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9"/>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6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49" r:id="rId78"/>
    <p:sldId id="471" r:id="rId79"/>
    <p:sldId id="450" r:id="rId80"/>
    <p:sldId id="452" r:id="rId81"/>
    <p:sldId id="453" r:id="rId82"/>
    <p:sldId id="454" r:id="rId83"/>
    <p:sldId id="455" r:id="rId84"/>
    <p:sldId id="456" r:id="rId85"/>
    <p:sldId id="468" r:id="rId86"/>
    <p:sldId id="470" r:id="rId87"/>
    <p:sldId id="469" r:id="rId88"/>
    <p:sldId id="457" r:id="rId89"/>
    <p:sldId id="458" r:id="rId90"/>
    <p:sldId id="459" r:id="rId91"/>
    <p:sldId id="460" r:id="rId92"/>
    <p:sldId id="461" r:id="rId93"/>
    <p:sldId id="462" r:id="rId94"/>
    <p:sldId id="464" r:id="rId95"/>
    <p:sldId id="465" r:id="rId96"/>
    <p:sldId id="466" r:id="rId97"/>
    <p:sldId id="373"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1" d="100"/>
          <a:sy n="81"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2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3/27/2015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DB7EA75-0805-4190-982F-CD6F70DD6A9F}" type="slidenum">
              <a:rPr lang="en-CA" smtClean="0"/>
              <a:pPr>
                <a:defRPr/>
              </a:pPr>
              <a:t>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4CA0081-8146-4DB4-B9FD-7A05D5B1AD60}" type="slidenum">
              <a:rPr lang="en-CA" smtClean="0"/>
              <a:pPr>
                <a:defRPr/>
              </a:pPr>
              <a:t>13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BC1501A-8340-4472-8E4D-112980676050}" type="slidenum">
              <a:rPr lang="en-CA" smtClean="0"/>
              <a:pPr>
                <a:defRPr/>
              </a:pPr>
              <a:t>14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640D6B9-89B1-4776-9504-D851AB5D0D23}" type="slidenum">
              <a:rPr lang="en-CA" smtClean="0"/>
              <a:pPr>
                <a:defRPr/>
              </a:pPr>
              <a:t>17</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AFC02A9-F192-46C3-8FE7-B5A23C415FD0}" type="slidenum">
              <a:rPr lang="en-CA" smtClean="0"/>
              <a:pPr>
                <a:defRPr/>
              </a:pPr>
              <a:t>18</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C14F116-A6C0-4D2A-807E-51EC5E3C4419}" type="slidenum">
              <a:rPr lang="en-CA" smtClean="0"/>
              <a:pPr>
                <a:defRPr/>
              </a:pPr>
              <a:t>19</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CACE1B4-FD22-4C0F-992F-7BD69FCF1404}" type="slidenum">
              <a:rPr lang="en-CA" smtClean="0"/>
              <a:pPr>
                <a:defRPr/>
              </a:pPr>
              <a:t>22</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CACE1B4-FD22-4C0F-992F-7BD69FCF1404}" type="slidenum">
              <a:rPr lang="en-CA" smtClean="0"/>
              <a:pPr>
                <a:defRPr/>
              </a:pPr>
              <a:t>23</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3EDAF76-DFA4-466A-9123-9B30707E2F5F}" type="slidenum">
              <a:rPr lang="en-CA" smtClean="0"/>
              <a:pPr>
                <a:defRPr/>
              </a:pPr>
              <a:t>24</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77BC515-1217-40CF-ABDD-023D96D5664A}" type="slidenum">
              <a:rPr lang="en-CA" smtClean="0"/>
              <a:pPr>
                <a:defRPr/>
              </a:pPr>
              <a:t>25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B7E7164-4515-4956-9B0B-8322527E2C7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CE07C3D-9C6E-4ABE-9D1C-A2AFB6277699}" type="slidenum">
              <a:rPr lang="en-CA" smtClean="0"/>
              <a:pPr>
                <a:defRPr/>
              </a:pPr>
              <a:t>26</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633AED3-F11C-4438-A4C9-FC07816A5D73}" type="slidenum">
              <a:rPr lang="en-CA" smtClean="0"/>
              <a:pPr>
                <a:defRPr/>
              </a:pPr>
              <a:t>27</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90C27DE-E2CD-407A-AB3B-C1149183B067}" type="slidenum">
              <a:rPr lang="en-CA" smtClean="0"/>
              <a:pPr>
                <a:defRPr/>
              </a:pPr>
              <a:t>28</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6957A84-9C3C-4F09-9946-DC1EF7DEFE70}" type="slidenum">
              <a:rPr lang="en-CA" smtClean="0"/>
              <a:pPr>
                <a:defRPr/>
              </a:pPr>
              <a:t>29</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C0AEC22-207A-4752-A032-B9B92166E201}" type="slidenum">
              <a:rPr lang="en-CA" smtClean="0"/>
              <a:pPr>
                <a:defRPr/>
              </a:pPr>
              <a:t>30</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CF6E101-7205-4FDE-B5D1-2BA0F157FA89}" type="slidenum">
              <a:rPr lang="en-CA" smtClean="0"/>
              <a:pPr>
                <a:defRPr/>
              </a:pPr>
              <a:t>31</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07E5C5F-B620-4456-A1FB-A1C5349939FB}" type="slidenum">
              <a:rPr lang="en-CA" smtClean="0"/>
              <a:pPr>
                <a:defRPr/>
              </a:pPr>
              <a:t>32</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6DD0280-884A-4342-A1E8-C7B39EA67DB8}" type="slidenum">
              <a:rPr lang="en-CA" smtClean="0"/>
              <a:pPr>
                <a:defRPr/>
              </a:pPr>
              <a:t>33</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DA4F25-32F0-4783-BA16-EF3CB3620646}" type="slidenum">
              <a:rPr lang="en-CA" smtClean="0"/>
              <a:pPr>
                <a:defRPr/>
              </a:pPr>
              <a:t>34</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DA4F25-32F0-4783-BA16-EF3CB3620646}" type="slidenum">
              <a:rPr lang="en-CA" smtClean="0"/>
              <a:pPr>
                <a:defRPr/>
              </a:pPr>
              <a:t>35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138D63B-C62D-4B12-A785-49F74D721A2E}" type="slidenum">
              <a:rPr lang="en-CA" smtClean="0"/>
              <a:pPr>
                <a:defRPr/>
              </a:pPr>
              <a:t>4</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DA4F25-32F0-4783-BA16-EF3CB3620646}" type="slidenum">
              <a:rPr lang="en-CA" smtClean="0"/>
              <a:pPr>
                <a:defRPr/>
              </a:pPr>
              <a:t>36</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DA4F25-32F0-4783-BA16-EF3CB3620646}" type="slidenum">
              <a:rPr lang="en-CA" smtClean="0"/>
              <a:pPr>
                <a:defRPr/>
              </a:pPr>
              <a:t>37</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C70463E-424E-49BA-88AA-CE81520D6789}" type="slidenum">
              <a:rPr lang="en-CA" smtClean="0"/>
              <a:pPr>
                <a:defRPr/>
              </a:pPr>
              <a:t>38</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D232814-6AF9-428B-8CC2-0BBFC7FB5EF9}" type="slidenum">
              <a:rPr lang="en-CA" smtClean="0"/>
              <a:pPr>
                <a:defRPr/>
              </a:pPr>
              <a:t>39</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4C9340-0A7A-409F-A62A-A6F5069AC5D8}" type="slidenum">
              <a:rPr lang="en-CA" smtClean="0"/>
              <a:pPr>
                <a:defRPr/>
              </a:pPr>
              <a:t>40</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4C9340-0A7A-409F-A62A-A6F5069AC5D8}" type="slidenum">
              <a:rPr lang="en-CA" smtClean="0"/>
              <a:pPr>
                <a:defRPr/>
              </a:pPr>
              <a:t>41</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C70463E-424E-49BA-88AA-CE81520D6789}" type="slidenum">
              <a:rPr lang="en-CA" smtClean="0"/>
              <a:pPr>
                <a:defRPr/>
              </a:pPr>
              <a:t>42</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4C9340-0A7A-409F-A62A-A6F5069AC5D8}" type="slidenum">
              <a:rPr lang="en-CA" smtClean="0"/>
              <a:pPr>
                <a:defRPr/>
              </a:pPr>
              <a:t>43</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3EDC5D3-C345-4A47-88E7-F7A44C17E5CB}" type="slidenum">
              <a:rPr lang="en-CA" smtClean="0"/>
              <a:pPr>
                <a:defRPr/>
              </a:pPr>
              <a:t>44</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928A70A-AAB4-4299-96C7-2BD7ADA9A564}" type="slidenum">
              <a:rPr lang="en-CA" smtClean="0"/>
              <a:pPr>
                <a:defRPr/>
              </a:pPr>
              <a:t>45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1112815-EA8D-4D44-BFF0-33E32667921F}" type="slidenum">
              <a:rPr lang="en-CA" smtClean="0"/>
              <a:pPr>
                <a:defRPr/>
              </a:pPr>
              <a:t>5</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5C16ED5-A90F-4EB1-83E0-D0B12CC8A4E8}" type="slidenum">
              <a:rPr lang="en-CA" smtClean="0"/>
              <a:pPr>
                <a:defRPr/>
              </a:pPr>
              <a:t>46</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9F5673D-9112-4FAE-8524-A09868103257}" type="slidenum">
              <a:rPr lang="en-CA" smtClean="0"/>
              <a:pPr>
                <a:defRPr/>
              </a:pPr>
              <a:t>47</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832FE50-8BBF-4668-9887-B60EEDB543A3}" type="slidenum">
              <a:rPr lang="en-CA" smtClean="0"/>
              <a:pPr>
                <a:defRPr/>
              </a:pPr>
              <a:t>48</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4F50BBE-55BA-4368-90FE-FEE44619EC69}" type="slidenum">
              <a:rPr lang="en-CA" smtClean="0"/>
              <a:pPr>
                <a:defRPr/>
              </a:pPr>
              <a:t>49</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7307D16-6FE1-4CF7-B0D5-9F7C73972FFF}" type="slidenum">
              <a:rPr lang="en-CA" smtClean="0"/>
              <a:pPr>
                <a:defRPr/>
              </a:pPr>
              <a:t>50</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58E1CB2-6206-439A-8521-8E741511B9D6}" type="slidenum">
              <a:rPr lang="en-CA" smtClean="0"/>
              <a:pPr>
                <a:defRPr/>
              </a:pPr>
              <a:t>51</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10FACBC-AA26-4E91-ACC1-25948896B95B}" type="slidenum">
              <a:rPr lang="en-CA" smtClean="0"/>
              <a:pPr>
                <a:defRPr/>
              </a:pPr>
              <a:t>52</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502E668-DE25-4703-90B8-5EC3532C6171}" type="slidenum">
              <a:rPr lang="en-CA" smtClean="0"/>
              <a:pPr>
                <a:defRPr/>
              </a:pPr>
              <a:t>70</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3DE0B-6C88-4AE0-B2F0-0CAF30123139}" type="slidenum">
              <a:rPr lang="en-CA" smtClean="0"/>
              <a:pPr>
                <a:defRPr/>
              </a:pPr>
              <a:t>71</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6677F33-5963-4666-A3CB-96B6949E98A5}" type="slidenum">
              <a:rPr lang="en-CA" smtClean="0"/>
              <a:pPr>
                <a:defRPr/>
              </a:pPr>
              <a:t>72</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2F622DC-1754-4EB0-BFEB-72582620A0EE}" type="slidenum">
              <a:rPr lang="en-CA" smtClean="0"/>
              <a:pPr>
                <a:defRPr/>
              </a:pPr>
              <a:t>6</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6677F33-5963-4666-A3CB-96B6949E98A5}" type="slidenum">
              <a:rPr lang="en-CA" smtClean="0"/>
              <a:pPr>
                <a:defRPr/>
              </a:pPr>
              <a:t>73</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7493969-F2C0-4071-AB36-65A7A45C5CED}" type="slidenum">
              <a:rPr lang="en-CA" smtClean="0"/>
              <a:pPr>
                <a:defRPr/>
              </a:pPr>
              <a:t>74</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2CA745C-EA79-46F7-B7D2-ED467089272E}" type="slidenum">
              <a:rPr lang="en-CA" smtClean="0"/>
              <a:pPr>
                <a:defRPr/>
              </a:pPr>
              <a:t>75</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B1C0B7F-07CC-4DC3-A0A7-AFB002BF0D05}" type="slidenum">
              <a:rPr lang="en-CA" smtClean="0"/>
              <a:pPr>
                <a:defRPr/>
              </a:pPr>
              <a:t>76</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34C5F00-7D05-4FEC-A38C-F7536DCA8EF2}" type="slidenum">
              <a:rPr lang="en-CA" smtClean="0"/>
              <a:pPr>
                <a:defRPr/>
              </a:pPr>
              <a:t>77</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34C5F00-7D05-4FEC-A38C-F7536DCA8EF2}" type="slidenum">
              <a:rPr lang="en-CA" smtClean="0"/>
              <a:pPr>
                <a:defRPr/>
              </a:pPr>
              <a:t>78</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6992761-F051-416F-A44A-237AA0D58063}" type="slidenum">
              <a:rPr lang="en-CA" smtClean="0"/>
              <a:pPr>
                <a:defRPr/>
              </a:pPr>
              <a:t>79</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1E67F5-6948-4092-9C20-F95C2C8E6478}" type="slidenum">
              <a:rPr lang="en-CA" smtClean="0"/>
              <a:pPr>
                <a:defRPr/>
              </a:pPr>
              <a:t>80</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1D41CDE-AEA2-4F9E-BCF6-DC8E0B7C1E44}" type="slidenum">
              <a:rPr lang="en-CA" smtClean="0"/>
              <a:pPr>
                <a:defRPr/>
              </a:pPr>
              <a:t>81</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827F948-6126-4212-98D7-24B01A53FD58}" type="slidenum">
              <a:rPr lang="en-CA" smtClean="0"/>
              <a:pPr>
                <a:defRPr/>
              </a:pPr>
              <a:t>82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36B33B6-16B3-4A97-83BD-82431AA19BEB}" type="slidenum">
              <a:rPr lang="en-CA" smtClean="0"/>
              <a:pPr>
                <a:defRPr/>
              </a:pPr>
              <a:t>7</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827F948-6126-4212-98D7-24B01A53FD58}" type="slidenum">
              <a:rPr lang="en-CA" smtClean="0"/>
              <a:pPr>
                <a:defRPr/>
              </a:pPr>
              <a:t>83</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AE2B149-F737-4261-84E5-0460A51A4574}" type="slidenum">
              <a:rPr lang="en-CA" smtClean="0"/>
              <a:pPr>
                <a:defRPr/>
              </a:pPr>
              <a:t>84</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527DB32-C8E1-45BE-A0C9-91D106AC869F}" type="slidenum">
              <a:rPr lang="en-CA" smtClean="0"/>
              <a:pPr>
                <a:defRPr/>
              </a:pPr>
              <a:t>88</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A779B0C-13A4-4134-B43E-47757EF28FD1}" type="slidenum">
              <a:rPr lang="en-CA" smtClean="0"/>
              <a:pPr>
                <a:defRPr/>
              </a:pPr>
              <a:t>89</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331C40-2EAC-40CC-99D6-DA12B1332B4E}" type="slidenum">
              <a:rPr lang="en-CA" smtClean="0"/>
              <a:pPr>
                <a:defRPr/>
              </a:pPr>
              <a:t>90</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60F7FE1-7D2C-407C-8C3B-8BB1D0B87727}" type="slidenum">
              <a:rPr lang="en-CA" smtClean="0"/>
              <a:pPr>
                <a:defRPr/>
              </a:pPr>
              <a:t>91</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2865BEE-938F-447F-84D5-F49935CA58D7}" type="slidenum">
              <a:rPr lang="en-CA" smtClean="0"/>
              <a:pPr>
                <a:defRPr/>
              </a:pPr>
              <a:t>92</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D4544E7-8A20-461D-899A-4DFE2FEE9CB3}" type="slidenum">
              <a:rPr lang="en-CA" smtClean="0"/>
              <a:pPr>
                <a:defRPr/>
              </a:pPr>
              <a:t>93</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00ABC53-2722-4908-90F6-9F4F7E3E66FD}" type="slidenum">
              <a:rPr lang="en-CA" smtClean="0"/>
              <a:pPr>
                <a:defRPr/>
              </a:pPr>
              <a:t>94</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00C6E03-4A99-4C0E-A80B-E2E1F4C47615}" type="slidenum">
              <a:rPr lang="en-CA" smtClean="0"/>
              <a:pPr>
                <a:defRPr/>
              </a:pPr>
              <a:t>95</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F16E13F-DE09-4513-8C6F-44168DA3F494}" type="slidenum">
              <a:rPr lang="en-CA" smtClean="0"/>
              <a:pPr>
                <a:defRPr/>
              </a:pPr>
              <a:t>8</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AFE8723-5964-4B5F-BCBF-BA74AF5CAA14}" type="slidenum">
              <a:rPr lang="en-CA" smtClean="0"/>
              <a:pPr>
                <a:defRPr/>
              </a:pPr>
              <a:t>96</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97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3EDAF76-DFA4-466A-9123-9B30707E2F5F}" type="slidenum">
              <a:rPr lang="en-CA" smtClean="0"/>
              <a:pPr>
                <a:defRPr/>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B7D05F1-0CD6-439A-8EE9-10E5F2AAB215}" type="slidenum">
              <a:rPr lang="en-CA" smtClean="0"/>
              <a:pPr>
                <a:defRPr/>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Dynamic programming</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1.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6.wmf"/><Relationship Id="rId18" Type="http://schemas.openxmlformats.org/officeDocument/2006/relationships/oleObject" Target="../embeddings/oleObject16.bin"/><Relationship Id="rId26" Type="http://schemas.openxmlformats.org/officeDocument/2006/relationships/oleObject" Target="../embeddings/oleObject20.bin"/><Relationship Id="rId3" Type="http://schemas.openxmlformats.org/officeDocument/2006/relationships/notesSlide" Target="../notesSlides/notesSlide15.xml"/><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13.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7.bin"/><Relationship Id="rId29" Type="http://schemas.openxmlformats.org/officeDocument/2006/relationships/image" Target="../media/image24.wmf"/><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5.wmf"/><Relationship Id="rId24" Type="http://schemas.openxmlformats.org/officeDocument/2006/relationships/oleObject" Target="../embeddings/oleObject19.bin"/><Relationship Id="rId32" Type="http://schemas.openxmlformats.org/officeDocument/2006/relationships/oleObject" Target="../embeddings/oleObject23.bin"/><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21.bin"/><Relationship Id="rId10" Type="http://schemas.openxmlformats.org/officeDocument/2006/relationships/oleObject" Target="../embeddings/oleObject12.bin"/><Relationship Id="rId19" Type="http://schemas.openxmlformats.org/officeDocument/2006/relationships/image" Target="../media/image19.wmf"/><Relationship Id="rId31" Type="http://schemas.openxmlformats.org/officeDocument/2006/relationships/image" Target="../media/image25.wmf"/><Relationship Id="rId4" Type="http://schemas.openxmlformats.org/officeDocument/2006/relationships/oleObject" Target="../embeddings/oleObject9.bin"/><Relationship Id="rId9" Type="http://schemas.openxmlformats.org/officeDocument/2006/relationships/image" Target="../media/image14.wmf"/><Relationship Id="rId14" Type="http://schemas.openxmlformats.org/officeDocument/2006/relationships/oleObject" Target="../embeddings/oleObject14.bin"/><Relationship Id="rId22" Type="http://schemas.openxmlformats.org/officeDocument/2006/relationships/oleObject" Target="../embeddings/oleObject18.bin"/><Relationship Id="rId27" Type="http://schemas.openxmlformats.org/officeDocument/2006/relationships/image" Target="../media/image23.wmf"/><Relationship Id="rId30"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31.wmf"/><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image" Target="../media/image33.wmf"/><Relationship Id="rId4"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5.wmf"/><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5.wmf"/><Relationship Id="rId4" Type="http://schemas.openxmlformats.org/officeDocument/2006/relationships/oleObject" Target="../embeddings/oleObject3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6.wmf"/><Relationship Id="rId4" Type="http://schemas.openxmlformats.org/officeDocument/2006/relationships/oleObject" Target="../embeddings/oleObject32.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7.wmf"/><Relationship Id="rId4" Type="http://schemas.openxmlformats.org/officeDocument/2006/relationships/oleObject" Target="../embeddings/oleObject33.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8.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smtClean="0">
                <a:solidFill>
                  <a:schemeClr val="bg1"/>
                </a:solidFill>
                <a:latin typeface="Arial" pitchFamily="34" charset="0"/>
                <a:cs typeface="Arial" pitchFamily="34" charset="0"/>
              </a:rPr>
              <a:t>Dynamic programming</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Fibonacci numbers</a:t>
            </a:r>
            <a:endParaRPr lang="en-CA" dirty="0"/>
          </a:p>
        </p:txBody>
      </p:sp>
      <p:sp>
        <p:nvSpPr>
          <p:cNvPr id="3" name="Content Placeholder 2"/>
          <p:cNvSpPr>
            <a:spLocks noGrp="1"/>
          </p:cNvSpPr>
          <p:nvPr>
            <p:ph idx="1"/>
          </p:nvPr>
        </p:nvSpPr>
        <p:spPr/>
        <p:txBody>
          <a:bodyPr/>
          <a:lstStyle/>
          <a:p>
            <a:pPr marL="361950" indent="-361950">
              <a:buNone/>
            </a:pPr>
            <a:r>
              <a:rPr lang="en-CA" dirty="0" smtClean="0"/>
              <a:t>	Once we have calculated a value, can we not store that value and return it if a function is called a second time?</a:t>
            </a:r>
          </a:p>
          <a:p>
            <a:pPr lvl="1"/>
            <a:r>
              <a:rPr lang="en-CA" dirty="0" smtClean="0"/>
              <a:t>One solution:	use an array</a:t>
            </a:r>
          </a:p>
          <a:p>
            <a:pPr lvl="1"/>
            <a:r>
              <a:rPr lang="en-CA" dirty="0" smtClean="0"/>
              <a:t>Another:		use an associative hash table</a:t>
            </a:r>
            <a:endParaRPr lang="en-CA" dirty="0"/>
          </a:p>
        </p:txBody>
      </p:sp>
    </p:spTree>
    <p:extLst>
      <p:ext uri="{BB962C8B-B14F-4D97-AF65-F5344CB8AC3E}">
        <p14:creationId xmlns:p14="http://schemas.microsoft.com/office/powerpoint/2010/main" val="164677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latin typeface="Arial" charset="0"/>
                <a:cs typeface="Arial" charset="0"/>
              </a:rPr>
              <a:t>Fibonacci numbers</a:t>
            </a:r>
            <a:endParaRPr lang="en-US" altLang="en-US" dirty="0" smtClean="0">
              <a:latin typeface="Arial" charset="0"/>
              <a:cs typeface="Arial" charset="0"/>
            </a:endParaRPr>
          </a:p>
        </p:txBody>
      </p:sp>
      <p:sp>
        <p:nvSpPr>
          <p:cNvPr id="19459" name="Rectangle 3"/>
          <p:cNvSpPr>
            <a:spLocks noGrp="1" noChangeArrowheads="1"/>
          </p:cNvSpPr>
          <p:nvPr>
            <p:ph type="body" idx="1"/>
          </p:nvPr>
        </p:nvSpPr>
        <p:spPr/>
        <p:txBody>
          <a:bodyPr>
            <a:normAutofit/>
          </a:bodyPr>
          <a:lstStyle/>
          <a:p>
            <a:pPr lvl="2">
              <a:buFontTx/>
              <a:buNone/>
            </a:pPr>
            <a:r>
              <a:rPr lang="en-US" altLang="en-US" sz="1300" dirty="0" smtClean="0">
                <a:latin typeface="Consolas" pitchFamily="49" charset="0"/>
                <a:cs typeface="Consolas" pitchFamily="49" charset="0"/>
              </a:rPr>
              <a:t>static </a:t>
            </a:r>
            <a:r>
              <a:rPr lang="en-US" altLang="en-US" sz="1300" dirty="0" err="1" smtClean="0">
                <a:latin typeface="Consolas" pitchFamily="49" charset="0"/>
                <a:cs typeface="Consolas" pitchFamily="49" charset="0"/>
              </a:rPr>
              <a:t>const</a:t>
            </a:r>
            <a:r>
              <a:rPr lang="en-US" altLang="en-US" sz="1300" dirty="0" smtClean="0">
                <a:latin typeface="Consolas" pitchFamily="49" charset="0"/>
                <a:cs typeface="Consolas" pitchFamily="49" charset="0"/>
              </a:rPr>
              <a:t> </a:t>
            </a:r>
            <a:r>
              <a:rPr lang="en-US" altLang="en-US" sz="1300" dirty="0" err="1" smtClean="0">
                <a:latin typeface="Consolas" pitchFamily="49" charset="0"/>
                <a:cs typeface="Consolas" pitchFamily="49" charset="0"/>
              </a:rPr>
              <a:t>int</a:t>
            </a:r>
            <a:r>
              <a:rPr lang="en-US" altLang="en-US" sz="1300" dirty="0" smtClean="0">
                <a:latin typeface="Consolas" pitchFamily="49" charset="0"/>
                <a:cs typeface="Consolas" pitchFamily="49" charset="0"/>
              </a:rPr>
              <a:t> ARRAY_SIZE = 1000;</a:t>
            </a:r>
          </a:p>
          <a:p>
            <a:pPr lvl="2">
              <a:buFontTx/>
              <a:buNone/>
            </a:pPr>
            <a:r>
              <a:rPr lang="en-US" altLang="en-US" sz="1300" dirty="0" smtClean="0">
                <a:latin typeface="Consolas" pitchFamily="49" charset="0"/>
                <a:cs typeface="Consolas" pitchFamily="49" charset="0"/>
              </a:rPr>
              <a:t>double * </a:t>
            </a:r>
            <a:r>
              <a:rPr lang="en-US" altLang="en-US" sz="1300" dirty="0" smtClean="0">
                <a:solidFill>
                  <a:srgbClr val="FF0000"/>
                </a:solidFill>
                <a:latin typeface="Consolas" pitchFamily="49" charset="0"/>
                <a:cs typeface="Consolas" pitchFamily="49" charset="0"/>
              </a:rPr>
              <a:t>array</a:t>
            </a:r>
            <a:r>
              <a:rPr lang="en-US" altLang="en-US" sz="1300" dirty="0" smtClean="0">
                <a:latin typeface="Consolas" pitchFamily="49" charset="0"/>
                <a:cs typeface="Consolas" pitchFamily="49" charset="0"/>
              </a:rPr>
              <a:t> = new double[ARRAY_SIZE];</a:t>
            </a:r>
          </a:p>
          <a:p>
            <a:pPr lvl="2">
              <a:buFontTx/>
              <a:buNone/>
            </a:pPr>
            <a:endParaRPr lang="en-US" altLang="en-US" sz="1300" dirty="0" smtClean="0">
              <a:latin typeface="Consolas" pitchFamily="49" charset="0"/>
              <a:cs typeface="Consolas" pitchFamily="49" charset="0"/>
            </a:endParaRPr>
          </a:p>
          <a:p>
            <a:pPr lvl="2">
              <a:buFontTx/>
              <a:buNone/>
            </a:pPr>
            <a:r>
              <a:rPr lang="en-US" altLang="en-US" sz="1300" dirty="0" smtClean="0">
                <a:solidFill>
                  <a:srgbClr val="FF0000"/>
                </a:solidFill>
                <a:latin typeface="Consolas" pitchFamily="49" charset="0"/>
                <a:cs typeface="Consolas" pitchFamily="49" charset="0"/>
              </a:rPr>
              <a:t>array[0]</a:t>
            </a:r>
            <a:r>
              <a:rPr lang="en-US" altLang="en-US" sz="1300" dirty="0" smtClean="0">
                <a:latin typeface="Consolas" pitchFamily="49" charset="0"/>
                <a:cs typeface="Consolas" pitchFamily="49" charset="0"/>
              </a:rPr>
              <a:t> = 1.0;</a:t>
            </a:r>
          </a:p>
          <a:p>
            <a:pPr lvl="2">
              <a:buFontTx/>
              <a:buNone/>
            </a:pPr>
            <a:r>
              <a:rPr lang="en-US" altLang="en-US" sz="1300" dirty="0" smtClean="0">
                <a:solidFill>
                  <a:srgbClr val="FF0000"/>
                </a:solidFill>
                <a:latin typeface="Consolas" pitchFamily="49" charset="0"/>
                <a:cs typeface="Consolas" pitchFamily="49" charset="0"/>
              </a:rPr>
              <a:t>array[1]</a:t>
            </a:r>
            <a:r>
              <a:rPr lang="en-US" altLang="en-US" sz="1300" dirty="0" smtClean="0">
                <a:latin typeface="Consolas" pitchFamily="49" charset="0"/>
                <a:cs typeface="Consolas" pitchFamily="49" charset="0"/>
              </a:rPr>
              <a:t> = 1.0;</a:t>
            </a:r>
          </a:p>
          <a:p>
            <a:pPr lvl="2">
              <a:buFontTx/>
              <a:buNone/>
            </a:pPr>
            <a:endParaRPr lang="en-US" altLang="en-US" sz="1300" dirty="0" smtClean="0">
              <a:latin typeface="Consolas" pitchFamily="49" charset="0"/>
              <a:cs typeface="Consolas" pitchFamily="49" charset="0"/>
            </a:endParaRPr>
          </a:p>
          <a:p>
            <a:pPr lvl="2">
              <a:buFontTx/>
              <a:buNone/>
            </a:pPr>
            <a:r>
              <a:rPr lang="en-US" altLang="en-US" sz="1300" dirty="0" smtClean="0">
                <a:latin typeface="Consolas" pitchFamily="49" charset="0"/>
                <a:cs typeface="Consolas" pitchFamily="49" charset="0"/>
              </a:rPr>
              <a:t>// use 0.0 to indicate we have not yet calculated a value</a:t>
            </a:r>
          </a:p>
          <a:p>
            <a:pPr lvl="2">
              <a:buFontTx/>
              <a:buNone/>
            </a:pPr>
            <a:r>
              <a:rPr lang="en-US" altLang="en-US" sz="1300" dirty="0" smtClean="0">
                <a:latin typeface="Consolas" pitchFamily="49" charset="0"/>
                <a:cs typeface="Consolas" pitchFamily="49" charset="0"/>
              </a:rPr>
              <a:t>for ( </a:t>
            </a:r>
            <a:r>
              <a:rPr lang="en-US" altLang="en-US" sz="1300" dirty="0" err="1" smtClean="0">
                <a:latin typeface="Consolas" pitchFamily="49" charset="0"/>
                <a:cs typeface="Consolas" pitchFamily="49" charset="0"/>
              </a:rPr>
              <a:t>int</a:t>
            </a:r>
            <a:r>
              <a:rPr lang="en-US" altLang="en-US" sz="1300" dirty="0" smtClean="0">
                <a:latin typeface="Consolas" pitchFamily="49" charset="0"/>
                <a:cs typeface="Consolas" pitchFamily="49" charset="0"/>
              </a:rPr>
              <a:t> </a:t>
            </a:r>
            <a:r>
              <a:rPr lang="en-US" altLang="en-US" sz="1300" dirty="0" err="1" smtClean="0">
                <a:latin typeface="Consolas" pitchFamily="49" charset="0"/>
                <a:cs typeface="Consolas" pitchFamily="49" charset="0"/>
              </a:rPr>
              <a:t>i</a:t>
            </a:r>
            <a:r>
              <a:rPr lang="en-US" altLang="en-US" sz="1300" dirty="0" smtClean="0">
                <a:latin typeface="Consolas" pitchFamily="49" charset="0"/>
                <a:cs typeface="Consolas" pitchFamily="49" charset="0"/>
              </a:rPr>
              <a:t> = 2; </a:t>
            </a:r>
            <a:r>
              <a:rPr lang="en-US" altLang="en-US" sz="1300" dirty="0" err="1" smtClean="0">
                <a:latin typeface="Consolas" pitchFamily="49" charset="0"/>
                <a:cs typeface="Consolas" pitchFamily="49" charset="0"/>
              </a:rPr>
              <a:t>i</a:t>
            </a:r>
            <a:r>
              <a:rPr lang="en-US" altLang="en-US" sz="1300" dirty="0" smtClean="0">
                <a:latin typeface="Consolas" pitchFamily="49" charset="0"/>
                <a:cs typeface="Consolas" pitchFamily="49" charset="0"/>
              </a:rPr>
              <a:t> &lt; ARRAY_SIZE; ++</a:t>
            </a:r>
            <a:r>
              <a:rPr lang="en-US" altLang="en-US" sz="1300" dirty="0" err="1" smtClean="0">
                <a:latin typeface="Consolas" pitchFamily="49" charset="0"/>
                <a:cs typeface="Consolas" pitchFamily="49" charset="0"/>
              </a:rPr>
              <a:t>i</a:t>
            </a:r>
            <a:r>
              <a:rPr lang="en-US" altLang="en-US" sz="1300" dirty="0" smtClean="0">
                <a:latin typeface="Consolas" pitchFamily="49" charset="0"/>
                <a:cs typeface="Consolas" pitchFamily="49" charset="0"/>
              </a:rPr>
              <a:t> ) {</a:t>
            </a:r>
          </a:p>
          <a:p>
            <a:pPr lvl="2">
              <a:buFontTx/>
              <a:buNone/>
            </a:pPr>
            <a:r>
              <a:rPr lang="en-US" altLang="en-US" sz="1300" dirty="0" smtClean="0">
                <a:latin typeface="Consolas" pitchFamily="49" charset="0"/>
                <a:cs typeface="Consolas" pitchFamily="49" charset="0"/>
              </a:rPr>
              <a:t>    </a:t>
            </a:r>
            <a:r>
              <a:rPr lang="en-US" altLang="en-US" sz="1300" dirty="0" smtClean="0">
                <a:solidFill>
                  <a:srgbClr val="FF0000"/>
                </a:solidFill>
                <a:latin typeface="Consolas" pitchFamily="49" charset="0"/>
                <a:cs typeface="Consolas" pitchFamily="49" charset="0"/>
              </a:rPr>
              <a:t>array[</a:t>
            </a:r>
            <a:r>
              <a:rPr lang="en-US" altLang="en-US" sz="1300" dirty="0" err="1" smtClean="0">
                <a:solidFill>
                  <a:srgbClr val="FF0000"/>
                </a:solidFill>
                <a:latin typeface="Consolas" pitchFamily="49" charset="0"/>
                <a:cs typeface="Consolas" pitchFamily="49" charset="0"/>
              </a:rPr>
              <a:t>i</a:t>
            </a:r>
            <a:r>
              <a:rPr lang="en-US" altLang="en-US" sz="1300" dirty="0" smtClean="0">
                <a:solidFill>
                  <a:srgbClr val="FF0000"/>
                </a:solidFill>
                <a:latin typeface="Consolas" pitchFamily="49" charset="0"/>
                <a:cs typeface="Consolas" pitchFamily="49" charset="0"/>
              </a:rPr>
              <a:t>]</a:t>
            </a:r>
            <a:r>
              <a:rPr lang="en-US" altLang="en-US" sz="1300" dirty="0" smtClean="0">
                <a:latin typeface="Consolas" pitchFamily="49" charset="0"/>
                <a:cs typeface="Consolas" pitchFamily="49" charset="0"/>
              </a:rPr>
              <a:t> = 0.0;</a:t>
            </a:r>
          </a:p>
          <a:p>
            <a:pPr lvl="2">
              <a:buFontTx/>
              <a:buNone/>
            </a:pPr>
            <a:r>
              <a:rPr lang="en-US" altLang="en-US" sz="1300" dirty="0" smtClean="0">
                <a:latin typeface="Consolas" pitchFamily="49" charset="0"/>
                <a:cs typeface="Consolas" pitchFamily="49" charset="0"/>
              </a:rPr>
              <a:t>}</a:t>
            </a:r>
          </a:p>
          <a:p>
            <a:pPr lvl="2">
              <a:buFontTx/>
              <a:buNone/>
            </a:pPr>
            <a:endParaRPr lang="en-US" altLang="en-US" sz="1300" dirty="0" smtClean="0">
              <a:latin typeface="Consolas" pitchFamily="49" charset="0"/>
              <a:cs typeface="Consolas" pitchFamily="49" charset="0"/>
            </a:endParaRPr>
          </a:p>
          <a:p>
            <a:pPr lvl="2">
              <a:buFontTx/>
              <a:buNone/>
            </a:pPr>
            <a:r>
              <a:rPr lang="en-US" altLang="en-US" sz="1300" dirty="0" smtClean="0">
                <a:latin typeface="Consolas" pitchFamily="49" charset="0"/>
                <a:cs typeface="Consolas" pitchFamily="49" charset="0"/>
              </a:rPr>
              <a:t>double F( </a:t>
            </a:r>
            <a:r>
              <a:rPr lang="en-US" altLang="en-US" sz="1300" dirty="0" err="1" smtClean="0">
                <a:latin typeface="Consolas" pitchFamily="49" charset="0"/>
                <a:cs typeface="Consolas" pitchFamily="49" charset="0"/>
              </a:rPr>
              <a:t>int</a:t>
            </a:r>
            <a:r>
              <a:rPr lang="en-US" altLang="en-US" sz="1300" dirty="0" smtClean="0">
                <a:latin typeface="Consolas" pitchFamily="49" charset="0"/>
                <a:cs typeface="Consolas" pitchFamily="49" charset="0"/>
              </a:rPr>
              <a:t> n ) {</a:t>
            </a:r>
          </a:p>
          <a:p>
            <a:pPr lvl="2">
              <a:buFontTx/>
              <a:buNone/>
            </a:pPr>
            <a:r>
              <a:rPr lang="en-US" altLang="en-US" sz="1300" dirty="0" smtClean="0">
                <a:latin typeface="Consolas" pitchFamily="49" charset="0"/>
                <a:cs typeface="Consolas" pitchFamily="49" charset="0"/>
              </a:rPr>
              <a:t>    if ( </a:t>
            </a:r>
            <a:r>
              <a:rPr lang="en-US" altLang="en-US" sz="1300" dirty="0" smtClean="0">
                <a:solidFill>
                  <a:srgbClr val="FF0000"/>
                </a:solidFill>
                <a:latin typeface="Consolas" pitchFamily="49" charset="0"/>
                <a:cs typeface="Consolas" pitchFamily="49" charset="0"/>
              </a:rPr>
              <a:t>array[n]</a:t>
            </a:r>
            <a:r>
              <a:rPr lang="en-US" altLang="en-US" sz="1300" dirty="0" smtClean="0">
                <a:latin typeface="Consolas" pitchFamily="49" charset="0"/>
                <a:cs typeface="Consolas" pitchFamily="49" charset="0"/>
              </a:rPr>
              <a:t> == 0.0 ) {</a:t>
            </a:r>
          </a:p>
          <a:p>
            <a:pPr lvl="2">
              <a:buFontTx/>
              <a:buNone/>
            </a:pPr>
            <a:r>
              <a:rPr lang="en-US" altLang="en-US" sz="1300" dirty="0" smtClean="0">
                <a:latin typeface="Consolas" pitchFamily="49" charset="0"/>
                <a:cs typeface="Consolas" pitchFamily="49" charset="0"/>
              </a:rPr>
              <a:t>        </a:t>
            </a:r>
            <a:r>
              <a:rPr lang="en-US" altLang="en-US" sz="1300" dirty="0" smtClean="0">
                <a:solidFill>
                  <a:srgbClr val="FF0000"/>
                </a:solidFill>
                <a:latin typeface="Consolas" pitchFamily="49" charset="0"/>
                <a:cs typeface="Consolas" pitchFamily="49" charset="0"/>
              </a:rPr>
              <a:t>array[n]</a:t>
            </a:r>
            <a:r>
              <a:rPr lang="en-US" altLang="en-US" sz="1300" dirty="0" smtClean="0">
                <a:latin typeface="Consolas" pitchFamily="49" charset="0"/>
                <a:cs typeface="Consolas" pitchFamily="49" charset="0"/>
              </a:rPr>
              <a:t> = F( n – 1 ) + F( n – 2 );</a:t>
            </a:r>
          </a:p>
          <a:p>
            <a:pPr lvl="2">
              <a:buFontTx/>
              <a:buNone/>
            </a:pPr>
            <a:r>
              <a:rPr lang="en-US" altLang="en-US" sz="1300" dirty="0" smtClean="0">
                <a:latin typeface="Consolas" pitchFamily="49" charset="0"/>
                <a:cs typeface="Consolas" pitchFamily="49" charset="0"/>
              </a:rPr>
              <a:t>    }</a:t>
            </a:r>
          </a:p>
          <a:p>
            <a:pPr lvl="2">
              <a:buFontTx/>
              <a:buNone/>
            </a:pPr>
            <a:endParaRPr lang="en-US" altLang="en-US" sz="1300" dirty="0" smtClean="0">
              <a:latin typeface="Consolas" pitchFamily="49" charset="0"/>
              <a:cs typeface="Consolas" pitchFamily="49" charset="0"/>
            </a:endParaRPr>
          </a:p>
          <a:p>
            <a:pPr lvl="2">
              <a:buFontTx/>
              <a:buNone/>
            </a:pPr>
            <a:r>
              <a:rPr lang="en-US" altLang="en-US" sz="1300" dirty="0" smtClean="0">
                <a:latin typeface="Consolas" pitchFamily="49" charset="0"/>
                <a:cs typeface="Consolas" pitchFamily="49" charset="0"/>
              </a:rPr>
              <a:t>    return </a:t>
            </a:r>
            <a:r>
              <a:rPr lang="en-US" altLang="en-US" sz="1300" dirty="0" smtClean="0">
                <a:solidFill>
                  <a:srgbClr val="FF0000"/>
                </a:solidFill>
                <a:latin typeface="Consolas" pitchFamily="49" charset="0"/>
                <a:cs typeface="Consolas" pitchFamily="49" charset="0"/>
              </a:rPr>
              <a:t>array[n]</a:t>
            </a:r>
            <a:r>
              <a:rPr lang="en-US" altLang="en-US" sz="1300" dirty="0" smtClean="0">
                <a:latin typeface="Consolas" pitchFamily="49" charset="0"/>
                <a:cs typeface="Consolas" pitchFamily="49" charset="0"/>
              </a:rPr>
              <a:t>;</a:t>
            </a:r>
          </a:p>
          <a:p>
            <a:pPr lvl="2">
              <a:buFontTx/>
              <a:buNone/>
            </a:pPr>
            <a:r>
              <a:rPr lang="en-US" altLang="en-US" sz="1300" dirty="0" smtClean="0">
                <a:latin typeface="Consolas" pitchFamily="49" charset="0"/>
                <a:cs typeface="Consolas" pitchFamily="49" charset="0"/>
              </a:rPr>
              <a:t>}</a:t>
            </a:r>
          </a:p>
        </p:txBody>
      </p:sp>
      <p:sp>
        <p:nvSpPr>
          <p:cNvPr id="2" name="Rectangle 1"/>
          <p:cNvSpPr/>
          <p:nvPr/>
        </p:nvSpPr>
        <p:spPr>
          <a:xfrm rot="20758168">
            <a:off x="895269" y="3300078"/>
            <a:ext cx="6503708" cy="646331"/>
          </a:xfrm>
          <a:prstGeom prst="rect">
            <a:avLst/>
          </a:prstGeom>
          <a:solidFill>
            <a:schemeClr val="bg1"/>
          </a:solidFill>
          <a:ln>
            <a:solidFill>
              <a:schemeClr val="bg1"/>
            </a:solidFill>
          </a:ln>
          <a:effectLst>
            <a:softEdge rad="63500"/>
          </a:effectLst>
        </p:spPr>
        <p:txBody>
          <a:bodyPr wrap="square">
            <a:spAutoFit/>
          </a:bodyPr>
          <a:lstStyle/>
          <a:p>
            <a:pPr marL="361950" indent="-361950">
              <a:buNone/>
            </a:pPr>
            <a:r>
              <a:rPr lang="en-CA" dirty="0" smtClean="0"/>
              <a:t>Problems:  What if you go beyond the end of the array?</a:t>
            </a:r>
          </a:p>
          <a:p>
            <a:pPr marL="361950" indent="-361950">
              <a:buNone/>
            </a:pPr>
            <a:r>
              <a:rPr lang="en-CA" dirty="0"/>
              <a:t>	</a:t>
            </a:r>
            <a:r>
              <a:rPr lang="en-CA" dirty="0" smtClean="0"/>
              <a:t>	    What if our problem is not indexed by integers?</a:t>
            </a:r>
            <a:endParaRPr lang="en-CA" dirty="0"/>
          </a:p>
        </p:txBody>
      </p:sp>
    </p:spTree>
    <p:extLst>
      <p:ext uri="{BB962C8B-B14F-4D97-AF65-F5344CB8AC3E}">
        <p14:creationId xmlns:p14="http://schemas.microsoft.com/office/powerpoint/2010/main" val="31295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latin typeface="Arial" charset="0"/>
                <a:cs typeface="Arial" charset="0"/>
              </a:rPr>
              <a:t>Fibonacci numbers</a:t>
            </a:r>
            <a:endParaRPr lang="en-US" altLang="en-US" dirty="0" smtClean="0">
              <a:latin typeface="Arial" charset="0"/>
              <a:cs typeface="Arial" charset="0"/>
            </a:endParaRP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Recall the characteristics of an associative container:</a:t>
            </a:r>
          </a:p>
          <a:p>
            <a:pPr lvl="1">
              <a:buFontTx/>
              <a:buNone/>
            </a:pPr>
            <a:endParaRPr lang="en-US" altLang="en-US" sz="1600" dirty="0" smtClean="0">
              <a:latin typeface="Consolas" pitchFamily="49" charset="0"/>
              <a:cs typeface="Consolas" pitchFamily="49" charset="0"/>
            </a:endParaRPr>
          </a:p>
          <a:p>
            <a:pPr lvl="2">
              <a:buFontTx/>
              <a:buNone/>
            </a:pPr>
            <a:r>
              <a:rPr lang="en-US" altLang="en-US" dirty="0" smtClean="0">
                <a:latin typeface="Consolas" pitchFamily="49" charset="0"/>
                <a:cs typeface="Consolas" pitchFamily="49" charset="0"/>
              </a:rPr>
              <a:t>template &lt;typename S, typename T&gt;</a:t>
            </a:r>
          </a:p>
          <a:p>
            <a:pPr lvl="2">
              <a:buFontTx/>
              <a:buNone/>
            </a:pPr>
            <a:r>
              <a:rPr lang="en-US" altLang="en-US" dirty="0" smtClean="0">
                <a:latin typeface="Consolas" pitchFamily="49" charset="0"/>
                <a:cs typeface="Consolas" pitchFamily="49" charset="0"/>
              </a:rPr>
              <a:t>class </a:t>
            </a:r>
            <a:r>
              <a:rPr lang="en-US" altLang="en-US" dirty="0" err="1" smtClean="0">
                <a:latin typeface="Consolas" pitchFamily="49" charset="0"/>
                <a:cs typeface="Consolas" pitchFamily="49" charset="0"/>
              </a:rPr>
              <a:t>Hash_table</a:t>
            </a:r>
            <a:r>
              <a:rPr lang="en-US" altLang="en-US" dirty="0" smtClean="0">
                <a:latin typeface="Consolas" pitchFamily="49" charset="0"/>
                <a:cs typeface="Consolas" pitchFamily="49" charset="0"/>
              </a:rPr>
              <a:t> {</a:t>
            </a:r>
          </a:p>
          <a:p>
            <a:pPr lvl="2">
              <a:buFontTx/>
              <a:buNone/>
            </a:pPr>
            <a:r>
              <a:rPr lang="en-US" altLang="en-US" dirty="0" smtClean="0">
                <a:latin typeface="Consolas" pitchFamily="49" charset="0"/>
                <a:cs typeface="Consolas" pitchFamily="49" charset="0"/>
              </a:rPr>
              <a:t>    public:</a:t>
            </a:r>
          </a:p>
          <a:p>
            <a:pPr lvl="2">
              <a:buFontTx/>
              <a:buNone/>
            </a:pPr>
            <a:r>
              <a:rPr lang="en-US" altLang="en-US" dirty="0" smtClean="0">
                <a:latin typeface="Consolas" pitchFamily="49" charset="0"/>
                <a:cs typeface="Consolas" pitchFamily="49" charset="0"/>
              </a:rPr>
              <a:t>        // is something stored with the given </a:t>
            </a:r>
            <a:r>
              <a:rPr lang="en-US" altLang="en-US" dirty="0" smtClean="0">
                <a:solidFill>
                  <a:schemeClr val="hlink"/>
                </a:solidFill>
                <a:latin typeface="Consolas" pitchFamily="49" charset="0"/>
                <a:cs typeface="Consolas" pitchFamily="49" charset="0"/>
              </a:rPr>
              <a:t>key</a:t>
            </a:r>
            <a:r>
              <a:rPr lang="en-US" altLang="en-US" dirty="0" smtClean="0">
                <a:latin typeface="Consolas" pitchFamily="49" charset="0"/>
                <a:cs typeface="Consolas" pitchFamily="49" charset="0"/>
              </a:rPr>
              <a:t>?</a:t>
            </a:r>
          </a:p>
          <a:p>
            <a:pPr lvl="2">
              <a:buFontTx/>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bool</a:t>
            </a:r>
            <a:r>
              <a:rPr lang="en-US" altLang="en-US" dirty="0" smtClean="0">
                <a:latin typeface="Consolas" pitchFamily="49" charset="0"/>
                <a:cs typeface="Consolas" pitchFamily="49" charset="0"/>
              </a:rPr>
              <a:t> member( </a:t>
            </a:r>
            <a:r>
              <a:rPr lang="en-US" altLang="en-US" dirty="0" smtClean="0">
                <a:solidFill>
                  <a:schemeClr val="hlink"/>
                </a:solidFill>
                <a:latin typeface="Consolas" pitchFamily="49" charset="0"/>
                <a:cs typeface="Consolas" pitchFamily="49" charset="0"/>
              </a:rPr>
              <a:t>S</a:t>
            </a:r>
            <a:r>
              <a:rPr lang="en-US" altLang="en-US" dirty="0" smtClean="0">
                <a:latin typeface="Consolas" pitchFamily="49" charset="0"/>
                <a:cs typeface="Consolas" pitchFamily="49" charset="0"/>
              </a:rPr>
              <a:t> </a:t>
            </a:r>
            <a:r>
              <a:rPr lang="en-US" altLang="en-US" dirty="0" smtClean="0">
                <a:solidFill>
                  <a:schemeClr val="hlink"/>
                </a:solidFill>
                <a:latin typeface="Consolas" pitchFamily="49" charset="0"/>
                <a:cs typeface="Consolas" pitchFamily="49" charset="0"/>
              </a:rPr>
              <a:t>key</a:t>
            </a:r>
            <a:r>
              <a:rPr lang="en-US" altLang="en-US" dirty="0" smtClean="0">
                <a:latin typeface="Consolas" pitchFamily="49" charset="0"/>
                <a:cs typeface="Consolas" pitchFamily="49" charset="0"/>
              </a:rPr>
              <a:t> ) </a:t>
            </a:r>
            <a:r>
              <a:rPr lang="en-US" altLang="en-US" dirty="0" err="1" smtClean="0">
                <a:latin typeface="Consolas" pitchFamily="49" charset="0"/>
                <a:cs typeface="Consolas" pitchFamily="49" charset="0"/>
              </a:rPr>
              <a:t>const</a:t>
            </a:r>
            <a:r>
              <a:rPr lang="en-US" altLang="en-US" dirty="0" smtClean="0">
                <a:latin typeface="Consolas" pitchFamily="49" charset="0"/>
                <a:cs typeface="Consolas" pitchFamily="49" charset="0"/>
              </a:rPr>
              <a:t>;</a:t>
            </a:r>
          </a:p>
          <a:p>
            <a:pPr lvl="2">
              <a:buFontTx/>
              <a:buNone/>
            </a:pPr>
            <a:endParaRPr lang="en-US" altLang="en-US" dirty="0" smtClean="0">
              <a:latin typeface="Consolas" pitchFamily="49" charset="0"/>
              <a:cs typeface="Consolas" pitchFamily="49" charset="0"/>
            </a:endParaRPr>
          </a:p>
          <a:p>
            <a:pPr lvl="2">
              <a:buFontTx/>
              <a:buNone/>
            </a:pPr>
            <a:r>
              <a:rPr lang="en-US" altLang="en-US" dirty="0" smtClean="0">
                <a:latin typeface="Consolas" pitchFamily="49" charset="0"/>
                <a:cs typeface="Consolas" pitchFamily="49" charset="0"/>
              </a:rPr>
              <a:t>        // returns </a:t>
            </a:r>
            <a:r>
              <a:rPr lang="en-US" altLang="en-US" dirty="0" smtClean="0">
                <a:solidFill>
                  <a:srgbClr val="FF0000"/>
                </a:solidFill>
                <a:latin typeface="Consolas" pitchFamily="49" charset="0"/>
                <a:cs typeface="Consolas" pitchFamily="49" charset="0"/>
              </a:rPr>
              <a:t>value</a:t>
            </a:r>
            <a:r>
              <a:rPr lang="en-US" altLang="en-US" dirty="0" smtClean="0">
                <a:latin typeface="Consolas" pitchFamily="49" charset="0"/>
                <a:cs typeface="Consolas" pitchFamily="49" charset="0"/>
              </a:rPr>
              <a:t> associated with the inserted </a:t>
            </a:r>
            <a:r>
              <a:rPr lang="en-US" altLang="en-US" dirty="0" smtClean="0">
                <a:solidFill>
                  <a:schemeClr val="hlink"/>
                </a:solidFill>
                <a:latin typeface="Consolas" pitchFamily="49" charset="0"/>
                <a:cs typeface="Consolas" pitchFamily="49" charset="0"/>
              </a:rPr>
              <a:t>key</a:t>
            </a:r>
          </a:p>
          <a:p>
            <a:pPr lvl="2">
              <a:buFontTx/>
              <a:buNone/>
            </a:pPr>
            <a:r>
              <a:rPr lang="en-US" altLang="en-US" dirty="0" smtClean="0">
                <a:latin typeface="Consolas" pitchFamily="49" charset="0"/>
                <a:cs typeface="Consolas" pitchFamily="49" charset="0"/>
              </a:rPr>
              <a:t>        </a:t>
            </a:r>
            <a:r>
              <a:rPr lang="en-US" altLang="en-US" dirty="0" smtClean="0">
                <a:solidFill>
                  <a:srgbClr val="FF0000"/>
                </a:solidFill>
                <a:latin typeface="Consolas" pitchFamily="49" charset="0"/>
                <a:cs typeface="Consolas" pitchFamily="49" charset="0"/>
              </a:rPr>
              <a:t>T</a:t>
            </a:r>
            <a:r>
              <a:rPr lang="en-US" altLang="en-US" dirty="0" smtClean="0">
                <a:latin typeface="Consolas" pitchFamily="49" charset="0"/>
                <a:cs typeface="Consolas" pitchFamily="49" charset="0"/>
              </a:rPr>
              <a:t> retrieve( </a:t>
            </a:r>
            <a:r>
              <a:rPr lang="en-US" altLang="en-US" dirty="0" smtClean="0">
                <a:solidFill>
                  <a:schemeClr val="hlink"/>
                </a:solidFill>
                <a:latin typeface="Consolas" pitchFamily="49" charset="0"/>
                <a:cs typeface="Consolas" pitchFamily="49" charset="0"/>
              </a:rPr>
              <a:t>S</a:t>
            </a:r>
            <a:r>
              <a:rPr lang="en-US" altLang="en-US" dirty="0" smtClean="0">
                <a:latin typeface="Consolas" pitchFamily="49" charset="0"/>
                <a:cs typeface="Consolas" pitchFamily="49" charset="0"/>
              </a:rPr>
              <a:t> </a:t>
            </a:r>
            <a:r>
              <a:rPr lang="en-US" altLang="en-US" dirty="0" smtClean="0">
                <a:solidFill>
                  <a:schemeClr val="hlink"/>
                </a:solidFill>
                <a:latin typeface="Consolas" pitchFamily="49" charset="0"/>
                <a:cs typeface="Consolas" pitchFamily="49" charset="0"/>
              </a:rPr>
              <a:t>key</a:t>
            </a:r>
            <a:r>
              <a:rPr lang="en-US" altLang="en-US" dirty="0" smtClean="0">
                <a:latin typeface="Consolas" pitchFamily="49" charset="0"/>
                <a:cs typeface="Consolas" pitchFamily="49" charset="0"/>
              </a:rPr>
              <a:t> ) </a:t>
            </a:r>
            <a:r>
              <a:rPr lang="en-US" altLang="en-US" dirty="0" err="1" smtClean="0">
                <a:latin typeface="Consolas" pitchFamily="49" charset="0"/>
                <a:cs typeface="Consolas" pitchFamily="49" charset="0"/>
              </a:rPr>
              <a:t>const</a:t>
            </a:r>
            <a:r>
              <a:rPr lang="en-US" altLang="en-US" dirty="0" smtClean="0">
                <a:latin typeface="Consolas" pitchFamily="49" charset="0"/>
                <a:cs typeface="Consolas" pitchFamily="49" charset="0"/>
              </a:rPr>
              <a:t>;</a:t>
            </a:r>
          </a:p>
          <a:p>
            <a:pPr lvl="2">
              <a:buFontTx/>
              <a:buNone/>
            </a:pPr>
            <a:endParaRPr lang="en-US" altLang="en-US" dirty="0" smtClean="0">
              <a:latin typeface="Consolas" pitchFamily="49" charset="0"/>
              <a:cs typeface="Consolas" pitchFamily="49" charset="0"/>
            </a:endParaRPr>
          </a:p>
          <a:p>
            <a:pPr lvl="2">
              <a:buFontTx/>
              <a:buNone/>
            </a:pPr>
            <a:r>
              <a:rPr lang="en-US" altLang="en-US" dirty="0" smtClean="0">
                <a:latin typeface="Consolas" pitchFamily="49" charset="0"/>
                <a:cs typeface="Consolas" pitchFamily="49" charset="0"/>
              </a:rPr>
              <a:t>        void insert( </a:t>
            </a:r>
            <a:r>
              <a:rPr lang="en-US" altLang="en-US" dirty="0" smtClean="0">
                <a:solidFill>
                  <a:schemeClr val="hlink"/>
                </a:solidFill>
                <a:latin typeface="Consolas" pitchFamily="49" charset="0"/>
                <a:cs typeface="Consolas" pitchFamily="49" charset="0"/>
              </a:rPr>
              <a:t>S</a:t>
            </a:r>
            <a:r>
              <a:rPr lang="en-US" altLang="en-US" dirty="0" smtClean="0">
                <a:latin typeface="Consolas" pitchFamily="49" charset="0"/>
                <a:cs typeface="Consolas" pitchFamily="49" charset="0"/>
              </a:rPr>
              <a:t> </a:t>
            </a:r>
            <a:r>
              <a:rPr lang="en-US" altLang="en-US" dirty="0" smtClean="0">
                <a:solidFill>
                  <a:schemeClr val="hlink"/>
                </a:solidFill>
                <a:latin typeface="Consolas" pitchFamily="49" charset="0"/>
                <a:cs typeface="Consolas" pitchFamily="49" charset="0"/>
              </a:rPr>
              <a:t>key</a:t>
            </a:r>
            <a:r>
              <a:rPr lang="en-US" altLang="en-US" dirty="0" smtClean="0">
                <a:latin typeface="Consolas" pitchFamily="49" charset="0"/>
                <a:cs typeface="Consolas" pitchFamily="49" charset="0"/>
              </a:rPr>
              <a:t>, </a:t>
            </a:r>
            <a:r>
              <a:rPr lang="en-US" altLang="en-US" dirty="0" smtClean="0">
                <a:solidFill>
                  <a:srgbClr val="FF0000"/>
                </a:solidFill>
                <a:latin typeface="Consolas" pitchFamily="49" charset="0"/>
                <a:cs typeface="Consolas" pitchFamily="49" charset="0"/>
              </a:rPr>
              <a:t>T</a:t>
            </a:r>
            <a:r>
              <a:rPr lang="en-US" altLang="en-US" dirty="0" smtClean="0">
                <a:latin typeface="Consolas" pitchFamily="49" charset="0"/>
                <a:cs typeface="Consolas" pitchFamily="49" charset="0"/>
              </a:rPr>
              <a:t> </a:t>
            </a:r>
            <a:r>
              <a:rPr lang="en-US" altLang="en-US" dirty="0" smtClean="0">
                <a:solidFill>
                  <a:srgbClr val="FF0000"/>
                </a:solidFill>
                <a:latin typeface="Consolas" pitchFamily="49" charset="0"/>
                <a:cs typeface="Consolas" pitchFamily="49" charset="0"/>
              </a:rPr>
              <a:t>value</a:t>
            </a:r>
            <a:r>
              <a:rPr lang="en-US" altLang="en-US" dirty="0" smtClean="0">
                <a:latin typeface="Consolas" pitchFamily="49" charset="0"/>
                <a:cs typeface="Consolas" pitchFamily="49" charset="0"/>
              </a:rPr>
              <a:t> );</a:t>
            </a:r>
          </a:p>
          <a:p>
            <a:pPr lvl="2">
              <a:buFontTx/>
              <a:buNone/>
            </a:pPr>
            <a:r>
              <a:rPr lang="en-US" altLang="en-US" dirty="0" smtClean="0">
                <a:latin typeface="Consolas" pitchFamily="49" charset="0"/>
                <a:cs typeface="Consolas" pitchFamily="49" charset="0"/>
              </a:rPr>
              <a:t>        // ...</a:t>
            </a:r>
          </a:p>
          <a:p>
            <a:pPr lvl="2">
              <a:buFontTx/>
              <a:buNone/>
            </a:pPr>
            <a:r>
              <a:rPr lang="en-US" altLang="en-US" dirty="0" smtClean="0">
                <a:latin typeface="Consolas" pitchFamily="49" charset="0"/>
                <a:cs typeface="Consolas" pitchFamily="49" charset="0"/>
              </a:rPr>
              <a:t>};       </a:t>
            </a:r>
          </a:p>
        </p:txBody>
      </p:sp>
    </p:spTree>
    <p:extLst>
      <p:ext uri="{BB962C8B-B14F-4D97-AF65-F5344CB8AC3E}">
        <p14:creationId xmlns:p14="http://schemas.microsoft.com/office/powerpoint/2010/main" val="3752202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latin typeface="Arial" charset="0"/>
                <a:cs typeface="Arial" charset="0"/>
              </a:rPr>
              <a:t>Fibonacci numbers</a:t>
            </a:r>
            <a:endParaRPr lang="en-US" altLang="en-US" dirty="0" smtClean="0">
              <a:latin typeface="Arial" charset="0"/>
              <a:cs typeface="Arial" charset="0"/>
            </a:endParaRPr>
          </a:p>
        </p:txBody>
      </p:sp>
      <p:sp>
        <p:nvSpPr>
          <p:cNvPr id="2253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program uses the Standard Template Library:</a:t>
            </a:r>
            <a:endParaRPr lang="en-US" altLang="en-US" b="1" dirty="0" smtClean="0">
              <a:latin typeface="Courier New" pitchFamily="49" charset="0"/>
              <a:cs typeface="Arial" charset="0"/>
            </a:endParaRPr>
          </a:p>
          <a:p>
            <a:pPr lvl="2">
              <a:buFontTx/>
              <a:buNone/>
            </a:pPr>
            <a:endParaRPr lang="en-US" altLang="en-US" sz="1000" b="1" dirty="0" smtClean="0">
              <a:latin typeface="Courier New" pitchFamily="49" charset="0"/>
              <a:cs typeface="Arial" charset="0"/>
            </a:endParaRPr>
          </a:p>
          <a:p>
            <a:pPr lvl="2">
              <a:buFontTx/>
              <a:buNone/>
            </a:pPr>
            <a:r>
              <a:rPr lang="en-US" altLang="en-US" sz="1200" b="1" dirty="0" smtClean="0">
                <a:latin typeface="Courier New" pitchFamily="49" charset="0"/>
                <a:cs typeface="Arial" charset="0"/>
              </a:rPr>
              <a:t>#include &lt;</a:t>
            </a:r>
            <a:r>
              <a:rPr lang="en-US" altLang="en-US" sz="1200" b="1" dirty="0" smtClean="0">
                <a:solidFill>
                  <a:schemeClr val="hlink"/>
                </a:solidFill>
                <a:latin typeface="Courier New" pitchFamily="49" charset="0"/>
                <a:cs typeface="Arial" charset="0"/>
              </a:rPr>
              <a:t>map</a:t>
            </a:r>
            <a:r>
              <a:rPr lang="en-US" altLang="en-US" sz="1200" b="1" dirty="0" smtClean="0">
                <a:latin typeface="Courier New" pitchFamily="49" charset="0"/>
                <a:cs typeface="Arial" charset="0"/>
              </a:rPr>
              <a:t>&gt;</a:t>
            </a:r>
          </a:p>
          <a:p>
            <a:pPr lvl="2">
              <a:buFontTx/>
              <a:buNone/>
            </a:pPr>
            <a:endParaRPr lang="en-US" altLang="en-US" sz="1200" b="1" dirty="0" smtClean="0">
              <a:latin typeface="Courier New" pitchFamily="49" charset="0"/>
              <a:cs typeface="Arial" charset="0"/>
            </a:endParaRPr>
          </a:p>
          <a:p>
            <a:pPr lvl="2">
              <a:buFontTx/>
              <a:buNone/>
            </a:pPr>
            <a:r>
              <a:rPr lang="en-US" altLang="en-US" sz="1200" b="1" dirty="0" smtClean="0">
                <a:latin typeface="Courier New" pitchFamily="49" charset="0"/>
                <a:cs typeface="Arial" charset="0"/>
              </a:rPr>
              <a:t>/* calculate the nth Fibonacci number */</a:t>
            </a:r>
          </a:p>
          <a:p>
            <a:pPr lvl="2">
              <a:buFontTx/>
              <a:buNone/>
            </a:pPr>
            <a:r>
              <a:rPr lang="en-US" altLang="en-US" sz="1200" b="1" dirty="0" smtClean="0">
                <a:latin typeface="Courier New" pitchFamily="49" charset="0"/>
                <a:cs typeface="Arial" charset="0"/>
              </a:rPr>
              <a:t>double F( </a:t>
            </a:r>
            <a:r>
              <a:rPr lang="en-US" altLang="en-US" sz="1200" b="1" dirty="0" err="1" smtClean="0">
                <a:latin typeface="Courier New" pitchFamily="49" charset="0"/>
                <a:cs typeface="Arial" charset="0"/>
              </a:rPr>
              <a:t>int</a:t>
            </a:r>
            <a:r>
              <a:rPr lang="en-US" altLang="en-US" sz="1200" b="1" dirty="0" smtClean="0">
                <a:latin typeface="Courier New" pitchFamily="49" charset="0"/>
                <a:cs typeface="Arial" charset="0"/>
              </a:rPr>
              <a:t> n ) {</a:t>
            </a:r>
          </a:p>
          <a:p>
            <a:pPr lvl="2">
              <a:buFontTx/>
              <a:buNone/>
            </a:pPr>
            <a:r>
              <a:rPr lang="en-US" altLang="en-US" sz="1200" b="1" dirty="0" smtClean="0">
                <a:latin typeface="Courier New" pitchFamily="49" charset="0"/>
                <a:cs typeface="Arial" charset="0"/>
              </a:rPr>
              <a:t>        </a:t>
            </a:r>
            <a:r>
              <a:rPr lang="en-US" altLang="en-US" sz="1200" b="1" dirty="0" smtClean="0">
                <a:solidFill>
                  <a:srgbClr val="990099"/>
                </a:solidFill>
                <a:latin typeface="Courier New" pitchFamily="49" charset="0"/>
                <a:cs typeface="Arial" charset="0"/>
              </a:rPr>
              <a:t>static</a:t>
            </a:r>
            <a:r>
              <a:rPr lang="en-US" altLang="en-US" sz="1200" b="1" dirty="0" smtClean="0">
                <a:latin typeface="Courier New" pitchFamily="49" charset="0"/>
                <a:cs typeface="Arial" charset="0"/>
              </a:rPr>
              <a:t> </a:t>
            </a:r>
            <a:r>
              <a:rPr lang="en-US" altLang="en-US" sz="1200" b="1" dirty="0" err="1" smtClean="0">
                <a:solidFill>
                  <a:schemeClr val="hlink"/>
                </a:solidFill>
                <a:latin typeface="Courier New" pitchFamily="49" charset="0"/>
                <a:cs typeface="Arial" charset="0"/>
              </a:rPr>
              <a:t>std</a:t>
            </a:r>
            <a:r>
              <a:rPr lang="en-US" altLang="en-US" sz="1200" b="1" dirty="0" smtClean="0">
                <a:solidFill>
                  <a:schemeClr val="hlink"/>
                </a:solidFill>
                <a:latin typeface="Courier New" pitchFamily="49" charset="0"/>
                <a:cs typeface="Arial" charset="0"/>
              </a:rPr>
              <a:t>::map&lt;</a:t>
            </a:r>
            <a:r>
              <a:rPr lang="en-US" altLang="en-US" sz="1200" b="1" dirty="0" err="1" smtClean="0">
                <a:solidFill>
                  <a:schemeClr val="hlink"/>
                </a:solidFill>
                <a:latin typeface="Courier New" pitchFamily="49" charset="0"/>
                <a:cs typeface="Arial" charset="0"/>
              </a:rPr>
              <a:t>int</a:t>
            </a:r>
            <a:r>
              <a:rPr lang="en-US" altLang="en-US" sz="1200" b="1" dirty="0" smtClean="0">
                <a:solidFill>
                  <a:schemeClr val="hlink"/>
                </a:solidFill>
                <a:latin typeface="Courier New" pitchFamily="49" charset="0"/>
                <a:cs typeface="Arial" charset="0"/>
              </a:rPr>
              <a:t>, double&gt;</a:t>
            </a:r>
            <a:r>
              <a:rPr lang="en-US" altLang="en-US" sz="1200" b="1" dirty="0" smtClean="0">
                <a:latin typeface="Courier New" pitchFamily="49" charset="0"/>
                <a:cs typeface="Arial" charset="0"/>
              </a:rPr>
              <a:t> </a:t>
            </a:r>
            <a:r>
              <a:rPr lang="en-US" altLang="en-US" sz="1200" b="1" dirty="0" smtClean="0">
                <a:solidFill>
                  <a:srgbClr val="FF0000"/>
                </a:solidFill>
                <a:latin typeface="Courier New" pitchFamily="49" charset="0"/>
                <a:cs typeface="Arial" charset="0"/>
              </a:rPr>
              <a:t>memo</a:t>
            </a:r>
            <a:r>
              <a:rPr lang="en-US" altLang="en-US" sz="1200" b="1" dirty="0" smtClean="0">
                <a:latin typeface="Courier New" pitchFamily="49" charset="0"/>
                <a:cs typeface="Arial" charset="0"/>
              </a:rPr>
              <a:t>;</a:t>
            </a:r>
          </a:p>
          <a:p>
            <a:pPr lvl="2">
              <a:buFontTx/>
              <a:buNone/>
            </a:pPr>
            <a:r>
              <a:rPr lang="en-US" altLang="en-US" sz="1200" b="1" dirty="0" smtClean="0">
                <a:latin typeface="Courier New" pitchFamily="49" charset="0"/>
                <a:cs typeface="Arial" charset="0"/>
              </a:rPr>
              <a:t>                </a:t>
            </a:r>
            <a:r>
              <a:rPr lang="en-US" altLang="en-US" sz="1200" b="1" dirty="0" smtClean="0">
                <a:solidFill>
                  <a:srgbClr val="990099"/>
                </a:solidFill>
                <a:latin typeface="Courier New" pitchFamily="49" charset="0"/>
                <a:cs typeface="Arial" charset="0"/>
              </a:rPr>
              <a:t>// shared by all calls to F</a:t>
            </a:r>
          </a:p>
          <a:p>
            <a:pPr lvl="2">
              <a:buFontTx/>
              <a:buNone/>
            </a:pPr>
            <a:r>
              <a:rPr lang="en-US" altLang="en-US" sz="1200" b="1" dirty="0" smtClean="0">
                <a:solidFill>
                  <a:schemeClr val="hlink"/>
                </a:solidFill>
                <a:latin typeface="Courier New" pitchFamily="49" charset="0"/>
                <a:cs typeface="Arial" charset="0"/>
              </a:rPr>
              <a:t>                // the key is </a:t>
            </a:r>
            <a:r>
              <a:rPr lang="en-US" altLang="en-US" sz="1200" b="1" dirty="0" err="1" smtClean="0">
                <a:solidFill>
                  <a:schemeClr val="hlink"/>
                </a:solidFill>
                <a:latin typeface="Courier New" pitchFamily="49" charset="0"/>
                <a:cs typeface="Arial" charset="0"/>
              </a:rPr>
              <a:t>int</a:t>
            </a:r>
            <a:r>
              <a:rPr lang="en-US" altLang="en-US" sz="1200" b="1" dirty="0" smtClean="0">
                <a:solidFill>
                  <a:schemeClr val="hlink"/>
                </a:solidFill>
                <a:latin typeface="Courier New" pitchFamily="49" charset="0"/>
                <a:cs typeface="Arial" charset="0"/>
              </a:rPr>
              <a:t>, the value is double</a:t>
            </a:r>
          </a:p>
          <a:p>
            <a:pPr lvl="2">
              <a:buFontTx/>
              <a:buNone/>
            </a:pPr>
            <a:endParaRPr lang="en-US" altLang="en-US" sz="1200" b="1" dirty="0" smtClean="0">
              <a:solidFill>
                <a:schemeClr val="hlink"/>
              </a:solidFill>
              <a:latin typeface="Courier New" pitchFamily="49" charset="0"/>
              <a:cs typeface="Arial" charset="0"/>
            </a:endParaRPr>
          </a:p>
          <a:p>
            <a:pPr lvl="2">
              <a:buFontTx/>
              <a:buNone/>
            </a:pPr>
            <a:r>
              <a:rPr lang="en-US" altLang="en-US" sz="1200" b="1" dirty="0" smtClean="0">
                <a:latin typeface="Courier New" pitchFamily="49" charset="0"/>
                <a:cs typeface="Arial" charset="0"/>
              </a:rPr>
              <a:t>        if ( n &lt;= 1 ) {</a:t>
            </a:r>
          </a:p>
          <a:p>
            <a:pPr lvl="2">
              <a:buFontTx/>
              <a:buNone/>
            </a:pPr>
            <a:r>
              <a:rPr lang="en-US" altLang="en-US" sz="1200" b="1" dirty="0" smtClean="0">
                <a:latin typeface="Courier New" pitchFamily="49" charset="0"/>
                <a:cs typeface="Arial" charset="0"/>
              </a:rPr>
              <a:t>                return 1.0;</a:t>
            </a:r>
          </a:p>
          <a:p>
            <a:pPr lvl="2">
              <a:buFontTx/>
              <a:buNone/>
            </a:pPr>
            <a:r>
              <a:rPr lang="en-US" altLang="en-US" sz="1200" b="1" dirty="0" smtClean="0">
                <a:latin typeface="Courier New" pitchFamily="49" charset="0"/>
                <a:cs typeface="Arial" charset="0"/>
              </a:rPr>
              <a:t>        } else {</a:t>
            </a:r>
          </a:p>
          <a:p>
            <a:pPr lvl="2">
              <a:buFontTx/>
              <a:buNone/>
            </a:pPr>
            <a:r>
              <a:rPr lang="en-US" altLang="en-US" sz="1200" b="1" dirty="0" smtClean="0">
                <a:latin typeface="Courier New" pitchFamily="49" charset="0"/>
                <a:cs typeface="Arial" charset="0"/>
              </a:rPr>
              <a:t>                if ( </a:t>
            </a:r>
            <a:r>
              <a:rPr lang="en-US" altLang="en-US" sz="1200" b="1" dirty="0" smtClean="0">
                <a:solidFill>
                  <a:srgbClr val="FF0000"/>
                </a:solidFill>
                <a:latin typeface="Courier New" pitchFamily="49" charset="0"/>
                <a:cs typeface="Arial" charset="0"/>
              </a:rPr>
              <a:t>memo[n]</a:t>
            </a:r>
            <a:r>
              <a:rPr lang="en-US" altLang="en-US" sz="1200" b="1" dirty="0" smtClean="0">
                <a:latin typeface="Courier New" pitchFamily="49" charset="0"/>
                <a:cs typeface="Arial" charset="0"/>
              </a:rPr>
              <a:t> == 0.0 ) {</a:t>
            </a:r>
          </a:p>
          <a:p>
            <a:pPr lvl="2">
              <a:buFontTx/>
              <a:buNone/>
            </a:pPr>
            <a:r>
              <a:rPr lang="en-US" altLang="en-US" sz="1200" b="1" dirty="0" smtClean="0">
                <a:latin typeface="Courier New" pitchFamily="49" charset="0"/>
                <a:cs typeface="Arial" charset="0"/>
              </a:rPr>
              <a:t>                        </a:t>
            </a:r>
            <a:r>
              <a:rPr lang="en-US" altLang="en-US" sz="1200" b="1" dirty="0" smtClean="0">
                <a:solidFill>
                  <a:srgbClr val="FF0000"/>
                </a:solidFill>
                <a:latin typeface="Courier New" pitchFamily="49" charset="0"/>
                <a:cs typeface="Arial" charset="0"/>
              </a:rPr>
              <a:t>memo[n]</a:t>
            </a:r>
            <a:r>
              <a:rPr lang="en-US" altLang="en-US" sz="1200" b="1" dirty="0" smtClean="0">
                <a:latin typeface="Courier New" pitchFamily="49" charset="0"/>
                <a:cs typeface="Arial" charset="0"/>
              </a:rPr>
              <a:t> = F(n - 1) + F(n - 2);</a:t>
            </a:r>
          </a:p>
          <a:p>
            <a:pPr lvl="2">
              <a:buFontTx/>
              <a:buNone/>
            </a:pPr>
            <a:r>
              <a:rPr lang="en-US" altLang="en-US" sz="1200" b="1" dirty="0" smtClean="0">
                <a:latin typeface="Courier New" pitchFamily="49" charset="0"/>
                <a:cs typeface="Arial" charset="0"/>
              </a:rPr>
              <a:t>                }</a:t>
            </a:r>
          </a:p>
          <a:p>
            <a:pPr lvl="2">
              <a:buFontTx/>
              <a:buNone/>
            </a:pPr>
            <a:endParaRPr lang="en-US" altLang="en-US" sz="1200" b="1" dirty="0" smtClean="0">
              <a:latin typeface="Courier New" pitchFamily="49" charset="0"/>
              <a:cs typeface="Arial" charset="0"/>
            </a:endParaRPr>
          </a:p>
          <a:p>
            <a:pPr lvl="2">
              <a:buFontTx/>
              <a:buNone/>
            </a:pPr>
            <a:r>
              <a:rPr lang="en-US" altLang="en-US" sz="1200" b="1" dirty="0" smtClean="0">
                <a:latin typeface="Courier New" pitchFamily="49" charset="0"/>
                <a:cs typeface="Arial" charset="0"/>
              </a:rPr>
              <a:t>                return </a:t>
            </a:r>
            <a:r>
              <a:rPr lang="en-US" altLang="en-US" sz="1200" b="1" dirty="0" smtClean="0">
                <a:solidFill>
                  <a:srgbClr val="FF0000"/>
                </a:solidFill>
                <a:latin typeface="Courier New" pitchFamily="49" charset="0"/>
                <a:cs typeface="Arial" charset="0"/>
              </a:rPr>
              <a:t>memo[n]</a:t>
            </a:r>
            <a:r>
              <a:rPr lang="en-US" altLang="en-US" sz="1200" b="1" dirty="0" smtClean="0">
                <a:latin typeface="Courier New" pitchFamily="49" charset="0"/>
                <a:cs typeface="Arial" charset="0"/>
              </a:rPr>
              <a:t>;</a:t>
            </a:r>
          </a:p>
          <a:p>
            <a:pPr lvl="2">
              <a:buFontTx/>
              <a:buNone/>
            </a:pPr>
            <a:r>
              <a:rPr lang="en-US" altLang="en-US" sz="1200" b="1" dirty="0" smtClean="0">
                <a:latin typeface="Courier New" pitchFamily="49" charset="0"/>
                <a:cs typeface="Arial" charset="0"/>
              </a:rPr>
              <a:t>        }</a:t>
            </a:r>
          </a:p>
          <a:p>
            <a:pPr lvl="2">
              <a:buFontTx/>
              <a:buNone/>
            </a:pPr>
            <a:r>
              <a:rPr lang="en-US" altLang="en-US" sz="1200" b="1" dirty="0" smtClean="0">
                <a:latin typeface="Courier New" pitchFamily="49" charset="0"/>
                <a:cs typeface="Arial" charset="0"/>
              </a:rPr>
              <a:t>}</a:t>
            </a:r>
          </a:p>
        </p:txBody>
      </p:sp>
    </p:spTree>
    <p:extLst>
      <p:ext uri="{BB962C8B-B14F-4D97-AF65-F5344CB8AC3E}">
        <p14:creationId xmlns:p14="http://schemas.microsoft.com/office/powerpoint/2010/main" val="3888569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Fibonacci numbers</a:t>
            </a:r>
            <a:endParaRPr lang="en-US" altLang="en-US" dirty="0" smtClean="0">
              <a:latin typeface="Arial"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prints the output up to </a:t>
            </a:r>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(1476)</a:t>
            </a:r>
            <a:r>
              <a:rPr lang="en-US" altLang="en-US" dirty="0" smtClean="0">
                <a:latin typeface="Arial" charset="0"/>
                <a:cs typeface="Arial" charset="0"/>
              </a:rPr>
              <a:t>:</a:t>
            </a:r>
          </a:p>
          <a:p>
            <a:pPr>
              <a:buFont typeface="Arial" charset="0"/>
              <a:buNone/>
            </a:pPr>
            <a:endParaRPr lang="en-US" altLang="en-US" b="1" dirty="0">
              <a:latin typeface="Arial" charset="0"/>
              <a:cs typeface="Arial" charset="0"/>
            </a:endParaRPr>
          </a:p>
          <a:p>
            <a:pPr>
              <a:buFont typeface="Arial" charset="0"/>
              <a:buNone/>
            </a:pPr>
            <a:endParaRPr lang="en-US" altLang="en-US" b="1" dirty="0" smtClean="0">
              <a:latin typeface="Arial" charset="0"/>
              <a:cs typeface="Arial" charset="0"/>
            </a:endParaRPr>
          </a:p>
          <a:p>
            <a:pPr>
              <a:buFont typeface="Arial" charset="0"/>
              <a:buNone/>
            </a:pPr>
            <a:endParaRPr lang="en-US" altLang="en-US" b="1" dirty="0">
              <a:latin typeface="Arial" charset="0"/>
              <a:cs typeface="Arial" charset="0"/>
            </a:endParaRPr>
          </a:p>
          <a:p>
            <a:pPr>
              <a:buFont typeface="Arial" charset="0"/>
              <a:buNone/>
            </a:pPr>
            <a:endParaRPr lang="en-US" altLang="en-US" b="1" dirty="0" smtClean="0">
              <a:latin typeface="Arial" charset="0"/>
              <a:cs typeface="Arial" charset="0"/>
            </a:endParaRPr>
          </a:p>
          <a:p>
            <a:pPr>
              <a:buFont typeface="Arial" charset="0"/>
              <a:buNone/>
            </a:pPr>
            <a:endParaRPr lang="en-US" altLang="en-US" b="1" dirty="0">
              <a:latin typeface="Arial" charset="0"/>
              <a:cs typeface="Arial" charset="0"/>
            </a:endParaRPr>
          </a:p>
          <a:p>
            <a:pPr>
              <a:buFont typeface="Arial" charset="0"/>
              <a:buNone/>
            </a:pPr>
            <a:endParaRPr lang="en-US" altLang="en-US" b="1" dirty="0" smtClean="0">
              <a:latin typeface="Arial" charset="0"/>
              <a:cs typeface="Arial" charset="0"/>
            </a:endParaRPr>
          </a:p>
          <a:p>
            <a:pPr>
              <a:buNone/>
              <a:defRPr/>
            </a:pPr>
            <a:r>
              <a:rPr lang="en-US" dirty="0" smtClean="0">
                <a:latin typeface="Arial" charset="0"/>
                <a:cs typeface="Arial" charset="0"/>
              </a:rPr>
              <a:t>	The </a:t>
            </a:r>
            <a:r>
              <a:rPr lang="en-US" dirty="0">
                <a:latin typeface="Arial" charset="0"/>
                <a:cs typeface="Arial" charset="0"/>
              </a:rPr>
              <a:t>last </a:t>
            </a:r>
            <a:r>
              <a:rPr lang="en-US" dirty="0" smtClean="0">
                <a:latin typeface="Arial" charset="0"/>
                <a:cs typeface="Arial" charset="0"/>
              </a:rPr>
              <a:t>two lines are</a:t>
            </a:r>
            <a:endParaRPr lang="en-US" dirty="0">
              <a:latin typeface="Arial" charset="0"/>
              <a:cs typeface="Arial" charset="0"/>
            </a:endParaRPr>
          </a:p>
          <a:p>
            <a:pPr>
              <a:buFontTx/>
              <a:buNone/>
              <a:defRPr/>
            </a:pPr>
            <a:r>
              <a:rPr lang="en-US" sz="1800" b="1" dirty="0">
                <a:latin typeface="Courier New" pitchFamily="49" charset="0"/>
                <a:cs typeface="Arial" charset="0"/>
              </a:rPr>
              <a:t>		F(1475) = </a:t>
            </a:r>
            <a:r>
              <a:rPr lang="en-US" sz="1800" b="1" dirty="0">
                <a:solidFill>
                  <a:srgbClr val="990099"/>
                </a:solidFill>
                <a:latin typeface="Courier New" pitchFamily="49" charset="0"/>
                <a:cs typeface="Arial" charset="0"/>
              </a:rPr>
              <a:t>1.306989223763399</a:t>
            </a:r>
            <a:r>
              <a:rPr lang="en-US" sz="1800" b="1" dirty="0">
                <a:latin typeface="Courier New" pitchFamily="49" charset="0"/>
                <a:cs typeface="Arial" charset="0"/>
              </a:rPr>
              <a:t>e+308</a:t>
            </a:r>
          </a:p>
          <a:p>
            <a:pPr>
              <a:buFontTx/>
              <a:buNone/>
              <a:defRPr/>
            </a:pPr>
            <a:r>
              <a:rPr lang="en-US" sz="1800" b="1" dirty="0">
                <a:latin typeface="Courier New" pitchFamily="49" charset="0"/>
                <a:cs typeface="Arial" charset="0"/>
              </a:rPr>
              <a:t>		F(1476) = </a:t>
            </a:r>
            <a:r>
              <a:rPr lang="en-US" sz="1800" b="1" dirty="0" err="1">
                <a:latin typeface="Courier New" pitchFamily="49" charset="0"/>
                <a:cs typeface="Arial" charset="0"/>
              </a:rPr>
              <a:t>inf</a:t>
            </a:r>
            <a:endParaRPr lang="en-US" sz="1800" b="1" dirty="0">
              <a:latin typeface="Courier New" pitchFamily="49" charset="0"/>
              <a:cs typeface="Arial" charset="0"/>
            </a:endParaRPr>
          </a:p>
          <a:p>
            <a:pPr>
              <a:buFontTx/>
              <a:buNone/>
              <a:defRPr/>
            </a:pPr>
            <a:r>
              <a:rPr lang="en-US" sz="900" b="1" dirty="0">
                <a:latin typeface="Courier New" pitchFamily="49" charset="0"/>
                <a:cs typeface="Arial" charset="0"/>
              </a:rPr>
              <a:t>	</a:t>
            </a:r>
            <a:endParaRPr lang="en-US" sz="900" dirty="0" smtClean="0">
              <a:latin typeface="Arial" charset="0"/>
              <a:cs typeface="Arial" charset="0"/>
            </a:endParaRPr>
          </a:p>
          <a:p>
            <a:pPr>
              <a:buNone/>
              <a:defRPr/>
            </a:pPr>
            <a:r>
              <a:rPr lang="en-US" dirty="0" smtClean="0">
                <a:latin typeface="Arial" charset="0"/>
                <a:cs typeface="Arial" charset="0"/>
              </a:rPr>
              <a:t>	Exact value: </a:t>
            </a:r>
            <a:r>
              <a:rPr lang="en-US" dirty="0" smtClean="0">
                <a:latin typeface="Times" pitchFamily="18" charset="0"/>
                <a:cs typeface="Arial" charset="0"/>
              </a:rPr>
              <a:t>F(1475) = </a:t>
            </a:r>
            <a:r>
              <a:rPr lang="en-US" dirty="0" smtClean="0">
                <a:solidFill>
                  <a:srgbClr val="990099"/>
                </a:solidFill>
                <a:latin typeface="Times" pitchFamily="18" charset="0"/>
                <a:cs typeface="Arial" charset="0"/>
              </a:rPr>
              <a:t>1306989223763399</a:t>
            </a:r>
            <a:r>
              <a:rPr lang="en-US" dirty="0" smtClean="0">
                <a:latin typeface="Times" pitchFamily="18" charset="0"/>
                <a:cs typeface="Arial" charset="0"/>
              </a:rPr>
              <a:t>318</a:t>
            </a:r>
            <a:r>
              <a:rPr lang="en-US" sz="1600" dirty="0" smtClean="0">
                <a:latin typeface="Times" pitchFamily="18" charset="0"/>
                <a:cs typeface="Arial" charset="0"/>
              </a:rPr>
              <a:t>0</a:t>
            </a:r>
            <a:r>
              <a:rPr lang="en-US" sz="1800" dirty="0" smtClean="0">
                <a:latin typeface="Times" pitchFamily="18" charset="0"/>
                <a:cs typeface="Arial" charset="0"/>
              </a:rPr>
              <a:t>3</a:t>
            </a:r>
            <a:r>
              <a:rPr lang="en-US" sz="1600" dirty="0" smtClean="0">
                <a:latin typeface="Times" pitchFamily="18" charset="0"/>
                <a:cs typeface="Arial" charset="0"/>
              </a:rPr>
              <a:t>6</a:t>
            </a:r>
            <a:r>
              <a:rPr lang="en-US" sz="1400" dirty="0" smtClean="0">
                <a:latin typeface="Times" pitchFamily="18" charset="0"/>
                <a:cs typeface="Arial" charset="0"/>
              </a:rPr>
              <a:t>3</a:t>
            </a:r>
            <a:r>
              <a:rPr lang="en-US" sz="1200" dirty="0" smtClean="0">
                <a:latin typeface="Times" pitchFamily="18" charset="0"/>
                <a:cs typeface="Arial" charset="0"/>
              </a:rPr>
              <a:t>1</a:t>
            </a:r>
            <a:r>
              <a:rPr lang="en-US" sz="1100" dirty="0" smtClean="0">
                <a:latin typeface="Times" pitchFamily="18" charset="0"/>
                <a:cs typeface="Arial" charset="0"/>
              </a:rPr>
              <a:t>15538027198309839244390741264072 6006659460192793070479231740288681087777017721095463154979012276234322246936939647185366706368489362660844147449941348462800922755818969634743348982916424954062744135969865615407276492410653721774590669544801490837649161732095972658064630033793347171632</a:t>
            </a:r>
          </a:p>
          <a:p>
            <a:pPr>
              <a:buFont typeface="Arial" charset="0"/>
              <a:buNone/>
            </a:pPr>
            <a:endParaRPr lang="en-US" altLang="en-US" b="1" dirty="0" smtClean="0">
              <a:latin typeface="Courier New" pitchFamily="49" charset="0"/>
              <a:cs typeface="Arial" charset="0"/>
            </a:endParaRPr>
          </a:p>
        </p:txBody>
      </p:sp>
      <p:sp>
        <p:nvSpPr>
          <p:cNvPr id="23556" name="TextBox 3"/>
          <p:cNvSpPr txBox="1">
            <a:spLocks noChangeArrowheads="1"/>
          </p:cNvSpPr>
          <p:nvPr/>
        </p:nvSpPr>
        <p:spPr bwMode="auto">
          <a:xfrm>
            <a:off x="1102246" y="1988840"/>
            <a:ext cx="71421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main() {</a:t>
            </a:r>
          </a:p>
          <a:p>
            <a:pPr eaLnBrk="1" hangingPunct="1">
              <a:spcBef>
                <a:spcPct val="0"/>
              </a:spcBef>
              <a:buFontTx/>
              <a:buNone/>
            </a:pP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std</a:t>
            </a:r>
            <a:r>
              <a:rPr lang="en-US" altLang="en-US" sz="1400" dirty="0">
                <a:latin typeface="Consolas" pitchFamily="49" charset="0"/>
                <a:cs typeface="Consolas" pitchFamily="49" charset="0"/>
              </a:rPr>
              <a:t>::</a:t>
            </a:r>
            <a:r>
              <a:rPr lang="en-US" altLang="en-US" sz="1400" dirty="0" err="1">
                <a:latin typeface="Consolas" pitchFamily="49" charset="0"/>
                <a:cs typeface="Consolas" pitchFamily="49" charset="0"/>
              </a:rPr>
              <a:t>cout.precision</a:t>
            </a:r>
            <a:r>
              <a:rPr lang="en-US" altLang="en-US" sz="1400" dirty="0">
                <a:latin typeface="Consolas" pitchFamily="49" charset="0"/>
                <a:cs typeface="Consolas" pitchFamily="49" charset="0"/>
              </a:rPr>
              <a:t>( 16 );</a:t>
            </a:r>
          </a:p>
          <a:p>
            <a:pPr eaLnBrk="1" hangingPunct="1">
              <a:spcBef>
                <a:spcPct val="0"/>
              </a:spcBef>
              <a:buFontTx/>
              <a:buNone/>
            </a:pPr>
            <a:endParaRPr lang="en-US" altLang="en-US" sz="1400" dirty="0">
              <a:latin typeface="Consolas" pitchFamily="49" charset="0"/>
              <a:cs typeface="Consolas" pitchFamily="49" charset="0"/>
            </a:endParaRPr>
          </a:p>
          <a:p>
            <a:pPr eaLnBrk="1" hangingPunct="1">
              <a:spcBef>
                <a:spcPct val="0"/>
              </a:spcBef>
              <a:buFontTx/>
              <a:buNone/>
            </a:pPr>
            <a:r>
              <a:rPr lang="en-US" altLang="en-US" sz="1400" dirty="0">
                <a:latin typeface="Consolas" pitchFamily="49" charset="0"/>
                <a:cs typeface="Consolas" pitchFamily="49" charset="0"/>
              </a:rPr>
              <a:t>        for (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a:t>
            </a:r>
            <a:r>
              <a:rPr lang="en-US" altLang="en-US" sz="1400" dirty="0">
                <a:latin typeface="Consolas" pitchFamily="49" charset="0"/>
                <a:cs typeface="Consolas" pitchFamily="49" charset="0"/>
              </a:rPr>
              <a:t> = 0; </a:t>
            </a:r>
            <a:r>
              <a:rPr lang="en-US" altLang="en-US" sz="1400" dirty="0" err="1">
                <a:latin typeface="Consolas" pitchFamily="49" charset="0"/>
                <a:cs typeface="Consolas" pitchFamily="49" charset="0"/>
              </a:rPr>
              <a:t>i</a:t>
            </a:r>
            <a:r>
              <a:rPr lang="en-US" altLang="en-US" sz="1400" dirty="0">
                <a:latin typeface="Consolas" pitchFamily="49" charset="0"/>
                <a:cs typeface="Consolas" pitchFamily="49" charset="0"/>
              </a:rPr>
              <a:t> &lt; </a:t>
            </a:r>
            <a:r>
              <a:rPr lang="en-US" altLang="en-US" sz="1400" dirty="0" smtClean="0">
                <a:latin typeface="Consolas" pitchFamily="49" charset="0"/>
                <a:cs typeface="Consolas" pitchFamily="49" charset="0"/>
              </a:rPr>
              <a:t>1476; </a:t>
            </a:r>
            <a:r>
              <a:rPr lang="en-US" altLang="en-US" sz="1400" dirty="0">
                <a:latin typeface="Consolas" pitchFamily="49" charset="0"/>
                <a:cs typeface="Consolas" pitchFamily="49" charset="0"/>
              </a:rPr>
              <a:t>++</a:t>
            </a:r>
            <a:r>
              <a:rPr lang="en-US" altLang="en-US" sz="1400" dirty="0" err="1">
                <a:latin typeface="Consolas" pitchFamily="49" charset="0"/>
                <a:cs typeface="Consolas" pitchFamily="49" charset="0"/>
              </a:rPr>
              <a:t>i</a:t>
            </a:r>
            <a:r>
              <a:rPr lang="en-US" altLang="en-US" sz="1400" dirty="0">
                <a:latin typeface="Consolas" pitchFamily="49" charset="0"/>
                <a:cs typeface="Consolas" pitchFamily="49" charset="0"/>
              </a:rPr>
              <a:t> ) {</a:t>
            </a:r>
          </a:p>
          <a:p>
            <a:pPr eaLnBrk="1" hangingPunct="1">
              <a:spcBef>
                <a:spcPct val="0"/>
              </a:spcBef>
              <a:buFontTx/>
              <a:buNone/>
            </a:pP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std</a:t>
            </a:r>
            <a:r>
              <a:rPr lang="en-US" altLang="en-US" sz="1400" dirty="0">
                <a:latin typeface="Consolas" pitchFamily="49" charset="0"/>
                <a:cs typeface="Consolas" pitchFamily="49" charset="0"/>
              </a:rPr>
              <a:t>::</a:t>
            </a:r>
            <a:r>
              <a:rPr lang="en-US" altLang="en-US" sz="1400" dirty="0" err="1">
                <a:latin typeface="Consolas" pitchFamily="49" charset="0"/>
                <a:cs typeface="Consolas" pitchFamily="49" charset="0"/>
              </a:rPr>
              <a:t>cout</a:t>
            </a:r>
            <a:r>
              <a:rPr lang="en-US" altLang="en-US" sz="1400" dirty="0">
                <a:latin typeface="Consolas" pitchFamily="49" charset="0"/>
                <a:cs typeface="Consolas" pitchFamily="49" charset="0"/>
              </a:rPr>
              <a:t> &lt;&lt; "F(" &lt;&lt; </a:t>
            </a:r>
            <a:r>
              <a:rPr lang="en-US" altLang="en-US" sz="1400" dirty="0" err="1">
                <a:latin typeface="Consolas" pitchFamily="49" charset="0"/>
                <a:cs typeface="Consolas" pitchFamily="49" charset="0"/>
              </a:rPr>
              <a:t>i</a:t>
            </a:r>
            <a:r>
              <a:rPr lang="en-US" altLang="en-US" sz="1400" dirty="0">
                <a:latin typeface="Consolas" pitchFamily="49" charset="0"/>
                <a:cs typeface="Consolas" pitchFamily="49" charset="0"/>
              </a:rPr>
              <a:t> &lt;&lt; ") = " &lt;&lt; F(</a:t>
            </a:r>
            <a:r>
              <a:rPr lang="en-US" altLang="en-US" sz="1400" dirty="0" err="1">
                <a:latin typeface="Consolas" pitchFamily="49" charset="0"/>
                <a:cs typeface="Consolas" pitchFamily="49" charset="0"/>
              </a:rPr>
              <a:t>i</a:t>
            </a:r>
            <a:r>
              <a:rPr lang="en-US" altLang="en-US" sz="1400" dirty="0">
                <a:latin typeface="Consolas" pitchFamily="49" charset="0"/>
                <a:cs typeface="Consolas" pitchFamily="49" charset="0"/>
              </a:rPr>
              <a:t>) &lt;&lt; </a:t>
            </a:r>
            <a:r>
              <a:rPr lang="en-US" altLang="en-US" sz="1400" dirty="0" err="1">
                <a:latin typeface="Consolas" pitchFamily="49" charset="0"/>
                <a:cs typeface="Consolas" pitchFamily="49" charset="0"/>
              </a:rPr>
              <a:t>std</a:t>
            </a:r>
            <a:r>
              <a:rPr lang="en-US" altLang="en-US" sz="1400" dirty="0">
                <a:latin typeface="Consolas" pitchFamily="49" charset="0"/>
                <a:cs typeface="Consolas" pitchFamily="49" charset="0"/>
              </a:rPr>
              <a:t>::</a:t>
            </a:r>
            <a:r>
              <a:rPr lang="en-US" altLang="en-US" sz="1400" dirty="0" err="1">
                <a:latin typeface="Consolas" pitchFamily="49" charset="0"/>
                <a:cs typeface="Consolas" pitchFamily="49" charset="0"/>
              </a:rPr>
              <a:t>endl</a:t>
            </a:r>
            <a:r>
              <a:rPr lang="en-US" altLang="en-US" sz="1400" dirty="0">
                <a:latin typeface="Consolas" pitchFamily="49" charset="0"/>
                <a:cs typeface="Consolas" pitchFamily="49" charset="0"/>
              </a:rPr>
              <a:t>;</a:t>
            </a:r>
          </a:p>
          <a:p>
            <a:pPr eaLnBrk="1" hangingPunct="1">
              <a:spcBef>
                <a:spcPct val="0"/>
              </a:spcBef>
              <a:buFontTx/>
              <a:buNone/>
            </a:pPr>
            <a:r>
              <a:rPr lang="en-US" altLang="en-US" sz="1400" dirty="0">
                <a:latin typeface="Consolas" pitchFamily="49" charset="0"/>
                <a:cs typeface="Consolas" pitchFamily="49" charset="0"/>
              </a:rPr>
              <a:t>        }</a:t>
            </a:r>
          </a:p>
          <a:p>
            <a:pPr eaLnBrk="1" hangingPunct="1">
              <a:spcBef>
                <a:spcPct val="0"/>
              </a:spcBef>
              <a:buFontTx/>
              <a:buNone/>
            </a:pPr>
            <a:endParaRPr lang="en-US" altLang="en-US" sz="1400" dirty="0">
              <a:latin typeface="Consolas" pitchFamily="49" charset="0"/>
              <a:cs typeface="Consolas" pitchFamily="49" charset="0"/>
            </a:endParaRPr>
          </a:p>
          <a:p>
            <a:pPr eaLnBrk="1" hangingPunct="1">
              <a:spcBef>
                <a:spcPct val="0"/>
              </a:spcBef>
              <a:buFontTx/>
              <a:buNone/>
            </a:pPr>
            <a:r>
              <a:rPr lang="en-US" altLang="en-US" sz="1400" dirty="0">
                <a:latin typeface="Consolas" pitchFamily="49" charset="0"/>
                <a:cs typeface="Consolas" pitchFamily="49" charset="0"/>
              </a:rPr>
              <a:t>        return 0;</a:t>
            </a:r>
          </a:p>
          <a:p>
            <a:pPr eaLnBrk="1" hangingPunct="1">
              <a:spcBef>
                <a:spcPct val="0"/>
              </a:spcBef>
              <a:buFontTx/>
              <a:buNone/>
            </a:pPr>
            <a:r>
              <a:rPr lang="en-US" altLang="en-US" sz="1400" dirty="0">
                <a:latin typeface="Consolas" pitchFamily="49" charset="0"/>
                <a:cs typeface="Consolas" pitchFamily="49" charset="0"/>
              </a:rPr>
              <a:t>}</a:t>
            </a:r>
          </a:p>
        </p:txBody>
      </p:sp>
    </p:spTree>
    <p:extLst>
      <p:ext uri="{BB962C8B-B14F-4D97-AF65-F5344CB8AC3E}">
        <p14:creationId xmlns:p14="http://schemas.microsoft.com/office/powerpoint/2010/main" val="2104073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Top-down and bottom-up algorithms</a:t>
            </a:r>
            <a:endParaRPr lang="en-CA" dirty="0"/>
          </a:p>
        </p:txBody>
      </p:sp>
      <p:sp>
        <p:nvSpPr>
          <p:cNvPr id="3" name="Content Placeholder 2"/>
          <p:cNvSpPr>
            <a:spLocks noGrp="1"/>
          </p:cNvSpPr>
          <p:nvPr>
            <p:ph idx="1"/>
          </p:nvPr>
        </p:nvSpPr>
        <p:spPr/>
        <p:txBody>
          <a:bodyPr/>
          <a:lstStyle/>
          <a:p>
            <a:pPr marL="361950" indent="-361950">
              <a:buNone/>
            </a:pPr>
            <a:r>
              <a:rPr lang="en-CA" dirty="0" smtClean="0"/>
              <a:t>	This also allows for another approach:</a:t>
            </a:r>
          </a:p>
          <a:p>
            <a:pPr lvl="1"/>
            <a:r>
              <a:rPr lang="en-CA" dirty="0" smtClean="0"/>
              <a:t>Our implementation is </a:t>
            </a:r>
            <a:r>
              <a:rPr lang="en-CA" i="1" dirty="0" smtClean="0"/>
              <a:t>top-down</a:t>
            </a:r>
            <a:endParaRPr lang="en-CA" dirty="0" smtClean="0"/>
          </a:p>
          <a:p>
            <a:pPr lvl="1"/>
            <a:r>
              <a:rPr lang="en-CA" dirty="0" smtClean="0"/>
              <a:t>From the very top, we break the problem into sub-problems</a:t>
            </a:r>
          </a:p>
          <a:p>
            <a:pPr lvl="1"/>
            <a:r>
              <a:rPr lang="en-CA" dirty="0" smtClean="0"/>
              <a:t>All divide-and-conquer algorithms we have seen are top-down</a:t>
            </a:r>
          </a:p>
          <a:p>
            <a:pPr lvl="1"/>
            <a:endParaRPr lang="en-CA" dirty="0"/>
          </a:p>
          <a:p>
            <a:pPr marL="361950" indent="-361950">
              <a:buNone/>
            </a:pPr>
            <a:r>
              <a:rPr lang="en-CA" dirty="0" smtClean="0"/>
              <a:t>	An alternative approach is </a:t>
            </a:r>
            <a:r>
              <a:rPr lang="en-CA" i="1" dirty="0" smtClean="0"/>
              <a:t>bottom-up</a:t>
            </a:r>
            <a:r>
              <a:rPr lang="en-CA" dirty="0" smtClean="0"/>
              <a:t> approach</a:t>
            </a:r>
          </a:p>
          <a:p>
            <a:pPr lvl="1"/>
            <a:r>
              <a:rPr lang="en-CA" dirty="0" smtClean="0"/>
              <a:t>Solve smaller problems and use these to build a solution for the problem</a:t>
            </a:r>
          </a:p>
          <a:p>
            <a:pPr lvl="1"/>
            <a:r>
              <a:rPr lang="en-CA" dirty="0" smtClean="0"/>
              <a:t>Merge sort could be implemented bottom-up:</a:t>
            </a:r>
          </a:p>
          <a:p>
            <a:pPr lvl="2"/>
            <a:r>
              <a:rPr lang="en-CA" dirty="0" smtClean="0"/>
              <a:t>Divide the array into groups of size </a:t>
            </a:r>
            <a:r>
              <a:rPr lang="en-CA" i="1" dirty="0" smtClean="0">
                <a:latin typeface="Times New Roman" panose="02020603050405020304" pitchFamily="18" charset="0"/>
                <a:cs typeface="Times New Roman" panose="02020603050405020304" pitchFamily="18" charset="0"/>
              </a:rPr>
              <a:t>m</a:t>
            </a:r>
            <a:r>
              <a:rPr lang="en-CA" dirty="0" smtClean="0"/>
              <a:t> and sort each group with insertion sort</a:t>
            </a:r>
          </a:p>
          <a:p>
            <a:pPr lvl="2"/>
            <a:r>
              <a:rPr lang="en-CA" dirty="0" smtClean="0"/>
              <a:t>Merge adjacent pairs into groups of size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m</a:t>
            </a:r>
            <a:r>
              <a:rPr lang="en-CA" dirty="0" smtClean="0"/>
              <a:t> where possible</a:t>
            </a:r>
          </a:p>
          <a:p>
            <a:pPr lvl="2"/>
            <a:r>
              <a:rPr lang="en-CA" dirty="0" smtClean="0"/>
              <a:t>Repeat this successively until the entire list is sorted</a:t>
            </a:r>
          </a:p>
        </p:txBody>
      </p:sp>
    </p:spTree>
    <p:extLst>
      <p:ext uri="{BB962C8B-B14F-4D97-AF65-F5344CB8AC3E}">
        <p14:creationId xmlns:p14="http://schemas.microsoft.com/office/powerpoint/2010/main" val="3705724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Top-down and bottom-up algorithms</a:t>
            </a:r>
          </a:p>
        </p:txBody>
      </p:sp>
      <p:sp>
        <p:nvSpPr>
          <p:cNvPr id="3" name="Content Placeholder 2"/>
          <p:cNvSpPr>
            <a:spLocks noGrp="1"/>
          </p:cNvSpPr>
          <p:nvPr>
            <p:ph idx="1"/>
          </p:nvPr>
        </p:nvSpPr>
        <p:spPr/>
        <p:txBody>
          <a:bodyPr/>
          <a:lstStyle/>
          <a:p>
            <a:pPr marL="361950" indent="-361950">
              <a:buNone/>
            </a:pPr>
            <a:r>
              <a:rPr lang="en-CA" dirty="0" smtClean="0"/>
              <a:t>	Here is a bottom-up approach to calculating Fibonacci numbers:</a:t>
            </a:r>
          </a:p>
          <a:p>
            <a:pPr lvl="2">
              <a:buFontTx/>
              <a:buNone/>
            </a:pPr>
            <a:endParaRPr lang="en-US" altLang="en-US" sz="1400" dirty="0" smtClean="0">
              <a:latin typeface="Consolas" pitchFamily="49" charset="0"/>
              <a:cs typeface="Consolas" pitchFamily="49" charset="0"/>
            </a:endParaRPr>
          </a:p>
          <a:p>
            <a:pPr lvl="2">
              <a:buFontTx/>
              <a:buNone/>
            </a:pPr>
            <a:r>
              <a:rPr lang="en-US" altLang="en-US" sz="1400" dirty="0" smtClean="0">
                <a:latin typeface="Consolas" pitchFamily="49" charset="0"/>
                <a:cs typeface="Consolas" pitchFamily="49" charset="0"/>
              </a:rPr>
              <a:t>double </a:t>
            </a:r>
            <a:r>
              <a:rPr lang="en-US" altLang="en-US" sz="1400" dirty="0">
                <a:solidFill>
                  <a:srgbClr val="FF0000"/>
                </a:solidFill>
                <a:latin typeface="Consolas" pitchFamily="49" charset="0"/>
                <a:cs typeface="Consolas" pitchFamily="49" charset="0"/>
              </a:rPr>
              <a:t>F</a:t>
            </a: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 {</a:t>
            </a:r>
          </a:p>
          <a:p>
            <a:pPr lvl="2">
              <a:buFontTx/>
              <a:buNone/>
            </a:pPr>
            <a:r>
              <a:rPr lang="en-US" altLang="en-US" sz="1400" dirty="0">
                <a:latin typeface="Consolas" pitchFamily="49" charset="0"/>
                <a:cs typeface="Consolas" pitchFamily="49" charset="0"/>
              </a:rPr>
              <a:t>    if ( n &lt;= 1 ) {</a:t>
            </a:r>
          </a:p>
          <a:p>
            <a:pPr lvl="2">
              <a:buFontTx/>
              <a:buNone/>
            </a:pPr>
            <a:r>
              <a:rPr lang="en-US" altLang="en-US" sz="1400" dirty="0">
                <a:latin typeface="Consolas" pitchFamily="49" charset="0"/>
                <a:cs typeface="Consolas" pitchFamily="49" charset="0"/>
              </a:rPr>
              <a:t>        return 1.0;</a:t>
            </a:r>
          </a:p>
          <a:p>
            <a:pPr lvl="2">
              <a:buFontTx/>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a:t>
            </a:r>
          </a:p>
          <a:p>
            <a:pPr lvl="2">
              <a:buFontTx/>
              <a:buNone/>
            </a:pPr>
            <a:endParaRPr lang="en-US" altLang="en-US" sz="1400" dirty="0">
              <a:latin typeface="Consolas" pitchFamily="49" charset="0"/>
              <a:cs typeface="Consolas" pitchFamily="49" charset="0"/>
            </a:endParaRPr>
          </a:p>
          <a:p>
            <a:pPr lvl="2">
              <a:buFontTx/>
              <a:buNone/>
            </a:pPr>
            <a:r>
              <a:rPr lang="en-US" altLang="en-US" sz="1400" dirty="0" smtClean="0">
                <a:latin typeface="Consolas" pitchFamily="49" charset="0"/>
                <a:cs typeface="Consolas" pitchFamily="49" charset="0"/>
              </a:rPr>
              <a:t>    double a = 1.0, b = 1.0;</a:t>
            </a:r>
          </a:p>
          <a:p>
            <a:pPr lvl="2">
              <a:buFontTx/>
              <a:buNone/>
            </a:pPr>
            <a:endParaRPr lang="en-US" altLang="en-US" sz="1400" dirty="0">
              <a:latin typeface="Consolas" pitchFamily="49" charset="0"/>
              <a:cs typeface="Consolas" pitchFamily="49" charset="0"/>
            </a:endParaRPr>
          </a:p>
          <a:p>
            <a:pPr lvl="2">
              <a:buFontTx/>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2;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 n;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p>
          <a:p>
            <a:pPr lvl="2">
              <a:buFontTx/>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 += b;</a:t>
            </a:r>
          </a:p>
          <a:p>
            <a:pPr lvl="2">
              <a:buFontTx/>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b = a - b;</a:t>
            </a:r>
          </a:p>
          <a:p>
            <a:pPr lvl="2">
              <a:buFontTx/>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p>
          <a:p>
            <a:pPr lvl="2">
              <a:buFontTx/>
              <a:buNone/>
            </a:pPr>
            <a:endParaRPr lang="en-US" altLang="en-US" sz="1400" dirty="0" smtClean="0">
              <a:latin typeface="Consolas" pitchFamily="49" charset="0"/>
              <a:cs typeface="Consolas" pitchFamily="49" charset="0"/>
            </a:endParaRPr>
          </a:p>
          <a:p>
            <a:pPr lvl="2">
              <a:buFontTx/>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return a;</a:t>
            </a:r>
            <a:endParaRPr lang="en-US" altLang="en-US" sz="1400" dirty="0">
              <a:latin typeface="Consolas" pitchFamily="49" charset="0"/>
              <a:cs typeface="Consolas" pitchFamily="49" charset="0"/>
            </a:endParaRPr>
          </a:p>
          <a:p>
            <a:pPr lvl="2">
              <a:buFontTx/>
              <a:buNone/>
            </a:pPr>
            <a:r>
              <a:rPr lang="en-US" altLang="en-US" sz="1400" dirty="0">
                <a:latin typeface="Consolas" pitchFamily="49" charset="0"/>
                <a:cs typeface="Consolas" pitchFamily="49" charset="0"/>
              </a:rPr>
              <a:t>}</a:t>
            </a:r>
          </a:p>
          <a:p>
            <a:pPr marL="361950" indent="-361950">
              <a:buNone/>
            </a:pPr>
            <a:endParaRPr lang="en-CA" dirty="0"/>
          </a:p>
        </p:txBody>
      </p:sp>
    </p:spTree>
    <p:extLst>
      <p:ext uri="{BB962C8B-B14F-4D97-AF65-F5344CB8AC3E}">
        <p14:creationId xmlns:p14="http://schemas.microsoft.com/office/powerpoint/2010/main" val="2005311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latin typeface="Arial" charset="0"/>
                <a:cs typeface="Arial" charset="0"/>
              </a:rPr>
              <a:t>Newton polynomials</a:t>
            </a:r>
          </a:p>
        </p:txBody>
      </p:sp>
      <p:sp>
        <p:nvSpPr>
          <p:cNvPr id="327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coefficient of a Newton polynomial which allows a polynomial of degree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1 </a:t>
            </a:r>
            <a:r>
              <a:rPr lang="en-US" altLang="en-US" dirty="0" smtClean="0">
                <a:latin typeface="Arial" charset="0"/>
                <a:cs typeface="Arial" charset="0"/>
              </a:rPr>
              <a:t>passing through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points may be calculated by:</a:t>
            </a: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where </a:t>
            </a:r>
            <a:r>
              <a:rPr lang="en-US" altLang="en-US" i="1" dirty="0"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 1, …,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and the coefficients are defined recursively:</a:t>
            </a:r>
          </a:p>
        </p:txBody>
      </p:sp>
      <p:graphicFrame>
        <p:nvGraphicFramePr>
          <p:cNvPr id="32772" name="Object 2"/>
          <p:cNvGraphicFramePr>
            <a:graphicFrameLocks noChangeAspect="1"/>
          </p:cNvGraphicFramePr>
          <p:nvPr/>
        </p:nvGraphicFramePr>
        <p:xfrm>
          <a:off x="3159125" y="3683000"/>
          <a:ext cx="2854325" cy="968375"/>
        </p:xfrm>
        <a:graphic>
          <a:graphicData uri="http://schemas.openxmlformats.org/presentationml/2006/ole">
            <mc:AlternateContent xmlns:mc="http://schemas.openxmlformats.org/markup-compatibility/2006">
              <mc:Choice xmlns:v="urn:schemas-microsoft-com:vml" Requires="v">
                <p:oleObj spid="_x0000_s4129" name="Equation" r:id="rId4" imgW="1384300" imgH="469900" progId="Equation.DSMT4">
                  <p:embed/>
                </p:oleObj>
              </mc:Choice>
              <mc:Fallback>
                <p:oleObj name="Equation" r:id="rId4" imgW="1384300" imgH="469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3683000"/>
                        <a:ext cx="285432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3"/>
          <p:cNvGraphicFramePr>
            <a:graphicFrameLocks noChangeAspect="1"/>
          </p:cNvGraphicFramePr>
          <p:nvPr/>
        </p:nvGraphicFramePr>
        <p:xfrm>
          <a:off x="3233738" y="2420938"/>
          <a:ext cx="2751137" cy="917575"/>
        </p:xfrm>
        <a:graphic>
          <a:graphicData uri="http://schemas.openxmlformats.org/presentationml/2006/ole">
            <mc:AlternateContent xmlns:mc="http://schemas.openxmlformats.org/markup-compatibility/2006">
              <mc:Choice xmlns:v="urn:schemas-microsoft-com:vml" Requires="v">
                <p:oleObj spid="_x0000_s4130" name="Equation" r:id="rId6" imgW="1333500" imgH="444500" progId="Equation.DSMT4">
                  <p:embed/>
                </p:oleObj>
              </mc:Choice>
              <mc:Fallback>
                <p:oleObj name="Equation" r:id="rId6" imgW="13335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3738" y="2420938"/>
                        <a:ext cx="2751137"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3708400" y="4868863"/>
          <a:ext cx="2147888" cy="968375"/>
        </p:xfrm>
        <a:graphic>
          <a:graphicData uri="http://schemas.openxmlformats.org/presentationml/2006/ole">
            <mc:AlternateContent xmlns:mc="http://schemas.openxmlformats.org/markup-compatibility/2006">
              <mc:Choice xmlns:v="urn:schemas-microsoft-com:vml" Requires="v">
                <p:oleObj spid="_x0000_s4131" name="Equation" r:id="rId8" imgW="1040948" imgH="469696" progId="Equation.DSMT4">
                  <p:embed/>
                </p:oleObj>
              </mc:Choice>
              <mc:Fallback>
                <p:oleObj name="Equation" r:id="rId8" imgW="1040948" imgH="46969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4868863"/>
                        <a:ext cx="2147888"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55558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latin typeface="Arial" charset="0"/>
                <a:cs typeface="Arial" charset="0"/>
              </a:rPr>
              <a:t>Newton polynomials</a:t>
            </a:r>
          </a:p>
        </p:txBody>
      </p:sp>
      <p:sp>
        <p:nvSpPr>
          <p:cNvPr id="34819" name="Rectangle 3"/>
          <p:cNvSpPr>
            <a:spLocks noGrp="1" noChangeArrowheads="1"/>
          </p:cNvSpPr>
          <p:nvPr>
            <p:ph type="body" idx="1"/>
          </p:nvPr>
        </p:nvSpPr>
        <p:spPr>
          <a:xfrm>
            <a:off x="457200" y="1600200"/>
            <a:ext cx="8507413" cy="4525963"/>
          </a:xfrm>
        </p:spPr>
        <p:txBody>
          <a:bodyPr/>
          <a:lstStyle/>
          <a:p>
            <a:pPr>
              <a:buNone/>
            </a:pPr>
            <a:r>
              <a:rPr lang="en-US" altLang="en-US" dirty="0" smtClean="0">
                <a:latin typeface="Arial" charset="0"/>
                <a:cs typeface="Arial" charset="0"/>
              </a:rPr>
              <a:t>	A recursive implementation for calculating Newton polynomials</a:t>
            </a:r>
            <a:br>
              <a:rPr lang="en-US" altLang="en-US" dirty="0" smtClean="0">
                <a:latin typeface="Arial" charset="0"/>
                <a:cs typeface="Arial" charset="0"/>
              </a:rPr>
            </a:br>
            <a:r>
              <a:rPr lang="en-US" altLang="en-US" dirty="0" smtClean="0">
                <a:latin typeface="Arial" charset="0"/>
                <a:cs typeface="Arial" charset="0"/>
              </a:rPr>
              <a:t>coefficients would have a run time of </a:t>
            </a:r>
            <a:r>
              <a:rPr lang="en-US" altLang="en-US" dirty="0">
                <a:latin typeface="Symbol" pitchFamily="18" charset="2"/>
                <a:cs typeface="Arial" charset="0"/>
              </a:rPr>
              <a:t>Q</a:t>
            </a:r>
            <a:r>
              <a:rPr lang="en-US" altLang="en-US" dirty="0">
                <a:latin typeface="Times New Roman" pitchFamily="18" charset="0"/>
                <a:cs typeface="Times New Roman" pitchFamily="18" charset="0"/>
              </a:rPr>
              <a:t>(2</a:t>
            </a:r>
            <a:r>
              <a:rPr lang="en-US" altLang="en-US" i="1" baseline="30000" dirty="0">
                <a:latin typeface="Times New Roman" pitchFamily="18" charset="0"/>
                <a:cs typeface="Times New Roman" pitchFamily="18" charset="0"/>
              </a:rPr>
              <a:t>n</a:t>
            </a:r>
            <a:r>
              <a:rPr lang="en-US" altLang="en-US" dirty="0">
                <a:latin typeface="Times New Roman" pitchFamily="18" charset="0"/>
                <a:cs typeface="Times New Roman" pitchFamily="18" charset="0"/>
              </a:rPr>
              <a:t>)</a:t>
            </a:r>
            <a:endParaRPr lang="en-US" altLang="en-US" dirty="0" smtClean="0">
              <a:latin typeface="Times New Roman" pitchFamily="18" charset="0"/>
              <a:cs typeface="Times New Roman" pitchFamily="18"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sz="1600" dirty="0" smtClean="0">
                <a:latin typeface="Consolas" pitchFamily="49" charset="0"/>
                <a:cs typeface="Consolas" pitchFamily="49" charset="0"/>
              </a:rPr>
              <a:t>	double </a:t>
            </a:r>
            <a:r>
              <a:rPr lang="en-US" altLang="en-US" sz="1600" dirty="0" err="1" smtClean="0">
                <a:latin typeface="Consolas" pitchFamily="49" charset="0"/>
                <a:cs typeface="Consolas" pitchFamily="49" charset="0"/>
              </a:rPr>
              <a:t>Newton_polynomials</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int</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int</a:t>
            </a:r>
            <a:r>
              <a:rPr lang="en-US" altLang="en-US" sz="1600" dirty="0" smtClean="0">
                <a:latin typeface="Consolas" pitchFamily="49" charset="0"/>
                <a:cs typeface="Consolas" pitchFamily="49" charset="0"/>
              </a:rPr>
              <a:t> j, double *</a:t>
            </a:r>
            <a:r>
              <a:rPr lang="en-US" altLang="en-US" sz="1600" dirty="0" err="1" smtClean="0">
                <a:latin typeface="Consolas" pitchFamily="49" charset="0"/>
                <a:cs typeface="Consolas" pitchFamily="49" charset="0"/>
              </a:rPr>
              <a:t>xs</a:t>
            </a:r>
            <a:r>
              <a:rPr lang="en-US" altLang="en-US" sz="1600" dirty="0" smtClean="0">
                <a:latin typeface="Consolas" pitchFamily="49" charset="0"/>
                <a:cs typeface="Consolas" pitchFamily="49" charset="0"/>
              </a:rPr>
              <a:t>, double *</a:t>
            </a:r>
            <a:r>
              <a:rPr lang="en-US" altLang="en-US" sz="1600" dirty="0" err="1" smtClean="0">
                <a:latin typeface="Consolas" pitchFamily="49" charset="0"/>
                <a:cs typeface="Consolas" pitchFamily="49" charset="0"/>
              </a:rPr>
              <a:t>ys</a:t>
            </a:r>
            <a:r>
              <a:rPr lang="en-US" altLang="en-US" sz="1600" dirty="0" smtClean="0">
                <a:latin typeface="Consolas" pitchFamily="49" charset="0"/>
                <a:cs typeface="Consolas" pitchFamily="49" charset="0"/>
              </a:rPr>
              <a:t> ) {</a:t>
            </a:r>
          </a:p>
          <a:p>
            <a:pPr>
              <a:buFont typeface="Arial" charset="0"/>
              <a:buNone/>
            </a:pPr>
            <a:r>
              <a:rPr lang="en-US" altLang="en-US" sz="1600" dirty="0" smtClean="0">
                <a:latin typeface="Consolas" pitchFamily="49" charset="0"/>
                <a:cs typeface="Consolas" pitchFamily="49" charset="0"/>
              </a:rPr>
              <a:t>	    if ( </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 == j ) {</a:t>
            </a:r>
          </a:p>
          <a:p>
            <a:pPr>
              <a:buFont typeface="Arial" charset="0"/>
              <a:buNone/>
            </a:pPr>
            <a:r>
              <a:rPr lang="en-US" altLang="en-US" sz="1600" dirty="0" smtClean="0">
                <a:latin typeface="Consolas" pitchFamily="49" charset="0"/>
                <a:cs typeface="Consolas" pitchFamily="49" charset="0"/>
              </a:rPr>
              <a:t>	        return </a:t>
            </a:r>
            <a:r>
              <a:rPr lang="en-US" altLang="en-US" sz="1600" dirty="0" err="1" smtClean="0">
                <a:latin typeface="Consolas" pitchFamily="49" charset="0"/>
                <a:cs typeface="Consolas" pitchFamily="49" charset="0"/>
              </a:rPr>
              <a:t>ys</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a:t>
            </a:r>
          </a:p>
          <a:p>
            <a:pPr>
              <a:buFont typeface="Arial" charset="0"/>
              <a:buNone/>
            </a:pPr>
            <a:r>
              <a:rPr lang="en-US" altLang="en-US" sz="1600" dirty="0" smtClean="0">
                <a:latin typeface="Consolas" pitchFamily="49" charset="0"/>
                <a:cs typeface="Consolas" pitchFamily="49" charset="0"/>
              </a:rPr>
              <a:t>	    } else if ( </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 + 1 == j ) {</a:t>
            </a:r>
          </a:p>
          <a:p>
            <a:pPr>
              <a:buFont typeface="Arial" charset="0"/>
              <a:buNone/>
            </a:pPr>
            <a:r>
              <a:rPr lang="en-US" altLang="en-US" sz="1600" dirty="0" smtClean="0">
                <a:latin typeface="Consolas" pitchFamily="49" charset="0"/>
                <a:cs typeface="Consolas" pitchFamily="49" charset="0"/>
              </a:rPr>
              <a:t>	        return ( </a:t>
            </a:r>
            <a:r>
              <a:rPr lang="en-US" altLang="en-US" sz="1600" dirty="0" err="1" smtClean="0">
                <a:latin typeface="Consolas" pitchFamily="49" charset="0"/>
                <a:cs typeface="Consolas" pitchFamily="49" charset="0"/>
              </a:rPr>
              <a:t>ys</a:t>
            </a:r>
            <a:r>
              <a:rPr lang="en-US" altLang="en-US" sz="1600" dirty="0" smtClean="0">
                <a:latin typeface="Consolas" pitchFamily="49" charset="0"/>
                <a:cs typeface="Consolas" pitchFamily="49" charset="0"/>
              </a:rPr>
              <a:t>[j] – </a:t>
            </a:r>
            <a:r>
              <a:rPr lang="en-US" altLang="en-US" sz="1600" dirty="0" err="1" smtClean="0">
                <a:latin typeface="Consolas" pitchFamily="49" charset="0"/>
                <a:cs typeface="Consolas" pitchFamily="49" charset="0"/>
              </a:rPr>
              <a:t>ys</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 )/( </a:t>
            </a:r>
            <a:r>
              <a:rPr lang="en-US" altLang="en-US" sz="1600" dirty="0" err="1" smtClean="0">
                <a:latin typeface="Consolas" pitchFamily="49" charset="0"/>
                <a:cs typeface="Consolas" pitchFamily="49" charset="0"/>
              </a:rPr>
              <a:t>xs</a:t>
            </a:r>
            <a:r>
              <a:rPr lang="en-US" altLang="en-US" sz="1600" dirty="0" smtClean="0">
                <a:latin typeface="Consolas" pitchFamily="49" charset="0"/>
                <a:cs typeface="Consolas" pitchFamily="49" charset="0"/>
              </a:rPr>
              <a:t>[j] – </a:t>
            </a:r>
            <a:r>
              <a:rPr lang="en-US" altLang="en-US" sz="1600" dirty="0" err="1" smtClean="0">
                <a:latin typeface="Consolas" pitchFamily="49" charset="0"/>
                <a:cs typeface="Consolas" pitchFamily="49" charset="0"/>
              </a:rPr>
              <a:t>xs</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 );</a:t>
            </a:r>
          </a:p>
          <a:p>
            <a:pPr>
              <a:buFont typeface="Arial" charset="0"/>
              <a:buNone/>
            </a:pPr>
            <a:r>
              <a:rPr lang="en-US" altLang="en-US" sz="1600" dirty="0" smtClean="0">
                <a:latin typeface="Consolas" pitchFamily="49" charset="0"/>
                <a:cs typeface="Consolas" pitchFamily="49" charset="0"/>
              </a:rPr>
              <a:t>	    } else {</a:t>
            </a:r>
          </a:p>
          <a:p>
            <a:pPr>
              <a:buFont typeface="Arial" charset="0"/>
              <a:buNone/>
            </a:pPr>
            <a:r>
              <a:rPr lang="en-US" altLang="en-US" sz="1600" dirty="0" smtClean="0">
                <a:latin typeface="Consolas" pitchFamily="49" charset="0"/>
                <a:cs typeface="Consolas" pitchFamily="49" charset="0"/>
              </a:rPr>
              <a:t>	        return (</a:t>
            </a:r>
            <a:endParaRPr lang="en-US" altLang="en-US" sz="1600" dirty="0">
              <a:latin typeface="Consolas" pitchFamily="49" charset="0"/>
              <a:cs typeface="Consolas" pitchFamily="49" charset="0"/>
            </a:endParaRPr>
          </a:p>
          <a:p>
            <a:pPr>
              <a:buNone/>
            </a:pPr>
            <a:r>
              <a:rPr lang="en-US" altLang="en-US" sz="1600" dirty="0" smtClean="0">
                <a:latin typeface="Consolas" pitchFamily="49" charset="0"/>
                <a:cs typeface="Consolas" pitchFamily="49" charset="0"/>
              </a:rPr>
              <a:t>	            </a:t>
            </a:r>
            <a:r>
              <a:rPr lang="en-US" altLang="en-US" sz="1600" dirty="0" err="1">
                <a:latin typeface="Consolas" pitchFamily="49" charset="0"/>
                <a:cs typeface="Consolas" pitchFamily="49" charset="0"/>
              </a:rPr>
              <a:t>Newton_polynomials</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 + 1, j, </a:t>
            </a:r>
            <a:r>
              <a:rPr lang="en-US" altLang="en-US" sz="1600" dirty="0" err="1" smtClean="0">
                <a:latin typeface="Consolas" pitchFamily="49" charset="0"/>
                <a:cs typeface="Consolas" pitchFamily="49" charset="0"/>
              </a:rPr>
              <a:t>xs</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ys</a:t>
            </a:r>
            <a:r>
              <a:rPr lang="en-US" altLang="en-US" sz="1600" dirty="0" smtClean="0">
                <a:latin typeface="Consolas" pitchFamily="49" charset="0"/>
                <a:cs typeface="Consolas" pitchFamily="49" charset="0"/>
              </a:rPr>
              <a:t> )</a:t>
            </a:r>
          </a:p>
          <a:p>
            <a:pPr>
              <a:buNone/>
            </a:pPr>
            <a:r>
              <a:rPr lang="en-US" altLang="en-US" sz="1600" dirty="0" smtClean="0">
                <a:latin typeface="Consolas" pitchFamily="49" charset="0"/>
                <a:cs typeface="Consolas" pitchFamily="49" charset="0"/>
              </a:rPr>
              <a:t>	             - </a:t>
            </a:r>
            <a:r>
              <a:rPr lang="en-US" altLang="en-US" sz="1600" dirty="0" err="1">
                <a:latin typeface="Consolas" pitchFamily="49" charset="0"/>
                <a:cs typeface="Consolas" pitchFamily="49" charset="0"/>
              </a:rPr>
              <a:t>Newton_polynomials</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 j - 1, </a:t>
            </a:r>
            <a:r>
              <a:rPr lang="en-US" altLang="en-US" sz="1600" dirty="0" err="1" smtClean="0">
                <a:latin typeface="Consolas" pitchFamily="49" charset="0"/>
                <a:cs typeface="Consolas" pitchFamily="49" charset="0"/>
              </a:rPr>
              <a:t>xs</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ys</a:t>
            </a:r>
            <a:r>
              <a:rPr lang="en-US" altLang="en-US" sz="1600" dirty="0" smtClean="0">
                <a:latin typeface="Consolas" pitchFamily="49" charset="0"/>
                <a:cs typeface="Consolas" pitchFamily="49" charset="0"/>
              </a:rPr>
              <a:t> )</a:t>
            </a:r>
          </a:p>
          <a:p>
            <a:pPr>
              <a:buNone/>
            </a:pPr>
            <a:r>
              <a:rPr lang="en-US" altLang="en-US" sz="1600" dirty="0" smtClean="0">
                <a:latin typeface="Consolas" pitchFamily="49" charset="0"/>
                <a:cs typeface="Consolas" pitchFamily="49" charset="0"/>
              </a:rPr>
              <a:t>	        ) / (</a:t>
            </a:r>
            <a:r>
              <a:rPr lang="en-US" altLang="en-US" sz="1600" dirty="0" err="1" smtClean="0">
                <a:latin typeface="Consolas" pitchFamily="49" charset="0"/>
                <a:cs typeface="Consolas" pitchFamily="49" charset="0"/>
              </a:rPr>
              <a:t>xs</a:t>
            </a:r>
            <a:r>
              <a:rPr lang="en-US" altLang="en-US" sz="1600" dirty="0" smtClean="0">
                <a:latin typeface="Consolas" pitchFamily="49" charset="0"/>
                <a:cs typeface="Consolas" pitchFamily="49" charset="0"/>
              </a:rPr>
              <a:t>[j] - x[</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a:t>
            </a:r>
          </a:p>
          <a:p>
            <a:pPr>
              <a:buFont typeface="Arial" charset="0"/>
              <a:buNone/>
            </a:pPr>
            <a:r>
              <a:rPr lang="en-US" altLang="en-US" sz="1600" dirty="0" smtClean="0">
                <a:latin typeface="Consolas" pitchFamily="49" charset="0"/>
                <a:cs typeface="Consolas" pitchFamily="49" charset="0"/>
              </a:rPr>
              <a:t>	    }</a:t>
            </a:r>
          </a:p>
          <a:p>
            <a:pPr>
              <a:buFont typeface="Arial" charset="0"/>
              <a:buNone/>
            </a:pPr>
            <a:r>
              <a:rPr lang="en-US" altLang="en-US" sz="1600" dirty="0" smtClean="0">
                <a:latin typeface="Consolas" pitchFamily="49" charset="0"/>
                <a:cs typeface="Consolas" pitchFamily="49" charset="0"/>
              </a:rPr>
              <a:t>	}</a:t>
            </a:r>
          </a:p>
        </p:txBody>
      </p:sp>
    </p:spTree>
    <p:extLst>
      <p:ext uri="{BB962C8B-B14F-4D97-AF65-F5344CB8AC3E}">
        <p14:creationId xmlns:p14="http://schemas.microsoft.com/office/powerpoint/2010/main" val="1530519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latin typeface="Arial" charset="0"/>
                <a:cs typeface="Arial" charset="0"/>
              </a:rPr>
              <a:t>Newton polynomials</a:t>
            </a:r>
          </a:p>
        </p:txBody>
      </p:sp>
      <p:sp>
        <p:nvSpPr>
          <p:cNvPr id="337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Note, however, that there are only                coefficients </a:t>
            </a:r>
          </a:p>
          <a:p>
            <a:pPr>
              <a:buFont typeface="Arial" charset="0"/>
              <a:buNone/>
            </a:pPr>
            <a:endParaRPr lang="en-US" altLang="en-US" dirty="0">
              <a:latin typeface="Arial" charset="0"/>
              <a:cs typeface="Arial" charset="0"/>
            </a:endParaRPr>
          </a:p>
          <a:p>
            <a:pPr lvl="1"/>
            <a:r>
              <a:rPr lang="en-US" altLang="en-US" dirty="0" smtClean="0">
                <a:latin typeface="Arial" charset="0"/>
                <a:cs typeface="Arial" charset="0"/>
              </a:rPr>
              <a:t>This shouldn’t require such recursion </a:t>
            </a:r>
          </a:p>
        </p:txBody>
      </p:sp>
      <p:graphicFrame>
        <p:nvGraphicFramePr>
          <p:cNvPr id="33796" name="Object 2"/>
          <p:cNvGraphicFramePr>
            <a:graphicFrameLocks noChangeAspect="1"/>
          </p:cNvGraphicFramePr>
          <p:nvPr/>
        </p:nvGraphicFramePr>
        <p:xfrm>
          <a:off x="285750" y="2924175"/>
          <a:ext cx="339725" cy="471488"/>
        </p:xfrm>
        <a:graphic>
          <a:graphicData uri="http://schemas.openxmlformats.org/presentationml/2006/ole">
            <mc:AlternateContent xmlns:mc="http://schemas.openxmlformats.org/markup-compatibility/2006">
              <mc:Choice xmlns:v="urn:schemas-microsoft-com:vml" Requires="v">
                <p:oleObj spid="_x0000_s5272" name="Equation" r:id="rId4" imgW="165028" imgH="228501" progId="Equation.3">
                  <p:embed/>
                </p:oleObj>
              </mc:Choice>
              <mc:Fallback>
                <p:oleObj name="Equation" r:id="rId4" imgW="165028"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924175"/>
                        <a:ext cx="339725"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3"/>
          <p:cNvGraphicFramePr>
            <a:graphicFrameLocks noChangeAspect="1"/>
          </p:cNvGraphicFramePr>
          <p:nvPr/>
        </p:nvGraphicFramePr>
        <p:xfrm>
          <a:off x="1870075" y="3281363"/>
          <a:ext cx="1703388" cy="892175"/>
        </p:xfrm>
        <a:graphic>
          <a:graphicData uri="http://schemas.openxmlformats.org/presentationml/2006/ole">
            <mc:AlternateContent xmlns:mc="http://schemas.openxmlformats.org/markup-compatibility/2006">
              <mc:Choice xmlns:v="urn:schemas-microsoft-com:vml" Requires="v">
                <p:oleObj spid="_x0000_s5273" name="Equation" r:id="rId6" imgW="825500" imgH="431800" progId="Equation.3">
                  <p:embed/>
                </p:oleObj>
              </mc:Choice>
              <mc:Fallback>
                <p:oleObj name="Equation" r:id="rId6" imgW="8255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0075" y="3281363"/>
                        <a:ext cx="1703388"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8" name="Object 4"/>
          <p:cNvGraphicFramePr>
            <a:graphicFrameLocks noChangeAspect="1"/>
          </p:cNvGraphicFramePr>
          <p:nvPr/>
        </p:nvGraphicFramePr>
        <p:xfrm>
          <a:off x="298450" y="3965575"/>
          <a:ext cx="314325" cy="444500"/>
        </p:xfrm>
        <a:graphic>
          <a:graphicData uri="http://schemas.openxmlformats.org/presentationml/2006/ole">
            <mc:AlternateContent xmlns:mc="http://schemas.openxmlformats.org/markup-compatibility/2006">
              <mc:Choice xmlns:v="urn:schemas-microsoft-com:vml" Requires="v">
                <p:oleObj spid="_x0000_s5274" name="Equation" r:id="rId8" imgW="152268" imgH="215713" progId="Equation.3">
                  <p:embed/>
                </p:oleObj>
              </mc:Choice>
              <mc:Fallback>
                <p:oleObj name="Equation" r:id="rId8" imgW="152268"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450" y="3965575"/>
                        <a:ext cx="31432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9" name="Object 5"/>
          <p:cNvGraphicFramePr>
            <a:graphicFrameLocks noChangeAspect="1"/>
          </p:cNvGraphicFramePr>
          <p:nvPr/>
        </p:nvGraphicFramePr>
        <p:xfrm>
          <a:off x="285750" y="4979988"/>
          <a:ext cx="339725" cy="444500"/>
        </p:xfrm>
        <a:graphic>
          <a:graphicData uri="http://schemas.openxmlformats.org/presentationml/2006/ole">
            <mc:AlternateContent xmlns:mc="http://schemas.openxmlformats.org/markup-compatibility/2006">
              <mc:Choice xmlns:v="urn:schemas-microsoft-com:vml" Requires="v">
                <p:oleObj spid="_x0000_s5275" name="Equation" r:id="rId10" imgW="164885" imgH="215619" progId="Equation.3">
                  <p:embed/>
                </p:oleObj>
              </mc:Choice>
              <mc:Fallback>
                <p:oleObj name="Equation" r:id="rId10" imgW="164885" imgH="21561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 y="4979988"/>
                        <a:ext cx="33972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0" name="Object 6"/>
          <p:cNvGraphicFramePr>
            <a:graphicFrameLocks noChangeAspect="1"/>
          </p:cNvGraphicFramePr>
          <p:nvPr/>
        </p:nvGraphicFramePr>
        <p:xfrm>
          <a:off x="285750" y="5881688"/>
          <a:ext cx="339725" cy="471487"/>
        </p:xfrm>
        <a:graphic>
          <a:graphicData uri="http://schemas.openxmlformats.org/presentationml/2006/ole">
            <mc:AlternateContent xmlns:mc="http://schemas.openxmlformats.org/markup-compatibility/2006">
              <mc:Choice xmlns:v="urn:schemas-microsoft-com:vml" Requires="v">
                <p:oleObj spid="_x0000_s5276" name="Equation" r:id="rId12" imgW="165028" imgH="228501" progId="Equation.3">
                  <p:embed/>
                </p:oleObj>
              </mc:Choice>
              <mc:Fallback>
                <p:oleObj name="Equation" r:id="rId12" imgW="165028" imgH="22850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5881688"/>
                        <a:ext cx="339725"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1" name="Object 7"/>
          <p:cNvGraphicFramePr>
            <a:graphicFrameLocks noChangeAspect="1"/>
          </p:cNvGraphicFramePr>
          <p:nvPr/>
        </p:nvGraphicFramePr>
        <p:xfrm>
          <a:off x="1004888" y="2924175"/>
          <a:ext cx="366712" cy="471488"/>
        </p:xfrm>
        <a:graphic>
          <a:graphicData uri="http://schemas.openxmlformats.org/presentationml/2006/ole">
            <mc:AlternateContent xmlns:mc="http://schemas.openxmlformats.org/markup-compatibility/2006">
              <mc:Choice xmlns:v="urn:schemas-microsoft-com:vml" Requires="v">
                <p:oleObj spid="_x0000_s5277" name="Equation" r:id="rId14" imgW="177646" imgH="228402" progId="Equation.3">
                  <p:embed/>
                </p:oleObj>
              </mc:Choice>
              <mc:Fallback>
                <p:oleObj name="Equation" r:id="rId14" imgW="177646" imgH="228402"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4888" y="2924175"/>
                        <a:ext cx="3667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2" name="Object 8"/>
          <p:cNvGraphicFramePr>
            <a:graphicFrameLocks noChangeAspect="1"/>
          </p:cNvGraphicFramePr>
          <p:nvPr/>
        </p:nvGraphicFramePr>
        <p:xfrm>
          <a:off x="1017588" y="3965575"/>
          <a:ext cx="339725" cy="444500"/>
        </p:xfrm>
        <a:graphic>
          <a:graphicData uri="http://schemas.openxmlformats.org/presentationml/2006/ole">
            <mc:AlternateContent xmlns:mc="http://schemas.openxmlformats.org/markup-compatibility/2006">
              <mc:Choice xmlns:v="urn:schemas-microsoft-com:vml" Requires="v">
                <p:oleObj spid="_x0000_s5278" name="Equation" r:id="rId16" imgW="164885" imgH="215619" progId="Equation.3">
                  <p:embed/>
                </p:oleObj>
              </mc:Choice>
              <mc:Fallback>
                <p:oleObj name="Equation" r:id="rId16" imgW="164885" imgH="21561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7588" y="3965575"/>
                        <a:ext cx="33972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3" name="Object 9"/>
          <p:cNvGraphicFramePr>
            <a:graphicFrameLocks noChangeAspect="1"/>
          </p:cNvGraphicFramePr>
          <p:nvPr/>
        </p:nvGraphicFramePr>
        <p:xfrm>
          <a:off x="1004888" y="4979988"/>
          <a:ext cx="366712" cy="444500"/>
        </p:xfrm>
        <a:graphic>
          <a:graphicData uri="http://schemas.openxmlformats.org/presentationml/2006/ole">
            <mc:AlternateContent xmlns:mc="http://schemas.openxmlformats.org/markup-compatibility/2006">
              <mc:Choice xmlns:v="urn:schemas-microsoft-com:vml" Requires="v">
                <p:oleObj spid="_x0000_s5279" name="Equation" r:id="rId18" imgW="177569" imgH="215619" progId="Equation.3">
                  <p:embed/>
                </p:oleObj>
              </mc:Choice>
              <mc:Fallback>
                <p:oleObj name="Equation" r:id="rId18" imgW="177569" imgH="215619"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04888" y="4979988"/>
                        <a:ext cx="366712"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4" name="Object 10"/>
          <p:cNvGraphicFramePr>
            <a:graphicFrameLocks noChangeAspect="1"/>
          </p:cNvGraphicFramePr>
          <p:nvPr/>
        </p:nvGraphicFramePr>
        <p:xfrm>
          <a:off x="1017588" y="5881688"/>
          <a:ext cx="339725" cy="471487"/>
        </p:xfrm>
        <a:graphic>
          <a:graphicData uri="http://schemas.openxmlformats.org/presentationml/2006/ole">
            <mc:AlternateContent xmlns:mc="http://schemas.openxmlformats.org/markup-compatibility/2006">
              <mc:Choice xmlns:v="urn:schemas-microsoft-com:vml" Requires="v">
                <p:oleObj spid="_x0000_s5280" name="Equation" r:id="rId20" imgW="165028" imgH="228501" progId="Equation.3">
                  <p:embed/>
                </p:oleObj>
              </mc:Choice>
              <mc:Fallback>
                <p:oleObj name="Equation" r:id="rId20" imgW="165028" imgH="228501"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17588" y="5881688"/>
                        <a:ext cx="339725"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5" name="Object 11"/>
          <p:cNvGraphicFramePr>
            <a:graphicFrameLocks noChangeAspect="1"/>
          </p:cNvGraphicFramePr>
          <p:nvPr/>
        </p:nvGraphicFramePr>
        <p:xfrm>
          <a:off x="1870075" y="4246563"/>
          <a:ext cx="1703388" cy="892175"/>
        </p:xfrm>
        <a:graphic>
          <a:graphicData uri="http://schemas.openxmlformats.org/presentationml/2006/ole">
            <mc:AlternateContent xmlns:mc="http://schemas.openxmlformats.org/markup-compatibility/2006">
              <mc:Choice xmlns:v="urn:schemas-microsoft-com:vml" Requires="v">
                <p:oleObj spid="_x0000_s5281" name="Equation" r:id="rId22" imgW="825500" imgH="431800" progId="Equation.3">
                  <p:embed/>
                </p:oleObj>
              </mc:Choice>
              <mc:Fallback>
                <p:oleObj name="Equation" r:id="rId22" imgW="825500" imgH="431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70075" y="4246563"/>
                        <a:ext cx="1703388"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6" name="Object 12"/>
          <p:cNvGraphicFramePr>
            <a:graphicFrameLocks noChangeAspect="1"/>
          </p:cNvGraphicFramePr>
          <p:nvPr/>
        </p:nvGraphicFramePr>
        <p:xfrm>
          <a:off x="1857375" y="5175250"/>
          <a:ext cx="1730375" cy="892175"/>
        </p:xfrm>
        <a:graphic>
          <a:graphicData uri="http://schemas.openxmlformats.org/presentationml/2006/ole">
            <mc:AlternateContent xmlns:mc="http://schemas.openxmlformats.org/markup-compatibility/2006">
              <mc:Choice xmlns:v="urn:schemas-microsoft-com:vml" Requires="v">
                <p:oleObj spid="_x0000_s5282" name="Equation" r:id="rId24" imgW="837836" imgH="431613" progId="Equation.3">
                  <p:embed/>
                </p:oleObj>
              </mc:Choice>
              <mc:Fallback>
                <p:oleObj name="Equation" r:id="rId24" imgW="837836" imgH="431613"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57375" y="5175250"/>
                        <a:ext cx="17303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7" name="Object 13"/>
          <p:cNvGraphicFramePr>
            <a:graphicFrameLocks noChangeAspect="1"/>
          </p:cNvGraphicFramePr>
          <p:nvPr/>
        </p:nvGraphicFramePr>
        <p:xfrm>
          <a:off x="3990975" y="3852863"/>
          <a:ext cx="2097088" cy="917575"/>
        </p:xfrm>
        <a:graphic>
          <a:graphicData uri="http://schemas.openxmlformats.org/presentationml/2006/ole">
            <mc:AlternateContent xmlns:mc="http://schemas.openxmlformats.org/markup-compatibility/2006">
              <mc:Choice xmlns:v="urn:schemas-microsoft-com:vml" Requires="v">
                <p:oleObj spid="_x0000_s5283" name="Equation" r:id="rId26" imgW="1015559" imgH="444307" progId="Equation.3">
                  <p:embed/>
                </p:oleObj>
              </mc:Choice>
              <mc:Fallback>
                <p:oleObj name="Equation" r:id="rId26" imgW="1015559" imgH="444307"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90975" y="3852863"/>
                        <a:ext cx="2097088"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8" name="Object 14"/>
          <p:cNvGraphicFramePr>
            <a:graphicFrameLocks noChangeAspect="1"/>
          </p:cNvGraphicFramePr>
          <p:nvPr/>
        </p:nvGraphicFramePr>
        <p:xfrm>
          <a:off x="3981450" y="4792663"/>
          <a:ext cx="2097088" cy="917575"/>
        </p:xfrm>
        <a:graphic>
          <a:graphicData uri="http://schemas.openxmlformats.org/presentationml/2006/ole">
            <mc:AlternateContent xmlns:mc="http://schemas.openxmlformats.org/markup-compatibility/2006">
              <mc:Choice xmlns:v="urn:schemas-microsoft-com:vml" Requires="v">
                <p:oleObj spid="_x0000_s5284" name="Equation" r:id="rId28" imgW="1015559" imgH="444307" progId="Equation.3">
                  <p:embed/>
                </p:oleObj>
              </mc:Choice>
              <mc:Fallback>
                <p:oleObj name="Equation" r:id="rId28" imgW="1015559" imgH="444307"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981450" y="4792663"/>
                        <a:ext cx="2097088"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9" name="Object 15"/>
          <p:cNvGraphicFramePr>
            <a:graphicFrameLocks noChangeAspect="1"/>
          </p:cNvGraphicFramePr>
          <p:nvPr/>
        </p:nvGraphicFramePr>
        <p:xfrm>
          <a:off x="6494463" y="4364038"/>
          <a:ext cx="2489200" cy="917575"/>
        </p:xfrm>
        <a:graphic>
          <a:graphicData uri="http://schemas.openxmlformats.org/presentationml/2006/ole">
            <mc:AlternateContent xmlns:mc="http://schemas.openxmlformats.org/markup-compatibility/2006">
              <mc:Choice xmlns:v="urn:schemas-microsoft-com:vml" Requires="v">
                <p:oleObj spid="_x0000_s5285" name="Equation" r:id="rId30" imgW="1205977" imgH="444307" progId="Equation.3">
                  <p:embed/>
                </p:oleObj>
              </mc:Choice>
              <mc:Fallback>
                <p:oleObj name="Equation" r:id="rId30" imgW="1205977" imgH="444307"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94463" y="4364038"/>
                        <a:ext cx="24892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5" name="Straight Connector 24"/>
          <p:cNvCxnSpPr/>
          <p:nvPr/>
        </p:nvCxnSpPr>
        <p:spPr>
          <a:xfrm>
            <a:off x="1428750" y="3325813"/>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28750" y="4281488"/>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28750" y="5210175"/>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03625" y="3897313"/>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03625" y="4852988"/>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72188" y="4424363"/>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072188" y="4995863"/>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589338" y="5411788"/>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71875" y="4464050"/>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401763" y="3852863"/>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401763" y="4813300"/>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401763" y="5772150"/>
            <a:ext cx="42862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4197848906"/>
              </p:ext>
            </p:extLst>
          </p:nvPr>
        </p:nvGraphicFramePr>
        <p:xfrm>
          <a:off x="4812160" y="1422301"/>
          <a:ext cx="921493" cy="707041"/>
        </p:xfrm>
        <a:graphic>
          <a:graphicData uri="http://schemas.openxmlformats.org/presentationml/2006/ole">
            <mc:AlternateContent xmlns:mc="http://schemas.openxmlformats.org/markup-compatibility/2006">
              <mc:Choice xmlns:v="urn:schemas-microsoft-com:vml" Requires="v">
                <p:oleObj spid="_x0000_s5286" name="Equation" r:id="rId32" imgW="545760" imgH="419040" progId="Equation.DSMT4">
                  <p:embed/>
                </p:oleObj>
              </mc:Choice>
              <mc:Fallback>
                <p:oleObj name="Equation" r:id="rId32" imgW="545760" imgH="419040" progId="Equation.DSMT4">
                  <p:embed/>
                  <p:pic>
                    <p:nvPicPr>
                      <p:cNvPr id="0" name=""/>
                      <p:cNvPicPr>
                        <a:picLocks noChangeAspect="1" noChangeArrowheads="1"/>
                      </p:cNvPicPr>
                      <p:nvPr/>
                    </p:nvPicPr>
                    <p:blipFill>
                      <a:blip r:embed="rId33"/>
                      <a:srcRect/>
                      <a:stretch>
                        <a:fillRect/>
                      </a:stretch>
                    </p:blipFill>
                    <p:spPr bwMode="auto">
                      <a:xfrm>
                        <a:off x="4812160" y="1422301"/>
                        <a:ext cx="921493" cy="7070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49286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latin typeface="Arial" charset="0"/>
                <a:cs typeface="Arial" charset="0"/>
              </a:rPr>
              <a:t>Dynamic programming</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begin, the word </a:t>
            </a:r>
            <a:r>
              <a:rPr lang="en-US" altLang="en-US" i="1" smtClean="0">
                <a:latin typeface="Arial" charset="0"/>
                <a:cs typeface="Arial" charset="0"/>
              </a:rPr>
              <a:t>programming</a:t>
            </a:r>
            <a:r>
              <a:rPr lang="en-US" altLang="en-US" smtClean="0">
                <a:latin typeface="Arial" charset="0"/>
                <a:cs typeface="Arial" charset="0"/>
              </a:rPr>
              <a:t> is used by mathematicians to describe a set of rules which must be followed to solve a problem</a:t>
            </a:r>
          </a:p>
          <a:p>
            <a:pPr lvl="1"/>
            <a:r>
              <a:rPr lang="en-US" altLang="en-US" smtClean="0">
                <a:latin typeface="Arial" charset="0"/>
                <a:cs typeface="Arial" charset="0"/>
              </a:rPr>
              <a:t>Thus, </a:t>
            </a:r>
            <a:r>
              <a:rPr lang="en-US" altLang="en-US" i="1" smtClean="0">
                <a:latin typeface="Arial" charset="0"/>
                <a:cs typeface="Arial" charset="0"/>
              </a:rPr>
              <a:t>linear programming</a:t>
            </a:r>
            <a:r>
              <a:rPr lang="en-US" altLang="en-US" smtClean="0">
                <a:latin typeface="Arial" charset="0"/>
                <a:cs typeface="Arial" charset="0"/>
              </a:rPr>
              <a:t> describes sets of rules which must be solved a linear problem</a:t>
            </a:r>
          </a:p>
          <a:p>
            <a:pPr lvl="1"/>
            <a:r>
              <a:rPr lang="en-US" altLang="en-US" smtClean="0">
                <a:latin typeface="Arial" charset="0"/>
                <a:cs typeface="Arial" charset="0"/>
              </a:rPr>
              <a:t>In our context, the adjective </a:t>
            </a:r>
            <a:r>
              <a:rPr lang="en-US" altLang="en-US" i="1" smtClean="0">
                <a:latin typeface="Arial" charset="0"/>
                <a:cs typeface="Arial" charset="0"/>
              </a:rPr>
              <a:t>dynamic</a:t>
            </a:r>
            <a:r>
              <a:rPr lang="en-US" altLang="en-US" smtClean="0">
                <a:latin typeface="Arial" charset="0"/>
                <a:cs typeface="Arial" charset="0"/>
              </a:rPr>
              <a:t> describes how the set of rules works</a:t>
            </a:r>
          </a:p>
        </p:txBody>
      </p:sp>
    </p:spTree>
    <p:extLst>
      <p:ext uri="{BB962C8B-B14F-4D97-AF65-F5344CB8AC3E}">
        <p14:creationId xmlns:p14="http://schemas.microsoft.com/office/powerpoint/2010/main" val="3816119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Newton polynomials</a:t>
            </a:r>
            <a:endParaRPr lang="en-CA" dirty="0"/>
          </a:p>
        </p:txBody>
      </p:sp>
      <p:sp>
        <p:nvSpPr>
          <p:cNvPr id="3" name="Content Placeholder 2"/>
          <p:cNvSpPr>
            <a:spLocks noGrp="1"/>
          </p:cNvSpPr>
          <p:nvPr>
            <p:ph idx="1"/>
          </p:nvPr>
        </p:nvSpPr>
        <p:spPr>
          <a:xfrm>
            <a:off x="444137" y="1600200"/>
            <a:ext cx="8229600" cy="4525963"/>
          </a:xfrm>
        </p:spPr>
        <p:txBody>
          <a:bodyPr/>
          <a:lstStyle/>
          <a:p>
            <a:pPr marL="361950" indent="-361950">
              <a:buNone/>
            </a:pPr>
            <a:r>
              <a:rPr lang="en-CA" dirty="0"/>
              <a:t>	</a:t>
            </a:r>
            <a:r>
              <a:rPr lang="en-CA" dirty="0" smtClean="0"/>
              <a:t>Here is an array-based implementation:</a:t>
            </a:r>
          </a:p>
          <a:p>
            <a:pPr lvl="2">
              <a:buFontTx/>
              <a:buNone/>
            </a:pPr>
            <a:endParaRPr lang="en-US" altLang="en-US" sz="1100" dirty="0">
              <a:latin typeface="Consolas" pitchFamily="49" charset="0"/>
              <a:cs typeface="Consolas" pitchFamily="49" charset="0"/>
            </a:endParaRPr>
          </a:p>
          <a:p>
            <a:pPr marL="361950" indent="-361950">
              <a:buNone/>
            </a:pPr>
            <a:endParaRPr lang="en-CA" sz="1600" dirty="0"/>
          </a:p>
        </p:txBody>
      </p:sp>
      <p:sp>
        <p:nvSpPr>
          <p:cNvPr id="4" name="Rectangle 3"/>
          <p:cNvSpPr/>
          <p:nvPr/>
        </p:nvSpPr>
        <p:spPr>
          <a:xfrm>
            <a:off x="395536" y="1988840"/>
            <a:ext cx="4572000" cy="1938992"/>
          </a:xfrm>
          <a:prstGeom prst="rect">
            <a:avLst/>
          </a:prstGeom>
        </p:spPr>
        <p:txBody>
          <a:bodyPr>
            <a:spAutoFit/>
          </a:bodyPr>
          <a:lstStyle/>
          <a:p>
            <a:r>
              <a:rPr lang="en-US" altLang="en-US" sz="1200" dirty="0" smtClean="0">
                <a:latin typeface="Consolas" pitchFamily="49" charset="0"/>
                <a:cs typeface="Consolas" pitchFamily="49" charset="0"/>
              </a:rPr>
              <a:t>#include &lt;</a:t>
            </a:r>
            <a:r>
              <a:rPr lang="en-US" altLang="en-US" sz="1200" dirty="0" err="1" smtClean="0">
                <a:latin typeface="Consolas" pitchFamily="49" charset="0"/>
                <a:cs typeface="Consolas" pitchFamily="49" charset="0"/>
              </a:rPr>
              <a:t>cmath</a:t>
            </a:r>
            <a:r>
              <a:rPr lang="en-US" altLang="en-US" sz="1200" dirty="0" smtClean="0">
                <a:latin typeface="Consolas" pitchFamily="49" charset="0"/>
                <a:cs typeface="Consolas" pitchFamily="49" charset="0"/>
              </a:rPr>
              <a:t>&gt;</a:t>
            </a:r>
          </a:p>
          <a:p>
            <a:endParaRPr lang="en-US" altLang="en-US" sz="1200" dirty="0" smtClean="0">
              <a:latin typeface="Consolas" pitchFamily="49" charset="0"/>
              <a:cs typeface="Consolas" pitchFamily="49" charset="0"/>
            </a:endParaRPr>
          </a:p>
          <a:p>
            <a:r>
              <a:rPr lang="en-US" altLang="en-US" sz="1200" dirty="0" smtClean="0">
                <a:latin typeface="Consolas" pitchFamily="49" charset="0"/>
                <a:cs typeface="Consolas" pitchFamily="49" charset="0"/>
              </a:rPr>
              <a:t>static </a:t>
            </a:r>
            <a:r>
              <a:rPr lang="en-US" altLang="en-US" sz="1200" dirty="0" err="1" smtClean="0">
                <a:latin typeface="Consolas" pitchFamily="49" charset="0"/>
                <a:cs typeface="Consolas" pitchFamily="49" charset="0"/>
              </a:rPr>
              <a:t>const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ARRAY_SIZE = 1000;</a:t>
            </a:r>
          </a:p>
          <a:p>
            <a:r>
              <a:rPr lang="en-US" altLang="en-US" sz="1200" dirty="0" smtClean="0">
                <a:latin typeface="Consolas" pitchFamily="49" charset="0"/>
                <a:cs typeface="Consolas" pitchFamily="49" charset="0"/>
              </a:rPr>
              <a:t>double * </a:t>
            </a:r>
            <a:r>
              <a:rPr lang="en-US" altLang="en-US" sz="1200" dirty="0" smtClean="0">
                <a:solidFill>
                  <a:srgbClr val="FF0000"/>
                </a:solidFill>
                <a:latin typeface="Consolas" pitchFamily="49" charset="0"/>
                <a:cs typeface="Consolas" pitchFamily="49" charset="0"/>
              </a:rPr>
              <a:t>array</a:t>
            </a:r>
            <a:r>
              <a:rPr lang="en-US" altLang="en-US" sz="1200" dirty="0" smtClean="0">
                <a:latin typeface="Consolas" pitchFamily="49" charset="0"/>
                <a:cs typeface="Consolas" pitchFamily="49" charset="0"/>
              </a:rPr>
              <a:t> = new double[ARRAY_SIZE][ARRAY_SIZE];</a:t>
            </a:r>
          </a:p>
          <a:p>
            <a:endParaRPr lang="en-US" altLang="en-US" sz="1200" dirty="0" smtClean="0">
              <a:latin typeface="Consolas" pitchFamily="49" charset="0"/>
              <a:cs typeface="Consolas" pitchFamily="49" charset="0"/>
            </a:endParaRPr>
          </a:p>
          <a:p>
            <a:r>
              <a:rPr lang="en-US" altLang="en-US" sz="1200" dirty="0" smtClean="0">
                <a:latin typeface="Consolas" pitchFamily="49" charset="0"/>
                <a:cs typeface="Consolas" pitchFamily="49" charset="0"/>
              </a:rPr>
              <a:t>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0;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&lt; ARRAY_SIZE;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a:t>
            </a:r>
          </a:p>
          <a:p>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0; j &lt; ARRAY_SIZE; ++j ) {</a:t>
            </a:r>
          </a:p>
          <a:p>
            <a:r>
              <a:rPr lang="en-US" altLang="en-US" sz="1200" dirty="0" smtClean="0">
                <a:latin typeface="Consolas" pitchFamily="49" charset="0"/>
                <a:cs typeface="Consolas" pitchFamily="49" charset="0"/>
              </a:rPr>
              <a:t>         </a:t>
            </a:r>
            <a:r>
              <a:rPr lang="en-US" altLang="en-US" sz="1200" dirty="0" smtClean="0">
                <a:solidFill>
                  <a:srgbClr val="FF0000"/>
                </a:solidFill>
                <a:latin typeface="Consolas" pitchFamily="49" charset="0"/>
                <a:cs typeface="Consolas" pitchFamily="49" charset="0"/>
              </a:rPr>
              <a:t>array[</a:t>
            </a:r>
            <a:r>
              <a:rPr lang="en-US" altLang="en-US" sz="1200" dirty="0" err="1" smtClean="0">
                <a:solidFill>
                  <a:srgbClr val="FF0000"/>
                </a:solidFill>
                <a:latin typeface="Consolas" pitchFamily="49" charset="0"/>
                <a:cs typeface="Consolas" pitchFamily="49" charset="0"/>
              </a:rPr>
              <a:t>i</a:t>
            </a:r>
            <a:r>
              <a:rPr lang="en-US" altLang="en-US" sz="1200" dirty="0" smtClean="0">
                <a:solidFill>
                  <a:srgbClr val="FF0000"/>
                </a:solidFill>
                <a:latin typeface="Consolas" pitchFamily="49" charset="0"/>
                <a:cs typeface="Consolas" pitchFamily="49" charset="0"/>
              </a:rPr>
              <a:t>][j]</a:t>
            </a:r>
            <a:r>
              <a:rPr lang="en-US" altLang="en-US" sz="1200" dirty="0" smtClean="0">
                <a:latin typeface="Consolas" pitchFamily="49" charset="0"/>
                <a:cs typeface="Consolas" pitchFamily="49" charset="0"/>
              </a:rPr>
              <a:t> = nan( "" );</a:t>
            </a:r>
          </a:p>
          <a:p>
            <a:r>
              <a:rPr lang="en-US" altLang="en-US" sz="1200" dirty="0" smtClean="0">
                <a:latin typeface="Consolas" pitchFamily="49" charset="0"/>
                <a:cs typeface="Consolas" pitchFamily="49" charset="0"/>
              </a:rPr>
              <a:t>    }</a:t>
            </a:r>
          </a:p>
          <a:p>
            <a:r>
              <a:rPr lang="en-US" altLang="en-US" sz="1200" dirty="0" smtClean="0">
                <a:latin typeface="Consolas" pitchFamily="49" charset="0"/>
                <a:cs typeface="Consolas" pitchFamily="49" charset="0"/>
              </a:rPr>
              <a:t>}</a:t>
            </a:r>
            <a:endParaRPr lang="en-US" altLang="en-US" sz="1200" dirty="0">
              <a:latin typeface="Consolas" pitchFamily="49" charset="0"/>
              <a:cs typeface="Consolas" pitchFamily="49" charset="0"/>
            </a:endParaRPr>
          </a:p>
        </p:txBody>
      </p:sp>
      <p:sp>
        <p:nvSpPr>
          <p:cNvPr id="5" name="Rectangle 4"/>
          <p:cNvSpPr/>
          <p:nvPr/>
        </p:nvSpPr>
        <p:spPr>
          <a:xfrm>
            <a:off x="3131840" y="3766388"/>
            <a:ext cx="5940152" cy="3046988"/>
          </a:xfrm>
          <a:prstGeom prst="rect">
            <a:avLst/>
          </a:prstGeom>
        </p:spPr>
        <p:txBody>
          <a:bodyPr wrap="square">
            <a:spAutoFit/>
          </a:bodyPr>
          <a:lstStyle/>
          <a:p>
            <a:r>
              <a:rPr lang="en-US" altLang="en-US" sz="1200" dirty="0" smtClean="0">
                <a:latin typeface="Consolas" pitchFamily="49" charset="0"/>
                <a:cs typeface="Consolas" pitchFamily="49" charset="0"/>
              </a:rPr>
              <a:t>double </a:t>
            </a:r>
            <a:r>
              <a:rPr lang="en-US" altLang="en-US" sz="1200" dirty="0" err="1" smtClean="0">
                <a:latin typeface="Consolas" pitchFamily="49" charset="0"/>
                <a:cs typeface="Consolas" pitchFamily="49" charset="0"/>
              </a:rPr>
              <a:t>Newton_polynomials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double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 double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 ) {</a:t>
            </a:r>
          </a:p>
          <a:p>
            <a:r>
              <a:rPr lang="en-US" altLang="en-US" sz="1200" dirty="0" smtClean="0">
                <a:latin typeface="Consolas" pitchFamily="49" charset="0"/>
                <a:cs typeface="Consolas" pitchFamily="49" charset="0"/>
              </a:rPr>
              <a:t>    if (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j ) {</a:t>
            </a:r>
          </a:p>
          <a:p>
            <a:r>
              <a:rPr lang="en-US" altLang="en-US" sz="1200" dirty="0" smtClean="0">
                <a:latin typeface="Consolas" pitchFamily="49" charset="0"/>
                <a:cs typeface="Consolas" pitchFamily="49" charset="0"/>
              </a:rPr>
              <a:t>	     return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a:t>
            </a:r>
          </a:p>
          <a:p>
            <a:r>
              <a:rPr lang="en-US" altLang="en-US" sz="1200" dirty="0" smtClean="0">
                <a:latin typeface="Consolas" pitchFamily="49" charset="0"/>
                <a:cs typeface="Consolas" pitchFamily="49" charset="0"/>
              </a:rPr>
              <a:t>	 } else if (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+ 1 == j ) {</a:t>
            </a:r>
          </a:p>
          <a:p>
            <a:r>
              <a:rPr lang="en-US" altLang="en-US" sz="1200" dirty="0" smtClean="0">
                <a:latin typeface="Consolas" pitchFamily="49" charset="0"/>
                <a:cs typeface="Consolas" pitchFamily="49" charset="0"/>
              </a:rPr>
              <a:t>	     return (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[j] –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[j]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a:t>
            </a:r>
          </a:p>
          <a:p>
            <a:r>
              <a:rPr lang="en-US" altLang="en-US" sz="1200" dirty="0" smtClean="0">
                <a:latin typeface="Consolas" pitchFamily="49" charset="0"/>
                <a:cs typeface="Consolas" pitchFamily="49" charset="0"/>
              </a:rPr>
              <a:t>	 } else {</a:t>
            </a:r>
          </a:p>
          <a:p>
            <a:r>
              <a:rPr lang="en-US" altLang="en-US" sz="1200" dirty="0" smtClean="0">
                <a:latin typeface="Consolas" pitchFamily="49" charset="0"/>
                <a:cs typeface="Consolas" pitchFamily="49" charset="0"/>
              </a:rPr>
              <a:t>        if ( </a:t>
            </a:r>
            <a:r>
              <a:rPr lang="en-US" altLang="en-US" sz="1200" dirty="0" err="1" smtClean="0">
                <a:latin typeface="Consolas" pitchFamily="49" charset="0"/>
                <a:cs typeface="Consolas" pitchFamily="49" charset="0"/>
              </a:rPr>
              <a:t>isnan</a:t>
            </a:r>
            <a:r>
              <a:rPr lang="en-US" altLang="en-US" sz="1200" dirty="0" smtClean="0">
                <a:latin typeface="Consolas" pitchFamily="49" charset="0"/>
                <a:cs typeface="Consolas" pitchFamily="49" charset="0"/>
              </a:rPr>
              <a:t>( array[</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][j] ) {</a:t>
            </a:r>
          </a:p>
          <a:p>
            <a:r>
              <a:rPr lang="en-US" altLang="en-US" sz="1200" dirty="0" smtClean="0">
                <a:latin typeface="Consolas" pitchFamily="49" charset="0"/>
                <a:cs typeface="Consolas" pitchFamily="49" charset="0"/>
              </a:rPr>
              <a:t>            array[</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][j] = (</a:t>
            </a:r>
          </a:p>
          <a:p>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Newton_polynomials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+ 1, j,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 )</a:t>
            </a:r>
          </a:p>
          <a:p>
            <a:r>
              <a:rPr lang="en-US" altLang="en-US" sz="1200" dirty="0" smtClean="0">
                <a:latin typeface="Consolas" pitchFamily="49" charset="0"/>
                <a:cs typeface="Consolas" pitchFamily="49" charset="0"/>
              </a:rPr>
              <a:t>                 - </a:t>
            </a:r>
            <a:r>
              <a:rPr lang="en-US" altLang="en-US" sz="1200" dirty="0" err="1" smtClean="0">
                <a:latin typeface="Consolas" pitchFamily="49" charset="0"/>
                <a:cs typeface="Consolas" pitchFamily="49" charset="0"/>
              </a:rPr>
              <a:t>Newton_polynomials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j - 1,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 )</a:t>
            </a:r>
          </a:p>
          <a:p>
            <a:r>
              <a:rPr lang="en-US" altLang="en-US" sz="1200" dirty="0" smtClean="0">
                <a:latin typeface="Consolas" pitchFamily="49" charset="0"/>
                <a:cs typeface="Consolas" pitchFamily="49" charset="0"/>
              </a:rPr>
              <a:t>            )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[j] - x[</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a:t>
            </a:r>
          </a:p>
          <a:p>
            <a:r>
              <a:rPr lang="en-US" altLang="en-US" sz="1200" dirty="0" smtClean="0">
                <a:latin typeface="Consolas" pitchFamily="49" charset="0"/>
                <a:cs typeface="Consolas" pitchFamily="49" charset="0"/>
              </a:rPr>
              <a:t>        }</a:t>
            </a:r>
          </a:p>
          <a:p>
            <a:endParaRPr lang="en-US" altLang="en-US" sz="1200" dirty="0" smtClean="0">
              <a:latin typeface="Consolas" pitchFamily="49" charset="0"/>
              <a:cs typeface="Consolas" pitchFamily="49" charset="0"/>
            </a:endParaRPr>
          </a:p>
          <a:p>
            <a:r>
              <a:rPr lang="en-US" altLang="en-US" sz="1200" dirty="0" smtClean="0">
                <a:latin typeface="Consolas" pitchFamily="49" charset="0"/>
                <a:cs typeface="Consolas" pitchFamily="49" charset="0"/>
              </a:rPr>
              <a:t>        return array[</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][j];</a:t>
            </a:r>
          </a:p>
          <a:p>
            <a:r>
              <a:rPr lang="en-US" altLang="en-US" sz="1200" dirty="0" smtClean="0">
                <a:latin typeface="Consolas" pitchFamily="49" charset="0"/>
                <a:cs typeface="Consolas" pitchFamily="49" charset="0"/>
              </a:rPr>
              <a:t>    }</a:t>
            </a:r>
          </a:p>
          <a:p>
            <a:r>
              <a:rPr lang="en-US" altLang="en-US" sz="1200" dirty="0" smtClean="0">
                <a:latin typeface="Consolas" pitchFamily="49" charset="0"/>
                <a:cs typeface="Consolas" pitchFamily="49" charset="0"/>
              </a:rPr>
              <a:t>}</a:t>
            </a:r>
            <a:endParaRPr lang="en-US" altLang="en-US" sz="1200" dirty="0">
              <a:latin typeface="Consolas" pitchFamily="49" charset="0"/>
              <a:cs typeface="Consolas" pitchFamily="49" charset="0"/>
            </a:endParaRPr>
          </a:p>
        </p:txBody>
      </p:sp>
    </p:spTree>
    <p:extLst>
      <p:ext uri="{BB962C8B-B14F-4D97-AF65-F5344CB8AC3E}">
        <p14:creationId xmlns:p14="http://schemas.microsoft.com/office/powerpoint/2010/main" val="1821500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Newton polynomials</a:t>
            </a:r>
            <a:endParaRPr lang="en-CA" dirty="0"/>
          </a:p>
        </p:txBody>
      </p:sp>
      <p:sp>
        <p:nvSpPr>
          <p:cNvPr id="3" name="Content Placeholder 2"/>
          <p:cNvSpPr>
            <a:spLocks noGrp="1"/>
          </p:cNvSpPr>
          <p:nvPr>
            <p:ph idx="1"/>
          </p:nvPr>
        </p:nvSpPr>
        <p:spPr/>
        <p:txBody>
          <a:bodyPr/>
          <a:lstStyle/>
          <a:p>
            <a:pPr marL="352425" indent="-352425">
              <a:buNone/>
            </a:pPr>
            <a:r>
              <a:rPr lang="en-CA" dirty="0"/>
              <a:t>	</a:t>
            </a:r>
            <a:r>
              <a:rPr lang="en-CA" dirty="0" smtClean="0"/>
              <a:t>Here is a hash-table based implementation:</a:t>
            </a:r>
          </a:p>
          <a:p>
            <a:pPr lvl="2">
              <a:buFontTx/>
              <a:buNone/>
            </a:pPr>
            <a:endParaRPr lang="en-US" altLang="en-US" sz="1100" dirty="0">
              <a:latin typeface="Consolas" pitchFamily="49" charset="0"/>
              <a:cs typeface="Consolas" pitchFamily="49" charset="0"/>
            </a:endParaRPr>
          </a:p>
          <a:p>
            <a:pPr marL="361950" indent="-361950">
              <a:buNone/>
            </a:pPr>
            <a:endParaRPr lang="en-CA" sz="1600" dirty="0"/>
          </a:p>
        </p:txBody>
      </p:sp>
      <p:sp>
        <p:nvSpPr>
          <p:cNvPr id="5" name="Rectangle 4"/>
          <p:cNvSpPr/>
          <p:nvPr/>
        </p:nvSpPr>
        <p:spPr>
          <a:xfrm>
            <a:off x="1115616" y="1926357"/>
            <a:ext cx="7776864" cy="4893647"/>
          </a:xfrm>
          <a:prstGeom prst="rect">
            <a:avLst/>
          </a:prstGeom>
        </p:spPr>
        <p:txBody>
          <a:bodyPr wrap="square">
            <a:spAutoFit/>
          </a:bodyPr>
          <a:lstStyle/>
          <a:p>
            <a:r>
              <a:rPr lang="en-US" altLang="en-US" sz="1200" dirty="0" smtClean="0">
                <a:latin typeface="Consolas" pitchFamily="49" charset="0"/>
                <a:cs typeface="Consolas" pitchFamily="49" charset="0"/>
              </a:rPr>
              <a:t>#include &lt;map&gt;</a:t>
            </a:r>
          </a:p>
          <a:p>
            <a:r>
              <a:rPr lang="en-US" altLang="en-US" sz="1200" dirty="0" smtClean="0">
                <a:latin typeface="Consolas" pitchFamily="49" charset="0"/>
                <a:cs typeface="Consolas" pitchFamily="49" charset="0"/>
              </a:rPr>
              <a:t>#include &lt;</a:t>
            </a:r>
            <a:r>
              <a:rPr lang="en-US" altLang="en-US" sz="1200" dirty="0" err="1" smtClean="0">
                <a:latin typeface="Consolas" pitchFamily="49" charset="0"/>
                <a:cs typeface="Consolas" pitchFamily="49" charset="0"/>
              </a:rPr>
              <a:t>cmath</a:t>
            </a:r>
            <a:r>
              <a:rPr lang="en-US" altLang="en-US" sz="1200" dirty="0" smtClean="0">
                <a:latin typeface="Consolas" pitchFamily="49" charset="0"/>
                <a:cs typeface="Consolas" pitchFamily="49" charset="0"/>
              </a:rPr>
              <a:t>&gt;</a:t>
            </a:r>
          </a:p>
          <a:p>
            <a:r>
              <a:rPr lang="en-US" altLang="en-US" sz="1200" dirty="0" smtClean="0">
                <a:latin typeface="Consolas" pitchFamily="49" charset="0"/>
                <a:cs typeface="Consolas" pitchFamily="49" charset="0"/>
              </a:rPr>
              <a:t>#include &lt;utility&gt;</a:t>
            </a:r>
          </a:p>
          <a:p>
            <a:endParaRPr lang="en-US" altLang="en-US" sz="1200" dirty="0" smtClean="0">
              <a:latin typeface="Consolas" pitchFamily="49" charset="0"/>
              <a:cs typeface="Consolas" pitchFamily="49" charset="0"/>
            </a:endParaRPr>
          </a:p>
          <a:p>
            <a:r>
              <a:rPr lang="en-US" altLang="en-US" sz="1200" dirty="0" smtClean="0">
                <a:latin typeface="Consolas" pitchFamily="49" charset="0"/>
                <a:cs typeface="Consolas" pitchFamily="49" charset="0"/>
              </a:rPr>
              <a:t>double </a:t>
            </a:r>
            <a:r>
              <a:rPr lang="en-US" altLang="en-US" sz="1200" dirty="0" err="1" smtClean="0">
                <a:latin typeface="Consolas" pitchFamily="49" charset="0"/>
                <a:cs typeface="Consolas" pitchFamily="49" charset="0"/>
              </a:rPr>
              <a:t>Newton_polynomials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double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 double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bool</a:t>
            </a:r>
            <a:r>
              <a:rPr lang="en-US" altLang="en-US" sz="1200" dirty="0" smtClean="0">
                <a:latin typeface="Consolas" pitchFamily="49" charset="0"/>
                <a:cs typeface="Consolas" pitchFamily="49" charset="0"/>
              </a:rPr>
              <a:t> clear = true  ) {</a:t>
            </a:r>
          </a:p>
          <a:p>
            <a:r>
              <a:rPr lang="en-US" altLang="en-US" sz="1200" dirty="0" smtClean="0">
                <a:latin typeface="Consolas" pitchFamily="49" charset="0"/>
                <a:cs typeface="Consolas" pitchFamily="49" charset="0"/>
              </a:rPr>
              <a:t>    static </a:t>
            </a:r>
            <a:r>
              <a:rPr lang="en-US" altLang="en-US" sz="1200" dirty="0" err="1" smtClean="0">
                <a:latin typeface="Consolas" pitchFamily="49" charset="0"/>
                <a:cs typeface="Consolas" pitchFamily="49" charset="0"/>
              </a:rPr>
              <a:t>std</a:t>
            </a:r>
            <a:r>
              <a:rPr lang="en-US" altLang="en-US" sz="1200" dirty="0" smtClean="0">
                <a:latin typeface="Consolas" pitchFamily="49" charset="0"/>
                <a:cs typeface="Consolas" pitchFamily="49" charset="0"/>
              </a:rPr>
              <a:t>::map&lt; </a:t>
            </a:r>
            <a:r>
              <a:rPr lang="en-US" altLang="en-US" sz="1200" dirty="0" err="1" smtClean="0">
                <a:latin typeface="Consolas" pitchFamily="49" charset="0"/>
                <a:cs typeface="Consolas" pitchFamily="49" charset="0"/>
              </a:rPr>
              <a:t>std</a:t>
            </a:r>
            <a:r>
              <a:rPr lang="en-US" altLang="en-US" sz="1200" dirty="0" smtClean="0">
                <a:latin typeface="Consolas" pitchFamily="49" charset="0"/>
                <a:cs typeface="Consolas" pitchFamily="49" charset="0"/>
              </a:rPr>
              <a:t>::pair&lt;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&gt;, double &gt; memo;</a:t>
            </a:r>
          </a:p>
          <a:p>
            <a:endParaRPr lang="en-US" altLang="en-US" sz="1200" dirty="0">
              <a:latin typeface="Consolas" pitchFamily="49" charset="0"/>
              <a:cs typeface="Consolas" pitchFamily="49" charset="0"/>
            </a:endParaRPr>
          </a:p>
          <a:p>
            <a:r>
              <a:rPr lang="en-US" altLang="en-US" sz="1200" dirty="0" smtClean="0">
                <a:latin typeface="Consolas" pitchFamily="49" charset="0"/>
                <a:cs typeface="Consolas" pitchFamily="49" charset="0"/>
              </a:rPr>
              <a:t>    if ( clear ) {</a:t>
            </a:r>
          </a:p>
          <a:p>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memo.clear</a:t>
            </a:r>
            <a:r>
              <a:rPr lang="en-US" altLang="en-US" sz="1200" dirty="0" smtClean="0">
                <a:latin typeface="Consolas" pitchFamily="49" charset="0"/>
                <a:cs typeface="Consolas" pitchFamily="49" charset="0"/>
              </a:rPr>
              <a:t>();</a:t>
            </a:r>
          </a:p>
          <a:p>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p>
          <a:p>
            <a:endParaRPr lang="en-US" altLang="en-US" sz="1200" dirty="0" smtClean="0">
              <a:latin typeface="Consolas" pitchFamily="49" charset="0"/>
              <a:cs typeface="Consolas" pitchFamily="49" charset="0"/>
            </a:endParaRPr>
          </a:p>
          <a:p>
            <a:r>
              <a:rPr lang="en-US" altLang="en-US" sz="1200" dirty="0" smtClean="0">
                <a:latin typeface="Consolas" pitchFamily="49" charset="0"/>
                <a:cs typeface="Consolas" pitchFamily="49" charset="0"/>
              </a:rPr>
              <a:t>    if (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j ) {</a:t>
            </a:r>
          </a:p>
          <a:p>
            <a:r>
              <a:rPr lang="en-US" altLang="en-US" sz="1200" dirty="0" smtClean="0">
                <a:latin typeface="Consolas" pitchFamily="49" charset="0"/>
                <a:cs typeface="Consolas" pitchFamily="49" charset="0"/>
              </a:rPr>
              <a:t>        return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a:t>
            </a:r>
          </a:p>
          <a:p>
            <a:r>
              <a:rPr lang="en-US" altLang="en-US" sz="1200" dirty="0" smtClean="0">
                <a:latin typeface="Consolas" pitchFamily="49" charset="0"/>
                <a:cs typeface="Consolas" pitchFamily="49" charset="0"/>
              </a:rPr>
              <a:t>    } else if (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+ 1 == j ) {</a:t>
            </a:r>
          </a:p>
          <a:p>
            <a:r>
              <a:rPr lang="en-US" altLang="en-US" sz="1200" dirty="0" smtClean="0">
                <a:latin typeface="Consolas" pitchFamily="49" charset="0"/>
                <a:cs typeface="Consolas" pitchFamily="49" charset="0"/>
              </a:rPr>
              <a:t>        return (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[j] -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[j]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a:t>
            </a:r>
          </a:p>
          <a:p>
            <a:r>
              <a:rPr lang="en-US" altLang="en-US" sz="1200" dirty="0" smtClean="0">
                <a:latin typeface="Consolas" pitchFamily="49" charset="0"/>
                <a:cs typeface="Consolas" pitchFamily="49" charset="0"/>
              </a:rPr>
              <a:t>    } else {</a:t>
            </a:r>
          </a:p>
          <a:p>
            <a:r>
              <a:rPr lang="en-US" altLang="en-US" sz="1200" dirty="0" smtClean="0">
                <a:latin typeface="Consolas" pitchFamily="49" charset="0"/>
                <a:cs typeface="Consolas" pitchFamily="49" charset="0"/>
              </a:rPr>
              <a:t>         if ( </a:t>
            </a:r>
            <a:r>
              <a:rPr lang="en-US" altLang="en-US" sz="1200" dirty="0" err="1" smtClean="0">
                <a:latin typeface="Consolas" pitchFamily="49" charset="0"/>
                <a:cs typeface="Consolas" pitchFamily="49" charset="0"/>
              </a:rPr>
              <a:t>memo.find</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std</a:t>
            </a:r>
            <a:r>
              <a:rPr lang="en-US" altLang="en-US" sz="1200" dirty="0" smtClean="0">
                <a:latin typeface="Consolas" pitchFamily="49" charset="0"/>
                <a:cs typeface="Consolas" pitchFamily="49" charset="0"/>
              </a:rPr>
              <a:t>::pair&lt;</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&gt;(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j ) ) == </a:t>
            </a:r>
            <a:r>
              <a:rPr lang="en-US" altLang="en-US" sz="1200" dirty="0" err="1" smtClean="0">
                <a:latin typeface="Consolas" pitchFamily="49" charset="0"/>
                <a:cs typeface="Consolas" pitchFamily="49" charset="0"/>
              </a:rPr>
              <a:t>memo.end</a:t>
            </a:r>
            <a:r>
              <a:rPr lang="en-US" altLang="en-US" sz="1200" dirty="0" smtClean="0">
                <a:latin typeface="Consolas" pitchFamily="49" charset="0"/>
                <a:cs typeface="Consolas" pitchFamily="49" charset="0"/>
              </a:rPr>
              <a:t>() ) {</a:t>
            </a:r>
          </a:p>
          <a:p>
            <a:r>
              <a:rPr lang="en-US" altLang="en-US" sz="1200" dirty="0" smtClean="0">
                <a:latin typeface="Consolas" pitchFamily="49" charset="0"/>
                <a:cs typeface="Consolas" pitchFamily="49" charset="0"/>
              </a:rPr>
              <a:t>             memo[</a:t>
            </a:r>
            <a:r>
              <a:rPr lang="en-US" altLang="en-US" sz="1200" dirty="0" err="1" smtClean="0">
                <a:latin typeface="Consolas" pitchFamily="49" charset="0"/>
                <a:cs typeface="Consolas" pitchFamily="49" charset="0"/>
              </a:rPr>
              <a:t>std</a:t>
            </a:r>
            <a:r>
              <a:rPr lang="en-US" altLang="en-US" sz="1200" dirty="0" smtClean="0">
                <a:latin typeface="Consolas" pitchFamily="49" charset="0"/>
                <a:cs typeface="Consolas" pitchFamily="49" charset="0"/>
              </a:rPr>
              <a:t>::pair&lt;</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&gt;(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j )] = (</a:t>
            </a:r>
          </a:p>
          <a:p>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Newton_polynomials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+ 1, j,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 false )</a:t>
            </a:r>
          </a:p>
          <a:p>
            <a:r>
              <a:rPr lang="en-US" altLang="en-US" sz="1200" dirty="0" smtClean="0">
                <a:latin typeface="Consolas" pitchFamily="49" charset="0"/>
                <a:cs typeface="Consolas" pitchFamily="49" charset="0"/>
              </a:rPr>
              <a:t>                  - </a:t>
            </a:r>
            <a:r>
              <a:rPr lang="en-US" altLang="en-US" sz="1200" dirty="0" err="1" smtClean="0">
                <a:latin typeface="Consolas" pitchFamily="49" charset="0"/>
                <a:cs typeface="Consolas" pitchFamily="49" charset="0"/>
              </a:rPr>
              <a:t>Newton_polynomials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j - 1,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 false )</a:t>
            </a:r>
          </a:p>
          <a:p>
            <a:r>
              <a:rPr lang="en-US" altLang="en-US" sz="1200" dirty="0" smtClean="0">
                <a:latin typeface="Consolas" pitchFamily="49" charset="0"/>
                <a:cs typeface="Consolas" pitchFamily="49" charset="0"/>
              </a:rPr>
              <a:t>             )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[j]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a:t>
            </a:r>
          </a:p>
          <a:p>
            <a:r>
              <a:rPr lang="en-US" altLang="en-US" sz="1200" dirty="0" smtClean="0">
                <a:latin typeface="Consolas" pitchFamily="49" charset="0"/>
                <a:cs typeface="Consolas" pitchFamily="49" charset="0"/>
              </a:rPr>
              <a:t>        }</a:t>
            </a:r>
          </a:p>
          <a:p>
            <a:endParaRPr lang="en-US" altLang="en-US" sz="1200" dirty="0" smtClean="0">
              <a:latin typeface="Consolas" pitchFamily="49" charset="0"/>
              <a:cs typeface="Consolas" pitchFamily="49" charset="0"/>
            </a:endParaRPr>
          </a:p>
          <a:p>
            <a:r>
              <a:rPr lang="en-US" altLang="en-US" sz="1200" dirty="0" smtClean="0">
                <a:latin typeface="Consolas" pitchFamily="49" charset="0"/>
                <a:cs typeface="Consolas" pitchFamily="49" charset="0"/>
              </a:rPr>
              <a:t>        return memo[</a:t>
            </a:r>
            <a:r>
              <a:rPr lang="en-US" altLang="en-US" sz="1200" dirty="0" err="1" smtClean="0">
                <a:latin typeface="Consolas" pitchFamily="49" charset="0"/>
                <a:cs typeface="Consolas" pitchFamily="49" charset="0"/>
              </a:rPr>
              <a:t>std</a:t>
            </a:r>
            <a:r>
              <a:rPr lang="en-US" altLang="en-US" sz="1200" dirty="0" smtClean="0">
                <a:latin typeface="Consolas" pitchFamily="49" charset="0"/>
                <a:cs typeface="Consolas" pitchFamily="49" charset="0"/>
              </a:rPr>
              <a:t>::pair&lt;</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&gt;(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j )];</a:t>
            </a:r>
          </a:p>
          <a:p>
            <a:r>
              <a:rPr lang="en-US" altLang="en-US" sz="1200" dirty="0" smtClean="0">
                <a:latin typeface="Consolas" pitchFamily="49" charset="0"/>
                <a:cs typeface="Consolas" pitchFamily="49" charset="0"/>
              </a:rPr>
              <a:t>    }</a:t>
            </a:r>
          </a:p>
          <a:p>
            <a:r>
              <a:rPr lang="en-US" altLang="en-US" sz="1200" dirty="0" smtClean="0">
                <a:latin typeface="Consolas" pitchFamily="49" charset="0"/>
                <a:cs typeface="Consolas" pitchFamily="49" charset="0"/>
              </a:rPr>
              <a:t>}</a:t>
            </a:r>
          </a:p>
        </p:txBody>
      </p:sp>
    </p:spTree>
    <p:extLst>
      <p:ext uri="{BB962C8B-B14F-4D97-AF65-F5344CB8AC3E}">
        <p14:creationId xmlns:p14="http://schemas.microsoft.com/office/powerpoint/2010/main" val="3040810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latin typeface="Arial" charset="0"/>
                <a:cs typeface="Arial" charset="0"/>
              </a:rPr>
              <a:t>Newton polynomials</a:t>
            </a:r>
          </a:p>
        </p:txBody>
      </p:sp>
      <p:sp>
        <p:nvSpPr>
          <p:cNvPr id="35843" name="Rectangle 3"/>
          <p:cNvSpPr>
            <a:spLocks noGrp="1" noChangeArrowheads="1"/>
          </p:cNvSpPr>
          <p:nvPr>
            <p:ph type="body" idx="1"/>
          </p:nvPr>
        </p:nvSpPr>
        <p:spPr>
          <a:xfrm>
            <a:off x="457200" y="1600200"/>
            <a:ext cx="8507413" cy="4525963"/>
          </a:xfrm>
        </p:spPr>
        <p:txBody>
          <a:bodyPr/>
          <a:lstStyle/>
          <a:p>
            <a:pPr marL="352425" indent="-352425">
              <a:buFont typeface="Arial" charset="0"/>
              <a:buNone/>
            </a:pPr>
            <a:r>
              <a:rPr lang="en-US" altLang="en-US" dirty="0" smtClean="0">
                <a:latin typeface="Arial" charset="0"/>
                <a:cs typeface="Arial" charset="0"/>
              </a:rPr>
              <a:t>	Here is a bottom-up approach:</a:t>
            </a:r>
            <a:endParaRPr lang="en-US" altLang="en-US" dirty="0" smtClean="0">
              <a:latin typeface="Times New Roman" pitchFamily="18" charset="0"/>
              <a:cs typeface="Times New Roman" pitchFamily="18" charset="0"/>
            </a:endParaRPr>
          </a:p>
          <a:p>
            <a:pPr>
              <a:buFont typeface="Arial" charset="0"/>
              <a:buNone/>
            </a:pPr>
            <a:r>
              <a:rPr lang="en-US" altLang="en-US" sz="1200" dirty="0" smtClean="0">
                <a:latin typeface="Consolas" pitchFamily="49" charset="0"/>
                <a:cs typeface="Consolas" pitchFamily="49" charset="0"/>
              </a:rPr>
              <a:t>		</a:t>
            </a:r>
          </a:p>
          <a:p>
            <a:pPr lvl="2">
              <a:buNone/>
            </a:pPr>
            <a:r>
              <a:rPr lang="en-US" altLang="en-US" sz="1200" dirty="0" smtClean="0">
                <a:latin typeface="Consolas" pitchFamily="49" charset="0"/>
                <a:cs typeface="Consolas" pitchFamily="49" charset="0"/>
              </a:rPr>
              <a:t>void </a:t>
            </a:r>
            <a:r>
              <a:rPr lang="en-US" altLang="en-US" sz="1200" dirty="0" err="1" smtClean="0">
                <a:latin typeface="Consolas" pitchFamily="49" charset="0"/>
                <a:cs typeface="Consolas" pitchFamily="49" charset="0"/>
              </a:rPr>
              <a:t>Newton_polynomials</a:t>
            </a:r>
            <a:r>
              <a:rPr lang="en-US" altLang="en-US" sz="1200" dirty="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n, double </a:t>
            </a:r>
            <a:r>
              <a:rPr lang="en-US" altLang="en-US" sz="1200" dirty="0">
                <a:latin typeface="Consolas" pitchFamily="49" charset="0"/>
                <a:cs typeface="Consolas" pitchFamily="49" charset="0"/>
              </a:rPr>
              <a:t>*</a:t>
            </a:r>
            <a:r>
              <a:rPr lang="en-US" altLang="en-US" sz="1200" dirty="0" err="1">
                <a:latin typeface="Consolas" pitchFamily="49" charset="0"/>
                <a:cs typeface="Consolas" pitchFamily="49" charset="0"/>
              </a:rPr>
              <a:t>xs</a:t>
            </a:r>
            <a:r>
              <a:rPr lang="en-US" altLang="en-US" sz="1200" dirty="0">
                <a:latin typeface="Consolas" pitchFamily="49" charset="0"/>
                <a:cs typeface="Consolas" pitchFamily="49" charset="0"/>
              </a:rPr>
              <a:t>, double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 double *</a:t>
            </a:r>
            <a:r>
              <a:rPr lang="en-US" altLang="en-US" sz="1200" dirty="0" err="1" smtClean="0">
                <a:latin typeface="Consolas" pitchFamily="49" charset="0"/>
                <a:cs typeface="Consolas" pitchFamily="49" charset="0"/>
              </a:rPr>
              <a:t>coeffs</a:t>
            </a:r>
            <a:r>
              <a:rPr lang="en-US" altLang="en-US" sz="1200" dirty="0" smtClean="0">
                <a:latin typeface="Consolas" pitchFamily="49" charset="0"/>
                <a:cs typeface="Consolas" pitchFamily="49" charset="0"/>
              </a:rPr>
              <a:t> </a:t>
            </a:r>
            <a:r>
              <a:rPr lang="en-US" altLang="en-US" sz="1200" dirty="0">
                <a:latin typeface="Consolas" pitchFamily="49" charset="0"/>
                <a:cs typeface="Consolas" pitchFamily="49" charset="0"/>
              </a:rPr>
              <a:t>) {</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0;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&lt; n;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coeffs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a:t>
            </a:r>
            <a:r>
              <a:rPr lang="en-US" altLang="en-US" sz="1200" dirty="0" err="1" smtClean="0">
                <a:latin typeface="Consolas" pitchFamily="49" charset="0"/>
                <a:cs typeface="Consolas" pitchFamily="49" charset="0"/>
              </a:rPr>
              <a:t>ys</a:t>
            </a:r>
            <a:r>
              <a:rPr lang="en-US" altLang="en-US" sz="1200" dirty="0" smtClean="0">
                <a:latin typeface="Consolas" pitchFamily="49" charset="0"/>
                <a:cs typeface="Consolas" pitchFamily="49" charset="0"/>
              </a:rPr>
              <a:t>[</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p>
          <a:p>
            <a:pPr lvl="2">
              <a:buNone/>
            </a:pPr>
            <a:endParaRPr lang="en-US" altLang="en-US" sz="1200" dirty="0">
              <a:latin typeface="Consolas" pitchFamily="49" charset="0"/>
              <a:cs typeface="Consolas" pitchFamily="49" charset="0"/>
            </a:endParaRPr>
          </a:p>
          <a:p>
            <a:pPr lvl="2">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1;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&lt; n;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n - 1; j &gt;=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--j ) {</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coeffs</a:t>
            </a:r>
            <a:r>
              <a:rPr lang="en-US" altLang="en-US" sz="1200" dirty="0" smtClean="0">
                <a:latin typeface="Consolas" pitchFamily="49" charset="0"/>
                <a:cs typeface="Consolas" pitchFamily="49" charset="0"/>
              </a:rPr>
              <a:t>[j] = ( </a:t>
            </a:r>
            <a:r>
              <a:rPr lang="en-US" altLang="en-US" sz="1200" dirty="0" err="1" smtClean="0">
                <a:latin typeface="Consolas" pitchFamily="49" charset="0"/>
                <a:cs typeface="Consolas" pitchFamily="49" charset="0"/>
              </a:rPr>
              <a:t>coeffs</a:t>
            </a:r>
            <a:r>
              <a:rPr lang="en-US" altLang="en-US" sz="1200" dirty="0" smtClean="0">
                <a:latin typeface="Consolas" pitchFamily="49" charset="0"/>
                <a:cs typeface="Consolas" pitchFamily="49" charset="0"/>
              </a:rPr>
              <a:t>[j] – </a:t>
            </a:r>
            <a:r>
              <a:rPr lang="en-US" altLang="en-US" sz="1200" dirty="0" err="1" smtClean="0">
                <a:latin typeface="Consolas" pitchFamily="49" charset="0"/>
                <a:cs typeface="Consolas" pitchFamily="49" charset="0"/>
              </a:rPr>
              <a:t>coeffs</a:t>
            </a:r>
            <a:r>
              <a:rPr lang="en-US" altLang="en-US" sz="1200" dirty="0" smtClean="0">
                <a:latin typeface="Consolas" pitchFamily="49" charset="0"/>
                <a:cs typeface="Consolas" pitchFamily="49" charset="0"/>
              </a:rPr>
              <a:t>[j – 1] ) /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[j] – </a:t>
            </a:r>
            <a:r>
              <a:rPr lang="en-US" altLang="en-US" sz="1200" dirty="0" err="1" smtClean="0">
                <a:latin typeface="Consolas" pitchFamily="49" charset="0"/>
                <a:cs typeface="Consolas" pitchFamily="49" charset="0"/>
              </a:rPr>
              <a:t>xs</a:t>
            </a:r>
            <a:r>
              <a:rPr lang="en-US" altLang="en-US" sz="1200" dirty="0" smtClean="0">
                <a:latin typeface="Consolas" pitchFamily="49" charset="0"/>
                <a:cs typeface="Consolas" pitchFamily="49" charset="0"/>
              </a:rPr>
              <a:t>[j –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p>
          <a:p>
            <a:pPr lvl="2">
              <a:buNone/>
            </a:pPr>
            <a:r>
              <a:rPr lang="en-US" altLang="en-US" sz="1200" dirty="0" smtClean="0">
                <a:latin typeface="Consolas" pitchFamily="49" charset="0"/>
                <a:cs typeface="Consolas" pitchFamily="49" charset="0"/>
              </a:rPr>
              <a:t>}</a:t>
            </a:r>
          </a:p>
          <a:p>
            <a:pPr lvl="2">
              <a:buNone/>
            </a:pPr>
            <a:endParaRPr lang="en-US" altLang="en-US" sz="1200" dirty="0">
              <a:latin typeface="Consolas" pitchFamily="49" charset="0"/>
              <a:cs typeface="Consolas" pitchFamily="49" charset="0"/>
            </a:endParaRP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Note that  the memory required is now </a:t>
            </a:r>
            <a:r>
              <a:rPr lang="en-US" altLang="en-US" dirty="0" smtClean="0">
                <a:solidFill>
                  <a:prstClr val="black"/>
                </a:solidFill>
                <a:latin typeface="Symbol" panose="05050102010706020507" pitchFamily="18" charset="2"/>
                <a:cs typeface="Arial" charset="0"/>
              </a:rPr>
              <a:t>Q</a:t>
            </a:r>
            <a:r>
              <a:rPr lang="en-US" altLang="en-US" dirty="0" smtClean="0">
                <a:solidFill>
                  <a:prstClr val="black"/>
                </a:solidFill>
                <a:latin typeface="Times New Roman" panose="02020603050405020304" pitchFamily="18" charset="0"/>
                <a:cs typeface="Times New Roman" panose="02020603050405020304" pitchFamily="18" charset="0"/>
              </a:rPr>
              <a:t>(</a:t>
            </a:r>
            <a:r>
              <a:rPr lang="en-US" altLang="en-US" i="1" dirty="0" smtClean="0">
                <a:solidFill>
                  <a:prstClr val="black"/>
                </a:solidFill>
                <a:latin typeface="Times New Roman" panose="02020603050405020304" pitchFamily="18" charset="0"/>
                <a:cs typeface="Times New Roman" panose="02020603050405020304" pitchFamily="18" charset="0"/>
              </a:rPr>
              <a:t>n</a:t>
            </a:r>
            <a:r>
              <a:rPr lang="en-US" altLang="en-US" dirty="0" smtClean="0">
                <a:solidFill>
                  <a:prstClr val="black"/>
                </a:solidFill>
                <a:latin typeface="Times New Roman" panose="02020603050405020304" pitchFamily="18" charset="0"/>
                <a:cs typeface="Times New Roman" panose="02020603050405020304" pitchFamily="18" charset="0"/>
              </a:rPr>
              <a:t>)</a:t>
            </a:r>
            <a:r>
              <a:rPr lang="en-US" altLang="en-US" dirty="0" smtClean="0">
                <a:solidFill>
                  <a:prstClr val="black"/>
                </a:solidFill>
                <a:latin typeface="Arial" charset="0"/>
                <a:cs typeface="Arial" charset="0"/>
              </a:rPr>
              <a:t> and not </a:t>
            </a:r>
            <a:r>
              <a:rPr lang="en-US" altLang="en-US" dirty="0" smtClean="0">
                <a:solidFill>
                  <a:prstClr val="black"/>
                </a:solidFill>
                <a:latin typeface="Symbol" panose="05050102010706020507" pitchFamily="18" charset="2"/>
                <a:cs typeface="Arial" charset="0"/>
              </a:rPr>
              <a:t>Q</a:t>
            </a:r>
            <a:r>
              <a:rPr lang="en-US" altLang="en-US" dirty="0" smtClean="0">
                <a:solidFill>
                  <a:prstClr val="black"/>
                </a:solidFill>
                <a:latin typeface="Times New Roman" panose="02020603050405020304" pitchFamily="18" charset="0"/>
                <a:cs typeface="Times New Roman" panose="02020603050405020304" pitchFamily="18" charset="0"/>
              </a:rPr>
              <a:t>(</a:t>
            </a:r>
            <a:r>
              <a:rPr lang="en-US" altLang="en-US" i="1" dirty="0" smtClean="0">
                <a:solidFill>
                  <a:prstClr val="black"/>
                </a:solidFill>
                <a:latin typeface="Times New Roman" panose="02020603050405020304" pitchFamily="18" charset="0"/>
                <a:cs typeface="Times New Roman" panose="02020603050405020304" pitchFamily="18" charset="0"/>
              </a:rPr>
              <a:t>n</a:t>
            </a:r>
            <a:r>
              <a:rPr lang="en-US" altLang="en-US" baseline="30000" dirty="0" smtClean="0">
                <a:solidFill>
                  <a:prstClr val="black"/>
                </a:solidFill>
                <a:latin typeface="Times New Roman" panose="02020603050405020304" pitchFamily="18" charset="0"/>
                <a:cs typeface="Times New Roman" panose="02020603050405020304" pitchFamily="18" charset="0"/>
              </a:rPr>
              <a:t>2</a:t>
            </a:r>
            <a:r>
              <a:rPr lang="en-US" altLang="en-US" dirty="0" smtClean="0">
                <a:solidFill>
                  <a:prstClr val="black"/>
                </a:solidFill>
                <a:latin typeface="Times New Roman" panose="02020603050405020304" pitchFamily="18" charset="0"/>
                <a:cs typeface="Times New Roman" panose="02020603050405020304" pitchFamily="18" charset="0"/>
              </a:rPr>
              <a:t>)</a:t>
            </a:r>
            <a:endParaRPr lang="en-US" altLang="en-US" dirty="0">
              <a:solidFill>
                <a:prstClr val="black"/>
              </a:solidFill>
              <a:latin typeface="Times New Roman" pitchFamily="18" charset="0"/>
              <a:cs typeface="Times New Roman" pitchFamily="18" charset="0"/>
            </a:endParaRPr>
          </a:p>
          <a:p>
            <a:pPr lvl="2">
              <a:buNone/>
            </a:pPr>
            <a:endParaRPr lang="en-US" altLang="en-US" sz="1200" dirty="0">
              <a:latin typeface="Consolas" pitchFamily="49" charset="0"/>
              <a:cs typeface="Consolas" pitchFamily="49" charset="0"/>
            </a:endParaRPr>
          </a:p>
        </p:txBody>
      </p:sp>
    </p:spTree>
    <p:extLst>
      <p:ext uri="{BB962C8B-B14F-4D97-AF65-F5344CB8AC3E}">
        <p14:creationId xmlns:p14="http://schemas.microsoft.com/office/powerpoint/2010/main" val="1195931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latin typeface="Arial" charset="0"/>
                <a:cs typeface="Arial" charset="0"/>
              </a:rPr>
              <a:t>Connected</a:t>
            </a:r>
          </a:p>
        </p:txBody>
      </p:sp>
      <p:sp>
        <p:nvSpPr>
          <p:cNvPr id="35843" name="Rectangle 3"/>
          <p:cNvSpPr>
            <a:spLocks noGrp="1" noChangeArrowheads="1"/>
          </p:cNvSpPr>
          <p:nvPr>
            <p:ph type="body" idx="1"/>
          </p:nvPr>
        </p:nvSpPr>
        <p:spPr>
          <a:xfrm>
            <a:off x="457200" y="1600200"/>
            <a:ext cx="8507413" cy="4525963"/>
          </a:xfrm>
        </p:spPr>
        <p:txBody>
          <a:bodyPr/>
          <a:lstStyle/>
          <a:p>
            <a:pPr>
              <a:buFont typeface="Arial" charset="0"/>
              <a:buNone/>
            </a:pPr>
            <a:r>
              <a:rPr lang="en-US" altLang="en-US" dirty="0" smtClean="0">
                <a:latin typeface="Arial" charset="0"/>
                <a:cs typeface="Arial" charset="0"/>
              </a:rPr>
              <a:t>	Determining if two vertices are connected in a DAG, we could implement the following:</a:t>
            </a:r>
            <a:endParaRPr lang="en-US" altLang="en-US" dirty="0" smtClean="0">
              <a:latin typeface="Times New Roman" pitchFamily="18" charset="0"/>
              <a:cs typeface="Times New Roman" pitchFamily="18" charset="0"/>
            </a:endParaRPr>
          </a:p>
          <a:p>
            <a:pPr>
              <a:buFont typeface="Arial" charset="0"/>
              <a:buNone/>
            </a:pPr>
            <a:r>
              <a:rPr lang="en-US" altLang="en-US" sz="1200" dirty="0" smtClean="0">
                <a:latin typeface="Consolas" pitchFamily="49" charset="0"/>
                <a:cs typeface="Consolas" pitchFamily="49" charset="0"/>
              </a:rPr>
              <a:t>		</a:t>
            </a:r>
          </a:p>
          <a:p>
            <a:pPr lvl="2">
              <a:buNone/>
            </a:pPr>
            <a:r>
              <a:rPr lang="en-US" altLang="en-US" sz="1400" dirty="0" err="1" smtClean="0">
                <a:latin typeface="Consolas" pitchFamily="49" charset="0"/>
                <a:cs typeface="Consolas" pitchFamily="49" charset="0"/>
              </a:rPr>
              <a:t>bool</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Weighted_graph</a:t>
            </a:r>
            <a:r>
              <a:rPr lang="en-US" altLang="en-US" sz="1400" dirty="0" smtClean="0">
                <a:latin typeface="Consolas" pitchFamily="49" charset="0"/>
                <a:cs typeface="Consolas" pitchFamily="49" charset="0"/>
              </a:rPr>
              <a:t>::connected(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j ) {</a:t>
            </a:r>
            <a:endParaRPr lang="en-US" altLang="en-US" sz="1400" dirty="0">
              <a:latin typeface="Consolas" pitchFamily="49" charset="0"/>
              <a:cs typeface="Consolas" pitchFamily="49" charset="0"/>
            </a:endParaRPr>
          </a:p>
          <a:p>
            <a:pPr lvl="2">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if ( adjacent(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j ) ) {</a:t>
            </a:r>
          </a:p>
          <a:p>
            <a:pPr lvl="2">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return true;</a:t>
            </a:r>
          </a:p>
          <a:p>
            <a:pPr lvl="2">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p>
          <a:p>
            <a:pPr lvl="2">
              <a:buNone/>
            </a:pPr>
            <a:endParaRPr lang="en-US" altLang="en-US" sz="1400" dirty="0">
              <a:latin typeface="Consolas" pitchFamily="49" charset="0"/>
              <a:cs typeface="Consolas" pitchFamily="49" charset="0"/>
            </a:endParaRPr>
          </a:p>
          <a:p>
            <a:pPr lvl="2">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v : neighbors(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 {</a:t>
            </a:r>
          </a:p>
          <a:p>
            <a:pPr lvl="2">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if ( connected( v, j ) ) {</a:t>
            </a:r>
          </a:p>
          <a:p>
            <a:pPr lvl="2">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return true;</a:t>
            </a:r>
          </a:p>
          <a:p>
            <a:pPr lvl="2">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p>
          <a:p>
            <a:pPr lvl="2">
              <a:buNone/>
            </a:pPr>
            <a:r>
              <a:rPr lang="en-US" altLang="en-US" sz="1400" dirty="0" smtClean="0">
                <a:latin typeface="Consolas" pitchFamily="49" charset="0"/>
                <a:cs typeface="Consolas" pitchFamily="49" charset="0"/>
              </a:rPr>
              <a:t>    }</a:t>
            </a:r>
          </a:p>
          <a:p>
            <a:pPr lvl="2">
              <a:buNone/>
            </a:pPr>
            <a:endParaRPr lang="en-US" altLang="en-US" sz="1400" dirty="0" smtClean="0">
              <a:latin typeface="Consolas" pitchFamily="49" charset="0"/>
              <a:cs typeface="Consolas" pitchFamily="49" charset="0"/>
            </a:endParaRPr>
          </a:p>
          <a:p>
            <a:pPr lvl="2">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return false;</a:t>
            </a:r>
            <a:endParaRPr lang="en-US" altLang="en-US" sz="1400" dirty="0">
              <a:latin typeface="Consolas" pitchFamily="49" charset="0"/>
              <a:cs typeface="Consolas" pitchFamily="49" charset="0"/>
            </a:endParaRPr>
          </a:p>
          <a:p>
            <a:pPr lvl="2">
              <a:buNone/>
            </a:pPr>
            <a:r>
              <a:rPr lang="en-US" altLang="en-US" sz="1400" dirty="0" smtClean="0">
                <a:latin typeface="Consolas" pitchFamily="49" charset="0"/>
                <a:cs typeface="Consolas" pitchFamily="49" charset="0"/>
              </a:rPr>
              <a:t>}</a:t>
            </a:r>
          </a:p>
          <a:p>
            <a:pPr lvl="2">
              <a:buNone/>
            </a:pPr>
            <a:endParaRPr lang="en-US" altLang="en-US" sz="1400" dirty="0">
              <a:latin typeface="Consolas" pitchFamily="49" charset="0"/>
              <a:cs typeface="Consolas" pitchFamily="49" charset="0"/>
            </a:endParaRPr>
          </a:p>
          <a:p>
            <a:pPr lvl="1"/>
            <a:r>
              <a:rPr lang="en-US" altLang="en-US" dirty="0">
                <a:solidFill>
                  <a:prstClr val="black"/>
                </a:solidFill>
                <a:latin typeface="Arial" charset="0"/>
                <a:cs typeface="Arial" charset="0"/>
              </a:rPr>
              <a:t>What are the issues with this implementation?</a:t>
            </a:r>
            <a:endParaRPr lang="en-US" altLang="en-US" sz="1200" dirty="0">
              <a:solidFill>
                <a:prstClr val="black"/>
              </a:solidFill>
              <a:latin typeface="Consolas" pitchFamily="49" charset="0"/>
              <a:cs typeface="Consolas" pitchFamily="49" charset="0"/>
            </a:endParaRPr>
          </a:p>
          <a:p>
            <a:pPr lvl="2">
              <a:buNone/>
            </a:pPr>
            <a:endParaRPr lang="en-US" altLang="en-US" sz="1400" dirty="0" smtClean="0">
              <a:latin typeface="Consolas" pitchFamily="49" charset="0"/>
              <a:cs typeface="Consolas" pitchFamily="49" charset="0"/>
            </a:endParaRPr>
          </a:p>
        </p:txBody>
      </p:sp>
      <p:pic>
        <p:nvPicPr>
          <p:cNvPr id="4"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73016"/>
            <a:ext cx="4030663"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718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latin typeface="Arial" charset="0"/>
                <a:cs typeface="Arial" charset="0"/>
              </a:rPr>
              <a:t>Dynamic programming</a:t>
            </a: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solving optimization problems, the top-down approach may require repeatedly obtaining optimal solutions for the same sub-problem</a:t>
            </a:r>
          </a:p>
          <a:p>
            <a:pPr lvl="1"/>
            <a:r>
              <a:rPr lang="en-US" altLang="en-US" dirty="0">
                <a:latin typeface="Arial" charset="0"/>
                <a:cs typeface="Arial" charset="0"/>
              </a:rPr>
              <a:t>Mathematician Richard Bellman initially formulated the concept of dynamic programming in 1953 to solve such problems</a:t>
            </a:r>
          </a:p>
          <a:p>
            <a:pPr lvl="1"/>
            <a:r>
              <a:rPr lang="en-US" altLang="en-US" dirty="0" smtClean="0">
                <a:latin typeface="Arial" charset="0"/>
                <a:cs typeface="Arial" charset="0"/>
              </a:rPr>
              <a:t>This isn’t new, but Bellman formalized defined this process</a:t>
            </a:r>
          </a:p>
        </p:txBody>
      </p:sp>
    </p:spTree>
    <p:extLst>
      <p:ext uri="{BB962C8B-B14F-4D97-AF65-F5344CB8AC3E}">
        <p14:creationId xmlns:p14="http://schemas.microsoft.com/office/powerpoint/2010/main" val="4122680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latin typeface="Arial" charset="0"/>
                <a:cs typeface="Arial" charset="0"/>
              </a:rPr>
              <a:t>Dynamic programming</a:t>
            </a:r>
          </a:p>
        </p:txBody>
      </p:sp>
      <p:sp>
        <p:nvSpPr>
          <p:cNvPr id="276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Dynamic programming is distinct from divide-and-conquer, as the divide-and-conquer approach works well if the sub-problems are essentially unique</a:t>
            </a:r>
          </a:p>
          <a:p>
            <a:pPr lvl="1"/>
            <a:r>
              <a:rPr lang="en-US" altLang="en-US" dirty="0" smtClean="0">
                <a:latin typeface="Arial" charset="0"/>
                <a:cs typeface="Arial" charset="0"/>
              </a:rPr>
              <a:t>Storing intermediate results would only waste memory</a:t>
            </a:r>
          </a:p>
          <a:p>
            <a:pPr lvl="1"/>
            <a:endParaRPr lang="en-US" altLang="en-US" dirty="0">
              <a:latin typeface="Arial" charset="0"/>
              <a:cs typeface="Arial" charset="0"/>
            </a:endParaRPr>
          </a:p>
          <a:p>
            <a:pPr marL="361950" indent="-361950">
              <a:buNone/>
            </a:pPr>
            <a:r>
              <a:rPr lang="en-US" altLang="en-US" dirty="0" smtClean="0">
                <a:latin typeface="Arial" charset="0"/>
                <a:cs typeface="Arial" charset="0"/>
              </a:rPr>
              <a:t>	If sub-problems re-occur, the problem is said to have </a:t>
            </a:r>
            <a:r>
              <a:rPr lang="en-US" altLang="en-US" i="1" dirty="0" smtClean="0">
                <a:latin typeface="Arial" charset="0"/>
                <a:cs typeface="Arial" charset="0"/>
              </a:rPr>
              <a:t>overlapping sub-problems</a:t>
            </a: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p>
        </p:txBody>
      </p:sp>
    </p:spTree>
    <p:extLst>
      <p:ext uri="{BB962C8B-B14F-4D97-AF65-F5344CB8AC3E}">
        <p14:creationId xmlns:p14="http://schemas.microsoft.com/office/powerpoint/2010/main" val="786639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Suppose </a:t>
            </a:r>
            <a:r>
              <a:rPr lang="en-US" altLang="en-US" b="1" dirty="0" smtClean="0">
                <a:latin typeface="Times New Roman" pitchFamily="18" charset="0"/>
                <a:cs typeface="Arial" charset="0"/>
              </a:rPr>
              <a:t>A</a:t>
            </a:r>
            <a:r>
              <a:rPr lang="en-US" altLang="en-US" dirty="0" smtClean="0">
                <a:latin typeface="Arial" charset="0"/>
                <a:cs typeface="Arial" charset="0"/>
              </a:rPr>
              <a:t> is </a:t>
            </a:r>
            <a:r>
              <a:rPr lang="en-US" altLang="en-US" i="1" dirty="0" smtClean="0">
                <a:latin typeface="Times New Roman" pitchFamily="18" charset="0"/>
                <a:cs typeface="Arial" charset="0"/>
              </a:rPr>
              <a:t>k</a:t>
            </a:r>
            <a:r>
              <a:rPr lang="en-US" altLang="en-US" dirty="0" smtClean="0">
                <a:latin typeface="Times New Roman" pitchFamily="18" charset="0"/>
                <a:cs typeface="Arial" charset="0"/>
              </a:rPr>
              <a:t>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m</a:t>
            </a:r>
            <a:r>
              <a:rPr lang="en-US" altLang="en-US" dirty="0" smtClean="0">
                <a:latin typeface="Arial" charset="0"/>
                <a:cs typeface="Arial" charset="0"/>
              </a:rPr>
              <a:t> and </a:t>
            </a:r>
            <a:r>
              <a:rPr lang="en-US" altLang="en-US" b="1" dirty="0" smtClean="0">
                <a:latin typeface="Times New Roman" pitchFamily="18" charset="0"/>
                <a:cs typeface="Arial" charset="0"/>
              </a:rPr>
              <a:t>B</a:t>
            </a:r>
            <a:r>
              <a:rPr lang="en-US" altLang="en-US" dirty="0" smtClean="0">
                <a:latin typeface="Arial" charset="0"/>
                <a:cs typeface="Arial" charset="0"/>
              </a:rPr>
              <a:t> is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n</a:t>
            </a:r>
          </a:p>
          <a:p>
            <a:pPr lvl="1"/>
            <a:r>
              <a:rPr lang="en-US" altLang="en-US" dirty="0" smtClean="0">
                <a:latin typeface="Arial" charset="0"/>
                <a:cs typeface="Arial" charset="0"/>
              </a:rPr>
              <a:t>Then </a:t>
            </a:r>
            <a:r>
              <a:rPr lang="en-US" altLang="en-US" b="1" dirty="0" smtClean="0">
                <a:latin typeface="Times New Roman" pitchFamily="18" charset="0"/>
                <a:cs typeface="Arial" charset="0"/>
              </a:rPr>
              <a:t>AB</a:t>
            </a:r>
            <a:r>
              <a:rPr lang="en-US" altLang="en-US" dirty="0" smtClean="0">
                <a:latin typeface="Arial" charset="0"/>
                <a:cs typeface="Arial" charset="0"/>
              </a:rPr>
              <a:t> is </a:t>
            </a:r>
            <a:r>
              <a:rPr lang="en-US" altLang="en-US" i="1" dirty="0" smtClean="0">
                <a:latin typeface="Times New Roman" pitchFamily="18" charset="0"/>
                <a:cs typeface="Arial" charset="0"/>
              </a:rPr>
              <a:t>k</a:t>
            </a:r>
            <a:r>
              <a:rPr lang="en-US" altLang="en-US" dirty="0" smtClean="0">
                <a:latin typeface="Times New Roman" pitchFamily="18" charset="0"/>
                <a:cs typeface="Arial" charset="0"/>
              </a:rPr>
              <a:t>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n</a:t>
            </a:r>
            <a:r>
              <a:rPr lang="en-US" altLang="en-US" dirty="0" smtClean="0">
                <a:latin typeface="Arial" charset="0"/>
                <a:cs typeface="Arial" charset="0"/>
              </a:rPr>
              <a:t> and calculating </a:t>
            </a:r>
            <a:r>
              <a:rPr lang="en-US" altLang="en-US" b="1" dirty="0" smtClean="0">
                <a:latin typeface="Times New Roman" pitchFamily="18" charset="0"/>
                <a:cs typeface="Arial" charset="0"/>
              </a:rPr>
              <a:t>AB</a:t>
            </a:r>
            <a:r>
              <a:rPr lang="en-US" altLang="en-US" dirty="0" smtClean="0">
                <a:latin typeface="Arial" charset="0"/>
                <a:cs typeface="Arial" charset="0"/>
              </a:rPr>
              <a:t> is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kmn</a:t>
            </a:r>
            <a:r>
              <a:rPr lang="en-US" altLang="en-US" dirty="0" smtClean="0">
                <a:latin typeface="Times New Roman" pitchFamily="18" charset="0"/>
                <a:cs typeface="Arial" charset="0"/>
              </a:rPr>
              <a:t>) </a:t>
            </a:r>
          </a:p>
          <a:p>
            <a:pPr lvl="1"/>
            <a:r>
              <a:rPr lang="en-US" altLang="en-US" dirty="0" smtClean="0">
                <a:latin typeface="Arial" charset="0"/>
                <a:cs typeface="Arial" charset="0"/>
              </a:rPr>
              <a:t>The number of multiplications is given exactly </a:t>
            </a:r>
            <a:r>
              <a:rPr lang="en-US" altLang="en-US" i="1" dirty="0" err="1" smtClean="0">
                <a:latin typeface="Times New Roman" pitchFamily="18" charset="0"/>
                <a:cs typeface="Arial" charset="0"/>
              </a:rPr>
              <a:t>kmn</a:t>
            </a:r>
            <a:endParaRPr lang="en-US" altLang="en-US" i="1" dirty="0" smtClean="0">
              <a:latin typeface="Times New Roman" pitchFamily="18" charset="0"/>
              <a:cs typeface="Arial" charset="0"/>
            </a:endParaRPr>
          </a:p>
          <a:p>
            <a:pPr lvl="1"/>
            <a:endParaRPr lang="en-US" altLang="en-US" i="1" dirty="0">
              <a:latin typeface="Times New Roman" pitchFamily="18" charset="0"/>
              <a:cs typeface="Arial" charset="0"/>
            </a:endParaRPr>
          </a:p>
          <a:p>
            <a:pPr>
              <a:buNone/>
            </a:pPr>
            <a:r>
              <a:rPr lang="en-US" altLang="en-US" dirty="0" smtClean="0">
                <a:latin typeface="Arial" charset="0"/>
                <a:cs typeface="Arial" charset="0"/>
              </a:rPr>
              <a:t>	Suppose we are multiplying three matrices </a:t>
            </a:r>
            <a:r>
              <a:rPr lang="en-US" altLang="en-US" b="1" dirty="0" smtClean="0">
                <a:latin typeface="Times New Roman" panose="02020603050405020304" pitchFamily="18" charset="0"/>
                <a:cs typeface="Times New Roman" panose="02020603050405020304" pitchFamily="18" charset="0"/>
              </a:rPr>
              <a:t>ABC</a:t>
            </a:r>
          </a:p>
          <a:p>
            <a:pPr lvl="1"/>
            <a:r>
              <a:rPr lang="en-US" altLang="en-US" dirty="0" smtClean="0">
                <a:latin typeface="Arial" charset="0"/>
                <a:cs typeface="Arial" charset="0"/>
              </a:rPr>
              <a:t>Matrix multiplication is associative so we may choose </a:t>
            </a:r>
            <a:r>
              <a:rPr lang="en-US" altLang="en-US" dirty="0" smtClean="0">
                <a:latin typeface="Times New Roman" panose="02020603050405020304" pitchFamily="18" charset="0"/>
                <a:cs typeface="Times New Roman" panose="02020603050405020304" pitchFamily="18" charset="0"/>
              </a:rPr>
              <a:t>(</a:t>
            </a:r>
            <a:r>
              <a:rPr lang="en-US" altLang="en-US" b="1" dirty="0" smtClean="0">
                <a:latin typeface="Times New Roman" panose="02020603050405020304" pitchFamily="18" charset="0"/>
                <a:cs typeface="Times New Roman" panose="02020603050405020304" pitchFamily="18" charset="0"/>
              </a:rPr>
              <a:t>AB</a:t>
            </a:r>
            <a:r>
              <a:rPr lang="en-US" altLang="en-US" dirty="0" smtClean="0">
                <a:latin typeface="Times New Roman" panose="02020603050405020304" pitchFamily="18" charset="0"/>
                <a:cs typeface="Times New Roman" panose="02020603050405020304" pitchFamily="18" charset="0"/>
              </a:rPr>
              <a:t>)</a:t>
            </a:r>
            <a:r>
              <a:rPr lang="en-US" altLang="en-US" b="1" dirty="0" smtClean="0">
                <a:latin typeface="Times New Roman" panose="02020603050405020304" pitchFamily="18" charset="0"/>
                <a:cs typeface="Times New Roman" panose="02020603050405020304" pitchFamily="18" charset="0"/>
              </a:rPr>
              <a:t>C</a:t>
            </a:r>
            <a:r>
              <a:rPr lang="en-US" altLang="en-US" dirty="0" smtClean="0">
                <a:latin typeface="Arial" charset="0"/>
                <a:cs typeface="Arial" charset="0"/>
              </a:rPr>
              <a:t> or </a:t>
            </a:r>
            <a:r>
              <a:rPr lang="en-US" altLang="en-US" b="1" dirty="0" smtClean="0">
                <a:latin typeface="Times New Roman" panose="02020603050405020304" pitchFamily="18" charset="0"/>
                <a:cs typeface="Times New Roman" panose="02020603050405020304" pitchFamily="18" charset="0"/>
              </a:rPr>
              <a:t>A</a:t>
            </a:r>
            <a:r>
              <a:rPr lang="en-US" altLang="en-US" dirty="0" smtClean="0">
                <a:latin typeface="Times New Roman" panose="02020603050405020304" pitchFamily="18" charset="0"/>
                <a:cs typeface="Times New Roman" panose="02020603050405020304" pitchFamily="18" charset="0"/>
              </a:rPr>
              <a:t>(</a:t>
            </a:r>
            <a:r>
              <a:rPr lang="en-US" altLang="en-US" b="1" dirty="0" smtClean="0">
                <a:latin typeface="Times New Roman" panose="02020603050405020304" pitchFamily="18" charset="0"/>
                <a:cs typeface="Times New Roman" panose="02020603050405020304" pitchFamily="18" charset="0"/>
              </a:rPr>
              <a:t>BC</a:t>
            </a:r>
            <a:r>
              <a:rPr lang="en-US" altLang="en-US" dirty="0" smtClean="0">
                <a:latin typeface="Times New Roman" panose="02020603050405020304" pitchFamily="18" charset="0"/>
                <a:cs typeface="Times New Roman" panose="02020603050405020304" pitchFamily="18" charset="0"/>
              </a:rPr>
              <a:t>)</a:t>
            </a:r>
          </a:p>
          <a:p>
            <a:pPr lvl="1"/>
            <a:r>
              <a:rPr lang="en-US" altLang="en-US" dirty="0" smtClean="0">
                <a:latin typeface="Arial" charset="0"/>
                <a:cs typeface="Arial" charset="0"/>
              </a:rPr>
              <a:t>The order of the multiplications may significantly affect the run time</a:t>
            </a:r>
            <a:endParaRPr lang="en-US" altLang="en-US" dirty="0">
              <a:latin typeface="Arial" charset="0"/>
              <a:cs typeface="Arial" charset="0"/>
            </a:endParaRPr>
          </a:p>
          <a:p>
            <a:pPr>
              <a:buNone/>
            </a:pPr>
            <a:endParaRPr lang="en-US" altLang="en-US" dirty="0">
              <a:latin typeface="Arial" charset="0"/>
              <a:cs typeface="Arial" charset="0"/>
            </a:endParaRPr>
          </a:p>
          <a:p>
            <a:pPr>
              <a:buNone/>
            </a:pPr>
            <a:r>
              <a:rPr lang="en-US" altLang="en-US" dirty="0">
                <a:latin typeface="Arial" charset="0"/>
                <a:cs typeface="Arial" charset="0"/>
              </a:rPr>
              <a:t>	</a:t>
            </a:r>
            <a:r>
              <a:rPr lang="en-US" altLang="en-US" dirty="0" smtClean="0">
                <a:latin typeface="Arial" charset="0"/>
                <a:cs typeface="Arial" charset="0"/>
              </a:rPr>
              <a:t>For example, </a:t>
            </a:r>
            <a:r>
              <a:rPr lang="en-US" altLang="en-US" dirty="0">
                <a:latin typeface="Arial" charset="0"/>
                <a:cs typeface="Arial" charset="0"/>
              </a:rPr>
              <a:t>if </a:t>
            </a:r>
            <a:r>
              <a:rPr lang="en-US" altLang="en-US" b="1" dirty="0">
                <a:latin typeface="Times New Roman" pitchFamily="18" charset="0"/>
                <a:cs typeface="Arial" charset="0"/>
              </a:rPr>
              <a:t>A</a:t>
            </a:r>
            <a:r>
              <a:rPr lang="en-US" altLang="en-US" dirty="0">
                <a:latin typeface="Arial" charset="0"/>
                <a:cs typeface="Arial" charset="0"/>
              </a:rPr>
              <a:t> and </a:t>
            </a:r>
            <a:r>
              <a:rPr lang="en-US" altLang="en-US" b="1" dirty="0">
                <a:latin typeface="Times New Roman" pitchFamily="18" charset="0"/>
                <a:cs typeface="Arial" charset="0"/>
              </a:rPr>
              <a:t>B</a:t>
            </a:r>
            <a:r>
              <a:rPr lang="en-US" altLang="en-US" dirty="0">
                <a:latin typeface="Arial" charset="0"/>
                <a:cs typeface="Arial" charset="0"/>
              </a:rPr>
              <a:t> are </a:t>
            </a:r>
            <a:r>
              <a:rPr lang="en-US" altLang="en-US" i="1" dirty="0">
                <a:latin typeface="Times New Roman" pitchFamily="18" charset="0"/>
                <a:cs typeface="Arial" charset="0"/>
              </a:rPr>
              <a:t>n</a:t>
            </a:r>
            <a:r>
              <a:rPr lang="en-US" altLang="en-US" dirty="0">
                <a:latin typeface="Times New Roman" pitchFamily="18" charset="0"/>
                <a:cs typeface="Arial" charset="0"/>
              </a:rPr>
              <a:t> </a:t>
            </a:r>
            <a:r>
              <a:rPr lang="en-US" altLang="en-US" dirty="0">
                <a:latin typeface="Times New Roman" pitchFamily="18" charset="0"/>
                <a:cs typeface="Times New Roman" pitchFamily="18" charset="0"/>
              </a:rPr>
              <a:t>×</a:t>
            </a:r>
            <a:r>
              <a:rPr lang="en-US" altLang="en-US" dirty="0">
                <a:latin typeface="Times New Roman" pitchFamily="18" charset="0"/>
                <a:cs typeface="Arial" charset="0"/>
              </a:rPr>
              <a:t> </a:t>
            </a:r>
            <a:r>
              <a:rPr lang="en-US" altLang="en-US" i="1" dirty="0">
                <a:latin typeface="Times New Roman" pitchFamily="18" charset="0"/>
                <a:cs typeface="Arial" charset="0"/>
              </a:rPr>
              <a:t>n</a:t>
            </a:r>
            <a:r>
              <a:rPr lang="en-US" altLang="en-US" dirty="0">
                <a:latin typeface="Arial" charset="0"/>
                <a:cs typeface="Arial" charset="0"/>
              </a:rPr>
              <a:t> </a:t>
            </a:r>
            <a:r>
              <a:rPr lang="en-US" altLang="en-US" dirty="0" smtClean="0">
                <a:latin typeface="Arial" charset="0"/>
                <a:cs typeface="Arial" charset="0"/>
              </a:rPr>
              <a:t>matrices and </a:t>
            </a:r>
            <a:r>
              <a:rPr lang="en-US" altLang="en-US" b="1" dirty="0" smtClean="0">
                <a:latin typeface="Times New Roman" panose="02020603050405020304" pitchFamily="18" charset="0"/>
                <a:cs typeface="Times New Roman" panose="02020603050405020304" pitchFamily="18" charset="0"/>
              </a:rPr>
              <a:t>v</a:t>
            </a:r>
            <a:r>
              <a:rPr lang="en-US" altLang="en-US" dirty="0" smtClean="0">
                <a:latin typeface="Arial" charset="0"/>
                <a:cs typeface="Arial" charset="0"/>
              </a:rPr>
              <a:t> is an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-dimensional column vector:</a:t>
            </a:r>
            <a:endParaRPr lang="en-US" altLang="en-US" dirty="0">
              <a:latin typeface="Arial" charset="0"/>
              <a:cs typeface="Arial" charset="0"/>
            </a:endParaRPr>
          </a:p>
          <a:p>
            <a:pPr lvl="1"/>
            <a:r>
              <a:rPr lang="en-US" altLang="en-US" dirty="0" smtClean="0">
                <a:latin typeface="Arial" charset="0"/>
                <a:cs typeface="Arial" charset="0"/>
              </a:rPr>
              <a:t>Calculating </a:t>
            </a:r>
            <a:r>
              <a:rPr lang="en-US" altLang="en-US" dirty="0">
                <a:latin typeface="Times New Roman" pitchFamily="18" charset="0"/>
                <a:cs typeface="Arial" charset="0"/>
              </a:rPr>
              <a:t>(</a:t>
            </a:r>
            <a:r>
              <a:rPr lang="en-US" altLang="en-US" b="1" dirty="0">
                <a:latin typeface="Times New Roman" pitchFamily="18" charset="0"/>
                <a:cs typeface="Arial" charset="0"/>
              </a:rPr>
              <a:t>AB</a:t>
            </a:r>
            <a:r>
              <a:rPr lang="en-US" altLang="en-US" dirty="0">
                <a:latin typeface="Times New Roman" pitchFamily="18" charset="0"/>
                <a:cs typeface="Arial" charset="0"/>
              </a:rPr>
              <a:t>)</a:t>
            </a:r>
            <a:r>
              <a:rPr lang="en-US" altLang="en-US" b="1" dirty="0">
                <a:latin typeface="Times New Roman" pitchFamily="18" charset="0"/>
                <a:cs typeface="Arial" charset="0"/>
              </a:rPr>
              <a:t>v</a:t>
            </a:r>
            <a:r>
              <a:rPr lang="en-US" altLang="en-US" dirty="0">
                <a:latin typeface="Arial" charset="0"/>
                <a:cs typeface="Arial" charset="0"/>
              </a:rPr>
              <a:t> is </a:t>
            </a:r>
            <a:r>
              <a:rPr lang="en-US" altLang="en-US" b="1"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baseline="30000" dirty="0">
                <a:latin typeface="Times New Roman" pitchFamily="18" charset="0"/>
                <a:cs typeface="Arial" charset="0"/>
              </a:rPr>
              <a:t>3</a:t>
            </a:r>
            <a:r>
              <a:rPr lang="en-US" altLang="en-US" dirty="0" smtClean="0">
                <a:latin typeface="Times New Roman" pitchFamily="18" charset="0"/>
                <a:cs typeface="Arial" charset="0"/>
              </a:rPr>
              <a:t>)</a:t>
            </a:r>
            <a:endParaRPr lang="en-US" altLang="en-US" dirty="0">
              <a:latin typeface="Arial" charset="0"/>
              <a:cs typeface="Arial" charset="0"/>
            </a:endParaRPr>
          </a:p>
          <a:p>
            <a:pPr lvl="1"/>
            <a:r>
              <a:rPr lang="en-US" altLang="en-US" dirty="0" smtClean="0">
                <a:latin typeface="Arial" charset="0"/>
                <a:cs typeface="Arial" charset="0"/>
              </a:rPr>
              <a:t>Calculating </a:t>
            </a:r>
            <a:r>
              <a:rPr lang="en-US" altLang="en-US" b="1" dirty="0">
                <a:latin typeface="Times New Roman" pitchFamily="18" charset="0"/>
                <a:cs typeface="Arial" charset="0"/>
              </a:rPr>
              <a:t>A</a:t>
            </a:r>
            <a:r>
              <a:rPr lang="en-US" altLang="en-US" dirty="0">
                <a:latin typeface="Times New Roman" pitchFamily="18" charset="0"/>
                <a:cs typeface="Arial" charset="0"/>
              </a:rPr>
              <a:t>(</a:t>
            </a:r>
            <a:r>
              <a:rPr lang="en-US" altLang="en-US" b="1" dirty="0" err="1">
                <a:latin typeface="Times New Roman" pitchFamily="18" charset="0"/>
                <a:cs typeface="Arial" charset="0"/>
              </a:rPr>
              <a:t>Bv</a:t>
            </a:r>
            <a:r>
              <a:rPr lang="en-US" altLang="en-US" dirty="0">
                <a:latin typeface="Times New Roman" pitchFamily="18" charset="0"/>
                <a:cs typeface="Arial" charset="0"/>
              </a:rPr>
              <a:t>)</a:t>
            </a:r>
            <a:r>
              <a:rPr lang="en-US" altLang="en-US" dirty="0">
                <a:latin typeface="Arial" charset="0"/>
                <a:cs typeface="Arial" charset="0"/>
              </a:rPr>
              <a:t> is </a:t>
            </a:r>
            <a:r>
              <a:rPr lang="en-US" altLang="en-US" b="1"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baseline="30000" dirty="0">
                <a:latin typeface="Times New Roman" pitchFamily="18" charset="0"/>
                <a:cs typeface="Arial" charset="0"/>
              </a:rPr>
              <a:t>2</a:t>
            </a:r>
            <a:r>
              <a:rPr lang="en-US" altLang="en-US" dirty="0">
                <a:latin typeface="Times New Roman" pitchFamily="18" charset="0"/>
                <a:cs typeface="Arial" charset="0"/>
              </a:rPr>
              <a:t>)</a:t>
            </a:r>
          </a:p>
          <a:p>
            <a:pPr lvl="1"/>
            <a:endParaRPr lang="en-US" altLang="en-US" i="1" dirty="0" smtClean="0">
              <a:latin typeface="Times New Roman" pitchFamily="18" charset="0"/>
              <a:cs typeface="Arial" charset="0"/>
            </a:endParaRPr>
          </a:p>
        </p:txBody>
      </p:sp>
    </p:spTree>
    <p:extLst>
      <p:ext uri="{BB962C8B-B14F-4D97-AF65-F5344CB8AC3E}">
        <p14:creationId xmlns:p14="http://schemas.microsoft.com/office/powerpoint/2010/main" val="2545408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38915" name="Rectangle 3"/>
          <p:cNvSpPr>
            <a:spLocks noGrp="1" noChangeArrowheads="1"/>
          </p:cNvSpPr>
          <p:nvPr>
            <p:ph type="body" idx="1"/>
          </p:nvPr>
        </p:nvSpPr>
        <p:spPr/>
        <p:txBody>
          <a:bodyPr/>
          <a:lstStyle/>
          <a:p>
            <a:pPr lvl="0">
              <a:buNone/>
            </a:pPr>
            <a:r>
              <a:rPr lang="en-US" altLang="en-US" dirty="0" smtClean="0">
                <a:latin typeface="Arial" charset="0"/>
                <a:cs typeface="Arial" charset="0"/>
              </a:rPr>
              <a:t>	Suppose we want to multiply four matrices </a:t>
            </a:r>
            <a:r>
              <a:rPr lang="en-US" b="1" dirty="0" smtClean="0">
                <a:latin typeface="Times New Roman" pitchFamily="18" charset="0"/>
              </a:rPr>
              <a:t>ABCD</a:t>
            </a:r>
            <a:endParaRPr lang="en-US" b="1" dirty="0">
              <a:latin typeface="Times New Roman" pitchFamily="18" charset="0"/>
            </a:endParaRPr>
          </a:p>
          <a:p>
            <a:pPr lvl="1"/>
            <a:r>
              <a:rPr lang="en-US" altLang="en-US" dirty="0" smtClean="0">
                <a:latin typeface="Arial" charset="0"/>
                <a:cs typeface="Arial" charset="0"/>
              </a:rPr>
              <a:t>There are may ways of parenthesizing this product:</a:t>
            </a:r>
          </a:p>
          <a:p>
            <a:pPr lvl="3">
              <a:buFontTx/>
              <a:buNone/>
            </a:pPr>
            <a:r>
              <a:rPr lang="en-US" altLang="en-US" dirty="0">
                <a:latin typeface="Times New Roman" pitchFamily="18" charset="0"/>
                <a:cs typeface="Arial" charset="0"/>
              </a:rPr>
              <a:t>	</a:t>
            </a:r>
            <a:r>
              <a:rPr lang="en-US" altLang="en-US" sz="1800" dirty="0">
                <a:latin typeface="Times New Roman" pitchFamily="18" charset="0"/>
                <a:cs typeface="Arial" charset="0"/>
              </a:rPr>
              <a:t>((</a:t>
            </a:r>
            <a:r>
              <a:rPr lang="en-US" altLang="en-US" sz="1800" b="1" dirty="0">
                <a:latin typeface="Times New Roman" pitchFamily="18" charset="0"/>
                <a:cs typeface="Arial" charset="0"/>
              </a:rPr>
              <a:t>AB</a:t>
            </a:r>
            <a:r>
              <a:rPr lang="en-US" altLang="en-US" sz="1800" dirty="0">
                <a:latin typeface="Times New Roman" pitchFamily="18" charset="0"/>
                <a:cs typeface="Arial" charset="0"/>
              </a:rPr>
              <a:t>)</a:t>
            </a:r>
            <a:r>
              <a:rPr lang="en-US" altLang="en-US" sz="1800" b="1" dirty="0">
                <a:latin typeface="Times New Roman" pitchFamily="18" charset="0"/>
                <a:cs typeface="Arial" charset="0"/>
              </a:rPr>
              <a:t>C</a:t>
            </a:r>
            <a:r>
              <a:rPr lang="en-US" altLang="en-US" sz="1800" dirty="0">
                <a:latin typeface="Times New Roman" pitchFamily="18" charset="0"/>
                <a:cs typeface="Arial" charset="0"/>
              </a:rPr>
              <a:t>)</a:t>
            </a:r>
            <a:r>
              <a:rPr lang="en-US" altLang="en-US" sz="1800" b="1" dirty="0">
                <a:latin typeface="Times New Roman" pitchFamily="18" charset="0"/>
                <a:cs typeface="Arial" charset="0"/>
              </a:rPr>
              <a:t>D</a:t>
            </a:r>
          </a:p>
          <a:p>
            <a:pPr lvl="3">
              <a:buFontTx/>
              <a:buNone/>
            </a:pPr>
            <a:r>
              <a:rPr lang="en-US" altLang="en-US" sz="1800" dirty="0">
                <a:latin typeface="Times New Roman" pitchFamily="18" charset="0"/>
                <a:cs typeface="Arial" charset="0"/>
              </a:rPr>
              <a:t>	(</a:t>
            </a:r>
            <a:r>
              <a:rPr lang="en-US" altLang="en-US" sz="1800" b="1" dirty="0">
                <a:latin typeface="Times New Roman" pitchFamily="18" charset="0"/>
                <a:cs typeface="Arial" charset="0"/>
              </a:rPr>
              <a:t>AB</a:t>
            </a:r>
            <a:r>
              <a:rPr lang="en-US" altLang="en-US" sz="1800" dirty="0">
                <a:latin typeface="Times New Roman" pitchFamily="18" charset="0"/>
                <a:cs typeface="Arial" charset="0"/>
              </a:rPr>
              <a:t>)(</a:t>
            </a:r>
            <a:r>
              <a:rPr lang="en-US" altLang="en-US" sz="1800" b="1" dirty="0">
                <a:latin typeface="Times New Roman" pitchFamily="18" charset="0"/>
                <a:cs typeface="Arial" charset="0"/>
              </a:rPr>
              <a:t>CD</a:t>
            </a:r>
            <a:r>
              <a:rPr lang="en-US" altLang="en-US" sz="1800" dirty="0">
                <a:latin typeface="Times New Roman" pitchFamily="18" charset="0"/>
                <a:cs typeface="Arial" charset="0"/>
              </a:rPr>
              <a:t>)</a:t>
            </a:r>
          </a:p>
          <a:p>
            <a:pPr lvl="3">
              <a:buFontTx/>
              <a:buNone/>
            </a:pPr>
            <a:r>
              <a:rPr lang="en-US" altLang="en-US" sz="1800" dirty="0">
                <a:latin typeface="Times New Roman" pitchFamily="18" charset="0"/>
                <a:cs typeface="Arial" charset="0"/>
              </a:rPr>
              <a:t>	(</a:t>
            </a:r>
            <a:r>
              <a:rPr lang="en-US" altLang="en-US" sz="1800" b="1" dirty="0">
                <a:latin typeface="Times New Roman" pitchFamily="18" charset="0"/>
                <a:cs typeface="Arial" charset="0"/>
              </a:rPr>
              <a:t>A</a:t>
            </a:r>
            <a:r>
              <a:rPr lang="en-US" altLang="en-US" sz="1800" dirty="0">
                <a:latin typeface="Times New Roman" pitchFamily="18" charset="0"/>
                <a:cs typeface="Arial" charset="0"/>
              </a:rPr>
              <a:t>(</a:t>
            </a:r>
            <a:r>
              <a:rPr lang="en-US" altLang="en-US" sz="1800" b="1" dirty="0">
                <a:latin typeface="Times New Roman" pitchFamily="18" charset="0"/>
                <a:cs typeface="Arial" charset="0"/>
              </a:rPr>
              <a:t>BC</a:t>
            </a:r>
            <a:r>
              <a:rPr lang="en-US" altLang="en-US" sz="1800" dirty="0">
                <a:latin typeface="Times New Roman" pitchFamily="18" charset="0"/>
                <a:cs typeface="Arial" charset="0"/>
              </a:rPr>
              <a:t>))</a:t>
            </a:r>
            <a:r>
              <a:rPr lang="en-US" altLang="en-US" sz="1800" b="1" dirty="0">
                <a:latin typeface="Times New Roman" pitchFamily="18" charset="0"/>
                <a:cs typeface="Arial" charset="0"/>
              </a:rPr>
              <a:t>D</a:t>
            </a:r>
          </a:p>
          <a:p>
            <a:pPr lvl="3">
              <a:buFontTx/>
              <a:buNone/>
            </a:pPr>
            <a:r>
              <a:rPr lang="en-US" altLang="en-US" sz="1800" b="1" dirty="0">
                <a:latin typeface="Times New Roman" pitchFamily="18" charset="0"/>
                <a:cs typeface="Arial" charset="0"/>
              </a:rPr>
              <a:t>	A</a:t>
            </a:r>
            <a:r>
              <a:rPr lang="en-US" altLang="en-US" sz="1800" dirty="0">
                <a:latin typeface="Times New Roman" pitchFamily="18" charset="0"/>
                <a:cs typeface="Arial" charset="0"/>
              </a:rPr>
              <a:t>((</a:t>
            </a:r>
            <a:r>
              <a:rPr lang="en-US" altLang="en-US" sz="1800" b="1" dirty="0">
                <a:latin typeface="Times New Roman" pitchFamily="18" charset="0"/>
                <a:cs typeface="Arial" charset="0"/>
              </a:rPr>
              <a:t>BC</a:t>
            </a:r>
            <a:r>
              <a:rPr lang="en-US" altLang="en-US" sz="1800" dirty="0">
                <a:latin typeface="Times New Roman" pitchFamily="18" charset="0"/>
                <a:cs typeface="Arial" charset="0"/>
              </a:rPr>
              <a:t>)</a:t>
            </a:r>
            <a:r>
              <a:rPr lang="en-US" altLang="en-US" sz="1800" b="1" dirty="0">
                <a:latin typeface="Times New Roman" pitchFamily="18" charset="0"/>
                <a:cs typeface="Arial" charset="0"/>
              </a:rPr>
              <a:t>D</a:t>
            </a:r>
            <a:r>
              <a:rPr lang="en-US" altLang="en-US" sz="1800" dirty="0">
                <a:latin typeface="Times New Roman" pitchFamily="18" charset="0"/>
                <a:cs typeface="Arial" charset="0"/>
              </a:rPr>
              <a:t>)</a:t>
            </a:r>
          </a:p>
          <a:p>
            <a:pPr lvl="3">
              <a:buFontTx/>
              <a:buNone/>
            </a:pPr>
            <a:r>
              <a:rPr lang="en-US" altLang="en-US" sz="1800" b="1" dirty="0">
                <a:latin typeface="Times New Roman" pitchFamily="18" charset="0"/>
                <a:cs typeface="Arial" charset="0"/>
              </a:rPr>
              <a:t>	A</a:t>
            </a:r>
            <a:r>
              <a:rPr lang="en-US" altLang="en-US" sz="1800" dirty="0">
                <a:latin typeface="Times New Roman" pitchFamily="18" charset="0"/>
                <a:cs typeface="Arial" charset="0"/>
              </a:rPr>
              <a:t>(</a:t>
            </a:r>
            <a:r>
              <a:rPr lang="en-US" altLang="en-US" sz="1800" b="1" dirty="0">
                <a:latin typeface="Times New Roman" pitchFamily="18" charset="0"/>
                <a:cs typeface="Arial" charset="0"/>
              </a:rPr>
              <a:t>B</a:t>
            </a:r>
            <a:r>
              <a:rPr lang="en-US" altLang="en-US" sz="1800" dirty="0">
                <a:latin typeface="Times New Roman" pitchFamily="18" charset="0"/>
                <a:cs typeface="Arial" charset="0"/>
              </a:rPr>
              <a:t>(</a:t>
            </a:r>
            <a:r>
              <a:rPr lang="en-US" altLang="en-US" sz="1800" b="1" dirty="0">
                <a:latin typeface="Times New Roman" pitchFamily="18" charset="0"/>
                <a:cs typeface="Arial" charset="0"/>
              </a:rPr>
              <a:t>CD</a:t>
            </a:r>
            <a:r>
              <a:rPr lang="en-US" altLang="en-US" sz="1800" dirty="0">
                <a:latin typeface="Times New Roman" pitchFamily="18" charset="0"/>
                <a:cs typeface="Arial" charset="0"/>
              </a:rPr>
              <a:t>))</a:t>
            </a:r>
          </a:p>
          <a:p>
            <a:pPr lvl="1"/>
            <a:endParaRPr lang="en-US" altLang="en-US" dirty="0" smtClean="0">
              <a:latin typeface="Arial" charset="0"/>
              <a:cs typeface="Arial" charset="0"/>
            </a:endParaRPr>
          </a:p>
          <a:p>
            <a:pPr lvl="1"/>
            <a:r>
              <a:rPr lang="en-US" altLang="en-US" dirty="0" smtClean="0">
                <a:latin typeface="Arial" charset="0"/>
                <a:cs typeface="Arial" charset="0"/>
              </a:rPr>
              <a:t>Which has the least number of operations?</a:t>
            </a:r>
            <a:endParaRPr lang="en-US" altLang="en-US" dirty="0">
              <a:latin typeface="Arial" charset="0"/>
              <a:cs typeface="Arial" charset="0"/>
            </a:endParaRPr>
          </a:p>
        </p:txBody>
      </p:sp>
    </p:spTree>
    <p:extLst>
      <p:ext uri="{BB962C8B-B14F-4D97-AF65-F5344CB8AC3E}">
        <p14:creationId xmlns:p14="http://schemas.microsoft.com/office/powerpoint/2010/main" val="581674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399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example, consider these four:</a:t>
            </a:r>
          </a:p>
        </p:txBody>
      </p:sp>
      <p:graphicFrame>
        <p:nvGraphicFramePr>
          <p:cNvPr id="238618" name="Group 26"/>
          <p:cNvGraphicFramePr>
            <a:graphicFrameLocks noGrp="1"/>
          </p:cNvGraphicFramePr>
          <p:nvPr>
            <p:extLst>
              <p:ext uri="{D42A27DB-BD31-4B8C-83A1-F6EECF244321}">
                <p14:modId xmlns:p14="http://schemas.microsoft.com/office/powerpoint/2010/main" val="1395151260"/>
              </p:ext>
            </p:extLst>
          </p:nvPr>
        </p:nvGraphicFramePr>
        <p:xfrm>
          <a:off x="1907704" y="2132856"/>
          <a:ext cx="3096344" cy="1981200"/>
        </p:xfrm>
        <a:graphic>
          <a:graphicData uri="http://schemas.openxmlformats.org/drawingml/2006/table">
            <a:tbl>
              <a:tblPr/>
              <a:tblGrid>
                <a:gridCol w="1152128"/>
                <a:gridCol w="1944216"/>
              </a:tblGrid>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Matrix</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20 ×   5</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B</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smtClean="0">
                          <a:ln>
                            <a:noFill/>
                          </a:ln>
                          <a:solidFill>
                            <a:schemeClr val="tx1"/>
                          </a:solidFill>
                          <a:effectLst/>
                          <a:latin typeface="Times New Roman" pitchFamily="18" charset="0"/>
                        </a:rPr>
                        <a:t>5 × 40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40 × 50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50 × 10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5" name="Picture 4" descr="mmm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636912"/>
            <a:ext cx="295116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543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430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Considering each order:</a:t>
            </a:r>
          </a:p>
          <a:p>
            <a:pPr lvl="1" algn="ctr">
              <a:buFontTx/>
              <a:buNone/>
            </a:pPr>
            <a:r>
              <a:rPr lang="en-US" altLang="en-US" sz="2000" dirty="0" smtClean="0">
                <a:latin typeface="Times New Roman" pitchFamily="18" charset="0"/>
                <a:cs typeface="Arial" charset="0"/>
              </a:rPr>
              <a:t>((</a:t>
            </a:r>
            <a:r>
              <a:rPr lang="en-US" altLang="en-US" sz="2000" b="1" dirty="0" smtClean="0">
                <a:latin typeface="Times New Roman" pitchFamily="18" charset="0"/>
                <a:cs typeface="Arial" charset="0"/>
              </a:rPr>
              <a:t>AB</a:t>
            </a:r>
            <a:r>
              <a:rPr lang="en-US" altLang="en-US" sz="2000" dirty="0" smtClean="0">
                <a:latin typeface="Times New Roman" pitchFamily="18" charset="0"/>
                <a:cs typeface="Arial" charset="0"/>
              </a:rPr>
              <a:t>)</a:t>
            </a:r>
            <a:r>
              <a:rPr lang="en-US" altLang="en-US" sz="2000" b="1" dirty="0" smtClean="0">
                <a:latin typeface="Times New Roman" pitchFamily="18" charset="0"/>
                <a:cs typeface="Arial" charset="0"/>
              </a:rPr>
              <a:t>C</a:t>
            </a:r>
            <a:r>
              <a:rPr lang="en-US" altLang="en-US" sz="2000" dirty="0" smtClean="0">
                <a:latin typeface="Times New Roman" pitchFamily="18" charset="0"/>
                <a:cs typeface="Arial" charset="0"/>
              </a:rPr>
              <a:t>)</a:t>
            </a:r>
            <a:r>
              <a:rPr lang="en-US" altLang="en-US" sz="2000" b="1" dirty="0" smtClean="0">
                <a:latin typeface="Times New Roman" pitchFamily="18" charset="0"/>
                <a:cs typeface="Arial" charset="0"/>
              </a:rPr>
              <a:t>D</a:t>
            </a:r>
            <a:endParaRPr lang="en-US" altLang="en-US" sz="2000" dirty="0">
              <a:latin typeface="Arial" charset="0"/>
              <a:cs typeface="Arial" charset="0"/>
            </a:endParaRPr>
          </a:p>
          <a:p>
            <a:pPr>
              <a:buNone/>
            </a:pPr>
            <a:r>
              <a:rPr lang="en-US" altLang="en-US" dirty="0">
                <a:latin typeface="Arial" charset="0"/>
                <a:cs typeface="Arial" charset="0"/>
              </a:rPr>
              <a:t/>
            </a:r>
            <a:br>
              <a:rPr lang="en-US" altLang="en-US" dirty="0">
                <a:latin typeface="Arial" charset="0"/>
                <a:cs typeface="Arial" charset="0"/>
              </a:rPr>
            </a:br>
            <a:r>
              <a:rPr lang="en-US" altLang="en-US" dirty="0">
                <a:latin typeface="Arial" charset="0"/>
                <a:cs typeface="Arial" charset="0"/>
              </a:rPr>
              <a:t>The required number of multiplications is: </a:t>
            </a:r>
          </a:p>
          <a:p>
            <a:pPr lvl="1">
              <a:buFontTx/>
              <a:buNone/>
            </a:pPr>
            <a:r>
              <a:rPr lang="en-US" altLang="en-US" dirty="0" smtClean="0">
                <a:latin typeface="Arial" charset="0"/>
                <a:cs typeface="Arial" charset="0"/>
              </a:rPr>
              <a:t>	   </a:t>
            </a:r>
            <a:r>
              <a:rPr lang="en-US" altLang="en-US" b="1" dirty="0" smtClean="0">
                <a:latin typeface="Times New Roman" pitchFamily="18" charset="0"/>
                <a:cs typeface="Arial" charset="0"/>
              </a:rPr>
              <a:t>AB </a:t>
            </a:r>
            <a:r>
              <a:rPr lang="en-US" altLang="en-US" dirty="0" smtClean="0">
                <a:latin typeface="Arial" charset="0"/>
                <a:cs typeface="Arial" charset="0"/>
              </a:rPr>
              <a:t>		</a:t>
            </a:r>
            <a:r>
              <a:rPr lang="en-US" altLang="en-US" dirty="0" smtClean="0">
                <a:latin typeface="Times New Roman" pitchFamily="18" charset="0"/>
                <a:cs typeface="Arial" charset="0"/>
              </a:rPr>
              <a:t>20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5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40 =   4000</a:t>
            </a:r>
          </a:p>
          <a:p>
            <a:pPr lvl="1">
              <a:buFontTx/>
              <a:buNone/>
            </a:pPr>
            <a:r>
              <a:rPr lang="en-US" altLang="en-US" dirty="0" smtClean="0">
                <a:latin typeface="Arial" charset="0"/>
                <a:cs typeface="Arial" charset="0"/>
              </a:rPr>
              <a:t>	  </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AB</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C </a:t>
            </a:r>
            <a:r>
              <a:rPr lang="en-US" altLang="en-US" dirty="0" smtClean="0">
                <a:latin typeface="Arial" charset="0"/>
                <a:cs typeface="Arial" charset="0"/>
              </a:rPr>
              <a:t>		</a:t>
            </a:r>
            <a:r>
              <a:rPr lang="en-US" altLang="en-US" dirty="0" smtClean="0">
                <a:latin typeface="Times New Roman" pitchFamily="18" charset="0"/>
                <a:cs typeface="Arial" charset="0"/>
              </a:rPr>
              <a:t>20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40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50 = 40000</a:t>
            </a:r>
          </a:p>
          <a:p>
            <a:pPr lvl="1">
              <a:buFontTx/>
              <a:buNone/>
            </a:pPr>
            <a:r>
              <a:rPr lang="en-US" altLang="en-US" dirty="0" smtClean="0">
                <a:latin typeface="Arial" charset="0"/>
                <a:cs typeface="Arial" charset="0"/>
              </a:rPr>
              <a:t>	 </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AB</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C</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D </a:t>
            </a:r>
            <a:r>
              <a:rPr lang="en-US" altLang="en-US" dirty="0" smtClean="0">
                <a:latin typeface="Arial" charset="0"/>
                <a:cs typeface="Arial" charset="0"/>
              </a:rPr>
              <a:t>		</a:t>
            </a:r>
            <a:r>
              <a:rPr lang="en-US" altLang="en-US" dirty="0" smtClean="0">
                <a:latin typeface="Times New Roman" pitchFamily="18" charset="0"/>
                <a:cs typeface="Arial" charset="0"/>
              </a:rPr>
              <a:t>20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50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10 = 10000</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totals to</a:t>
            </a:r>
            <a:r>
              <a:rPr lang="en-US" altLang="en-US" dirty="0" smtClean="0">
                <a:latin typeface="Times New Roman" pitchFamily="18" charset="0"/>
                <a:cs typeface="Arial" charset="0"/>
              </a:rPr>
              <a:t> 54000 </a:t>
            </a:r>
            <a:r>
              <a:rPr lang="en-US" altLang="en-US" dirty="0" smtClean="0">
                <a:latin typeface="Arial" charset="0"/>
                <a:cs typeface="Arial" charset="0"/>
              </a:rPr>
              <a:t>multiplications</a:t>
            </a:r>
          </a:p>
        </p:txBody>
      </p:sp>
      <p:pic>
        <p:nvPicPr>
          <p:cNvPr id="4" name="Picture 5" descr="mmm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204864"/>
            <a:ext cx="179863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035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pPr marL="361950" indent="-361950">
              <a:buNone/>
            </a:pPr>
            <a:r>
              <a:rPr lang="en-CA" dirty="0" smtClean="0"/>
              <a:t>	We will begin by looking at two problems:</a:t>
            </a:r>
          </a:p>
          <a:p>
            <a:pPr lvl="1"/>
            <a:r>
              <a:rPr lang="en-CA" dirty="0" smtClean="0"/>
              <a:t>Fibonacci numbers</a:t>
            </a:r>
          </a:p>
          <a:p>
            <a:pPr lvl="1"/>
            <a:r>
              <a:rPr lang="en-CA" dirty="0" smtClean="0"/>
              <a:t>Newton polynomial coefficients</a:t>
            </a:r>
          </a:p>
          <a:p>
            <a:pPr lvl="1"/>
            <a:r>
              <a:rPr lang="en-CA" dirty="0" smtClean="0"/>
              <a:t>Determining connectedness in a DAG</a:t>
            </a:r>
          </a:p>
          <a:p>
            <a:pPr lvl="1"/>
            <a:endParaRPr lang="en-CA" dirty="0"/>
          </a:p>
          <a:p>
            <a:pPr marL="361950" indent="-361950">
              <a:buNone/>
            </a:pPr>
            <a:r>
              <a:rPr lang="en-CA" dirty="0" smtClean="0"/>
              <a:t>	We will examine the naïve top-down approach</a:t>
            </a:r>
          </a:p>
          <a:p>
            <a:pPr lvl="1"/>
            <a:r>
              <a:rPr lang="en-CA" dirty="0" smtClean="0"/>
              <a:t>We will implement the naïve top-down approach</a:t>
            </a:r>
          </a:p>
          <a:p>
            <a:pPr lvl="1"/>
            <a:r>
              <a:rPr lang="en-CA" dirty="0" smtClean="0"/>
              <a:t>We will discuss the run-times of these algorithms</a:t>
            </a:r>
          </a:p>
          <a:p>
            <a:pPr lvl="1"/>
            <a:r>
              <a:rPr lang="en-CA" dirty="0" smtClean="0"/>
              <a:t>We will consider the application of </a:t>
            </a:r>
            <a:r>
              <a:rPr lang="en-CA" i="1" dirty="0" err="1" smtClean="0"/>
              <a:t>memoization</a:t>
            </a:r>
            <a:endParaRPr lang="en-CA" i="1" dirty="0" smtClean="0"/>
          </a:p>
          <a:p>
            <a:pPr lvl="1"/>
            <a:r>
              <a:rPr lang="en-CA" dirty="0" smtClean="0"/>
              <a:t>We will discuss the benefits of a bottom-up approach</a:t>
            </a:r>
            <a:endParaRPr lang="en-CA" dirty="0"/>
          </a:p>
        </p:txBody>
      </p:sp>
    </p:spTree>
    <p:extLst>
      <p:ext uri="{BB962C8B-B14F-4D97-AF65-F5344CB8AC3E}">
        <p14:creationId xmlns:p14="http://schemas.microsoft.com/office/powerpoint/2010/main" val="236103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4505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Considering the next order:</a:t>
            </a:r>
          </a:p>
          <a:p>
            <a:pPr lvl="1" algn="ctr">
              <a:buFontTx/>
              <a:buNone/>
            </a:pPr>
            <a:r>
              <a:rPr lang="en-US" altLang="en-US" sz="2000" dirty="0" smtClean="0">
                <a:latin typeface="Times New Roman" pitchFamily="18" charset="0"/>
                <a:cs typeface="Arial" charset="0"/>
              </a:rPr>
              <a:t>(</a:t>
            </a:r>
            <a:r>
              <a:rPr lang="en-US" altLang="en-US" sz="2000" b="1" dirty="0" smtClean="0">
                <a:latin typeface="Times New Roman" pitchFamily="18" charset="0"/>
                <a:cs typeface="Arial" charset="0"/>
              </a:rPr>
              <a:t>AB</a:t>
            </a:r>
            <a:r>
              <a:rPr lang="en-US" altLang="en-US" sz="2000" dirty="0" smtClean="0">
                <a:latin typeface="Times New Roman" pitchFamily="18" charset="0"/>
                <a:cs typeface="Arial" charset="0"/>
              </a:rPr>
              <a:t>)(</a:t>
            </a:r>
            <a:r>
              <a:rPr lang="en-US" altLang="en-US" sz="2000" b="1" dirty="0" smtClean="0">
                <a:latin typeface="Times New Roman" pitchFamily="18" charset="0"/>
                <a:cs typeface="Arial" charset="0"/>
              </a:rPr>
              <a:t>CD</a:t>
            </a:r>
            <a:r>
              <a:rPr lang="en-US" altLang="en-US" sz="2000" dirty="0" smtClean="0">
                <a:latin typeface="Times New Roman" pitchFamily="18" charset="0"/>
                <a:cs typeface="Arial" charset="0"/>
              </a:rPr>
              <a:t>)</a:t>
            </a:r>
            <a:endParaRPr lang="en-US" altLang="en-US" sz="2000" dirty="0" smtClean="0">
              <a:latin typeface="Arial" charset="0"/>
              <a:cs typeface="Arial" charset="0"/>
            </a:endParaRPr>
          </a:p>
          <a:p>
            <a:pPr>
              <a:buFont typeface="Arial" charset="0"/>
              <a:buNone/>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The required number of multiplications is: </a:t>
            </a:r>
          </a:p>
          <a:p>
            <a:pPr lvl="1">
              <a:buFontTx/>
              <a:buNone/>
            </a:pPr>
            <a:r>
              <a:rPr lang="en-US" altLang="en-US" dirty="0" smtClean="0">
                <a:latin typeface="Arial" charset="0"/>
                <a:cs typeface="Arial" charset="0"/>
              </a:rPr>
              <a:t>	  </a:t>
            </a:r>
            <a:r>
              <a:rPr lang="en-US" altLang="en-US" b="1" dirty="0" smtClean="0">
                <a:latin typeface="Times New Roman" pitchFamily="18" charset="0"/>
                <a:cs typeface="Arial" charset="0"/>
              </a:rPr>
              <a:t>AB </a:t>
            </a:r>
            <a:r>
              <a:rPr lang="en-US" altLang="en-US" dirty="0" smtClean="0">
                <a:latin typeface="Arial" charset="0"/>
                <a:cs typeface="Arial" charset="0"/>
              </a:rPr>
              <a:t>		</a:t>
            </a:r>
            <a:r>
              <a:rPr lang="en-US" altLang="en-US" dirty="0" smtClean="0">
                <a:latin typeface="Times New Roman" pitchFamily="18" charset="0"/>
                <a:cs typeface="Arial" charset="0"/>
              </a:rPr>
              <a:t>20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5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40 =   4000</a:t>
            </a:r>
          </a:p>
          <a:p>
            <a:pPr lvl="1">
              <a:buFontTx/>
              <a:buNone/>
            </a:pPr>
            <a:r>
              <a:rPr lang="en-US" altLang="en-US" dirty="0" smtClean="0">
                <a:latin typeface="Arial" charset="0"/>
                <a:cs typeface="Arial" charset="0"/>
              </a:rPr>
              <a:t>	         </a:t>
            </a:r>
            <a:r>
              <a:rPr lang="en-US" altLang="en-US" b="1" dirty="0" smtClean="0">
                <a:latin typeface="Times New Roman" pitchFamily="18" charset="0"/>
                <a:cs typeface="Arial" charset="0"/>
              </a:rPr>
              <a:t>CD </a:t>
            </a:r>
            <a:r>
              <a:rPr lang="en-US" altLang="en-US" dirty="0" smtClean="0">
                <a:latin typeface="Arial" charset="0"/>
                <a:cs typeface="Arial" charset="0"/>
              </a:rPr>
              <a:t>		</a:t>
            </a:r>
            <a:r>
              <a:rPr lang="en-US" altLang="en-US" dirty="0" smtClean="0">
                <a:latin typeface="Times New Roman" pitchFamily="18" charset="0"/>
                <a:cs typeface="Arial" charset="0"/>
              </a:rPr>
              <a:t>40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50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10 = 20000</a:t>
            </a:r>
          </a:p>
          <a:p>
            <a:pPr lvl="1">
              <a:buFontTx/>
              <a:buNone/>
            </a:pPr>
            <a:r>
              <a:rPr lang="en-US" altLang="en-US" dirty="0" smtClean="0">
                <a:latin typeface="Arial" charset="0"/>
                <a:cs typeface="Arial" charset="0"/>
              </a:rPr>
              <a:t>	</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AB</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CD</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 </a:t>
            </a:r>
            <a:r>
              <a:rPr lang="en-US" altLang="en-US" dirty="0" smtClean="0">
                <a:latin typeface="Arial" charset="0"/>
                <a:cs typeface="Arial" charset="0"/>
              </a:rPr>
              <a:t>		</a:t>
            </a:r>
            <a:r>
              <a:rPr lang="en-US" altLang="en-US" dirty="0" smtClean="0">
                <a:latin typeface="Times New Roman" pitchFamily="18" charset="0"/>
                <a:cs typeface="Arial" charset="0"/>
              </a:rPr>
              <a:t>20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40 </a:t>
            </a:r>
            <a:r>
              <a:rPr lang="en-US" altLang="en-US" dirty="0" smtClean="0">
                <a:latin typeface="Times New Roman" pitchFamily="18" charset="0"/>
                <a:cs typeface="Times New Roman" pitchFamily="18" charset="0"/>
              </a:rPr>
              <a:t>×</a:t>
            </a:r>
            <a:r>
              <a:rPr lang="en-US" altLang="en-US" dirty="0" smtClean="0">
                <a:latin typeface="Times New Roman" pitchFamily="18" charset="0"/>
                <a:cs typeface="Arial" charset="0"/>
              </a:rPr>
              <a:t> 10 =   8000</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totals to</a:t>
            </a:r>
            <a:r>
              <a:rPr lang="en-US" altLang="en-US" dirty="0" smtClean="0">
                <a:latin typeface="Times New Roman" pitchFamily="18" charset="0"/>
                <a:cs typeface="Arial" charset="0"/>
              </a:rPr>
              <a:t> 32000 </a:t>
            </a:r>
            <a:r>
              <a:rPr lang="en-US" altLang="en-US" dirty="0" smtClean="0">
                <a:latin typeface="Arial" charset="0"/>
                <a:cs typeface="Arial" charset="0"/>
              </a:rPr>
              <a:t>multiplications</a:t>
            </a:r>
          </a:p>
        </p:txBody>
      </p:sp>
    </p:spTree>
    <p:extLst>
      <p:ext uri="{BB962C8B-B14F-4D97-AF65-F5344CB8AC3E}">
        <p14:creationId xmlns:p14="http://schemas.microsoft.com/office/powerpoint/2010/main" val="477213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460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Considering the next order:</a:t>
            </a:r>
          </a:p>
          <a:p>
            <a:pPr lvl="1" algn="ctr">
              <a:buFontTx/>
              <a:buNone/>
            </a:pPr>
            <a:r>
              <a:rPr lang="en-US" altLang="en-US" sz="2000" smtClean="0">
                <a:latin typeface="Times New Roman" pitchFamily="18" charset="0"/>
                <a:cs typeface="Arial" charset="0"/>
              </a:rPr>
              <a:t>(</a:t>
            </a:r>
            <a:r>
              <a:rPr lang="en-US" altLang="en-US" sz="2000" b="1" smtClean="0">
                <a:latin typeface="Times New Roman" pitchFamily="18" charset="0"/>
                <a:cs typeface="Arial" charset="0"/>
              </a:rPr>
              <a:t>A</a:t>
            </a:r>
            <a:r>
              <a:rPr lang="en-US" altLang="en-US" sz="2000" smtClean="0">
                <a:latin typeface="Times New Roman" pitchFamily="18" charset="0"/>
                <a:cs typeface="Arial" charset="0"/>
              </a:rPr>
              <a:t>(</a:t>
            </a:r>
            <a:r>
              <a:rPr lang="en-US" altLang="en-US" sz="2000" b="1" smtClean="0">
                <a:latin typeface="Times New Roman" pitchFamily="18" charset="0"/>
                <a:cs typeface="Arial" charset="0"/>
              </a:rPr>
              <a:t>BC</a:t>
            </a:r>
            <a:r>
              <a:rPr lang="en-US" altLang="en-US" sz="2000" smtClean="0">
                <a:latin typeface="Times New Roman" pitchFamily="18" charset="0"/>
                <a:cs typeface="Arial" charset="0"/>
              </a:rPr>
              <a:t>))</a:t>
            </a:r>
            <a:r>
              <a:rPr lang="en-US" altLang="en-US" sz="2000" b="1" smtClean="0">
                <a:latin typeface="Times New Roman" pitchFamily="18" charset="0"/>
                <a:cs typeface="Arial" charset="0"/>
              </a:rPr>
              <a:t>D</a:t>
            </a:r>
            <a:endParaRPr lang="en-US" altLang="en-US" sz="2000" smtClean="0">
              <a:latin typeface="Arial" charset="0"/>
              <a:cs typeface="Arial" charset="0"/>
            </a:endParaRPr>
          </a:p>
          <a:p>
            <a:pPr>
              <a:buFont typeface="Arial" charset="0"/>
              <a:buNone/>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required number of multiplications is: </a:t>
            </a:r>
          </a:p>
          <a:p>
            <a:pPr lvl="1">
              <a:buFontTx/>
              <a:buNone/>
            </a:pPr>
            <a:r>
              <a:rPr lang="en-US" altLang="en-US" smtClean="0">
                <a:latin typeface="Arial" charset="0"/>
                <a:cs typeface="Arial" charset="0"/>
              </a:rPr>
              <a:t>	      </a:t>
            </a:r>
            <a:r>
              <a:rPr lang="en-US" altLang="en-US" b="1" smtClean="0">
                <a:latin typeface="Times New Roman" pitchFamily="18" charset="0"/>
                <a:cs typeface="Arial" charset="0"/>
              </a:rPr>
              <a:t>BC </a:t>
            </a:r>
            <a:r>
              <a:rPr lang="en-US" altLang="en-US" smtClean="0">
                <a:latin typeface="Arial" charset="0"/>
                <a:cs typeface="Arial" charset="0"/>
              </a:rPr>
              <a:t>		  </a:t>
            </a:r>
            <a:r>
              <a:rPr lang="en-US" altLang="en-US" smtClean="0">
                <a:latin typeface="Times New Roman" pitchFamily="18" charset="0"/>
                <a:cs typeface="Arial" charset="0"/>
              </a:rPr>
              <a:t>5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40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50 = 10000</a:t>
            </a:r>
          </a:p>
          <a:p>
            <a:pPr lvl="1">
              <a:buFontTx/>
              <a:buNone/>
            </a:pPr>
            <a:r>
              <a:rPr lang="en-US" altLang="en-US" smtClean="0">
                <a:latin typeface="Arial" charset="0"/>
                <a:cs typeface="Arial" charset="0"/>
              </a:rPr>
              <a:t>	  </a:t>
            </a:r>
            <a:r>
              <a:rPr lang="en-US" altLang="en-US" b="1" smtClean="0">
                <a:latin typeface="Times New Roman" pitchFamily="18" charset="0"/>
                <a:cs typeface="Arial" charset="0"/>
              </a:rPr>
              <a:t>A</a:t>
            </a:r>
            <a:r>
              <a:rPr lang="en-US" altLang="en-US" smtClean="0">
                <a:latin typeface="Times New Roman" pitchFamily="18" charset="0"/>
                <a:cs typeface="Arial" charset="0"/>
              </a:rPr>
              <a:t>(</a:t>
            </a:r>
            <a:r>
              <a:rPr lang="en-US" altLang="en-US" b="1" smtClean="0">
                <a:latin typeface="Times New Roman" pitchFamily="18" charset="0"/>
                <a:cs typeface="Arial" charset="0"/>
              </a:rPr>
              <a:t>BC</a:t>
            </a:r>
            <a:r>
              <a:rPr lang="en-US" altLang="en-US" smtClean="0">
                <a:latin typeface="Times New Roman" pitchFamily="18" charset="0"/>
                <a:cs typeface="Arial" charset="0"/>
              </a:rPr>
              <a:t>)	</a:t>
            </a:r>
            <a:r>
              <a:rPr lang="en-US" altLang="en-US" b="1" smtClean="0">
                <a:latin typeface="Times New Roman" pitchFamily="18" charset="0"/>
                <a:cs typeface="Arial" charset="0"/>
              </a:rPr>
              <a:t> </a:t>
            </a:r>
            <a:r>
              <a:rPr lang="en-US" altLang="en-US" smtClean="0">
                <a:latin typeface="Arial" charset="0"/>
                <a:cs typeface="Arial" charset="0"/>
              </a:rPr>
              <a:t>	</a:t>
            </a:r>
            <a:r>
              <a:rPr lang="en-US" altLang="en-US" smtClean="0">
                <a:latin typeface="Times New Roman" pitchFamily="18" charset="0"/>
                <a:cs typeface="Arial" charset="0"/>
              </a:rPr>
              <a:t>20 </a:t>
            </a:r>
            <a:r>
              <a:rPr lang="en-US" altLang="en-US" smtClean="0">
                <a:latin typeface="Times New Roman" pitchFamily="18" charset="0"/>
                <a:cs typeface="Times New Roman" pitchFamily="18" charset="0"/>
              </a:rPr>
              <a:t>×  </a:t>
            </a:r>
            <a:r>
              <a:rPr lang="en-US" altLang="en-US" smtClean="0">
                <a:latin typeface="Times New Roman" pitchFamily="18" charset="0"/>
                <a:cs typeface="Arial" charset="0"/>
              </a:rPr>
              <a:t> 5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50 =   5000</a:t>
            </a:r>
          </a:p>
          <a:p>
            <a:pPr lvl="1">
              <a:buFontTx/>
              <a:buNone/>
            </a:pPr>
            <a:r>
              <a:rPr lang="en-US" altLang="en-US" smtClean="0">
                <a:latin typeface="Arial" charset="0"/>
                <a:cs typeface="Arial" charset="0"/>
              </a:rPr>
              <a:t>	 </a:t>
            </a:r>
            <a:r>
              <a:rPr lang="en-US" altLang="en-US" smtClean="0">
                <a:latin typeface="Times New Roman" pitchFamily="18" charset="0"/>
                <a:cs typeface="Arial" charset="0"/>
              </a:rPr>
              <a:t>(</a:t>
            </a:r>
            <a:r>
              <a:rPr lang="en-US" altLang="en-US" b="1" smtClean="0">
                <a:latin typeface="Times New Roman" pitchFamily="18" charset="0"/>
                <a:cs typeface="Arial" charset="0"/>
              </a:rPr>
              <a:t>A</a:t>
            </a:r>
            <a:r>
              <a:rPr lang="en-US" altLang="en-US" smtClean="0">
                <a:latin typeface="Times New Roman" pitchFamily="18" charset="0"/>
                <a:cs typeface="Arial" charset="0"/>
              </a:rPr>
              <a:t>(</a:t>
            </a:r>
            <a:r>
              <a:rPr lang="en-US" altLang="en-US" b="1" smtClean="0">
                <a:latin typeface="Times New Roman" pitchFamily="18" charset="0"/>
                <a:cs typeface="Arial" charset="0"/>
              </a:rPr>
              <a:t>BC</a:t>
            </a:r>
            <a:r>
              <a:rPr lang="en-US" altLang="en-US" smtClean="0">
                <a:latin typeface="Times New Roman" pitchFamily="18" charset="0"/>
                <a:cs typeface="Arial" charset="0"/>
              </a:rPr>
              <a:t>))</a:t>
            </a:r>
            <a:r>
              <a:rPr lang="en-US" altLang="en-US" b="1" smtClean="0">
                <a:latin typeface="Times New Roman" pitchFamily="18" charset="0"/>
                <a:cs typeface="Arial" charset="0"/>
              </a:rPr>
              <a:t>D	 </a:t>
            </a:r>
            <a:r>
              <a:rPr lang="en-US" altLang="en-US" smtClean="0">
                <a:latin typeface="Arial" charset="0"/>
                <a:cs typeface="Arial" charset="0"/>
              </a:rPr>
              <a:t>	</a:t>
            </a:r>
            <a:r>
              <a:rPr lang="en-US" altLang="en-US" smtClean="0">
                <a:latin typeface="Times New Roman" pitchFamily="18" charset="0"/>
                <a:cs typeface="Arial" charset="0"/>
              </a:rPr>
              <a:t>20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50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10 = 10000</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totals to</a:t>
            </a:r>
            <a:r>
              <a:rPr lang="en-US" altLang="en-US" smtClean="0">
                <a:latin typeface="Times New Roman" pitchFamily="18" charset="0"/>
                <a:cs typeface="Arial" charset="0"/>
              </a:rPr>
              <a:t> 25000 </a:t>
            </a:r>
            <a:r>
              <a:rPr lang="en-US" altLang="en-US" smtClean="0">
                <a:latin typeface="Arial" charset="0"/>
                <a:cs typeface="Arial" charset="0"/>
              </a:rPr>
              <a:t>multiplications</a:t>
            </a:r>
          </a:p>
        </p:txBody>
      </p:sp>
    </p:spTree>
    <p:extLst>
      <p:ext uri="{BB962C8B-B14F-4D97-AF65-F5344CB8AC3E}">
        <p14:creationId xmlns:p14="http://schemas.microsoft.com/office/powerpoint/2010/main" val="4081629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471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And the the next order:</a:t>
            </a:r>
          </a:p>
          <a:p>
            <a:pPr lvl="1" algn="ctr">
              <a:buFontTx/>
              <a:buNone/>
            </a:pPr>
            <a:r>
              <a:rPr lang="en-US" altLang="en-US" sz="2000" b="1" smtClean="0">
                <a:latin typeface="Times New Roman" pitchFamily="18" charset="0"/>
                <a:cs typeface="Arial" charset="0"/>
              </a:rPr>
              <a:t>A</a:t>
            </a:r>
            <a:r>
              <a:rPr lang="en-US" altLang="en-US" sz="2000" smtClean="0">
                <a:latin typeface="Times New Roman" pitchFamily="18" charset="0"/>
                <a:cs typeface="Arial" charset="0"/>
              </a:rPr>
              <a:t>((</a:t>
            </a:r>
            <a:r>
              <a:rPr lang="en-US" altLang="en-US" sz="2000" b="1" smtClean="0">
                <a:latin typeface="Times New Roman" pitchFamily="18" charset="0"/>
                <a:cs typeface="Arial" charset="0"/>
              </a:rPr>
              <a:t>BC</a:t>
            </a:r>
            <a:r>
              <a:rPr lang="en-US" altLang="en-US" sz="2000" smtClean="0">
                <a:latin typeface="Times New Roman" pitchFamily="18" charset="0"/>
                <a:cs typeface="Arial" charset="0"/>
              </a:rPr>
              <a:t>)</a:t>
            </a:r>
            <a:r>
              <a:rPr lang="en-US" altLang="en-US" sz="2000" b="1" smtClean="0">
                <a:latin typeface="Times New Roman" pitchFamily="18" charset="0"/>
                <a:cs typeface="Arial" charset="0"/>
              </a:rPr>
              <a:t>D</a:t>
            </a:r>
            <a:r>
              <a:rPr lang="en-US" altLang="en-US" sz="2000" smtClean="0">
                <a:latin typeface="Times New Roman" pitchFamily="18" charset="0"/>
                <a:cs typeface="Arial" charset="0"/>
              </a:rPr>
              <a:t>)</a:t>
            </a:r>
            <a:endParaRPr lang="en-US" altLang="en-US" sz="2000" smtClean="0">
              <a:latin typeface="Arial" charset="0"/>
              <a:cs typeface="Arial" charset="0"/>
            </a:endParaRPr>
          </a:p>
          <a:p>
            <a:pPr>
              <a:buFont typeface="Arial" charset="0"/>
              <a:buNone/>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required number of multiplications is: </a:t>
            </a:r>
          </a:p>
          <a:p>
            <a:pPr lvl="1">
              <a:buFontTx/>
              <a:buNone/>
            </a:pPr>
            <a:r>
              <a:rPr lang="en-US" altLang="en-US" smtClean="0">
                <a:latin typeface="Arial" charset="0"/>
                <a:cs typeface="Arial" charset="0"/>
              </a:rPr>
              <a:t>	</a:t>
            </a:r>
            <a:r>
              <a:rPr lang="en-US" altLang="en-US" b="1" smtClean="0">
                <a:latin typeface="Times New Roman" pitchFamily="18" charset="0"/>
                <a:cs typeface="Arial" charset="0"/>
              </a:rPr>
              <a:t>BC </a:t>
            </a:r>
            <a:r>
              <a:rPr lang="en-US" altLang="en-US" smtClean="0">
                <a:latin typeface="Arial" charset="0"/>
                <a:cs typeface="Arial" charset="0"/>
              </a:rPr>
              <a:t>		  </a:t>
            </a:r>
            <a:r>
              <a:rPr lang="en-US" altLang="en-US" smtClean="0">
                <a:latin typeface="Times New Roman" pitchFamily="18" charset="0"/>
                <a:cs typeface="Arial" charset="0"/>
              </a:rPr>
              <a:t>5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40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50 = 10000</a:t>
            </a:r>
          </a:p>
          <a:p>
            <a:pPr lvl="1">
              <a:buFontTx/>
              <a:buNone/>
            </a:pPr>
            <a:r>
              <a:rPr lang="en-US" altLang="en-US" smtClean="0">
                <a:latin typeface="Arial" charset="0"/>
                <a:cs typeface="Arial" charset="0"/>
              </a:rPr>
              <a:t>	</a:t>
            </a:r>
            <a:r>
              <a:rPr lang="en-US" altLang="en-US" smtClean="0">
                <a:latin typeface="Times New Roman" pitchFamily="18" charset="0"/>
                <a:cs typeface="Arial" charset="0"/>
              </a:rPr>
              <a:t>(</a:t>
            </a:r>
            <a:r>
              <a:rPr lang="en-US" altLang="en-US" b="1" smtClean="0">
                <a:latin typeface="Times New Roman" pitchFamily="18" charset="0"/>
                <a:cs typeface="Arial" charset="0"/>
              </a:rPr>
              <a:t>BC</a:t>
            </a:r>
            <a:r>
              <a:rPr lang="en-US" altLang="en-US" smtClean="0">
                <a:latin typeface="Times New Roman" pitchFamily="18" charset="0"/>
                <a:cs typeface="Arial" charset="0"/>
              </a:rPr>
              <a:t>)</a:t>
            </a:r>
            <a:r>
              <a:rPr lang="en-US" altLang="en-US" b="1" smtClean="0">
                <a:latin typeface="Times New Roman" pitchFamily="18" charset="0"/>
                <a:cs typeface="Arial" charset="0"/>
              </a:rPr>
              <a:t>D</a:t>
            </a:r>
            <a:r>
              <a:rPr lang="en-US" altLang="en-US" smtClean="0">
                <a:latin typeface="Times New Roman" pitchFamily="18" charset="0"/>
                <a:cs typeface="Arial" charset="0"/>
              </a:rPr>
              <a:t>	</a:t>
            </a:r>
            <a:r>
              <a:rPr lang="en-US" altLang="en-US" b="1" smtClean="0">
                <a:latin typeface="Times New Roman" pitchFamily="18" charset="0"/>
                <a:cs typeface="Arial" charset="0"/>
              </a:rPr>
              <a:t> </a:t>
            </a:r>
            <a:r>
              <a:rPr lang="en-US" altLang="en-US" smtClean="0">
                <a:latin typeface="Arial" charset="0"/>
                <a:cs typeface="Arial" charset="0"/>
              </a:rPr>
              <a:t>	  </a:t>
            </a:r>
            <a:r>
              <a:rPr lang="en-US" altLang="en-US" smtClean="0">
                <a:latin typeface="Times New Roman" pitchFamily="18" charset="0"/>
                <a:cs typeface="Arial" charset="0"/>
              </a:rPr>
              <a:t>5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50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10 =   2500</a:t>
            </a:r>
          </a:p>
          <a:p>
            <a:pPr lvl="1">
              <a:buFontTx/>
              <a:buNone/>
            </a:pPr>
            <a:r>
              <a:rPr lang="en-US" altLang="en-US" smtClean="0">
                <a:latin typeface="Arial" charset="0"/>
                <a:cs typeface="Arial" charset="0"/>
              </a:rPr>
              <a:t>	</a:t>
            </a:r>
            <a:r>
              <a:rPr lang="en-US" altLang="en-US" b="1" smtClean="0">
                <a:latin typeface="Times New Roman" pitchFamily="18" charset="0"/>
                <a:cs typeface="Arial" charset="0"/>
              </a:rPr>
              <a:t>A</a:t>
            </a:r>
            <a:r>
              <a:rPr lang="en-US" altLang="en-US" smtClean="0">
                <a:latin typeface="Times New Roman" pitchFamily="18" charset="0"/>
                <a:cs typeface="Arial" charset="0"/>
              </a:rPr>
              <a:t>((</a:t>
            </a:r>
            <a:r>
              <a:rPr lang="en-US" altLang="en-US" b="1" smtClean="0">
                <a:latin typeface="Times New Roman" pitchFamily="18" charset="0"/>
                <a:cs typeface="Arial" charset="0"/>
              </a:rPr>
              <a:t>BC</a:t>
            </a:r>
            <a:r>
              <a:rPr lang="en-US" altLang="en-US" smtClean="0">
                <a:latin typeface="Times New Roman" pitchFamily="18" charset="0"/>
                <a:cs typeface="Arial" charset="0"/>
              </a:rPr>
              <a:t>)</a:t>
            </a:r>
            <a:r>
              <a:rPr lang="en-US" altLang="en-US" b="1" smtClean="0">
                <a:latin typeface="Times New Roman" pitchFamily="18" charset="0"/>
                <a:cs typeface="Arial" charset="0"/>
              </a:rPr>
              <a:t>D</a:t>
            </a:r>
            <a:r>
              <a:rPr lang="en-US" altLang="en-US" smtClean="0">
                <a:latin typeface="Times New Roman" pitchFamily="18" charset="0"/>
                <a:cs typeface="Arial" charset="0"/>
              </a:rPr>
              <a:t>)</a:t>
            </a:r>
            <a:r>
              <a:rPr lang="en-US" altLang="en-US" b="1" smtClean="0">
                <a:latin typeface="Times New Roman" pitchFamily="18" charset="0"/>
                <a:cs typeface="Arial" charset="0"/>
              </a:rPr>
              <a:t> 	</a:t>
            </a:r>
            <a:r>
              <a:rPr lang="en-US" altLang="en-US" smtClean="0">
                <a:latin typeface="Arial" charset="0"/>
                <a:cs typeface="Arial" charset="0"/>
              </a:rPr>
              <a:t>	</a:t>
            </a:r>
            <a:r>
              <a:rPr lang="en-US" altLang="en-US" smtClean="0">
                <a:latin typeface="Times New Roman" pitchFamily="18" charset="0"/>
                <a:cs typeface="Arial" charset="0"/>
              </a:rPr>
              <a:t>20 </a:t>
            </a:r>
            <a:r>
              <a:rPr lang="en-US" altLang="en-US" smtClean="0">
                <a:latin typeface="Times New Roman" pitchFamily="18" charset="0"/>
                <a:cs typeface="Times New Roman" pitchFamily="18" charset="0"/>
              </a:rPr>
              <a:t>×  </a:t>
            </a:r>
            <a:r>
              <a:rPr lang="en-US" altLang="en-US" smtClean="0">
                <a:latin typeface="Times New Roman" pitchFamily="18" charset="0"/>
                <a:cs typeface="Arial" charset="0"/>
              </a:rPr>
              <a:t> 5 </a:t>
            </a:r>
            <a:r>
              <a:rPr lang="en-US" altLang="en-US" smtClean="0">
                <a:latin typeface="Times New Roman" pitchFamily="18" charset="0"/>
                <a:cs typeface="Times New Roman" pitchFamily="18" charset="0"/>
              </a:rPr>
              <a:t>×</a:t>
            </a:r>
            <a:r>
              <a:rPr lang="en-US" altLang="en-US" smtClean="0">
                <a:latin typeface="Times New Roman" pitchFamily="18" charset="0"/>
                <a:cs typeface="Arial" charset="0"/>
              </a:rPr>
              <a:t> 10   =   1000</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totals to</a:t>
            </a:r>
            <a:r>
              <a:rPr lang="en-US" altLang="en-US" smtClean="0">
                <a:latin typeface="Times New Roman" pitchFamily="18" charset="0"/>
                <a:cs typeface="Arial" charset="0"/>
              </a:rPr>
              <a:t> 13500 </a:t>
            </a:r>
            <a:r>
              <a:rPr lang="en-US" altLang="en-US" smtClean="0">
                <a:latin typeface="Arial" charset="0"/>
                <a:cs typeface="Arial" charset="0"/>
              </a:rPr>
              <a:t>multiplications</a:t>
            </a:r>
          </a:p>
        </p:txBody>
      </p:sp>
      <p:pic>
        <p:nvPicPr>
          <p:cNvPr id="4" name="Picture 4" descr="mmm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780928"/>
            <a:ext cx="179863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425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491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Repeating this for the last, we get the following table:</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None/>
            </a:pPr>
            <a:r>
              <a:rPr lang="en-US" altLang="en-US" dirty="0" smtClean="0">
                <a:latin typeface="Arial" charset="0"/>
                <a:cs typeface="Arial" charset="0"/>
              </a:rPr>
              <a:t>	The </a:t>
            </a:r>
            <a:r>
              <a:rPr lang="en-US" altLang="en-US" dirty="0">
                <a:latin typeface="Arial" charset="0"/>
                <a:cs typeface="Arial" charset="0"/>
              </a:rPr>
              <a:t>optimal run time </a:t>
            </a:r>
            <a:r>
              <a:rPr lang="en-US" altLang="en-US" dirty="0" smtClean="0">
                <a:latin typeface="Arial" charset="0"/>
                <a:cs typeface="Arial" charset="0"/>
              </a:rPr>
              <a:t>uses </a:t>
            </a:r>
            <a:r>
              <a:rPr lang="en-US" altLang="en-US" b="1" dirty="0" smtClean="0">
                <a:latin typeface="Times New Roman" pitchFamily="18" charset="0"/>
                <a:cs typeface="Arial" charset="0"/>
              </a:rPr>
              <a:t>A</a:t>
            </a:r>
            <a:r>
              <a:rPr lang="en-US" altLang="en-US" dirty="0">
                <a:latin typeface="Times New Roman" pitchFamily="18" charset="0"/>
                <a:cs typeface="Arial" charset="0"/>
              </a:rPr>
              <a:t>((</a:t>
            </a:r>
            <a:r>
              <a:rPr lang="en-US" altLang="en-US" b="1" dirty="0">
                <a:latin typeface="Times New Roman" pitchFamily="18" charset="0"/>
                <a:cs typeface="Arial" charset="0"/>
              </a:rPr>
              <a:t>BC</a:t>
            </a:r>
            <a:r>
              <a:rPr lang="en-US" altLang="en-US" dirty="0">
                <a:latin typeface="Times New Roman" pitchFamily="18" charset="0"/>
                <a:cs typeface="Arial" charset="0"/>
              </a:rPr>
              <a:t>)</a:t>
            </a:r>
            <a:r>
              <a:rPr lang="en-US" altLang="en-US" b="1" dirty="0">
                <a:latin typeface="Times New Roman" pitchFamily="18" charset="0"/>
                <a:cs typeface="Arial" charset="0"/>
              </a:rPr>
              <a:t>D</a:t>
            </a:r>
            <a:r>
              <a:rPr lang="en-US" altLang="en-US" dirty="0">
                <a:latin typeface="Times New Roman" pitchFamily="18" charset="0"/>
                <a:cs typeface="Arial" charset="0"/>
              </a:rPr>
              <a:t>) </a:t>
            </a:r>
          </a:p>
          <a:p>
            <a:pPr>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lvl="1">
              <a:buFontTx/>
              <a:buNone/>
            </a:pPr>
            <a:r>
              <a:rPr lang="en-US" altLang="en-US" dirty="0" smtClean="0">
                <a:latin typeface="Times New Roman" pitchFamily="18" charset="0"/>
                <a:cs typeface="Arial" charset="0"/>
              </a:rPr>
              <a:t>				</a:t>
            </a:r>
          </a:p>
          <a:p>
            <a:pPr lvl="1">
              <a:buFontTx/>
              <a:buNone/>
            </a:pPr>
            <a:r>
              <a:rPr lang="en-US" altLang="en-US" dirty="0" smtClean="0">
                <a:latin typeface="Times New Roman" pitchFamily="18" charset="0"/>
                <a:cs typeface="Arial" charset="0"/>
              </a:rPr>
              <a:t>	</a:t>
            </a:r>
            <a:r>
              <a:rPr lang="en-US" altLang="en-US" b="1" dirty="0" smtClean="0">
                <a:latin typeface="Times New Roman" pitchFamily="18" charset="0"/>
                <a:cs typeface="Arial" charset="0"/>
              </a:rPr>
              <a:t>			</a:t>
            </a:r>
          </a:p>
          <a:p>
            <a:pPr lvl="1">
              <a:buFontTx/>
              <a:buNone/>
            </a:pPr>
            <a:r>
              <a:rPr lang="en-US" altLang="en-US" b="1" dirty="0" smtClean="0">
                <a:latin typeface="Times New Roman" pitchFamily="18" charset="0"/>
                <a:cs typeface="Arial" charset="0"/>
              </a:rPr>
              <a:t>				</a:t>
            </a:r>
            <a:endParaRPr lang="en-US" altLang="en-US" dirty="0" smtClean="0">
              <a:latin typeface="Times New Roman" pitchFamily="18" charset="0"/>
              <a:cs typeface="Arial" charset="0"/>
            </a:endParaRPr>
          </a:p>
          <a:p>
            <a:pPr lvl="1">
              <a:buFontTx/>
              <a:buNone/>
            </a:pPr>
            <a:r>
              <a:rPr lang="en-US" altLang="en-US" b="1" dirty="0" smtClean="0">
                <a:latin typeface="Times New Roman" pitchFamily="18" charset="0"/>
                <a:cs typeface="Arial" charset="0"/>
              </a:rPr>
              <a:t>	</a:t>
            </a:r>
            <a:r>
              <a:rPr lang="en-US" altLang="en-US" dirty="0" smtClean="0">
                <a:latin typeface="Times New Roman" pitchFamily="18" charset="0"/>
                <a:cs typeface="Arial" charset="0"/>
              </a:rPr>
              <a:t>			</a:t>
            </a:r>
          </a:p>
        </p:txBody>
      </p:sp>
      <p:graphicFrame>
        <p:nvGraphicFramePr>
          <p:cNvPr id="246817" name="Group 33"/>
          <p:cNvGraphicFramePr>
            <a:graphicFrameLocks noGrp="1"/>
          </p:cNvGraphicFramePr>
          <p:nvPr>
            <p:extLst>
              <p:ext uri="{D42A27DB-BD31-4B8C-83A1-F6EECF244321}">
                <p14:modId xmlns:p14="http://schemas.microsoft.com/office/powerpoint/2010/main" val="3571241302"/>
              </p:ext>
            </p:extLst>
          </p:nvPr>
        </p:nvGraphicFramePr>
        <p:xfrm>
          <a:off x="2699792" y="2276872"/>
          <a:ext cx="3600400" cy="2377236"/>
        </p:xfrm>
        <a:graphic>
          <a:graphicData uri="http://schemas.openxmlformats.org/drawingml/2006/table">
            <a:tbl>
              <a:tblPr/>
              <a:tblGrid>
                <a:gridCol w="1728192"/>
                <a:gridCol w="1872208"/>
              </a:tblGrid>
              <a:tr h="348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Order</a:t>
                      </a:r>
                    </a:p>
                  </a:txBody>
                  <a:tcPr marT="45703" marB="4570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Multiplications</a:t>
                      </a:r>
                    </a:p>
                  </a:txBody>
                  <a:tcPr marT="45703" marB="4570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48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rPr>
                        <a:t>AB</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rPr>
                        <a:t>C</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rPr>
                        <a:t>D</a:t>
                      </a:r>
                    </a:p>
                  </a:txBody>
                  <a:tcPr marT="45703" marB="4570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54000</a:t>
                      </a:r>
                    </a:p>
                  </a:txBody>
                  <a:tcPr marT="45703" marB="4570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rPr>
                        <a:t>AB</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rPr>
                        <a:t>CD</a:t>
                      </a:r>
                      <a:r>
                        <a:rPr kumimoji="0" lang="en-US" sz="2000" b="0" i="0" u="none" strike="noStrike" cap="none" normalizeH="0" baseline="0" dirty="0" smtClean="0">
                          <a:ln>
                            <a:noFill/>
                          </a:ln>
                          <a:solidFill>
                            <a:schemeClr val="tx1"/>
                          </a:solidFill>
                          <a:effectLst/>
                          <a:latin typeface="Times New Roman" pitchFamily="18" charset="0"/>
                        </a:rPr>
                        <a:t>)</a:t>
                      </a:r>
                    </a:p>
                  </a:txBody>
                  <a:tcPr marT="45703" marB="4570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32000</a:t>
                      </a:r>
                    </a:p>
                  </a:txBody>
                  <a:tcPr marT="45703" marB="4570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chemeClr val="tx1"/>
                          </a:solidFill>
                          <a:effectLst/>
                          <a:latin typeface="Times New Roman" pitchFamily="18" charset="0"/>
                        </a:rPr>
                        <a:t>A</a:t>
                      </a:r>
                      <a:r>
                        <a:rPr kumimoji="0" lang="en-US" sz="2000" b="0"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chemeClr val="tx1"/>
                          </a:solidFill>
                          <a:effectLst/>
                          <a:latin typeface="Times New Roman" pitchFamily="18" charset="0"/>
                        </a:rPr>
                        <a:t>BC</a:t>
                      </a:r>
                      <a:r>
                        <a:rPr kumimoji="0" lang="en-US" sz="2000" b="0"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chemeClr val="tx1"/>
                          </a:solidFill>
                          <a:effectLst/>
                          <a:latin typeface="Times New Roman" pitchFamily="18" charset="0"/>
                        </a:rPr>
                        <a:t>D</a:t>
                      </a:r>
                    </a:p>
                  </a:txBody>
                  <a:tcPr marT="45703" marB="4570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25000</a:t>
                      </a:r>
                    </a:p>
                  </a:txBody>
                  <a:tcPr marT="45703" marB="4570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a:t>
                      </a:r>
                      <a:r>
                        <a:rPr kumimoji="0" lang="en-US" sz="2000" b="0"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chemeClr val="tx1"/>
                          </a:solidFill>
                          <a:effectLst/>
                          <a:latin typeface="Times New Roman" pitchFamily="18" charset="0"/>
                        </a:rPr>
                        <a:t>BC</a:t>
                      </a:r>
                      <a:r>
                        <a:rPr kumimoji="0" lang="en-US" sz="2000" b="0"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chemeClr val="tx1"/>
                          </a:solidFill>
                          <a:effectLst/>
                          <a:latin typeface="Times New Roman" pitchFamily="18" charset="0"/>
                        </a:rPr>
                        <a:t>D</a:t>
                      </a:r>
                      <a:r>
                        <a:rPr kumimoji="0" lang="en-US" sz="2000" b="0" i="0" u="none" strike="noStrike" cap="none" normalizeH="0" baseline="0" smtClean="0">
                          <a:ln>
                            <a:noFill/>
                          </a:ln>
                          <a:solidFill>
                            <a:schemeClr val="tx1"/>
                          </a:solidFill>
                          <a:effectLst/>
                          <a:latin typeface="Times New Roman" pitchFamily="18" charset="0"/>
                        </a:rPr>
                        <a:t>)</a:t>
                      </a:r>
                    </a:p>
                  </a:txBody>
                  <a:tcPr marT="45703" marB="4570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13500</a:t>
                      </a:r>
                    </a:p>
                  </a:txBody>
                  <a:tcPr marT="45703" marB="4570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8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a:t>
                      </a:r>
                      <a:r>
                        <a:rPr kumimoji="0" lang="en-US" sz="2000" b="0"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chemeClr val="tx1"/>
                          </a:solidFill>
                          <a:effectLst/>
                          <a:latin typeface="Times New Roman" pitchFamily="18" charset="0"/>
                        </a:rPr>
                        <a:t>B</a:t>
                      </a:r>
                      <a:r>
                        <a:rPr kumimoji="0" lang="en-US" sz="2000" b="0"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chemeClr val="tx1"/>
                          </a:solidFill>
                          <a:effectLst/>
                          <a:latin typeface="Times New Roman" pitchFamily="18" charset="0"/>
                        </a:rPr>
                        <a:t>CD</a:t>
                      </a:r>
                      <a:r>
                        <a:rPr kumimoji="0" lang="en-US" sz="2000" b="0" i="0" u="none" strike="noStrike" cap="none" normalizeH="0" baseline="0" smtClean="0">
                          <a:ln>
                            <a:noFill/>
                          </a:ln>
                          <a:solidFill>
                            <a:schemeClr val="tx1"/>
                          </a:solidFill>
                          <a:effectLst/>
                          <a:latin typeface="Times New Roman" pitchFamily="18" charset="0"/>
                        </a:rPr>
                        <a:t>))</a:t>
                      </a:r>
                    </a:p>
                  </a:txBody>
                  <a:tcPr marT="45703" marB="4570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23000</a:t>
                      </a:r>
                    </a:p>
                  </a:txBody>
                  <a:tcPr marT="45703" marB="4570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02137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5017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Thus, the optimal run time may be found by calculating the product in the order </a:t>
            </a:r>
          </a:p>
          <a:p>
            <a:pPr algn="ctr">
              <a:buFontTx/>
              <a:buNone/>
            </a:pPr>
            <a:r>
              <a:rPr lang="en-US" altLang="en-US" b="1" dirty="0" smtClean="0">
                <a:latin typeface="Times New Roman" pitchFamily="18" charset="0"/>
                <a:cs typeface="Arial" charset="0"/>
              </a:rPr>
              <a:t>A</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BC</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D</a:t>
            </a:r>
            <a:r>
              <a:rPr lang="en-US" altLang="en-US" dirty="0" smtClean="0">
                <a:latin typeface="Times New Roman" pitchFamily="18" charset="0"/>
                <a:cs typeface="Arial" charset="0"/>
              </a:rPr>
              <a:t>)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Problem:  What if we are multiply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matrices?</a:t>
            </a:r>
          </a:p>
          <a:p>
            <a:pPr algn="ctr">
              <a:buFontTx/>
              <a:buNone/>
            </a:pPr>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3806336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5017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Can we generate a greedy algorithm to achieve this?</a:t>
            </a:r>
          </a:p>
          <a:p>
            <a:pPr lvl="1"/>
            <a:r>
              <a:rPr lang="en-US" altLang="en-US" dirty="0" smtClean="0">
                <a:latin typeface="Arial" charset="0"/>
                <a:cs typeface="Arial" charset="0"/>
              </a:rPr>
              <a:t>Greedy by the smallest number of operations?</a:t>
            </a:r>
          </a:p>
          <a:p>
            <a:pPr lvl="2"/>
            <a:r>
              <a:rPr lang="en-US" altLang="en-US" dirty="0" smtClean="0">
                <a:latin typeface="Arial" charset="0"/>
                <a:cs typeface="Arial" charset="0"/>
              </a:rPr>
              <a:t>Unfortunately, </a:t>
            </a:r>
            <a:r>
              <a:rPr lang="en-US" altLang="en-US" dirty="0" smtClean="0">
                <a:solidFill>
                  <a:srgbClr val="FF0000"/>
                </a:solidFill>
                <a:latin typeface="Times New Roman" panose="02020603050405020304" pitchFamily="18" charset="0"/>
                <a:cs typeface="Times New Roman" panose="02020603050405020304" pitchFamily="18" charset="0"/>
              </a:rPr>
              <a:t>2 </a:t>
            </a:r>
            <a:r>
              <a:rPr lang="en-US" dirty="0" smtClean="0">
                <a:solidFill>
                  <a:srgbClr val="FF0000"/>
                </a:solidFill>
                <a:latin typeface="Times New Roman" panose="02020603050405020304" pitchFamily="18" charset="0"/>
                <a:cs typeface="Times New Roman" panose="02020603050405020304" pitchFamily="18" charset="0"/>
              </a:rPr>
              <a:t>× 1 × 2 </a:t>
            </a:r>
            <a:r>
              <a:rPr lang="en-US" dirty="0" smtClean="0">
                <a:latin typeface="Times New Roman" panose="02020603050405020304" pitchFamily="18" charset="0"/>
                <a:cs typeface="Times New Roman" panose="02020603050405020304" pitchFamily="18" charset="0"/>
              </a:rPr>
              <a:t>+ 2 × 2 × 3 = 16 &gt; 12 = </a:t>
            </a:r>
            <a:r>
              <a:rPr lang="en-US" dirty="0" smtClean="0">
                <a:solidFill>
                  <a:srgbClr val="FF0000"/>
                </a:solidFill>
                <a:latin typeface="Times New Roman" panose="02020603050405020304" pitchFamily="18" charset="0"/>
                <a:cs typeface="Times New Roman" panose="02020603050405020304" pitchFamily="18" charset="0"/>
              </a:rPr>
              <a:t>1 × 2 × 3 </a:t>
            </a:r>
            <a:r>
              <a:rPr lang="en-US" dirty="0" smtClean="0">
                <a:latin typeface="Times New Roman" panose="02020603050405020304" pitchFamily="18" charset="0"/>
                <a:cs typeface="Times New Roman" panose="02020603050405020304" pitchFamily="18" charset="0"/>
              </a:rPr>
              <a:t>+ 2 × 1 × 3</a:t>
            </a:r>
            <a:endParaRPr lang="en-US" dirty="0">
              <a:latin typeface="Times New Roman" panose="02020603050405020304" pitchFamily="18" charset="0"/>
              <a:cs typeface="Times New Roman" panose="02020603050405020304" pitchFamily="18" charset="0"/>
            </a:endParaRPr>
          </a:p>
          <a:p>
            <a:pPr marL="1120775" lvl="2" indent="-263525">
              <a:buNone/>
            </a:pPr>
            <a:r>
              <a:rPr lang="en-US" altLang="en-US" dirty="0" smtClean="0">
                <a:latin typeface="Times New Roman" panose="02020603050405020304" pitchFamily="18" charset="0"/>
                <a:cs typeface="Times New Roman" panose="02020603050405020304" pitchFamily="18" charset="0"/>
              </a:rPr>
              <a:t>	</a:t>
            </a:r>
            <a:r>
              <a:rPr lang="en-US" altLang="en-US" dirty="0" smtClean="0">
                <a:latin typeface="Arial" charset="0"/>
                <a:cs typeface="Arial" charset="0"/>
              </a:rPr>
              <a:t>even though                     </a:t>
            </a:r>
            <a:r>
              <a:rPr lang="en-US" altLang="en-US" dirty="0" smtClean="0">
                <a:solidFill>
                  <a:srgbClr val="FF0000"/>
                </a:solidFill>
                <a:latin typeface="Times New Roman" panose="02020603050405020304" pitchFamily="18" charset="0"/>
                <a:cs typeface="Times New Roman" panose="02020603050405020304" pitchFamily="18" charset="0"/>
              </a:rPr>
              <a:t>2 </a:t>
            </a:r>
            <a:r>
              <a:rPr lang="en-US" dirty="0">
                <a:solidFill>
                  <a:srgbClr val="FF0000"/>
                </a:solidFill>
                <a:latin typeface="Times New Roman" panose="02020603050405020304" pitchFamily="18" charset="0"/>
                <a:cs typeface="Times New Roman" panose="02020603050405020304" pitchFamily="18" charset="0"/>
              </a:rPr>
              <a:t>× 1 × 2 </a:t>
            </a:r>
            <a:r>
              <a:rPr lang="en-US" dirty="0" smtClean="0">
                <a:latin typeface="Times New Roman" panose="02020603050405020304" pitchFamily="18" charset="0"/>
                <a:cs typeface="Times New Roman" panose="02020603050405020304" pitchFamily="18" charset="0"/>
              </a:rPr>
              <a:t>=   4 &lt; 6   = </a:t>
            </a:r>
            <a:r>
              <a:rPr lang="en-US" dirty="0">
                <a:solidFill>
                  <a:srgbClr val="FF0000"/>
                </a:solidFill>
                <a:latin typeface="Times New Roman" panose="02020603050405020304" pitchFamily="18" charset="0"/>
                <a:cs typeface="Times New Roman" panose="02020603050405020304" pitchFamily="18" charset="0"/>
              </a:rPr>
              <a:t>1 × 2 × </a:t>
            </a:r>
            <a:r>
              <a:rPr lang="en-US" dirty="0" smtClean="0">
                <a:solidFill>
                  <a:srgbClr val="FF0000"/>
                </a:solidFill>
                <a:latin typeface="Times New Roman" panose="02020603050405020304" pitchFamily="18" charset="0"/>
                <a:cs typeface="Times New Roman" panose="02020603050405020304" pitchFamily="18" charset="0"/>
              </a:rPr>
              <a:t>3</a:t>
            </a:r>
            <a:endParaRPr lang="en-US" altLang="en-US" dirty="0">
              <a:solidFill>
                <a:srgbClr val="FF0000"/>
              </a:solidFill>
              <a:latin typeface="Times New Roman" panose="02020603050405020304" pitchFamily="18" charset="0"/>
              <a:cs typeface="Times New Roman" panose="02020603050405020304" pitchFamily="18" charset="0"/>
            </a:endParaRPr>
          </a:p>
          <a:p>
            <a:pPr algn="ctr">
              <a:buFontTx/>
              <a:buNone/>
            </a:pPr>
            <a:endParaRPr lang="en-US" altLang="en-US" dirty="0" smtClean="0">
              <a:latin typeface="Times New Roman" pitchFamily="18"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r>
              <a:rPr lang="en-US" altLang="en-US" dirty="0" smtClean="0">
                <a:latin typeface="Arial" charset="0"/>
                <a:cs typeface="Arial" charset="0"/>
              </a:rPr>
              <a:t>Greedy </a:t>
            </a:r>
            <a:r>
              <a:rPr lang="en-US" altLang="en-US" dirty="0">
                <a:latin typeface="Arial" charset="0"/>
                <a:cs typeface="Arial" charset="0"/>
              </a:rPr>
              <a:t>by </a:t>
            </a:r>
            <a:r>
              <a:rPr lang="en-US" altLang="en-US" dirty="0" smtClean="0">
                <a:latin typeface="Arial" charset="0"/>
                <a:cs typeface="Arial" charset="0"/>
              </a:rPr>
              <a:t>generating the </a:t>
            </a:r>
            <a:r>
              <a:rPr lang="en-US" altLang="en-US" i="1" dirty="0" smtClean="0">
                <a:latin typeface="Arial" charset="0"/>
                <a:cs typeface="Arial" charset="0"/>
              </a:rPr>
              <a:t>smallest</a:t>
            </a:r>
            <a:r>
              <a:rPr lang="en-US" altLang="en-US" dirty="0" smtClean="0">
                <a:latin typeface="Arial" charset="0"/>
                <a:cs typeface="Arial" charset="0"/>
              </a:rPr>
              <a:t> matrices (sum of dimensions)?</a:t>
            </a:r>
            <a:endParaRPr lang="en-US" altLang="en-US" dirty="0">
              <a:latin typeface="Arial" charset="0"/>
              <a:cs typeface="Arial" charset="0"/>
            </a:endParaRPr>
          </a:p>
          <a:p>
            <a:pPr lvl="2"/>
            <a:r>
              <a:rPr lang="en-US" altLang="en-US" dirty="0">
                <a:latin typeface="Arial" charset="0"/>
                <a:cs typeface="Arial" charset="0"/>
              </a:rPr>
              <a:t>Unfortunately, </a:t>
            </a:r>
            <a:r>
              <a:rPr lang="en-US" altLang="en-US" dirty="0">
                <a:solidFill>
                  <a:srgbClr val="FF0000"/>
                </a:solidFill>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 1 × </a:t>
            </a:r>
            <a:r>
              <a:rPr lang="en-US" dirty="0">
                <a:solidFill>
                  <a:srgbClr val="FF0000"/>
                </a:solidFill>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+ 2 × 2 × </a:t>
            </a:r>
            <a:r>
              <a:rPr lang="en-US" dirty="0" smtClean="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20 </a:t>
            </a:r>
            <a:r>
              <a:rPr lang="en-US" dirty="0">
                <a:latin typeface="Times New Roman" panose="02020603050405020304" pitchFamily="18" charset="0"/>
                <a:cs typeface="Times New Roman" panose="02020603050405020304" pitchFamily="18" charset="0"/>
              </a:rPr>
              <a:t>&gt; </a:t>
            </a:r>
            <a:r>
              <a:rPr lang="en-US" dirty="0" smtClean="0">
                <a:latin typeface="Times New Roman" panose="02020603050405020304" pitchFamily="18" charset="0"/>
                <a:cs typeface="Times New Roman" panose="02020603050405020304" pitchFamily="18" charset="0"/>
              </a:rPr>
              <a:t>16 </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 2 × </a:t>
            </a:r>
            <a:r>
              <a:rPr lang="en-US" dirty="0" smtClean="0">
                <a:solidFill>
                  <a:srgbClr val="FF0000"/>
                </a:solidFill>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+ 2 × 1 × </a:t>
            </a: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p>
            <a:pPr marL="1120775" lvl="2" indent="-263525">
              <a:buNone/>
            </a:pPr>
            <a:r>
              <a:rPr lang="en-US" altLang="en-US"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even though                    </a:t>
            </a:r>
            <a:r>
              <a:rPr lang="en-US" altLang="en-US" dirty="0" smtClean="0">
                <a:latin typeface="Arial" charset="0"/>
                <a:cs typeface="Arial" charset="0"/>
              </a:rPr>
              <a:t>      </a:t>
            </a:r>
            <a:r>
              <a:rPr lang="en-US" altLang="en-US" dirty="0">
                <a:solidFill>
                  <a:srgbClr val="FF0000"/>
                </a:solidFill>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   4 &lt; </a:t>
            </a:r>
            <a:r>
              <a:rPr lang="en-US" dirty="0" smtClean="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4</a:t>
            </a:r>
            <a:endParaRPr lang="en-US" altLang="en-US" dirty="0">
              <a:solidFill>
                <a:srgbClr val="FF0000"/>
              </a:solidFill>
              <a:latin typeface="Times New Roman" panose="02020603050405020304" pitchFamily="18" charset="0"/>
              <a:cs typeface="Times New Roman" panose="02020603050405020304" pitchFamily="18" charset="0"/>
            </a:endParaRPr>
          </a:p>
          <a:p>
            <a:pPr algn="ctr">
              <a:buFontTx/>
              <a:buNone/>
            </a:pPr>
            <a:endParaRPr lang="en-US" altLang="en-US" dirty="0">
              <a:latin typeface="Times New Roman" pitchFamily="18" charset="0"/>
              <a:cs typeface="Arial" charset="0"/>
            </a:endParaRPr>
          </a:p>
          <a:p>
            <a:pPr algn="ctr">
              <a:buFontTx/>
              <a:buNone/>
            </a:pPr>
            <a:endParaRPr lang="en-US" altLang="en-US" dirty="0" smtClean="0">
              <a:latin typeface="Times New Roman" pitchFamily="18" charset="0"/>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55279515"/>
              </p:ext>
            </p:extLst>
          </p:nvPr>
        </p:nvGraphicFramePr>
        <p:xfrm>
          <a:off x="3695700" y="2924175"/>
          <a:ext cx="2184400" cy="730250"/>
        </p:xfrm>
        <a:graphic>
          <a:graphicData uri="http://schemas.openxmlformats.org/presentationml/2006/ole">
            <mc:AlternateContent xmlns:mc="http://schemas.openxmlformats.org/markup-compatibility/2006">
              <mc:Choice xmlns:v="urn:schemas-microsoft-com:vml" Requires="v">
                <p:oleObj spid="_x0000_s13326" name="Equation" r:id="rId4" imgW="1371600" imgH="457200" progId="Equation.DSMT4">
                  <p:embed/>
                </p:oleObj>
              </mc:Choice>
              <mc:Fallback>
                <p:oleObj name="Equation" r:id="rId4" imgW="1371600" imgH="457200" progId="Equation.DSMT4">
                  <p:embed/>
                  <p:pic>
                    <p:nvPicPr>
                      <p:cNvPr id="0" name="Object 3"/>
                      <p:cNvPicPr>
                        <a:picLocks noChangeAspect="1" noChangeArrowheads="1"/>
                      </p:cNvPicPr>
                      <p:nvPr/>
                    </p:nvPicPr>
                    <p:blipFill>
                      <a:blip r:embed="rId5"/>
                      <a:srcRect/>
                      <a:stretch>
                        <a:fillRect/>
                      </a:stretch>
                    </p:blipFill>
                    <p:spPr bwMode="auto">
                      <a:xfrm>
                        <a:off x="3695700" y="2924175"/>
                        <a:ext cx="2184400" cy="73025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6136518"/>
              </p:ext>
            </p:extLst>
          </p:nvPr>
        </p:nvGraphicFramePr>
        <p:xfrm>
          <a:off x="3635896" y="4930998"/>
          <a:ext cx="2547938" cy="730250"/>
        </p:xfrm>
        <a:graphic>
          <a:graphicData uri="http://schemas.openxmlformats.org/presentationml/2006/ole">
            <mc:AlternateContent xmlns:mc="http://schemas.openxmlformats.org/markup-compatibility/2006">
              <mc:Choice xmlns:v="urn:schemas-microsoft-com:vml" Requires="v">
                <p:oleObj spid="_x0000_s13327" name="Equation" r:id="rId6" imgW="1600200" imgH="457200" progId="Equation.DSMT4">
                  <p:embed/>
                </p:oleObj>
              </mc:Choice>
              <mc:Fallback>
                <p:oleObj name="Equation" r:id="rId6" imgW="1600200" imgH="457200" progId="Equation.DSMT4">
                  <p:embed/>
                  <p:pic>
                    <p:nvPicPr>
                      <p:cNvPr id="0" name=""/>
                      <p:cNvPicPr>
                        <a:picLocks noChangeAspect="1" noChangeArrowheads="1"/>
                      </p:cNvPicPr>
                      <p:nvPr/>
                    </p:nvPicPr>
                    <p:blipFill>
                      <a:blip r:embed="rId7"/>
                      <a:srcRect/>
                      <a:stretch>
                        <a:fillRect/>
                      </a:stretch>
                    </p:blipFill>
                    <p:spPr bwMode="auto">
                      <a:xfrm>
                        <a:off x="3635896" y="4930998"/>
                        <a:ext cx="2547938" cy="730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4352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7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50179" name="Rectangle 3"/>
          <p:cNvSpPr>
            <a:spLocks noGrp="1" noChangeArrowheads="1"/>
          </p:cNvSpPr>
          <p:nvPr>
            <p:ph type="body" idx="1"/>
          </p:nvPr>
        </p:nvSpPr>
        <p:spPr/>
        <p:txBody>
          <a:bodyPr/>
          <a:lstStyle/>
          <a:p>
            <a:pPr>
              <a:buNone/>
            </a:pPr>
            <a:r>
              <a:rPr lang="en-US" altLang="en-US" dirty="0" smtClean="0">
                <a:latin typeface="Arial" charset="0"/>
                <a:cs typeface="Arial" charset="0"/>
              </a:rPr>
              <a:t>	If we are multiplying </a:t>
            </a:r>
            <a:r>
              <a:rPr lang="en-US" altLang="en-US" b="1" dirty="0" smtClean="0">
                <a:latin typeface="Times New Roman" pitchFamily="18" charset="0"/>
                <a:cs typeface="Arial" charset="0"/>
              </a:rPr>
              <a:t>A</a:t>
            </a:r>
            <a:r>
              <a:rPr lang="en-US" altLang="en-US" baseline="-25000" dirty="0" smtClean="0">
                <a:latin typeface="Times New Roman" pitchFamily="18" charset="0"/>
                <a:cs typeface="Arial" charset="0"/>
              </a:rPr>
              <a:t>1</a:t>
            </a:r>
            <a:r>
              <a:rPr lang="en-US" altLang="en-US" b="1" dirty="0" smtClean="0">
                <a:latin typeface="Times New Roman" pitchFamily="18" charset="0"/>
                <a:cs typeface="Arial" charset="0"/>
              </a:rPr>
              <a:t>A</a:t>
            </a:r>
            <a:r>
              <a:rPr lang="en-US" altLang="en-US" baseline="-25000" dirty="0" smtClean="0">
                <a:latin typeface="Times New Roman" pitchFamily="18" charset="0"/>
                <a:cs typeface="Arial" charset="0"/>
              </a:rPr>
              <a:t>2</a:t>
            </a:r>
            <a:r>
              <a:rPr lang="en-US" altLang="en-US" b="1" dirty="0" smtClean="0">
                <a:latin typeface="Times New Roman" pitchFamily="18" charset="0"/>
                <a:cs typeface="Arial" charset="0"/>
              </a:rPr>
              <a:t>A</a:t>
            </a:r>
            <a:r>
              <a:rPr lang="en-US" altLang="en-US" baseline="-25000" dirty="0" smtClean="0">
                <a:latin typeface="Times New Roman" pitchFamily="18" charset="0"/>
                <a:cs typeface="Arial" charset="0"/>
              </a:rPr>
              <a:t>3</a:t>
            </a:r>
            <a:r>
              <a:rPr lang="en-US" altLang="en-US" b="1" dirty="0" smtClean="0">
                <a:latin typeface="Times New Roman" pitchFamily="18" charset="0"/>
                <a:cs typeface="Arial" charset="0"/>
              </a:rPr>
              <a:t>A</a:t>
            </a:r>
            <a:r>
              <a:rPr lang="en-US" altLang="en-US" baseline="-25000" dirty="0" smtClean="0">
                <a:latin typeface="Times New Roman" pitchFamily="18" charset="0"/>
                <a:cs typeface="Arial" charset="0"/>
              </a:rPr>
              <a:t>4</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A</a:t>
            </a:r>
            <a:r>
              <a:rPr lang="en-US" altLang="en-US" i="1" baseline="-25000" dirty="0" smtClean="0">
                <a:latin typeface="Times New Roman" pitchFamily="18" charset="0"/>
                <a:cs typeface="Arial" charset="0"/>
              </a:rPr>
              <a:t>n</a:t>
            </a:r>
            <a:r>
              <a:rPr lang="en-US" altLang="en-US" dirty="0" smtClean="0">
                <a:latin typeface="Arial" charset="0"/>
                <a:cs typeface="Arial" charset="0"/>
              </a:rPr>
              <a:t>, starting top-down, there are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 – 1 </a:t>
            </a:r>
            <a:r>
              <a:rPr lang="en-US" altLang="en-US" dirty="0" smtClean="0">
                <a:latin typeface="Arial" charset="0"/>
                <a:cs typeface="Arial" charset="0"/>
              </a:rPr>
              <a:t>different ways of parenthesizing this sequence:</a:t>
            </a:r>
            <a:endParaRPr lang="en-US" altLang="en-US" dirty="0">
              <a:latin typeface="Arial" charset="0"/>
              <a:cs typeface="Arial" charset="0"/>
            </a:endParaRPr>
          </a:p>
          <a:p>
            <a:pPr algn="ctr">
              <a:buFontTx/>
              <a:buNone/>
            </a:pP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1</a:t>
            </a: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2</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3</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4 </a:t>
            </a:r>
            <a:r>
              <a:rPr lang="en-US" altLang="en-US" sz="1800" dirty="0" smtClean="0">
                <a:latin typeface="Times New Roman" pitchFamily="18" charset="0"/>
                <a:cs typeface="Arial" charset="0"/>
              </a:rPr>
              <a:t>⋅⋅⋅</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dirty="0">
                <a:latin typeface="Times New Roman" pitchFamily="18" charset="0"/>
                <a:cs typeface="Arial" charset="0"/>
              </a:rPr>
              <a:t>)</a:t>
            </a:r>
            <a:endParaRPr lang="en-US" altLang="en-US" sz="1800" baseline="-25000" dirty="0">
              <a:latin typeface="Times New Roman" pitchFamily="18" charset="0"/>
              <a:cs typeface="Arial" charset="0"/>
            </a:endParaRPr>
          </a:p>
          <a:p>
            <a:pPr algn="ctr">
              <a:buFontTx/>
              <a:buNone/>
            </a:pP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1</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2</a:t>
            </a: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3</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4 </a:t>
            </a:r>
            <a:r>
              <a:rPr lang="en-US" altLang="en-US" sz="1800" dirty="0" smtClean="0">
                <a:latin typeface="Times New Roman" pitchFamily="18" charset="0"/>
                <a:cs typeface="Arial" charset="0"/>
              </a:rPr>
              <a:t>⋅⋅⋅</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dirty="0">
                <a:latin typeface="Times New Roman" pitchFamily="18" charset="0"/>
                <a:cs typeface="Arial" charset="0"/>
              </a:rPr>
              <a:t>)</a:t>
            </a:r>
            <a:endParaRPr lang="en-US" altLang="en-US" sz="1800" baseline="-25000" dirty="0">
              <a:latin typeface="Times New Roman" pitchFamily="18" charset="0"/>
              <a:cs typeface="Arial" charset="0"/>
            </a:endParaRPr>
          </a:p>
          <a:p>
            <a:pPr algn="ctr">
              <a:buFontTx/>
              <a:buNone/>
            </a:pP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1</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2</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3</a:t>
            </a: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4 </a:t>
            </a:r>
            <a:r>
              <a:rPr lang="en-US" altLang="en-US" sz="1800" dirty="0" smtClean="0">
                <a:latin typeface="Times New Roman" pitchFamily="18" charset="0"/>
                <a:cs typeface="Arial" charset="0"/>
              </a:rPr>
              <a:t>⋅⋅⋅</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dirty="0">
                <a:latin typeface="Times New Roman" pitchFamily="18" charset="0"/>
                <a:cs typeface="Arial" charset="0"/>
              </a:rPr>
              <a:t>)</a:t>
            </a:r>
          </a:p>
          <a:p>
            <a:pPr algn="ctr">
              <a:buFontTx/>
              <a:buNone/>
            </a:pPr>
            <a:r>
              <a:rPr lang="en-US" altLang="en-US" sz="1800" dirty="0" smtClean="0">
                <a:latin typeface="Times New Roman" pitchFamily="18" charset="0"/>
                <a:cs typeface="Arial" charset="0"/>
              </a:rPr>
              <a:t>⋅⋅</a:t>
            </a:r>
            <a:r>
              <a:rPr lang="en-US" altLang="en-US" sz="1800" dirty="0">
                <a:latin typeface="Times New Roman" pitchFamily="18" charset="0"/>
                <a:cs typeface="Arial" charset="0"/>
              </a:rPr>
              <a:t>⋅</a:t>
            </a:r>
          </a:p>
          <a:p>
            <a:pPr algn="ctr">
              <a:buFontTx/>
              <a:buNone/>
            </a:pP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1</a:t>
            </a: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baseline="-25000" dirty="0">
                <a:latin typeface="Times New Roman" pitchFamily="18" charset="0"/>
                <a:cs typeface="Arial" charset="0"/>
              </a:rPr>
              <a:t> – 2</a:t>
            </a: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baseline="-25000" dirty="0">
                <a:latin typeface="Times New Roman" pitchFamily="18" charset="0"/>
                <a:cs typeface="Arial" charset="0"/>
              </a:rPr>
              <a:t> – 1</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dirty="0">
                <a:latin typeface="Times New Roman" pitchFamily="18" charset="0"/>
                <a:cs typeface="Arial" charset="0"/>
              </a:rPr>
              <a:t>) </a:t>
            </a:r>
          </a:p>
          <a:p>
            <a:pPr algn="ctr">
              <a:buFontTx/>
              <a:buNone/>
            </a:pP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baseline="-25000" dirty="0">
                <a:latin typeface="Times New Roman" pitchFamily="18" charset="0"/>
                <a:cs typeface="Arial" charset="0"/>
              </a:rPr>
              <a:t>1</a:t>
            </a: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baseline="-25000" dirty="0">
                <a:latin typeface="Times New Roman" pitchFamily="18" charset="0"/>
                <a:cs typeface="Arial" charset="0"/>
              </a:rPr>
              <a:t> – 2</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baseline="-25000" dirty="0">
                <a:latin typeface="Times New Roman" pitchFamily="18" charset="0"/>
                <a:cs typeface="Arial" charset="0"/>
              </a:rPr>
              <a:t> – 1</a:t>
            </a:r>
            <a:r>
              <a:rPr lang="en-US" altLang="en-US" sz="1800" dirty="0">
                <a:latin typeface="Times New Roman" pitchFamily="18" charset="0"/>
                <a:cs typeface="Arial" charset="0"/>
              </a:rPr>
              <a:t>)(</a:t>
            </a:r>
            <a:r>
              <a:rPr lang="en-US" altLang="en-US" sz="1800" b="1" dirty="0">
                <a:latin typeface="Times New Roman" pitchFamily="18" charset="0"/>
                <a:cs typeface="Arial" charset="0"/>
              </a:rPr>
              <a:t>A</a:t>
            </a:r>
            <a:r>
              <a:rPr lang="en-US" altLang="en-US" sz="1800" i="1" baseline="-25000" dirty="0">
                <a:latin typeface="Times New Roman" pitchFamily="18" charset="0"/>
                <a:cs typeface="Arial" charset="0"/>
              </a:rPr>
              <a:t>n</a:t>
            </a:r>
            <a:r>
              <a:rPr lang="en-US" altLang="en-US" sz="1800" dirty="0" smtClean="0">
                <a:latin typeface="Times New Roman" pitchFamily="18" charset="0"/>
                <a:cs typeface="Arial" charset="0"/>
              </a:rPr>
              <a:t>)</a:t>
            </a:r>
          </a:p>
          <a:p>
            <a:pPr algn="ctr">
              <a:buFontTx/>
              <a:buNone/>
            </a:pPr>
            <a:endParaRPr lang="en-US" altLang="en-US" sz="1200" dirty="0">
              <a:latin typeface="Times New Roman" pitchFamily="18" charset="0"/>
              <a:cs typeface="Arial" charset="0"/>
            </a:endParaRPr>
          </a:p>
          <a:p>
            <a:pPr>
              <a:buNone/>
            </a:pPr>
            <a:r>
              <a:rPr lang="en-US" altLang="en-US" dirty="0" smtClean="0">
                <a:latin typeface="Arial" charset="0"/>
                <a:cs typeface="Arial" charset="0"/>
              </a:rPr>
              <a:t>	For </a:t>
            </a:r>
            <a:r>
              <a:rPr lang="en-US" altLang="en-US" dirty="0">
                <a:latin typeface="Arial" charset="0"/>
                <a:cs typeface="Arial" charset="0"/>
              </a:rPr>
              <a:t>each one we must ask:</a:t>
            </a:r>
          </a:p>
          <a:p>
            <a:pPr lvl="1"/>
            <a:r>
              <a:rPr lang="en-US" altLang="en-US" dirty="0">
                <a:latin typeface="Arial" charset="0"/>
                <a:cs typeface="Arial" charset="0"/>
              </a:rPr>
              <a:t>What is the work required to perform this multiplication</a:t>
            </a:r>
          </a:p>
          <a:p>
            <a:pPr lvl="1"/>
            <a:r>
              <a:rPr lang="en-US" altLang="en-US" dirty="0">
                <a:latin typeface="Arial" charset="0"/>
                <a:cs typeface="Arial" charset="0"/>
              </a:rPr>
              <a:t>What is the minimal amount of work required to perform both of the other products?</a:t>
            </a:r>
          </a:p>
          <a:p>
            <a:pPr algn="ctr">
              <a:buFontTx/>
              <a:buNone/>
            </a:pPr>
            <a:endParaRPr lang="en-US" altLang="en-US" dirty="0">
              <a:latin typeface="Times New Roman" pitchFamily="18" charset="0"/>
              <a:cs typeface="Arial" charset="0"/>
            </a:endParaRPr>
          </a:p>
        </p:txBody>
      </p:sp>
    </p:spTree>
    <p:extLst>
      <p:ext uri="{BB962C8B-B14F-4D97-AF65-F5344CB8AC3E}">
        <p14:creationId xmlns:p14="http://schemas.microsoft.com/office/powerpoint/2010/main" val="1377776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50179" name="Rectangle 3"/>
          <p:cNvSpPr>
            <a:spLocks noGrp="1" noChangeArrowheads="1"/>
          </p:cNvSpPr>
          <p:nvPr>
            <p:ph type="body" idx="1"/>
          </p:nvPr>
        </p:nvSpPr>
        <p:spPr/>
        <p:txBody>
          <a:bodyPr/>
          <a:lstStyle/>
          <a:p>
            <a:pPr>
              <a:buNone/>
            </a:pPr>
            <a:r>
              <a:rPr lang="en-US" altLang="en-US" dirty="0" smtClean="0">
                <a:latin typeface="Arial" charset="0"/>
                <a:cs typeface="Arial" charset="0"/>
              </a:rPr>
              <a:t>	For example, in finding the best product of</a:t>
            </a:r>
            <a:endParaRPr lang="en-US" altLang="en-US" dirty="0">
              <a:latin typeface="Arial" charset="0"/>
              <a:cs typeface="Arial" charset="0"/>
            </a:endParaRPr>
          </a:p>
          <a:p>
            <a:pPr algn="ctr">
              <a:buFontTx/>
              <a:buNone/>
            </a:pPr>
            <a:r>
              <a:rPr lang="en-US" altLang="en-US" dirty="0" smtClean="0">
                <a:latin typeface="Times New Roman" pitchFamily="18" charset="0"/>
                <a:cs typeface="Arial" charset="0"/>
              </a:rPr>
              <a:t>(</a:t>
            </a:r>
            <a:r>
              <a:rPr lang="en-US" altLang="en-US" b="1" dirty="0" smtClean="0">
                <a:latin typeface="Times New Roman" pitchFamily="18" charset="0"/>
                <a:cs typeface="Arial" charset="0"/>
              </a:rPr>
              <a:t>A</a:t>
            </a:r>
            <a:r>
              <a:rPr lang="en-US" altLang="en-US" baseline="-25000" dirty="0" smtClean="0">
                <a:latin typeface="Times New Roman" pitchFamily="18" charset="0"/>
                <a:cs typeface="Arial" charset="0"/>
              </a:rPr>
              <a:t>1</a:t>
            </a:r>
            <a:r>
              <a:rPr lang="en-US" altLang="en-US" dirty="0">
                <a:latin typeface="Times New Roman" pitchFamily="18" charset="0"/>
                <a:cs typeface="Arial" charset="0"/>
              </a:rPr>
              <a:t>⋅⋅⋅</a:t>
            </a:r>
            <a:r>
              <a:rPr lang="en-US" altLang="en-US" b="1" dirty="0" smtClean="0">
                <a:latin typeface="Times New Roman" pitchFamily="18" charset="0"/>
                <a:cs typeface="Arial" charset="0"/>
              </a:rPr>
              <a:t>A</a:t>
            </a:r>
            <a:r>
              <a:rPr lang="en-US" altLang="en-US" i="1" baseline="-25000" dirty="0" smtClean="0">
                <a:latin typeface="Times New Roman" pitchFamily="18" charset="0"/>
                <a:cs typeface="Arial" charset="0"/>
              </a:rPr>
              <a:t>i</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A</a:t>
            </a:r>
            <a:r>
              <a:rPr lang="en-US" altLang="en-US" i="1" baseline="-25000" dirty="0" smtClean="0">
                <a:latin typeface="Times New Roman" pitchFamily="18" charset="0"/>
                <a:cs typeface="Arial" charset="0"/>
              </a:rPr>
              <a:t>i</a:t>
            </a:r>
            <a:r>
              <a:rPr lang="en-US" altLang="en-US" baseline="-25000" dirty="0" smtClean="0">
                <a:latin typeface="Times New Roman" pitchFamily="18" charset="0"/>
                <a:cs typeface="Arial" charset="0"/>
              </a:rPr>
              <a:t> + 1 </a:t>
            </a:r>
            <a:r>
              <a:rPr lang="en-US" altLang="en-US" dirty="0" smtClean="0">
                <a:latin typeface="Times New Roman" pitchFamily="18" charset="0"/>
                <a:cs typeface="Arial" charset="0"/>
              </a:rPr>
              <a:t>⋅⋅⋅</a:t>
            </a:r>
            <a:r>
              <a:rPr lang="en-US" altLang="en-US" b="1" dirty="0">
                <a:latin typeface="Times New Roman" pitchFamily="18" charset="0"/>
                <a:cs typeface="Arial" charset="0"/>
              </a:rPr>
              <a:t>A</a:t>
            </a:r>
            <a:r>
              <a:rPr lang="en-US" altLang="en-US" i="1" baseline="-25000" dirty="0">
                <a:latin typeface="Times New Roman" pitchFamily="18" charset="0"/>
                <a:cs typeface="Arial" charset="0"/>
              </a:rPr>
              <a:t>n</a:t>
            </a:r>
            <a:r>
              <a:rPr lang="en-US" altLang="en-US" dirty="0" smtClean="0">
                <a:latin typeface="Times New Roman" pitchFamily="18" charset="0"/>
                <a:cs typeface="Arial" charset="0"/>
              </a:rPr>
              <a:t>)</a:t>
            </a:r>
          </a:p>
          <a:p>
            <a:pPr>
              <a:buFontTx/>
              <a:buNone/>
            </a:pPr>
            <a:r>
              <a:rPr lang="en-US" altLang="en-US" dirty="0" smtClean="0">
                <a:latin typeface="Arial" charset="0"/>
                <a:cs typeface="Arial" charset="0"/>
              </a:rPr>
              <a:t>	the work required is:</a:t>
            </a:r>
          </a:p>
          <a:p>
            <a:pPr lvl="1"/>
            <a:r>
              <a:rPr lang="en-US" altLang="en-US" dirty="0" smtClean="0">
                <a:latin typeface="Arial" charset="0"/>
                <a:cs typeface="Arial" charset="0"/>
              </a:rPr>
              <a:t>The product </a:t>
            </a:r>
            <a:r>
              <a:rPr lang="en-US" altLang="en-US" dirty="0" smtClean="0">
                <a:latin typeface="Times New Roman" panose="02020603050405020304" pitchFamily="18" charset="0"/>
                <a:cs typeface="Times New Roman" panose="02020603050405020304" pitchFamily="18" charset="0"/>
              </a:rPr>
              <a:t>columns(</a:t>
            </a:r>
            <a:r>
              <a:rPr lang="en-US" altLang="en-US" b="1" dirty="0" smtClean="0">
                <a:latin typeface="Times New Roman" panose="02020603050405020304" pitchFamily="18" charset="0"/>
                <a:cs typeface="Times New Roman" panose="02020603050405020304" pitchFamily="18" charset="0"/>
              </a:rPr>
              <a:t>A</a:t>
            </a:r>
            <a:r>
              <a:rPr lang="en-US" altLang="en-US" baseline="-25000" dirty="0" smtClean="0">
                <a:latin typeface="Times New Roman" panose="02020603050405020304" pitchFamily="18" charset="0"/>
                <a:cs typeface="Times New Roman" panose="02020603050405020304" pitchFamily="18" charset="0"/>
              </a:rPr>
              <a:t>1</a:t>
            </a:r>
            <a:r>
              <a:rPr lang="en-US" altLang="en-US" dirty="0" smtClean="0">
                <a:latin typeface="Times New Roman" panose="02020603050405020304" pitchFamily="18" charset="0"/>
                <a:cs typeface="Times New Roman" panose="02020603050405020304" pitchFamily="18" charset="0"/>
              </a:rPr>
              <a:t>) rows(</a:t>
            </a:r>
            <a:r>
              <a:rPr lang="en-US" altLang="en-US" b="1" dirty="0" smtClean="0">
                <a:latin typeface="Times New Roman" panose="02020603050405020304" pitchFamily="18" charset="0"/>
                <a:cs typeface="Times New Roman" panose="02020603050405020304" pitchFamily="18" charset="0"/>
              </a:rPr>
              <a:t>A</a:t>
            </a:r>
            <a:r>
              <a:rPr lang="en-US" altLang="en-US" i="1" baseline="-25000" dirty="0" smtClean="0">
                <a:latin typeface="Times New Roman" panose="02020603050405020304" pitchFamily="18" charset="0"/>
                <a:cs typeface="Times New Roman" panose="02020603050405020304" pitchFamily="18" charset="0"/>
              </a:rPr>
              <a:t>i</a:t>
            </a:r>
            <a:r>
              <a:rPr lang="en-US" altLang="en-US" dirty="0" smtClean="0">
                <a:latin typeface="Times New Roman" panose="02020603050405020304" pitchFamily="18" charset="0"/>
                <a:cs typeface="Times New Roman" panose="02020603050405020304" pitchFamily="18" charset="0"/>
              </a:rPr>
              <a:t>) rows(</a:t>
            </a:r>
            <a:r>
              <a:rPr lang="en-US" altLang="en-US" b="1" dirty="0" smtClean="0">
                <a:latin typeface="Times New Roman" panose="02020603050405020304" pitchFamily="18" charset="0"/>
                <a:cs typeface="Times New Roman" panose="02020603050405020304" pitchFamily="18" charset="0"/>
              </a:rPr>
              <a:t>A</a:t>
            </a:r>
            <a:r>
              <a:rPr lang="en-US" altLang="en-US" i="1" baseline="-25000"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p>
          <a:p>
            <a:pPr lvl="2"/>
            <a:r>
              <a:rPr lang="en-US" altLang="en-US" dirty="0" smtClean="0">
                <a:latin typeface="Arial" charset="0"/>
                <a:cs typeface="Arial" charset="0"/>
              </a:rPr>
              <a:t>Note that </a:t>
            </a:r>
            <a:r>
              <a:rPr lang="en-US" altLang="en-US" dirty="0" smtClean="0">
                <a:latin typeface="Times New Roman" panose="02020603050405020304" pitchFamily="18" charset="0"/>
                <a:cs typeface="Times New Roman" panose="02020603050405020304" pitchFamily="18" charset="0"/>
              </a:rPr>
              <a:t>rows(</a:t>
            </a:r>
            <a:r>
              <a:rPr lang="en-US" altLang="en-US" b="1" dirty="0" smtClean="0">
                <a:latin typeface="Times New Roman" panose="02020603050405020304" pitchFamily="18" charset="0"/>
                <a:cs typeface="Times New Roman" panose="02020603050405020304" pitchFamily="18" charset="0"/>
              </a:rPr>
              <a:t>A</a:t>
            </a:r>
            <a:r>
              <a:rPr lang="en-US" altLang="en-US" i="1" baseline="-25000" dirty="0" smtClean="0">
                <a:latin typeface="Times New Roman" panose="02020603050405020304" pitchFamily="18" charset="0"/>
                <a:cs typeface="Times New Roman" panose="02020603050405020304" pitchFamily="18" charset="0"/>
              </a:rPr>
              <a:t>i</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and </a:t>
            </a:r>
            <a:r>
              <a:rPr lang="en-US" altLang="en-US" dirty="0" smtClean="0">
                <a:latin typeface="Times New Roman" panose="02020603050405020304" pitchFamily="18" charset="0"/>
                <a:cs typeface="Times New Roman" panose="02020603050405020304" pitchFamily="18" charset="0"/>
              </a:rPr>
              <a:t>columns(</a:t>
            </a:r>
            <a:r>
              <a:rPr lang="en-US" altLang="en-US" b="1" dirty="0" smtClean="0">
                <a:latin typeface="Times New Roman" panose="02020603050405020304" pitchFamily="18" charset="0"/>
                <a:cs typeface="Times New Roman" panose="02020603050405020304" pitchFamily="18" charset="0"/>
              </a:rPr>
              <a:t>A</a:t>
            </a:r>
            <a:r>
              <a:rPr lang="en-US" altLang="en-US" i="1" baseline="-25000" dirty="0" smtClean="0">
                <a:latin typeface="Times New Roman" panose="02020603050405020304" pitchFamily="18" charset="0"/>
                <a:cs typeface="Times New Roman" panose="02020603050405020304" pitchFamily="18" charset="0"/>
              </a:rPr>
              <a:t>i</a:t>
            </a:r>
            <a:r>
              <a:rPr lang="en-US" altLang="en-US" baseline="-25000" dirty="0" smtClean="0">
                <a:latin typeface="Times New Roman" panose="02020603050405020304" pitchFamily="18" charset="0"/>
                <a:cs typeface="Times New Roman" panose="02020603050405020304" pitchFamily="18" charset="0"/>
              </a:rPr>
              <a:t> + 1</a:t>
            </a:r>
            <a:r>
              <a:rPr lang="en-US" altLang="en-US" dirty="0" smtClean="0">
                <a:latin typeface="Times New Roman" pitchFamily="18" charset="0"/>
                <a:cs typeface="Times New Roman" panose="02020603050405020304" pitchFamily="18" charset="0"/>
              </a:rPr>
              <a:t>)</a:t>
            </a:r>
            <a:r>
              <a:rPr lang="en-US" altLang="en-US" dirty="0" smtClean="0">
                <a:latin typeface="Arial" charset="0"/>
                <a:cs typeface="Arial" charset="0"/>
              </a:rPr>
              <a:t> must be equal</a:t>
            </a:r>
          </a:p>
          <a:p>
            <a:pPr lvl="1"/>
            <a:r>
              <a:rPr lang="en-US" altLang="en-US" dirty="0" smtClean="0">
                <a:latin typeface="Arial" charset="0"/>
                <a:cs typeface="Arial" charset="0"/>
              </a:rPr>
              <a:t>The minimal work required to multiply </a:t>
            </a:r>
            <a:r>
              <a:rPr lang="en-US" altLang="en-US" b="1" dirty="0">
                <a:latin typeface="Times New Roman" pitchFamily="18" charset="0"/>
                <a:cs typeface="Arial" charset="0"/>
              </a:rPr>
              <a:t>A</a:t>
            </a:r>
            <a:r>
              <a:rPr lang="en-US" altLang="en-US" baseline="-25000" dirty="0">
                <a:latin typeface="Times New Roman" pitchFamily="18" charset="0"/>
                <a:cs typeface="Arial" charset="0"/>
              </a:rPr>
              <a:t>1</a:t>
            </a:r>
            <a:r>
              <a:rPr lang="en-US" altLang="en-US" dirty="0">
                <a:latin typeface="Times New Roman" pitchFamily="18" charset="0"/>
                <a:cs typeface="Arial" charset="0"/>
              </a:rPr>
              <a:t>⋅⋅⋅</a:t>
            </a:r>
            <a:r>
              <a:rPr lang="en-US" altLang="en-US" b="1" dirty="0">
                <a:latin typeface="Times New Roman" pitchFamily="18" charset="0"/>
                <a:cs typeface="Arial" charset="0"/>
              </a:rPr>
              <a:t>A</a:t>
            </a:r>
            <a:r>
              <a:rPr lang="en-US" altLang="en-US" i="1" baseline="-25000" dirty="0">
                <a:latin typeface="Times New Roman" pitchFamily="18" charset="0"/>
                <a:cs typeface="Arial" charset="0"/>
              </a:rPr>
              <a:t>i</a:t>
            </a:r>
            <a:endParaRPr lang="en-US" altLang="en-US" dirty="0">
              <a:latin typeface="Times New Roman" pitchFamily="18" charset="0"/>
              <a:cs typeface="Times New Roman" panose="02020603050405020304" pitchFamily="18" charset="0"/>
            </a:endParaRPr>
          </a:p>
          <a:p>
            <a:pPr lvl="1"/>
            <a:r>
              <a:rPr lang="en-US" altLang="en-US" dirty="0">
                <a:latin typeface="Arial" charset="0"/>
                <a:cs typeface="Arial" charset="0"/>
              </a:rPr>
              <a:t>The minimal work required to multiply </a:t>
            </a:r>
            <a:r>
              <a:rPr lang="en-US" altLang="en-US" b="1" dirty="0" smtClean="0">
                <a:latin typeface="Times New Roman" pitchFamily="18" charset="0"/>
                <a:cs typeface="Arial" charset="0"/>
              </a:rPr>
              <a:t>A</a:t>
            </a:r>
            <a:r>
              <a:rPr lang="en-US" altLang="en-US" i="1" baseline="-25000" dirty="0" smtClean="0">
                <a:latin typeface="Times New Roman" pitchFamily="18" charset="0"/>
                <a:cs typeface="Arial" charset="0"/>
              </a:rPr>
              <a:t>i</a:t>
            </a:r>
            <a:r>
              <a:rPr lang="en-US" altLang="en-US" baseline="-25000" dirty="0" smtClean="0">
                <a:latin typeface="Times New Roman" pitchFamily="18" charset="0"/>
                <a:cs typeface="Arial" charset="0"/>
              </a:rPr>
              <a:t> + 1</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A</a:t>
            </a:r>
            <a:r>
              <a:rPr lang="en-US" altLang="en-US" i="1" baseline="-25000" dirty="0" smtClean="0">
                <a:latin typeface="Times New Roman" pitchFamily="18" charset="0"/>
                <a:cs typeface="Arial" charset="0"/>
              </a:rPr>
              <a:t>n</a:t>
            </a:r>
            <a:endParaRPr lang="en-US" altLang="en-US" dirty="0">
              <a:latin typeface="Times New Roman" pitchFamily="18" charset="0"/>
              <a:cs typeface="Times New Roman" panose="02020603050405020304" pitchFamily="18" charset="0"/>
            </a:endParaRPr>
          </a:p>
          <a:p>
            <a:pPr lvl="1"/>
            <a:endParaRPr lang="en-US" altLang="en-US" dirty="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1161432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51203" name="Rectangle 3"/>
          <p:cNvSpPr>
            <a:spLocks noGrp="1" noChangeArrowheads="1"/>
          </p:cNvSpPr>
          <p:nvPr>
            <p:ph type="body" idx="1"/>
          </p:nvPr>
        </p:nvSpPr>
        <p:spPr>
          <a:xfrm>
            <a:off x="395536" y="1556792"/>
            <a:ext cx="8229600" cy="4525963"/>
          </a:xfrm>
        </p:spPr>
        <p:txBody>
          <a:bodyPr>
            <a:noAutofit/>
          </a:bodyPr>
          <a:lstStyle/>
          <a:p>
            <a:pPr>
              <a:buNone/>
            </a:pPr>
            <a:r>
              <a:rPr lang="en-US" altLang="en-US" sz="1050" dirty="0" smtClean="0">
                <a:latin typeface="Consolas" panose="020B0609020204030204" pitchFamily="49" charset="0"/>
                <a:cs typeface="Consolas" panose="020B0609020204030204" pitchFamily="49" charset="0"/>
              </a:rPr>
              <a:t>	</a:t>
            </a:r>
            <a:r>
              <a:rPr lang="en-US" altLang="en-US" sz="1050" dirty="0" err="1">
                <a:latin typeface="Consolas" panose="020B0609020204030204" pitchFamily="49" charset="0"/>
                <a:cs typeface="Consolas" panose="020B0609020204030204" pitchFamily="49" charset="0"/>
              </a:rPr>
              <a:t>int</a:t>
            </a:r>
            <a:r>
              <a:rPr lang="en-US" altLang="en-US" sz="1050" dirty="0">
                <a:latin typeface="Consolas" panose="020B0609020204030204" pitchFamily="49" charset="0"/>
                <a:cs typeface="Consolas" panose="020B0609020204030204" pitchFamily="49" charset="0"/>
              </a:rPr>
              <a:t> </a:t>
            </a:r>
            <a:r>
              <a:rPr lang="en-US" altLang="en-US" sz="1050" b="1" dirty="0" err="1" smtClean="0">
                <a:solidFill>
                  <a:srgbClr val="FF0000"/>
                </a:solidFill>
                <a:latin typeface="Consolas" panose="020B0609020204030204" pitchFamily="49" charset="0"/>
                <a:cs typeface="Consolas" panose="020B0609020204030204" pitchFamily="49" charset="0"/>
              </a:rPr>
              <a:t>matrix_chain</a:t>
            </a: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Matrix </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 </a:t>
            </a:r>
            <a:r>
              <a:rPr lang="en-US" altLang="en-US" sz="1050" dirty="0" err="1">
                <a:latin typeface="Consolas" panose="020B0609020204030204" pitchFamily="49" charset="0"/>
                <a:cs typeface="Consolas" panose="020B0609020204030204" pitchFamily="49" charset="0"/>
              </a:rPr>
              <a:t>int</a:t>
            </a:r>
            <a:r>
              <a:rPr lang="en-US" altLang="en-US" sz="1050" dirty="0">
                <a:latin typeface="Consolas" panose="020B0609020204030204" pitchFamily="49" charset="0"/>
                <a:cs typeface="Consolas" panose="020B0609020204030204" pitchFamily="49" charset="0"/>
              </a:rPr>
              <a:t> </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a:t>
            </a:r>
            <a:r>
              <a:rPr lang="en-US" altLang="en-US" sz="1050" dirty="0" err="1">
                <a:latin typeface="Consolas" panose="020B0609020204030204" pitchFamily="49" charset="0"/>
                <a:cs typeface="Consolas" panose="020B0609020204030204" pitchFamily="49" charset="0"/>
              </a:rPr>
              <a:t>int</a:t>
            </a:r>
            <a:r>
              <a:rPr lang="en-US" altLang="en-US" sz="1050" dirty="0">
                <a:latin typeface="Consolas" panose="020B0609020204030204" pitchFamily="49" charset="0"/>
                <a:cs typeface="Consolas" panose="020B0609020204030204" pitchFamily="49" charset="0"/>
              </a:rPr>
              <a:t> </a:t>
            </a:r>
            <a:r>
              <a:rPr lang="en-US" altLang="en-US" sz="1050" dirty="0" smtClean="0">
                <a:latin typeface="Consolas" panose="020B0609020204030204" pitchFamily="49" charset="0"/>
                <a:cs typeface="Consolas" panose="020B0609020204030204" pitchFamily="49" charset="0"/>
              </a:rPr>
              <a:t>j </a:t>
            </a:r>
            <a:r>
              <a:rPr lang="en-US" altLang="en-US" sz="1050" dirty="0">
                <a:latin typeface="Consolas" panose="020B0609020204030204" pitchFamily="49" charset="0"/>
                <a:cs typeface="Consolas" panose="020B0609020204030204" pitchFamily="49" charset="0"/>
              </a:rPr>
              <a:t>) {</a:t>
            </a:r>
          </a:p>
          <a:p>
            <a:pPr>
              <a:buNone/>
            </a:pPr>
            <a:r>
              <a:rPr lang="en-US" altLang="en-US" sz="1050" dirty="0">
                <a:latin typeface="Consolas" panose="020B0609020204030204" pitchFamily="49" charset="0"/>
                <a:cs typeface="Consolas" panose="020B0609020204030204" pitchFamily="49" charset="0"/>
              </a:rPr>
              <a:t>        // There is only one matrix</a:t>
            </a:r>
          </a:p>
          <a:p>
            <a:pPr>
              <a:buNone/>
            </a:pPr>
            <a:r>
              <a:rPr lang="en-US" altLang="en-US" sz="1050" dirty="0">
                <a:latin typeface="Consolas" panose="020B0609020204030204" pitchFamily="49" charset="0"/>
                <a:cs typeface="Consolas" panose="020B0609020204030204" pitchFamily="49" charset="0"/>
              </a:rPr>
              <a:t>        if ( </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+ 1 == </a:t>
            </a:r>
            <a:r>
              <a:rPr lang="en-US" altLang="en-US" sz="1050" dirty="0" smtClean="0">
                <a:latin typeface="Consolas" panose="020B0609020204030204" pitchFamily="49" charset="0"/>
                <a:cs typeface="Consolas" panose="020B0609020204030204" pitchFamily="49" charset="0"/>
              </a:rPr>
              <a:t>j </a:t>
            </a:r>
            <a:r>
              <a:rPr lang="en-US" altLang="en-US" sz="1050" dirty="0">
                <a:latin typeface="Consolas" panose="020B0609020204030204" pitchFamily="49" charset="0"/>
                <a:cs typeface="Consolas" panose="020B0609020204030204" pitchFamily="49" charset="0"/>
              </a:rPr>
              <a:t>) {</a:t>
            </a:r>
          </a:p>
          <a:p>
            <a:pPr>
              <a:buNone/>
            </a:pPr>
            <a:r>
              <a:rPr lang="en-US" altLang="en-US" sz="1050" dirty="0">
                <a:latin typeface="Consolas" panose="020B0609020204030204" pitchFamily="49" charset="0"/>
                <a:cs typeface="Consolas" panose="020B0609020204030204" pitchFamily="49" charset="0"/>
              </a:rPr>
              <a:t>                return 0;</a:t>
            </a:r>
          </a:p>
          <a:p>
            <a:pPr>
              <a:buNone/>
            </a:pPr>
            <a:r>
              <a:rPr lang="en-US" altLang="en-US" sz="1050" dirty="0">
                <a:latin typeface="Consolas" panose="020B0609020204030204" pitchFamily="49" charset="0"/>
                <a:cs typeface="Consolas" panose="020B0609020204030204" pitchFamily="49" charset="0"/>
              </a:rPr>
              <a:t>        } else if ( </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+ 2 == </a:t>
            </a:r>
            <a:r>
              <a:rPr lang="en-US" altLang="en-US" sz="1050" dirty="0" smtClean="0">
                <a:latin typeface="Consolas" panose="020B0609020204030204" pitchFamily="49" charset="0"/>
                <a:cs typeface="Consolas" panose="020B0609020204030204" pitchFamily="49" charset="0"/>
              </a:rPr>
              <a:t>j </a:t>
            </a:r>
            <a:r>
              <a:rPr lang="en-US" altLang="en-US" sz="1050" dirty="0">
                <a:latin typeface="Consolas" panose="020B0609020204030204" pitchFamily="49" charset="0"/>
                <a:cs typeface="Consolas" panose="020B0609020204030204" pitchFamily="49" charset="0"/>
              </a:rPr>
              <a:t>) {</a:t>
            </a:r>
          </a:p>
          <a:p>
            <a:pPr>
              <a:buNone/>
            </a:pPr>
            <a:r>
              <a:rPr lang="en-US" altLang="en-US" sz="1050" dirty="0">
                <a:latin typeface="Consolas" panose="020B0609020204030204" pitchFamily="49" charset="0"/>
                <a:cs typeface="Consolas" panose="020B0609020204030204" pitchFamily="49" charset="0"/>
              </a:rPr>
              <a:t>                assert(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a:t>
            </a:r>
            <a:r>
              <a:rPr lang="en-US" altLang="en-US" sz="1050" dirty="0">
                <a:latin typeface="Consolas" panose="020B0609020204030204" pitchFamily="49" charset="0"/>
                <a:cs typeface="Consolas" panose="020B0609020204030204" pitchFamily="49" charset="0"/>
              </a:rPr>
              <a:t>columns()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+ 1].rows() );</a:t>
            </a:r>
          </a:p>
          <a:p>
            <a:pPr>
              <a:buNone/>
            </a:pP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return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a:t>
            </a:r>
            <a:r>
              <a:rPr lang="en-US" altLang="en-US" sz="1050" dirty="0">
                <a:latin typeface="Consolas" panose="020B0609020204030204" pitchFamily="49" charset="0"/>
                <a:cs typeface="Consolas" panose="020B0609020204030204" pitchFamily="49" charset="0"/>
              </a:rPr>
              <a:t>rows</a:t>
            </a:r>
            <a:r>
              <a:rPr lang="en-US" altLang="en-US" sz="1050" dirty="0" smtClean="0">
                <a:latin typeface="Consolas" panose="020B0609020204030204" pitchFamily="49" charset="0"/>
                <a:cs typeface="Consolas" panose="020B0609020204030204" pitchFamily="49" charset="0"/>
              </a:rPr>
              <a:t>()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a:t>
            </a:r>
            <a:r>
              <a:rPr lang="en-US" altLang="en-US" sz="1050" dirty="0">
                <a:latin typeface="Consolas" panose="020B0609020204030204" pitchFamily="49" charset="0"/>
                <a:cs typeface="Consolas" panose="020B0609020204030204" pitchFamily="49" charset="0"/>
              </a:rPr>
              <a:t>columns</a:t>
            </a:r>
            <a:r>
              <a:rPr lang="en-US" altLang="en-US" sz="1050" dirty="0" smtClean="0">
                <a:latin typeface="Consolas" panose="020B0609020204030204" pitchFamily="49" charset="0"/>
                <a:cs typeface="Consolas" panose="020B0609020204030204" pitchFamily="49" charset="0"/>
              </a:rPr>
              <a:t>()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+ 1].columns();</a:t>
            </a:r>
          </a:p>
          <a:p>
            <a:pPr>
              <a:buNone/>
            </a:pPr>
            <a:r>
              <a:rPr lang="en-US" altLang="en-US" sz="1050" dirty="0">
                <a:latin typeface="Consolas" panose="020B0609020204030204" pitchFamily="49" charset="0"/>
                <a:cs typeface="Consolas" panose="020B0609020204030204" pitchFamily="49" charset="0"/>
              </a:rPr>
              <a:t>        } </a:t>
            </a:r>
          </a:p>
          <a:p>
            <a:pPr>
              <a:buNone/>
            </a:pPr>
            <a:endParaRPr lang="en-US" altLang="en-US" sz="1050" dirty="0">
              <a:latin typeface="Consolas" panose="020B0609020204030204" pitchFamily="49" charset="0"/>
              <a:cs typeface="Consolas" panose="020B0609020204030204" pitchFamily="49" charset="0"/>
            </a:endParaRPr>
          </a:p>
          <a:p>
            <a:pPr>
              <a:buNone/>
            </a:pPr>
            <a:r>
              <a:rPr lang="en-US" altLang="en-US" sz="1050" dirty="0">
                <a:latin typeface="Consolas" panose="020B0609020204030204" pitchFamily="49" charset="0"/>
                <a:cs typeface="Consolas" panose="020B0609020204030204" pitchFamily="49" charset="0"/>
              </a:rPr>
              <a:t>        // We are multiplying at least three matrices</a:t>
            </a:r>
          </a:p>
          <a:p>
            <a:pPr>
              <a:buNone/>
            </a:pPr>
            <a:r>
              <a:rPr lang="en-US" altLang="en-US" sz="1050" dirty="0" smtClean="0">
                <a:latin typeface="Consolas" panose="020B0609020204030204" pitchFamily="49" charset="0"/>
                <a:cs typeface="Consolas" panose="020B0609020204030204" pitchFamily="49" charset="0"/>
              </a:rPr>
              <a:t>        // Start with calculating the work for M[</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 (M[</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+ 1] * ... * M[j - 1])</a:t>
            </a:r>
          </a:p>
          <a:p>
            <a:pPr>
              <a:buNone/>
            </a:pP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assert(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a:t>
            </a:r>
            <a:r>
              <a:rPr lang="en-US" altLang="en-US" sz="1050" dirty="0">
                <a:latin typeface="Consolas" panose="020B0609020204030204" pitchFamily="49" charset="0"/>
                <a:cs typeface="Consolas" panose="020B0609020204030204" pitchFamily="49" charset="0"/>
              </a:rPr>
              <a:t>columns()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+ 1].rows() );</a:t>
            </a:r>
          </a:p>
          <a:p>
            <a:pPr>
              <a:buNone/>
            </a:pPr>
            <a:r>
              <a:rPr lang="en-US" altLang="en-US" sz="1050" dirty="0" smtClean="0">
                <a:latin typeface="Consolas" panose="020B0609020204030204" pitchFamily="49" charset="0"/>
                <a:cs typeface="Consolas" panose="020B0609020204030204" pitchFamily="49" charset="0"/>
              </a:rPr>
              <a:t>        </a:t>
            </a:r>
            <a:r>
              <a:rPr lang="en-US" altLang="en-US" sz="1050" dirty="0" err="1">
                <a:latin typeface="Consolas" panose="020B0609020204030204" pitchFamily="49" charset="0"/>
                <a:cs typeface="Consolas" panose="020B0609020204030204" pitchFamily="49" charset="0"/>
              </a:rPr>
              <a:t>int</a:t>
            </a:r>
            <a:r>
              <a:rPr lang="en-US" altLang="en-US" sz="1050" dirty="0">
                <a:latin typeface="Consolas" panose="020B0609020204030204" pitchFamily="49" charset="0"/>
                <a:cs typeface="Consolas" panose="020B0609020204030204" pitchFamily="49" charset="0"/>
              </a:rPr>
              <a:t> minimum = </a:t>
            </a:r>
            <a:r>
              <a:rPr lang="en-US" altLang="en-US" sz="1050" b="1" dirty="0" err="1">
                <a:solidFill>
                  <a:srgbClr val="FF0000"/>
                </a:solidFill>
                <a:latin typeface="Consolas" panose="020B0609020204030204" pitchFamily="49" charset="0"/>
                <a:cs typeface="Consolas" panose="020B0609020204030204" pitchFamily="49" charset="0"/>
              </a:rPr>
              <a:t>matrix_chain</a:t>
            </a:r>
            <a:r>
              <a:rPr lang="en-US" altLang="en-US" sz="1050" dirty="0" smtClean="0">
                <a:latin typeface="Consolas" panose="020B0609020204030204" pitchFamily="49" charset="0"/>
                <a:cs typeface="Consolas" panose="020B0609020204030204" pitchFamily="49" charset="0"/>
              </a:rPr>
              <a:t>(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 </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a:t>
            </a:r>
            <a:r>
              <a:rPr lang="en-US" altLang="en-US" sz="1050" dirty="0">
                <a:latin typeface="Consolas" panose="020B0609020204030204" pitchFamily="49" charset="0"/>
                <a:cs typeface="Consolas" panose="020B0609020204030204" pitchFamily="49" charset="0"/>
              </a:rPr>
              <a:t>+ 1, </a:t>
            </a:r>
            <a:r>
              <a:rPr lang="en-US" altLang="en-US" sz="1050" dirty="0" smtClean="0">
                <a:latin typeface="Consolas" panose="020B0609020204030204" pitchFamily="49" charset="0"/>
                <a:cs typeface="Consolas" panose="020B0609020204030204" pitchFamily="49" charset="0"/>
              </a:rPr>
              <a:t>j </a:t>
            </a:r>
            <a:r>
              <a:rPr lang="en-US" altLang="en-US" sz="1050" dirty="0">
                <a:latin typeface="Consolas" panose="020B0609020204030204" pitchFamily="49" charset="0"/>
                <a:cs typeface="Consolas" panose="020B0609020204030204" pitchFamily="49" charset="0"/>
              </a:rPr>
              <a:t>)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a:t>
            </a:r>
            <a:r>
              <a:rPr lang="en-US" altLang="en-US" sz="1050" dirty="0">
                <a:latin typeface="Consolas" panose="020B0609020204030204" pitchFamily="49" charset="0"/>
                <a:cs typeface="Consolas" panose="020B0609020204030204" pitchFamily="49" charset="0"/>
              </a:rPr>
              <a:t>rows</a:t>
            </a:r>
            <a:r>
              <a:rPr lang="en-US" altLang="en-US" sz="1050" dirty="0" smtClean="0">
                <a:latin typeface="Consolas" panose="020B0609020204030204" pitchFamily="49" charset="0"/>
                <a:cs typeface="Consolas" panose="020B0609020204030204" pitchFamily="49" charset="0"/>
              </a:rPr>
              <a:t>()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a:t>
            </a:r>
            <a:r>
              <a:rPr lang="en-US" altLang="en-US" sz="1050" dirty="0">
                <a:latin typeface="Consolas" panose="020B0609020204030204" pitchFamily="49" charset="0"/>
                <a:cs typeface="Consolas" panose="020B0609020204030204" pitchFamily="49" charset="0"/>
              </a:rPr>
              <a:t>columns</a:t>
            </a:r>
            <a:r>
              <a:rPr lang="en-US" altLang="en-US" sz="1050" dirty="0" smtClean="0">
                <a:latin typeface="Consolas" panose="020B0609020204030204" pitchFamily="49" charset="0"/>
                <a:cs typeface="Consolas" panose="020B0609020204030204" pitchFamily="49" charset="0"/>
              </a:rPr>
              <a:t>()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[j </a:t>
            </a:r>
            <a:r>
              <a:rPr lang="en-US" altLang="en-US" sz="1050" dirty="0">
                <a:latin typeface="Consolas" panose="020B0609020204030204" pitchFamily="49" charset="0"/>
                <a:cs typeface="Consolas" panose="020B0609020204030204" pitchFamily="49" charset="0"/>
              </a:rPr>
              <a:t>- 1].columns();</a:t>
            </a:r>
          </a:p>
          <a:p>
            <a:pPr>
              <a:buNone/>
            </a:pPr>
            <a:endParaRPr lang="en-US" altLang="en-US" sz="1050" dirty="0">
              <a:latin typeface="Consolas" panose="020B0609020204030204" pitchFamily="49" charset="0"/>
              <a:cs typeface="Consolas" panose="020B0609020204030204" pitchFamily="49" charset="0"/>
            </a:endParaRPr>
          </a:p>
          <a:p>
            <a:pPr>
              <a:buNone/>
            </a:pPr>
            <a:r>
              <a:rPr lang="en-US" altLang="en-US" sz="1050" dirty="0">
                <a:latin typeface="Consolas" panose="020B0609020204030204" pitchFamily="49" charset="0"/>
                <a:cs typeface="Consolas" panose="020B0609020204030204" pitchFamily="49" charset="0"/>
              </a:rPr>
              <a:t>        for ( </a:t>
            </a:r>
            <a:r>
              <a:rPr lang="en-US" altLang="en-US" sz="1050" dirty="0" err="1">
                <a:latin typeface="Consolas" panose="020B0609020204030204" pitchFamily="49" charset="0"/>
                <a:cs typeface="Consolas" panose="020B0609020204030204" pitchFamily="49" charset="0"/>
              </a:rPr>
              <a:t>int</a:t>
            </a:r>
            <a:r>
              <a:rPr lang="en-US" altLang="en-US" sz="1050" dirty="0">
                <a:latin typeface="Consolas" panose="020B0609020204030204" pitchFamily="49" charset="0"/>
                <a:cs typeface="Consolas" panose="020B0609020204030204" pitchFamily="49" charset="0"/>
              </a:rPr>
              <a:t> </a:t>
            </a:r>
            <a:r>
              <a:rPr lang="en-US" altLang="en-US" sz="1050" dirty="0" smtClean="0">
                <a:latin typeface="Consolas" panose="020B0609020204030204" pitchFamily="49" charset="0"/>
                <a:cs typeface="Consolas" panose="020B0609020204030204" pitchFamily="49" charset="0"/>
              </a:rPr>
              <a:t>k </a:t>
            </a:r>
            <a:r>
              <a:rPr lang="en-US" altLang="en-US" sz="1050" dirty="0">
                <a:latin typeface="Consolas" panose="020B0609020204030204" pitchFamily="49" charset="0"/>
                <a:cs typeface="Consolas" panose="020B0609020204030204" pitchFamily="49" charset="0"/>
              </a:rPr>
              <a:t>= </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+ 2; k </a:t>
            </a:r>
            <a:r>
              <a:rPr lang="en-US" altLang="en-US" sz="1050" dirty="0">
                <a:latin typeface="Consolas" panose="020B0609020204030204" pitchFamily="49" charset="0"/>
                <a:cs typeface="Consolas" panose="020B0609020204030204" pitchFamily="49" charset="0"/>
              </a:rPr>
              <a:t>&lt; </a:t>
            </a:r>
            <a:r>
              <a:rPr lang="en-US" altLang="en-US" sz="1050" dirty="0" smtClean="0">
                <a:latin typeface="Consolas" panose="020B0609020204030204" pitchFamily="49" charset="0"/>
                <a:cs typeface="Consolas" panose="020B0609020204030204" pitchFamily="49" charset="0"/>
              </a:rPr>
              <a:t>j; ++k </a:t>
            </a:r>
            <a:r>
              <a:rPr lang="en-US" altLang="en-US" sz="1050" dirty="0">
                <a:latin typeface="Consolas" panose="020B0609020204030204" pitchFamily="49" charset="0"/>
                <a:cs typeface="Consolas" panose="020B0609020204030204" pitchFamily="49" charset="0"/>
              </a:rPr>
              <a:t>) </a:t>
            </a:r>
            <a:r>
              <a:rPr lang="en-US" altLang="en-US" sz="1050" dirty="0" smtClean="0">
                <a:latin typeface="Consolas" panose="020B0609020204030204" pitchFamily="49" charset="0"/>
                <a:cs typeface="Consolas" panose="020B0609020204030204" pitchFamily="49" charset="0"/>
              </a:rPr>
              <a:t>{</a:t>
            </a:r>
          </a:p>
          <a:p>
            <a:pPr>
              <a:buNone/>
            </a:pPr>
            <a:r>
              <a:rPr lang="en-US" altLang="en-US" sz="1050" dirty="0">
                <a:latin typeface="Consolas" panose="020B0609020204030204" pitchFamily="49" charset="0"/>
                <a:cs typeface="Consolas" panose="020B0609020204030204" pitchFamily="49" charset="0"/>
              </a:rPr>
              <a:t> </a:t>
            </a:r>
            <a:r>
              <a:rPr lang="en-US" altLang="en-US" sz="1050" dirty="0" smtClean="0">
                <a:latin typeface="Consolas" panose="020B0609020204030204" pitchFamily="49" charset="0"/>
                <a:cs typeface="Consolas" panose="020B0609020204030204" pitchFamily="49" charset="0"/>
              </a:rPr>
              <a:t>               // Find the work for (M[</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 ... * M[k - 1]) * (M[k] * ... M[j - 1]) and update if it is less</a:t>
            </a:r>
            <a:endParaRPr lang="en-US" altLang="en-US" sz="1050" dirty="0">
              <a:latin typeface="Consolas" panose="020B0609020204030204" pitchFamily="49" charset="0"/>
              <a:cs typeface="Consolas" panose="020B0609020204030204" pitchFamily="49" charset="0"/>
            </a:endParaRPr>
          </a:p>
          <a:p>
            <a:pPr>
              <a:buNone/>
            </a:pPr>
            <a:r>
              <a:rPr lang="en-US" altLang="en-US" sz="1050" dirty="0">
                <a:latin typeface="Consolas" panose="020B0609020204030204" pitchFamily="49" charset="0"/>
                <a:cs typeface="Consolas" panose="020B0609020204030204" pitchFamily="49" charset="0"/>
              </a:rPr>
              <a:t>                assert(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[k - 1].</a:t>
            </a:r>
            <a:r>
              <a:rPr lang="en-US" altLang="en-US" sz="1050" dirty="0">
                <a:latin typeface="Consolas" panose="020B0609020204030204" pitchFamily="49" charset="0"/>
                <a:cs typeface="Consolas" panose="020B0609020204030204" pitchFamily="49" charset="0"/>
              </a:rPr>
              <a:t>columns()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[k].</a:t>
            </a:r>
            <a:r>
              <a:rPr lang="en-US" altLang="en-US" sz="1050" dirty="0">
                <a:latin typeface="Consolas" panose="020B0609020204030204" pitchFamily="49" charset="0"/>
                <a:cs typeface="Consolas" panose="020B0609020204030204" pitchFamily="49" charset="0"/>
              </a:rPr>
              <a:t>rows() );</a:t>
            </a:r>
          </a:p>
          <a:p>
            <a:pPr>
              <a:buNone/>
            </a:pPr>
            <a:r>
              <a:rPr lang="en-US" altLang="en-US" sz="1050" dirty="0" smtClean="0">
                <a:latin typeface="Consolas" panose="020B0609020204030204" pitchFamily="49" charset="0"/>
                <a:cs typeface="Consolas" panose="020B0609020204030204" pitchFamily="49" charset="0"/>
              </a:rPr>
              <a:t>                </a:t>
            </a:r>
            <a:r>
              <a:rPr lang="en-US" altLang="en-US" sz="1050" dirty="0" err="1">
                <a:latin typeface="Consolas" panose="020B0609020204030204" pitchFamily="49" charset="0"/>
                <a:cs typeface="Consolas" panose="020B0609020204030204" pitchFamily="49" charset="0"/>
              </a:rPr>
              <a:t>int</a:t>
            </a:r>
            <a:r>
              <a:rPr lang="en-US" altLang="en-US" sz="1050" dirty="0">
                <a:latin typeface="Consolas" panose="020B0609020204030204" pitchFamily="49" charset="0"/>
                <a:cs typeface="Consolas" panose="020B0609020204030204" pitchFamily="49" charset="0"/>
              </a:rPr>
              <a:t> current = </a:t>
            </a:r>
            <a:r>
              <a:rPr lang="en-US" altLang="en-US" sz="1050" b="1" dirty="0" err="1">
                <a:solidFill>
                  <a:srgbClr val="FF0000"/>
                </a:solidFill>
                <a:latin typeface="Consolas" panose="020B0609020204030204" pitchFamily="49" charset="0"/>
                <a:cs typeface="Consolas" panose="020B0609020204030204" pitchFamily="49" charset="0"/>
              </a:rPr>
              <a:t>matrix_chain</a:t>
            </a:r>
            <a:r>
              <a:rPr lang="en-US" altLang="en-US" sz="1050" dirty="0" smtClean="0">
                <a:latin typeface="Consolas" panose="020B0609020204030204" pitchFamily="49" charset="0"/>
                <a:cs typeface="Consolas" panose="020B0609020204030204" pitchFamily="49" charset="0"/>
              </a:rPr>
              <a:t>(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 </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 k </a:t>
            </a:r>
            <a:r>
              <a:rPr lang="en-US" altLang="en-US" sz="1050" dirty="0">
                <a:latin typeface="Consolas" panose="020B0609020204030204" pitchFamily="49" charset="0"/>
                <a:cs typeface="Consolas" panose="020B0609020204030204" pitchFamily="49" charset="0"/>
              </a:rPr>
              <a:t>) + </a:t>
            </a:r>
            <a:r>
              <a:rPr lang="en-US" altLang="en-US" sz="1050" b="1" dirty="0" err="1">
                <a:solidFill>
                  <a:srgbClr val="FF0000"/>
                </a:solidFill>
                <a:latin typeface="Consolas" panose="020B0609020204030204" pitchFamily="49" charset="0"/>
                <a:cs typeface="Consolas" panose="020B0609020204030204" pitchFamily="49" charset="0"/>
              </a:rPr>
              <a:t>matrix_chain</a:t>
            </a:r>
            <a:r>
              <a:rPr lang="en-US" altLang="en-US" sz="1050" dirty="0" smtClean="0">
                <a:latin typeface="Consolas" panose="020B0609020204030204" pitchFamily="49" charset="0"/>
                <a:cs typeface="Consolas" panose="020B0609020204030204" pitchFamily="49" charset="0"/>
              </a:rPr>
              <a:t>(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 k, j </a:t>
            </a:r>
            <a:r>
              <a:rPr lang="en-US" altLang="en-US" sz="1050" dirty="0">
                <a:latin typeface="Consolas" panose="020B0609020204030204" pitchFamily="49" charset="0"/>
                <a:cs typeface="Consolas" panose="020B0609020204030204" pitchFamily="49" charset="0"/>
              </a:rPr>
              <a:t>) + </a:t>
            </a:r>
          </a:p>
          <a:p>
            <a:pPr>
              <a:buNone/>
            </a:pPr>
            <a:r>
              <a:rPr lang="en-US" altLang="en-US" sz="1050" dirty="0">
                <a:latin typeface="Consolas" panose="020B0609020204030204" pitchFamily="49" charset="0"/>
                <a:cs typeface="Consolas" panose="020B0609020204030204" pitchFamily="49" charset="0"/>
              </a:rPr>
              <a:t>                    </a:t>
            </a:r>
            <a:r>
              <a:rPr lang="en-US" altLang="en-US" sz="1050" dirty="0" smtClean="0">
                <a:latin typeface="Consolas" panose="020B0609020204030204" pitchFamily="49" charset="0"/>
                <a:cs typeface="Consolas" panose="020B0609020204030204" pitchFamily="49" charset="0"/>
              </a:rPr>
              <a:t>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a:t>
            </a:r>
            <a:r>
              <a:rPr lang="en-US" altLang="en-US" sz="1050" dirty="0" err="1" smtClean="0">
                <a:latin typeface="Consolas" panose="020B0609020204030204" pitchFamily="49" charset="0"/>
                <a:cs typeface="Consolas" panose="020B0609020204030204" pitchFamily="49" charset="0"/>
              </a:rPr>
              <a:t>i</a:t>
            </a:r>
            <a:r>
              <a:rPr lang="en-US" altLang="en-US" sz="1050" dirty="0" smtClean="0">
                <a:latin typeface="Consolas" panose="020B0609020204030204" pitchFamily="49" charset="0"/>
                <a:cs typeface="Consolas" panose="020B0609020204030204" pitchFamily="49" charset="0"/>
              </a:rPr>
              <a:t>].</a:t>
            </a:r>
            <a:r>
              <a:rPr lang="en-US" altLang="en-US" sz="1050" dirty="0">
                <a:latin typeface="Consolas" panose="020B0609020204030204" pitchFamily="49" charset="0"/>
                <a:cs typeface="Consolas" panose="020B0609020204030204" pitchFamily="49" charset="0"/>
              </a:rPr>
              <a:t>rows</a:t>
            </a:r>
            <a:r>
              <a:rPr lang="en-US" altLang="en-US" sz="1050" dirty="0" smtClean="0">
                <a:latin typeface="Consolas" panose="020B0609020204030204" pitchFamily="49" charset="0"/>
                <a:cs typeface="Consolas" panose="020B0609020204030204" pitchFamily="49" charset="0"/>
              </a:rPr>
              <a:t>()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[k].rows() * </a:t>
            </a:r>
            <a:r>
              <a:rPr lang="en-US" altLang="en-US" sz="1050" dirty="0" err="1" smtClean="0">
                <a:latin typeface="Consolas" panose="020B0609020204030204" pitchFamily="49" charset="0"/>
                <a:cs typeface="Consolas" panose="020B0609020204030204" pitchFamily="49" charset="0"/>
              </a:rPr>
              <a:t>ms</a:t>
            </a:r>
            <a:r>
              <a:rPr lang="en-US" altLang="en-US" sz="1050" dirty="0" smtClean="0">
                <a:latin typeface="Consolas" panose="020B0609020204030204" pitchFamily="49" charset="0"/>
                <a:cs typeface="Consolas" panose="020B0609020204030204" pitchFamily="49" charset="0"/>
              </a:rPr>
              <a:t>[j </a:t>
            </a:r>
            <a:r>
              <a:rPr lang="en-US" altLang="en-US" sz="1050" dirty="0">
                <a:latin typeface="Consolas" panose="020B0609020204030204" pitchFamily="49" charset="0"/>
                <a:cs typeface="Consolas" panose="020B0609020204030204" pitchFamily="49" charset="0"/>
              </a:rPr>
              <a:t>- 1].columns</a:t>
            </a:r>
            <a:r>
              <a:rPr lang="en-US" altLang="en-US" sz="1050" dirty="0" smtClean="0">
                <a:latin typeface="Consolas" panose="020B0609020204030204" pitchFamily="49" charset="0"/>
                <a:cs typeface="Consolas" panose="020B0609020204030204" pitchFamily="49" charset="0"/>
              </a:rPr>
              <a:t>();</a:t>
            </a:r>
            <a:endParaRPr lang="en-US" altLang="en-US" sz="1050" dirty="0">
              <a:latin typeface="Consolas" panose="020B0609020204030204" pitchFamily="49" charset="0"/>
              <a:cs typeface="Consolas" panose="020B0609020204030204" pitchFamily="49" charset="0"/>
            </a:endParaRPr>
          </a:p>
          <a:p>
            <a:pPr>
              <a:buNone/>
            </a:pPr>
            <a:endParaRPr lang="en-US" altLang="en-US" sz="1050" dirty="0">
              <a:latin typeface="Consolas" panose="020B0609020204030204" pitchFamily="49" charset="0"/>
              <a:cs typeface="Consolas" panose="020B0609020204030204" pitchFamily="49" charset="0"/>
            </a:endParaRPr>
          </a:p>
          <a:p>
            <a:pPr>
              <a:buNone/>
            </a:pPr>
            <a:r>
              <a:rPr lang="en-US" altLang="en-US" sz="1050" dirty="0">
                <a:latin typeface="Consolas" panose="020B0609020204030204" pitchFamily="49" charset="0"/>
                <a:cs typeface="Consolas" panose="020B0609020204030204" pitchFamily="49" charset="0"/>
              </a:rPr>
              <a:t>                if ( current &lt; minimum ) {</a:t>
            </a:r>
          </a:p>
          <a:p>
            <a:pPr>
              <a:buNone/>
            </a:pPr>
            <a:r>
              <a:rPr lang="en-US" altLang="en-US" sz="1050" dirty="0">
                <a:latin typeface="Consolas" panose="020B0609020204030204" pitchFamily="49" charset="0"/>
                <a:cs typeface="Consolas" panose="020B0609020204030204" pitchFamily="49" charset="0"/>
              </a:rPr>
              <a:t>                        minimum = current;</a:t>
            </a:r>
          </a:p>
          <a:p>
            <a:pPr>
              <a:buNone/>
            </a:pPr>
            <a:r>
              <a:rPr lang="en-US" altLang="en-US" sz="1050" dirty="0">
                <a:latin typeface="Consolas" panose="020B0609020204030204" pitchFamily="49" charset="0"/>
                <a:cs typeface="Consolas" panose="020B0609020204030204" pitchFamily="49" charset="0"/>
              </a:rPr>
              <a:t>                }</a:t>
            </a:r>
          </a:p>
          <a:p>
            <a:pPr>
              <a:buNone/>
            </a:pPr>
            <a:r>
              <a:rPr lang="en-US" altLang="en-US" sz="1050" dirty="0">
                <a:latin typeface="Consolas" panose="020B0609020204030204" pitchFamily="49" charset="0"/>
                <a:cs typeface="Consolas" panose="020B0609020204030204" pitchFamily="49" charset="0"/>
              </a:rPr>
              <a:t>        }</a:t>
            </a:r>
          </a:p>
          <a:p>
            <a:pPr>
              <a:buNone/>
            </a:pPr>
            <a:endParaRPr lang="en-US" altLang="en-US" sz="1050" dirty="0">
              <a:latin typeface="Consolas" panose="020B0609020204030204" pitchFamily="49" charset="0"/>
              <a:cs typeface="Consolas" panose="020B0609020204030204" pitchFamily="49" charset="0"/>
            </a:endParaRPr>
          </a:p>
          <a:p>
            <a:pPr>
              <a:buNone/>
            </a:pPr>
            <a:r>
              <a:rPr lang="en-US" altLang="en-US" sz="1050" dirty="0">
                <a:latin typeface="Consolas" panose="020B0609020204030204" pitchFamily="49" charset="0"/>
                <a:cs typeface="Consolas" panose="020B0609020204030204" pitchFamily="49" charset="0"/>
              </a:rPr>
              <a:t>        return minimum;</a:t>
            </a:r>
          </a:p>
          <a:p>
            <a:pPr>
              <a:buNone/>
            </a:pPr>
            <a:r>
              <a:rPr lang="en-US" altLang="en-US" sz="1050" dirty="0" smtClean="0">
                <a:latin typeface="Consolas" panose="020B0609020204030204" pitchFamily="49" charset="0"/>
                <a:cs typeface="Consolas" panose="020B0609020204030204" pitchFamily="49" charset="0"/>
              </a:rPr>
              <a:t>    }</a:t>
            </a:r>
            <a:endParaRPr lang="en-US" altLang="en-US" sz="10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89965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5222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Because of the recursive nature, we will on numerous occasions be asking for the optimal behaviour of a given subsequence</a:t>
            </a:r>
            <a:endParaRPr lang="en-US" altLang="en-US" dirty="0" smtClean="0">
              <a:latin typeface="Times New Roman" pitchFamily="18" charset="0"/>
              <a:cs typeface="Arial" charset="0"/>
            </a:endParaRPr>
          </a:p>
          <a:p>
            <a:pPr lvl="1"/>
            <a:r>
              <a:rPr lang="en-US" altLang="en-US" dirty="0" smtClean="0">
                <a:latin typeface="Arial" charset="0"/>
                <a:cs typeface="Arial" charset="0"/>
              </a:rPr>
              <a:t>We will asked the optimal way to multiply </a:t>
            </a:r>
            <a:r>
              <a:rPr lang="en-US" altLang="en-US" b="1" dirty="0" smtClean="0">
                <a:solidFill>
                  <a:srgbClr val="FF0000"/>
                </a:solidFill>
                <a:latin typeface="Times New Roman" pitchFamily="18" charset="0"/>
                <a:cs typeface="Arial" charset="0"/>
              </a:rPr>
              <a:t>A</a:t>
            </a:r>
            <a:r>
              <a:rPr lang="en-US" altLang="en-US" baseline="-25000" dirty="0" smtClean="0">
                <a:solidFill>
                  <a:srgbClr val="FF0000"/>
                </a:solidFill>
                <a:latin typeface="Times New Roman" pitchFamily="18" charset="0"/>
                <a:cs typeface="Arial" charset="0"/>
              </a:rPr>
              <a:t>3 </a:t>
            </a:r>
            <a:r>
              <a:rPr lang="en-US" altLang="en-US" dirty="0" smtClean="0">
                <a:solidFill>
                  <a:srgbClr val="FF0000"/>
                </a:solidFill>
                <a:latin typeface="Times New Roman" pitchFamily="18" charset="0"/>
                <a:cs typeface="Arial" charset="0"/>
              </a:rPr>
              <a:t>⋅⋅⋅ </a:t>
            </a:r>
            <a:r>
              <a:rPr lang="en-US" altLang="en-US" b="1" dirty="0" smtClean="0">
                <a:solidFill>
                  <a:srgbClr val="FF0000"/>
                </a:solidFill>
                <a:latin typeface="Times New Roman" pitchFamily="18" charset="0"/>
                <a:cs typeface="Arial" charset="0"/>
              </a:rPr>
              <a:t>A</a:t>
            </a:r>
            <a:r>
              <a:rPr lang="en-US" altLang="en-US" i="1" baseline="-25000" dirty="0" smtClean="0">
                <a:solidFill>
                  <a:srgbClr val="FF0000"/>
                </a:solidFill>
                <a:latin typeface="Times New Roman" pitchFamily="18" charset="0"/>
                <a:cs typeface="Arial" charset="0"/>
              </a:rPr>
              <a:t>n</a:t>
            </a:r>
            <a:r>
              <a:rPr lang="en-US" altLang="en-US" baseline="-25000" dirty="0" smtClean="0">
                <a:solidFill>
                  <a:srgbClr val="FF0000"/>
                </a:solidFill>
                <a:latin typeface="Times New Roman" pitchFamily="18" charset="0"/>
                <a:cs typeface="Arial" charset="0"/>
              </a:rPr>
              <a:t> – 2</a:t>
            </a:r>
            <a:r>
              <a:rPr lang="en-US" altLang="en-US" dirty="0" smtClean="0">
                <a:solidFill>
                  <a:srgbClr val="FF0000"/>
                </a:solidFill>
                <a:latin typeface="Arial" charset="0"/>
                <a:cs typeface="Arial" charset="0"/>
              </a:rPr>
              <a:t> </a:t>
            </a:r>
            <a:r>
              <a:rPr lang="en-US" altLang="en-US" dirty="0" smtClean="0">
                <a:latin typeface="Arial" charset="0"/>
                <a:cs typeface="Arial" charset="0"/>
              </a:rPr>
              <a:t>when we ask the optimal way to multiply any of the following:</a:t>
            </a:r>
          </a:p>
          <a:p>
            <a:pPr algn="ctr">
              <a:buNone/>
            </a:pP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1 </a:t>
            </a:r>
            <a:r>
              <a:rPr lang="en-US" altLang="en-US" sz="1600" dirty="0" smtClean="0">
                <a:latin typeface="Times New Roman" pitchFamily="18" charset="0"/>
                <a:cs typeface="Arial" charset="0"/>
              </a:rPr>
              <a:t>(</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2</a:t>
            </a:r>
            <a:r>
              <a:rPr lang="en-US" altLang="en-US" sz="1600" dirty="0" smtClean="0">
                <a:latin typeface="Times New Roman" pitchFamily="18" charset="0"/>
                <a:cs typeface="Arial" charset="0"/>
              </a:rPr>
              <a:t> ((</a:t>
            </a:r>
            <a:r>
              <a:rPr lang="en-US" altLang="en-US" sz="1600" dirty="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smtClean="0">
                <a:solidFill>
                  <a:srgbClr val="FF0000"/>
                </a:solidFill>
                <a:latin typeface="Times New Roman" pitchFamily="18" charset="0"/>
                <a:cs typeface="Arial" charset="0"/>
              </a:rPr>
              <a:t>A</a:t>
            </a:r>
            <a:r>
              <a:rPr lang="en-US" altLang="en-US" sz="1600" i="1" baseline="-25000" dirty="0" smtClean="0">
                <a:solidFill>
                  <a:srgbClr val="FF0000"/>
                </a:solidFill>
                <a:latin typeface="Times New Roman" pitchFamily="18" charset="0"/>
                <a:cs typeface="Arial" charset="0"/>
              </a:rPr>
              <a:t>n</a:t>
            </a:r>
            <a:r>
              <a:rPr lang="en-US" altLang="en-US" sz="1600" baseline="-25000" dirty="0" smtClean="0">
                <a:solidFill>
                  <a:srgbClr val="FF0000"/>
                </a:solidFill>
                <a:latin typeface="Times New Roman" pitchFamily="18" charset="0"/>
                <a:cs typeface="Arial" charset="0"/>
              </a:rPr>
              <a:t> – 2</a:t>
            </a:r>
            <a:r>
              <a:rPr lang="en-US" altLang="en-US" sz="1600" dirty="0" smtClean="0">
                <a:solidFill>
                  <a:srgbClr val="FF0000"/>
                </a:solidFill>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baseline="-25000" dirty="0" smtClean="0">
                <a:latin typeface="Times New Roman" pitchFamily="18" charset="0"/>
                <a:cs typeface="Arial" charset="0"/>
              </a:rPr>
              <a:t> – 1</a:t>
            </a:r>
            <a:r>
              <a:rPr lang="en-US" altLang="en-US" sz="1600" dirty="0" smtClean="0">
                <a:latin typeface="Times New Roman" pitchFamily="18" charset="0"/>
                <a:cs typeface="Arial" charset="0"/>
              </a:rPr>
              <a:t>)</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dirty="0" smtClean="0">
                <a:latin typeface="Times New Roman" pitchFamily="18" charset="0"/>
                <a:cs typeface="Arial" charset="0"/>
              </a:rPr>
              <a:t>))</a:t>
            </a:r>
            <a:br>
              <a:rPr lang="en-US" altLang="en-US" sz="1600" dirty="0" smtClean="0">
                <a:latin typeface="Times New Roman" pitchFamily="18" charset="0"/>
                <a:cs typeface="Arial" charset="0"/>
              </a:rPr>
            </a:b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1 </a:t>
            </a:r>
            <a:r>
              <a:rPr lang="en-US" altLang="en-US" sz="1600" dirty="0">
                <a:latin typeface="Times New Roman" pitchFamily="18" charset="0"/>
                <a:cs typeface="Arial" charset="0"/>
              </a:rPr>
              <a:t>(</a:t>
            </a:r>
            <a:r>
              <a:rPr lang="en-US" altLang="en-US" sz="1600" b="1" dirty="0">
                <a:latin typeface="Times New Roman" pitchFamily="18" charset="0"/>
                <a:cs typeface="Arial" charset="0"/>
              </a:rPr>
              <a:t>A</a:t>
            </a:r>
            <a:r>
              <a:rPr lang="en-US" altLang="en-US" sz="1600" baseline="-25000" dirty="0">
                <a:latin typeface="Times New Roman" pitchFamily="18" charset="0"/>
                <a:cs typeface="Arial" charset="0"/>
              </a:rPr>
              <a:t>2</a:t>
            </a:r>
            <a:r>
              <a:rPr lang="en-US" altLang="en-US" sz="1600" dirty="0">
                <a:latin typeface="Times New Roman" pitchFamily="18" charset="0"/>
                <a:cs typeface="Arial" charset="0"/>
              </a:rPr>
              <a:t> </a:t>
            </a:r>
            <a:r>
              <a:rPr lang="en-US" altLang="en-US" sz="1600" dirty="0" smtClean="0">
                <a:latin typeface="Times New Roman" pitchFamily="18" charset="0"/>
                <a:cs typeface="Arial" charset="0"/>
              </a:rPr>
              <a:t>(</a:t>
            </a:r>
            <a:r>
              <a:rPr lang="en-US" altLang="en-US" sz="1600" dirty="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smtClean="0">
                <a:solidFill>
                  <a:srgbClr val="FF0000"/>
                </a:solidFill>
                <a:latin typeface="Times New Roman" pitchFamily="18" charset="0"/>
                <a:cs typeface="Arial" charset="0"/>
              </a:rPr>
              <a:t>) </a:t>
            </a:r>
            <a:r>
              <a:rPr lang="en-US" altLang="en-US" sz="1600" dirty="0" smtClean="0">
                <a:latin typeface="Times New Roman" pitchFamily="18" charset="0"/>
                <a:cs typeface="Arial" charset="0"/>
              </a:rPr>
              <a:t>(</a:t>
            </a:r>
            <a:r>
              <a:rPr lang="en-US" altLang="en-US" sz="1600" b="1" dirty="0">
                <a:latin typeface="Times New Roman" pitchFamily="18" charset="0"/>
                <a:cs typeface="Arial" charset="0"/>
              </a:rPr>
              <a:t>A</a:t>
            </a:r>
            <a:r>
              <a:rPr lang="en-US" altLang="en-US" sz="1600" i="1" baseline="-25000" dirty="0">
                <a:latin typeface="Times New Roman" pitchFamily="18" charset="0"/>
                <a:cs typeface="Arial" charset="0"/>
              </a:rPr>
              <a:t>n</a:t>
            </a:r>
            <a:r>
              <a:rPr lang="en-US" altLang="en-US" sz="1600" baseline="-25000" dirty="0">
                <a:latin typeface="Times New Roman" pitchFamily="18" charset="0"/>
                <a:cs typeface="Arial" charset="0"/>
              </a:rPr>
              <a:t> – 1</a:t>
            </a:r>
            <a:r>
              <a:rPr lang="en-US" altLang="en-US" sz="1600" dirty="0">
                <a:latin typeface="Times New Roman" pitchFamily="18" charset="0"/>
                <a:cs typeface="Arial" charset="0"/>
              </a:rPr>
              <a:t> </a:t>
            </a:r>
            <a:r>
              <a:rPr lang="en-US" altLang="en-US" sz="1600" b="1" dirty="0">
                <a:latin typeface="Times New Roman" pitchFamily="18" charset="0"/>
                <a:cs typeface="Arial" charset="0"/>
              </a:rPr>
              <a:t>A</a:t>
            </a:r>
            <a:r>
              <a:rPr lang="en-US" altLang="en-US" sz="1600" i="1" baseline="-25000" dirty="0">
                <a:latin typeface="Times New Roman" pitchFamily="18" charset="0"/>
                <a:cs typeface="Arial" charset="0"/>
              </a:rPr>
              <a:t>n</a:t>
            </a:r>
            <a:r>
              <a:rPr lang="en-US" altLang="en-US" sz="1600" dirty="0">
                <a:latin typeface="Times New Roman" pitchFamily="18" charset="0"/>
                <a:cs typeface="Arial" charset="0"/>
              </a:rPr>
              <a:t>)))</a:t>
            </a:r>
            <a:br>
              <a:rPr lang="en-US" altLang="en-US" sz="1600" dirty="0">
                <a:latin typeface="Times New Roman" pitchFamily="18" charset="0"/>
                <a:cs typeface="Arial" charset="0"/>
              </a:rPr>
            </a:b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1 </a:t>
            </a:r>
            <a:r>
              <a:rPr lang="en-US" altLang="en-US" sz="1600" dirty="0" smtClean="0">
                <a:latin typeface="Times New Roman" pitchFamily="18" charset="0"/>
                <a:cs typeface="Arial" charset="0"/>
              </a:rPr>
              <a:t>((</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2</a:t>
            </a:r>
            <a:r>
              <a:rPr lang="en-US" altLang="en-US" sz="1600" dirty="0" smtClean="0">
                <a:latin typeface="Times New Roman" pitchFamily="18" charset="0"/>
                <a:cs typeface="Arial" charset="0"/>
              </a:rPr>
              <a:t> </a:t>
            </a:r>
            <a:r>
              <a:rPr lang="en-US" altLang="en-US" sz="1600" dirty="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smtClean="0">
                <a:solidFill>
                  <a:srgbClr val="FF0000"/>
                </a:solidFill>
                <a:latin typeface="Times New Roman" pitchFamily="18" charset="0"/>
                <a:cs typeface="Arial" charset="0"/>
              </a:rPr>
              <a:t>) </a:t>
            </a: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baseline="-25000" dirty="0" smtClean="0">
                <a:latin typeface="Times New Roman" pitchFamily="18" charset="0"/>
                <a:cs typeface="Arial" charset="0"/>
              </a:rPr>
              <a:t> </a:t>
            </a:r>
            <a:r>
              <a:rPr lang="en-US" altLang="en-US" sz="1600" baseline="-25000" dirty="0">
                <a:latin typeface="Times New Roman" pitchFamily="18" charset="0"/>
                <a:cs typeface="Arial" charset="0"/>
              </a:rPr>
              <a:t>– </a:t>
            </a:r>
            <a:r>
              <a:rPr lang="en-US" altLang="en-US" sz="1600" baseline="-25000" dirty="0" smtClean="0">
                <a:latin typeface="Times New Roman" pitchFamily="18" charset="0"/>
                <a:cs typeface="Arial" charset="0"/>
              </a:rPr>
              <a:t>1</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dirty="0">
                <a:latin typeface="Times New Roman" pitchFamily="18" charset="0"/>
                <a:cs typeface="Arial" charset="0"/>
              </a:rPr>
              <a:t>))</a:t>
            </a:r>
            <a:br>
              <a:rPr lang="en-US" altLang="en-US" sz="1600" dirty="0">
                <a:latin typeface="Times New Roman" pitchFamily="18" charset="0"/>
                <a:cs typeface="Arial" charset="0"/>
              </a:rPr>
            </a:b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1 </a:t>
            </a:r>
            <a:r>
              <a:rPr lang="en-US" altLang="en-US" sz="1600" dirty="0" smtClean="0">
                <a:latin typeface="Times New Roman" pitchFamily="18" charset="0"/>
                <a:cs typeface="Arial" charset="0"/>
              </a:rPr>
              <a:t>((</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2</a:t>
            </a:r>
            <a:r>
              <a:rPr lang="en-US" altLang="en-US" sz="1600" dirty="0" smtClean="0">
                <a:latin typeface="Times New Roman" pitchFamily="18" charset="0"/>
                <a:cs typeface="Arial" charset="0"/>
              </a:rPr>
              <a:t> (</a:t>
            </a:r>
            <a:r>
              <a:rPr lang="en-US" altLang="en-US" sz="1600" dirty="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a:solidFill>
                  <a:srgbClr val="FF0000"/>
                </a:solidFill>
                <a:latin typeface="Times New Roman" pitchFamily="18" charset="0"/>
                <a:cs typeface="Arial" charset="0"/>
              </a:rPr>
              <a:t>)</a:t>
            </a:r>
            <a:r>
              <a:rPr lang="en-US" altLang="en-US" sz="1600" dirty="0" smtClean="0">
                <a:latin typeface="Times New Roman" pitchFamily="18" charset="0"/>
                <a:cs typeface="Arial" charset="0"/>
              </a:rPr>
              <a:t> </a:t>
            </a:r>
            <a:r>
              <a:rPr lang="en-US" altLang="en-US" sz="1600" b="1" dirty="0">
                <a:latin typeface="Times New Roman" pitchFamily="18" charset="0"/>
                <a:cs typeface="Arial" charset="0"/>
              </a:rPr>
              <a:t>A</a:t>
            </a:r>
            <a:r>
              <a:rPr lang="en-US" altLang="en-US" sz="1600" i="1" baseline="-25000" dirty="0">
                <a:latin typeface="Times New Roman" pitchFamily="18" charset="0"/>
                <a:cs typeface="Arial" charset="0"/>
              </a:rPr>
              <a:t>n</a:t>
            </a:r>
            <a:r>
              <a:rPr lang="en-US" altLang="en-US" sz="1600" baseline="-25000" dirty="0">
                <a:latin typeface="Times New Roman" pitchFamily="18" charset="0"/>
                <a:cs typeface="Arial" charset="0"/>
              </a:rPr>
              <a:t> – 1</a:t>
            </a:r>
            <a:r>
              <a:rPr lang="en-US" altLang="en-US" sz="1600" dirty="0" smtClean="0">
                <a:latin typeface="Times New Roman" pitchFamily="18" charset="0"/>
                <a:cs typeface="Arial" charset="0"/>
              </a:rPr>
              <a:t>)) </a:t>
            </a:r>
            <a:r>
              <a:rPr lang="en-US" altLang="en-US" sz="1600" b="1" dirty="0">
                <a:latin typeface="Times New Roman" pitchFamily="18" charset="0"/>
                <a:cs typeface="Arial" charset="0"/>
              </a:rPr>
              <a:t>A</a:t>
            </a:r>
            <a:r>
              <a:rPr lang="en-US" altLang="en-US" sz="1600" i="1" baseline="-25000" dirty="0">
                <a:latin typeface="Times New Roman" pitchFamily="18" charset="0"/>
                <a:cs typeface="Arial" charset="0"/>
              </a:rPr>
              <a:t>n</a:t>
            </a:r>
            <a:r>
              <a:rPr lang="en-US" altLang="en-US" sz="1600" dirty="0" smtClean="0">
                <a:latin typeface="Times New Roman" pitchFamily="18" charset="0"/>
                <a:cs typeface="Arial" charset="0"/>
              </a:rPr>
              <a:t>)</a:t>
            </a:r>
            <a:r>
              <a:rPr lang="en-US" altLang="en-US" sz="1600" dirty="0">
                <a:latin typeface="Times New Roman" pitchFamily="18" charset="0"/>
                <a:cs typeface="Arial" charset="0"/>
              </a:rPr>
              <a:t/>
            </a:r>
            <a:br>
              <a:rPr lang="en-US" altLang="en-US" sz="1600" dirty="0">
                <a:latin typeface="Times New Roman" pitchFamily="18" charset="0"/>
                <a:cs typeface="Arial" charset="0"/>
              </a:rPr>
            </a:b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1 </a:t>
            </a:r>
            <a:r>
              <a:rPr lang="en-US" altLang="en-US" sz="1600" dirty="0" smtClean="0">
                <a:latin typeface="Times New Roman" pitchFamily="18" charset="0"/>
                <a:cs typeface="Arial" charset="0"/>
              </a:rPr>
              <a:t>((</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2</a:t>
            </a:r>
            <a:r>
              <a:rPr lang="en-US" altLang="en-US" sz="1600" dirty="0" smtClean="0">
                <a:latin typeface="Times New Roman" pitchFamily="18" charset="0"/>
                <a:cs typeface="Arial" charset="0"/>
              </a:rPr>
              <a:t> </a:t>
            </a:r>
            <a:r>
              <a:rPr lang="en-US" altLang="en-US" sz="1600" dirty="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smtClean="0">
                <a:solidFill>
                  <a:srgbClr val="FF0000"/>
                </a:solidFill>
                <a:latin typeface="Times New Roman" pitchFamily="18" charset="0"/>
                <a:cs typeface="Arial" charset="0"/>
              </a:rPr>
              <a:t>) </a:t>
            </a: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baseline="-25000" dirty="0" smtClean="0">
                <a:latin typeface="Times New Roman" pitchFamily="18" charset="0"/>
                <a:cs typeface="Arial" charset="0"/>
              </a:rPr>
              <a:t> </a:t>
            </a:r>
            <a:r>
              <a:rPr lang="en-US" altLang="en-US" sz="1600" baseline="-25000" dirty="0">
                <a:latin typeface="Times New Roman" pitchFamily="18" charset="0"/>
                <a:cs typeface="Arial" charset="0"/>
              </a:rPr>
              <a:t>– </a:t>
            </a:r>
            <a:r>
              <a:rPr lang="en-US" altLang="en-US" sz="1600" baseline="-25000" dirty="0" smtClean="0">
                <a:latin typeface="Times New Roman" pitchFamily="18" charset="0"/>
                <a:cs typeface="Arial" charset="0"/>
              </a:rPr>
              <a:t>1</a:t>
            </a: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dirty="0" smtClean="0">
                <a:latin typeface="Times New Roman" pitchFamily="18" charset="0"/>
                <a:cs typeface="Arial" charset="0"/>
              </a:rPr>
              <a:t>)</a:t>
            </a:r>
            <a:br>
              <a:rPr lang="en-US" altLang="en-US" sz="1600" dirty="0" smtClean="0">
                <a:latin typeface="Times New Roman" pitchFamily="18" charset="0"/>
                <a:cs typeface="Arial" charset="0"/>
              </a:rPr>
            </a:b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1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2</a:t>
            </a:r>
            <a:r>
              <a:rPr lang="en-US" altLang="en-US" sz="1600" dirty="0" smtClean="0">
                <a:latin typeface="Times New Roman" pitchFamily="18" charset="0"/>
                <a:cs typeface="Arial" charset="0"/>
              </a:rPr>
              <a:t>) ((</a:t>
            </a:r>
            <a:r>
              <a:rPr lang="en-US" altLang="en-US" sz="1600" dirty="0" smtClean="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smtClean="0">
                <a:solidFill>
                  <a:srgbClr val="FF0000"/>
                </a:solidFill>
                <a:latin typeface="Times New Roman" pitchFamily="18" charset="0"/>
                <a:cs typeface="Arial" charset="0"/>
              </a:rPr>
              <a:t>A</a:t>
            </a:r>
            <a:r>
              <a:rPr lang="en-US" altLang="en-US" sz="1600" i="1" baseline="-25000" dirty="0" smtClean="0">
                <a:solidFill>
                  <a:srgbClr val="FF0000"/>
                </a:solidFill>
                <a:latin typeface="Times New Roman" pitchFamily="18" charset="0"/>
                <a:cs typeface="Arial" charset="0"/>
              </a:rPr>
              <a:t>n</a:t>
            </a:r>
            <a:r>
              <a:rPr lang="en-US" altLang="en-US" sz="1600" baseline="-25000" dirty="0" smtClean="0">
                <a:solidFill>
                  <a:srgbClr val="FF0000"/>
                </a:solidFill>
                <a:latin typeface="Times New Roman" pitchFamily="18" charset="0"/>
                <a:cs typeface="Arial" charset="0"/>
              </a:rPr>
              <a:t> – 2</a:t>
            </a:r>
            <a:r>
              <a:rPr lang="en-US" altLang="en-US" sz="1600" dirty="0">
                <a:solidFill>
                  <a:srgbClr val="FF0000"/>
                </a:solidFill>
                <a:latin typeface="Times New Roman" pitchFamily="18" charset="0"/>
                <a:cs typeface="Arial" charset="0"/>
              </a:rPr>
              <a:t>)</a:t>
            </a:r>
            <a:r>
              <a:rPr lang="en-US" altLang="en-US" sz="1600" baseline="-250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baseline="-25000" dirty="0" smtClean="0">
                <a:latin typeface="Times New Roman" pitchFamily="18" charset="0"/>
                <a:cs typeface="Arial" charset="0"/>
              </a:rPr>
              <a:t> </a:t>
            </a:r>
            <a:r>
              <a:rPr lang="en-US" altLang="en-US" sz="1600" baseline="-25000" dirty="0">
                <a:latin typeface="Times New Roman" pitchFamily="18" charset="0"/>
                <a:cs typeface="Arial" charset="0"/>
              </a:rPr>
              <a:t>– </a:t>
            </a:r>
            <a:r>
              <a:rPr lang="en-US" altLang="en-US" sz="1600" baseline="-25000" dirty="0" smtClean="0">
                <a:latin typeface="Times New Roman" pitchFamily="18" charset="0"/>
                <a:cs typeface="Arial" charset="0"/>
              </a:rPr>
              <a:t>1</a:t>
            </a: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dirty="0" smtClean="0">
                <a:latin typeface="Times New Roman" pitchFamily="18" charset="0"/>
                <a:cs typeface="Arial" charset="0"/>
              </a:rPr>
              <a:t>)</a:t>
            </a:r>
            <a:br>
              <a:rPr lang="en-US" altLang="en-US" sz="1600" dirty="0" smtClean="0">
                <a:latin typeface="Times New Roman" pitchFamily="18" charset="0"/>
                <a:cs typeface="Arial" charset="0"/>
              </a:rPr>
            </a:br>
            <a:r>
              <a:rPr lang="en-US" altLang="en-US" sz="1600" dirty="0" smtClean="0">
                <a:latin typeface="Times New Roman" pitchFamily="18" charset="0"/>
                <a:cs typeface="Arial" charset="0"/>
              </a:rPr>
              <a:t>     (</a:t>
            </a:r>
            <a:r>
              <a:rPr lang="en-US" altLang="en-US" sz="1600" b="1" dirty="0">
                <a:latin typeface="Times New Roman" pitchFamily="18" charset="0"/>
                <a:cs typeface="Arial" charset="0"/>
              </a:rPr>
              <a:t>A</a:t>
            </a:r>
            <a:r>
              <a:rPr lang="en-US" altLang="en-US" sz="1600" baseline="-25000" dirty="0">
                <a:latin typeface="Times New Roman" pitchFamily="18" charset="0"/>
                <a:cs typeface="Arial" charset="0"/>
              </a:rPr>
              <a:t>1 </a:t>
            </a:r>
            <a:r>
              <a:rPr lang="en-US" altLang="en-US" sz="1600" b="1" dirty="0">
                <a:latin typeface="Times New Roman" pitchFamily="18" charset="0"/>
                <a:cs typeface="Arial" charset="0"/>
              </a:rPr>
              <a:t>A</a:t>
            </a:r>
            <a:r>
              <a:rPr lang="en-US" altLang="en-US" sz="1600" baseline="-25000" dirty="0">
                <a:latin typeface="Times New Roman" pitchFamily="18" charset="0"/>
                <a:cs typeface="Arial" charset="0"/>
              </a:rPr>
              <a:t>2</a:t>
            </a:r>
            <a:r>
              <a:rPr lang="en-US" altLang="en-US" sz="1600" dirty="0" smtClean="0">
                <a:latin typeface="Times New Roman" pitchFamily="18" charset="0"/>
                <a:cs typeface="Arial" charset="0"/>
              </a:rPr>
              <a:t>) (</a:t>
            </a:r>
            <a:r>
              <a:rPr lang="en-US" altLang="en-US" sz="1600" dirty="0" smtClean="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smtClean="0">
                <a:solidFill>
                  <a:srgbClr val="FF0000"/>
                </a:solidFill>
                <a:latin typeface="Times New Roman" pitchFamily="18" charset="0"/>
                <a:cs typeface="Arial" charset="0"/>
              </a:rPr>
              <a:t>A</a:t>
            </a:r>
            <a:r>
              <a:rPr lang="en-US" altLang="en-US" sz="1600" i="1" baseline="-25000" dirty="0" smtClean="0">
                <a:solidFill>
                  <a:srgbClr val="FF0000"/>
                </a:solidFill>
                <a:latin typeface="Times New Roman" pitchFamily="18" charset="0"/>
                <a:cs typeface="Arial" charset="0"/>
              </a:rPr>
              <a:t>n</a:t>
            </a:r>
            <a:r>
              <a:rPr lang="en-US" altLang="en-US" sz="1600" baseline="-25000" dirty="0" smtClean="0">
                <a:solidFill>
                  <a:srgbClr val="FF0000"/>
                </a:solidFill>
                <a:latin typeface="Times New Roman" pitchFamily="18" charset="0"/>
                <a:cs typeface="Arial" charset="0"/>
              </a:rPr>
              <a:t> </a:t>
            </a:r>
            <a:r>
              <a:rPr lang="en-US" altLang="en-US" sz="1600" baseline="-25000" dirty="0">
                <a:solidFill>
                  <a:srgbClr val="FF0000"/>
                </a:solidFill>
                <a:latin typeface="Times New Roman" pitchFamily="18" charset="0"/>
                <a:cs typeface="Arial" charset="0"/>
              </a:rPr>
              <a:t>– </a:t>
            </a:r>
            <a:r>
              <a:rPr lang="en-US" altLang="en-US" sz="1600" baseline="-25000" dirty="0" smtClean="0">
                <a:solidFill>
                  <a:srgbClr val="FF0000"/>
                </a:solidFill>
                <a:latin typeface="Times New Roman" pitchFamily="18" charset="0"/>
                <a:cs typeface="Arial" charset="0"/>
              </a:rPr>
              <a:t>2</a:t>
            </a:r>
            <a:r>
              <a:rPr lang="en-US" altLang="en-US" sz="1600" dirty="0" smtClean="0">
                <a:solidFill>
                  <a:srgbClr val="FF0000"/>
                </a:solidFill>
                <a:latin typeface="Times New Roman" pitchFamily="18" charset="0"/>
                <a:cs typeface="Arial" charset="0"/>
              </a:rPr>
              <a:t>) </a:t>
            </a:r>
            <a:r>
              <a:rPr lang="en-US" altLang="en-US" sz="1600" dirty="0" smtClean="0">
                <a:latin typeface="Times New Roman" pitchFamily="18" charset="0"/>
                <a:cs typeface="Arial" charset="0"/>
              </a:rPr>
              <a:t>(</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baseline="-25000" dirty="0" smtClean="0">
                <a:latin typeface="Times New Roman" pitchFamily="18" charset="0"/>
                <a:cs typeface="Arial" charset="0"/>
              </a:rPr>
              <a:t> </a:t>
            </a:r>
            <a:r>
              <a:rPr lang="en-US" altLang="en-US" sz="1600" baseline="-25000" dirty="0">
                <a:latin typeface="Times New Roman" pitchFamily="18" charset="0"/>
                <a:cs typeface="Arial" charset="0"/>
              </a:rPr>
              <a:t>– </a:t>
            </a:r>
            <a:r>
              <a:rPr lang="en-US" altLang="en-US" sz="1600" baseline="-25000" dirty="0" smtClean="0">
                <a:latin typeface="Times New Roman" pitchFamily="18" charset="0"/>
                <a:cs typeface="Arial" charset="0"/>
              </a:rPr>
              <a:t>1</a:t>
            </a:r>
            <a:r>
              <a:rPr lang="en-US" altLang="en-US" sz="1600" dirty="0" smtClean="0">
                <a:latin typeface="Times New Roman" pitchFamily="18" charset="0"/>
                <a:cs typeface="Arial" charset="0"/>
              </a:rPr>
              <a:t> </a:t>
            </a:r>
            <a:r>
              <a:rPr lang="en-US" altLang="en-US" sz="1600" b="1" dirty="0">
                <a:latin typeface="Times New Roman" pitchFamily="18" charset="0"/>
                <a:cs typeface="Arial" charset="0"/>
              </a:rPr>
              <a:t>A</a:t>
            </a:r>
            <a:r>
              <a:rPr lang="en-US" altLang="en-US" sz="1600" i="1" baseline="-25000" dirty="0">
                <a:latin typeface="Times New Roman" pitchFamily="18" charset="0"/>
                <a:cs typeface="Arial" charset="0"/>
              </a:rPr>
              <a:t>n</a:t>
            </a:r>
            <a:r>
              <a:rPr lang="en-US" altLang="en-US" sz="1600" dirty="0" smtClean="0">
                <a:latin typeface="Times New Roman" pitchFamily="18" charset="0"/>
                <a:cs typeface="Arial" charset="0"/>
              </a:rPr>
              <a:t>))</a:t>
            </a:r>
            <a:br>
              <a:rPr lang="en-US" altLang="en-US" sz="1600" dirty="0" smtClean="0">
                <a:latin typeface="Times New Roman" pitchFamily="18" charset="0"/>
                <a:cs typeface="Arial" charset="0"/>
              </a:rPr>
            </a:b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1 </a:t>
            </a:r>
            <a:r>
              <a:rPr lang="en-US" altLang="en-US" sz="1600" dirty="0">
                <a:latin typeface="Times New Roman" pitchFamily="18" charset="0"/>
                <a:cs typeface="Arial" charset="0"/>
              </a:rPr>
              <a:t>(</a:t>
            </a:r>
            <a:r>
              <a:rPr lang="en-US" altLang="en-US" sz="1600" b="1" dirty="0">
                <a:latin typeface="Times New Roman" pitchFamily="18" charset="0"/>
                <a:cs typeface="Arial" charset="0"/>
              </a:rPr>
              <a:t>A</a:t>
            </a:r>
            <a:r>
              <a:rPr lang="en-US" altLang="en-US" sz="1600" baseline="-25000" dirty="0">
                <a:latin typeface="Times New Roman" pitchFamily="18" charset="0"/>
                <a:cs typeface="Arial" charset="0"/>
              </a:rPr>
              <a:t>2</a:t>
            </a:r>
            <a:r>
              <a:rPr lang="en-US" altLang="en-US" sz="1600" dirty="0">
                <a:latin typeface="Times New Roman" pitchFamily="18" charset="0"/>
                <a:cs typeface="Arial" charset="0"/>
              </a:rPr>
              <a:t> </a:t>
            </a:r>
            <a:r>
              <a:rPr lang="en-US" altLang="en-US" sz="1600" dirty="0" smtClean="0">
                <a:latin typeface="Times New Roman" pitchFamily="18" charset="0"/>
                <a:cs typeface="Arial" charset="0"/>
              </a:rPr>
              <a:t>(</a:t>
            </a:r>
            <a:r>
              <a:rPr lang="en-US" altLang="en-US" sz="1600" dirty="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smtClean="0">
                <a:solidFill>
                  <a:srgbClr val="FF0000"/>
                </a:solidFill>
                <a:latin typeface="Times New Roman" pitchFamily="18" charset="0"/>
                <a:cs typeface="Arial" charset="0"/>
              </a:rPr>
              <a:t>) </a:t>
            </a:r>
            <a:r>
              <a:rPr lang="en-US" altLang="en-US" sz="1600" dirty="0" smtClean="0">
                <a:latin typeface="Times New Roman" pitchFamily="18" charset="0"/>
                <a:cs typeface="Arial" charset="0"/>
              </a:rPr>
              <a:t>)) (</a:t>
            </a:r>
            <a:r>
              <a:rPr lang="en-US" altLang="en-US" sz="1600" b="1" dirty="0">
                <a:latin typeface="Times New Roman" pitchFamily="18" charset="0"/>
                <a:cs typeface="Arial" charset="0"/>
              </a:rPr>
              <a:t>A</a:t>
            </a:r>
            <a:r>
              <a:rPr lang="en-US" altLang="en-US" sz="1600" i="1" baseline="-25000" dirty="0">
                <a:latin typeface="Times New Roman" pitchFamily="18" charset="0"/>
                <a:cs typeface="Arial" charset="0"/>
              </a:rPr>
              <a:t>n</a:t>
            </a:r>
            <a:r>
              <a:rPr lang="en-US" altLang="en-US" sz="1600" baseline="-25000" dirty="0">
                <a:latin typeface="Times New Roman" pitchFamily="18" charset="0"/>
                <a:cs typeface="Arial" charset="0"/>
              </a:rPr>
              <a:t> – 1</a:t>
            </a:r>
            <a:r>
              <a:rPr lang="en-US" altLang="en-US" sz="1600" dirty="0">
                <a:latin typeface="Times New Roman" pitchFamily="18" charset="0"/>
                <a:cs typeface="Arial" charset="0"/>
              </a:rPr>
              <a:t> </a:t>
            </a:r>
            <a:r>
              <a:rPr lang="en-US" altLang="en-US" sz="1600" b="1" dirty="0">
                <a:latin typeface="Times New Roman" pitchFamily="18" charset="0"/>
                <a:cs typeface="Arial" charset="0"/>
              </a:rPr>
              <a:t>A</a:t>
            </a:r>
            <a:r>
              <a:rPr lang="en-US" altLang="en-US" sz="1600" i="1" baseline="-25000" dirty="0">
                <a:latin typeface="Times New Roman" pitchFamily="18" charset="0"/>
                <a:cs typeface="Arial" charset="0"/>
              </a:rPr>
              <a:t>n</a:t>
            </a:r>
            <a:r>
              <a:rPr lang="en-US" altLang="en-US" sz="1600" dirty="0" smtClean="0">
                <a:latin typeface="Times New Roman" pitchFamily="18" charset="0"/>
                <a:cs typeface="Arial" charset="0"/>
              </a:rPr>
              <a:t>)</a:t>
            </a:r>
            <a:br>
              <a:rPr lang="en-US" altLang="en-US" sz="1600" dirty="0" smtClean="0">
                <a:latin typeface="Times New Roman" pitchFamily="18" charset="0"/>
                <a:cs typeface="Arial" charset="0"/>
              </a:rPr>
            </a:b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1 </a:t>
            </a:r>
            <a:r>
              <a:rPr lang="en-US" altLang="en-US" sz="1600" b="1" dirty="0" smtClean="0">
                <a:latin typeface="Times New Roman" pitchFamily="18" charset="0"/>
                <a:cs typeface="Arial" charset="0"/>
              </a:rPr>
              <a:t>A</a:t>
            </a:r>
            <a:r>
              <a:rPr lang="en-US" altLang="en-US" sz="1600" baseline="-25000" dirty="0" smtClean="0">
                <a:latin typeface="Times New Roman" pitchFamily="18" charset="0"/>
                <a:cs typeface="Arial" charset="0"/>
              </a:rPr>
              <a:t>2</a:t>
            </a:r>
            <a:r>
              <a:rPr lang="en-US" altLang="en-US" sz="1600" dirty="0" smtClean="0">
                <a:latin typeface="Times New Roman" pitchFamily="18" charset="0"/>
                <a:cs typeface="Arial" charset="0"/>
              </a:rPr>
              <a:t>)</a:t>
            </a:r>
            <a:r>
              <a:rPr lang="en-US" altLang="en-US" sz="1600" dirty="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smtClean="0">
                <a:solidFill>
                  <a:srgbClr val="FF0000"/>
                </a:solidFill>
                <a:latin typeface="Times New Roman" pitchFamily="18" charset="0"/>
                <a:cs typeface="Arial" charset="0"/>
              </a:rPr>
              <a:t>A</a:t>
            </a:r>
            <a:r>
              <a:rPr lang="en-US" altLang="en-US" sz="1600" i="1" baseline="-25000" dirty="0" smtClean="0">
                <a:solidFill>
                  <a:srgbClr val="FF0000"/>
                </a:solidFill>
                <a:latin typeface="Times New Roman" pitchFamily="18" charset="0"/>
                <a:cs typeface="Arial" charset="0"/>
              </a:rPr>
              <a:t>n</a:t>
            </a:r>
            <a:r>
              <a:rPr lang="en-US" altLang="en-US" sz="1600" baseline="-25000" dirty="0" smtClean="0">
                <a:solidFill>
                  <a:srgbClr val="FF0000"/>
                </a:solidFill>
                <a:latin typeface="Times New Roman" pitchFamily="18" charset="0"/>
                <a:cs typeface="Arial" charset="0"/>
              </a:rPr>
              <a:t> – 2</a:t>
            </a:r>
            <a:r>
              <a:rPr lang="en-US" altLang="en-US" sz="1600" dirty="0" smtClean="0">
                <a:solidFill>
                  <a:srgbClr val="FF0000"/>
                </a:solidFill>
                <a:latin typeface="Times New Roman" pitchFamily="18" charset="0"/>
                <a:cs typeface="Arial" charset="0"/>
              </a:rPr>
              <a:t>) </a:t>
            </a:r>
            <a:r>
              <a:rPr lang="en-US" altLang="en-US" sz="1600" dirty="0" smtClean="0">
                <a:latin typeface="Times New Roman" pitchFamily="18" charset="0"/>
                <a:cs typeface="Arial" charset="0"/>
              </a:rPr>
              <a:t>)(</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baseline="-25000" dirty="0" smtClean="0">
                <a:latin typeface="Times New Roman" pitchFamily="18" charset="0"/>
                <a:cs typeface="Arial" charset="0"/>
              </a:rPr>
              <a:t> – 1</a:t>
            </a:r>
            <a:r>
              <a:rPr lang="en-US" altLang="en-US" sz="1600" dirty="0" smtClean="0">
                <a:latin typeface="Times New Roman" pitchFamily="18" charset="0"/>
                <a:cs typeface="Arial" charset="0"/>
              </a:rPr>
              <a:t> </a:t>
            </a:r>
            <a:r>
              <a:rPr lang="en-US" altLang="en-US" sz="1600" b="1" dirty="0" smtClean="0">
                <a:latin typeface="Times New Roman" pitchFamily="18" charset="0"/>
                <a:cs typeface="Arial" charset="0"/>
              </a:rPr>
              <a:t>A</a:t>
            </a:r>
            <a:r>
              <a:rPr lang="en-US" altLang="en-US" sz="1600" i="1" baseline="-25000" dirty="0" smtClean="0">
                <a:latin typeface="Times New Roman" pitchFamily="18" charset="0"/>
                <a:cs typeface="Arial" charset="0"/>
              </a:rPr>
              <a:t>n</a:t>
            </a:r>
            <a:r>
              <a:rPr lang="en-US" altLang="en-US" sz="1600" dirty="0" smtClean="0">
                <a:latin typeface="Times New Roman" pitchFamily="18" charset="0"/>
                <a:cs typeface="Arial" charset="0"/>
              </a:rPr>
              <a:t>)</a:t>
            </a:r>
            <a:br>
              <a:rPr lang="en-US" altLang="en-US" sz="1600" dirty="0" smtClean="0">
                <a:latin typeface="Times New Roman" pitchFamily="18" charset="0"/>
                <a:cs typeface="Arial" charset="0"/>
              </a:rPr>
            </a:br>
            <a:r>
              <a:rPr lang="en-US" altLang="en-US" sz="1600" dirty="0" smtClean="0">
                <a:latin typeface="Times New Roman" pitchFamily="18" charset="0"/>
                <a:cs typeface="Arial" charset="0"/>
              </a:rPr>
              <a:t>       </a:t>
            </a:r>
            <a:r>
              <a:rPr lang="en-US" altLang="en-US" sz="1600" dirty="0" smtClean="0">
                <a:solidFill>
                  <a:prstClr val="black"/>
                </a:solidFill>
                <a:latin typeface="Times New Roman" pitchFamily="18" charset="0"/>
                <a:cs typeface="Arial" charset="0"/>
              </a:rPr>
              <a:t>(</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1 </a:t>
            </a:r>
            <a:r>
              <a:rPr lang="en-US" altLang="en-US" sz="1600" dirty="0" smtClean="0">
                <a:solidFill>
                  <a:prstClr val="black"/>
                </a:solidFill>
                <a:latin typeface="Times New Roman" pitchFamily="18" charset="0"/>
                <a:cs typeface="Arial" charset="0"/>
              </a:rPr>
              <a:t>(</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2</a:t>
            </a:r>
            <a:r>
              <a:rPr lang="en-US" altLang="en-US" sz="1600" dirty="0" smtClean="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a:solidFill>
                  <a:srgbClr val="FF0000"/>
                </a:solidFill>
                <a:latin typeface="Times New Roman" pitchFamily="18" charset="0"/>
                <a:cs typeface="Arial" charset="0"/>
              </a:rPr>
              <a:t>)</a:t>
            </a:r>
            <a:r>
              <a:rPr lang="en-US" altLang="en-US" sz="1600" dirty="0" smtClean="0">
                <a:solidFill>
                  <a:prstClr val="black"/>
                </a:solidFill>
                <a:latin typeface="Times New Roman" pitchFamily="18" charset="0"/>
                <a:cs typeface="Arial" charset="0"/>
              </a:rPr>
              <a:t> </a:t>
            </a:r>
            <a:r>
              <a:rPr lang="en-US" altLang="en-US" sz="1600" b="1" dirty="0" smtClean="0">
                <a:solidFill>
                  <a:prstClr val="black"/>
                </a:solidFill>
                <a:latin typeface="Times New Roman" pitchFamily="18" charset="0"/>
                <a:cs typeface="Arial" charset="0"/>
              </a:rPr>
              <a:t>A</a:t>
            </a:r>
            <a:r>
              <a:rPr lang="en-US" altLang="en-US" sz="1600" i="1" baseline="-25000" dirty="0" smtClean="0">
                <a:solidFill>
                  <a:prstClr val="black"/>
                </a:solidFill>
                <a:latin typeface="Times New Roman" pitchFamily="18" charset="0"/>
                <a:cs typeface="Arial" charset="0"/>
              </a:rPr>
              <a:t>n</a:t>
            </a:r>
            <a:r>
              <a:rPr lang="en-US" altLang="en-US" sz="1600" baseline="-25000" dirty="0" smtClean="0">
                <a:solidFill>
                  <a:prstClr val="black"/>
                </a:solidFill>
                <a:latin typeface="Times New Roman" pitchFamily="18" charset="0"/>
                <a:cs typeface="Arial" charset="0"/>
              </a:rPr>
              <a:t> </a:t>
            </a:r>
            <a:r>
              <a:rPr lang="en-US" altLang="en-US" sz="1600" baseline="-25000" dirty="0">
                <a:solidFill>
                  <a:prstClr val="black"/>
                </a:solidFill>
                <a:latin typeface="Times New Roman" pitchFamily="18" charset="0"/>
                <a:cs typeface="Arial" charset="0"/>
              </a:rPr>
              <a:t>– </a:t>
            </a:r>
            <a:r>
              <a:rPr lang="en-US" altLang="en-US" sz="1600" baseline="-25000" dirty="0" smtClean="0">
                <a:solidFill>
                  <a:prstClr val="black"/>
                </a:solidFill>
                <a:latin typeface="Times New Roman" pitchFamily="18" charset="0"/>
                <a:cs typeface="Arial" charset="0"/>
              </a:rPr>
              <a:t>1</a:t>
            </a:r>
            <a:r>
              <a:rPr lang="en-US" altLang="en-US" sz="1600" dirty="0" smtClean="0">
                <a:solidFill>
                  <a:prstClr val="black"/>
                </a:solidFill>
                <a:latin typeface="Times New Roman" pitchFamily="18" charset="0"/>
                <a:cs typeface="Arial" charset="0"/>
              </a:rPr>
              <a:t>)))</a:t>
            </a:r>
            <a:r>
              <a:rPr lang="en-US" altLang="en-US" sz="1600" baseline="-25000" dirty="0" smtClean="0">
                <a:solidFill>
                  <a:prstClr val="black"/>
                </a:solidFill>
                <a:latin typeface="Times New Roman" pitchFamily="18" charset="0"/>
                <a:cs typeface="Arial" charset="0"/>
              </a:rPr>
              <a:t> </a:t>
            </a:r>
            <a:r>
              <a:rPr lang="en-US" altLang="en-US" sz="1600" b="1" dirty="0" smtClean="0">
                <a:solidFill>
                  <a:prstClr val="black"/>
                </a:solidFill>
                <a:latin typeface="Times New Roman" pitchFamily="18" charset="0"/>
                <a:cs typeface="Arial" charset="0"/>
              </a:rPr>
              <a:t>A</a:t>
            </a:r>
            <a:r>
              <a:rPr lang="en-US" altLang="en-US" sz="1600" i="1" baseline="-25000" dirty="0" smtClean="0">
                <a:solidFill>
                  <a:prstClr val="black"/>
                </a:solidFill>
                <a:latin typeface="Times New Roman" pitchFamily="18" charset="0"/>
                <a:cs typeface="Arial" charset="0"/>
              </a:rPr>
              <a:t>n</a:t>
            </a:r>
            <a:r>
              <a:rPr lang="en-US" altLang="en-US" sz="1600" dirty="0">
                <a:solidFill>
                  <a:prstClr val="black"/>
                </a:solidFill>
                <a:latin typeface="Times New Roman" pitchFamily="18" charset="0"/>
                <a:cs typeface="Arial" charset="0"/>
              </a:rPr>
              <a:t/>
            </a:r>
            <a:br>
              <a:rPr lang="en-US" altLang="en-US" sz="1600" dirty="0">
                <a:solidFill>
                  <a:prstClr val="black"/>
                </a:solidFill>
                <a:latin typeface="Times New Roman" pitchFamily="18" charset="0"/>
                <a:cs typeface="Arial" charset="0"/>
              </a:rPr>
            </a:br>
            <a:r>
              <a:rPr lang="en-US" altLang="en-US" sz="1600" dirty="0" smtClean="0">
                <a:solidFill>
                  <a:prstClr val="black"/>
                </a:solidFill>
                <a:latin typeface="Times New Roman" pitchFamily="18" charset="0"/>
                <a:cs typeface="Arial" charset="0"/>
              </a:rPr>
              <a:t>      (</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1 </a:t>
            </a:r>
            <a:r>
              <a:rPr lang="en-US" altLang="en-US" sz="1600" dirty="0" smtClean="0">
                <a:solidFill>
                  <a:prstClr val="black"/>
                </a:solidFill>
                <a:latin typeface="Times New Roman" pitchFamily="18" charset="0"/>
                <a:cs typeface="Arial" charset="0"/>
              </a:rPr>
              <a:t>((</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2</a:t>
            </a:r>
            <a:r>
              <a:rPr lang="en-US" altLang="en-US" sz="1600" dirty="0" smtClean="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smtClean="0">
                <a:solidFill>
                  <a:srgbClr val="FF0000"/>
                </a:solidFill>
                <a:latin typeface="Times New Roman" pitchFamily="18" charset="0"/>
                <a:cs typeface="Arial" charset="0"/>
              </a:rPr>
              <a:t>) </a:t>
            </a:r>
            <a:r>
              <a:rPr lang="en-US" altLang="en-US" sz="1600" dirty="0" smtClean="0">
                <a:solidFill>
                  <a:prstClr val="black"/>
                </a:solidFill>
                <a:latin typeface="Times New Roman" pitchFamily="18" charset="0"/>
                <a:cs typeface="Arial" charset="0"/>
              </a:rPr>
              <a:t>)</a:t>
            </a:r>
            <a:r>
              <a:rPr lang="en-US" altLang="en-US" sz="1600" b="1" dirty="0" smtClean="0">
                <a:solidFill>
                  <a:prstClr val="black"/>
                </a:solidFill>
                <a:latin typeface="Times New Roman" pitchFamily="18" charset="0"/>
                <a:cs typeface="Arial" charset="0"/>
              </a:rPr>
              <a:t>A</a:t>
            </a:r>
            <a:r>
              <a:rPr lang="en-US" altLang="en-US" sz="1600" i="1" baseline="-25000" dirty="0" smtClean="0">
                <a:solidFill>
                  <a:prstClr val="black"/>
                </a:solidFill>
                <a:latin typeface="Times New Roman" pitchFamily="18" charset="0"/>
                <a:cs typeface="Arial" charset="0"/>
              </a:rPr>
              <a:t>n</a:t>
            </a:r>
            <a:r>
              <a:rPr lang="en-US" altLang="en-US" sz="1600" baseline="-25000" dirty="0" smtClean="0">
                <a:solidFill>
                  <a:prstClr val="black"/>
                </a:solidFill>
                <a:latin typeface="Times New Roman" pitchFamily="18" charset="0"/>
                <a:cs typeface="Arial" charset="0"/>
              </a:rPr>
              <a:t> </a:t>
            </a:r>
            <a:r>
              <a:rPr lang="en-US" altLang="en-US" sz="1600" baseline="-25000" dirty="0">
                <a:solidFill>
                  <a:prstClr val="black"/>
                </a:solidFill>
                <a:latin typeface="Times New Roman" pitchFamily="18" charset="0"/>
                <a:cs typeface="Arial" charset="0"/>
              </a:rPr>
              <a:t>– 1</a:t>
            </a:r>
            <a:r>
              <a:rPr lang="en-US" altLang="en-US" sz="1600" dirty="0">
                <a:solidFill>
                  <a:prstClr val="black"/>
                </a:solidFill>
                <a:latin typeface="Times New Roman" pitchFamily="18" charset="0"/>
                <a:cs typeface="Arial" charset="0"/>
              </a:rPr>
              <a:t>))</a:t>
            </a:r>
            <a:r>
              <a:rPr lang="en-US" altLang="en-US" sz="1600" baseline="-25000" dirty="0">
                <a:solidFill>
                  <a:prstClr val="black"/>
                </a:solidFill>
                <a:latin typeface="Times New Roman" pitchFamily="18" charset="0"/>
                <a:cs typeface="Arial" charset="0"/>
              </a:rPr>
              <a:t> </a:t>
            </a:r>
            <a:r>
              <a:rPr lang="en-US" altLang="en-US" sz="1600" b="1" dirty="0">
                <a:solidFill>
                  <a:prstClr val="black"/>
                </a:solidFill>
                <a:latin typeface="Times New Roman" pitchFamily="18" charset="0"/>
                <a:cs typeface="Arial" charset="0"/>
              </a:rPr>
              <a:t>A</a:t>
            </a:r>
            <a:r>
              <a:rPr lang="en-US" altLang="en-US" sz="1600" i="1" baseline="-25000" dirty="0">
                <a:solidFill>
                  <a:prstClr val="black"/>
                </a:solidFill>
                <a:latin typeface="Times New Roman" pitchFamily="18" charset="0"/>
                <a:cs typeface="Arial" charset="0"/>
              </a:rPr>
              <a:t>n</a:t>
            </a:r>
            <a:r>
              <a:rPr lang="en-US" altLang="en-US" sz="1600" dirty="0">
                <a:solidFill>
                  <a:prstClr val="black"/>
                </a:solidFill>
                <a:latin typeface="Times New Roman" pitchFamily="18" charset="0"/>
                <a:cs typeface="Arial" charset="0"/>
              </a:rPr>
              <a:t/>
            </a:r>
            <a:br>
              <a:rPr lang="en-US" altLang="en-US" sz="1600" dirty="0">
                <a:solidFill>
                  <a:prstClr val="black"/>
                </a:solidFill>
                <a:latin typeface="Times New Roman" pitchFamily="18" charset="0"/>
                <a:cs typeface="Arial" charset="0"/>
              </a:rPr>
            </a:br>
            <a:r>
              <a:rPr lang="en-US" altLang="en-US" sz="1600" dirty="0" smtClean="0">
                <a:solidFill>
                  <a:prstClr val="black"/>
                </a:solidFill>
                <a:latin typeface="Times New Roman" pitchFamily="18" charset="0"/>
                <a:cs typeface="Arial" charset="0"/>
              </a:rPr>
              <a:t>((</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1 </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2</a:t>
            </a:r>
            <a:r>
              <a:rPr lang="en-US" altLang="en-US" sz="1600" dirty="0" smtClean="0">
                <a:solidFill>
                  <a:prstClr val="black"/>
                </a:solidFill>
                <a:latin typeface="Times New Roman" pitchFamily="18" charset="0"/>
                <a:cs typeface="Arial" charset="0"/>
              </a:rPr>
              <a:t>) (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a:solidFill>
                  <a:srgbClr val="FF0000"/>
                </a:solidFill>
                <a:latin typeface="Times New Roman" pitchFamily="18" charset="0"/>
                <a:cs typeface="Arial" charset="0"/>
              </a:rPr>
              <a:t>)</a:t>
            </a:r>
            <a:r>
              <a:rPr lang="en-US" altLang="en-US" sz="1600" dirty="0" smtClean="0">
                <a:latin typeface="Times New Roman" pitchFamily="18" charset="0"/>
                <a:cs typeface="Arial" charset="0"/>
              </a:rPr>
              <a:t> </a:t>
            </a:r>
            <a:r>
              <a:rPr lang="en-US" altLang="en-US" sz="1600" b="1" dirty="0" smtClean="0">
                <a:solidFill>
                  <a:prstClr val="black"/>
                </a:solidFill>
                <a:latin typeface="Times New Roman" pitchFamily="18" charset="0"/>
                <a:cs typeface="Arial" charset="0"/>
              </a:rPr>
              <a:t>A</a:t>
            </a:r>
            <a:r>
              <a:rPr lang="en-US" altLang="en-US" sz="1600" i="1" baseline="-25000" dirty="0" smtClean="0">
                <a:solidFill>
                  <a:prstClr val="black"/>
                </a:solidFill>
                <a:latin typeface="Times New Roman" pitchFamily="18" charset="0"/>
                <a:cs typeface="Arial" charset="0"/>
              </a:rPr>
              <a:t>n</a:t>
            </a:r>
            <a:r>
              <a:rPr lang="en-US" altLang="en-US" sz="1600" baseline="-25000" dirty="0" smtClean="0">
                <a:solidFill>
                  <a:prstClr val="black"/>
                </a:solidFill>
                <a:latin typeface="Times New Roman" pitchFamily="18" charset="0"/>
                <a:cs typeface="Arial" charset="0"/>
              </a:rPr>
              <a:t> </a:t>
            </a:r>
            <a:r>
              <a:rPr lang="en-US" altLang="en-US" sz="1600" baseline="-25000" dirty="0">
                <a:solidFill>
                  <a:prstClr val="black"/>
                </a:solidFill>
                <a:latin typeface="Times New Roman" pitchFamily="18" charset="0"/>
                <a:cs typeface="Arial" charset="0"/>
              </a:rPr>
              <a:t>– 1</a:t>
            </a:r>
            <a:r>
              <a:rPr lang="en-US" altLang="en-US" sz="1600" dirty="0">
                <a:solidFill>
                  <a:prstClr val="black"/>
                </a:solidFill>
                <a:latin typeface="Times New Roman" pitchFamily="18" charset="0"/>
                <a:cs typeface="Arial" charset="0"/>
              </a:rPr>
              <a:t>)</a:t>
            </a:r>
            <a:r>
              <a:rPr lang="en-US" altLang="en-US" sz="1600" baseline="-25000" dirty="0">
                <a:solidFill>
                  <a:prstClr val="black"/>
                </a:solidFill>
                <a:latin typeface="Times New Roman" pitchFamily="18" charset="0"/>
                <a:cs typeface="Arial" charset="0"/>
              </a:rPr>
              <a:t> </a:t>
            </a:r>
            <a:r>
              <a:rPr lang="en-US" altLang="en-US" sz="1600" b="1" dirty="0">
                <a:solidFill>
                  <a:prstClr val="black"/>
                </a:solidFill>
                <a:latin typeface="Times New Roman" pitchFamily="18" charset="0"/>
                <a:cs typeface="Arial" charset="0"/>
              </a:rPr>
              <a:t>A</a:t>
            </a:r>
            <a:r>
              <a:rPr lang="en-US" altLang="en-US" sz="1600" i="1" baseline="-25000" dirty="0">
                <a:solidFill>
                  <a:prstClr val="black"/>
                </a:solidFill>
                <a:latin typeface="Times New Roman" pitchFamily="18" charset="0"/>
                <a:cs typeface="Arial" charset="0"/>
              </a:rPr>
              <a:t>n</a:t>
            </a:r>
            <a:r>
              <a:rPr lang="en-US" altLang="en-US" sz="1600" dirty="0">
                <a:solidFill>
                  <a:prstClr val="black"/>
                </a:solidFill>
                <a:latin typeface="Times New Roman" pitchFamily="18" charset="0"/>
                <a:cs typeface="Arial" charset="0"/>
              </a:rPr>
              <a:t/>
            </a:r>
            <a:br>
              <a:rPr lang="en-US" altLang="en-US" sz="1600" dirty="0">
                <a:solidFill>
                  <a:prstClr val="black"/>
                </a:solidFill>
                <a:latin typeface="Times New Roman" pitchFamily="18" charset="0"/>
                <a:cs typeface="Arial" charset="0"/>
              </a:rPr>
            </a:br>
            <a:r>
              <a:rPr lang="en-US" altLang="en-US" sz="1600" dirty="0" smtClean="0">
                <a:solidFill>
                  <a:prstClr val="black"/>
                </a:solidFill>
                <a:latin typeface="Times New Roman" pitchFamily="18" charset="0"/>
                <a:cs typeface="Arial" charset="0"/>
              </a:rPr>
              <a:t>      ((</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1 </a:t>
            </a:r>
            <a:r>
              <a:rPr lang="en-US" altLang="en-US" sz="1600" dirty="0" smtClean="0">
                <a:solidFill>
                  <a:prstClr val="black"/>
                </a:solidFill>
                <a:latin typeface="Times New Roman" pitchFamily="18" charset="0"/>
                <a:cs typeface="Arial" charset="0"/>
              </a:rPr>
              <a:t>(</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2</a:t>
            </a:r>
            <a:r>
              <a:rPr lang="en-US" altLang="en-US" sz="1600" dirty="0" smtClean="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smtClean="0">
                <a:solidFill>
                  <a:srgbClr val="FF0000"/>
                </a:solidFill>
                <a:latin typeface="Times New Roman" pitchFamily="18" charset="0"/>
                <a:cs typeface="Arial" charset="0"/>
              </a:rPr>
              <a:t>) </a:t>
            </a:r>
            <a:r>
              <a:rPr lang="en-US" altLang="en-US" sz="1600" dirty="0" smtClean="0">
                <a:solidFill>
                  <a:prstClr val="black"/>
                </a:solidFill>
                <a:latin typeface="Times New Roman" pitchFamily="18" charset="0"/>
                <a:cs typeface="Arial" charset="0"/>
              </a:rPr>
              <a:t>)) </a:t>
            </a:r>
            <a:r>
              <a:rPr lang="en-US" altLang="en-US" sz="1600" b="1" dirty="0" smtClean="0">
                <a:solidFill>
                  <a:prstClr val="black"/>
                </a:solidFill>
                <a:latin typeface="Times New Roman" pitchFamily="18" charset="0"/>
                <a:cs typeface="Arial" charset="0"/>
              </a:rPr>
              <a:t>A</a:t>
            </a:r>
            <a:r>
              <a:rPr lang="en-US" altLang="en-US" sz="1600" i="1" baseline="-25000" dirty="0" smtClean="0">
                <a:solidFill>
                  <a:prstClr val="black"/>
                </a:solidFill>
                <a:latin typeface="Times New Roman" pitchFamily="18" charset="0"/>
                <a:cs typeface="Arial" charset="0"/>
              </a:rPr>
              <a:t>n</a:t>
            </a:r>
            <a:r>
              <a:rPr lang="en-US" altLang="en-US" sz="1600" baseline="-25000" dirty="0" smtClean="0">
                <a:solidFill>
                  <a:prstClr val="black"/>
                </a:solidFill>
                <a:latin typeface="Times New Roman" pitchFamily="18" charset="0"/>
                <a:cs typeface="Arial" charset="0"/>
              </a:rPr>
              <a:t> </a:t>
            </a:r>
            <a:r>
              <a:rPr lang="en-US" altLang="en-US" sz="1600" baseline="-25000" dirty="0">
                <a:solidFill>
                  <a:prstClr val="black"/>
                </a:solidFill>
                <a:latin typeface="Times New Roman" pitchFamily="18" charset="0"/>
                <a:cs typeface="Arial" charset="0"/>
              </a:rPr>
              <a:t>– 1</a:t>
            </a:r>
            <a:r>
              <a:rPr lang="en-US" altLang="en-US" sz="1600" dirty="0">
                <a:solidFill>
                  <a:prstClr val="black"/>
                </a:solidFill>
                <a:latin typeface="Times New Roman" pitchFamily="18" charset="0"/>
                <a:cs typeface="Arial" charset="0"/>
              </a:rPr>
              <a:t>)</a:t>
            </a:r>
            <a:r>
              <a:rPr lang="en-US" altLang="en-US" sz="1600" baseline="-25000" dirty="0">
                <a:solidFill>
                  <a:prstClr val="black"/>
                </a:solidFill>
                <a:latin typeface="Times New Roman" pitchFamily="18" charset="0"/>
                <a:cs typeface="Arial" charset="0"/>
              </a:rPr>
              <a:t> </a:t>
            </a:r>
            <a:r>
              <a:rPr lang="en-US" altLang="en-US" sz="1600" b="1" dirty="0" smtClean="0">
                <a:solidFill>
                  <a:prstClr val="black"/>
                </a:solidFill>
                <a:latin typeface="Times New Roman" pitchFamily="18" charset="0"/>
                <a:cs typeface="Arial" charset="0"/>
              </a:rPr>
              <a:t>A</a:t>
            </a:r>
            <a:r>
              <a:rPr lang="en-US" altLang="en-US" sz="1600" i="1" baseline="-25000" dirty="0" smtClean="0">
                <a:solidFill>
                  <a:prstClr val="black"/>
                </a:solidFill>
                <a:latin typeface="Times New Roman" pitchFamily="18" charset="0"/>
                <a:cs typeface="Arial" charset="0"/>
              </a:rPr>
              <a:t>n</a:t>
            </a:r>
            <a:br>
              <a:rPr lang="en-US" altLang="en-US" sz="1600" i="1" baseline="-25000" dirty="0" smtClean="0">
                <a:solidFill>
                  <a:prstClr val="black"/>
                </a:solidFill>
                <a:latin typeface="Times New Roman" pitchFamily="18" charset="0"/>
                <a:cs typeface="Arial" charset="0"/>
              </a:rPr>
            </a:br>
            <a:r>
              <a:rPr lang="en-US" altLang="en-US" sz="1600" i="1" baseline="-25000" dirty="0" smtClean="0">
                <a:solidFill>
                  <a:prstClr val="black"/>
                </a:solidFill>
                <a:latin typeface="Times New Roman" pitchFamily="18" charset="0"/>
                <a:cs typeface="Arial" charset="0"/>
              </a:rPr>
              <a:t>  </a:t>
            </a:r>
            <a:r>
              <a:rPr lang="en-US" altLang="en-US" sz="1600" dirty="0" smtClean="0">
                <a:solidFill>
                  <a:prstClr val="black"/>
                </a:solidFill>
                <a:latin typeface="Times New Roman" pitchFamily="18" charset="0"/>
                <a:cs typeface="Arial" charset="0"/>
              </a:rPr>
              <a:t>(((</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1 </a:t>
            </a:r>
            <a:r>
              <a:rPr lang="en-US" altLang="en-US" sz="1600" b="1" dirty="0" smtClean="0">
                <a:solidFill>
                  <a:prstClr val="black"/>
                </a:solidFill>
                <a:latin typeface="Times New Roman" pitchFamily="18" charset="0"/>
                <a:cs typeface="Arial" charset="0"/>
              </a:rPr>
              <a:t>A</a:t>
            </a:r>
            <a:r>
              <a:rPr lang="en-US" altLang="en-US" sz="1600" baseline="-25000" dirty="0" smtClean="0">
                <a:solidFill>
                  <a:prstClr val="black"/>
                </a:solidFill>
                <a:latin typeface="Times New Roman" pitchFamily="18" charset="0"/>
                <a:cs typeface="Arial" charset="0"/>
              </a:rPr>
              <a:t>2</a:t>
            </a:r>
            <a:r>
              <a:rPr lang="en-US" altLang="en-US" sz="1600" dirty="0" smtClean="0">
                <a:solidFill>
                  <a:prstClr val="black"/>
                </a:solidFill>
                <a:latin typeface="Times New Roman" pitchFamily="18" charset="0"/>
                <a:cs typeface="Arial" charset="0"/>
              </a:rPr>
              <a:t>) </a:t>
            </a:r>
            <a:r>
              <a:rPr lang="en-US" altLang="en-US" sz="1600" dirty="0" smtClean="0">
                <a:solidFill>
                  <a:srgbClr val="FF0000"/>
                </a:solidFill>
                <a:latin typeface="Times New Roman" pitchFamily="18" charset="0"/>
                <a:cs typeface="Arial" charset="0"/>
              </a:rPr>
              <a:t>(</a:t>
            </a:r>
            <a:r>
              <a:rPr lang="en-US" altLang="en-US" sz="1600" b="1" dirty="0" smtClean="0">
                <a:solidFill>
                  <a:srgbClr val="FF0000"/>
                </a:solidFill>
                <a:latin typeface="Times New Roman" pitchFamily="18" charset="0"/>
                <a:cs typeface="Arial" charset="0"/>
              </a:rPr>
              <a:t>A</a:t>
            </a:r>
            <a:r>
              <a:rPr lang="en-US" altLang="en-US" sz="1600" baseline="-25000" dirty="0" smtClean="0">
                <a:solidFill>
                  <a:srgbClr val="FF0000"/>
                </a:solidFill>
                <a:latin typeface="Times New Roman" pitchFamily="18" charset="0"/>
                <a:cs typeface="Arial" charset="0"/>
              </a:rPr>
              <a:t>3 </a:t>
            </a:r>
            <a:r>
              <a:rPr lang="en-US" altLang="en-US" sz="1600" dirty="0" smtClean="0">
                <a:solidFill>
                  <a:srgbClr val="FF0000"/>
                </a:solidFill>
                <a:latin typeface="Times New Roman" pitchFamily="18" charset="0"/>
                <a:cs typeface="Arial" charset="0"/>
              </a:rPr>
              <a:t>⋅⋅⋅ </a:t>
            </a:r>
            <a:r>
              <a:rPr lang="en-US" altLang="en-US" sz="1600" b="1" dirty="0">
                <a:solidFill>
                  <a:srgbClr val="FF0000"/>
                </a:solidFill>
                <a:latin typeface="Times New Roman" pitchFamily="18" charset="0"/>
                <a:cs typeface="Arial" charset="0"/>
              </a:rPr>
              <a:t>A</a:t>
            </a:r>
            <a:r>
              <a:rPr lang="en-US" altLang="en-US" sz="1600" i="1" baseline="-25000" dirty="0">
                <a:solidFill>
                  <a:srgbClr val="FF0000"/>
                </a:solidFill>
                <a:latin typeface="Times New Roman" pitchFamily="18" charset="0"/>
                <a:cs typeface="Arial" charset="0"/>
              </a:rPr>
              <a:t>n</a:t>
            </a:r>
            <a:r>
              <a:rPr lang="en-US" altLang="en-US" sz="1600" baseline="-25000" dirty="0">
                <a:solidFill>
                  <a:srgbClr val="FF0000"/>
                </a:solidFill>
                <a:latin typeface="Times New Roman" pitchFamily="18" charset="0"/>
                <a:cs typeface="Arial" charset="0"/>
              </a:rPr>
              <a:t> – </a:t>
            </a:r>
            <a:r>
              <a:rPr lang="en-US" altLang="en-US" sz="1600" baseline="-25000" dirty="0" smtClean="0">
                <a:solidFill>
                  <a:srgbClr val="FF0000"/>
                </a:solidFill>
                <a:latin typeface="Times New Roman" pitchFamily="18" charset="0"/>
                <a:cs typeface="Arial" charset="0"/>
              </a:rPr>
              <a:t>2</a:t>
            </a:r>
            <a:r>
              <a:rPr lang="en-US" altLang="en-US" sz="1600" dirty="0" smtClean="0">
                <a:solidFill>
                  <a:srgbClr val="FF0000"/>
                </a:solidFill>
                <a:latin typeface="Times New Roman" pitchFamily="18" charset="0"/>
                <a:cs typeface="Arial" charset="0"/>
              </a:rPr>
              <a:t>) </a:t>
            </a:r>
            <a:r>
              <a:rPr lang="en-US" altLang="en-US" sz="1600" dirty="0" smtClean="0">
                <a:solidFill>
                  <a:prstClr val="black"/>
                </a:solidFill>
                <a:latin typeface="Times New Roman" pitchFamily="18" charset="0"/>
                <a:cs typeface="Arial" charset="0"/>
              </a:rPr>
              <a:t>)</a:t>
            </a:r>
            <a:r>
              <a:rPr lang="en-US" altLang="en-US" sz="1600" b="1" dirty="0" smtClean="0">
                <a:solidFill>
                  <a:prstClr val="black"/>
                </a:solidFill>
                <a:latin typeface="Times New Roman" pitchFamily="18" charset="0"/>
                <a:cs typeface="Arial" charset="0"/>
              </a:rPr>
              <a:t>A</a:t>
            </a:r>
            <a:r>
              <a:rPr lang="en-US" altLang="en-US" sz="1600" i="1" baseline="-25000" dirty="0" smtClean="0">
                <a:solidFill>
                  <a:prstClr val="black"/>
                </a:solidFill>
                <a:latin typeface="Times New Roman" pitchFamily="18" charset="0"/>
                <a:cs typeface="Arial" charset="0"/>
              </a:rPr>
              <a:t>n</a:t>
            </a:r>
            <a:r>
              <a:rPr lang="en-US" altLang="en-US" sz="1600" baseline="-25000" dirty="0" smtClean="0">
                <a:solidFill>
                  <a:prstClr val="black"/>
                </a:solidFill>
                <a:latin typeface="Times New Roman" pitchFamily="18" charset="0"/>
                <a:cs typeface="Arial" charset="0"/>
              </a:rPr>
              <a:t> </a:t>
            </a:r>
            <a:r>
              <a:rPr lang="en-US" altLang="en-US" sz="1600" baseline="-25000" dirty="0">
                <a:solidFill>
                  <a:prstClr val="black"/>
                </a:solidFill>
                <a:latin typeface="Times New Roman" pitchFamily="18" charset="0"/>
                <a:cs typeface="Arial" charset="0"/>
              </a:rPr>
              <a:t>– 1</a:t>
            </a:r>
            <a:r>
              <a:rPr lang="en-US" altLang="en-US" sz="1600" dirty="0">
                <a:solidFill>
                  <a:prstClr val="black"/>
                </a:solidFill>
                <a:latin typeface="Times New Roman" pitchFamily="18" charset="0"/>
                <a:cs typeface="Arial" charset="0"/>
              </a:rPr>
              <a:t>)</a:t>
            </a:r>
            <a:r>
              <a:rPr lang="en-US" altLang="en-US" sz="1600" baseline="-25000" dirty="0">
                <a:solidFill>
                  <a:prstClr val="black"/>
                </a:solidFill>
                <a:latin typeface="Times New Roman" pitchFamily="18" charset="0"/>
                <a:cs typeface="Arial" charset="0"/>
              </a:rPr>
              <a:t> </a:t>
            </a:r>
            <a:r>
              <a:rPr lang="en-US" altLang="en-US" sz="1600" b="1" dirty="0" smtClean="0">
                <a:solidFill>
                  <a:prstClr val="black"/>
                </a:solidFill>
                <a:latin typeface="Times New Roman" pitchFamily="18" charset="0"/>
                <a:cs typeface="Arial" charset="0"/>
              </a:rPr>
              <a:t>A</a:t>
            </a:r>
            <a:r>
              <a:rPr lang="en-US" altLang="en-US" sz="1600" i="1" baseline="-25000" dirty="0" smtClean="0">
                <a:solidFill>
                  <a:prstClr val="black"/>
                </a:solidFill>
                <a:latin typeface="Times New Roman" pitchFamily="18" charset="0"/>
                <a:cs typeface="Arial" charset="0"/>
              </a:rPr>
              <a:t>n</a:t>
            </a:r>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1123145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latin typeface="Arial" charset="0"/>
                <a:cs typeface="Arial" charset="0"/>
              </a:rPr>
              <a:t>Fibonacci numbers</a:t>
            </a:r>
          </a:p>
        </p:txBody>
      </p:sp>
      <p:sp>
        <p:nvSpPr>
          <p:cNvPr id="71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this function:</a:t>
            </a:r>
          </a:p>
          <a:p>
            <a:pPr>
              <a:buFont typeface="Arial" charset="0"/>
              <a:buNone/>
            </a:pPr>
            <a:endParaRPr lang="en-US" altLang="en-US" sz="1000" dirty="0" smtClean="0">
              <a:latin typeface="Arial" charset="0"/>
              <a:cs typeface="Arial" charset="0"/>
            </a:endParaRPr>
          </a:p>
          <a:p>
            <a:pPr lvl="2">
              <a:buFontTx/>
              <a:buNone/>
            </a:pPr>
            <a:r>
              <a:rPr lang="en-US" altLang="en-US" sz="1400" dirty="0">
                <a:latin typeface="Consolas" pitchFamily="49" charset="0"/>
                <a:cs typeface="Consolas" pitchFamily="49" charset="0"/>
              </a:rPr>
              <a:t>double </a:t>
            </a:r>
            <a:r>
              <a:rPr lang="en-US" altLang="en-US" sz="1400" dirty="0" smtClean="0">
                <a:solidFill>
                  <a:srgbClr val="FF0000"/>
                </a:solidFill>
                <a:latin typeface="Consolas" pitchFamily="49" charset="0"/>
                <a:cs typeface="Consolas" pitchFamily="49" charset="0"/>
              </a:rPr>
              <a:t>F</a:t>
            </a:r>
            <a:r>
              <a:rPr lang="en-US" altLang="en-US" sz="1400" dirty="0" smtClean="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 {</a:t>
            </a:r>
          </a:p>
          <a:p>
            <a:pPr lvl="2">
              <a:buFontTx/>
              <a:buNone/>
            </a:pPr>
            <a:r>
              <a:rPr lang="en-US" altLang="en-US" sz="1400" dirty="0" smtClean="0">
                <a:latin typeface="Consolas" pitchFamily="49" charset="0"/>
                <a:cs typeface="Consolas" pitchFamily="49" charset="0"/>
              </a:rPr>
              <a:t>    </a:t>
            </a:r>
            <a:r>
              <a:rPr lang="pt-BR" altLang="en-US" sz="1400" dirty="0">
                <a:latin typeface="Consolas" pitchFamily="49" charset="0"/>
                <a:cs typeface="Consolas" pitchFamily="49" charset="0"/>
              </a:rPr>
              <a:t>return ( n &lt;= 1 ) ? 1.0 : </a:t>
            </a:r>
            <a:r>
              <a:rPr lang="en-US" altLang="en-US" sz="1400" dirty="0">
                <a:solidFill>
                  <a:srgbClr val="FF0000"/>
                </a:solidFill>
                <a:latin typeface="Consolas" pitchFamily="49" charset="0"/>
                <a:cs typeface="Consolas" pitchFamily="49" charset="0"/>
              </a:rPr>
              <a:t>F</a:t>
            </a:r>
            <a:r>
              <a:rPr lang="pt-BR" altLang="en-US" sz="1400" dirty="0" smtClean="0">
                <a:latin typeface="Consolas" pitchFamily="49" charset="0"/>
                <a:cs typeface="Consolas" pitchFamily="49" charset="0"/>
              </a:rPr>
              <a:t>(n </a:t>
            </a:r>
            <a:r>
              <a:rPr lang="pt-BR" altLang="en-US" sz="1400" dirty="0">
                <a:latin typeface="Consolas" pitchFamily="49" charset="0"/>
                <a:cs typeface="Consolas" pitchFamily="49" charset="0"/>
              </a:rPr>
              <a:t>- 1) + </a:t>
            </a:r>
            <a:r>
              <a:rPr lang="en-US" altLang="en-US" sz="1400" dirty="0">
                <a:solidFill>
                  <a:srgbClr val="FF0000"/>
                </a:solidFill>
                <a:latin typeface="Consolas" pitchFamily="49" charset="0"/>
                <a:cs typeface="Consolas" pitchFamily="49" charset="0"/>
              </a:rPr>
              <a:t>F</a:t>
            </a:r>
            <a:r>
              <a:rPr lang="pt-BR" altLang="en-US" sz="1400" dirty="0" smtClean="0">
                <a:latin typeface="Consolas" pitchFamily="49" charset="0"/>
                <a:cs typeface="Consolas" pitchFamily="49" charset="0"/>
              </a:rPr>
              <a:t>(n </a:t>
            </a:r>
            <a:r>
              <a:rPr lang="pt-BR" altLang="en-US" sz="1400" dirty="0">
                <a:latin typeface="Consolas" pitchFamily="49" charset="0"/>
                <a:cs typeface="Consolas" pitchFamily="49" charset="0"/>
              </a:rPr>
              <a:t>- 2);</a:t>
            </a:r>
          </a:p>
          <a:p>
            <a:pPr lvl="2">
              <a:buFontTx/>
              <a:buNone/>
            </a:pPr>
            <a:r>
              <a:rPr lang="en-US" altLang="en-US" sz="1400" dirty="0" smtClean="0">
                <a:latin typeface="Consolas" pitchFamily="49" charset="0"/>
                <a:cs typeface="Consolas" pitchFamily="49" charset="0"/>
              </a:rPr>
              <a:t>}</a:t>
            </a:r>
          </a:p>
          <a:p>
            <a:pPr lvl="2">
              <a:buFontTx/>
              <a:buNone/>
            </a:pPr>
            <a:endParaRPr lang="en-US" altLang="en-US" sz="1400" dirty="0">
              <a:latin typeface="Consolas" pitchFamily="49" charset="0"/>
              <a:cs typeface="Consolas" pitchFamily="49" charset="0"/>
            </a:endParaRP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The run-time of this algorithm is</a:t>
            </a:r>
            <a:endParaRPr lang="en-US" altLang="en-US" dirty="0">
              <a:solidFill>
                <a:prstClr val="black"/>
              </a:solidFill>
              <a:latin typeface="Arial" charset="0"/>
              <a:cs typeface="Arial" charset="0"/>
            </a:endParaRPr>
          </a:p>
          <a:p>
            <a:pPr lvl="2">
              <a:buFontTx/>
              <a:buNone/>
            </a:pPr>
            <a:endParaRPr lang="en-US" altLang="en-US" dirty="0" smtClean="0">
              <a:latin typeface="Arial" charset="0"/>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62563691"/>
              </p:ext>
            </p:extLst>
          </p:nvPr>
        </p:nvGraphicFramePr>
        <p:xfrm>
          <a:off x="2339752" y="3717032"/>
          <a:ext cx="4276725" cy="803275"/>
        </p:xfrm>
        <a:graphic>
          <a:graphicData uri="http://schemas.openxmlformats.org/presentationml/2006/ole">
            <mc:AlternateContent xmlns:mc="http://schemas.openxmlformats.org/markup-compatibility/2006">
              <mc:Choice xmlns:v="urn:schemas-microsoft-com:vml" Requires="v">
                <p:oleObj spid="_x0000_s1036" name="Equation" r:id="rId4" imgW="2361960" imgH="444240" progId="Equation.DSMT4">
                  <p:embed/>
                </p:oleObj>
              </mc:Choice>
              <mc:Fallback>
                <p:oleObj name="Equation" r:id="rId4" imgW="2361960" imgH="444240" progId="Equation.DSMT4">
                  <p:embed/>
                  <p:pic>
                    <p:nvPicPr>
                      <p:cNvPr id="0" name=""/>
                      <p:cNvPicPr>
                        <a:picLocks noChangeAspect="1" noChangeArrowheads="1"/>
                      </p:cNvPicPr>
                      <p:nvPr/>
                    </p:nvPicPr>
                    <p:blipFill>
                      <a:blip r:embed="rId5"/>
                      <a:srcRect/>
                      <a:stretch>
                        <a:fillRect/>
                      </a:stretch>
                    </p:blipFill>
                    <p:spPr bwMode="auto">
                      <a:xfrm>
                        <a:off x="2339752" y="3717032"/>
                        <a:ext cx="4276725"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9447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604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actual number of possible orderings is given by the following recurrence relation:</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Without proof, this recurrence relation is solved by </a:t>
            </a:r>
            <a:r>
              <a:rPr lang="en-US" altLang="en-US" dirty="0" smtClean="0">
                <a:latin typeface="Times New Roman" pitchFamily="18" charset="0"/>
                <a:cs typeface="Arial" charset="0"/>
              </a:rPr>
              <a:t>P(</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C(</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a:t>
            </a:r>
            <a:r>
              <a:rPr lang="en-US" altLang="en-US" dirty="0" smtClean="0">
                <a:latin typeface="Arial" charset="0"/>
                <a:cs typeface="Arial" charset="0"/>
              </a:rPr>
              <a:t> where </a:t>
            </a:r>
            <a:r>
              <a:rPr lang="en-US" altLang="en-US" dirty="0" smtClean="0">
                <a:latin typeface="Times New Roman" pitchFamily="18" charset="0"/>
                <a:cs typeface="Arial" charset="0"/>
              </a:rPr>
              <a:t>C(</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a:t>
            </a:r>
            <a:r>
              <a:rPr lang="en-US" altLang="en-US" dirty="0" smtClean="0">
                <a:latin typeface="Arial" charset="0"/>
                <a:cs typeface="Arial" charset="0"/>
              </a:rPr>
              <a:t> is the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a:t>
            </a:r>
            <a:r>
              <a:rPr lang="en-US" altLang="en-US" dirty="0" smtClean="0">
                <a:latin typeface="Arial" charset="0"/>
                <a:cs typeface="Arial" charset="0"/>
              </a:rPr>
              <a:t>)</a:t>
            </a:r>
            <a:r>
              <a:rPr lang="en-US" altLang="en-US" baseline="30000" dirty="0" err="1" smtClean="0">
                <a:latin typeface="Arial" charset="0"/>
                <a:cs typeface="Arial" charset="0"/>
              </a:rPr>
              <a:t>th</a:t>
            </a:r>
            <a:r>
              <a:rPr lang="en-US" altLang="en-US" dirty="0" smtClean="0">
                <a:latin typeface="Arial" charset="0"/>
                <a:cs typeface="Arial" charset="0"/>
              </a:rPr>
              <a:t> Catalan number</a:t>
            </a:r>
          </a:p>
          <a:p>
            <a:pPr>
              <a:buFontTx/>
              <a:buNone/>
            </a:pPr>
            <a:endParaRPr lang="en-US" altLang="en-US" sz="1600" dirty="0" smtClean="0">
              <a:latin typeface="Times New Roman" pitchFamily="18" charset="0"/>
              <a:cs typeface="Arial" charset="0"/>
            </a:endParaRPr>
          </a:p>
          <a:p>
            <a:pPr>
              <a:buFontTx/>
              <a:buNone/>
            </a:pPr>
            <a:r>
              <a:rPr lang="en-US" altLang="en-US" sz="1800" dirty="0">
                <a:latin typeface="Times New Roman" pitchFamily="18" charset="0"/>
                <a:cs typeface="Arial" charset="0"/>
              </a:rPr>
              <a:t>	</a:t>
            </a:r>
            <a:r>
              <a:rPr lang="en-US" altLang="en-US" sz="1800" dirty="0" smtClean="0">
                <a:latin typeface="Times New Roman" pitchFamily="18" charset="0"/>
                <a:cs typeface="Arial" charset="0"/>
              </a:rPr>
              <a:t>	</a:t>
            </a:r>
            <a:r>
              <a:rPr lang="en-US" altLang="en-US" sz="1800" dirty="0">
                <a:latin typeface="Times New Roman" pitchFamily="18" charset="0"/>
                <a:cs typeface="Arial" charset="0"/>
              </a:rPr>
              <a:t>	</a:t>
            </a:r>
            <a:r>
              <a:rPr lang="en-US" altLang="en-US" sz="1800" dirty="0" smtClean="0">
                <a:latin typeface="Times New Roman" pitchFamily="18" charset="0"/>
                <a:cs typeface="Arial" charset="0"/>
              </a:rPr>
              <a:t>	</a:t>
            </a:r>
            <a:r>
              <a:rPr lang="en-US" altLang="en-US" sz="1800" dirty="0">
                <a:latin typeface="Times New Roman" pitchFamily="18" charset="0"/>
                <a:cs typeface="Arial" charset="0"/>
              </a:rPr>
              <a:t>	</a:t>
            </a:r>
            <a:r>
              <a:rPr lang="en-US" altLang="en-US" sz="1800" dirty="0" smtClean="0">
                <a:latin typeface="Times New Roman" pitchFamily="18" charset="0"/>
                <a:cs typeface="Arial" charset="0"/>
              </a:rPr>
              <a:t>	C(1</a:t>
            </a:r>
            <a:r>
              <a:rPr lang="en-US" altLang="en-US" sz="1800" dirty="0">
                <a:latin typeface="Times New Roman" pitchFamily="18" charset="0"/>
                <a:cs typeface="Arial" charset="0"/>
              </a:rPr>
              <a:t>) =   1	</a:t>
            </a:r>
            <a:r>
              <a:rPr lang="en-US" altLang="en-US" sz="1800" dirty="0" smtClean="0">
                <a:latin typeface="Times New Roman" pitchFamily="18" charset="0"/>
                <a:cs typeface="Arial" charset="0"/>
              </a:rPr>
              <a:t>          C(6</a:t>
            </a:r>
            <a:r>
              <a:rPr lang="en-US" altLang="en-US" sz="1800" dirty="0">
                <a:latin typeface="Times New Roman" pitchFamily="18" charset="0"/>
                <a:cs typeface="Arial" charset="0"/>
              </a:rPr>
              <a:t>) =     132</a:t>
            </a:r>
          </a:p>
          <a:p>
            <a:pPr>
              <a:buFontTx/>
              <a:buNone/>
            </a:pPr>
            <a:r>
              <a:rPr lang="en-US" altLang="en-US" sz="1800" dirty="0">
                <a:latin typeface="Times New Roman" pitchFamily="18" charset="0"/>
                <a:cs typeface="Arial" charset="0"/>
              </a:rPr>
              <a:t>		</a:t>
            </a:r>
            <a:r>
              <a:rPr lang="en-US" altLang="en-US" sz="1800" dirty="0" smtClean="0">
                <a:latin typeface="Times New Roman" pitchFamily="18" charset="0"/>
                <a:cs typeface="Arial" charset="0"/>
              </a:rPr>
              <a:t>				C(2</a:t>
            </a:r>
            <a:r>
              <a:rPr lang="en-US" altLang="en-US" sz="1800" dirty="0">
                <a:latin typeface="Times New Roman" pitchFamily="18" charset="0"/>
                <a:cs typeface="Arial" charset="0"/>
              </a:rPr>
              <a:t>) =   2	</a:t>
            </a:r>
            <a:r>
              <a:rPr lang="en-US" altLang="en-US" sz="1800" dirty="0" smtClean="0">
                <a:latin typeface="Times New Roman" pitchFamily="18" charset="0"/>
                <a:cs typeface="Arial" charset="0"/>
              </a:rPr>
              <a:t>          C(7</a:t>
            </a:r>
            <a:r>
              <a:rPr lang="en-US" altLang="en-US" sz="1800" dirty="0">
                <a:latin typeface="Times New Roman" pitchFamily="18" charset="0"/>
                <a:cs typeface="Arial" charset="0"/>
              </a:rPr>
              <a:t>) =     429</a:t>
            </a:r>
          </a:p>
          <a:p>
            <a:pPr>
              <a:buFontTx/>
              <a:buNone/>
            </a:pPr>
            <a:r>
              <a:rPr lang="en-US" altLang="en-US" sz="1800" dirty="0">
                <a:latin typeface="Times New Roman" pitchFamily="18" charset="0"/>
                <a:cs typeface="Arial" charset="0"/>
              </a:rPr>
              <a:t>			</a:t>
            </a:r>
            <a:r>
              <a:rPr lang="en-US" altLang="en-US" sz="1800" dirty="0" smtClean="0">
                <a:latin typeface="Times New Roman" pitchFamily="18" charset="0"/>
                <a:cs typeface="Arial" charset="0"/>
              </a:rPr>
              <a:t>			C(3</a:t>
            </a:r>
            <a:r>
              <a:rPr lang="en-US" altLang="en-US" sz="1800" dirty="0">
                <a:latin typeface="Times New Roman" pitchFamily="18" charset="0"/>
                <a:cs typeface="Arial" charset="0"/>
              </a:rPr>
              <a:t>) =   5	</a:t>
            </a:r>
            <a:r>
              <a:rPr lang="en-US" altLang="en-US" sz="1800" dirty="0" smtClean="0">
                <a:latin typeface="Times New Roman" pitchFamily="18" charset="0"/>
                <a:cs typeface="Arial" charset="0"/>
              </a:rPr>
              <a:t>          C(8</a:t>
            </a:r>
            <a:r>
              <a:rPr lang="en-US" altLang="en-US" sz="1800" dirty="0">
                <a:latin typeface="Times New Roman" pitchFamily="18" charset="0"/>
                <a:cs typeface="Arial" charset="0"/>
              </a:rPr>
              <a:t>) =   1430</a:t>
            </a:r>
          </a:p>
          <a:p>
            <a:pPr>
              <a:buFontTx/>
              <a:buNone/>
            </a:pPr>
            <a:r>
              <a:rPr lang="en-US" altLang="en-US" sz="1800" dirty="0" smtClean="0">
                <a:latin typeface="Times New Roman" pitchFamily="18" charset="0"/>
                <a:cs typeface="Arial" charset="0"/>
              </a:rPr>
              <a:t>		</a:t>
            </a:r>
            <a:r>
              <a:rPr lang="en-US" altLang="en-US" sz="1800" dirty="0">
                <a:latin typeface="Times New Roman" pitchFamily="18" charset="0"/>
                <a:cs typeface="Arial" charset="0"/>
              </a:rPr>
              <a:t>		</a:t>
            </a:r>
            <a:r>
              <a:rPr lang="en-US" altLang="en-US" sz="1800" dirty="0" smtClean="0">
                <a:latin typeface="Times New Roman" pitchFamily="18" charset="0"/>
                <a:cs typeface="Arial" charset="0"/>
              </a:rPr>
              <a:t>	</a:t>
            </a:r>
            <a:r>
              <a:rPr lang="en-US" altLang="en-US" sz="1800" dirty="0">
                <a:latin typeface="Times New Roman" pitchFamily="18" charset="0"/>
                <a:cs typeface="Arial" charset="0"/>
              </a:rPr>
              <a:t>	C(4) = 14	</a:t>
            </a:r>
            <a:r>
              <a:rPr lang="en-US" altLang="en-US" sz="1800" dirty="0" smtClean="0">
                <a:latin typeface="Times New Roman" pitchFamily="18" charset="0"/>
                <a:cs typeface="Arial" charset="0"/>
              </a:rPr>
              <a:t>          C(9</a:t>
            </a:r>
            <a:r>
              <a:rPr lang="en-US" altLang="en-US" sz="1800" dirty="0">
                <a:latin typeface="Times New Roman" pitchFamily="18" charset="0"/>
                <a:cs typeface="Arial" charset="0"/>
              </a:rPr>
              <a:t>) =   4862</a:t>
            </a:r>
          </a:p>
          <a:p>
            <a:pPr>
              <a:buFontTx/>
              <a:buNone/>
            </a:pPr>
            <a:r>
              <a:rPr lang="en-US" altLang="en-US" sz="1800" dirty="0">
                <a:latin typeface="Times New Roman" pitchFamily="18" charset="0"/>
                <a:cs typeface="Arial" charset="0"/>
              </a:rPr>
              <a:t>		</a:t>
            </a:r>
            <a:r>
              <a:rPr lang="en-US" altLang="en-US" sz="1800" dirty="0" smtClean="0">
                <a:latin typeface="Times New Roman" pitchFamily="18" charset="0"/>
                <a:cs typeface="Arial" charset="0"/>
              </a:rPr>
              <a:t>		</a:t>
            </a:r>
            <a:r>
              <a:rPr lang="en-US" altLang="en-US" sz="1800" dirty="0">
                <a:latin typeface="Times New Roman" pitchFamily="18" charset="0"/>
                <a:cs typeface="Arial" charset="0"/>
              </a:rPr>
              <a:t>	</a:t>
            </a:r>
            <a:r>
              <a:rPr lang="en-US" altLang="en-US" sz="1800" dirty="0" smtClean="0">
                <a:latin typeface="Times New Roman" pitchFamily="18" charset="0"/>
                <a:cs typeface="Arial" charset="0"/>
              </a:rPr>
              <a:t>	C(5</a:t>
            </a:r>
            <a:r>
              <a:rPr lang="en-US" altLang="en-US" sz="1800" dirty="0">
                <a:latin typeface="Times New Roman" pitchFamily="18" charset="0"/>
                <a:cs typeface="Arial" charset="0"/>
              </a:rPr>
              <a:t>) = 42	</a:t>
            </a:r>
            <a:r>
              <a:rPr lang="en-US" altLang="en-US" sz="1800" dirty="0" smtClean="0">
                <a:latin typeface="Times New Roman" pitchFamily="18" charset="0"/>
                <a:cs typeface="Arial" charset="0"/>
              </a:rPr>
              <a:t>        C(10</a:t>
            </a:r>
            <a:r>
              <a:rPr lang="en-US" altLang="en-US" sz="1800" dirty="0">
                <a:latin typeface="Times New Roman" pitchFamily="18" charset="0"/>
                <a:cs typeface="Arial" charset="0"/>
              </a:rPr>
              <a:t>) = 16796</a:t>
            </a:r>
          </a:p>
          <a:p>
            <a:pPr>
              <a:buFont typeface="Arial" charset="0"/>
              <a:buNone/>
            </a:pPr>
            <a:endParaRPr lang="en-US" altLang="en-US" sz="2400" dirty="0" smtClean="0">
              <a:latin typeface="Arial" charset="0"/>
              <a:cs typeface="Arial" charset="0"/>
            </a:endParaRPr>
          </a:p>
        </p:txBody>
      </p:sp>
      <p:graphicFrame>
        <p:nvGraphicFramePr>
          <p:cNvPr id="60420" name="Object 2"/>
          <p:cNvGraphicFramePr>
            <a:graphicFrameLocks noChangeAspect="1"/>
          </p:cNvGraphicFramePr>
          <p:nvPr>
            <p:extLst>
              <p:ext uri="{D42A27DB-BD31-4B8C-83A1-F6EECF244321}">
                <p14:modId xmlns:p14="http://schemas.microsoft.com/office/powerpoint/2010/main" val="1454162382"/>
              </p:ext>
            </p:extLst>
          </p:nvPr>
        </p:nvGraphicFramePr>
        <p:xfrm>
          <a:off x="2771800" y="2132856"/>
          <a:ext cx="3586163" cy="1195387"/>
        </p:xfrm>
        <a:graphic>
          <a:graphicData uri="http://schemas.openxmlformats.org/presentationml/2006/ole">
            <mc:AlternateContent xmlns:mc="http://schemas.openxmlformats.org/markup-compatibility/2006">
              <mc:Choice xmlns:v="urn:schemas-microsoft-com:vml" Requires="v">
                <p:oleObj spid="_x0000_s6166" name="Equation" r:id="rId4" imgW="1981200" imgH="660400" progId="Equation.3">
                  <p:embed/>
                </p:oleObj>
              </mc:Choice>
              <mc:Fallback>
                <p:oleObj name="Equation" r:id="rId4" imgW="19812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132856"/>
                        <a:ext cx="3586163"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207674804"/>
              </p:ext>
            </p:extLst>
          </p:nvPr>
        </p:nvGraphicFramePr>
        <p:xfrm>
          <a:off x="1213867" y="4644107"/>
          <a:ext cx="3286125" cy="873125"/>
        </p:xfrm>
        <a:graphic>
          <a:graphicData uri="http://schemas.openxmlformats.org/presentationml/2006/ole">
            <mc:AlternateContent xmlns:mc="http://schemas.openxmlformats.org/markup-compatibility/2006">
              <mc:Choice xmlns:v="urn:schemas-microsoft-com:vml" Requires="v">
                <p:oleObj spid="_x0000_s6167" name="Equation" r:id="rId6" imgW="1815840" imgH="482400" progId="Equation.DSMT4">
                  <p:embed/>
                </p:oleObj>
              </mc:Choice>
              <mc:Fallback>
                <p:oleObj name="Equation" r:id="rId6" imgW="1815840" imgH="482400" progId="Equation.DSMT4">
                  <p:embed/>
                  <p:pic>
                    <p:nvPicPr>
                      <p:cNvPr id="0" name=""/>
                      <p:cNvPicPr>
                        <a:picLocks noChangeAspect="1" noChangeArrowheads="1"/>
                      </p:cNvPicPr>
                      <p:nvPr/>
                    </p:nvPicPr>
                    <p:blipFill>
                      <a:blip r:embed="rId7"/>
                      <a:srcRect/>
                      <a:stretch>
                        <a:fillRect/>
                      </a:stretch>
                    </p:blipFill>
                    <p:spPr bwMode="auto">
                      <a:xfrm>
                        <a:off x="1213867" y="4644107"/>
                        <a:ext cx="3286125"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90984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604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number of function calls of the implementation is given by</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Can we speed this up?</a:t>
            </a:r>
          </a:p>
          <a:p>
            <a:pPr lvl="1"/>
            <a:r>
              <a:rPr lang="en-US" altLang="en-US" dirty="0" smtClean="0">
                <a:latin typeface="Arial" charset="0"/>
                <a:cs typeface="Arial" charset="0"/>
              </a:rPr>
              <a:t>Memoization:  once we’ve found the optimal number of solutions for a given sequence, store it</a:t>
            </a:r>
          </a:p>
          <a:p>
            <a:endParaRPr lang="en-US" altLang="en-US" dirty="0" smtClean="0">
              <a:latin typeface="Arial" charset="0"/>
              <a:cs typeface="Arial" charset="0"/>
            </a:endParaRPr>
          </a:p>
          <a:p>
            <a:endParaRPr lang="en-US" altLang="en-US" dirty="0" smtClean="0">
              <a:latin typeface="Arial" charset="0"/>
              <a:cs typeface="Arial" charset="0"/>
            </a:endParaRPr>
          </a:p>
        </p:txBody>
      </p:sp>
      <p:graphicFrame>
        <p:nvGraphicFramePr>
          <p:cNvPr id="60420" name="Object 2"/>
          <p:cNvGraphicFramePr>
            <a:graphicFrameLocks noChangeAspect="1"/>
          </p:cNvGraphicFramePr>
          <p:nvPr>
            <p:extLst>
              <p:ext uri="{D42A27DB-BD31-4B8C-83A1-F6EECF244321}">
                <p14:modId xmlns:p14="http://schemas.microsoft.com/office/powerpoint/2010/main" val="658066332"/>
              </p:ext>
            </p:extLst>
          </p:nvPr>
        </p:nvGraphicFramePr>
        <p:xfrm>
          <a:off x="2771800" y="2060848"/>
          <a:ext cx="3470275" cy="781050"/>
        </p:xfrm>
        <a:graphic>
          <a:graphicData uri="http://schemas.openxmlformats.org/presentationml/2006/ole">
            <mc:AlternateContent xmlns:mc="http://schemas.openxmlformats.org/markup-compatibility/2006">
              <mc:Choice xmlns:v="urn:schemas-microsoft-com:vml" Requires="v">
                <p:oleObj spid="_x0000_s7180" name="Equation" r:id="rId4" imgW="1917360" imgH="431640" progId="Equation.DSMT4">
                  <p:embed/>
                </p:oleObj>
              </mc:Choice>
              <mc:Fallback>
                <p:oleObj name="Equation" r:id="rId4" imgW="1917360" imgH="431640" progId="Equation.DSMT4">
                  <p:embed/>
                  <p:pic>
                    <p:nvPicPr>
                      <p:cNvPr id="0" name=""/>
                      <p:cNvPicPr>
                        <a:picLocks noChangeAspect="1" noChangeArrowheads="1"/>
                      </p:cNvPicPr>
                      <p:nvPr/>
                    </p:nvPicPr>
                    <p:blipFill>
                      <a:blip r:embed="rId5"/>
                      <a:srcRect/>
                      <a:stretch>
                        <a:fillRect/>
                      </a:stretch>
                    </p:blipFill>
                    <p:spPr bwMode="auto">
                      <a:xfrm>
                        <a:off x="2771800" y="2060848"/>
                        <a:ext cx="3470275"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84419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51203" name="Rectangle 3"/>
          <p:cNvSpPr>
            <a:spLocks noGrp="1" noChangeArrowheads="1"/>
          </p:cNvSpPr>
          <p:nvPr>
            <p:ph type="body" idx="1"/>
          </p:nvPr>
        </p:nvSpPr>
        <p:spPr>
          <a:xfrm>
            <a:off x="35496" y="620688"/>
            <a:ext cx="9108504" cy="5102027"/>
          </a:xfrm>
        </p:spPr>
        <p:txBody>
          <a:bodyPr>
            <a:noAutofit/>
          </a:bodyPr>
          <a:lstStyle/>
          <a:p>
            <a:pPr>
              <a:buNone/>
            </a:pPr>
            <a:r>
              <a:rPr lang="en-US" altLang="en-US" sz="900" dirty="0" smtClean="0">
                <a:latin typeface="Consolas" panose="020B0609020204030204" pitchFamily="49" charset="0"/>
                <a:cs typeface="Consolas" panose="020B0609020204030204" pitchFamily="49" charset="0"/>
              </a:rPr>
              <a:t>	</a:t>
            </a:r>
            <a:r>
              <a:rPr lang="en-US" altLang="en-US" sz="1000" dirty="0" smtClean="0">
                <a:latin typeface="Consolas" panose="020B0609020204030204" pitchFamily="49" charset="0"/>
                <a:cs typeface="Consolas" panose="020B0609020204030204" pitchFamily="49" charset="0"/>
              </a:rPr>
              <a:t>#</a:t>
            </a:r>
            <a:r>
              <a:rPr lang="en-US" altLang="en-US" sz="1000" dirty="0">
                <a:latin typeface="Consolas" panose="020B0609020204030204" pitchFamily="49" charset="0"/>
                <a:cs typeface="Consolas" panose="020B0609020204030204" pitchFamily="49" charset="0"/>
              </a:rPr>
              <a:t>include &lt;map&gt;</a:t>
            </a:r>
          </a:p>
          <a:p>
            <a:pPr>
              <a:buNone/>
            </a:pP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include &lt;utility&gt;</a:t>
            </a:r>
          </a:p>
          <a:p>
            <a:pPr>
              <a:buNone/>
            </a:pPr>
            <a:endParaRPr lang="en-US" altLang="en-US" sz="1000" dirty="0" smtClean="0">
              <a:latin typeface="Consolas" panose="020B0609020204030204" pitchFamily="49" charset="0"/>
              <a:cs typeface="Consolas" panose="020B0609020204030204" pitchFamily="49" charset="0"/>
            </a:endParaRPr>
          </a:p>
          <a:p>
            <a:pPr>
              <a:buNone/>
            </a:pPr>
            <a:r>
              <a:rPr lang="en-US" altLang="en-US" sz="1000" dirty="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int</a:t>
            </a:r>
            <a:r>
              <a:rPr lang="en-US" altLang="en-US" sz="1000" dirty="0" smtClean="0">
                <a:latin typeface="Consolas" panose="020B0609020204030204" pitchFamily="49" charset="0"/>
                <a:cs typeface="Consolas" panose="020B0609020204030204" pitchFamily="49" charset="0"/>
              </a:rPr>
              <a:t> </a:t>
            </a:r>
            <a:r>
              <a:rPr lang="en-US" altLang="en-US" sz="1000" b="1" dirty="0" err="1">
                <a:solidFill>
                  <a:srgbClr val="FF0000"/>
                </a:solidFill>
                <a:latin typeface="Consolas" panose="020B0609020204030204" pitchFamily="49" charset="0"/>
                <a:cs typeface="Consolas" panose="020B0609020204030204" pitchFamily="49" charset="0"/>
              </a:rPr>
              <a:t>matrix_chain_memo</a:t>
            </a:r>
            <a:r>
              <a:rPr lang="en-US" altLang="en-US" sz="1000" dirty="0" smtClean="0">
                <a:latin typeface="Consolas" panose="020B0609020204030204" pitchFamily="49" charset="0"/>
                <a:cs typeface="Consolas" panose="020B0609020204030204" pitchFamily="49" charset="0"/>
              </a:rPr>
              <a:t>( Matrix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int</a:t>
            </a: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int</a:t>
            </a:r>
            <a:r>
              <a:rPr lang="en-US" altLang="en-US" sz="1000" dirty="0" smtClean="0">
                <a:latin typeface="Consolas" panose="020B0609020204030204" pitchFamily="49" charset="0"/>
                <a:cs typeface="Consolas" panose="020B0609020204030204" pitchFamily="49" charset="0"/>
              </a:rPr>
              <a:t> j, </a:t>
            </a:r>
            <a:r>
              <a:rPr lang="en-US" altLang="en-US" sz="1000" dirty="0" err="1" smtClean="0">
                <a:latin typeface="Consolas" panose="020B0609020204030204" pitchFamily="49" charset="0"/>
                <a:cs typeface="Consolas" panose="020B0609020204030204" pitchFamily="49" charset="0"/>
              </a:rPr>
              <a:t>bool</a:t>
            </a:r>
            <a:r>
              <a:rPr lang="en-US" altLang="en-US" sz="1000" dirty="0" smtClean="0">
                <a:latin typeface="Consolas" panose="020B0609020204030204" pitchFamily="49" charset="0"/>
                <a:cs typeface="Consolas" panose="020B0609020204030204" pitchFamily="49" charset="0"/>
              </a:rPr>
              <a:t> clear = true ) {</a:t>
            </a:r>
          </a:p>
          <a:p>
            <a:pPr>
              <a:buNone/>
            </a:pPr>
            <a:r>
              <a:rPr lang="en-CA" altLang="en-US" sz="1000" dirty="0" smtClean="0">
                <a:latin typeface="Consolas" panose="020B0609020204030204" pitchFamily="49" charset="0"/>
                <a:cs typeface="Consolas" panose="020B0609020204030204" pitchFamily="49" charset="0"/>
              </a:rPr>
              <a:t>	    </a:t>
            </a:r>
            <a:r>
              <a:rPr lang="en-CA" altLang="en-US" sz="1000" dirty="0">
                <a:latin typeface="Consolas" panose="020B0609020204030204" pitchFamily="49" charset="0"/>
                <a:cs typeface="Consolas" panose="020B0609020204030204" pitchFamily="49" charset="0"/>
              </a:rPr>
              <a:t>static </a:t>
            </a:r>
            <a:r>
              <a:rPr lang="en-CA" altLang="en-US" sz="1000" dirty="0" err="1">
                <a:latin typeface="Consolas" panose="020B0609020204030204" pitchFamily="49" charset="0"/>
                <a:cs typeface="Consolas" panose="020B0609020204030204" pitchFamily="49" charset="0"/>
              </a:rPr>
              <a:t>std</a:t>
            </a:r>
            <a:r>
              <a:rPr lang="en-CA" altLang="en-US" sz="1000" dirty="0">
                <a:latin typeface="Consolas" panose="020B0609020204030204" pitchFamily="49" charset="0"/>
                <a:cs typeface="Consolas" panose="020B0609020204030204" pitchFamily="49" charset="0"/>
              </a:rPr>
              <a:t>::map&lt; </a:t>
            </a:r>
            <a:r>
              <a:rPr lang="en-CA" altLang="en-US" sz="1000" dirty="0" err="1">
                <a:latin typeface="Consolas" panose="020B0609020204030204" pitchFamily="49" charset="0"/>
                <a:cs typeface="Consolas" panose="020B0609020204030204" pitchFamily="49" charset="0"/>
              </a:rPr>
              <a:t>std</a:t>
            </a:r>
            <a:r>
              <a:rPr lang="en-CA" altLang="en-US" sz="1000" dirty="0">
                <a:latin typeface="Consolas" panose="020B0609020204030204" pitchFamily="49" charset="0"/>
                <a:cs typeface="Consolas" panose="020B0609020204030204" pitchFamily="49" charset="0"/>
              </a:rPr>
              <a:t>::pair&lt; </a:t>
            </a:r>
            <a:r>
              <a:rPr lang="en-CA" altLang="en-US" sz="1000" dirty="0" err="1">
                <a:latin typeface="Consolas" panose="020B0609020204030204" pitchFamily="49" charset="0"/>
                <a:cs typeface="Consolas" panose="020B0609020204030204" pitchFamily="49" charset="0"/>
              </a:rPr>
              <a:t>int</a:t>
            </a:r>
            <a:r>
              <a:rPr lang="en-CA" altLang="en-US" sz="1000" dirty="0">
                <a:latin typeface="Consolas" panose="020B0609020204030204" pitchFamily="49" charset="0"/>
                <a:cs typeface="Consolas" panose="020B0609020204030204" pitchFamily="49" charset="0"/>
              </a:rPr>
              <a:t>, </a:t>
            </a:r>
            <a:r>
              <a:rPr lang="en-CA" altLang="en-US" sz="1000" dirty="0" err="1">
                <a:latin typeface="Consolas" panose="020B0609020204030204" pitchFamily="49" charset="0"/>
                <a:cs typeface="Consolas" panose="020B0609020204030204" pitchFamily="49" charset="0"/>
              </a:rPr>
              <a:t>int</a:t>
            </a:r>
            <a:r>
              <a:rPr lang="en-CA" altLang="en-US" sz="1000" dirty="0">
                <a:latin typeface="Consolas" panose="020B0609020204030204" pitchFamily="49" charset="0"/>
                <a:cs typeface="Consolas" panose="020B0609020204030204" pitchFamily="49" charset="0"/>
              </a:rPr>
              <a:t> &gt;, </a:t>
            </a:r>
            <a:r>
              <a:rPr lang="en-CA" altLang="en-US" sz="1000" dirty="0" err="1" smtClean="0">
                <a:latin typeface="Consolas" panose="020B0609020204030204" pitchFamily="49" charset="0"/>
                <a:cs typeface="Consolas" panose="020B0609020204030204" pitchFamily="49" charset="0"/>
              </a:rPr>
              <a:t>int</a:t>
            </a:r>
            <a:r>
              <a:rPr lang="en-CA" altLang="en-US" sz="1000" dirty="0" smtClean="0">
                <a:latin typeface="Consolas" panose="020B0609020204030204" pitchFamily="49" charset="0"/>
                <a:cs typeface="Consolas" panose="020B0609020204030204" pitchFamily="49" charset="0"/>
              </a:rPr>
              <a:t> &gt; </a:t>
            </a:r>
            <a:r>
              <a:rPr lang="en-CA" altLang="en-US" sz="1000" dirty="0">
                <a:latin typeface="Consolas" panose="020B0609020204030204" pitchFamily="49" charset="0"/>
                <a:cs typeface="Consolas" panose="020B0609020204030204" pitchFamily="49" charset="0"/>
              </a:rPr>
              <a:t>memo;</a:t>
            </a:r>
          </a:p>
          <a:p>
            <a:pPr>
              <a:buNone/>
            </a:pPr>
            <a:endParaRPr lang="en-CA" altLang="en-US" sz="700" dirty="0">
              <a:latin typeface="Consolas" panose="020B0609020204030204" pitchFamily="49" charset="0"/>
              <a:cs typeface="Consolas" panose="020B0609020204030204" pitchFamily="49" charset="0"/>
            </a:endParaRPr>
          </a:p>
          <a:p>
            <a:pPr>
              <a:buNone/>
            </a:pPr>
            <a:r>
              <a:rPr lang="en-CA" altLang="en-US" sz="1000" dirty="0" smtClean="0">
                <a:latin typeface="Consolas" panose="020B0609020204030204" pitchFamily="49" charset="0"/>
                <a:cs typeface="Consolas" panose="020B0609020204030204" pitchFamily="49" charset="0"/>
              </a:rPr>
              <a:t>	    </a:t>
            </a:r>
            <a:r>
              <a:rPr lang="en-CA" altLang="en-US" sz="1000" dirty="0">
                <a:latin typeface="Consolas" panose="020B0609020204030204" pitchFamily="49" charset="0"/>
                <a:cs typeface="Consolas" panose="020B0609020204030204" pitchFamily="49" charset="0"/>
              </a:rPr>
              <a:t>if ( clear ) {</a:t>
            </a:r>
          </a:p>
          <a:p>
            <a:pPr>
              <a:buNone/>
            </a:pPr>
            <a:r>
              <a:rPr lang="en-CA" altLang="en-US" sz="1000" dirty="0" smtClean="0">
                <a:latin typeface="Consolas" panose="020B0609020204030204" pitchFamily="49" charset="0"/>
                <a:cs typeface="Consolas" panose="020B0609020204030204" pitchFamily="49" charset="0"/>
              </a:rPr>
              <a:t>	        </a:t>
            </a:r>
            <a:r>
              <a:rPr lang="en-CA" altLang="en-US" sz="1000" b="1" dirty="0" err="1">
                <a:solidFill>
                  <a:srgbClr val="7030A0"/>
                </a:solidFill>
                <a:latin typeface="Consolas" panose="020B0609020204030204" pitchFamily="49" charset="0"/>
                <a:cs typeface="Consolas" panose="020B0609020204030204" pitchFamily="49" charset="0"/>
              </a:rPr>
              <a:t>memo.clear</a:t>
            </a:r>
            <a:r>
              <a:rPr lang="en-CA" altLang="en-US" sz="1000" b="1" dirty="0">
                <a:solidFill>
                  <a:srgbClr val="7030A0"/>
                </a:solidFill>
                <a:latin typeface="Consolas" panose="020B0609020204030204" pitchFamily="49" charset="0"/>
                <a:cs typeface="Consolas" panose="020B0609020204030204" pitchFamily="49" charset="0"/>
              </a:rPr>
              <a:t>()</a:t>
            </a:r>
            <a:r>
              <a:rPr lang="en-CA" altLang="en-US" sz="1000" dirty="0">
                <a:latin typeface="Consolas" panose="020B0609020204030204" pitchFamily="49" charset="0"/>
                <a:cs typeface="Consolas" panose="020B0609020204030204" pitchFamily="49" charset="0"/>
              </a:rPr>
              <a:t>;</a:t>
            </a:r>
          </a:p>
          <a:p>
            <a:pPr>
              <a:buNone/>
            </a:pPr>
            <a:r>
              <a:rPr lang="en-CA" altLang="en-US" sz="1000" dirty="0" smtClean="0">
                <a:latin typeface="Consolas" panose="020B0609020204030204" pitchFamily="49" charset="0"/>
                <a:cs typeface="Consolas" panose="020B0609020204030204" pitchFamily="49" charset="0"/>
              </a:rPr>
              <a:t>	    }</a:t>
            </a:r>
          </a:p>
          <a:p>
            <a:pPr>
              <a:buNone/>
            </a:pPr>
            <a:endParaRPr lang="en-CA" altLang="en-US" sz="800" dirty="0">
              <a:latin typeface="Consolas" panose="020B0609020204030204" pitchFamily="49" charset="0"/>
              <a:cs typeface="Consolas" panose="020B0609020204030204" pitchFamily="49" charset="0"/>
            </a:endParaRPr>
          </a:p>
          <a:p>
            <a:pPr>
              <a:buNone/>
            </a:pP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if ( </a:t>
            </a:r>
            <a:r>
              <a:rPr lang="en-US" altLang="en-US" sz="1000" dirty="0" err="1">
                <a:latin typeface="Consolas" panose="020B0609020204030204" pitchFamily="49" charset="0"/>
                <a:cs typeface="Consolas" panose="020B0609020204030204" pitchFamily="49" charset="0"/>
              </a:rPr>
              <a:t>i</a:t>
            </a:r>
            <a:r>
              <a:rPr lang="en-US" altLang="en-US" sz="1000" dirty="0">
                <a:latin typeface="Consolas" panose="020B0609020204030204" pitchFamily="49" charset="0"/>
                <a:cs typeface="Consolas" panose="020B0609020204030204" pitchFamily="49" charset="0"/>
              </a:rPr>
              <a:t> + 1 == j ) {</a:t>
            </a:r>
          </a:p>
          <a:p>
            <a:pPr>
              <a:buNone/>
            </a:pP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return 0;</a:t>
            </a:r>
          </a:p>
          <a:p>
            <a:pPr>
              <a:buNone/>
            </a:pPr>
            <a:r>
              <a:rPr lang="en-CA" altLang="en-US" sz="1000" dirty="0" smtClean="0">
                <a:latin typeface="Consolas" panose="020B0609020204030204" pitchFamily="49" charset="0"/>
                <a:cs typeface="Consolas" panose="020B0609020204030204" pitchFamily="49" charset="0"/>
              </a:rPr>
              <a:t>	    } else if ( </a:t>
            </a:r>
            <a:r>
              <a:rPr lang="en-CA" altLang="en-US" sz="1000" b="1" dirty="0" smtClean="0">
                <a:solidFill>
                  <a:srgbClr val="7030A0"/>
                </a:solidFill>
                <a:latin typeface="Consolas" panose="020B0609020204030204" pitchFamily="49" charset="0"/>
                <a:cs typeface="Consolas" panose="020B0609020204030204" pitchFamily="49" charset="0"/>
              </a:rPr>
              <a:t>memo[std::pair&lt;</a:t>
            </a:r>
            <a:r>
              <a:rPr lang="en-CA" altLang="en-US" sz="1000" b="1" dirty="0" err="1" smtClean="0">
                <a:solidFill>
                  <a:srgbClr val="7030A0"/>
                </a:solidFill>
                <a:latin typeface="Consolas" panose="020B0609020204030204" pitchFamily="49" charset="0"/>
                <a:cs typeface="Consolas" panose="020B0609020204030204" pitchFamily="49" charset="0"/>
              </a:rPr>
              <a:t>int</a:t>
            </a:r>
            <a:r>
              <a:rPr lang="en-CA" altLang="en-US" sz="1000" b="1" dirty="0" smtClean="0">
                <a:solidFill>
                  <a:srgbClr val="7030A0"/>
                </a:solidFill>
                <a:latin typeface="Consolas" panose="020B0609020204030204" pitchFamily="49" charset="0"/>
                <a:cs typeface="Consolas" panose="020B0609020204030204" pitchFamily="49" charset="0"/>
              </a:rPr>
              <a:t>, </a:t>
            </a:r>
            <a:r>
              <a:rPr lang="en-CA" altLang="en-US" sz="1000" b="1" dirty="0" err="1" smtClean="0">
                <a:solidFill>
                  <a:srgbClr val="7030A0"/>
                </a:solidFill>
                <a:latin typeface="Consolas" panose="020B0609020204030204" pitchFamily="49" charset="0"/>
                <a:cs typeface="Consolas" panose="020B0609020204030204" pitchFamily="49" charset="0"/>
              </a:rPr>
              <a:t>int</a:t>
            </a:r>
            <a:r>
              <a:rPr lang="en-CA" altLang="en-US" sz="1000" b="1" dirty="0" smtClean="0">
                <a:solidFill>
                  <a:srgbClr val="7030A0"/>
                </a:solidFill>
                <a:latin typeface="Consolas" panose="020B0609020204030204" pitchFamily="49" charset="0"/>
                <a:cs typeface="Consolas" panose="020B0609020204030204" pitchFamily="49" charset="0"/>
              </a:rPr>
              <a:t>&gt;(</a:t>
            </a:r>
            <a:r>
              <a:rPr lang="en-CA" altLang="en-US" sz="1000" b="1" dirty="0" err="1" smtClean="0">
                <a:solidFill>
                  <a:srgbClr val="7030A0"/>
                </a:solidFill>
                <a:latin typeface="Consolas" panose="020B0609020204030204" pitchFamily="49" charset="0"/>
                <a:cs typeface="Consolas" panose="020B0609020204030204" pitchFamily="49" charset="0"/>
              </a:rPr>
              <a:t>i</a:t>
            </a:r>
            <a:r>
              <a:rPr lang="en-CA" altLang="en-US" sz="1000" b="1" dirty="0" smtClean="0">
                <a:solidFill>
                  <a:srgbClr val="7030A0"/>
                </a:solidFill>
                <a:latin typeface="Consolas" panose="020B0609020204030204" pitchFamily="49" charset="0"/>
                <a:cs typeface="Consolas" panose="020B0609020204030204" pitchFamily="49" charset="0"/>
              </a:rPr>
              <a:t>, j)] == </a:t>
            </a:r>
            <a:r>
              <a:rPr lang="en-CA" altLang="en-US" sz="1000" b="1" dirty="0" smtClean="0">
                <a:solidFill>
                  <a:srgbClr val="7030A0"/>
                </a:solidFill>
                <a:latin typeface="Consolas" panose="020B0609020204030204" pitchFamily="49" charset="0"/>
                <a:cs typeface="Consolas" panose="020B0609020204030204" pitchFamily="49" charset="0"/>
              </a:rPr>
              <a:t>0</a:t>
            </a:r>
            <a:r>
              <a:rPr lang="en-CA" altLang="en-US" sz="1000" dirty="0" smtClean="0">
                <a:latin typeface="Consolas" panose="020B0609020204030204" pitchFamily="49" charset="0"/>
                <a:cs typeface="Consolas" panose="020B0609020204030204" pitchFamily="49" charset="0"/>
              </a:rPr>
              <a:t> </a:t>
            </a:r>
            <a:r>
              <a:rPr lang="en-CA" altLang="en-US" sz="1000" dirty="0" smtClean="0">
                <a:latin typeface="Consolas" panose="020B0609020204030204" pitchFamily="49" charset="0"/>
                <a:cs typeface="Consolas" panose="020B0609020204030204" pitchFamily="49" charset="0"/>
              </a:rPr>
              <a:t>) {</a:t>
            </a:r>
          </a:p>
          <a:p>
            <a:pPr>
              <a:buNone/>
            </a:pPr>
            <a:r>
              <a:rPr lang="en-US" altLang="en-US" sz="1000" dirty="0" smtClean="0">
                <a:latin typeface="Consolas" panose="020B0609020204030204" pitchFamily="49" charset="0"/>
                <a:cs typeface="Consolas" panose="020B0609020204030204" pitchFamily="49" charset="0"/>
              </a:rPr>
              <a:t>	        if </a:t>
            </a:r>
            <a:r>
              <a:rPr lang="en-US" altLang="en-US" sz="1000" dirty="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+ 2 == </a:t>
            </a:r>
            <a:r>
              <a:rPr lang="en-US" altLang="en-US" sz="1000" dirty="0" smtClean="0">
                <a:latin typeface="Consolas" panose="020B0609020204030204" pitchFamily="49" charset="0"/>
                <a:cs typeface="Consolas" panose="020B0609020204030204" pitchFamily="49" charset="0"/>
              </a:rPr>
              <a:t>j </a:t>
            </a:r>
            <a:r>
              <a:rPr lang="en-US" altLang="en-US" sz="1000" dirty="0">
                <a:latin typeface="Consolas" panose="020B0609020204030204" pitchFamily="49" charset="0"/>
                <a:cs typeface="Consolas" panose="020B0609020204030204" pitchFamily="49" charset="0"/>
              </a:rPr>
              <a:t>) {</a:t>
            </a:r>
          </a:p>
          <a:p>
            <a:pPr>
              <a:buNone/>
            </a:pPr>
            <a:r>
              <a:rPr lang="en-US" altLang="en-US" sz="1000" dirty="0" smtClean="0">
                <a:latin typeface="Consolas" panose="020B0609020204030204" pitchFamily="49" charset="0"/>
                <a:cs typeface="Consolas" panose="020B0609020204030204" pitchFamily="49" charset="0"/>
              </a:rPr>
              <a:t>	            </a:t>
            </a:r>
            <a:r>
              <a:rPr lang="en-CA" altLang="en-US" sz="1000" b="1" dirty="0" smtClean="0">
                <a:solidFill>
                  <a:srgbClr val="7030A0"/>
                </a:solidFill>
                <a:latin typeface="Consolas" panose="020B0609020204030204" pitchFamily="49" charset="0"/>
                <a:cs typeface="Consolas" panose="020B0609020204030204" pitchFamily="49" charset="0"/>
              </a:rPr>
              <a:t>memo[</a:t>
            </a:r>
            <a:r>
              <a:rPr lang="en-CA" altLang="en-US" sz="1000" b="1" dirty="0" err="1" smtClean="0">
                <a:solidFill>
                  <a:srgbClr val="7030A0"/>
                </a:solidFill>
                <a:latin typeface="Consolas" panose="020B0609020204030204" pitchFamily="49" charset="0"/>
                <a:cs typeface="Consolas" panose="020B0609020204030204" pitchFamily="49" charset="0"/>
              </a:rPr>
              <a:t>std</a:t>
            </a:r>
            <a:r>
              <a:rPr lang="en-CA" altLang="en-US" sz="1000" b="1" dirty="0">
                <a:solidFill>
                  <a:srgbClr val="7030A0"/>
                </a:solidFill>
                <a:latin typeface="Consolas" panose="020B0609020204030204" pitchFamily="49" charset="0"/>
                <a:cs typeface="Consolas" panose="020B0609020204030204" pitchFamily="49" charset="0"/>
              </a:rPr>
              <a:t>::pair&lt;</a:t>
            </a:r>
            <a:r>
              <a:rPr lang="en-CA" altLang="en-US" sz="1000" b="1" dirty="0" err="1">
                <a:solidFill>
                  <a:srgbClr val="7030A0"/>
                </a:solidFill>
                <a:latin typeface="Consolas" panose="020B0609020204030204" pitchFamily="49" charset="0"/>
                <a:cs typeface="Consolas" panose="020B0609020204030204" pitchFamily="49" charset="0"/>
              </a:rPr>
              <a:t>int</a:t>
            </a:r>
            <a:r>
              <a:rPr lang="en-CA" altLang="en-US" sz="1000" b="1" dirty="0">
                <a:solidFill>
                  <a:srgbClr val="7030A0"/>
                </a:solidFill>
                <a:latin typeface="Consolas" panose="020B0609020204030204" pitchFamily="49" charset="0"/>
                <a:cs typeface="Consolas" panose="020B0609020204030204" pitchFamily="49" charset="0"/>
              </a:rPr>
              <a:t>, </a:t>
            </a:r>
            <a:r>
              <a:rPr lang="en-CA" altLang="en-US" sz="1000" b="1" dirty="0" err="1">
                <a:solidFill>
                  <a:srgbClr val="7030A0"/>
                </a:solidFill>
                <a:latin typeface="Consolas" panose="020B0609020204030204" pitchFamily="49" charset="0"/>
                <a:cs typeface="Consolas" panose="020B0609020204030204" pitchFamily="49" charset="0"/>
              </a:rPr>
              <a:t>int</a:t>
            </a:r>
            <a:r>
              <a:rPr lang="en-CA" altLang="en-US" sz="1000" b="1" dirty="0">
                <a:solidFill>
                  <a:srgbClr val="7030A0"/>
                </a:solidFill>
                <a:latin typeface="Consolas" panose="020B0609020204030204" pitchFamily="49" charset="0"/>
                <a:cs typeface="Consolas" panose="020B0609020204030204" pitchFamily="49" charset="0"/>
              </a:rPr>
              <a:t>&gt;(</a:t>
            </a:r>
            <a:r>
              <a:rPr lang="en-CA" altLang="en-US" sz="1000" b="1" dirty="0" err="1">
                <a:solidFill>
                  <a:srgbClr val="7030A0"/>
                </a:solidFill>
                <a:latin typeface="Consolas" panose="020B0609020204030204" pitchFamily="49" charset="0"/>
                <a:cs typeface="Consolas" panose="020B0609020204030204" pitchFamily="49" charset="0"/>
              </a:rPr>
              <a:t>i</a:t>
            </a:r>
            <a:r>
              <a:rPr lang="en-CA" altLang="en-US" sz="1000" b="1" dirty="0">
                <a:solidFill>
                  <a:srgbClr val="7030A0"/>
                </a:solidFill>
                <a:latin typeface="Consolas" panose="020B0609020204030204" pitchFamily="49" charset="0"/>
                <a:cs typeface="Consolas" panose="020B0609020204030204" pitchFamily="49" charset="0"/>
              </a:rPr>
              <a:t>, j</a:t>
            </a:r>
            <a:r>
              <a:rPr lang="en-CA" altLang="en-US" sz="1000" b="1" dirty="0" smtClean="0">
                <a:solidFill>
                  <a:srgbClr val="7030A0"/>
                </a:solidFill>
                <a:latin typeface="Consolas" panose="020B0609020204030204" pitchFamily="49" charset="0"/>
                <a:cs typeface="Consolas" panose="020B0609020204030204" pitchFamily="49" charset="0"/>
              </a:rPr>
              <a:t>)] =</a:t>
            </a:r>
            <a:r>
              <a:rPr lang="en-US" altLang="en-US" sz="1000" b="1" dirty="0" smtClean="0">
                <a:solidFill>
                  <a:srgbClr val="7030A0"/>
                </a:solidFill>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a:t>
            </a:r>
            <a:r>
              <a:rPr lang="en-US" altLang="en-US" sz="1000" dirty="0">
                <a:latin typeface="Consolas" panose="020B0609020204030204" pitchFamily="49" charset="0"/>
                <a:cs typeface="Consolas" panose="020B0609020204030204" pitchFamily="49" charset="0"/>
              </a:rPr>
              <a:t>rows</a:t>
            </a:r>
            <a:r>
              <a:rPr lang="en-US" altLang="en-US" sz="1000" dirty="0" smtClean="0">
                <a:latin typeface="Consolas" panose="020B0609020204030204" pitchFamily="49" charset="0"/>
                <a:cs typeface="Consolas" panose="020B0609020204030204" pitchFamily="49" charset="0"/>
              </a:rPr>
              <a:t>() *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a:t>
            </a:r>
            <a:r>
              <a:rPr lang="en-US" altLang="en-US" sz="1000" dirty="0">
                <a:latin typeface="Consolas" panose="020B0609020204030204" pitchFamily="49" charset="0"/>
                <a:cs typeface="Consolas" panose="020B0609020204030204" pitchFamily="49" charset="0"/>
              </a:rPr>
              <a:t>columns</a:t>
            </a:r>
            <a:r>
              <a:rPr lang="en-US" altLang="en-US" sz="1000" dirty="0" smtClean="0">
                <a:latin typeface="Consolas" panose="020B0609020204030204" pitchFamily="49" charset="0"/>
                <a:cs typeface="Consolas" panose="020B0609020204030204" pitchFamily="49" charset="0"/>
              </a:rPr>
              <a:t>() *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+ 1].columns();</a:t>
            </a:r>
          </a:p>
          <a:p>
            <a:pPr>
              <a:buNone/>
            </a:pPr>
            <a:r>
              <a:rPr lang="en-US" altLang="en-US" sz="1000" dirty="0" smtClean="0">
                <a:latin typeface="Consolas" panose="020B0609020204030204" pitchFamily="49" charset="0"/>
                <a:cs typeface="Consolas" panose="020B0609020204030204" pitchFamily="49" charset="0"/>
              </a:rPr>
              <a:t>	        } else {</a:t>
            </a:r>
            <a:endParaRPr lang="en-US" altLang="en-US" sz="1000" dirty="0">
              <a:latin typeface="Consolas" panose="020B0609020204030204" pitchFamily="49" charset="0"/>
              <a:cs typeface="Consolas" panose="020B0609020204030204" pitchFamily="49" charset="0"/>
            </a:endParaRPr>
          </a:p>
          <a:p>
            <a:pPr>
              <a:buNone/>
            </a:pPr>
            <a:r>
              <a:rPr lang="en-US" altLang="en-US" sz="1000" dirty="0" smtClean="0">
                <a:latin typeface="Consolas" panose="020B0609020204030204" pitchFamily="49" charset="0"/>
                <a:cs typeface="Consolas" panose="020B0609020204030204" pitchFamily="49" charset="0"/>
              </a:rPr>
              <a:t>	            </a:t>
            </a:r>
            <a:r>
              <a:rPr lang="en-US" altLang="en-US" sz="1000" dirty="0" err="1">
                <a:latin typeface="Consolas" panose="020B0609020204030204" pitchFamily="49" charset="0"/>
                <a:cs typeface="Consolas" panose="020B0609020204030204" pitchFamily="49" charset="0"/>
              </a:rPr>
              <a:t>int</a:t>
            </a:r>
            <a:r>
              <a:rPr lang="en-US" altLang="en-US" sz="1000" dirty="0">
                <a:latin typeface="Consolas" panose="020B0609020204030204" pitchFamily="49" charset="0"/>
                <a:cs typeface="Consolas" panose="020B0609020204030204" pitchFamily="49" charset="0"/>
              </a:rPr>
              <a:t> minimum = </a:t>
            </a:r>
            <a:r>
              <a:rPr lang="en-US" altLang="en-US" sz="1000" b="1" dirty="0" err="1" smtClean="0">
                <a:solidFill>
                  <a:srgbClr val="FF0000"/>
                </a:solidFill>
                <a:latin typeface="Consolas" panose="020B0609020204030204" pitchFamily="49" charset="0"/>
                <a:cs typeface="Consolas" panose="020B0609020204030204" pitchFamily="49" charset="0"/>
              </a:rPr>
              <a:t>matrix_chain_memo</a:t>
            </a: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+ 1, </a:t>
            </a:r>
            <a:r>
              <a:rPr lang="en-US" altLang="en-US" sz="1000" dirty="0" smtClean="0">
                <a:latin typeface="Consolas" panose="020B0609020204030204" pitchFamily="49" charset="0"/>
                <a:cs typeface="Consolas" panose="020B0609020204030204" pitchFamily="49" charset="0"/>
              </a:rPr>
              <a:t>j, false )</a:t>
            </a:r>
          </a:p>
          <a:p>
            <a:pPr>
              <a:buNone/>
            </a:pPr>
            <a:r>
              <a:rPr lang="en-US" altLang="en-US" sz="1000" dirty="0" smtClean="0">
                <a:latin typeface="Consolas" panose="020B0609020204030204" pitchFamily="49" charset="0"/>
                <a:cs typeface="Consolas" panose="020B0609020204030204" pitchFamily="49" charset="0"/>
              </a:rPr>
              <a:t>	                        +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a:t>
            </a:r>
            <a:r>
              <a:rPr lang="en-US" altLang="en-US" sz="1000" dirty="0">
                <a:latin typeface="Consolas" panose="020B0609020204030204" pitchFamily="49" charset="0"/>
                <a:cs typeface="Consolas" panose="020B0609020204030204" pitchFamily="49" charset="0"/>
              </a:rPr>
              <a:t>rows</a:t>
            </a:r>
            <a:r>
              <a:rPr lang="en-US" altLang="en-US" sz="1000" dirty="0" smtClean="0">
                <a:latin typeface="Consolas" panose="020B0609020204030204" pitchFamily="49" charset="0"/>
                <a:cs typeface="Consolas" panose="020B0609020204030204" pitchFamily="49" charset="0"/>
              </a:rPr>
              <a:t>() *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a:t>
            </a:r>
            <a:r>
              <a:rPr lang="en-US" altLang="en-US" sz="1000" dirty="0">
                <a:latin typeface="Consolas" panose="020B0609020204030204" pitchFamily="49" charset="0"/>
                <a:cs typeface="Consolas" panose="020B0609020204030204" pitchFamily="49" charset="0"/>
              </a:rPr>
              <a:t>columns</a:t>
            </a:r>
            <a:r>
              <a:rPr lang="en-US" altLang="en-US" sz="1000" dirty="0" smtClean="0">
                <a:latin typeface="Consolas" panose="020B0609020204030204" pitchFamily="49" charset="0"/>
                <a:cs typeface="Consolas" panose="020B0609020204030204" pitchFamily="49" charset="0"/>
              </a:rPr>
              <a:t>() *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[j </a:t>
            </a:r>
            <a:r>
              <a:rPr lang="en-US" altLang="en-US" sz="1000" dirty="0">
                <a:latin typeface="Consolas" panose="020B0609020204030204" pitchFamily="49" charset="0"/>
                <a:cs typeface="Consolas" panose="020B0609020204030204" pitchFamily="49" charset="0"/>
              </a:rPr>
              <a:t>- 1].columns();</a:t>
            </a:r>
          </a:p>
          <a:p>
            <a:pPr>
              <a:buNone/>
            </a:pPr>
            <a:endParaRPr lang="en-CA" altLang="en-US" sz="800" dirty="0">
              <a:latin typeface="Consolas" panose="020B0609020204030204" pitchFamily="49" charset="0"/>
              <a:cs typeface="Consolas" panose="020B0609020204030204" pitchFamily="49" charset="0"/>
            </a:endParaRPr>
          </a:p>
          <a:p>
            <a:pPr>
              <a:buNone/>
            </a:pP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for ( </a:t>
            </a:r>
            <a:r>
              <a:rPr lang="en-US" altLang="en-US" sz="1000" dirty="0" err="1">
                <a:latin typeface="Consolas" panose="020B0609020204030204" pitchFamily="49" charset="0"/>
                <a:cs typeface="Consolas" panose="020B0609020204030204" pitchFamily="49" charset="0"/>
              </a:rPr>
              <a:t>int</a:t>
            </a:r>
            <a:r>
              <a:rPr lang="en-US" altLang="en-US" sz="1000" dirty="0">
                <a:latin typeface="Consolas" panose="020B0609020204030204" pitchFamily="49" charset="0"/>
                <a:cs typeface="Consolas" panose="020B0609020204030204" pitchFamily="49" charset="0"/>
              </a:rPr>
              <a:t> </a:t>
            </a:r>
            <a:r>
              <a:rPr lang="en-US" altLang="en-US" sz="1000" dirty="0" smtClean="0">
                <a:latin typeface="Consolas" panose="020B0609020204030204" pitchFamily="49" charset="0"/>
                <a:cs typeface="Consolas" panose="020B0609020204030204" pitchFamily="49" charset="0"/>
              </a:rPr>
              <a:t>k </a:t>
            </a:r>
            <a:r>
              <a:rPr lang="en-US" altLang="en-US" sz="1000" dirty="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 + 2; k </a:t>
            </a:r>
            <a:r>
              <a:rPr lang="en-US" altLang="en-US" sz="1000" dirty="0">
                <a:latin typeface="Consolas" panose="020B0609020204030204" pitchFamily="49" charset="0"/>
                <a:cs typeface="Consolas" panose="020B0609020204030204" pitchFamily="49" charset="0"/>
              </a:rPr>
              <a:t>&lt; </a:t>
            </a:r>
            <a:r>
              <a:rPr lang="en-US" altLang="en-US" sz="1000" dirty="0" smtClean="0">
                <a:latin typeface="Consolas" panose="020B0609020204030204" pitchFamily="49" charset="0"/>
                <a:cs typeface="Consolas" panose="020B0609020204030204" pitchFamily="49" charset="0"/>
              </a:rPr>
              <a:t>j; ++k </a:t>
            </a:r>
            <a:r>
              <a:rPr lang="en-US" altLang="en-US" sz="1000" dirty="0">
                <a:latin typeface="Consolas" panose="020B0609020204030204" pitchFamily="49" charset="0"/>
                <a:cs typeface="Consolas" panose="020B0609020204030204" pitchFamily="49" charset="0"/>
              </a:rPr>
              <a:t>) </a:t>
            </a:r>
            <a:r>
              <a:rPr lang="en-US" altLang="en-US" sz="1000" dirty="0" smtClean="0">
                <a:latin typeface="Consolas" panose="020B0609020204030204" pitchFamily="49" charset="0"/>
                <a:cs typeface="Consolas" panose="020B0609020204030204" pitchFamily="49" charset="0"/>
              </a:rPr>
              <a:t>{</a:t>
            </a:r>
          </a:p>
          <a:p>
            <a:pPr>
              <a:buNone/>
            </a:pP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int</a:t>
            </a: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current = </a:t>
            </a:r>
            <a:r>
              <a:rPr lang="en-US" altLang="en-US" sz="1000" b="1" dirty="0" err="1">
                <a:solidFill>
                  <a:srgbClr val="FF0000"/>
                </a:solidFill>
                <a:latin typeface="Consolas" panose="020B0609020204030204" pitchFamily="49" charset="0"/>
                <a:cs typeface="Consolas" panose="020B0609020204030204" pitchFamily="49" charset="0"/>
              </a:rPr>
              <a:t>matrix_chain_memo</a:t>
            </a: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 k, false </a:t>
            </a:r>
            <a:r>
              <a:rPr lang="en-US" altLang="en-US" sz="1000" dirty="0">
                <a:latin typeface="Consolas" panose="020B0609020204030204" pitchFamily="49" charset="0"/>
                <a:cs typeface="Consolas" panose="020B0609020204030204" pitchFamily="49" charset="0"/>
              </a:rPr>
              <a:t>) + </a:t>
            </a:r>
            <a:r>
              <a:rPr lang="en-US" altLang="en-US" sz="1000" b="1" dirty="0" err="1">
                <a:solidFill>
                  <a:srgbClr val="FF0000"/>
                </a:solidFill>
                <a:latin typeface="Consolas" panose="020B0609020204030204" pitchFamily="49" charset="0"/>
                <a:cs typeface="Consolas" panose="020B0609020204030204" pitchFamily="49" charset="0"/>
              </a:rPr>
              <a:t>matrix_chain_memo</a:t>
            </a: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 k, j, false </a:t>
            </a:r>
            <a:r>
              <a:rPr lang="en-US" altLang="en-US" sz="1000" dirty="0">
                <a:latin typeface="Consolas" panose="020B0609020204030204" pitchFamily="49" charset="0"/>
                <a:cs typeface="Consolas" panose="020B0609020204030204" pitchFamily="49" charset="0"/>
              </a:rPr>
              <a:t>) </a:t>
            </a:r>
            <a:endParaRPr lang="en-US" altLang="en-US" sz="1000" dirty="0" smtClean="0">
              <a:latin typeface="Consolas" panose="020B0609020204030204" pitchFamily="49" charset="0"/>
              <a:cs typeface="Consolas" panose="020B0609020204030204" pitchFamily="49" charset="0"/>
            </a:endParaRPr>
          </a:p>
          <a:p>
            <a:pPr>
              <a:buNone/>
            </a:pPr>
            <a:r>
              <a:rPr lang="en-US" altLang="en-US" sz="1000" dirty="0" smtClean="0">
                <a:latin typeface="Consolas" panose="020B0609020204030204" pitchFamily="49" charset="0"/>
                <a:cs typeface="Consolas" panose="020B0609020204030204" pitchFamily="49" charset="0"/>
              </a:rPr>
              <a:t>	                            +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a:t>
            </a:r>
            <a:r>
              <a:rPr lang="en-US" altLang="en-US" sz="1000" dirty="0" err="1" smtClean="0">
                <a:latin typeface="Consolas" panose="020B0609020204030204" pitchFamily="49" charset="0"/>
                <a:cs typeface="Consolas" panose="020B0609020204030204" pitchFamily="49" charset="0"/>
              </a:rPr>
              <a:t>i</a:t>
            </a:r>
            <a:r>
              <a:rPr lang="en-US" altLang="en-US" sz="1000" dirty="0" smtClean="0">
                <a:latin typeface="Consolas" panose="020B0609020204030204" pitchFamily="49" charset="0"/>
                <a:cs typeface="Consolas" panose="020B0609020204030204" pitchFamily="49" charset="0"/>
              </a:rPr>
              <a:t>].rows() *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[k].rows() * </a:t>
            </a:r>
            <a:r>
              <a:rPr lang="en-US" altLang="en-US" sz="1000" dirty="0" err="1" smtClean="0">
                <a:latin typeface="Consolas" panose="020B0609020204030204" pitchFamily="49" charset="0"/>
                <a:cs typeface="Consolas" panose="020B0609020204030204" pitchFamily="49" charset="0"/>
              </a:rPr>
              <a:t>ms</a:t>
            </a:r>
            <a:r>
              <a:rPr lang="en-US" altLang="en-US" sz="1000" dirty="0" smtClean="0">
                <a:latin typeface="Consolas" panose="020B0609020204030204" pitchFamily="49" charset="0"/>
                <a:cs typeface="Consolas" panose="020B0609020204030204" pitchFamily="49" charset="0"/>
              </a:rPr>
              <a:t>[j - 1].columns();</a:t>
            </a:r>
          </a:p>
          <a:p>
            <a:pPr>
              <a:buNone/>
            </a:pPr>
            <a:endParaRPr lang="en-US" altLang="en-US" sz="700" dirty="0">
              <a:latin typeface="Consolas" panose="020B0609020204030204" pitchFamily="49" charset="0"/>
              <a:cs typeface="Consolas" panose="020B0609020204030204" pitchFamily="49" charset="0"/>
            </a:endParaRPr>
          </a:p>
          <a:p>
            <a:pPr>
              <a:buNone/>
            </a:pPr>
            <a:r>
              <a:rPr lang="en-US" altLang="en-US" sz="1000" dirty="0" smtClean="0">
                <a:latin typeface="Consolas" panose="020B0609020204030204" pitchFamily="49" charset="0"/>
                <a:cs typeface="Consolas" panose="020B0609020204030204" pitchFamily="49" charset="0"/>
              </a:rPr>
              <a:t>	                if </a:t>
            </a:r>
            <a:r>
              <a:rPr lang="en-US" altLang="en-US" sz="1000" dirty="0">
                <a:latin typeface="Consolas" panose="020B0609020204030204" pitchFamily="49" charset="0"/>
                <a:cs typeface="Consolas" panose="020B0609020204030204" pitchFamily="49" charset="0"/>
              </a:rPr>
              <a:t>( current &lt; minimum ) {</a:t>
            </a:r>
          </a:p>
          <a:p>
            <a:pPr>
              <a:buNone/>
            </a:pPr>
            <a:r>
              <a:rPr lang="en-US" altLang="en-US" sz="1000" dirty="0" smtClean="0">
                <a:latin typeface="Consolas" panose="020B0609020204030204" pitchFamily="49" charset="0"/>
                <a:cs typeface="Consolas" panose="020B0609020204030204" pitchFamily="49" charset="0"/>
              </a:rPr>
              <a:t>	                    </a:t>
            </a:r>
            <a:r>
              <a:rPr lang="en-US" altLang="en-US" sz="1000" dirty="0">
                <a:latin typeface="Consolas" panose="020B0609020204030204" pitchFamily="49" charset="0"/>
                <a:cs typeface="Consolas" panose="020B0609020204030204" pitchFamily="49" charset="0"/>
              </a:rPr>
              <a:t>minimum = current;</a:t>
            </a:r>
          </a:p>
          <a:p>
            <a:pPr>
              <a:buNone/>
            </a:pPr>
            <a:r>
              <a:rPr lang="en-US" altLang="en-US" sz="1000" dirty="0" smtClean="0">
                <a:latin typeface="Consolas" panose="020B0609020204030204" pitchFamily="49" charset="0"/>
                <a:cs typeface="Consolas" panose="020B0609020204030204" pitchFamily="49" charset="0"/>
              </a:rPr>
              <a:t>	                }</a:t>
            </a:r>
            <a:endParaRPr lang="en-US" altLang="en-US" sz="1000" dirty="0">
              <a:latin typeface="Consolas" panose="020B0609020204030204" pitchFamily="49" charset="0"/>
              <a:cs typeface="Consolas" panose="020B0609020204030204" pitchFamily="49" charset="0"/>
            </a:endParaRPr>
          </a:p>
          <a:p>
            <a:pPr>
              <a:buNone/>
            </a:pPr>
            <a:r>
              <a:rPr lang="en-US" altLang="en-US" sz="1000" dirty="0" smtClean="0">
                <a:latin typeface="Consolas" panose="020B0609020204030204" pitchFamily="49" charset="0"/>
                <a:cs typeface="Consolas" panose="020B0609020204030204" pitchFamily="49" charset="0"/>
              </a:rPr>
              <a:t>	            }</a:t>
            </a:r>
            <a:endParaRPr lang="en-US" altLang="en-US" sz="1000" dirty="0">
              <a:latin typeface="Consolas" panose="020B0609020204030204" pitchFamily="49" charset="0"/>
              <a:cs typeface="Consolas" panose="020B0609020204030204" pitchFamily="49" charset="0"/>
            </a:endParaRPr>
          </a:p>
          <a:p>
            <a:pPr>
              <a:buNone/>
            </a:pPr>
            <a:endParaRPr lang="en-CA" altLang="en-US" sz="800" dirty="0">
              <a:latin typeface="Consolas" panose="020B0609020204030204" pitchFamily="49" charset="0"/>
              <a:cs typeface="Consolas" panose="020B0609020204030204" pitchFamily="49" charset="0"/>
            </a:endParaRPr>
          </a:p>
          <a:p>
            <a:pPr>
              <a:buNone/>
            </a:pPr>
            <a:r>
              <a:rPr lang="en-US" altLang="en-US" sz="1000" dirty="0" smtClean="0">
                <a:latin typeface="Consolas" panose="020B0609020204030204" pitchFamily="49" charset="0"/>
                <a:cs typeface="Consolas" panose="020B0609020204030204" pitchFamily="49" charset="0"/>
              </a:rPr>
              <a:t>	            </a:t>
            </a:r>
            <a:r>
              <a:rPr lang="en-CA" altLang="en-US" sz="1000" b="1" dirty="0" smtClean="0">
                <a:solidFill>
                  <a:srgbClr val="7030A0"/>
                </a:solidFill>
                <a:latin typeface="Consolas" panose="020B0609020204030204" pitchFamily="49" charset="0"/>
                <a:cs typeface="Consolas" panose="020B0609020204030204" pitchFamily="49" charset="0"/>
              </a:rPr>
              <a:t>memo[</a:t>
            </a:r>
            <a:r>
              <a:rPr lang="en-CA" altLang="en-US" sz="1000" b="1" dirty="0" err="1" smtClean="0">
                <a:solidFill>
                  <a:srgbClr val="7030A0"/>
                </a:solidFill>
                <a:latin typeface="Consolas" panose="020B0609020204030204" pitchFamily="49" charset="0"/>
                <a:cs typeface="Consolas" panose="020B0609020204030204" pitchFamily="49" charset="0"/>
              </a:rPr>
              <a:t>std</a:t>
            </a:r>
            <a:r>
              <a:rPr lang="en-CA" altLang="en-US" sz="1000" b="1" dirty="0">
                <a:solidFill>
                  <a:srgbClr val="7030A0"/>
                </a:solidFill>
                <a:latin typeface="Consolas" panose="020B0609020204030204" pitchFamily="49" charset="0"/>
                <a:cs typeface="Consolas" panose="020B0609020204030204" pitchFamily="49" charset="0"/>
              </a:rPr>
              <a:t>::pair&lt;</a:t>
            </a:r>
            <a:r>
              <a:rPr lang="en-CA" altLang="en-US" sz="1000" b="1" dirty="0" err="1">
                <a:solidFill>
                  <a:srgbClr val="7030A0"/>
                </a:solidFill>
                <a:latin typeface="Consolas" panose="020B0609020204030204" pitchFamily="49" charset="0"/>
                <a:cs typeface="Consolas" panose="020B0609020204030204" pitchFamily="49" charset="0"/>
              </a:rPr>
              <a:t>int</a:t>
            </a:r>
            <a:r>
              <a:rPr lang="en-CA" altLang="en-US" sz="1000" b="1" dirty="0">
                <a:solidFill>
                  <a:srgbClr val="7030A0"/>
                </a:solidFill>
                <a:latin typeface="Consolas" panose="020B0609020204030204" pitchFamily="49" charset="0"/>
                <a:cs typeface="Consolas" panose="020B0609020204030204" pitchFamily="49" charset="0"/>
              </a:rPr>
              <a:t>, </a:t>
            </a:r>
            <a:r>
              <a:rPr lang="en-CA" altLang="en-US" sz="1000" b="1" dirty="0" err="1">
                <a:solidFill>
                  <a:srgbClr val="7030A0"/>
                </a:solidFill>
                <a:latin typeface="Consolas" panose="020B0609020204030204" pitchFamily="49" charset="0"/>
                <a:cs typeface="Consolas" panose="020B0609020204030204" pitchFamily="49" charset="0"/>
              </a:rPr>
              <a:t>int</a:t>
            </a:r>
            <a:r>
              <a:rPr lang="en-CA" altLang="en-US" sz="1000" b="1" dirty="0" smtClean="0">
                <a:solidFill>
                  <a:srgbClr val="7030A0"/>
                </a:solidFill>
                <a:latin typeface="Consolas" panose="020B0609020204030204" pitchFamily="49" charset="0"/>
                <a:cs typeface="Consolas" panose="020B0609020204030204" pitchFamily="49" charset="0"/>
              </a:rPr>
              <a:t>&gt;(</a:t>
            </a:r>
            <a:r>
              <a:rPr lang="en-CA" altLang="en-US" sz="1000" b="1" dirty="0" err="1" smtClean="0">
                <a:solidFill>
                  <a:srgbClr val="7030A0"/>
                </a:solidFill>
                <a:latin typeface="Consolas" panose="020B0609020204030204" pitchFamily="49" charset="0"/>
                <a:cs typeface="Consolas" panose="020B0609020204030204" pitchFamily="49" charset="0"/>
              </a:rPr>
              <a:t>i</a:t>
            </a:r>
            <a:r>
              <a:rPr lang="en-CA" altLang="en-US" sz="1000" b="1" dirty="0" smtClean="0">
                <a:solidFill>
                  <a:srgbClr val="7030A0"/>
                </a:solidFill>
                <a:latin typeface="Consolas" panose="020B0609020204030204" pitchFamily="49" charset="0"/>
                <a:cs typeface="Consolas" panose="020B0609020204030204" pitchFamily="49" charset="0"/>
              </a:rPr>
              <a:t>, j)] =</a:t>
            </a:r>
            <a:r>
              <a:rPr lang="en-US" altLang="en-US" sz="1000" b="1" dirty="0" smtClean="0">
                <a:solidFill>
                  <a:srgbClr val="7030A0"/>
                </a:solidFill>
                <a:latin typeface="Consolas" panose="020B0609020204030204" pitchFamily="49" charset="0"/>
                <a:cs typeface="Consolas" panose="020B0609020204030204" pitchFamily="49" charset="0"/>
              </a:rPr>
              <a:t> </a:t>
            </a:r>
            <a:r>
              <a:rPr lang="en-US" altLang="en-US" sz="1000" b="1" dirty="0">
                <a:solidFill>
                  <a:srgbClr val="7030A0"/>
                </a:solidFill>
                <a:latin typeface="Consolas" panose="020B0609020204030204" pitchFamily="49" charset="0"/>
                <a:cs typeface="Consolas" panose="020B0609020204030204" pitchFamily="49" charset="0"/>
              </a:rPr>
              <a:t>minimum</a:t>
            </a:r>
            <a:r>
              <a:rPr lang="en-US" altLang="en-US" sz="1000" dirty="0" smtClean="0">
                <a:latin typeface="Consolas" panose="020B0609020204030204" pitchFamily="49" charset="0"/>
                <a:cs typeface="Consolas" panose="020B0609020204030204" pitchFamily="49" charset="0"/>
              </a:rPr>
              <a:t>;</a:t>
            </a:r>
          </a:p>
          <a:p>
            <a:pPr>
              <a:buNone/>
            </a:pPr>
            <a:r>
              <a:rPr lang="en-US" altLang="en-US" sz="1000" dirty="0" smtClean="0">
                <a:latin typeface="Consolas" panose="020B0609020204030204" pitchFamily="49" charset="0"/>
                <a:cs typeface="Consolas" panose="020B0609020204030204" pitchFamily="49" charset="0"/>
              </a:rPr>
              <a:t>	        }</a:t>
            </a:r>
          </a:p>
          <a:p>
            <a:pPr>
              <a:buNone/>
            </a:pPr>
            <a:r>
              <a:rPr lang="en-US" altLang="en-US" sz="1000" dirty="0" smtClean="0">
                <a:latin typeface="Consolas" panose="020B0609020204030204" pitchFamily="49" charset="0"/>
                <a:cs typeface="Consolas" panose="020B0609020204030204" pitchFamily="49" charset="0"/>
              </a:rPr>
              <a:t>	    }</a:t>
            </a:r>
          </a:p>
          <a:p>
            <a:pPr>
              <a:buNone/>
            </a:pPr>
            <a:endParaRPr lang="en-CA" altLang="en-US" sz="800" dirty="0">
              <a:latin typeface="Consolas" panose="020B0609020204030204" pitchFamily="49" charset="0"/>
              <a:cs typeface="Consolas" panose="020B0609020204030204" pitchFamily="49" charset="0"/>
            </a:endParaRPr>
          </a:p>
          <a:p>
            <a:pPr>
              <a:buNone/>
            </a:pPr>
            <a:r>
              <a:rPr lang="en-CA" altLang="en-US" sz="1000" dirty="0" smtClean="0">
                <a:latin typeface="Consolas" panose="020B0609020204030204" pitchFamily="49" charset="0"/>
                <a:cs typeface="Consolas" panose="020B0609020204030204" pitchFamily="49" charset="0"/>
              </a:rPr>
              <a:t>	    </a:t>
            </a:r>
            <a:r>
              <a:rPr lang="en-CA" altLang="en-US" sz="1000" b="1" dirty="0">
                <a:solidFill>
                  <a:srgbClr val="7030A0"/>
                </a:solidFill>
                <a:latin typeface="Consolas" panose="020B0609020204030204" pitchFamily="49" charset="0"/>
                <a:cs typeface="Consolas" panose="020B0609020204030204" pitchFamily="49" charset="0"/>
              </a:rPr>
              <a:t>return memo[</a:t>
            </a:r>
            <a:r>
              <a:rPr lang="en-CA" altLang="en-US" sz="1000" b="1" dirty="0" err="1">
                <a:solidFill>
                  <a:srgbClr val="7030A0"/>
                </a:solidFill>
                <a:latin typeface="Consolas" panose="020B0609020204030204" pitchFamily="49" charset="0"/>
                <a:cs typeface="Consolas" panose="020B0609020204030204" pitchFamily="49" charset="0"/>
              </a:rPr>
              <a:t>std</a:t>
            </a:r>
            <a:r>
              <a:rPr lang="en-CA" altLang="en-US" sz="1000" b="1" dirty="0">
                <a:solidFill>
                  <a:srgbClr val="7030A0"/>
                </a:solidFill>
                <a:latin typeface="Consolas" panose="020B0609020204030204" pitchFamily="49" charset="0"/>
                <a:cs typeface="Consolas" panose="020B0609020204030204" pitchFamily="49" charset="0"/>
              </a:rPr>
              <a:t>::pair&lt;</a:t>
            </a:r>
            <a:r>
              <a:rPr lang="en-CA" altLang="en-US" sz="1000" b="1" dirty="0" err="1">
                <a:solidFill>
                  <a:srgbClr val="7030A0"/>
                </a:solidFill>
                <a:latin typeface="Consolas" panose="020B0609020204030204" pitchFamily="49" charset="0"/>
                <a:cs typeface="Consolas" panose="020B0609020204030204" pitchFamily="49" charset="0"/>
              </a:rPr>
              <a:t>int</a:t>
            </a:r>
            <a:r>
              <a:rPr lang="en-CA" altLang="en-US" sz="1000" b="1" dirty="0">
                <a:solidFill>
                  <a:srgbClr val="7030A0"/>
                </a:solidFill>
                <a:latin typeface="Consolas" panose="020B0609020204030204" pitchFamily="49" charset="0"/>
                <a:cs typeface="Consolas" panose="020B0609020204030204" pitchFamily="49" charset="0"/>
              </a:rPr>
              <a:t>, </a:t>
            </a:r>
            <a:r>
              <a:rPr lang="en-CA" altLang="en-US" sz="1000" b="1" dirty="0" err="1">
                <a:solidFill>
                  <a:srgbClr val="7030A0"/>
                </a:solidFill>
                <a:latin typeface="Consolas" panose="020B0609020204030204" pitchFamily="49" charset="0"/>
                <a:cs typeface="Consolas" panose="020B0609020204030204" pitchFamily="49" charset="0"/>
              </a:rPr>
              <a:t>int</a:t>
            </a:r>
            <a:r>
              <a:rPr lang="en-CA" altLang="en-US" sz="1000" b="1" dirty="0" smtClean="0">
                <a:solidFill>
                  <a:srgbClr val="7030A0"/>
                </a:solidFill>
                <a:latin typeface="Consolas" panose="020B0609020204030204" pitchFamily="49" charset="0"/>
                <a:cs typeface="Consolas" panose="020B0609020204030204" pitchFamily="49" charset="0"/>
              </a:rPr>
              <a:t>&gt;(</a:t>
            </a:r>
            <a:r>
              <a:rPr lang="en-CA" altLang="en-US" sz="1000" b="1" dirty="0" err="1" smtClean="0">
                <a:solidFill>
                  <a:srgbClr val="7030A0"/>
                </a:solidFill>
                <a:latin typeface="Consolas" panose="020B0609020204030204" pitchFamily="49" charset="0"/>
                <a:cs typeface="Consolas" panose="020B0609020204030204" pitchFamily="49" charset="0"/>
              </a:rPr>
              <a:t>i</a:t>
            </a:r>
            <a:r>
              <a:rPr lang="en-CA" altLang="en-US" sz="1000" b="1" dirty="0" smtClean="0">
                <a:solidFill>
                  <a:srgbClr val="7030A0"/>
                </a:solidFill>
                <a:latin typeface="Consolas" panose="020B0609020204030204" pitchFamily="49" charset="0"/>
                <a:cs typeface="Consolas" panose="020B0609020204030204" pitchFamily="49" charset="0"/>
              </a:rPr>
              <a:t>, j)]</a:t>
            </a:r>
            <a:r>
              <a:rPr lang="en-CA" altLang="en-US" sz="1000" dirty="0" smtClean="0">
                <a:latin typeface="Consolas" panose="020B0609020204030204" pitchFamily="49" charset="0"/>
                <a:cs typeface="Consolas" panose="020B0609020204030204" pitchFamily="49" charset="0"/>
              </a:rPr>
              <a:t>;</a:t>
            </a:r>
            <a:endParaRPr lang="en-CA" altLang="en-US" sz="1000" dirty="0">
              <a:latin typeface="Consolas" panose="020B0609020204030204" pitchFamily="49" charset="0"/>
              <a:cs typeface="Consolas" panose="020B0609020204030204" pitchFamily="49" charset="0"/>
            </a:endParaRPr>
          </a:p>
          <a:p>
            <a:pPr>
              <a:buNone/>
            </a:pPr>
            <a:r>
              <a:rPr lang="en-US" altLang="en-US" sz="1000" dirty="0" smtClean="0">
                <a:latin typeface="Consolas" panose="020B0609020204030204" pitchFamily="49" charset="0"/>
                <a:cs typeface="Consolas" panose="020B0609020204030204" pitchFamily="49" charset="0"/>
              </a:rPr>
              <a:t>	}</a:t>
            </a:r>
            <a:endParaRPr lang="en-US" altLang="en-US" sz="1000" dirty="0">
              <a:latin typeface="Consolas" panose="020B0609020204030204" pitchFamily="49" charset="0"/>
              <a:cs typeface="Consolas" panose="020B0609020204030204" pitchFamily="49" charset="0"/>
            </a:endParaRPr>
          </a:p>
        </p:txBody>
      </p:sp>
      <p:sp>
        <p:nvSpPr>
          <p:cNvPr id="2" name="TextBox 1"/>
          <p:cNvSpPr txBox="1"/>
          <p:nvPr/>
        </p:nvSpPr>
        <p:spPr>
          <a:xfrm>
            <a:off x="4427984" y="1876182"/>
            <a:ext cx="3980577" cy="369332"/>
          </a:xfrm>
          <a:prstGeom prst="rect">
            <a:avLst/>
          </a:prstGeom>
          <a:noFill/>
        </p:spPr>
        <p:txBody>
          <a:bodyPr wrap="none" rtlCol="0">
            <a:spAutoFit/>
          </a:bodyPr>
          <a:lstStyle/>
          <a:p>
            <a:r>
              <a:rPr lang="en-CA" dirty="0" smtClean="0"/>
              <a:t>Associate a pair </a:t>
            </a:r>
            <a:r>
              <a:rPr lang="en-CA" dirty="0" smtClean="0">
                <a:latin typeface="Times New Roman" panose="02020603050405020304" pitchFamily="18" charset="0"/>
                <a:cs typeface="Times New Roman" panose="02020603050405020304" pitchFamily="18" charset="0"/>
              </a:rPr>
              <a:t>(</a:t>
            </a:r>
            <a:r>
              <a:rPr lang="en-CA" i="1" dirty="0" err="1" smtClean="0">
                <a:latin typeface="Times New Roman" panose="02020603050405020304" pitchFamily="18" charset="0"/>
                <a:cs typeface="Times New Roman" panose="02020603050405020304" pitchFamily="18" charset="0"/>
              </a:rPr>
              <a:t>i</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j</a:t>
            </a:r>
            <a:r>
              <a:rPr lang="en-CA" dirty="0" smtClean="0">
                <a:latin typeface="Times New Roman" panose="02020603050405020304" pitchFamily="18" charset="0"/>
                <a:cs typeface="Times New Roman" panose="02020603050405020304" pitchFamily="18" charset="0"/>
              </a:rPr>
              <a:t>)</a:t>
            </a:r>
            <a:r>
              <a:rPr lang="en-CA" dirty="0" smtClean="0"/>
              <a:t> with an integer</a:t>
            </a:r>
            <a:endParaRPr lang="en-CA" dirty="0"/>
          </a:p>
        </p:txBody>
      </p:sp>
    </p:spTree>
    <p:extLst>
      <p:ext uri="{BB962C8B-B14F-4D97-AF65-F5344CB8AC3E}">
        <p14:creationId xmlns:p14="http://schemas.microsoft.com/office/powerpoint/2010/main" val="2550893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604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Our </a:t>
            </a:r>
            <a:r>
              <a:rPr lang="en-US" altLang="en-US" dirty="0" err="1" smtClean="0">
                <a:latin typeface="Arial" charset="0"/>
                <a:cs typeface="Arial" charset="0"/>
              </a:rPr>
              <a:t>memoized</a:t>
            </a:r>
            <a:r>
              <a:rPr lang="en-US" altLang="en-US" dirty="0" smtClean="0">
                <a:latin typeface="Arial" charset="0"/>
                <a:cs typeface="Arial" charset="0"/>
              </a:rPr>
              <a:t> version now runs in </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This is a top-down implementation</a:t>
            </a:r>
          </a:p>
          <a:p>
            <a:pPr lvl="1"/>
            <a:r>
              <a:rPr lang="en-US" altLang="en-US" dirty="0" smtClean="0">
                <a:latin typeface="Arial" charset="0"/>
                <a:cs typeface="Arial" charset="0"/>
              </a:rPr>
              <a:t>Can we implement a bottom-up version?</a:t>
            </a:r>
          </a:p>
          <a:p>
            <a:pPr marL="457200" lvl="1" indent="0">
              <a:buNone/>
            </a:pPr>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p:txBody>
      </p:sp>
      <p:graphicFrame>
        <p:nvGraphicFramePr>
          <p:cNvPr id="60420" name="Object 2"/>
          <p:cNvGraphicFramePr>
            <a:graphicFrameLocks noChangeAspect="1"/>
          </p:cNvGraphicFramePr>
          <p:nvPr>
            <p:extLst>
              <p:ext uri="{D42A27DB-BD31-4B8C-83A1-F6EECF244321}">
                <p14:modId xmlns:p14="http://schemas.microsoft.com/office/powerpoint/2010/main" val="2188100379"/>
              </p:ext>
            </p:extLst>
          </p:nvPr>
        </p:nvGraphicFramePr>
        <p:xfrm>
          <a:off x="2486025" y="2049463"/>
          <a:ext cx="4044950" cy="804862"/>
        </p:xfrm>
        <a:graphic>
          <a:graphicData uri="http://schemas.openxmlformats.org/presentationml/2006/ole">
            <mc:AlternateContent xmlns:mc="http://schemas.openxmlformats.org/markup-compatibility/2006">
              <mc:Choice xmlns:v="urn:schemas-microsoft-com:vml" Requires="v">
                <p:oleObj spid="_x0000_s8205" name="Equation" r:id="rId4" imgW="2234880" imgH="444240" progId="Equation.DSMT4">
                  <p:embed/>
                </p:oleObj>
              </mc:Choice>
              <mc:Fallback>
                <p:oleObj name="Equation" r:id="rId4" imgW="2234880" imgH="444240" progId="Equation.DSMT4">
                  <p:embed/>
                  <p:pic>
                    <p:nvPicPr>
                      <p:cNvPr id="0" name=""/>
                      <p:cNvPicPr>
                        <a:picLocks noChangeAspect="1" noChangeArrowheads="1"/>
                      </p:cNvPicPr>
                      <p:nvPr/>
                    </p:nvPicPr>
                    <p:blipFill>
                      <a:blip r:embed="rId5"/>
                      <a:srcRect/>
                      <a:stretch>
                        <a:fillRect/>
                      </a:stretch>
                    </p:blipFill>
                    <p:spPr bwMode="auto">
                      <a:xfrm>
                        <a:off x="2486025" y="2049463"/>
                        <a:ext cx="4044950"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00657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675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a bottom-up implementation, we need a matrix that stores our best current solution to </a:t>
            </a:r>
            <a:r>
              <a:rPr lang="en-US" altLang="en-US" b="1" dirty="0" smtClean="0">
                <a:latin typeface="Times New Roman" pitchFamily="18" charset="0"/>
                <a:cs typeface="Arial" charset="0"/>
              </a:rPr>
              <a:t>A</a:t>
            </a:r>
            <a:r>
              <a:rPr lang="en-US" altLang="en-US" i="1" baseline="-25000" dirty="0" smtClean="0">
                <a:latin typeface="Times New Roman" pitchFamily="18" charset="0"/>
                <a:cs typeface="Arial" charset="0"/>
              </a:rPr>
              <a:t>i</a:t>
            </a:r>
            <a:r>
              <a:rPr lang="en-US" altLang="en-US" dirty="0" smtClean="0">
                <a:latin typeface="Arial" charset="0"/>
                <a:cs typeface="Arial" charset="0"/>
              </a:rPr>
              <a:t> to </a:t>
            </a:r>
            <a:r>
              <a:rPr lang="en-US" altLang="en-US" b="1" dirty="0" err="1" smtClean="0">
                <a:latin typeface="Times New Roman" pitchFamily="18" charset="0"/>
                <a:cs typeface="Arial" charset="0"/>
              </a:rPr>
              <a:t>A</a:t>
            </a:r>
            <a:r>
              <a:rPr lang="en-US" altLang="en-US" i="1" baseline="-25000" dirty="0" err="1" smtClean="0">
                <a:latin typeface="Times New Roman" pitchFamily="18" charset="0"/>
                <a:cs typeface="Arial" charset="0"/>
              </a:rPr>
              <a:t>j</a:t>
            </a:r>
            <a:r>
              <a:rPr lang="en-US" altLang="en-US" dirty="0" smtClean="0">
                <a:latin typeface="Arial" charset="0"/>
                <a:cs typeface="Arial" charset="0"/>
              </a:rPr>
              <a:t>:</a:t>
            </a:r>
          </a:p>
          <a:p>
            <a:pPr>
              <a:buFontTx/>
              <a:buNone/>
            </a:pPr>
            <a:endParaRPr lang="en-US" altLang="en-US" dirty="0" smtClean="0">
              <a:latin typeface="Arial" charset="0"/>
              <a:cs typeface="Arial" charset="0"/>
            </a:endParaRPr>
          </a:p>
        </p:txBody>
      </p:sp>
      <p:graphicFrame>
        <p:nvGraphicFramePr>
          <p:cNvPr id="270424" name="Group 88"/>
          <p:cNvGraphicFramePr>
            <a:graphicFrameLocks noGrp="1"/>
          </p:cNvGraphicFramePr>
          <p:nvPr>
            <p:extLst>
              <p:ext uri="{D42A27DB-BD31-4B8C-83A1-F6EECF244321}">
                <p14:modId xmlns:p14="http://schemas.microsoft.com/office/powerpoint/2010/main" val="4255137954"/>
              </p:ext>
            </p:extLst>
          </p:nvPr>
        </p:nvGraphicFramePr>
        <p:xfrm>
          <a:off x="2627313" y="3644900"/>
          <a:ext cx="3698875" cy="2773554"/>
        </p:xfrm>
        <a:graphic>
          <a:graphicData uri="http://schemas.openxmlformats.org/drawingml/2006/table">
            <a:tbl>
              <a:tblPr/>
              <a:tblGrid>
                <a:gridCol w="720725"/>
                <a:gridCol w="696912"/>
                <a:gridCol w="457200"/>
                <a:gridCol w="455613"/>
                <a:gridCol w="457200"/>
                <a:gridCol w="454025"/>
                <a:gridCol w="457200"/>
              </a:tblGrid>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rPr>
                        <a:t>j </a:t>
                      </a:r>
                      <a:r>
                        <a:rPr kumimoji="0" lang="en-US" sz="2000" b="0" i="0" u="none" strike="noStrike" cap="none" normalizeH="0" baseline="0" smtClean="0">
                          <a:ln>
                            <a:noFill/>
                          </a:ln>
                          <a:solidFill>
                            <a:schemeClr val="tx1"/>
                          </a:solidFill>
                          <a:effectLst/>
                          <a:latin typeface="Times New Roman" pitchFamily="18" charset="0"/>
                        </a:rPr>
                        <a:t>= 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rPr>
                        <a:t>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rPr>
                        <a:t> = 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30000" dirty="0" smtClean="0">
                          <a:ln>
                            <a:noFill/>
                          </a:ln>
                          <a:solidFill>
                            <a:schemeClr val="tx1"/>
                          </a:solidFill>
                          <a:effectLst/>
                          <a:latin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2500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rPr>
                        <a:t>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410783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686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As we calculate the minimum number of multiplications required for a specific sequence </a:t>
            </a:r>
            <a:r>
              <a:rPr lang="en-US" altLang="en-US" b="1" smtClean="0">
                <a:latin typeface="Times New Roman" pitchFamily="18" charset="0"/>
                <a:cs typeface="Arial" charset="0"/>
              </a:rPr>
              <a:t>A</a:t>
            </a:r>
            <a:r>
              <a:rPr lang="en-US" altLang="en-US" i="1" baseline="-25000" smtClean="0">
                <a:latin typeface="Times New Roman" pitchFamily="18" charset="0"/>
                <a:cs typeface="Arial" charset="0"/>
              </a:rPr>
              <a:t>i</a:t>
            </a:r>
            <a:r>
              <a:rPr lang="en-US" altLang="en-US" smtClean="0">
                <a:latin typeface="Times New Roman" pitchFamily="18" charset="0"/>
                <a:cs typeface="Arial" charset="0"/>
              </a:rPr>
              <a:t>···</a:t>
            </a:r>
            <a:r>
              <a:rPr lang="en-US" altLang="en-US" b="1" smtClean="0">
                <a:latin typeface="Times New Roman" pitchFamily="18" charset="0"/>
                <a:cs typeface="Arial" charset="0"/>
              </a:rPr>
              <a:t>A</a:t>
            </a:r>
            <a:r>
              <a:rPr lang="en-US" altLang="en-US" i="1" baseline="-25000" smtClean="0">
                <a:latin typeface="Times New Roman" pitchFamily="18" charset="0"/>
                <a:cs typeface="Arial" charset="0"/>
              </a:rPr>
              <a:t>j</a:t>
            </a:r>
            <a:r>
              <a:rPr lang="en-US" altLang="en-US" smtClean="0">
                <a:latin typeface="Arial" charset="0"/>
                <a:cs typeface="Arial" charset="0"/>
              </a:rPr>
              <a:t>, we fill the entry </a:t>
            </a:r>
            <a:r>
              <a:rPr lang="en-US" altLang="en-US" i="1" smtClean="0">
                <a:latin typeface="Times New Roman" pitchFamily="18" charset="0"/>
                <a:cs typeface="Arial" charset="0"/>
              </a:rPr>
              <a:t>a</a:t>
            </a:r>
            <a:r>
              <a:rPr lang="en-US" altLang="en-US" i="1" baseline="-25000" smtClean="0">
                <a:latin typeface="Times New Roman" pitchFamily="18" charset="0"/>
                <a:cs typeface="Arial" charset="0"/>
              </a:rPr>
              <a:t>ij</a:t>
            </a:r>
            <a:r>
              <a:rPr lang="en-US" altLang="en-US" smtClean="0">
                <a:latin typeface="Arial" charset="0"/>
                <a:cs typeface="Arial" charset="0"/>
              </a:rPr>
              <a:t> in the table</a:t>
            </a:r>
            <a:endParaRPr lang="en-US" altLang="en-US" baseline="-25000" smtClean="0">
              <a:latin typeface="Arial" charset="0"/>
              <a:cs typeface="Arial" charset="0"/>
            </a:endParaRPr>
          </a:p>
        </p:txBody>
      </p:sp>
      <p:graphicFrame>
        <p:nvGraphicFramePr>
          <p:cNvPr id="271432" name="Group 72"/>
          <p:cNvGraphicFramePr>
            <a:graphicFrameLocks noGrp="1"/>
          </p:cNvGraphicFramePr>
          <p:nvPr>
            <p:extLst>
              <p:ext uri="{D42A27DB-BD31-4B8C-83A1-F6EECF244321}">
                <p14:modId xmlns:p14="http://schemas.microsoft.com/office/powerpoint/2010/main" val="3524922131"/>
              </p:ext>
            </p:extLst>
          </p:nvPr>
        </p:nvGraphicFramePr>
        <p:xfrm>
          <a:off x="2627313" y="3644900"/>
          <a:ext cx="3698875" cy="2773554"/>
        </p:xfrm>
        <a:graphic>
          <a:graphicData uri="http://schemas.openxmlformats.org/drawingml/2006/table">
            <a:tbl>
              <a:tblPr/>
              <a:tblGrid>
                <a:gridCol w="720725"/>
                <a:gridCol w="696912"/>
                <a:gridCol w="457200"/>
                <a:gridCol w="455613"/>
                <a:gridCol w="457200"/>
                <a:gridCol w="454025"/>
                <a:gridCol w="457200"/>
              </a:tblGrid>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rPr>
                        <a:t>j </a:t>
                      </a:r>
                      <a:r>
                        <a:rPr kumimoji="0" lang="en-US" sz="2000" b="0" i="0" u="none" strike="noStrike" cap="none" normalizeH="0" baseline="0" smtClean="0">
                          <a:ln>
                            <a:noFill/>
                          </a:ln>
                          <a:solidFill>
                            <a:schemeClr val="tx1"/>
                          </a:solidFill>
                          <a:effectLst/>
                          <a:latin typeface="Times New Roman" pitchFamily="18" charset="0"/>
                        </a:rPr>
                        <a:t>= 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rPr>
                        <a:t>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rPr>
                        <a:t>i</a:t>
                      </a:r>
                      <a:r>
                        <a:rPr kumimoji="0" lang="en-US" sz="2000" b="0" i="0" u="none" strike="noStrike" cap="none" normalizeH="0" baseline="0" smtClean="0">
                          <a:ln>
                            <a:noFill/>
                          </a:ln>
                          <a:solidFill>
                            <a:schemeClr val="tx1"/>
                          </a:solidFill>
                          <a:effectLst/>
                          <a:latin typeface="Times New Roman" pitchFamily="18" charset="0"/>
                        </a:rPr>
                        <a:t> = 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30000" dirty="0" smtClean="0">
                          <a:ln>
                            <a:noFill/>
                          </a:ln>
                          <a:solidFill>
                            <a:schemeClr val="tx1"/>
                          </a:solidFill>
                          <a:effectLst/>
                          <a:latin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25000" dirty="0" smtClean="0">
                          <a:ln>
                            <a:noFill/>
                          </a:ln>
                          <a:solidFill>
                            <a:schemeClr val="tx1"/>
                          </a:solidFill>
                          <a:effectLst/>
                          <a:latin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rPr>
                        <a:t>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7462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696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table has </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Arial" charset="0"/>
                <a:cs typeface="Arial" charset="0"/>
              </a:rPr>
              <a:t> entries, and therefore our run time must be at least </a:t>
            </a:r>
            <a:r>
              <a:rPr lang="en-US" altLang="en-US" b="1" smtClean="0">
                <a:latin typeface="Symbol" pitchFamily="18" charset="2"/>
                <a:cs typeface="Arial" charset="0"/>
              </a:rPr>
              <a:t>W</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However, at each step, the actual run time is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3</a:t>
            </a:r>
            <a:r>
              <a:rPr lang="en-US" altLang="en-US" smtClean="0">
                <a:latin typeface="Times New Roman" pitchFamily="18" charset="0"/>
                <a:cs typeface="Arial" charset="0"/>
              </a:rPr>
              <a:t>)</a:t>
            </a:r>
          </a:p>
          <a:p>
            <a:endParaRPr lang="en-US" altLang="en-US" smtClean="0">
              <a:latin typeface="Arial" charset="0"/>
              <a:cs typeface="Arial" charset="0"/>
            </a:endParaRPr>
          </a:p>
        </p:txBody>
      </p:sp>
    </p:spTree>
    <p:extLst>
      <p:ext uri="{BB962C8B-B14F-4D97-AF65-F5344CB8AC3E}">
        <p14:creationId xmlns:p14="http://schemas.microsoft.com/office/powerpoint/2010/main" val="3339031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706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given the previous example</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Tx/>
              <a:buNone/>
            </a:pPr>
            <a:r>
              <a:rPr lang="en-US" altLang="en-US" smtClean="0">
                <a:latin typeface="Arial" charset="0"/>
                <a:cs typeface="Arial" charset="0"/>
              </a:rPr>
              <a:t>	</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t>
            </a:r>
          </a:p>
          <a:p>
            <a:pPr>
              <a:buFontTx/>
              <a:buNone/>
            </a:pPr>
            <a:r>
              <a:rPr lang="en-US" altLang="en-US" smtClean="0">
                <a:latin typeface="Arial" charset="0"/>
                <a:cs typeface="Arial" charset="0"/>
              </a:rPr>
              <a:t>	we can calculate the table as follows...</a:t>
            </a:r>
          </a:p>
        </p:txBody>
      </p:sp>
      <p:graphicFrame>
        <p:nvGraphicFramePr>
          <p:cNvPr id="273412" name="Group 4"/>
          <p:cNvGraphicFramePr>
            <a:graphicFrameLocks noGrp="1"/>
          </p:cNvGraphicFramePr>
          <p:nvPr>
            <p:extLst>
              <p:ext uri="{D42A27DB-BD31-4B8C-83A1-F6EECF244321}">
                <p14:modId xmlns:p14="http://schemas.microsoft.com/office/powerpoint/2010/main" val="1258067951"/>
              </p:ext>
            </p:extLst>
          </p:nvPr>
        </p:nvGraphicFramePr>
        <p:xfrm>
          <a:off x="2411413" y="2204864"/>
          <a:ext cx="4727575" cy="2590800"/>
        </p:xfrm>
        <a:graphic>
          <a:graphicData uri="http://schemas.openxmlformats.org/drawingml/2006/table">
            <a:tbl>
              <a:tblPr/>
              <a:tblGrid>
                <a:gridCol w="1679575"/>
                <a:gridCol w="3048000"/>
              </a:tblGrid>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Dimensions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a:t>
                      </a:r>
                      <a:r>
                        <a:rPr kumimoji="0" lang="en-US" sz="2800" b="0" i="0" u="none" strike="noStrike" cap="none" normalizeH="0" baseline="-25000" smtClean="0">
                          <a:ln>
                            <a:noFill/>
                          </a:ln>
                          <a:solidFill>
                            <a:schemeClr val="tx1"/>
                          </a:solidFill>
                          <a:effectLst/>
                          <a:latin typeface="Times New Roman" pitchFamily="18" charset="0"/>
                        </a:rPr>
                        <a:t>1</a:t>
                      </a: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a:t>
                      </a:r>
                      <a:r>
                        <a:rPr kumimoji="0" lang="en-US" sz="2800" b="0" i="0" u="none" strike="noStrike" cap="none" normalizeH="0" baseline="-2500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r>
                        <a:rPr kumimoji="0" lang="en-US" sz="2800" b="0" i="0" u="none" strike="noStrike" cap="none" normalizeH="0" baseline="0" smtClean="0">
                          <a:ln>
                            <a:noFill/>
                          </a:ln>
                          <a:solidFill>
                            <a:schemeClr val="tx1"/>
                          </a:solidFill>
                          <a:effectLst/>
                          <a:latin typeface="Times New Roman" pitchFamily="18" charset="0"/>
                        </a:rPr>
                        <a:t>5 ×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a:t>
                      </a:r>
                      <a:r>
                        <a:rPr kumimoji="0" lang="en-US" sz="2800" b="0" i="0" u="none" strike="noStrike" cap="none" normalizeH="0" baseline="-2500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40 × 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a:t>
                      </a:r>
                      <a:r>
                        <a:rPr kumimoji="0" lang="en-US" sz="2800" b="0" i="0" u="none" strike="noStrike" cap="none" normalizeH="0" baseline="-2500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 ×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811222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716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can calculate the off-diagonal easily:</a:t>
            </a:r>
          </a:p>
          <a:p>
            <a:pPr>
              <a:buFontTx/>
              <a:buNone/>
            </a:pPr>
            <a:endParaRPr lang="en-US" altLang="en-US" smtClean="0">
              <a:latin typeface="Arial" charset="0"/>
              <a:cs typeface="Arial" charset="0"/>
            </a:endParaRPr>
          </a:p>
        </p:txBody>
      </p:sp>
      <p:graphicFrame>
        <p:nvGraphicFramePr>
          <p:cNvPr id="275535" name="Group 79"/>
          <p:cNvGraphicFramePr>
            <a:graphicFrameLocks noGrp="1"/>
          </p:cNvGraphicFramePr>
          <p:nvPr>
            <p:extLst>
              <p:ext uri="{D42A27DB-BD31-4B8C-83A1-F6EECF244321}">
                <p14:modId xmlns:p14="http://schemas.microsoft.com/office/powerpoint/2010/main" val="338368015"/>
              </p:ext>
            </p:extLst>
          </p:nvPr>
        </p:nvGraphicFramePr>
        <p:xfrm>
          <a:off x="3924300" y="3600450"/>
          <a:ext cx="4371975" cy="2859089"/>
        </p:xfrm>
        <a:graphic>
          <a:graphicData uri="http://schemas.openxmlformats.org/drawingml/2006/table">
            <a:tbl>
              <a:tblPr/>
              <a:tblGrid>
                <a:gridCol w="604838"/>
                <a:gridCol w="642937"/>
                <a:gridCol w="1056109"/>
                <a:gridCol w="1025104"/>
                <a:gridCol w="1042987"/>
              </a:tblGrid>
              <a:tr h="396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40×50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40×10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0</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50×10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5498" name="Group 42"/>
          <p:cNvGraphicFramePr>
            <a:graphicFrameLocks noGrp="1"/>
          </p:cNvGraphicFramePr>
          <p:nvPr>
            <p:extLst>
              <p:ext uri="{D42A27DB-BD31-4B8C-83A1-F6EECF244321}">
                <p14:modId xmlns:p14="http://schemas.microsoft.com/office/powerpoint/2010/main" val="3183503823"/>
              </p:ext>
            </p:extLst>
          </p:nvPr>
        </p:nvGraphicFramePr>
        <p:xfrm>
          <a:off x="900113" y="3919538"/>
          <a:ext cx="2303735" cy="1944685"/>
        </p:xfrm>
        <a:graphic>
          <a:graphicData uri="http://schemas.openxmlformats.org/drawingml/2006/table">
            <a:tbl>
              <a:tblPr/>
              <a:tblGrid>
                <a:gridCol w="896937"/>
                <a:gridCol w="1406798"/>
              </a:tblGrid>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Matrix</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20 ×   5</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2</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Times New Roman" pitchFamily="18" charset="0"/>
                        </a:rPr>
                        <a:t>5 × 40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3</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40 × 50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4</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50 × 10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32777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727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we may calculate either:</a:t>
            </a:r>
          </a:p>
          <a:p>
            <a:pPr lvl="1">
              <a:buFontTx/>
              <a:buNone/>
            </a:pPr>
            <a:r>
              <a:rPr lang="en-US" altLang="en-US" sz="2400" smtClean="0">
                <a:latin typeface="Times New Roman" pitchFamily="18" charset="0"/>
                <a:cs typeface="Arial" charset="0"/>
              </a:rPr>
              <a:t>		 </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1</a:t>
            </a:r>
            <a:r>
              <a:rPr lang="en-US" altLang="en-US" sz="2400" smtClean="0">
                <a:solidFill>
                  <a:srgbClr val="FF0000"/>
                </a:solidFill>
                <a:latin typeface="Times New Roman" pitchFamily="18" charset="0"/>
                <a:cs typeface="Arial" charset="0"/>
              </a:rPr>
              <a:t>(</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2</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3</a:t>
            </a:r>
            <a:r>
              <a:rPr lang="en-US" altLang="en-US" sz="2400" smtClean="0">
                <a:solidFill>
                  <a:srgbClr val="FF0000"/>
                </a:solidFill>
                <a:latin typeface="Times New Roman" pitchFamily="18" charset="0"/>
                <a:cs typeface="Arial" charset="0"/>
              </a:rPr>
              <a:t>)</a:t>
            </a:r>
            <a:r>
              <a:rPr lang="en-US" altLang="en-US" sz="2400" baseline="-25000" smtClean="0">
                <a:latin typeface="Times New Roman" pitchFamily="18" charset="0"/>
                <a:cs typeface="Arial" charset="0"/>
              </a:rPr>
              <a:t> </a:t>
            </a:r>
            <a:r>
              <a:rPr lang="en-US" altLang="en-US" sz="2400" smtClean="0">
                <a:latin typeface="Times New Roman" pitchFamily="18" charset="0"/>
                <a:cs typeface="Arial" charset="0"/>
              </a:rPr>
              <a:t>		     20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5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50 + 10000 = 15000</a:t>
            </a:r>
            <a:endParaRPr lang="en-US" altLang="en-US" sz="2400" smtClean="0">
              <a:latin typeface="Arial" charset="0"/>
              <a:cs typeface="Arial" charset="0"/>
            </a:endParaRPr>
          </a:p>
          <a:p>
            <a:pPr lvl="1">
              <a:buFontTx/>
              <a:buNone/>
            </a:pPr>
            <a:r>
              <a:rPr lang="en-US" altLang="en-US" sz="2400" b="1" smtClean="0">
                <a:latin typeface="Times New Roman" pitchFamily="18" charset="0"/>
                <a:cs typeface="Arial" charset="0"/>
              </a:rPr>
              <a:t>		 </a:t>
            </a:r>
            <a:r>
              <a:rPr lang="en-US" altLang="en-US" sz="2400" smtClean="0">
                <a:solidFill>
                  <a:srgbClr val="3333CC"/>
                </a:solidFill>
                <a:latin typeface="Times New Roman" pitchFamily="18" charset="0"/>
                <a:cs typeface="Arial" charset="0"/>
              </a:rPr>
              <a:t>(</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1</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2</a:t>
            </a:r>
            <a:r>
              <a:rPr lang="en-US" altLang="en-US" sz="2400" smtClean="0">
                <a:solidFill>
                  <a:srgbClr val="3333CC"/>
                </a:solidFill>
                <a:latin typeface="Times New Roman" pitchFamily="18" charset="0"/>
                <a:cs typeface="Arial" charset="0"/>
              </a:rPr>
              <a:t>)</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3</a:t>
            </a:r>
            <a:r>
              <a:rPr lang="en-US" altLang="en-US" sz="2400" smtClean="0">
                <a:latin typeface="Times New Roman" pitchFamily="18" charset="0"/>
                <a:cs typeface="Arial" charset="0"/>
              </a:rPr>
              <a:t>		     4000 + 20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40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50 = 44000</a:t>
            </a:r>
          </a:p>
          <a:p>
            <a:pPr>
              <a:buFontTx/>
              <a:buNone/>
            </a:pPr>
            <a:endParaRPr lang="en-US" altLang="en-US" smtClean="0">
              <a:latin typeface="Arial" charset="0"/>
              <a:cs typeface="Arial" charset="0"/>
            </a:endParaRPr>
          </a:p>
        </p:txBody>
      </p:sp>
      <p:graphicFrame>
        <p:nvGraphicFramePr>
          <p:cNvPr id="276551" name="Group 71"/>
          <p:cNvGraphicFramePr>
            <a:graphicFrameLocks noGrp="1"/>
          </p:cNvGraphicFramePr>
          <p:nvPr>
            <p:extLst>
              <p:ext uri="{D42A27DB-BD31-4B8C-83A1-F6EECF244321}">
                <p14:modId xmlns:p14="http://schemas.microsoft.com/office/powerpoint/2010/main" val="377059413"/>
              </p:ext>
            </p:extLst>
          </p:nvPr>
        </p:nvGraphicFramePr>
        <p:xfrm>
          <a:off x="3924300" y="3600450"/>
          <a:ext cx="4371975" cy="2859089"/>
        </p:xfrm>
        <a:graphic>
          <a:graphicData uri="http://schemas.openxmlformats.org/drawingml/2006/table">
            <a:tbl>
              <a:tblPr/>
              <a:tblGrid>
                <a:gridCol w="604838"/>
                <a:gridCol w="642937"/>
                <a:gridCol w="1056109"/>
                <a:gridCol w="1025104"/>
                <a:gridCol w="1042987"/>
              </a:tblGrid>
              <a:tr h="396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15000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40×50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24000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40×10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0</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50×10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66" name="Line 66"/>
          <p:cNvSpPr>
            <a:spLocks noChangeShapeType="1"/>
          </p:cNvSpPr>
          <p:nvPr/>
        </p:nvSpPr>
        <p:spPr bwMode="auto">
          <a:xfrm>
            <a:off x="5076825" y="4365625"/>
            <a:ext cx="12223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767" name="Line 68"/>
          <p:cNvSpPr>
            <a:spLocks noChangeShapeType="1"/>
          </p:cNvSpPr>
          <p:nvPr/>
        </p:nvSpPr>
        <p:spPr bwMode="auto">
          <a:xfrm flipH="1">
            <a:off x="6300788" y="4365625"/>
            <a:ext cx="0" cy="431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768" name="Line 69"/>
          <p:cNvSpPr>
            <a:spLocks noChangeShapeType="1"/>
          </p:cNvSpPr>
          <p:nvPr/>
        </p:nvSpPr>
        <p:spPr bwMode="auto">
          <a:xfrm>
            <a:off x="6083300" y="4508500"/>
            <a:ext cx="288925"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769" name="Line 70"/>
          <p:cNvSpPr>
            <a:spLocks noChangeShapeType="1"/>
          </p:cNvSpPr>
          <p:nvPr/>
        </p:nvSpPr>
        <p:spPr bwMode="auto">
          <a:xfrm>
            <a:off x="6372225" y="4510088"/>
            <a:ext cx="0" cy="8636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endParaRPr lang="en-CA"/>
          </a:p>
        </p:txBody>
      </p:sp>
      <p:graphicFrame>
        <p:nvGraphicFramePr>
          <p:cNvPr id="10" name="Group 42"/>
          <p:cNvGraphicFramePr>
            <a:graphicFrameLocks noGrp="1"/>
          </p:cNvGraphicFramePr>
          <p:nvPr>
            <p:extLst>
              <p:ext uri="{D42A27DB-BD31-4B8C-83A1-F6EECF244321}">
                <p14:modId xmlns:p14="http://schemas.microsoft.com/office/powerpoint/2010/main" val="1716412929"/>
              </p:ext>
            </p:extLst>
          </p:nvPr>
        </p:nvGraphicFramePr>
        <p:xfrm>
          <a:off x="900113" y="3919538"/>
          <a:ext cx="2303735" cy="1944685"/>
        </p:xfrm>
        <a:graphic>
          <a:graphicData uri="http://schemas.openxmlformats.org/drawingml/2006/table">
            <a:tbl>
              <a:tblPr/>
              <a:tblGrid>
                <a:gridCol w="896937"/>
                <a:gridCol w="1406798"/>
              </a:tblGrid>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Matrix</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20 ×   5</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2</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Times New Roman" pitchFamily="18" charset="0"/>
                        </a:rPr>
                        <a:t>5 × 40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3</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40 × 50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4</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50 × 10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70180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latin typeface="Arial" charset="0"/>
                <a:cs typeface="Arial" charset="0"/>
              </a:rPr>
              <a:t>Fibonacci numbers</a:t>
            </a:r>
          </a:p>
        </p:txBody>
      </p:sp>
      <p:sp>
        <p:nvSpPr>
          <p:cNvPr id="819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Consider this </a:t>
            </a:r>
            <a:r>
              <a:rPr lang="en-US" altLang="en-US" dirty="0" smtClean="0">
                <a:latin typeface="Arial" charset="0"/>
                <a:cs typeface="Arial" charset="0"/>
              </a:rPr>
              <a:t>function calculating Fibonacci numbers:</a:t>
            </a:r>
            <a:endParaRPr lang="en-US" altLang="en-US" dirty="0">
              <a:latin typeface="Arial" charset="0"/>
              <a:cs typeface="Arial" charset="0"/>
            </a:endParaRPr>
          </a:p>
          <a:p>
            <a:pPr>
              <a:buNone/>
            </a:pPr>
            <a:endParaRPr lang="en-US" altLang="en-US" sz="1000" dirty="0">
              <a:latin typeface="Arial" charset="0"/>
              <a:cs typeface="Arial" charset="0"/>
            </a:endParaRPr>
          </a:p>
          <a:p>
            <a:pPr lvl="2">
              <a:buFontTx/>
              <a:buNone/>
            </a:pPr>
            <a:r>
              <a:rPr lang="en-US" altLang="en-US" sz="1400" dirty="0">
                <a:latin typeface="Consolas" pitchFamily="49" charset="0"/>
                <a:cs typeface="Consolas" pitchFamily="49" charset="0"/>
              </a:rPr>
              <a:t>double </a:t>
            </a:r>
            <a:r>
              <a:rPr lang="en-US" altLang="en-US" sz="1400" dirty="0">
                <a:solidFill>
                  <a:srgbClr val="FF0000"/>
                </a:solidFill>
                <a:latin typeface="Consolas" pitchFamily="49" charset="0"/>
                <a:cs typeface="Consolas" pitchFamily="49" charset="0"/>
              </a:rPr>
              <a:t>F</a:t>
            </a: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 {</a:t>
            </a:r>
          </a:p>
          <a:p>
            <a:pPr lvl="2">
              <a:buFontTx/>
              <a:buNone/>
            </a:pPr>
            <a:r>
              <a:rPr lang="en-US" altLang="en-US" sz="1400" dirty="0">
                <a:latin typeface="Consolas" pitchFamily="49" charset="0"/>
                <a:cs typeface="Consolas" pitchFamily="49" charset="0"/>
              </a:rPr>
              <a:t>    </a:t>
            </a:r>
            <a:r>
              <a:rPr lang="pt-BR" altLang="en-US" sz="1400" dirty="0">
                <a:latin typeface="Consolas" pitchFamily="49" charset="0"/>
                <a:cs typeface="Consolas" pitchFamily="49" charset="0"/>
              </a:rPr>
              <a:t>return ( n &lt;= 1 ) ? 1.0 : </a:t>
            </a:r>
            <a:r>
              <a:rPr lang="en-US" altLang="en-US" sz="1400" dirty="0">
                <a:solidFill>
                  <a:srgbClr val="FF0000"/>
                </a:solidFill>
                <a:latin typeface="Consolas" pitchFamily="49" charset="0"/>
                <a:cs typeface="Consolas" pitchFamily="49" charset="0"/>
              </a:rPr>
              <a:t>F</a:t>
            </a:r>
            <a:r>
              <a:rPr lang="pt-BR" altLang="en-US" sz="1400" dirty="0">
                <a:latin typeface="Consolas" pitchFamily="49" charset="0"/>
                <a:cs typeface="Consolas" pitchFamily="49" charset="0"/>
              </a:rPr>
              <a:t>(n - 1) + </a:t>
            </a:r>
            <a:r>
              <a:rPr lang="en-US" altLang="en-US" sz="1400" dirty="0">
                <a:solidFill>
                  <a:srgbClr val="FF0000"/>
                </a:solidFill>
                <a:latin typeface="Consolas" pitchFamily="49" charset="0"/>
                <a:cs typeface="Consolas" pitchFamily="49" charset="0"/>
              </a:rPr>
              <a:t>F</a:t>
            </a:r>
            <a:r>
              <a:rPr lang="pt-BR" altLang="en-US" sz="1400" dirty="0">
                <a:latin typeface="Consolas" pitchFamily="49" charset="0"/>
                <a:cs typeface="Consolas" pitchFamily="49" charset="0"/>
              </a:rPr>
              <a:t>(n - 2);</a:t>
            </a:r>
          </a:p>
          <a:p>
            <a:pPr lvl="2">
              <a:buFontTx/>
              <a:buNone/>
            </a:pPr>
            <a:r>
              <a:rPr lang="en-US" altLang="en-US" sz="1400" dirty="0">
                <a:latin typeface="Consolas" pitchFamily="49" charset="0"/>
                <a:cs typeface="Consolas" pitchFamily="49" charset="0"/>
              </a:rPr>
              <a:t>}</a:t>
            </a:r>
          </a:p>
          <a:p>
            <a:pPr>
              <a:buFont typeface="Arial" charset="0"/>
              <a:buNone/>
            </a:pPr>
            <a:r>
              <a:rPr lang="en-US" altLang="en-US" sz="1200" dirty="0" smtClean="0">
                <a:latin typeface="Arial" charset="0"/>
                <a:cs typeface="Arial" charset="0"/>
              </a:rPr>
              <a:t/>
            </a:r>
            <a:br>
              <a:rPr lang="en-US" altLang="en-US" sz="1200" dirty="0" smtClean="0">
                <a:latin typeface="Arial" charset="0"/>
                <a:cs typeface="Arial" charset="0"/>
              </a:rPr>
            </a:br>
            <a:r>
              <a:rPr lang="en-US" altLang="en-US" dirty="0" smtClean="0">
                <a:latin typeface="Arial" charset="0"/>
                <a:cs typeface="Arial" charset="0"/>
              </a:rPr>
              <a:t>The runtime is similar to the actual definition of Fibonacci numbers:</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None/>
            </a:pPr>
            <a:r>
              <a:rPr lang="en-US" altLang="en-US" dirty="0">
                <a:latin typeface="Arial" charset="0"/>
                <a:cs typeface="Arial" charset="0"/>
              </a:rPr>
              <a:t>	</a:t>
            </a:r>
            <a:r>
              <a:rPr lang="en-US" altLang="en-US" dirty="0" smtClean="0">
                <a:latin typeface="Arial" charset="0"/>
                <a:cs typeface="Arial" charset="0"/>
              </a:rPr>
              <a:t>Therefore, </a:t>
            </a:r>
            <a:r>
              <a:rPr lang="en-US" altLang="en-US" dirty="0" smtClean="0">
                <a:latin typeface="Times New Roman" panose="02020603050405020304" pitchFamily="18" charset="0"/>
                <a:cs typeface="Times New Roman" panose="02020603050405020304" pitchFamily="18" charset="0"/>
              </a:rPr>
              <a:t>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 = </a:t>
            </a:r>
            <a:r>
              <a:rPr lang="en-US" altLang="en-US" dirty="0" smtClean="0">
                <a:latin typeface="Symbol" panose="05050102010706020507" pitchFamily="18" charset="2"/>
                <a:cs typeface="Times New Roman" panose="02020603050405020304" pitchFamily="18" charset="0"/>
              </a:rPr>
              <a:t>W</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 = </a:t>
            </a:r>
            <a:r>
              <a:rPr lang="en-US" altLang="en-US" dirty="0" smtClean="0">
                <a:latin typeface="Symbol" panose="05050102010706020507" pitchFamily="18" charset="2"/>
                <a:cs typeface="Times New Roman" panose="02020603050405020304" pitchFamily="18" charset="0"/>
              </a:rPr>
              <a:t>W</a:t>
            </a:r>
            <a:r>
              <a:rPr lang="en-US" altLang="en-US" dirty="0" smtClean="0">
                <a:latin typeface="Times New Roman" panose="02020603050405020304" pitchFamily="18" charset="0"/>
                <a:cs typeface="Times New Roman" panose="02020603050405020304" pitchFamily="18" charset="0"/>
              </a:rPr>
              <a:t>(</a:t>
            </a:r>
            <a:r>
              <a:rPr lang="en-US" altLang="en-US" i="1" dirty="0" err="1" smtClean="0">
                <a:latin typeface="Symbol" panose="05050102010706020507" pitchFamily="18" charset="2"/>
                <a:cs typeface="Times New Roman" panose="02020603050405020304" pitchFamily="18" charset="0"/>
              </a:rPr>
              <a:t>f</a:t>
            </a:r>
            <a:r>
              <a:rPr lang="en-US" altLang="en-US" i="1" baseline="30000" dirty="0" err="1"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p>
          <a:p>
            <a:pPr lvl="1"/>
            <a:endParaRPr lang="en-US" altLang="en-US" dirty="0" smtClean="0">
              <a:latin typeface="Arial" charset="0"/>
              <a:cs typeface="Arial" charset="0"/>
            </a:endParaRPr>
          </a:p>
          <a:p>
            <a:pPr lvl="1"/>
            <a:r>
              <a:rPr lang="en-US" altLang="en-US" dirty="0" smtClean="0">
                <a:latin typeface="Arial" charset="0"/>
                <a:cs typeface="Arial" charset="0"/>
              </a:rPr>
              <a:t>In actual fact, </a:t>
            </a:r>
            <a:r>
              <a:rPr lang="en-US" altLang="en-US" dirty="0">
                <a:latin typeface="Times New Roman" panose="02020603050405020304" pitchFamily="18" charset="0"/>
                <a:cs typeface="Times New Roman" panose="02020603050405020304" pitchFamily="18" charset="0"/>
              </a:rPr>
              <a:t>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err="1">
                <a:latin typeface="Symbol" panose="05050102010706020507" pitchFamily="18" charset="2"/>
                <a:cs typeface="Times New Roman" panose="02020603050405020304" pitchFamily="18" charset="0"/>
              </a:rPr>
              <a:t>f</a:t>
            </a:r>
            <a:r>
              <a:rPr lang="en-US" altLang="en-US" i="1" baseline="30000" dirty="0" err="1">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only </a:t>
            </a:r>
          </a:p>
        </p:txBody>
      </p:sp>
      <p:graphicFrame>
        <p:nvGraphicFramePr>
          <p:cNvPr id="3" name="Object 2"/>
          <p:cNvGraphicFramePr>
            <a:graphicFrameLocks noChangeAspect="1"/>
          </p:cNvGraphicFramePr>
          <p:nvPr>
            <p:extLst>
              <p:ext uri="{D42A27DB-BD31-4B8C-83A1-F6EECF244321}">
                <p14:modId xmlns:p14="http://schemas.microsoft.com/office/powerpoint/2010/main" val="1355153557"/>
              </p:ext>
            </p:extLst>
          </p:nvPr>
        </p:nvGraphicFramePr>
        <p:xfrm>
          <a:off x="179512" y="3429000"/>
          <a:ext cx="4276725" cy="803275"/>
        </p:xfrm>
        <a:graphic>
          <a:graphicData uri="http://schemas.openxmlformats.org/presentationml/2006/ole">
            <mc:AlternateContent xmlns:mc="http://schemas.openxmlformats.org/markup-compatibility/2006">
              <mc:Choice xmlns:v="urn:schemas-microsoft-com:vml" Requires="v">
                <p:oleObj spid="_x0000_s2080" name="Equation" r:id="rId4" imgW="2361960" imgH="444240" progId="Equation.DSMT4">
                  <p:embed/>
                </p:oleObj>
              </mc:Choice>
              <mc:Fallback>
                <p:oleObj name="Equation" r:id="rId4" imgW="2361960" imgH="444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429000"/>
                        <a:ext cx="4276725"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26686009"/>
              </p:ext>
            </p:extLst>
          </p:nvPr>
        </p:nvGraphicFramePr>
        <p:xfrm>
          <a:off x="5034408" y="3500487"/>
          <a:ext cx="4002088" cy="803275"/>
        </p:xfrm>
        <a:graphic>
          <a:graphicData uri="http://schemas.openxmlformats.org/presentationml/2006/ole">
            <mc:AlternateContent xmlns:mc="http://schemas.openxmlformats.org/markup-compatibility/2006">
              <mc:Choice xmlns:v="urn:schemas-microsoft-com:vml" Requires="v">
                <p:oleObj spid="_x0000_s2081" name="Equation" r:id="rId6" imgW="2209680" imgH="444240" progId="Equation.DSMT4">
                  <p:embed/>
                </p:oleObj>
              </mc:Choice>
              <mc:Fallback>
                <p:oleObj name="Equation" r:id="rId6" imgW="2209680" imgH="444240" progId="Equation.DSMT4">
                  <p:embed/>
                  <p:pic>
                    <p:nvPicPr>
                      <p:cNvPr id="0" name=""/>
                      <p:cNvPicPr>
                        <a:picLocks noChangeAspect="1" noChangeArrowheads="1"/>
                      </p:cNvPicPr>
                      <p:nvPr/>
                    </p:nvPicPr>
                    <p:blipFill>
                      <a:blip r:embed="rId7"/>
                      <a:srcRect/>
                      <a:stretch>
                        <a:fillRect/>
                      </a:stretch>
                    </p:blipFill>
                    <p:spPr bwMode="auto">
                      <a:xfrm>
                        <a:off x="5034408" y="3500487"/>
                        <a:ext cx="4002088"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94430868"/>
              </p:ext>
            </p:extLst>
          </p:nvPr>
        </p:nvGraphicFramePr>
        <p:xfrm>
          <a:off x="4499992" y="5013176"/>
          <a:ext cx="1425575" cy="803275"/>
        </p:xfrm>
        <a:graphic>
          <a:graphicData uri="http://schemas.openxmlformats.org/presentationml/2006/ole">
            <mc:AlternateContent xmlns:mc="http://schemas.openxmlformats.org/markup-compatibility/2006">
              <mc:Choice xmlns:v="urn:schemas-microsoft-com:vml" Requires="v">
                <p:oleObj spid="_x0000_s2082" name="Equation" r:id="rId8" imgW="787320" imgH="444240" progId="Equation.DSMT4">
                  <p:embed/>
                </p:oleObj>
              </mc:Choice>
              <mc:Fallback>
                <p:oleObj name="Equation" r:id="rId8" imgW="787320" imgH="444240" progId="Equation.DSMT4">
                  <p:embed/>
                  <p:pic>
                    <p:nvPicPr>
                      <p:cNvPr id="0" name=""/>
                      <p:cNvPicPr>
                        <a:picLocks noChangeAspect="1" noChangeArrowheads="1"/>
                      </p:cNvPicPr>
                      <p:nvPr/>
                    </p:nvPicPr>
                    <p:blipFill>
                      <a:blip r:embed="rId9"/>
                      <a:srcRect/>
                      <a:stretch>
                        <a:fillRect/>
                      </a:stretch>
                    </p:blipFill>
                    <p:spPr bwMode="auto">
                      <a:xfrm>
                        <a:off x="4499992" y="5013176"/>
                        <a:ext cx="1425575"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005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737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continue:</a:t>
            </a:r>
          </a:p>
          <a:p>
            <a:pPr lvl="1">
              <a:buFontTx/>
              <a:buNone/>
            </a:pPr>
            <a:r>
              <a:rPr lang="en-US" altLang="en-US" sz="2400" smtClean="0">
                <a:latin typeface="Times New Roman" pitchFamily="18" charset="0"/>
                <a:cs typeface="Arial" charset="0"/>
              </a:rPr>
              <a:t>		 </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2</a:t>
            </a:r>
            <a:r>
              <a:rPr lang="en-US" altLang="en-US" sz="2400" smtClean="0">
                <a:solidFill>
                  <a:srgbClr val="FF0000"/>
                </a:solidFill>
                <a:latin typeface="Times New Roman" pitchFamily="18" charset="0"/>
                <a:cs typeface="Arial" charset="0"/>
              </a:rPr>
              <a:t>(</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3</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4</a:t>
            </a:r>
            <a:r>
              <a:rPr lang="en-US" altLang="en-US" sz="2400" smtClean="0">
                <a:solidFill>
                  <a:srgbClr val="FF0000"/>
                </a:solidFill>
                <a:latin typeface="Times New Roman" pitchFamily="18" charset="0"/>
                <a:cs typeface="Arial" charset="0"/>
              </a:rPr>
              <a:t>)</a:t>
            </a:r>
            <a:r>
              <a:rPr lang="en-US" altLang="en-US" sz="2400" baseline="-25000" smtClean="0">
                <a:latin typeface="Times New Roman" pitchFamily="18" charset="0"/>
                <a:cs typeface="Arial" charset="0"/>
              </a:rPr>
              <a:t> </a:t>
            </a:r>
            <a:r>
              <a:rPr lang="en-US" altLang="en-US" sz="2400" smtClean="0">
                <a:latin typeface="Times New Roman" pitchFamily="18" charset="0"/>
                <a:cs typeface="Arial" charset="0"/>
              </a:rPr>
              <a:t>		     5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40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10 + 20000 = 22000</a:t>
            </a:r>
            <a:r>
              <a:rPr lang="en-US" altLang="en-US" sz="2400" b="1" smtClean="0">
                <a:latin typeface="Times New Roman" pitchFamily="18" charset="0"/>
                <a:cs typeface="Arial" charset="0"/>
              </a:rPr>
              <a:t>	 </a:t>
            </a:r>
            <a:r>
              <a:rPr lang="en-US" altLang="en-US" sz="2400" smtClean="0">
                <a:solidFill>
                  <a:srgbClr val="3333CC"/>
                </a:solidFill>
                <a:latin typeface="Times New Roman" pitchFamily="18" charset="0"/>
                <a:cs typeface="Arial" charset="0"/>
              </a:rPr>
              <a:t>(</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2</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3</a:t>
            </a:r>
            <a:r>
              <a:rPr lang="en-US" altLang="en-US" sz="2400" smtClean="0">
                <a:solidFill>
                  <a:srgbClr val="3333CC"/>
                </a:solidFill>
                <a:latin typeface="Times New Roman" pitchFamily="18" charset="0"/>
                <a:cs typeface="Arial" charset="0"/>
              </a:rPr>
              <a:t>)</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4</a:t>
            </a:r>
            <a:r>
              <a:rPr lang="en-US" altLang="en-US" sz="2400" smtClean="0">
                <a:latin typeface="Times New Roman" pitchFamily="18" charset="0"/>
                <a:cs typeface="Arial" charset="0"/>
              </a:rPr>
              <a:t>		     10000 + 5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50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10 = 12500</a:t>
            </a:r>
          </a:p>
          <a:p>
            <a:pPr lvl="1">
              <a:buFontTx/>
              <a:buNone/>
            </a:pPr>
            <a:endParaRPr lang="en-US" altLang="en-US" sz="2400" smtClean="0">
              <a:latin typeface="Arial" charset="0"/>
              <a:cs typeface="Arial" charset="0"/>
            </a:endParaRPr>
          </a:p>
          <a:p>
            <a:pPr>
              <a:buFontTx/>
              <a:buNone/>
            </a:pPr>
            <a:endParaRPr lang="en-US" altLang="en-US" smtClean="0">
              <a:latin typeface="Arial" charset="0"/>
              <a:cs typeface="Arial" charset="0"/>
            </a:endParaRPr>
          </a:p>
        </p:txBody>
      </p:sp>
      <p:graphicFrame>
        <p:nvGraphicFramePr>
          <p:cNvPr id="277568" name="Group 64"/>
          <p:cNvGraphicFramePr>
            <a:graphicFrameLocks noGrp="1"/>
          </p:cNvGraphicFramePr>
          <p:nvPr>
            <p:extLst>
              <p:ext uri="{D42A27DB-BD31-4B8C-83A1-F6EECF244321}">
                <p14:modId xmlns:p14="http://schemas.microsoft.com/office/powerpoint/2010/main" val="596978437"/>
              </p:ext>
            </p:extLst>
          </p:nvPr>
        </p:nvGraphicFramePr>
        <p:xfrm>
          <a:off x="3924300" y="3600450"/>
          <a:ext cx="4371975" cy="2859089"/>
        </p:xfrm>
        <a:graphic>
          <a:graphicData uri="http://schemas.openxmlformats.org/drawingml/2006/table">
            <a:tbl>
              <a:tblPr/>
              <a:tblGrid>
                <a:gridCol w="604838"/>
                <a:gridCol w="642937"/>
                <a:gridCol w="1056109"/>
                <a:gridCol w="1025104"/>
                <a:gridCol w="1042987"/>
              </a:tblGrid>
              <a:tr h="396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15000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12500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5×10</a:t>
                      </a: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40×50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40×10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0</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50×10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90" name="Line 65"/>
          <p:cNvSpPr>
            <a:spLocks noChangeShapeType="1"/>
          </p:cNvSpPr>
          <p:nvPr/>
        </p:nvSpPr>
        <p:spPr bwMode="auto">
          <a:xfrm>
            <a:off x="6084888" y="4941888"/>
            <a:ext cx="12223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791" name="Line 66"/>
          <p:cNvSpPr>
            <a:spLocks noChangeShapeType="1"/>
          </p:cNvSpPr>
          <p:nvPr/>
        </p:nvSpPr>
        <p:spPr bwMode="auto">
          <a:xfrm flipH="1">
            <a:off x="7308850" y="4941888"/>
            <a:ext cx="0" cy="431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792" name="Line 67"/>
          <p:cNvSpPr>
            <a:spLocks noChangeShapeType="1"/>
          </p:cNvSpPr>
          <p:nvPr/>
        </p:nvSpPr>
        <p:spPr bwMode="auto">
          <a:xfrm>
            <a:off x="7091363" y="5084763"/>
            <a:ext cx="288925"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793" name="Line 68"/>
          <p:cNvSpPr>
            <a:spLocks noChangeShapeType="1"/>
          </p:cNvSpPr>
          <p:nvPr/>
        </p:nvSpPr>
        <p:spPr bwMode="auto">
          <a:xfrm>
            <a:off x="7380288" y="5086350"/>
            <a:ext cx="0" cy="8636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endParaRPr lang="en-CA"/>
          </a:p>
        </p:txBody>
      </p:sp>
      <p:graphicFrame>
        <p:nvGraphicFramePr>
          <p:cNvPr id="10" name="Group 42"/>
          <p:cNvGraphicFramePr>
            <a:graphicFrameLocks noGrp="1"/>
          </p:cNvGraphicFramePr>
          <p:nvPr>
            <p:extLst>
              <p:ext uri="{D42A27DB-BD31-4B8C-83A1-F6EECF244321}">
                <p14:modId xmlns:p14="http://schemas.microsoft.com/office/powerpoint/2010/main" val="1716412929"/>
              </p:ext>
            </p:extLst>
          </p:nvPr>
        </p:nvGraphicFramePr>
        <p:xfrm>
          <a:off x="900113" y="3919538"/>
          <a:ext cx="2303735" cy="1944685"/>
        </p:xfrm>
        <a:graphic>
          <a:graphicData uri="http://schemas.openxmlformats.org/drawingml/2006/table">
            <a:tbl>
              <a:tblPr/>
              <a:tblGrid>
                <a:gridCol w="896937"/>
                <a:gridCol w="1406798"/>
              </a:tblGrid>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Matrix</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20 ×   5</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2</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Times New Roman" pitchFamily="18" charset="0"/>
                        </a:rPr>
                        <a:t>5 × 40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3</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40 × 50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4</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50 × 10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496208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747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Finally we calculate:</a:t>
            </a:r>
          </a:p>
          <a:p>
            <a:pPr lvl="1">
              <a:buFontTx/>
              <a:buNone/>
            </a:pPr>
            <a:r>
              <a:rPr lang="en-US" altLang="en-US" sz="2400" b="1" smtClean="0">
                <a:latin typeface="Times New Roman" pitchFamily="18" charset="0"/>
                <a:cs typeface="Arial" charset="0"/>
              </a:rPr>
              <a:t>		 </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1</a:t>
            </a:r>
            <a:r>
              <a:rPr lang="en-US" altLang="en-US" sz="2400" smtClean="0">
                <a:solidFill>
                  <a:srgbClr val="FF0000"/>
                </a:solidFill>
                <a:latin typeface="Times New Roman" pitchFamily="18" charset="0"/>
                <a:cs typeface="Arial" charset="0"/>
              </a:rPr>
              <a:t>((</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2</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3</a:t>
            </a:r>
            <a:r>
              <a:rPr lang="en-US" altLang="en-US" sz="2400" smtClean="0">
                <a:solidFill>
                  <a:srgbClr val="FF0000"/>
                </a:solidFill>
                <a:latin typeface="Times New Roman" pitchFamily="18" charset="0"/>
                <a:cs typeface="Arial" charset="0"/>
              </a:rPr>
              <a:t>)</a:t>
            </a:r>
            <a:r>
              <a:rPr lang="en-US" altLang="en-US" sz="2400" b="1" smtClean="0">
                <a:solidFill>
                  <a:srgbClr val="FF0000"/>
                </a:solidFill>
                <a:latin typeface="Times New Roman" pitchFamily="18" charset="0"/>
                <a:cs typeface="Arial" charset="0"/>
              </a:rPr>
              <a:t>A</a:t>
            </a:r>
            <a:r>
              <a:rPr lang="en-US" altLang="en-US" sz="2400" baseline="-25000" smtClean="0">
                <a:solidFill>
                  <a:srgbClr val="FF0000"/>
                </a:solidFill>
                <a:latin typeface="Times New Roman" pitchFamily="18" charset="0"/>
                <a:cs typeface="Arial" charset="0"/>
              </a:rPr>
              <a:t>4</a:t>
            </a:r>
            <a:r>
              <a:rPr lang="en-US" altLang="en-US" sz="2400" smtClean="0">
                <a:solidFill>
                  <a:srgbClr val="FF0000"/>
                </a:solidFill>
                <a:latin typeface="Times New Roman" pitchFamily="18" charset="0"/>
                <a:cs typeface="Arial" charset="0"/>
              </a:rPr>
              <a:t>)</a:t>
            </a:r>
            <a:r>
              <a:rPr lang="en-US" altLang="en-US" sz="2400" baseline="-25000" smtClean="0">
                <a:latin typeface="Times New Roman" pitchFamily="18" charset="0"/>
                <a:cs typeface="Arial" charset="0"/>
              </a:rPr>
              <a:t> </a:t>
            </a:r>
            <a:r>
              <a:rPr lang="en-US" altLang="en-US" sz="2400" smtClean="0">
                <a:latin typeface="Times New Roman" pitchFamily="18" charset="0"/>
                <a:cs typeface="Arial" charset="0"/>
              </a:rPr>
              <a:t>		   20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5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10 + 12500   = 13500</a:t>
            </a:r>
          </a:p>
          <a:p>
            <a:pPr lvl="1">
              <a:buFontTx/>
              <a:buNone/>
            </a:pPr>
            <a:r>
              <a:rPr lang="en-US" altLang="en-US" sz="2400" smtClean="0">
                <a:latin typeface="Times New Roman" pitchFamily="18" charset="0"/>
                <a:cs typeface="Arial" charset="0"/>
              </a:rPr>
              <a:t>		 </a:t>
            </a:r>
            <a:r>
              <a:rPr lang="en-US" altLang="en-US" sz="2400" smtClean="0">
                <a:solidFill>
                  <a:srgbClr val="990099"/>
                </a:solidFill>
                <a:latin typeface="Times New Roman" pitchFamily="18" charset="0"/>
                <a:cs typeface="Arial" charset="0"/>
              </a:rPr>
              <a:t>(</a:t>
            </a:r>
            <a:r>
              <a:rPr lang="en-US" altLang="en-US" sz="2400" b="1" smtClean="0">
                <a:solidFill>
                  <a:srgbClr val="990099"/>
                </a:solidFill>
                <a:latin typeface="Times New Roman" pitchFamily="18" charset="0"/>
                <a:cs typeface="Arial" charset="0"/>
              </a:rPr>
              <a:t>A</a:t>
            </a:r>
            <a:r>
              <a:rPr lang="en-US" altLang="en-US" sz="2400" baseline="-25000" smtClean="0">
                <a:solidFill>
                  <a:srgbClr val="990099"/>
                </a:solidFill>
                <a:latin typeface="Times New Roman" pitchFamily="18" charset="0"/>
                <a:cs typeface="Arial" charset="0"/>
              </a:rPr>
              <a:t>1</a:t>
            </a:r>
            <a:r>
              <a:rPr lang="en-US" altLang="en-US" sz="2400" b="1" smtClean="0">
                <a:solidFill>
                  <a:srgbClr val="990099"/>
                </a:solidFill>
                <a:latin typeface="Times New Roman" pitchFamily="18" charset="0"/>
                <a:cs typeface="Arial" charset="0"/>
              </a:rPr>
              <a:t>A</a:t>
            </a:r>
            <a:r>
              <a:rPr lang="en-US" altLang="en-US" sz="2400" baseline="-25000" smtClean="0">
                <a:solidFill>
                  <a:srgbClr val="990099"/>
                </a:solidFill>
                <a:latin typeface="Times New Roman" pitchFamily="18" charset="0"/>
                <a:cs typeface="Arial" charset="0"/>
              </a:rPr>
              <a:t>2</a:t>
            </a:r>
            <a:r>
              <a:rPr lang="en-US" altLang="en-US" sz="2400" smtClean="0">
                <a:solidFill>
                  <a:srgbClr val="990099"/>
                </a:solidFill>
                <a:latin typeface="Times New Roman" pitchFamily="18" charset="0"/>
                <a:cs typeface="Arial" charset="0"/>
              </a:rPr>
              <a:t>)(</a:t>
            </a:r>
            <a:r>
              <a:rPr lang="en-US" altLang="en-US" sz="2400" b="1" smtClean="0">
                <a:solidFill>
                  <a:srgbClr val="990099"/>
                </a:solidFill>
                <a:latin typeface="Times New Roman" pitchFamily="18" charset="0"/>
                <a:cs typeface="Arial" charset="0"/>
              </a:rPr>
              <a:t>A</a:t>
            </a:r>
            <a:r>
              <a:rPr lang="en-US" altLang="en-US" sz="2400" baseline="-25000" smtClean="0">
                <a:solidFill>
                  <a:srgbClr val="990099"/>
                </a:solidFill>
                <a:latin typeface="Times New Roman" pitchFamily="18" charset="0"/>
                <a:cs typeface="Arial" charset="0"/>
              </a:rPr>
              <a:t>3</a:t>
            </a:r>
            <a:r>
              <a:rPr lang="en-US" altLang="en-US" sz="2400" b="1" smtClean="0">
                <a:solidFill>
                  <a:srgbClr val="990099"/>
                </a:solidFill>
                <a:latin typeface="Times New Roman" pitchFamily="18" charset="0"/>
                <a:cs typeface="Arial" charset="0"/>
              </a:rPr>
              <a:t>A</a:t>
            </a:r>
            <a:r>
              <a:rPr lang="en-US" altLang="en-US" sz="2400" baseline="-25000" smtClean="0">
                <a:solidFill>
                  <a:srgbClr val="990099"/>
                </a:solidFill>
                <a:latin typeface="Times New Roman" pitchFamily="18" charset="0"/>
                <a:cs typeface="Arial" charset="0"/>
              </a:rPr>
              <a:t>4</a:t>
            </a:r>
            <a:r>
              <a:rPr lang="en-US" altLang="en-US" sz="2400" smtClean="0">
                <a:solidFill>
                  <a:srgbClr val="990099"/>
                </a:solidFill>
                <a:latin typeface="Times New Roman" pitchFamily="18" charset="0"/>
                <a:cs typeface="Arial" charset="0"/>
              </a:rPr>
              <a:t>)</a:t>
            </a:r>
            <a:r>
              <a:rPr lang="en-US" altLang="en-US" sz="2400" smtClean="0">
                <a:solidFill>
                  <a:srgbClr val="FF33CC"/>
                </a:solidFill>
                <a:latin typeface="Times New Roman" pitchFamily="18" charset="0"/>
                <a:cs typeface="Arial" charset="0"/>
              </a:rPr>
              <a:t>	</a:t>
            </a:r>
            <a:r>
              <a:rPr lang="en-US" altLang="en-US" sz="2400" smtClean="0">
                <a:latin typeface="Times New Roman" pitchFamily="18" charset="0"/>
                <a:cs typeface="Arial" charset="0"/>
              </a:rPr>
              <a:t>   4000 + 20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40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10 + 20000 = 32000</a:t>
            </a:r>
          </a:p>
          <a:p>
            <a:pPr lvl="1">
              <a:buFontTx/>
              <a:buNone/>
            </a:pPr>
            <a:r>
              <a:rPr lang="en-US" altLang="en-US" sz="2400" smtClean="0">
                <a:latin typeface="Times New Roman" pitchFamily="18" charset="0"/>
                <a:cs typeface="Arial" charset="0"/>
              </a:rPr>
              <a:t>		</a:t>
            </a:r>
            <a:r>
              <a:rPr lang="en-US" altLang="en-US" sz="2400" b="1" smtClean="0">
                <a:latin typeface="Times New Roman" pitchFamily="18" charset="0"/>
                <a:cs typeface="Arial" charset="0"/>
              </a:rPr>
              <a:t> </a:t>
            </a:r>
            <a:r>
              <a:rPr lang="en-US" altLang="en-US" sz="2400" smtClean="0">
                <a:solidFill>
                  <a:srgbClr val="3333CC"/>
                </a:solidFill>
                <a:latin typeface="Times New Roman" pitchFamily="18" charset="0"/>
                <a:cs typeface="Arial" charset="0"/>
              </a:rPr>
              <a:t>(</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1</a:t>
            </a:r>
            <a:r>
              <a:rPr lang="en-US" altLang="en-US" sz="2400" smtClean="0">
                <a:solidFill>
                  <a:srgbClr val="3333CC"/>
                </a:solidFill>
                <a:latin typeface="Times New Roman" pitchFamily="18" charset="0"/>
                <a:cs typeface="Arial" charset="0"/>
              </a:rPr>
              <a:t>(</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2</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3</a:t>
            </a:r>
            <a:r>
              <a:rPr lang="en-US" altLang="en-US" sz="2400" smtClean="0">
                <a:solidFill>
                  <a:srgbClr val="3333CC"/>
                </a:solidFill>
                <a:latin typeface="Times New Roman" pitchFamily="18" charset="0"/>
                <a:cs typeface="Arial" charset="0"/>
              </a:rPr>
              <a:t>))</a:t>
            </a:r>
            <a:r>
              <a:rPr lang="en-US" altLang="en-US" sz="2400" b="1" smtClean="0">
                <a:solidFill>
                  <a:srgbClr val="3333CC"/>
                </a:solidFill>
                <a:latin typeface="Times New Roman" pitchFamily="18" charset="0"/>
                <a:cs typeface="Arial" charset="0"/>
              </a:rPr>
              <a:t>A</a:t>
            </a:r>
            <a:r>
              <a:rPr lang="en-US" altLang="en-US" sz="2400" baseline="-25000" smtClean="0">
                <a:solidFill>
                  <a:srgbClr val="3333CC"/>
                </a:solidFill>
                <a:latin typeface="Times New Roman" pitchFamily="18" charset="0"/>
                <a:cs typeface="Arial" charset="0"/>
              </a:rPr>
              <a:t>4</a:t>
            </a:r>
            <a:r>
              <a:rPr lang="en-US" altLang="en-US" sz="2400" smtClean="0">
                <a:latin typeface="Times New Roman" pitchFamily="18" charset="0"/>
                <a:cs typeface="Arial" charset="0"/>
              </a:rPr>
              <a:t>		   15000 + 20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50 </a:t>
            </a:r>
            <a:r>
              <a:rPr lang="en-US" altLang="en-US" sz="2400" smtClean="0">
                <a:latin typeface="Times New Roman" pitchFamily="18" charset="0"/>
                <a:cs typeface="Times New Roman" pitchFamily="18" charset="0"/>
              </a:rPr>
              <a:t>×</a:t>
            </a:r>
            <a:r>
              <a:rPr lang="en-US" altLang="en-US" sz="2400" smtClean="0">
                <a:latin typeface="Times New Roman" pitchFamily="18" charset="0"/>
                <a:cs typeface="Arial" charset="0"/>
              </a:rPr>
              <a:t> 10 = 25000		</a:t>
            </a:r>
          </a:p>
        </p:txBody>
      </p:sp>
      <p:graphicFrame>
        <p:nvGraphicFramePr>
          <p:cNvPr id="278591" name="Group 63"/>
          <p:cNvGraphicFramePr>
            <a:graphicFrameLocks noGrp="1"/>
          </p:cNvGraphicFramePr>
          <p:nvPr>
            <p:extLst>
              <p:ext uri="{D42A27DB-BD31-4B8C-83A1-F6EECF244321}">
                <p14:modId xmlns:p14="http://schemas.microsoft.com/office/powerpoint/2010/main" val="3624311054"/>
              </p:ext>
            </p:extLst>
          </p:nvPr>
        </p:nvGraphicFramePr>
        <p:xfrm>
          <a:off x="3924300" y="3600450"/>
          <a:ext cx="4371975" cy="2859089"/>
        </p:xfrm>
        <a:graphic>
          <a:graphicData uri="http://schemas.openxmlformats.org/drawingml/2006/table">
            <a:tbl>
              <a:tblPr/>
              <a:tblGrid>
                <a:gridCol w="604838"/>
                <a:gridCol w="642937"/>
                <a:gridCol w="1056109"/>
                <a:gridCol w="1025104"/>
                <a:gridCol w="1042987"/>
              </a:tblGrid>
              <a:tr h="396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15000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13500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20×10</a:t>
                      </a: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12500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5×10</a:t>
                      </a:r>
                      <a:endParaRPr kumimoji="0" lang="en-US" sz="20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40×50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40×10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0</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50×10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814" name="Line 66"/>
          <p:cNvSpPr>
            <a:spLocks noChangeShapeType="1"/>
          </p:cNvSpPr>
          <p:nvPr/>
        </p:nvSpPr>
        <p:spPr bwMode="auto">
          <a:xfrm>
            <a:off x="7162800" y="4437063"/>
            <a:ext cx="288925"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15" name="Line 67"/>
          <p:cNvSpPr>
            <a:spLocks noChangeShapeType="1"/>
          </p:cNvSpPr>
          <p:nvPr/>
        </p:nvSpPr>
        <p:spPr bwMode="auto">
          <a:xfrm>
            <a:off x="7451725" y="4438650"/>
            <a:ext cx="0" cy="1511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16" name="Line 64"/>
          <p:cNvSpPr>
            <a:spLocks noChangeShapeType="1"/>
          </p:cNvSpPr>
          <p:nvPr/>
        </p:nvSpPr>
        <p:spPr bwMode="auto">
          <a:xfrm>
            <a:off x="6156325" y="4365625"/>
            <a:ext cx="1222375" cy="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17" name="Line 65"/>
          <p:cNvSpPr>
            <a:spLocks noChangeShapeType="1"/>
          </p:cNvSpPr>
          <p:nvPr/>
        </p:nvSpPr>
        <p:spPr bwMode="auto">
          <a:xfrm flipH="1">
            <a:off x="7380288" y="4365625"/>
            <a:ext cx="0" cy="1008063"/>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18" name="Line 108"/>
          <p:cNvSpPr>
            <a:spLocks noChangeShapeType="1"/>
          </p:cNvSpPr>
          <p:nvPr/>
        </p:nvSpPr>
        <p:spPr bwMode="auto">
          <a:xfrm>
            <a:off x="5076825" y="4292600"/>
            <a:ext cx="22304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19" name="Line 109"/>
          <p:cNvSpPr>
            <a:spLocks noChangeShapeType="1"/>
          </p:cNvSpPr>
          <p:nvPr/>
        </p:nvSpPr>
        <p:spPr bwMode="auto">
          <a:xfrm flipH="1">
            <a:off x="7308850" y="4292600"/>
            <a:ext cx="0" cy="431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graphicFrame>
        <p:nvGraphicFramePr>
          <p:cNvPr id="12" name="Group 42"/>
          <p:cNvGraphicFramePr>
            <a:graphicFrameLocks noGrp="1"/>
          </p:cNvGraphicFramePr>
          <p:nvPr>
            <p:extLst>
              <p:ext uri="{D42A27DB-BD31-4B8C-83A1-F6EECF244321}">
                <p14:modId xmlns:p14="http://schemas.microsoft.com/office/powerpoint/2010/main" val="1716412929"/>
              </p:ext>
            </p:extLst>
          </p:nvPr>
        </p:nvGraphicFramePr>
        <p:xfrm>
          <a:off x="900113" y="3919538"/>
          <a:ext cx="2303735" cy="1944685"/>
        </p:xfrm>
        <a:graphic>
          <a:graphicData uri="http://schemas.openxmlformats.org/drawingml/2006/table">
            <a:tbl>
              <a:tblPr/>
              <a:tblGrid>
                <a:gridCol w="896937"/>
                <a:gridCol w="1406798"/>
              </a:tblGrid>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Matrix</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20 ×   5</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2</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Times New Roman" pitchFamily="18" charset="0"/>
                        </a:rPr>
                        <a:t>5 × 40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3</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40 × 50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8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rPr>
                        <a:t>4</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50 × 10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26230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dirty="0" smtClean="0">
                <a:latin typeface="Arial" charset="0"/>
                <a:cs typeface="Arial" charset="0"/>
              </a:rPr>
              <a:t>Matrix chain multiplication</a:t>
            </a:r>
          </a:p>
        </p:txBody>
      </p:sp>
      <p:sp>
        <p:nvSpPr>
          <p:cNvPr id="757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counting the number of calculations required (each </a:t>
            </a:r>
            <a:r>
              <a:rPr lang="en-US" altLang="en-US"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a:t>
            </a:r>
          </a:p>
          <a:p>
            <a:pPr lvl="1">
              <a:buFontTx/>
              <a:buNone/>
            </a:pPr>
            <a:r>
              <a:rPr lang="en-US" altLang="en-US" smtClean="0">
                <a:latin typeface="Arial" charset="0"/>
                <a:cs typeface="Arial" charset="0"/>
              </a:rPr>
              <a:t>					  </a:t>
            </a:r>
            <a:r>
              <a:rPr lang="en-US" altLang="en-US" i="1" smtClean="0">
                <a:latin typeface="Times New Roman" pitchFamily="18" charset="0"/>
                <a:cs typeface="Arial" charset="0"/>
              </a:rPr>
              <a:t>n</a:t>
            </a:r>
            <a:r>
              <a:rPr lang="en-US" altLang="en-US" smtClean="0">
                <a:latin typeface="Times New Roman" pitchFamily="18" charset="0"/>
                <a:cs typeface="Arial" charset="0"/>
              </a:rPr>
              <a:t> – 1</a:t>
            </a:r>
          </a:p>
          <a:p>
            <a:pPr lvl="1">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n</a:t>
            </a:r>
            <a:r>
              <a:rPr lang="en-US" altLang="en-US" smtClean="0">
                <a:latin typeface="Times New Roman" pitchFamily="18" charset="0"/>
                <a:cs typeface="Arial" charset="0"/>
              </a:rPr>
              <a:t> – 2) 2</a:t>
            </a:r>
          </a:p>
          <a:p>
            <a:pPr lvl="1">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n</a:t>
            </a:r>
            <a:r>
              <a:rPr lang="en-US" altLang="en-US" smtClean="0">
                <a:latin typeface="Times New Roman" pitchFamily="18" charset="0"/>
                <a:cs typeface="Arial" charset="0"/>
              </a:rPr>
              <a:t> – 3) 3</a:t>
            </a:r>
          </a:p>
          <a:p>
            <a:pPr>
              <a:buFontTx/>
              <a:buNone/>
            </a:pPr>
            <a:r>
              <a:rPr lang="en-US" altLang="en-US" smtClean="0">
                <a:latin typeface="Arial" charset="0"/>
                <a:cs typeface="Arial" charset="0"/>
              </a:rPr>
              <a:t>	which suggests the sum</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Therefore, the run time is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3</a:t>
            </a:r>
            <a:r>
              <a:rPr lang="en-US" altLang="en-US" smtClean="0">
                <a:latin typeface="Times New Roman" pitchFamily="18" charset="0"/>
                <a:cs typeface="Arial" charset="0"/>
              </a:rPr>
              <a:t>)</a:t>
            </a:r>
            <a:endParaRPr lang="en-US" altLang="en-US" smtClean="0">
              <a:latin typeface="Arial" charset="0"/>
              <a:cs typeface="Arial" charset="0"/>
            </a:endParaRPr>
          </a:p>
        </p:txBody>
      </p:sp>
      <p:graphicFrame>
        <p:nvGraphicFramePr>
          <p:cNvPr id="75780" name="Object 2"/>
          <p:cNvGraphicFramePr>
            <a:graphicFrameLocks noChangeAspect="1"/>
          </p:cNvGraphicFramePr>
          <p:nvPr/>
        </p:nvGraphicFramePr>
        <p:xfrm>
          <a:off x="755650" y="3481388"/>
          <a:ext cx="7286625" cy="884237"/>
        </p:xfrm>
        <a:graphic>
          <a:graphicData uri="http://schemas.openxmlformats.org/presentationml/2006/ole">
            <mc:AlternateContent xmlns:mc="http://schemas.openxmlformats.org/markup-compatibility/2006">
              <mc:Choice xmlns:v="urn:schemas-microsoft-com:vml" Requires="v">
                <p:oleObj spid="_x0000_s9228" name="Equation" r:id="rId4" imgW="3975100" imgH="482600" progId="Equation.3">
                  <p:embed/>
                </p:oleObj>
              </mc:Choice>
              <mc:Fallback>
                <p:oleObj name="Equation" r:id="rId4" imgW="39751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481388"/>
                        <a:ext cx="7286625" cy="88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6328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Matrix chain multiplication</a:t>
            </a:r>
            <a:endParaRPr lang="en-CA" dirty="0"/>
          </a:p>
        </p:txBody>
      </p:sp>
      <p:sp>
        <p:nvSpPr>
          <p:cNvPr id="3" name="Content Placeholder 2"/>
          <p:cNvSpPr>
            <a:spLocks noGrp="1"/>
          </p:cNvSpPr>
          <p:nvPr>
            <p:ph idx="1"/>
          </p:nvPr>
        </p:nvSpPr>
        <p:spPr>
          <a:xfrm>
            <a:off x="467544" y="1268760"/>
            <a:ext cx="8229600" cy="4525963"/>
          </a:xfrm>
        </p:spPr>
        <p:txBody>
          <a:bodyPr>
            <a:noAutofit/>
          </a:bodyPr>
          <a:lstStyle/>
          <a:p>
            <a:pPr marL="0" indent="0">
              <a:buNone/>
            </a:pP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matrix_chain_iterative</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Matrix *</a:t>
            </a:r>
            <a:r>
              <a:rPr lang="en-CA" sz="1200" dirty="0" err="1">
                <a:latin typeface="Consolas" panose="020B0609020204030204" pitchFamily="49" charset="0"/>
                <a:cs typeface="Consolas" panose="020B0609020204030204" pitchFamily="49" charset="0"/>
              </a:rPr>
              <a:t>ms</a:t>
            </a:r>
            <a:r>
              <a:rPr lang="en-CA" sz="1200" dirty="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n </a:t>
            </a:r>
            <a:r>
              <a:rPr lang="en-CA" sz="1200" dirty="0">
                <a:latin typeface="Consolas" panose="020B0609020204030204" pitchFamily="49" charset="0"/>
                <a:cs typeface="Consolas" panose="020B0609020204030204" pitchFamily="49" charset="0"/>
              </a:rPr>
              <a:t>) {</a:t>
            </a:r>
          </a:p>
          <a:p>
            <a:pPr marL="0" indent="0">
              <a:buNone/>
            </a:pP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array[n][n];</a:t>
            </a:r>
          </a:p>
          <a:p>
            <a:pPr marL="0" indent="0">
              <a:buNone/>
            </a:pPr>
            <a:endParaRPr lang="en-CA" sz="1200" dirty="0">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for ( </a:t>
            </a: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 0;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&lt; n;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 {</a:t>
            </a:r>
          </a:p>
          <a:p>
            <a:pPr marL="0" indent="0">
              <a:buNone/>
            </a:pPr>
            <a:r>
              <a:rPr lang="en-CA" sz="1200" dirty="0">
                <a:latin typeface="Consolas" panose="020B0609020204030204" pitchFamily="49" charset="0"/>
                <a:cs typeface="Consolas" panose="020B0609020204030204" pitchFamily="49" charset="0"/>
              </a:rPr>
              <a:t>       array[</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 0;</a:t>
            </a:r>
          </a:p>
          <a:p>
            <a:pPr marL="0" indent="0">
              <a:buNone/>
            </a:pPr>
            <a:r>
              <a:rPr lang="en-CA" sz="1200" dirty="0">
                <a:latin typeface="Consolas" panose="020B0609020204030204" pitchFamily="49" charset="0"/>
                <a:cs typeface="Consolas" panose="020B0609020204030204" pitchFamily="49" charset="0"/>
              </a:rPr>
              <a:t>    }</a:t>
            </a:r>
          </a:p>
          <a:p>
            <a:pPr marL="0" indent="0">
              <a:buNone/>
            </a:pPr>
            <a:endParaRPr lang="en-CA" sz="1200" dirty="0">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for ( </a:t>
            </a: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 1;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&lt; n;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 {</a:t>
            </a:r>
          </a:p>
          <a:p>
            <a:pPr marL="0" indent="0">
              <a:buNone/>
            </a:pPr>
            <a:r>
              <a:rPr lang="en-CA" sz="1200" dirty="0">
                <a:latin typeface="Consolas" panose="020B0609020204030204" pitchFamily="49" charset="0"/>
                <a:cs typeface="Consolas" panose="020B0609020204030204" pitchFamily="49" charset="0"/>
              </a:rPr>
              <a:t>        for ( </a:t>
            </a: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j = 0; j &lt; n -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j++ ) {</a:t>
            </a:r>
          </a:p>
          <a:p>
            <a:pPr marL="0" indent="0">
              <a:buNone/>
            </a:pPr>
            <a:r>
              <a:rPr lang="en-CA" sz="1200" dirty="0">
                <a:latin typeface="Consolas" panose="020B0609020204030204" pitchFamily="49" charset="0"/>
                <a:cs typeface="Consolas" panose="020B0609020204030204" pitchFamily="49" charset="0"/>
              </a:rPr>
              <a:t>            array[j][j +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 array[j][j] + array[j + 1][j + </a:t>
            </a:r>
            <a:r>
              <a:rPr lang="en-CA" sz="1200" dirty="0" err="1">
                <a:latin typeface="Consolas" panose="020B0609020204030204" pitchFamily="49" charset="0"/>
                <a:cs typeface="Consolas" panose="020B0609020204030204" pitchFamily="49" charset="0"/>
              </a:rPr>
              <a:t>i</a:t>
            </a:r>
            <a:r>
              <a:rPr lang="en-CA" sz="1200" dirty="0" smtClean="0">
                <a:latin typeface="Consolas" panose="020B0609020204030204" pitchFamily="49" charset="0"/>
                <a:cs typeface="Consolas" panose="020B0609020204030204" pitchFamily="49" charset="0"/>
              </a:rPr>
              <a:t>]</a:t>
            </a: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a:t>
            </a:r>
            <a:r>
              <a:rPr lang="en-CA" sz="1200" dirty="0" err="1">
                <a:latin typeface="Consolas" panose="020B0609020204030204" pitchFamily="49" charset="0"/>
                <a:cs typeface="Consolas" panose="020B0609020204030204" pitchFamily="49" charset="0"/>
              </a:rPr>
              <a:t>ms</a:t>
            </a:r>
            <a:r>
              <a:rPr lang="en-CA" sz="1200" dirty="0">
                <a:latin typeface="Consolas" panose="020B0609020204030204" pitchFamily="49" charset="0"/>
                <a:cs typeface="Consolas" panose="020B0609020204030204" pitchFamily="49" charset="0"/>
              </a:rPr>
              <a:t>[j].rows()*</a:t>
            </a:r>
            <a:r>
              <a:rPr lang="en-CA" sz="1200" dirty="0" err="1">
                <a:latin typeface="Consolas" panose="020B0609020204030204" pitchFamily="49" charset="0"/>
                <a:cs typeface="Consolas" panose="020B0609020204030204" pitchFamily="49" charset="0"/>
              </a:rPr>
              <a:t>ms</a:t>
            </a:r>
            <a:r>
              <a:rPr lang="en-CA" sz="1200" dirty="0">
                <a:latin typeface="Consolas" panose="020B0609020204030204" pitchFamily="49" charset="0"/>
                <a:cs typeface="Consolas" panose="020B0609020204030204" pitchFamily="49" charset="0"/>
              </a:rPr>
              <a:t>[j + 1].rows()*</a:t>
            </a:r>
            <a:r>
              <a:rPr lang="en-CA" sz="1200" dirty="0" err="1">
                <a:latin typeface="Consolas" panose="020B0609020204030204" pitchFamily="49" charset="0"/>
                <a:cs typeface="Consolas" panose="020B0609020204030204" pitchFamily="49" charset="0"/>
              </a:rPr>
              <a:t>ms</a:t>
            </a:r>
            <a:r>
              <a:rPr lang="en-CA" sz="1200" dirty="0">
                <a:latin typeface="Consolas" panose="020B0609020204030204" pitchFamily="49" charset="0"/>
                <a:cs typeface="Consolas" panose="020B0609020204030204" pitchFamily="49" charset="0"/>
              </a:rPr>
              <a:t>[j +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].columns();</a:t>
            </a:r>
          </a:p>
          <a:p>
            <a:pPr marL="0" indent="0">
              <a:buNone/>
            </a:pPr>
            <a:endParaRPr lang="en-CA" sz="1200" dirty="0">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for ( </a:t>
            </a: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k = j + 1; k &lt; j +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k++) {</a:t>
            </a:r>
          </a:p>
          <a:p>
            <a:pPr marL="0" indent="0">
              <a:buNone/>
            </a:pPr>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current = array[j][k] + array[k + 1][j + </a:t>
            </a:r>
            <a:r>
              <a:rPr lang="en-CA" sz="1200" dirty="0" err="1">
                <a:latin typeface="Consolas" panose="020B0609020204030204" pitchFamily="49" charset="0"/>
                <a:cs typeface="Consolas" panose="020B0609020204030204" pitchFamily="49" charset="0"/>
              </a:rPr>
              <a:t>i</a:t>
            </a:r>
            <a:r>
              <a:rPr lang="en-CA" sz="1200" dirty="0" smtClean="0">
                <a:latin typeface="Consolas" panose="020B0609020204030204" pitchFamily="49" charset="0"/>
                <a:cs typeface="Consolas" panose="020B0609020204030204" pitchFamily="49" charset="0"/>
              </a:rPr>
              <a:t>]</a:t>
            </a: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a:t>
            </a:r>
            <a:r>
              <a:rPr lang="en-CA" sz="1200" dirty="0" err="1">
                <a:latin typeface="Consolas" panose="020B0609020204030204" pitchFamily="49" charset="0"/>
                <a:cs typeface="Consolas" panose="020B0609020204030204" pitchFamily="49" charset="0"/>
              </a:rPr>
              <a:t>ms</a:t>
            </a:r>
            <a:r>
              <a:rPr lang="en-CA" sz="1200" dirty="0">
                <a:latin typeface="Consolas" panose="020B0609020204030204" pitchFamily="49" charset="0"/>
                <a:cs typeface="Consolas" panose="020B0609020204030204" pitchFamily="49" charset="0"/>
              </a:rPr>
              <a:t>[j].rows()*</a:t>
            </a:r>
            <a:r>
              <a:rPr lang="en-CA" sz="1200" dirty="0" err="1">
                <a:latin typeface="Consolas" panose="020B0609020204030204" pitchFamily="49" charset="0"/>
                <a:cs typeface="Consolas" panose="020B0609020204030204" pitchFamily="49" charset="0"/>
              </a:rPr>
              <a:t>ms</a:t>
            </a:r>
            <a:r>
              <a:rPr lang="en-CA" sz="1200" dirty="0">
                <a:latin typeface="Consolas" panose="020B0609020204030204" pitchFamily="49" charset="0"/>
                <a:cs typeface="Consolas" panose="020B0609020204030204" pitchFamily="49" charset="0"/>
              </a:rPr>
              <a:t>[k + 1].rows()*</a:t>
            </a:r>
            <a:r>
              <a:rPr lang="en-CA" sz="1200" dirty="0" err="1">
                <a:latin typeface="Consolas" panose="020B0609020204030204" pitchFamily="49" charset="0"/>
                <a:cs typeface="Consolas" panose="020B0609020204030204" pitchFamily="49" charset="0"/>
              </a:rPr>
              <a:t>ms</a:t>
            </a:r>
            <a:r>
              <a:rPr lang="en-CA" sz="1200" dirty="0">
                <a:latin typeface="Consolas" panose="020B0609020204030204" pitchFamily="49" charset="0"/>
                <a:cs typeface="Consolas" panose="020B0609020204030204" pitchFamily="49" charset="0"/>
              </a:rPr>
              <a:t>[j +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].columns();</a:t>
            </a:r>
          </a:p>
          <a:p>
            <a:pPr marL="0" indent="0">
              <a:buNone/>
            </a:pPr>
            <a:endParaRPr lang="en-CA" sz="1200" dirty="0">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if ( current &lt; array[j][j +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 {</a:t>
            </a:r>
          </a:p>
          <a:p>
            <a:pPr marL="0" indent="0">
              <a:buNone/>
            </a:pPr>
            <a:r>
              <a:rPr lang="en-CA" sz="1200" dirty="0">
                <a:latin typeface="Consolas" panose="020B0609020204030204" pitchFamily="49" charset="0"/>
                <a:cs typeface="Consolas" panose="020B0609020204030204" pitchFamily="49" charset="0"/>
              </a:rPr>
              <a:t>                    array[j][j + </a:t>
            </a:r>
            <a:r>
              <a:rPr lang="en-CA" sz="1200" dirty="0" err="1">
                <a:latin typeface="Consolas" panose="020B0609020204030204" pitchFamily="49" charset="0"/>
                <a:cs typeface="Consolas" panose="020B0609020204030204" pitchFamily="49" charset="0"/>
              </a:rPr>
              <a:t>i</a:t>
            </a:r>
            <a:r>
              <a:rPr lang="en-CA" sz="1200" dirty="0">
                <a:latin typeface="Consolas" panose="020B0609020204030204" pitchFamily="49" charset="0"/>
                <a:cs typeface="Consolas" panose="020B0609020204030204" pitchFamily="49" charset="0"/>
              </a:rPr>
              <a:t>] = current;</a:t>
            </a:r>
          </a:p>
          <a:p>
            <a:pPr marL="0" indent="0">
              <a:buNone/>
            </a:pPr>
            <a:r>
              <a:rPr lang="en-CA" sz="1200" dirty="0">
                <a:latin typeface="Consolas" panose="020B0609020204030204" pitchFamily="49" charset="0"/>
                <a:cs typeface="Consolas" panose="020B0609020204030204" pitchFamily="49" charset="0"/>
              </a:rPr>
              <a:t>                }</a:t>
            </a:r>
          </a:p>
          <a:p>
            <a:pPr marL="0" indent="0">
              <a:buNone/>
            </a:pPr>
            <a:r>
              <a:rPr lang="en-CA" sz="1200" dirty="0">
                <a:latin typeface="Consolas" panose="020B0609020204030204" pitchFamily="49" charset="0"/>
                <a:cs typeface="Consolas" panose="020B0609020204030204" pitchFamily="49" charset="0"/>
              </a:rPr>
              <a:t>            }</a:t>
            </a:r>
          </a:p>
          <a:p>
            <a:pPr marL="0" indent="0">
              <a:buNone/>
            </a:pPr>
            <a:r>
              <a:rPr lang="en-CA" sz="1200" dirty="0">
                <a:latin typeface="Consolas" panose="020B0609020204030204" pitchFamily="49" charset="0"/>
                <a:cs typeface="Consolas" panose="020B0609020204030204" pitchFamily="49" charset="0"/>
              </a:rPr>
              <a:t>        }</a:t>
            </a:r>
          </a:p>
          <a:p>
            <a:pPr marL="0" indent="0">
              <a:buNone/>
            </a:pPr>
            <a:r>
              <a:rPr lang="en-CA" sz="1200" dirty="0">
                <a:latin typeface="Consolas" panose="020B0609020204030204" pitchFamily="49" charset="0"/>
                <a:cs typeface="Consolas" panose="020B0609020204030204" pitchFamily="49" charset="0"/>
              </a:rPr>
              <a:t>    }</a:t>
            </a:r>
          </a:p>
          <a:p>
            <a:pPr marL="0" indent="0">
              <a:buNone/>
            </a:pPr>
            <a:endParaRPr lang="en-CA" sz="1200" dirty="0">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return array[0][n - 1];</a:t>
            </a:r>
          </a:p>
          <a:p>
            <a:pPr marL="0" indent="0">
              <a:buNone/>
            </a:pPr>
            <a:r>
              <a:rPr lang="en-CA" sz="12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3495987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Matrix chain multiplication</a:t>
            </a:r>
            <a:endParaRPr lang="en-CA" dirty="0"/>
          </a:p>
        </p:txBody>
      </p:sp>
      <p:sp>
        <p:nvSpPr>
          <p:cNvPr id="3" name="Content Placeholder 2"/>
          <p:cNvSpPr>
            <a:spLocks noGrp="1"/>
          </p:cNvSpPr>
          <p:nvPr>
            <p:ph idx="1"/>
          </p:nvPr>
        </p:nvSpPr>
        <p:spPr/>
        <p:txBody>
          <a:bodyPr/>
          <a:lstStyle/>
          <a:p>
            <a:pPr marL="361950" indent="-361950">
              <a:buNone/>
            </a:pPr>
            <a:r>
              <a:rPr lang="en-CA" dirty="0" smtClean="0"/>
              <a:t>	How can you estimate run times?</a:t>
            </a:r>
          </a:p>
          <a:p>
            <a:pPr lvl="1"/>
            <a:r>
              <a:rPr lang="en-CA" dirty="0" smtClean="0"/>
              <a:t>Which is faster—the top-down implementation with memoization or the bottom-up implementation?</a:t>
            </a:r>
          </a:p>
          <a:p>
            <a:pPr lvl="1"/>
            <a:r>
              <a:rPr lang="en-CA" dirty="0" smtClean="0"/>
              <a:t>You could plot run times…</a:t>
            </a:r>
          </a:p>
          <a:p>
            <a:pPr lvl="1"/>
            <a:r>
              <a:rPr lang="en-CA" dirty="0" smtClean="0"/>
              <a:t>Question:  what is the growth of</a:t>
            </a:r>
            <a:br>
              <a:rPr lang="en-CA" dirty="0" smtClean="0"/>
            </a:br>
            <a:r>
              <a:rPr lang="en-CA" dirty="0" smtClean="0"/>
              <a:t>this plotted data?</a:t>
            </a:r>
          </a:p>
          <a:p>
            <a:pPr lvl="2"/>
            <a:r>
              <a:rPr lang="en-CA" dirty="0" smtClean="0"/>
              <a:t>Quadratic?</a:t>
            </a:r>
          </a:p>
          <a:p>
            <a:pPr lvl="2"/>
            <a:r>
              <a:rPr lang="en-CA" dirty="0" smtClean="0"/>
              <a:t>Cubic?</a:t>
            </a:r>
          </a:p>
          <a:p>
            <a:pPr lvl="2"/>
            <a:r>
              <a:rPr lang="en-CA" dirty="0" smtClean="0">
                <a:latin typeface="Symbol" panose="05050102010706020507" pitchFamily="18" charset="2"/>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a:t>
            </a:r>
            <a:r>
              <a:rPr lang="en-CA" dirty="0" err="1" smtClean="0">
                <a:latin typeface="Times New Roman" panose="02020603050405020304" pitchFamily="18" charset="0"/>
                <a:cs typeface="Times New Roman" panose="02020603050405020304" pitchFamily="18" charset="0"/>
              </a:rPr>
              <a:t>ln</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endParaRPr lang="en-CA" dirty="0" smtClean="0"/>
          </a:p>
          <a:p>
            <a:pPr lvl="1"/>
            <a:endParaRPr lang="en-CA" dirty="0"/>
          </a:p>
        </p:txBody>
      </p:sp>
      <p:pic>
        <p:nvPicPr>
          <p:cNvPr id="225284" name="Picture 4"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833" y="2454932"/>
            <a:ext cx="3866623" cy="414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39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Matrix chain multiplication</a:t>
            </a:r>
            <a:endParaRPr lang="en-CA" dirty="0"/>
          </a:p>
        </p:txBody>
      </p:sp>
      <p:sp>
        <p:nvSpPr>
          <p:cNvPr id="3" name="Content Placeholder 2"/>
          <p:cNvSpPr>
            <a:spLocks noGrp="1"/>
          </p:cNvSpPr>
          <p:nvPr>
            <p:ph idx="1"/>
          </p:nvPr>
        </p:nvSpPr>
        <p:spPr/>
        <p:txBody>
          <a:bodyPr/>
          <a:lstStyle/>
          <a:p>
            <a:pPr marL="361950" indent="-361950">
              <a:buNone/>
            </a:pPr>
            <a:r>
              <a:rPr lang="en-CA" dirty="0" smtClean="0"/>
              <a:t>	If a function grows in polynomial time, it is of the form:</a:t>
            </a:r>
          </a:p>
          <a:p>
            <a:pPr marL="361950" indent="-361950" algn="ctr">
              <a:buNone/>
            </a:pPr>
            <a:r>
              <a:rPr lang="en-CA" dirty="0" smtClean="0">
                <a:latin typeface="Times New Roman" panose="02020603050405020304" pitchFamily="18" charset="0"/>
                <a:cs typeface="Times New Roman" panose="02020603050405020304" pitchFamily="18" charset="0"/>
              </a:rPr>
              <a:t>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a:t>
            </a:r>
            <a:r>
              <a:rPr lang="en-CA" i="1" dirty="0" err="1" smtClean="0">
                <a:latin typeface="Times New Roman" panose="02020603050405020304" pitchFamily="18" charset="0"/>
                <a:cs typeface="Times New Roman" panose="02020603050405020304" pitchFamily="18" charset="0"/>
              </a:rPr>
              <a:t>an</a:t>
            </a:r>
            <a:r>
              <a:rPr lang="en-CA" i="1" baseline="30000" dirty="0" err="1" smtClean="0">
                <a:latin typeface="Times New Roman" panose="02020603050405020304" pitchFamily="18" charset="0"/>
                <a:cs typeface="Times New Roman" panose="02020603050405020304" pitchFamily="18" charset="0"/>
              </a:rPr>
              <a:t>b</a:t>
            </a:r>
            <a:endParaRPr lang="en-CA" i="1" baseline="30000" dirty="0" smtClean="0">
              <a:latin typeface="Times New Roman" panose="02020603050405020304" pitchFamily="18" charset="0"/>
              <a:cs typeface="Times New Roman" panose="02020603050405020304" pitchFamily="18" charset="0"/>
            </a:endParaRPr>
          </a:p>
          <a:p>
            <a:pPr marL="361950" indent="-361950">
              <a:buNone/>
            </a:pPr>
            <a:r>
              <a:rPr lang="en-CA" dirty="0" smtClean="0"/>
              <a:t>	Take the logarithm of both sides:</a:t>
            </a:r>
          </a:p>
          <a:p>
            <a:pPr marL="361950" indent="-361950" algn="ctr">
              <a:buNone/>
            </a:pPr>
            <a:r>
              <a:rPr lang="en-CA" dirty="0" smtClean="0">
                <a:latin typeface="Times New Roman" panose="02020603050405020304" pitchFamily="18" charset="0"/>
                <a:cs typeface="Times New Roman" panose="02020603050405020304" pitchFamily="18" charset="0"/>
              </a:rPr>
              <a:t>ln(T(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ln(</a:t>
            </a:r>
            <a:r>
              <a:rPr lang="en-CA" i="1" dirty="0" err="1" smtClean="0">
                <a:latin typeface="Times New Roman" panose="02020603050405020304" pitchFamily="18" charset="0"/>
                <a:cs typeface="Times New Roman" panose="02020603050405020304" pitchFamily="18" charset="0"/>
              </a:rPr>
              <a:t>an</a:t>
            </a:r>
            <a:r>
              <a:rPr lang="en-CA" i="1" baseline="30000" dirty="0" err="1" smtClean="0">
                <a:latin typeface="Times New Roman" panose="02020603050405020304" pitchFamily="18" charset="0"/>
                <a:cs typeface="Times New Roman" panose="02020603050405020304" pitchFamily="18" charset="0"/>
              </a:rPr>
              <a:t>b</a:t>
            </a:r>
            <a:r>
              <a:rPr lang="en-CA" dirty="0" smtClean="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ln(</a:t>
            </a:r>
            <a:r>
              <a:rPr lang="en-CA" i="1" dirty="0" smtClean="0">
                <a:latin typeface="Times New Roman" panose="02020603050405020304" pitchFamily="18" charset="0"/>
                <a:cs typeface="Times New Roman" panose="02020603050405020304" pitchFamily="18" charset="0"/>
              </a:rPr>
              <a:t>a</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b </a:t>
            </a:r>
            <a:r>
              <a:rPr lang="en-CA" dirty="0" smtClean="0">
                <a:latin typeface="Times New Roman" panose="02020603050405020304" pitchFamily="18" charset="0"/>
                <a:cs typeface="Times New Roman" panose="02020603050405020304" pitchFamily="18" charset="0"/>
              </a:rPr>
              <a:t>ln(</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p>
            <a:pPr lvl="1"/>
            <a:r>
              <a:rPr lang="en-CA" dirty="0" smtClean="0"/>
              <a:t>It grows linearly with a slope </a:t>
            </a:r>
            <a:r>
              <a:rPr lang="en-CA" i="1" dirty="0" smtClean="0">
                <a:latin typeface="Times New Roman" panose="02020603050405020304" pitchFamily="18" charset="0"/>
                <a:cs typeface="Times New Roman" panose="02020603050405020304" pitchFamily="18" charset="0"/>
              </a:rPr>
              <a:t>b</a:t>
            </a:r>
            <a:endParaRPr lang="en-CA" i="1" dirty="0">
              <a:latin typeface="Times New Roman" panose="02020603050405020304" pitchFamily="18" charset="0"/>
              <a:cs typeface="Times New Roman" panose="02020603050405020304" pitchFamily="18" charset="0"/>
            </a:endParaRPr>
          </a:p>
          <a:p>
            <a:pPr marL="361950" indent="-361950">
              <a:buNone/>
            </a:pPr>
            <a:endParaRPr lang="en-CA" dirty="0"/>
          </a:p>
        </p:txBody>
      </p:sp>
      <p:pic>
        <p:nvPicPr>
          <p:cNvPr id="4" name="Picture 2" descr="C:\Users\dwharder\Desktop\a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691" y="3673025"/>
            <a:ext cx="1439489" cy="3135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wharder\Desktop\a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674357"/>
            <a:ext cx="1593867" cy="31390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42092" y="3356992"/>
            <a:ext cx="2713884" cy="338554"/>
          </a:xfrm>
          <a:prstGeom prst="rect">
            <a:avLst/>
          </a:prstGeom>
        </p:spPr>
        <p:txBody>
          <a:bodyPr wrap="none">
            <a:spAutoFit/>
          </a:bodyPr>
          <a:lstStyle/>
          <a:p>
            <a:r>
              <a:rPr lang="en-CA" sz="1600" dirty="0" smtClean="0"/>
              <a:t>Top-down with memoization</a:t>
            </a:r>
            <a:endParaRPr lang="en-CA" sz="1600" dirty="0"/>
          </a:p>
        </p:txBody>
      </p:sp>
      <p:sp>
        <p:nvSpPr>
          <p:cNvPr id="7" name="Rectangle 6"/>
          <p:cNvSpPr/>
          <p:nvPr/>
        </p:nvSpPr>
        <p:spPr>
          <a:xfrm>
            <a:off x="5724128" y="3356992"/>
            <a:ext cx="1132041" cy="338554"/>
          </a:xfrm>
          <a:prstGeom prst="rect">
            <a:avLst/>
          </a:prstGeom>
        </p:spPr>
        <p:txBody>
          <a:bodyPr wrap="none">
            <a:spAutoFit/>
          </a:bodyPr>
          <a:lstStyle/>
          <a:p>
            <a:r>
              <a:rPr lang="en-CA" sz="1600" dirty="0" smtClean="0"/>
              <a:t>Bottom-up</a:t>
            </a:r>
            <a:endParaRPr lang="en-CA" sz="1600" dirty="0"/>
          </a:p>
        </p:txBody>
      </p:sp>
      <p:sp>
        <p:nvSpPr>
          <p:cNvPr id="8" name="Rectangle 7"/>
          <p:cNvSpPr/>
          <p:nvPr/>
        </p:nvSpPr>
        <p:spPr>
          <a:xfrm>
            <a:off x="3516763" y="4643844"/>
            <a:ext cx="676788" cy="369332"/>
          </a:xfrm>
          <a:prstGeom prst="rect">
            <a:avLst/>
          </a:prstGeom>
        </p:spPr>
        <p:txBody>
          <a:bodyPr wrap="none">
            <a:spAutoFit/>
          </a:bodyPr>
          <a:lstStyle/>
          <a:p>
            <a:r>
              <a:rPr lang="en-CA" i="1" dirty="0" smtClean="0">
                <a:latin typeface="Times New Roman" panose="02020603050405020304" pitchFamily="18" charset="0"/>
                <a:cs typeface="Times New Roman" panose="02020603050405020304" pitchFamily="18" charset="0"/>
              </a:rPr>
              <a:t>b </a:t>
            </a:r>
            <a:r>
              <a:rPr lang="en-CA" dirty="0" smtClean="0">
                <a:latin typeface="Times New Roman" panose="02020603050405020304" pitchFamily="18" charset="0"/>
                <a:cs typeface="Times New Roman" panose="02020603050405020304" pitchFamily="18" charset="0"/>
              </a:rPr>
              <a:t>≈ 2</a:t>
            </a:r>
            <a:endParaRPr lang="en-CA"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3030954" y="5013176"/>
            <a:ext cx="36004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90994" y="4293096"/>
            <a:ext cx="0" cy="72008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44208" y="5229200"/>
            <a:ext cx="36004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804248" y="4149080"/>
            <a:ext cx="0" cy="1080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847540" y="4644510"/>
            <a:ext cx="676788" cy="369332"/>
          </a:xfrm>
          <a:prstGeom prst="rect">
            <a:avLst/>
          </a:prstGeom>
        </p:spPr>
        <p:txBody>
          <a:bodyPr wrap="none">
            <a:spAutoFit/>
          </a:bodyPr>
          <a:lstStyle/>
          <a:p>
            <a:r>
              <a:rPr lang="en-CA" i="1" dirty="0" smtClean="0">
                <a:latin typeface="Times New Roman" panose="02020603050405020304" pitchFamily="18" charset="0"/>
                <a:cs typeface="Times New Roman" panose="02020603050405020304" pitchFamily="18" charset="0"/>
              </a:rPr>
              <a:t>b </a:t>
            </a:r>
            <a:r>
              <a:rPr lang="en-CA" dirty="0" smtClean="0">
                <a:latin typeface="Times New Roman" panose="02020603050405020304" pitchFamily="18" charset="0"/>
                <a:cs typeface="Times New Roman" panose="02020603050405020304" pitchFamily="18" charset="0"/>
              </a:rPr>
              <a:t>≈ 3</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4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76803"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 graphics and geometry, convex polygons are a basic unit</a:t>
            </a:r>
          </a:p>
          <a:p>
            <a:pPr lvl="1"/>
            <a:r>
              <a:rPr lang="en-CA" altLang="en-US" smtClean="0">
                <a:latin typeface="Arial" charset="0"/>
                <a:cs typeface="Arial" charset="0"/>
              </a:rPr>
              <a:t>Applications in graphics and finite-element methods</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a:t>
            </a:r>
          </a:p>
          <a:p>
            <a:pPr>
              <a:buFont typeface="Arial" charset="0"/>
              <a:buNone/>
            </a:pPr>
            <a:endParaRPr lang="en-CA" altLang="en-US" smtClean="0">
              <a:latin typeface="Arial" charset="0"/>
              <a:cs typeface="Arial" charset="0"/>
            </a:endParaRPr>
          </a:p>
        </p:txBody>
      </p:sp>
      <p:pic>
        <p:nvPicPr>
          <p:cNvPr id="76804" name="Picture 2" descr="C:\Users\dwharder\Desktop\xx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2779713"/>
            <a:ext cx="34210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477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77827"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 graphics and geometry, convex polygons are a basic unit</a:t>
            </a:r>
          </a:p>
          <a:p>
            <a:pPr lvl="1"/>
            <a:r>
              <a:rPr lang="en-CA" altLang="en-US" smtClean="0">
                <a:latin typeface="Arial" charset="0"/>
                <a:cs typeface="Arial" charset="0"/>
              </a:rPr>
              <a:t>Dividing such a polygon into simpler triangles is a common operation </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a:t>
            </a:r>
          </a:p>
          <a:p>
            <a:pPr>
              <a:buFont typeface="Arial" charset="0"/>
              <a:buNone/>
            </a:pPr>
            <a:endParaRPr lang="en-CA" altLang="en-US" smtClean="0">
              <a:latin typeface="Arial" charset="0"/>
              <a:cs typeface="Arial" charset="0"/>
            </a:endParaRPr>
          </a:p>
        </p:txBody>
      </p:sp>
      <p:pic>
        <p:nvPicPr>
          <p:cNvPr id="77828" name="Picture 5" descr="C:\Users\dwharder\Desktop\xx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2779713"/>
            <a:ext cx="34210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9004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78851"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 graphics and geometry, convex polygons are a basic unit</a:t>
            </a:r>
          </a:p>
          <a:p>
            <a:pPr lvl="1"/>
            <a:r>
              <a:rPr lang="en-CA" altLang="en-US" smtClean="0">
                <a:latin typeface="Arial" charset="0"/>
                <a:cs typeface="Arial" charset="0"/>
              </a:rPr>
              <a:t>Some triangulations may be </a:t>
            </a:r>
            <a:r>
              <a:rPr lang="en-CA" altLang="en-US" i="1" smtClean="0">
                <a:latin typeface="Arial" charset="0"/>
                <a:cs typeface="Arial" charset="0"/>
              </a:rPr>
              <a:t>better </a:t>
            </a:r>
            <a:r>
              <a:rPr lang="en-CA" altLang="en-US" smtClean="0">
                <a:latin typeface="Arial" charset="0"/>
                <a:cs typeface="Arial" charset="0"/>
              </a:rPr>
              <a:t>than others</a:t>
            </a:r>
          </a:p>
          <a:p>
            <a:pPr lvl="1"/>
            <a:r>
              <a:rPr lang="en-CA" altLang="en-US" smtClean="0">
                <a:latin typeface="Arial" charset="0"/>
                <a:cs typeface="Arial" charset="0"/>
              </a:rPr>
              <a:t>For example, </a:t>
            </a:r>
            <a:r>
              <a:rPr lang="en-CA" altLang="en-US" i="1" smtClean="0">
                <a:latin typeface="Arial" charset="0"/>
                <a:cs typeface="Arial" charset="0"/>
              </a:rPr>
              <a:t>fewer thin triangles</a:t>
            </a:r>
            <a:endParaRPr lang="en-CA" altLang="en-US" smtClean="0">
              <a:latin typeface="Arial" charset="0"/>
              <a:cs typeface="Arial" charset="0"/>
            </a:endParaRP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a:t>
            </a:r>
          </a:p>
          <a:p>
            <a:pPr>
              <a:buFont typeface="Arial" charset="0"/>
              <a:buNone/>
            </a:pPr>
            <a:endParaRPr lang="en-CA" altLang="en-US" smtClean="0">
              <a:latin typeface="Arial" charset="0"/>
              <a:cs typeface="Arial" charset="0"/>
            </a:endParaRPr>
          </a:p>
        </p:txBody>
      </p:sp>
      <p:pic>
        <p:nvPicPr>
          <p:cNvPr id="78852" name="Picture 4" descr="C:\Users\dwharder\Desktop\xx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2779713"/>
            <a:ext cx="34210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004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79875" name="Content Placeholder 2"/>
          <p:cNvSpPr>
            <a:spLocks noGrp="1"/>
          </p:cNvSpPr>
          <p:nvPr>
            <p:ph idx="1"/>
          </p:nvPr>
        </p:nvSpPr>
        <p:spPr/>
        <p:txBody>
          <a:bodyPr/>
          <a:lstStyle/>
          <a:p>
            <a:pPr>
              <a:buFont typeface="Arial" charset="0"/>
              <a:buNone/>
            </a:pPr>
            <a:r>
              <a:rPr lang="en-CA" altLang="en-US" smtClean="0">
                <a:latin typeface="Arial" charset="0"/>
                <a:cs typeface="Arial" charset="0"/>
              </a:rPr>
              <a:t>	Now, a convex quadrilateral (tetragon) can only be triangulated in two different ways</a:t>
            </a:r>
          </a:p>
        </p:txBody>
      </p:sp>
      <p:pic>
        <p:nvPicPr>
          <p:cNvPr id="79876" name="Picture 4" descr="C:\Users\dwharder\Desktop\a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63925"/>
            <a:ext cx="39608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470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latin typeface="Arial" charset="0"/>
                <a:cs typeface="Arial" charset="0"/>
              </a:rPr>
              <a:t>Fibonacci numbers</a:t>
            </a:r>
            <a:endParaRPr lang="en-US" altLang="en-US" dirty="0" smtClean="0">
              <a:latin typeface="Arial" charset="0"/>
              <a:cs typeface="Arial" charset="0"/>
            </a:endParaRPr>
          </a:p>
        </p:txBody>
      </p:sp>
      <p:sp>
        <p:nvSpPr>
          <p:cNvPr id="14339" name="Rectangle 3"/>
          <p:cNvSpPr>
            <a:spLocks noGrp="1" noChangeArrowheads="1"/>
          </p:cNvSpPr>
          <p:nvPr>
            <p:ph type="body" idx="1"/>
          </p:nvPr>
        </p:nvSpPr>
        <p:spPr>
          <a:xfrm>
            <a:off x="457200" y="1600200"/>
            <a:ext cx="8686800" cy="4525963"/>
          </a:xfrm>
        </p:spPr>
        <p:txBody>
          <a:bodyPr/>
          <a:lstStyle/>
          <a:p>
            <a:pPr>
              <a:buFont typeface="Arial" charset="0"/>
              <a:buNone/>
            </a:pPr>
            <a:r>
              <a:rPr lang="en-US" altLang="en-US" dirty="0" smtClean="0">
                <a:latin typeface="Arial" charset="0"/>
                <a:cs typeface="Arial" charset="0"/>
              </a:rPr>
              <a:t>	To demonstrate, consider:</a:t>
            </a:r>
          </a:p>
          <a:p>
            <a:pPr>
              <a:buFontTx/>
              <a:buNone/>
            </a:pPr>
            <a:endParaRPr lang="en-US" altLang="en-US" sz="1400" dirty="0" smtClean="0">
              <a:latin typeface="Consolas" pitchFamily="49" charset="0"/>
              <a:cs typeface="Consolas" pitchFamily="49" charset="0"/>
            </a:endParaRPr>
          </a:p>
          <a:p>
            <a:pPr>
              <a:buFontTx/>
              <a:buNone/>
            </a:pPr>
            <a:r>
              <a:rPr lang="en-US" altLang="en-US" sz="1400" dirty="0" smtClean="0">
                <a:latin typeface="Consolas" pitchFamily="49" charset="0"/>
                <a:cs typeface="Consolas" pitchFamily="49" charset="0"/>
              </a:rPr>
              <a:t>#include &lt;</a:t>
            </a:r>
            <a:r>
              <a:rPr lang="en-US" altLang="en-US" sz="1400" dirty="0" err="1" smtClean="0">
                <a:latin typeface="Consolas" pitchFamily="49" charset="0"/>
                <a:cs typeface="Consolas" pitchFamily="49" charset="0"/>
              </a:rPr>
              <a:t>iostream</a:t>
            </a:r>
            <a:r>
              <a:rPr lang="en-US" altLang="en-US" sz="1400" dirty="0" smtClean="0">
                <a:latin typeface="Consolas" pitchFamily="49" charset="0"/>
                <a:cs typeface="Consolas" pitchFamily="49" charset="0"/>
              </a:rPr>
              <a:t>&gt;</a:t>
            </a:r>
          </a:p>
          <a:p>
            <a:pPr>
              <a:buFontTx/>
              <a:buNone/>
            </a:pPr>
            <a:r>
              <a:rPr lang="en-US" altLang="en-US" sz="1400" dirty="0" smtClean="0">
                <a:solidFill>
                  <a:srgbClr val="FF0000"/>
                </a:solidFill>
                <a:latin typeface="Consolas" pitchFamily="49" charset="0"/>
                <a:cs typeface="Consolas" pitchFamily="49" charset="0"/>
              </a:rPr>
              <a:t>#include &lt;</a:t>
            </a:r>
            <a:r>
              <a:rPr lang="en-US" altLang="en-US" sz="1400" dirty="0" err="1" smtClean="0">
                <a:solidFill>
                  <a:srgbClr val="FF0000"/>
                </a:solidFill>
                <a:latin typeface="Consolas" pitchFamily="49" charset="0"/>
                <a:cs typeface="Consolas" pitchFamily="49" charset="0"/>
              </a:rPr>
              <a:t>ctime</a:t>
            </a:r>
            <a:r>
              <a:rPr lang="en-US" altLang="en-US" sz="1400" dirty="0" smtClean="0">
                <a:solidFill>
                  <a:srgbClr val="FF0000"/>
                </a:solidFill>
                <a:latin typeface="Consolas" pitchFamily="49" charset="0"/>
                <a:cs typeface="Consolas" pitchFamily="49" charset="0"/>
              </a:rPr>
              <a:t>&gt;</a:t>
            </a:r>
          </a:p>
          <a:p>
            <a:pPr>
              <a:buFontTx/>
              <a:buNone/>
            </a:pPr>
            <a:r>
              <a:rPr lang="en-US" altLang="en-US" sz="1400" dirty="0" smtClean="0">
                <a:latin typeface="Consolas" pitchFamily="49" charset="0"/>
                <a:cs typeface="Consolas" pitchFamily="49" charset="0"/>
              </a:rPr>
              <a:t>using namespace </a:t>
            </a:r>
            <a:r>
              <a:rPr lang="en-US" altLang="en-US" sz="1400" dirty="0" err="1" smtClean="0">
                <a:latin typeface="Consolas" pitchFamily="49" charset="0"/>
                <a:cs typeface="Consolas" pitchFamily="49" charset="0"/>
              </a:rPr>
              <a:t>std</a:t>
            </a:r>
            <a:r>
              <a:rPr lang="en-US" altLang="en-US" sz="1400" dirty="0" smtClean="0">
                <a:latin typeface="Consolas" pitchFamily="49" charset="0"/>
                <a:cs typeface="Consolas" pitchFamily="49" charset="0"/>
              </a:rPr>
              <a:t>;</a:t>
            </a:r>
          </a:p>
          <a:p>
            <a:pPr>
              <a:buFontTx/>
              <a:buNone/>
            </a:pPr>
            <a:endParaRPr lang="en-US" altLang="en-US" sz="900" dirty="0" smtClean="0">
              <a:latin typeface="Consolas" pitchFamily="49" charset="0"/>
              <a:cs typeface="Consolas" pitchFamily="49" charset="0"/>
            </a:endParaRPr>
          </a:p>
          <a:p>
            <a:pPr>
              <a:buFontTx/>
              <a:buNone/>
            </a:pP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main() {</a:t>
            </a:r>
          </a:p>
          <a:p>
            <a:pPr>
              <a:buFontTx/>
              <a:buNone/>
            </a:pPr>
            <a:r>
              <a:rPr lang="en-US" altLang="en-US" sz="1400" dirty="0" smtClean="0">
                <a:latin typeface="Consolas" pitchFamily="49" charset="0"/>
                <a:cs typeface="Consolas" pitchFamily="49" charset="0"/>
              </a:rPr>
              <a:t>    </a:t>
            </a:r>
            <a:r>
              <a:rPr lang="en-US" altLang="en-US" sz="1400" dirty="0" err="1" smtClean="0">
                <a:solidFill>
                  <a:srgbClr val="FF0000"/>
                </a:solidFill>
                <a:latin typeface="Consolas" pitchFamily="49" charset="0"/>
                <a:cs typeface="Consolas" pitchFamily="49" charset="0"/>
              </a:rPr>
              <a:t>cout.precision</a:t>
            </a:r>
            <a:r>
              <a:rPr lang="en-US" altLang="en-US" sz="1400" dirty="0" smtClean="0">
                <a:solidFill>
                  <a:srgbClr val="FF0000"/>
                </a:solidFill>
                <a:latin typeface="Consolas" pitchFamily="49" charset="0"/>
                <a:cs typeface="Consolas" pitchFamily="49" charset="0"/>
              </a:rPr>
              <a:t>( 16 );    // print 16 decimal digits of precision for doubles</a:t>
            </a:r>
          </a:p>
          <a:p>
            <a:pPr>
              <a:buFontTx/>
              <a:buNone/>
            </a:pPr>
            <a:r>
              <a:rPr lang="en-US" altLang="en-US" sz="1400" dirty="0" smtClean="0">
                <a:solidFill>
                  <a:srgbClr val="FF0000"/>
                </a:solidFill>
                <a:latin typeface="Consolas" pitchFamily="49" charset="0"/>
                <a:cs typeface="Consolas" pitchFamily="49" charset="0"/>
              </a:rPr>
              <a:t>                                 // 53/</a:t>
            </a:r>
            <a:r>
              <a:rPr lang="en-US" altLang="en-US" sz="1400" dirty="0" err="1" smtClean="0">
                <a:solidFill>
                  <a:srgbClr val="FF0000"/>
                </a:solidFill>
                <a:latin typeface="Consolas" pitchFamily="49" charset="0"/>
                <a:cs typeface="Consolas" pitchFamily="49" charset="0"/>
              </a:rPr>
              <a:t>lg</a:t>
            </a:r>
            <a:r>
              <a:rPr lang="en-US" altLang="en-US" sz="1400" dirty="0" smtClean="0">
                <a:solidFill>
                  <a:srgbClr val="FF0000"/>
                </a:solidFill>
                <a:latin typeface="Consolas" pitchFamily="49" charset="0"/>
                <a:cs typeface="Consolas" pitchFamily="49" charset="0"/>
              </a:rPr>
              <a:t>(10) = 15.95458977...</a:t>
            </a:r>
          </a:p>
          <a:p>
            <a:pPr>
              <a:buFontTx/>
              <a:buNone/>
            </a:pPr>
            <a:endParaRPr lang="en-US" altLang="en-US" sz="1400" dirty="0" smtClean="0">
              <a:latin typeface="Consolas" pitchFamily="49" charset="0"/>
              <a:cs typeface="Consolas" pitchFamily="49" charset="0"/>
            </a:endParaRPr>
          </a:p>
          <a:p>
            <a:pPr>
              <a:buFontTx/>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r>
              <a:rPr lang="en-US" altLang="en-US" sz="1400" dirty="0" smtClean="0">
                <a:solidFill>
                  <a:srgbClr val="FF0000"/>
                </a:solidFill>
                <a:latin typeface="Consolas" pitchFamily="49" charset="0"/>
                <a:cs typeface="Consolas" pitchFamily="49" charset="0"/>
              </a:rPr>
              <a:t>33</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 100;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p>
          <a:p>
            <a:pPr>
              <a:buFontTx/>
              <a:buNone/>
            </a:pP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cout</a:t>
            </a:r>
            <a:r>
              <a:rPr lang="en-US" altLang="en-US" sz="1400" dirty="0" smtClean="0">
                <a:latin typeface="Consolas" pitchFamily="49" charset="0"/>
                <a:cs typeface="Consolas" pitchFamily="49" charset="0"/>
              </a:rPr>
              <a:t> &lt;&lt; "F(" &lt;&lt;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&lt;&lt; ") = "</a:t>
            </a:r>
          </a:p>
          <a:p>
            <a:pPr>
              <a:buFontTx/>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&lt;&lt; </a:t>
            </a:r>
            <a:r>
              <a:rPr lang="en-US" altLang="en-US" sz="1400" dirty="0" smtClean="0">
                <a:solidFill>
                  <a:srgbClr val="FF0000"/>
                </a:solidFill>
                <a:latin typeface="Consolas" pitchFamily="49" charset="0"/>
                <a:cs typeface="Consolas" pitchFamily="49" charset="0"/>
              </a:rPr>
              <a:t>F(</a:t>
            </a:r>
            <a:r>
              <a:rPr lang="en-US" altLang="en-US" sz="1400" dirty="0" err="1" smtClean="0">
                <a:solidFill>
                  <a:srgbClr val="FF0000"/>
                </a:solidFill>
                <a:latin typeface="Consolas" pitchFamily="49" charset="0"/>
                <a:cs typeface="Consolas" pitchFamily="49" charset="0"/>
              </a:rPr>
              <a:t>i</a:t>
            </a:r>
            <a:r>
              <a:rPr lang="en-US" altLang="en-US" sz="1400" dirty="0" smtClean="0">
                <a:solidFill>
                  <a:srgbClr val="FF0000"/>
                </a:solidFill>
                <a:latin typeface="Consolas" pitchFamily="49" charset="0"/>
                <a:cs typeface="Consolas" pitchFamily="49" charset="0"/>
              </a:rPr>
              <a:t>)</a:t>
            </a:r>
            <a:r>
              <a:rPr lang="en-US" altLang="en-US" sz="1400" dirty="0" smtClean="0">
                <a:latin typeface="Consolas" pitchFamily="49" charset="0"/>
                <a:cs typeface="Consolas" pitchFamily="49" charset="0"/>
              </a:rPr>
              <a:t> &lt;&lt; '\t' &lt;&lt; </a:t>
            </a:r>
            <a:r>
              <a:rPr lang="en-US" altLang="en-US" sz="1400" dirty="0" smtClean="0">
                <a:solidFill>
                  <a:srgbClr val="FF0000"/>
                </a:solidFill>
                <a:latin typeface="Consolas" pitchFamily="49" charset="0"/>
                <a:cs typeface="Consolas" pitchFamily="49" charset="0"/>
              </a:rPr>
              <a:t>time(0)</a:t>
            </a:r>
            <a:r>
              <a:rPr lang="en-US" altLang="en-US" sz="1400" dirty="0" smtClean="0">
                <a:latin typeface="Consolas" pitchFamily="49" charset="0"/>
                <a:cs typeface="Consolas" pitchFamily="49" charset="0"/>
              </a:rPr>
              <a:t> &lt;&lt; </a:t>
            </a:r>
            <a:r>
              <a:rPr lang="en-US" altLang="en-US" sz="1400" dirty="0" err="1" smtClean="0">
                <a:latin typeface="Consolas" pitchFamily="49" charset="0"/>
                <a:cs typeface="Consolas" pitchFamily="49" charset="0"/>
              </a:rPr>
              <a:t>endl</a:t>
            </a:r>
            <a:r>
              <a:rPr lang="en-US" altLang="en-US" sz="1400" dirty="0" smtClean="0">
                <a:latin typeface="Consolas" pitchFamily="49" charset="0"/>
                <a:cs typeface="Consolas" pitchFamily="49" charset="0"/>
              </a:rPr>
              <a:t>;</a:t>
            </a:r>
          </a:p>
          <a:p>
            <a:pPr>
              <a:buFontTx/>
              <a:buNone/>
            </a:pPr>
            <a:r>
              <a:rPr lang="en-US" altLang="en-US" sz="1400" dirty="0" smtClean="0">
                <a:latin typeface="Consolas" pitchFamily="49" charset="0"/>
                <a:cs typeface="Consolas" pitchFamily="49" charset="0"/>
              </a:rPr>
              <a:t>    }</a:t>
            </a:r>
          </a:p>
          <a:p>
            <a:pPr>
              <a:buFontTx/>
              <a:buNone/>
            </a:pPr>
            <a:endParaRPr lang="en-US" altLang="en-US" sz="1400" dirty="0" smtClean="0">
              <a:latin typeface="Consolas" pitchFamily="49" charset="0"/>
              <a:cs typeface="Consolas" pitchFamily="49" charset="0"/>
            </a:endParaRPr>
          </a:p>
          <a:p>
            <a:pPr>
              <a:buFontTx/>
              <a:buNone/>
            </a:pPr>
            <a:r>
              <a:rPr lang="en-US" altLang="en-US" sz="1400" dirty="0" smtClean="0">
                <a:latin typeface="Consolas" pitchFamily="49" charset="0"/>
                <a:cs typeface="Consolas" pitchFamily="49" charset="0"/>
              </a:rPr>
              <a:t>    return 0;</a:t>
            </a:r>
          </a:p>
          <a:p>
            <a:pPr>
              <a:buFontTx/>
              <a:buNone/>
            </a:pPr>
            <a:r>
              <a:rPr lang="en-US" altLang="en-US" sz="1400" dirty="0" smtClean="0">
                <a:latin typeface="Consolas" pitchFamily="49" charset="0"/>
                <a:cs typeface="Consolas" pitchFamily="49" charset="0"/>
              </a:rPr>
              <a:t>}</a:t>
            </a:r>
          </a:p>
        </p:txBody>
      </p:sp>
      <p:sp>
        <p:nvSpPr>
          <p:cNvPr id="14340" name="TextBox 3"/>
          <p:cNvSpPr txBox="1">
            <a:spLocks noChangeArrowheads="1"/>
          </p:cNvSpPr>
          <p:nvPr/>
        </p:nvSpPr>
        <p:spPr bwMode="auto">
          <a:xfrm>
            <a:off x="3810513" y="2132856"/>
            <a:ext cx="5153975" cy="738664"/>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400" dirty="0">
                <a:latin typeface="Consolas" pitchFamily="49" charset="0"/>
                <a:cs typeface="Consolas" pitchFamily="49" charset="0"/>
              </a:rPr>
              <a:t>double F(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 {</a:t>
            </a:r>
          </a:p>
          <a:p>
            <a:pPr eaLnBrk="1" hangingPunct="1">
              <a:spcBef>
                <a:spcPct val="0"/>
              </a:spcBef>
              <a:buFontTx/>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return </a:t>
            </a:r>
            <a:r>
              <a:rPr lang="en-US" altLang="en-US" sz="1400" dirty="0">
                <a:latin typeface="Consolas" pitchFamily="49" charset="0"/>
                <a:cs typeface="Consolas" pitchFamily="49" charset="0"/>
              </a:rPr>
              <a:t>( n &lt;= 1 ) </a:t>
            </a:r>
            <a:r>
              <a:rPr lang="en-US" altLang="en-US" sz="1400" dirty="0" smtClean="0">
                <a:latin typeface="Consolas" pitchFamily="49" charset="0"/>
                <a:cs typeface="Consolas" pitchFamily="49" charset="0"/>
              </a:rPr>
              <a:t>? 1.0 : F(n </a:t>
            </a:r>
            <a:r>
              <a:rPr lang="en-US" altLang="en-US" sz="1400" dirty="0">
                <a:latin typeface="Consolas" pitchFamily="49" charset="0"/>
                <a:cs typeface="Consolas" pitchFamily="49" charset="0"/>
              </a:rPr>
              <a:t>- 1) + F(n - 2</a:t>
            </a:r>
            <a:r>
              <a:rPr lang="en-US" altLang="en-US" sz="1400" dirty="0" smtClean="0">
                <a:latin typeface="Consolas" pitchFamily="49" charset="0"/>
                <a:cs typeface="Consolas" pitchFamily="49" charset="0"/>
              </a:rPr>
              <a:t>);</a:t>
            </a:r>
            <a:endParaRPr lang="en-US" altLang="en-US" sz="1400" dirty="0">
              <a:latin typeface="Consolas" pitchFamily="49" charset="0"/>
              <a:cs typeface="Consolas" pitchFamily="49" charset="0"/>
            </a:endParaRPr>
          </a:p>
          <a:p>
            <a:pPr eaLnBrk="1" hangingPunct="1">
              <a:spcBef>
                <a:spcPct val="0"/>
              </a:spcBef>
              <a:buFontTx/>
              <a:buNone/>
            </a:pPr>
            <a:r>
              <a:rPr lang="en-US" altLang="en-US" sz="1400" dirty="0">
                <a:latin typeface="Consolas" pitchFamily="49" charset="0"/>
                <a:cs typeface="Consolas" pitchFamily="49" charset="0"/>
              </a:rPr>
              <a:t>}</a:t>
            </a:r>
          </a:p>
        </p:txBody>
      </p:sp>
    </p:spTree>
    <p:extLst>
      <p:ext uri="{BB962C8B-B14F-4D97-AF65-F5344CB8AC3E}">
        <p14:creationId xmlns:p14="http://schemas.microsoft.com/office/powerpoint/2010/main" val="25284089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0899" name="Content Placeholder 2"/>
          <p:cNvSpPr>
            <a:spLocks noGrp="1"/>
          </p:cNvSpPr>
          <p:nvPr>
            <p:ph idx="1"/>
          </p:nvPr>
        </p:nvSpPr>
        <p:spPr/>
        <p:txBody>
          <a:bodyPr/>
          <a:lstStyle/>
          <a:p>
            <a:pPr>
              <a:buFont typeface="Arial" charset="0"/>
              <a:buNone/>
            </a:pPr>
            <a:r>
              <a:rPr lang="en-CA" altLang="en-US" smtClean="0">
                <a:latin typeface="Arial" charset="0"/>
                <a:cs typeface="Arial" charset="0"/>
              </a:rPr>
              <a:t>	A convex pentagon can be triangulated in five different ways</a:t>
            </a:r>
          </a:p>
        </p:txBody>
      </p:sp>
      <p:pic>
        <p:nvPicPr>
          <p:cNvPr id="80900" name="Picture 3" descr="C:\Users\dwharder\Desktop\a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60575"/>
            <a:ext cx="39608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00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1923" name="Content Placeholder 2"/>
          <p:cNvSpPr>
            <a:spLocks noGrp="1"/>
          </p:cNvSpPr>
          <p:nvPr>
            <p:ph idx="1"/>
          </p:nvPr>
        </p:nvSpPr>
        <p:spPr/>
        <p:txBody>
          <a:bodyPr/>
          <a:lstStyle/>
          <a:p>
            <a:pPr>
              <a:buFont typeface="Arial" charset="0"/>
              <a:buNone/>
            </a:pPr>
            <a:r>
              <a:rPr lang="en-CA" altLang="en-US" smtClean="0">
                <a:latin typeface="Arial" charset="0"/>
                <a:cs typeface="Arial" charset="0"/>
              </a:rPr>
              <a:t>	And a convex hexagon can be triangulated in 14 different ways</a:t>
            </a:r>
          </a:p>
        </p:txBody>
      </p:sp>
      <p:pic>
        <p:nvPicPr>
          <p:cNvPr id="81924" name="Picture 2" descr="C:\Users\dwharder\Desktop\a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963" y="2087563"/>
            <a:ext cx="382270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5143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2947"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sequence 2, 5, 13 may already appear familiar</a:t>
            </a:r>
          </a:p>
          <a:p>
            <a:pPr lvl="1"/>
            <a:r>
              <a:rPr lang="en-CA" altLang="en-US" smtClean="0">
                <a:latin typeface="Arial" charset="0"/>
                <a:cs typeface="Arial" charset="0"/>
              </a:rPr>
              <a:t>The Catalan numbers...</a:t>
            </a:r>
          </a:p>
          <a:p>
            <a:pPr lvl="1"/>
            <a:endParaRPr lang="en-CA" altLang="en-US" smtClean="0">
              <a:latin typeface="Arial" charset="0"/>
              <a:cs typeface="Arial" charset="0"/>
            </a:endParaRPr>
          </a:p>
          <a:p>
            <a:pPr>
              <a:buFont typeface="Arial" charset="0"/>
              <a:buNone/>
            </a:pPr>
            <a:r>
              <a:rPr lang="en-CA" altLang="en-US" smtClean="0">
                <a:latin typeface="Arial" charset="0"/>
                <a:cs typeface="Arial" charset="0"/>
              </a:rPr>
              <a:t>	If we can put a weight on each generated triangle, can we find an optimal triangulation?</a:t>
            </a:r>
          </a:p>
          <a:p>
            <a:pPr lvl="1"/>
            <a:r>
              <a:rPr lang="en-CA" altLang="en-US" smtClean="0">
                <a:latin typeface="Arial" charset="0"/>
                <a:cs typeface="Arial" charset="0"/>
              </a:rPr>
              <a:t>Can we come up with a good algorithm?</a:t>
            </a:r>
          </a:p>
          <a:p>
            <a:pPr lvl="1"/>
            <a:r>
              <a:rPr lang="en-CA" altLang="en-US" smtClean="0">
                <a:latin typeface="Arial" charset="0"/>
                <a:cs typeface="Arial" charset="0"/>
              </a:rPr>
              <a:t>Consider the previous problem of finding an optimal order for multiplying matrices</a:t>
            </a:r>
          </a:p>
          <a:p>
            <a:pPr>
              <a:buFont typeface="Arial" charset="0"/>
              <a:buNone/>
            </a:pPr>
            <a:endParaRPr lang="en-CA" altLang="en-US" smtClean="0">
              <a:latin typeface="Arial" charset="0"/>
              <a:cs typeface="Arial" charset="0"/>
            </a:endParaRPr>
          </a:p>
        </p:txBody>
      </p:sp>
    </p:spTree>
    <p:extLst>
      <p:ext uri="{BB962C8B-B14F-4D97-AF65-F5344CB8AC3E}">
        <p14:creationId xmlns:p14="http://schemas.microsoft.com/office/powerpoint/2010/main" val="371634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descr="C:\Users\dwharder\Desktop\k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2563813"/>
            <a:ext cx="28336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3972"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Choose a side and begin numbering the sides in order</a:t>
            </a:r>
          </a:p>
          <a:p>
            <a:pPr lvl="1"/>
            <a:r>
              <a:rPr lang="en-CA" altLang="en-US" dirty="0" smtClean="0">
                <a:latin typeface="Arial" charset="0"/>
                <a:cs typeface="Arial" charset="0"/>
              </a:rPr>
              <a:t>Any two adjacent sides can be joined to create a triangle</a:t>
            </a:r>
          </a:p>
          <a:p>
            <a:pPr lvl="1"/>
            <a:r>
              <a:rPr lang="en-CA" altLang="en-US" dirty="0" smtClean="0">
                <a:latin typeface="Arial" charset="0"/>
                <a:cs typeface="Arial" charset="0"/>
              </a:rPr>
              <a:t>Any two adjacent matrices could be multiplied</a:t>
            </a:r>
          </a:p>
          <a:p>
            <a:pPr>
              <a:buFont typeface="Arial" charset="0"/>
              <a:buNone/>
            </a:pPr>
            <a:endParaRPr lang="en-CA" altLang="en-US" dirty="0" smtClean="0">
              <a:latin typeface="Arial" charset="0"/>
              <a:cs typeface="Arial" charset="0"/>
            </a:endParaRPr>
          </a:p>
        </p:txBody>
      </p:sp>
    </p:spTree>
    <p:extLst>
      <p:ext uri="{BB962C8B-B14F-4D97-AF65-F5344CB8AC3E}">
        <p14:creationId xmlns:p14="http://schemas.microsoft.com/office/powerpoint/2010/main" val="4236805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4995" name="Content Placeholder 2"/>
          <p:cNvSpPr>
            <a:spLocks noGrp="1"/>
          </p:cNvSpPr>
          <p:nvPr>
            <p:ph idx="1"/>
          </p:nvPr>
        </p:nvSpPr>
        <p:spPr/>
        <p:txBody>
          <a:bodyPr/>
          <a:lstStyle/>
          <a:p>
            <a:pPr>
              <a:buFont typeface="Arial" charset="0"/>
              <a:buNone/>
            </a:pPr>
            <a:r>
              <a:rPr lang="en-CA" altLang="en-US" smtClean="0">
                <a:latin typeface="Arial" charset="0"/>
                <a:cs typeface="Arial" charset="0"/>
              </a:rPr>
              <a:t>	Taking two adjacent sides and creating a triangle is similar to bracketing</a:t>
            </a:r>
          </a:p>
          <a:p>
            <a:pPr>
              <a:buFont typeface="Arial" charset="0"/>
              <a:buNone/>
            </a:pPr>
            <a:endParaRPr lang="en-CA" altLang="en-US" smtClean="0">
              <a:latin typeface="Arial" charset="0"/>
              <a:cs typeface="Arial" charset="0"/>
            </a:endParaRPr>
          </a:p>
        </p:txBody>
      </p:sp>
      <p:pic>
        <p:nvPicPr>
          <p:cNvPr id="84996" name="Picture 6" descr="C:\Users\dwharder\Desktop\kk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2563813"/>
            <a:ext cx="28336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5391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6019"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Instead of sides 1 and 2, we could choose 2 and 3</a:t>
            </a:r>
          </a:p>
          <a:p>
            <a:pPr>
              <a:buFont typeface="Arial" charset="0"/>
              <a:buNone/>
            </a:pPr>
            <a:endParaRPr lang="en-CA" altLang="en-US" smtClean="0">
              <a:latin typeface="Arial" charset="0"/>
              <a:cs typeface="Arial" charset="0"/>
            </a:endParaRPr>
          </a:p>
        </p:txBody>
      </p:sp>
      <p:pic>
        <p:nvPicPr>
          <p:cNvPr id="86020" name="Picture 5" descr="C:\Users\dwharder\Desktop\kk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2563813"/>
            <a:ext cx="28336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168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7043" name="Content Placeholder 2"/>
          <p:cNvSpPr>
            <a:spLocks noGrp="1"/>
          </p:cNvSpPr>
          <p:nvPr>
            <p:ph idx="1"/>
          </p:nvPr>
        </p:nvSpPr>
        <p:spPr/>
        <p:txBody>
          <a:bodyPr/>
          <a:lstStyle/>
          <a:p>
            <a:pPr>
              <a:buFont typeface="Arial" charset="0"/>
              <a:buNone/>
            </a:pPr>
            <a:r>
              <a:rPr lang="en-CA" altLang="en-US" smtClean="0">
                <a:latin typeface="Arial" charset="0"/>
                <a:cs typeface="Arial" charset="0"/>
              </a:rPr>
              <a:t>	Or 3 and 4</a:t>
            </a:r>
          </a:p>
          <a:p>
            <a:pPr>
              <a:buFont typeface="Arial" charset="0"/>
              <a:buNone/>
            </a:pPr>
            <a:endParaRPr lang="en-CA" altLang="en-US" smtClean="0">
              <a:latin typeface="Arial" charset="0"/>
              <a:cs typeface="Arial" charset="0"/>
            </a:endParaRPr>
          </a:p>
        </p:txBody>
      </p:sp>
      <p:pic>
        <p:nvPicPr>
          <p:cNvPr id="87044" name="Picture 4" descr="C:\Users\dwharder\Desktop\kk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2563813"/>
            <a:ext cx="28336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7821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8067"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the triangle 3/4 was optimal</a:t>
            </a:r>
          </a:p>
          <a:p>
            <a:pPr lvl="1"/>
            <a:r>
              <a:rPr lang="en-CA" altLang="en-US" smtClean="0">
                <a:latin typeface="Arial" charset="0"/>
                <a:cs typeface="Arial" charset="0"/>
              </a:rPr>
              <a:t>Next, do we add the side 2?</a:t>
            </a:r>
          </a:p>
          <a:p>
            <a:pPr>
              <a:buFont typeface="Arial" charset="0"/>
              <a:buNone/>
            </a:pPr>
            <a:endParaRPr lang="en-CA" altLang="en-US" smtClean="0">
              <a:latin typeface="Arial" charset="0"/>
              <a:cs typeface="Arial" charset="0"/>
            </a:endParaRPr>
          </a:p>
        </p:txBody>
      </p:sp>
      <p:pic>
        <p:nvPicPr>
          <p:cNvPr id="88068" name="Picture 3" descr="C:\Users\dwharder\Desktop\kk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2563813"/>
            <a:ext cx="28336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7421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89091"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the triangle 3/4 was optimal</a:t>
            </a:r>
          </a:p>
          <a:p>
            <a:pPr lvl="1"/>
            <a:r>
              <a:rPr lang="en-CA" altLang="en-US" smtClean="0">
                <a:latin typeface="Arial" charset="0"/>
                <a:cs typeface="Arial" charset="0"/>
              </a:rPr>
              <a:t>Or do we add the side 5?</a:t>
            </a:r>
          </a:p>
        </p:txBody>
      </p:sp>
      <p:pic>
        <p:nvPicPr>
          <p:cNvPr id="89092" name="Picture 2" descr="C:\Users\dwharder\Desktop\kk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2563813"/>
            <a:ext cx="28336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0224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CA" altLang="en-US" dirty="0" smtClean="0">
                <a:latin typeface="Arial" charset="0"/>
                <a:cs typeface="Arial" charset="0"/>
              </a:rPr>
              <a:t>Optimal polygon triangulation</a:t>
            </a:r>
          </a:p>
        </p:txBody>
      </p:sp>
      <p:sp>
        <p:nvSpPr>
          <p:cNvPr id="90115"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analogy is not exact because there is no logic to bracketing and multiplying matrices </a:t>
            </a:r>
            <a:r>
              <a:rPr lang="en-CA" altLang="en-US" b="1" smtClean="0">
                <a:latin typeface="Times New Roman" pitchFamily="18" charset="0"/>
                <a:cs typeface="Times New Roman" pitchFamily="18" charset="0"/>
              </a:rPr>
              <a:t>A</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and </a:t>
            </a:r>
            <a:r>
              <a:rPr lang="en-CA" altLang="en-US" b="1" smtClean="0">
                <a:latin typeface="Times New Roman" pitchFamily="18" charset="0"/>
                <a:cs typeface="Times New Roman" pitchFamily="18" charset="0"/>
              </a:rPr>
              <a:t>A</a:t>
            </a:r>
            <a:r>
              <a:rPr lang="en-CA" altLang="en-US" baseline="-25000" smtClean="0">
                <a:latin typeface="Times New Roman" pitchFamily="18" charset="0"/>
                <a:cs typeface="Times New Roman" pitchFamily="18" charset="0"/>
              </a:rPr>
              <a:t>7</a:t>
            </a: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endParaRPr lang="en-CA" altLang="en-US" baseline="-25000" smtClean="0">
              <a:latin typeface="Times New Roman" pitchFamily="18" charset="0"/>
              <a:cs typeface="Times New Roman" pitchFamily="18" charset="0"/>
            </a:endParaRPr>
          </a:p>
          <a:p>
            <a:pPr>
              <a:buFont typeface="Arial" charset="0"/>
              <a:buNone/>
            </a:pPr>
            <a:r>
              <a:rPr lang="en-CA" altLang="en-US" smtClean="0">
                <a:latin typeface="Arial" charset="0"/>
                <a:cs typeface="Arial" charset="0"/>
              </a:rPr>
              <a:t>	Never-the-less, this strongly suggests that there is an efficient algorithm based on dynamic programming that will find an optimal triangulation</a:t>
            </a:r>
            <a:endParaRPr lang="en-CA" altLang="en-US" smtClean="0">
              <a:latin typeface="Times New Roman" pitchFamily="18" charset="0"/>
              <a:cs typeface="Times New Roman" pitchFamily="18" charset="0"/>
            </a:endParaRPr>
          </a:p>
          <a:p>
            <a:pPr>
              <a:buFont typeface="Arial" charset="0"/>
              <a:buNone/>
            </a:pPr>
            <a:endParaRPr lang="en-CA" altLang="en-US" smtClean="0">
              <a:latin typeface="Arial" charset="0"/>
              <a:cs typeface="Arial" charset="0"/>
            </a:endParaRPr>
          </a:p>
        </p:txBody>
      </p:sp>
      <p:pic>
        <p:nvPicPr>
          <p:cNvPr id="90116" name="Picture 2" descr="C:\Users\dwharder\Desktop\asdflj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2563813"/>
            <a:ext cx="28336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54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latin typeface="Arial" charset="0"/>
                <a:cs typeface="Arial" charset="0"/>
              </a:rPr>
              <a:t>Fibonacci numbers</a:t>
            </a:r>
            <a:endParaRPr lang="en-US" altLang="en-US" dirty="0" smtClean="0">
              <a:latin typeface="Arial" charset="0"/>
              <a:cs typeface="Arial" charset="0"/>
            </a:endParaRP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output:</a:t>
            </a:r>
          </a:p>
          <a:p>
            <a:pPr lvl="2">
              <a:buFontTx/>
              <a:buNone/>
            </a:pPr>
            <a:r>
              <a:rPr lang="en-US" altLang="en-US" b="1" dirty="0" smtClean="0">
                <a:latin typeface="Courier New" pitchFamily="49" charset="0"/>
                <a:cs typeface="Arial" charset="0"/>
              </a:rPr>
              <a:t>F(33) = 5702887	1206474355</a:t>
            </a:r>
          </a:p>
          <a:p>
            <a:pPr lvl="2">
              <a:buFontTx/>
              <a:buNone/>
            </a:pPr>
            <a:r>
              <a:rPr lang="en-US" altLang="en-US" b="1" dirty="0" smtClean="0">
                <a:latin typeface="Courier New" pitchFamily="49" charset="0"/>
                <a:cs typeface="Arial" charset="0"/>
              </a:rPr>
              <a:t>F(34) = 9227465	1206474355	</a:t>
            </a:r>
            <a:r>
              <a:rPr lang="en-US" altLang="en-US" dirty="0" smtClean="0">
                <a:latin typeface="Times New Roman" pitchFamily="18" charset="0"/>
                <a:cs typeface="Arial" charset="0"/>
              </a:rPr>
              <a:t>F(33)</a:t>
            </a:r>
            <a:r>
              <a:rPr lang="en-US" altLang="en-US" dirty="0" smtClean="0">
                <a:latin typeface="Arial" charset="0"/>
                <a:cs typeface="Arial" charset="0"/>
              </a:rPr>
              <a:t>, </a:t>
            </a:r>
            <a:r>
              <a:rPr lang="en-US" altLang="en-US" dirty="0" smtClean="0">
                <a:latin typeface="Times New Roman" pitchFamily="18" charset="0"/>
                <a:cs typeface="Arial" charset="0"/>
              </a:rPr>
              <a:t>F(34)</a:t>
            </a:r>
            <a:r>
              <a:rPr lang="en-US" altLang="en-US" dirty="0" smtClean="0">
                <a:latin typeface="Arial" charset="0"/>
                <a:cs typeface="Arial" charset="0"/>
              </a:rPr>
              <a:t>, and </a:t>
            </a:r>
            <a:r>
              <a:rPr lang="en-US" altLang="en-US" dirty="0" smtClean="0">
                <a:latin typeface="Times New Roman" pitchFamily="18" charset="0"/>
                <a:cs typeface="Arial" charset="0"/>
              </a:rPr>
              <a:t>F(35)</a:t>
            </a:r>
            <a:r>
              <a:rPr lang="en-US" altLang="en-US" dirty="0" smtClean="0">
                <a:latin typeface="Arial" charset="0"/>
                <a:cs typeface="Arial" charset="0"/>
              </a:rPr>
              <a:t> in </a:t>
            </a:r>
            <a:r>
              <a:rPr lang="en-US" altLang="en-US" dirty="0" smtClean="0">
                <a:latin typeface="Times New Roman" pitchFamily="18" charset="0"/>
                <a:cs typeface="Arial" charset="0"/>
              </a:rPr>
              <a:t>1 s</a:t>
            </a:r>
          </a:p>
          <a:p>
            <a:pPr lvl="2">
              <a:buFontTx/>
              <a:buNone/>
            </a:pPr>
            <a:r>
              <a:rPr lang="en-US" altLang="en-US" b="1" dirty="0" smtClean="0">
                <a:latin typeface="Courier New" pitchFamily="49" charset="0"/>
                <a:cs typeface="Arial" charset="0"/>
              </a:rPr>
              <a:t>F(35) = 14930352	1206474355</a:t>
            </a:r>
          </a:p>
          <a:p>
            <a:pPr lvl="2">
              <a:buFontTx/>
              <a:buNone/>
            </a:pPr>
            <a:r>
              <a:rPr lang="en-US" altLang="en-US" b="1" dirty="0" smtClean="0">
                <a:latin typeface="Courier New" pitchFamily="49" charset="0"/>
                <a:cs typeface="Arial" charset="0"/>
              </a:rPr>
              <a:t>F(36) = 24157817	1206474356</a:t>
            </a:r>
          </a:p>
          <a:p>
            <a:pPr lvl="2">
              <a:buFontTx/>
              <a:buNone/>
            </a:pPr>
            <a:r>
              <a:rPr lang="en-US" altLang="en-US" b="1" dirty="0" smtClean="0">
                <a:latin typeface="Courier New" pitchFamily="49" charset="0"/>
                <a:cs typeface="Arial" charset="0"/>
              </a:rPr>
              <a:t>F(37) = 39088169	1206474358</a:t>
            </a:r>
          </a:p>
          <a:p>
            <a:pPr lvl="2">
              <a:buFontTx/>
              <a:buNone/>
            </a:pPr>
            <a:r>
              <a:rPr lang="en-US" altLang="en-US" b="1" dirty="0" smtClean="0">
                <a:latin typeface="Courier New" pitchFamily="49" charset="0"/>
                <a:cs typeface="Arial" charset="0"/>
              </a:rPr>
              <a:t>F(38) = 63245986	1206474360</a:t>
            </a:r>
          </a:p>
          <a:p>
            <a:pPr lvl="2">
              <a:buFontTx/>
              <a:buNone/>
            </a:pPr>
            <a:r>
              <a:rPr lang="en-US" altLang="en-US" b="1" dirty="0" smtClean="0">
                <a:latin typeface="Courier New" pitchFamily="49" charset="0"/>
                <a:cs typeface="Arial" charset="0"/>
              </a:rPr>
              <a:t>F(39) = 102334155	1206474363</a:t>
            </a:r>
          </a:p>
          <a:p>
            <a:pPr lvl="2">
              <a:buFontTx/>
              <a:buNone/>
            </a:pPr>
            <a:r>
              <a:rPr lang="en-US" altLang="en-US" b="1" dirty="0" smtClean="0">
                <a:latin typeface="Courier New" pitchFamily="49" charset="0"/>
                <a:cs typeface="Arial" charset="0"/>
              </a:rPr>
              <a:t>F(40) = 165580141	1206474368</a:t>
            </a:r>
          </a:p>
          <a:p>
            <a:pPr lvl="2">
              <a:buFontTx/>
              <a:buNone/>
            </a:pPr>
            <a:r>
              <a:rPr lang="en-US" altLang="en-US" b="1" dirty="0" smtClean="0">
                <a:latin typeface="Courier New" pitchFamily="49" charset="0"/>
                <a:cs typeface="Arial" charset="0"/>
              </a:rPr>
              <a:t>F(41) = 267914296	1206474376</a:t>
            </a:r>
          </a:p>
          <a:p>
            <a:pPr lvl="2">
              <a:buFontTx/>
              <a:buNone/>
            </a:pPr>
            <a:r>
              <a:rPr lang="en-US" altLang="en-US" b="1" dirty="0" smtClean="0">
                <a:latin typeface="Courier New" pitchFamily="49" charset="0"/>
                <a:cs typeface="Arial" charset="0"/>
              </a:rPr>
              <a:t>F(42) = 433494437	1206474389</a:t>
            </a:r>
          </a:p>
          <a:p>
            <a:pPr lvl="2">
              <a:buFontTx/>
              <a:buNone/>
            </a:pPr>
            <a:r>
              <a:rPr lang="en-US" altLang="en-US" b="1" dirty="0" smtClean="0">
                <a:latin typeface="Courier New" pitchFamily="49" charset="0"/>
                <a:cs typeface="Arial" charset="0"/>
              </a:rPr>
              <a:t>F(43) = 701408733	12064744</a:t>
            </a:r>
            <a:r>
              <a:rPr lang="en-US" altLang="en-US" b="1" dirty="0" smtClean="0">
                <a:solidFill>
                  <a:srgbClr val="FF0000"/>
                </a:solidFill>
                <a:latin typeface="Courier New" pitchFamily="49" charset="0"/>
                <a:cs typeface="Arial" charset="0"/>
              </a:rPr>
              <a:t>11</a:t>
            </a:r>
          </a:p>
          <a:p>
            <a:pPr lvl="2">
              <a:buFontTx/>
              <a:buNone/>
            </a:pPr>
            <a:r>
              <a:rPr lang="en-US" altLang="en-US" b="1" dirty="0" smtClean="0">
                <a:latin typeface="Courier New" pitchFamily="49" charset="0"/>
                <a:cs typeface="Arial" charset="0"/>
              </a:rPr>
              <a:t>F(44) = 1134903170	12064744</a:t>
            </a:r>
            <a:r>
              <a:rPr lang="en-US" altLang="en-US" b="1" dirty="0" smtClean="0">
                <a:solidFill>
                  <a:srgbClr val="FF0000"/>
                </a:solidFill>
                <a:latin typeface="Courier New" pitchFamily="49" charset="0"/>
                <a:cs typeface="Arial" charset="0"/>
              </a:rPr>
              <a:t>69</a:t>
            </a:r>
            <a:r>
              <a:rPr lang="en-US" altLang="en-US" b="1" dirty="0" smtClean="0">
                <a:latin typeface="Courier New" pitchFamily="49" charset="0"/>
                <a:cs typeface="Arial" charset="0"/>
              </a:rPr>
              <a:t>	</a:t>
            </a:r>
            <a:r>
              <a:rPr lang="en-US" altLang="en-US" dirty="0" smtClean="0">
                <a:latin typeface="Times New Roman" pitchFamily="18" charset="0"/>
                <a:cs typeface="Arial" charset="0"/>
              </a:rPr>
              <a:t>~1 min</a:t>
            </a:r>
            <a:r>
              <a:rPr lang="en-US" altLang="en-US" dirty="0" smtClean="0">
                <a:latin typeface="Arial" charset="0"/>
                <a:cs typeface="Arial" charset="0"/>
              </a:rPr>
              <a:t> to calculate </a:t>
            </a:r>
            <a:r>
              <a:rPr lang="en-US" altLang="en-US" dirty="0" smtClean="0">
                <a:latin typeface="Times New Roman" pitchFamily="18" charset="0"/>
                <a:cs typeface="Arial" charset="0"/>
              </a:rPr>
              <a:t>F(44)</a:t>
            </a:r>
          </a:p>
        </p:txBody>
      </p:sp>
      <p:graphicFrame>
        <p:nvGraphicFramePr>
          <p:cNvPr id="15364" name="Object 2"/>
          <p:cNvGraphicFramePr>
            <a:graphicFrameLocks noChangeAspect="1"/>
          </p:cNvGraphicFramePr>
          <p:nvPr/>
        </p:nvGraphicFramePr>
        <p:xfrm>
          <a:off x="5584825" y="1912938"/>
          <a:ext cx="269875" cy="1008062"/>
        </p:xfrm>
        <a:graphic>
          <a:graphicData uri="http://schemas.openxmlformats.org/presentationml/2006/ole">
            <mc:AlternateContent xmlns:mc="http://schemas.openxmlformats.org/markup-compatibility/2006">
              <mc:Choice xmlns:v="urn:schemas-microsoft-com:vml" Requires="v">
                <p:oleObj spid="_x0000_s3084" name="Equation" r:id="rId4" imgW="190417" imgH="710891" progId="Equation.3">
                  <p:embed/>
                </p:oleObj>
              </mc:Choice>
              <mc:Fallback>
                <p:oleObj name="Equation" r:id="rId4" imgW="190417" imgH="7108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825" y="1912938"/>
                        <a:ext cx="26987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642290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11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problem we saw in the topic on</a:t>
            </a:r>
            <a:br>
              <a:rPr lang="en-US" altLang="en-US" smtClean="0">
                <a:latin typeface="Arial" charset="0"/>
                <a:cs typeface="Arial" charset="0"/>
              </a:rPr>
            </a:br>
            <a:r>
              <a:rPr lang="en-US" altLang="en-US" smtClean="0">
                <a:latin typeface="Arial" charset="0"/>
                <a:cs typeface="Arial" charset="0"/>
              </a:rPr>
              <a:t>greedy algorithms was interval</a:t>
            </a:r>
            <a:br>
              <a:rPr lang="en-US" altLang="en-US" smtClean="0">
                <a:latin typeface="Arial" charset="0"/>
                <a:cs typeface="Arial" charset="0"/>
              </a:rPr>
            </a:br>
            <a:r>
              <a:rPr lang="en-US" altLang="en-US" smtClean="0">
                <a:latin typeface="Arial" charset="0"/>
                <a:cs typeface="Arial" charset="0"/>
              </a:rPr>
              <a:t>scheduling</a:t>
            </a:r>
          </a:p>
          <a:p>
            <a:pPr>
              <a:buFont typeface="Arial" charset="0"/>
              <a:buNone/>
            </a:pPr>
            <a:endParaRPr lang="en-US" altLang="en-US" smtClean="0">
              <a:latin typeface="Arial" charset="0"/>
              <a:cs typeface="Arial" charset="0"/>
            </a:endParaRPr>
          </a:p>
        </p:txBody>
      </p:sp>
      <p:graphicFrame>
        <p:nvGraphicFramePr>
          <p:cNvPr id="293056" name="Group 192"/>
          <p:cNvGraphicFramePr>
            <a:graphicFrameLocks noGrp="1"/>
          </p:cNvGraphicFramePr>
          <p:nvPr/>
        </p:nvGraphicFramePr>
        <p:xfrm>
          <a:off x="5508625" y="1565275"/>
          <a:ext cx="2160588" cy="4359277"/>
        </p:xfrm>
        <a:graphic>
          <a:graphicData uri="http://schemas.openxmlformats.org/drawingml/2006/table">
            <a:tbl>
              <a:tblPr/>
              <a:tblGrid>
                <a:gridCol w="1008274"/>
                <a:gridCol w="1152314"/>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Interval</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2 –  4</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275572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21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earliest-deadline-first greedy</a:t>
            </a:r>
            <a:br>
              <a:rPr lang="en-US" altLang="en-US" smtClean="0">
                <a:latin typeface="Arial" charset="0"/>
                <a:cs typeface="Arial" charset="0"/>
              </a:rPr>
            </a:br>
            <a:r>
              <a:rPr lang="en-US" altLang="en-US" smtClean="0">
                <a:latin typeface="Arial" charset="0"/>
                <a:cs typeface="Arial" charset="0"/>
              </a:rPr>
              <a:t>algorithm will maximize the number</a:t>
            </a:r>
            <a:br>
              <a:rPr lang="en-US" altLang="en-US" smtClean="0">
                <a:latin typeface="Arial" charset="0"/>
                <a:cs typeface="Arial" charset="0"/>
              </a:rPr>
            </a:br>
            <a:r>
              <a:rPr lang="en-US" altLang="en-US" smtClean="0">
                <a:latin typeface="Arial" charset="0"/>
                <a:cs typeface="Arial" charset="0"/>
              </a:rPr>
              <a:t>of processes that can be scheduled</a:t>
            </a:r>
          </a:p>
          <a:p>
            <a:pPr>
              <a:buFont typeface="Arial" charset="0"/>
              <a:buNone/>
            </a:pPr>
            <a:endParaRPr lang="en-US" altLang="en-US" smtClean="0">
              <a:latin typeface="Arial" charset="0"/>
              <a:cs typeface="Arial" charset="0"/>
            </a:endParaRPr>
          </a:p>
        </p:txBody>
      </p:sp>
      <p:graphicFrame>
        <p:nvGraphicFramePr>
          <p:cNvPr id="293056" name="Group 192"/>
          <p:cNvGraphicFramePr>
            <a:graphicFrameLocks noGrp="1"/>
          </p:cNvGraphicFramePr>
          <p:nvPr/>
        </p:nvGraphicFramePr>
        <p:xfrm>
          <a:off x="5508625" y="1565275"/>
          <a:ext cx="2160588" cy="4359277"/>
        </p:xfrm>
        <a:graphic>
          <a:graphicData uri="http://schemas.openxmlformats.org/drawingml/2006/table">
            <a:tbl>
              <a:tblPr/>
              <a:tblGrid>
                <a:gridCol w="1008274"/>
                <a:gridCol w="1152314"/>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Interval</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2 –  4</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55" marR="91455"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55" marR="91455"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018353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31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however, that there are</a:t>
            </a:r>
            <a:br>
              <a:rPr lang="en-US" altLang="en-US" smtClean="0">
                <a:latin typeface="Arial" charset="0"/>
                <a:cs typeface="Arial" charset="0"/>
              </a:rPr>
            </a:br>
            <a:r>
              <a:rPr lang="en-US" altLang="en-US" smtClean="0">
                <a:latin typeface="Arial" charset="0"/>
                <a:cs typeface="Arial" charset="0"/>
              </a:rPr>
              <a:t>weights associated with the processes</a:t>
            </a:r>
          </a:p>
          <a:p>
            <a:pPr lvl="1"/>
            <a:r>
              <a:rPr lang="en-US" altLang="en-US" smtClean="0">
                <a:latin typeface="Arial" charset="0"/>
                <a:cs typeface="Arial" charset="0"/>
              </a:rPr>
              <a:t>Can we find the schedulable processes</a:t>
            </a:r>
            <a:br>
              <a:rPr lang="en-US" altLang="en-US" smtClean="0">
                <a:latin typeface="Arial" charset="0"/>
                <a:cs typeface="Arial" charset="0"/>
              </a:rPr>
            </a:br>
            <a:r>
              <a:rPr lang="en-US" altLang="en-US" smtClean="0">
                <a:latin typeface="Arial" charset="0"/>
                <a:cs typeface="Arial" charset="0"/>
              </a:rPr>
              <a:t>that have maximal weight?</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Currently, no greedy algorithm is known</a:t>
            </a:r>
            <a:br>
              <a:rPr lang="en-US" altLang="en-US" smtClean="0">
                <a:latin typeface="Arial" charset="0"/>
                <a:cs typeface="Arial" charset="0"/>
              </a:rPr>
            </a:br>
            <a:r>
              <a:rPr lang="en-US" altLang="en-US" smtClean="0">
                <a:latin typeface="Arial" charset="0"/>
                <a:cs typeface="Arial" charset="0"/>
              </a:rPr>
              <a:t>that can solve this problem</a:t>
            </a:r>
            <a:br>
              <a:rPr lang="en-US" altLang="en-US" smtClean="0">
                <a:latin typeface="Arial" charset="0"/>
                <a:cs typeface="Arial" charset="0"/>
              </a:rPr>
            </a:b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p:txBody>
      </p:sp>
      <p:graphicFrame>
        <p:nvGraphicFramePr>
          <p:cNvPr id="293056" name="Group 192"/>
          <p:cNvGraphicFramePr>
            <a:graphicFrameLocks noGrp="1"/>
          </p:cNvGraphicFramePr>
          <p:nvPr/>
        </p:nvGraphicFramePr>
        <p:xfrm>
          <a:off x="5508625" y="1565275"/>
          <a:ext cx="3313113" cy="4359277"/>
        </p:xfrm>
        <a:graphic>
          <a:graphicData uri="http://schemas.openxmlformats.org/drawingml/2006/table">
            <a:tbl>
              <a:tblPr/>
              <a:tblGrid>
                <a:gridCol w="1008339"/>
                <a:gridCol w="1152387"/>
                <a:gridCol w="1152387"/>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B0F0"/>
                          </a:solidFill>
                          <a:effectLst/>
                          <a:latin typeface="Arial" charset="0"/>
                        </a:rPr>
                        <a:t>Weight</a:t>
                      </a:r>
                      <a:endParaRPr kumimoji="0" lang="en-US" sz="1600" b="1" i="0" u="none" strike="noStrike" cap="none" normalizeH="0" baseline="0" dirty="0" smtClean="0">
                        <a:ln>
                          <a:noFill/>
                        </a:ln>
                        <a:solidFill>
                          <a:srgbClr val="00B0F0"/>
                        </a:solidFill>
                        <a:effectLst/>
                        <a:latin typeface="Arial" charset="0"/>
                      </a:endParaRP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1.7</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1.3</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3.9</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3.2</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5.9</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3.3</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5.4</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1.2</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5.8</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2 –  4</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4.8</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3.9</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2.6</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682769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31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Note:  if we wanted to optimize based</a:t>
            </a:r>
            <a:br>
              <a:rPr lang="en-US" altLang="en-US" dirty="0" smtClean="0">
                <a:latin typeface="Arial" charset="0"/>
                <a:cs typeface="Arial" charset="0"/>
              </a:rPr>
            </a:br>
            <a:r>
              <a:rPr lang="en-US" altLang="en-US" dirty="0" smtClean="0">
                <a:latin typeface="Arial" charset="0"/>
                <a:cs typeface="Arial" charset="0"/>
              </a:rPr>
              <a:t>on processor usage, the weight would</a:t>
            </a:r>
            <a:br>
              <a:rPr lang="en-US" altLang="en-US" dirty="0" smtClean="0">
                <a:latin typeface="Arial" charset="0"/>
                <a:cs typeface="Arial" charset="0"/>
              </a:rPr>
            </a:br>
            <a:r>
              <a:rPr lang="en-US" altLang="en-US" dirty="0" smtClean="0">
                <a:latin typeface="Arial" charset="0"/>
                <a:cs typeface="Arial" charset="0"/>
              </a:rPr>
              <a:t>be equal to the computation time</a:t>
            </a:r>
          </a:p>
          <a:p>
            <a:pPr>
              <a:buFont typeface="Arial" charset="0"/>
              <a:buNone/>
            </a:pPr>
            <a:endParaRPr lang="en-US" altLang="en-US" dirty="0" smtClean="0">
              <a:latin typeface="Arial" charset="0"/>
              <a:cs typeface="Arial" charset="0"/>
            </a:endParaRPr>
          </a:p>
        </p:txBody>
      </p:sp>
      <p:graphicFrame>
        <p:nvGraphicFramePr>
          <p:cNvPr id="293056" name="Group 192"/>
          <p:cNvGraphicFramePr>
            <a:graphicFrameLocks noGrp="1"/>
          </p:cNvGraphicFramePr>
          <p:nvPr>
            <p:extLst>
              <p:ext uri="{D42A27DB-BD31-4B8C-83A1-F6EECF244321}">
                <p14:modId xmlns:p14="http://schemas.microsoft.com/office/powerpoint/2010/main" val="1548432904"/>
              </p:ext>
            </p:extLst>
          </p:nvPr>
        </p:nvGraphicFramePr>
        <p:xfrm>
          <a:off x="5508625" y="1565275"/>
          <a:ext cx="3313113" cy="4359277"/>
        </p:xfrm>
        <a:graphic>
          <a:graphicData uri="http://schemas.openxmlformats.org/drawingml/2006/table">
            <a:tbl>
              <a:tblPr/>
              <a:tblGrid>
                <a:gridCol w="1008339"/>
                <a:gridCol w="1152387"/>
                <a:gridCol w="1152387"/>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B0F0"/>
                          </a:solidFill>
                          <a:effectLst/>
                          <a:latin typeface="Arial" charset="0"/>
                        </a:rPr>
                        <a:t>Weight</a:t>
                      </a:r>
                      <a:endParaRPr kumimoji="0" lang="en-US" sz="1600" b="1" i="0" u="none" strike="noStrike" cap="none" normalizeH="0" baseline="0" dirty="0" smtClean="0">
                        <a:ln>
                          <a:noFill/>
                        </a:ln>
                        <a:solidFill>
                          <a:srgbClr val="00B0F0"/>
                        </a:solidFill>
                        <a:effectLst/>
                        <a:latin typeface="Arial" charset="0"/>
                      </a:endParaRP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4</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3</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5</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4</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2</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2 –  4</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2</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5</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61" marR="91461"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61" marR="91461"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cs typeface="Arial" pitchFamily="34" charset="0"/>
                        </a:rPr>
                        <a:t>5</a:t>
                      </a:r>
                    </a:p>
                  </a:txBody>
                  <a:tcPr marL="91461" marR="91461"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863034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42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First, as before, we sort</a:t>
            </a:r>
            <a:br>
              <a:rPr lang="en-US" altLang="en-US" smtClean="0">
                <a:latin typeface="Arial" charset="0"/>
                <a:cs typeface="Arial" charset="0"/>
              </a:rPr>
            </a:br>
            <a:r>
              <a:rPr lang="en-US" altLang="en-US" smtClean="0">
                <a:latin typeface="Arial" charset="0"/>
                <a:cs typeface="Arial" charset="0"/>
              </a:rPr>
              <a:t>the processes by their</a:t>
            </a:r>
            <a:br>
              <a:rPr lang="en-US" altLang="en-US" smtClean="0">
                <a:latin typeface="Arial" charset="0"/>
                <a:cs typeface="Arial" charset="0"/>
              </a:rPr>
            </a:br>
            <a:r>
              <a:rPr lang="en-US" altLang="en-US" smtClean="0">
                <a:latin typeface="Arial" charset="0"/>
                <a:cs typeface="Arial" charset="0"/>
              </a:rPr>
              <a:t>deadlines</a:t>
            </a:r>
            <a:br>
              <a:rPr lang="en-US" altLang="en-US" smtClean="0">
                <a:latin typeface="Arial" charset="0"/>
                <a:cs typeface="Arial" charset="0"/>
              </a:rPr>
            </a:b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p:txBody>
      </p:sp>
      <p:graphicFrame>
        <p:nvGraphicFramePr>
          <p:cNvPr id="293056" name="Group 192"/>
          <p:cNvGraphicFramePr>
            <a:graphicFrameLocks noGrp="1"/>
          </p:cNvGraphicFramePr>
          <p:nvPr/>
        </p:nvGraphicFramePr>
        <p:xfrm>
          <a:off x="4067175" y="1628775"/>
          <a:ext cx="3671888" cy="4359277"/>
        </p:xfrm>
        <a:graphic>
          <a:graphicData uri="http://schemas.openxmlformats.org/drawingml/2006/table">
            <a:tbl>
              <a:tblPr/>
              <a:tblGrid>
                <a:gridCol w="719978"/>
                <a:gridCol w="1007969"/>
                <a:gridCol w="1079967"/>
                <a:gridCol w="863974"/>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Place</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Weight</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2 –  4</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4.8</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5.8</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5.4</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5.9</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1.7</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3.9</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3.3</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8</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1.2</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9</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1.3</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10</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3.2</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11</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2.6</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12</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3.9</a:t>
                      </a:r>
                    </a:p>
                  </a:txBody>
                  <a:tcPr marL="91427" marR="91427"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94265" name="Picture 2" descr="C:\Users\dwharder\Desktop\v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852738"/>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8097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dwharder\Desktop\v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852738"/>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523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Process L could only be</a:t>
            </a:r>
            <a:br>
              <a:rPr lang="en-US" altLang="en-US" smtClean="0">
                <a:latin typeface="Arial" charset="0"/>
                <a:cs typeface="Arial" charset="0"/>
              </a:rPr>
            </a:br>
            <a:r>
              <a:rPr lang="en-US" altLang="en-US" smtClean="0">
                <a:latin typeface="Arial" charset="0"/>
                <a:cs typeface="Arial" charset="0"/>
              </a:rPr>
              <a:t>run if nothing after the 7</a:t>
            </a:r>
            <a:r>
              <a:rPr lang="en-US" altLang="en-US" baseline="30000" smtClean="0">
                <a:latin typeface="Arial" charset="0"/>
                <a:cs typeface="Arial" charset="0"/>
              </a:rPr>
              <a:t>th</a:t>
            </a: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process is chosen</a:t>
            </a:r>
          </a:p>
          <a:p>
            <a:pPr>
              <a:buFont typeface="Arial" charset="0"/>
              <a:buNone/>
            </a:pPr>
            <a:endParaRPr lang="en-US" altLang="en-US" smtClean="0">
              <a:latin typeface="Arial" charset="0"/>
              <a:cs typeface="Arial" charset="0"/>
            </a:endParaRPr>
          </a:p>
        </p:txBody>
      </p:sp>
      <p:graphicFrame>
        <p:nvGraphicFramePr>
          <p:cNvPr id="293056" name="Group 192"/>
          <p:cNvGraphicFramePr>
            <a:graphicFrameLocks noGrp="1"/>
          </p:cNvGraphicFramePr>
          <p:nvPr>
            <p:extLst>
              <p:ext uri="{D42A27DB-BD31-4B8C-83A1-F6EECF244321}">
                <p14:modId xmlns:p14="http://schemas.microsoft.com/office/powerpoint/2010/main" val="1410523444"/>
              </p:ext>
            </p:extLst>
          </p:nvPr>
        </p:nvGraphicFramePr>
        <p:xfrm>
          <a:off x="4067175" y="1628775"/>
          <a:ext cx="4752976" cy="4359277"/>
        </p:xfrm>
        <a:graphic>
          <a:graphicData uri="http://schemas.openxmlformats.org/drawingml/2006/table">
            <a:tbl>
              <a:tblPr/>
              <a:tblGrid>
                <a:gridCol w="720148"/>
                <a:gridCol w="1008207"/>
                <a:gridCol w="1080222"/>
                <a:gridCol w="864177"/>
                <a:gridCol w="1080222"/>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Place</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Weight</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Previous</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K</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2 –  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4.8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J</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3 –  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G</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 –  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E</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3 –  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A</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5 –  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C</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6 –  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     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F</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onsolas" pitchFamily="49" charset="0"/>
                          <a:cs typeface="Consolas" pitchFamily="49" charset="0"/>
                        </a:rPr>
                        <a:t>  8 – 11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3.3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H</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8 – 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B</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10 – 13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D</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12 – 15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M</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10 – 15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2.6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   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L</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onsolas" pitchFamily="49" charset="0"/>
                          <a:cs typeface="Consolas" pitchFamily="49" charset="0"/>
                        </a:rPr>
                        <a:t> 11 – 16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3.9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cxnSp>
        <p:nvCxnSpPr>
          <p:cNvPr id="7" name="Straight Connector 6"/>
          <p:cNvCxnSpPr/>
          <p:nvPr/>
        </p:nvCxnSpPr>
        <p:spPr>
          <a:xfrm rot="5400000" flipH="1" flipV="1">
            <a:off x="1660525" y="4689476"/>
            <a:ext cx="18002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257425" y="5229225"/>
            <a:ext cx="288925"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Oval 8"/>
          <p:cNvSpPr/>
          <p:nvPr/>
        </p:nvSpPr>
        <p:spPr>
          <a:xfrm>
            <a:off x="1609725" y="4149725"/>
            <a:ext cx="287338"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7308705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dwharder\Desktop\v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852738"/>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626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Process M could only be</a:t>
            </a:r>
            <a:br>
              <a:rPr lang="en-US" altLang="en-US" dirty="0" smtClean="0">
                <a:latin typeface="Arial" charset="0"/>
                <a:cs typeface="Arial" charset="0"/>
              </a:rPr>
            </a:br>
            <a:r>
              <a:rPr lang="en-US" altLang="en-US" dirty="0" smtClean="0">
                <a:latin typeface="Arial" charset="0"/>
                <a:cs typeface="Arial" charset="0"/>
              </a:rPr>
              <a:t>run if nothing after the 6</a:t>
            </a:r>
            <a:r>
              <a:rPr lang="en-US" altLang="en-US" baseline="30000" dirty="0" smtClean="0">
                <a:latin typeface="Arial" charset="0"/>
                <a:cs typeface="Arial" charset="0"/>
              </a:rPr>
              <a:t>th</a:t>
            </a: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process is chosen</a:t>
            </a:r>
          </a:p>
          <a:p>
            <a:pPr>
              <a:buFont typeface="Arial" charset="0"/>
              <a:buNone/>
            </a:pPr>
            <a:r>
              <a:rPr lang="en-US" altLang="en-US" dirty="0" smtClean="0">
                <a:latin typeface="Arial" charset="0"/>
                <a:cs typeface="Arial" charset="0"/>
              </a:rPr>
              <a:t/>
            </a:r>
            <a:br>
              <a:rPr lang="en-US" altLang="en-US" dirty="0" smtClean="0">
                <a:latin typeface="Arial" charset="0"/>
                <a:cs typeface="Arial" charset="0"/>
              </a:rPr>
            </a:b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p:txBody>
      </p:sp>
      <p:graphicFrame>
        <p:nvGraphicFramePr>
          <p:cNvPr id="293056" name="Group 192"/>
          <p:cNvGraphicFramePr>
            <a:graphicFrameLocks noGrp="1"/>
          </p:cNvGraphicFramePr>
          <p:nvPr>
            <p:extLst>
              <p:ext uri="{D42A27DB-BD31-4B8C-83A1-F6EECF244321}">
                <p14:modId xmlns:p14="http://schemas.microsoft.com/office/powerpoint/2010/main" val="3514357708"/>
              </p:ext>
            </p:extLst>
          </p:nvPr>
        </p:nvGraphicFramePr>
        <p:xfrm>
          <a:off x="4067175" y="1628775"/>
          <a:ext cx="4752976" cy="4359277"/>
        </p:xfrm>
        <a:graphic>
          <a:graphicData uri="http://schemas.openxmlformats.org/drawingml/2006/table">
            <a:tbl>
              <a:tblPr/>
              <a:tblGrid>
                <a:gridCol w="720148"/>
                <a:gridCol w="1008207"/>
                <a:gridCol w="1080222"/>
                <a:gridCol w="864177"/>
                <a:gridCol w="1080222"/>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Place</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Weight</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Previous</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K</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2 –  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4.8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J</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3 –  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G</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 –  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E</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3 –  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A</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5 –  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     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C</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onsolas" pitchFamily="49" charset="0"/>
                          <a:cs typeface="Consolas" pitchFamily="49" charset="0"/>
                        </a:rPr>
                        <a:t>  6 –  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3.9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F</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8 – 11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H</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8 – 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B</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10 – 13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D</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12 – 15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   11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M</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onsolas" pitchFamily="49" charset="0"/>
                          <a:cs typeface="Consolas" pitchFamily="49" charset="0"/>
                        </a:rPr>
                        <a:t> 10 – 15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2.6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L</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11 – 16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cxnSp>
        <p:nvCxnSpPr>
          <p:cNvPr id="7" name="Straight Connector 6"/>
          <p:cNvCxnSpPr/>
          <p:nvPr/>
        </p:nvCxnSpPr>
        <p:spPr>
          <a:xfrm rot="5400000" flipH="1" flipV="1">
            <a:off x="1449387" y="4689476"/>
            <a:ext cx="18002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41525" y="5003800"/>
            <a:ext cx="288925"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Oval 8"/>
          <p:cNvSpPr/>
          <p:nvPr/>
        </p:nvSpPr>
        <p:spPr>
          <a:xfrm>
            <a:off x="1177925" y="3933825"/>
            <a:ext cx="287338"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7440712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wharder\Desktop\v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852738"/>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728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a process must be run</a:t>
            </a:r>
            <a:br>
              <a:rPr lang="en-US" altLang="en-US" smtClean="0">
                <a:latin typeface="Arial" charset="0"/>
                <a:cs typeface="Arial" charset="0"/>
              </a:rPr>
            </a:br>
            <a:r>
              <a:rPr lang="en-US" altLang="en-US" smtClean="0">
                <a:latin typeface="Arial" charset="0"/>
                <a:cs typeface="Arial" charset="0"/>
              </a:rPr>
              <a:t>first, we mark its previous</a:t>
            </a:r>
            <a:br>
              <a:rPr lang="en-US" altLang="en-US" smtClean="0">
                <a:latin typeface="Arial" charset="0"/>
                <a:cs typeface="Arial" charset="0"/>
              </a:rPr>
            </a:br>
            <a:r>
              <a:rPr lang="en-US" altLang="en-US" smtClean="0">
                <a:latin typeface="Arial" charset="0"/>
                <a:cs typeface="Arial" charset="0"/>
              </a:rPr>
              <a:t>process as 0</a:t>
            </a:r>
          </a:p>
          <a:p>
            <a:pPr>
              <a:buFont typeface="Arial" charset="0"/>
              <a:buNone/>
            </a:pP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p:txBody>
      </p:sp>
      <p:graphicFrame>
        <p:nvGraphicFramePr>
          <p:cNvPr id="293056" name="Group 192"/>
          <p:cNvGraphicFramePr>
            <a:graphicFrameLocks noGrp="1"/>
          </p:cNvGraphicFramePr>
          <p:nvPr>
            <p:extLst>
              <p:ext uri="{D42A27DB-BD31-4B8C-83A1-F6EECF244321}">
                <p14:modId xmlns:p14="http://schemas.microsoft.com/office/powerpoint/2010/main" val="2930095460"/>
              </p:ext>
            </p:extLst>
          </p:nvPr>
        </p:nvGraphicFramePr>
        <p:xfrm>
          <a:off x="4067175" y="1628775"/>
          <a:ext cx="4752976" cy="4359277"/>
        </p:xfrm>
        <a:graphic>
          <a:graphicData uri="http://schemas.openxmlformats.org/drawingml/2006/table">
            <a:tbl>
              <a:tblPr/>
              <a:tblGrid>
                <a:gridCol w="720148"/>
                <a:gridCol w="1008207"/>
                <a:gridCol w="1080222"/>
                <a:gridCol w="864177"/>
                <a:gridCol w="1080222"/>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Place</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Weight</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Previous</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     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K</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onsolas" pitchFamily="49" charset="0"/>
                          <a:cs typeface="Consolas" pitchFamily="49" charset="0"/>
                        </a:rPr>
                        <a:t>  2 –  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4.8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     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J</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onsolas" pitchFamily="49" charset="0"/>
                          <a:cs typeface="Consolas" pitchFamily="49" charset="0"/>
                        </a:rPr>
                        <a:t>  3 –  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5.8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     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G</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onsolas" pitchFamily="49" charset="0"/>
                          <a:cs typeface="Consolas" pitchFamily="49" charset="0"/>
                        </a:rPr>
                        <a:t>  1 –  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5.4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     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E</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onsolas" pitchFamily="49" charset="0"/>
                          <a:cs typeface="Consolas" pitchFamily="49" charset="0"/>
                        </a:rPr>
                        <a:t>  3 –  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5.9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A</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5 –  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C</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6 –  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F</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8 – 11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H</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8 – 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B</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10 – 13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1.3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D</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12 – 15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M</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10 – 15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2.6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   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charset="0"/>
                        </a:rPr>
                        <a:t>L</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Consolas" pitchFamily="49" charset="0"/>
                          <a:cs typeface="Consolas" pitchFamily="49" charset="0"/>
                        </a:rPr>
                        <a:t> 11 – 16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3.9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85000"/>
                            </a:schemeClr>
                          </a:solidFill>
                          <a:effectLst/>
                          <a:latin typeface="Arial" pitchFamily="34" charset="0"/>
                          <a:cs typeface="Arial" pitchFamily="34" charset="0"/>
                        </a:rPr>
                        <a:t>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9" name="Oval 8"/>
          <p:cNvSpPr/>
          <p:nvPr/>
        </p:nvSpPr>
        <p:spPr>
          <a:xfrm>
            <a:off x="100013" y="3284538"/>
            <a:ext cx="2889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Oval 9"/>
          <p:cNvSpPr/>
          <p:nvPr/>
        </p:nvSpPr>
        <p:spPr>
          <a:xfrm>
            <a:off x="527050" y="3500438"/>
            <a:ext cx="2889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Oval 10"/>
          <p:cNvSpPr/>
          <p:nvPr/>
        </p:nvSpPr>
        <p:spPr>
          <a:xfrm>
            <a:off x="539750" y="3059113"/>
            <a:ext cx="287338"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Oval 11"/>
          <p:cNvSpPr/>
          <p:nvPr/>
        </p:nvSpPr>
        <p:spPr>
          <a:xfrm>
            <a:off x="323850" y="2851150"/>
            <a:ext cx="28733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8740778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wharder\Desktop\v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852738"/>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728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a process must be run</a:t>
            </a:r>
            <a:br>
              <a:rPr lang="en-US" altLang="en-US" smtClean="0">
                <a:latin typeface="Arial" charset="0"/>
                <a:cs typeface="Arial" charset="0"/>
              </a:rPr>
            </a:br>
            <a:r>
              <a:rPr lang="en-US" altLang="en-US" smtClean="0">
                <a:latin typeface="Arial" charset="0"/>
                <a:cs typeface="Arial" charset="0"/>
              </a:rPr>
              <a:t>first, we mark its previous</a:t>
            </a:r>
            <a:br>
              <a:rPr lang="en-US" altLang="en-US" smtClean="0">
                <a:latin typeface="Arial" charset="0"/>
                <a:cs typeface="Arial" charset="0"/>
              </a:rPr>
            </a:br>
            <a:r>
              <a:rPr lang="en-US" altLang="en-US" smtClean="0">
                <a:latin typeface="Arial" charset="0"/>
                <a:cs typeface="Arial" charset="0"/>
              </a:rPr>
              <a:t>process as 0</a:t>
            </a:r>
          </a:p>
          <a:p>
            <a:pPr>
              <a:buFont typeface="Arial" charset="0"/>
              <a:buNone/>
            </a:pP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p:txBody>
      </p:sp>
      <p:graphicFrame>
        <p:nvGraphicFramePr>
          <p:cNvPr id="293056" name="Group 192"/>
          <p:cNvGraphicFramePr>
            <a:graphicFrameLocks noGrp="1"/>
          </p:cNvGraphicFramePr>
          <p:nvPr>
            <p:extLst>
              <p:ext uri="{D42A27DB-BD31-4B8C-83A1-F6EECF244321}">
                <p14:modId xmlns:p14="http://schemas.microsoft.com/office/powerpoint/2010/main" val="3289256613"/>
              </p:ext>
            </p:extLst>
          </p:nvPr>
        </p:nvGraphicFramePr>
        <p:xfrm>
          <a:off x="4067175" y="1628775"/>
          <a:ext cx="4752976" cy="4359277"/>
        </p:xfrm>
        <a:graphic>
          <a:graphicData uri="http://schemas.openxmlformats.org/drawingml/2006/table">
            <a:tbl>
              <a:tblPr/>
              <a:tblGrid>
                <a:gridCol w="720148"/>
                <a:gridCol w="1008207"/>
                <a:gridCol w="1080222"/>
                <a:gridCol w="864177"/>
                <a:gridCol w="1080222"/>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Place</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Weight</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Previous</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2 –  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4.8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1.3</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10</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8</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11</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12</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3.9</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7</a:t>
                      </a:r>
                    </a:p>
                  </a:txBody>
                  <a:tcPr marL="91449" marR="91449"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053185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983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Thus, given process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the optimal weight is either:</a:t>
            </a:r>
          </a:p>
          <a:p>
            <a:pPr lvl="1">
              <a:buFont typeface="Arial" charset="0"/>
              <a:buNone/>
            </a:pPr>
            <a:r>
              <a:rPr lang="en-US" altLang="en-US" dirty="0" smtClean="0">
                <a:latin typeface="Arial" charset="0"/>
                <a:cs typeface="Arial" charset="0"/>
              </a:rPr>
              <a:t>	The weight of this process plus the optimal weight</a:t>
            </a:r>
            <a:br>
              <a:rPr lang="en-US" altLang="en-US" dirty="0" smtClean="0">
                <a:latin typeface="Arial" charset="0"/>
                <a:cs typeface="Arial" charset="0"/>
              </a:rPr>
            </a:br>
            <a:r>
              <a:rPr lang="en-US" altLang="en-US" dirty="0" smtClean="0">
                <a:latin typeface="Arial" charset="0"/>
                <a:cs typeface="Arial" charset="0"/>
              </a:rPr>
              <a:t>of that previous process that could have been run</a:t>
            </a:r>
          </a:p>
          <a:p>
            <a:pPr lvl="1">
              <a:buFont typeface="Arial" charset="0"/>
              <a:buNone/>
            </a:pPr>
            <a:r>
              <a:rPr lang="en-US" altLang="en-US" dirty="0" smtClean="0">
                <a:latin typeface="Arial" charset="0"/>
                <a:cs typeface="Arial" charset="0"/>
              </a:rPr>
              <a:t>	</a:t>
            </a:r>
            <a:r>
              <a:rPr lang="en-US" altLang="en-US" dirty="0">
                <a:latin typeface="Arial" charset="0"/>
                <a:cs typeface="Arial" charset="0"/>
              </a:rPr>
              <a:t>	</a:t>
            </a:r>
            <a:r>
              <a:rPr lang="en-US" altLang="en-US" dirty="0" smtClean="0">
                <a:latin typeface="Arial" charset="0"/>
                <a:cs typeface="Arial" charset="0"/>
              </a:rPr>
              <a:t>		</a:t>
            </a:r>
            <a:r>
              <a:rPr lang="en-US" altLang="en-US" b="1" u="sng" dirty="0" smtClean="0">
                <a:latin typeface="Arial" charset="0"/>
                <a:cs typeface="Arial" charset="0"/>
              </a:rPr>
              <a:t>or</a:t>
            </a:r>
          </a:p>
          <a:p>
            <a:pPr lvl="1">
              <a:buFont typeface="Arial" charset="0"/>
              <a:buNone/>
            </a:pPr>
            <a:r>
              <a:rPr lang="en-US" altLang="en-US" dirty="0" smtClean="0">
                <a:latin typeface="Arial" charset="0"/>
                <a:cs typeface="Arial" charset="0"/>
              </a:rPr>
              <a:t>	The optimal weight of the </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1)</a:t>
            </a:r>
            <a:r>
              <a:rPr lang="en-US" altLang="en-US" baseline="30000" dirty="0" err="1" smtClean="0">
                <a:latin typeface="Arial" charset="0"/>
                <a:cs typeface="Arial" charset="0"/>
              </a:rPr>
              <a:t>st</a:t>
            </a:r>
            <a:r>
              <a:rPr lang="en-US" altLang="en-US" dirty="0" smtClean="0">
                <a:latin typeface="Arial" charset="0"/>
                <a:cs typeface="Arial" charset="0"/>
              </a:rPr>
              <a:t> process</a:t>
            </a:r>
          </a:p>
          <a:p>
            <a:pPr lvl="1">
              <a:buFont typeface="Arial" charset="0"/>
              <a:buNone/>
            </a:pPr>
            <a:endParaRPr lang="en-US" altLang="en-US" sz="1050" dirty="0">
              <a:latin typeface="Arial" charset="0"/>
              <a:cs typeface="Arial" charset="0"/>
            </a:endParaRPr>
          </a:p>
          <a:p>
            <a:pPr>
              <a:buNone/>
            </a:pPr>
            <a:r>
              <a:rPr lang="en-US" altLang="en-US" dirty="0" smtClean="0">
                <a:latin typeface="Arial" charset="0"/>
                <a:cs typeface="Arial" charset="0"/>
              </a:rPr>
              <a:t>	This </a:t>
            </a:r>
            <a:r>
              <a:rPr lang="en-US" altLang="en-US" dirty="0">
                <a:latin typeface="Arial" charset="0"/>
                <a:cs typeface="Arial" charset="0"/>
              </a:rPr>
              <a:t>can be quickly converted to code:</a:t>
            </a:r>
          </a:p>
          <a:p>
            <a:pPr lvl="2">
              <a:buNone/>
            </a:pPr>
            <a:endParaRPr lang="en-US" altLang="en-US" sz="700" dirty="0" smtClean="0">
              <a:latin typeface="Consolas" pitchFamily="49" charset="0"/>
              <a:cs typeface="Consolas" pitchFamily="49" charset="0"/>
            </a:endParaRPr>
          </a:p>
          <a:p>
            <a:pPr lvl="2">
              <a:buNone/>
            </a:pP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a:solidFill>
                  <a:srgbClr val="FF0000"/>
                </a:solidFill>
                <a:latin typeface="Consolas" pitchFamily="49" charset="0"/>
                <a:cs typeface="Consolas" pitchFamily="49" charset="0"/>
              </a:rPr>
              <a:t>optimal_weight</a:t>
            </a: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 </a:t>
            </a:r>
            <a:r>
              <a:rPr lang="en-US" altLang="en-US" sz="1400" dirty="0" err="1">
                <a:latin typeface="Consolas" pitchFamily="49" charset="0"/>
                <a:cs typeface="Consolas" pitchFamily="49" charset="0"/>
              </a:rPr>
              <a:t>const</a:t>
            </a:r>
            <a:r>
              <a:rPr lang="en-US" altLang="en-US" sz="1400" dirty="0">
                <a:latin typeface="Consolas" pitchFamily="49" charset="0"/>
                <a:cs typeface="Consolas" pitchFamily="49" charset="0"/>
              </a:rPr>
              <a:t> {</a:t>
            </a:r>
          </a:p>
          <a:p>
            <a:pPr lvl="2">
              <a:buNone/>
            </a:pPr>
            <a:r>
              <a:rPr lang="en-US" altLang="en-US" sz="1400" dirty="0">
                <a:latin typeface="Consolas" pitchFamily="49" charset="0"/>
                <a:cs typeface="Consolas" pitchFamily="49" charset="0"/>
              </a:rPr>
              <a:t>    // The </a:t>
            </a:r>
            <a:r>
              <a:rPr lang="en-US" altLang="en-US" sz="1400" dirty="0" err="1">
                <a:latin typeface="Consolas" pitchFamily="49" charset="0"/>
                <a:cs typeface="Consolas" pitchFamily="49" charset="0"/>
              </a:rPr>
              <a:t>zeroeth</a:t>
            </a:r>
            <a:r>
              <a:rPr lang="en-US" altLang="en-US" sz="1400" dirty="0">
                <a:latin typeface="Consolas" pitchFamily="49" charset="0"/>
                <a:cs typeface="Consolas" pitchFamily="49" charset="0"/>
              </a:rPr>
              <a:t> process has weight 0</a:t>
            </a:r>
          </a:p>
          <a:p>
            <a:pPr lvl="2">
              <a:buNone/>
            </a:pPr>
            <a:r>
              <a:rPr lang="en-US" altLang="en-US" sz="1400" dirty="0">
                <a:latin typeface="Consolas" pitchFamily="49" charset="0"/>
                <a:cs typeface="Consolas" pitchFamily="49" charset="0"/>
              </a:rPr>
              <a:t>    if ( n == 0 ) {</a:t>
            </a:r>
          </a:p>
          <a:p>
            <a:pPr lvl="2">
              <a:buNone/>
            </a:pPr>
            <a:r>
              <a:rPr lang="en-US" altLang="en-US" sz="1400" dirty="0">
                <a:latin typeface="Consolas" pitchFamily="49" charset="0"/>
                <a:cs typeface="Consolas" pitchFamily="49" charset="0"/>
              </a:rPr>
              <a:t>        return 0;</a:t>
            </a:r>
          </a:p>
          <a:p>
            <a:pPr lvl="2">
              <a:buNone/>
            </a:pPr>
            <a:r>
              <a:rPr lang="en-US" altLang="en-US" sz="1400" dirty="0">
                <a:latin typeface="Consolas" pitchFamily="49" charset="0"/>
                <a:cs typeface="Consolas" pitchFamily="49" charset="0"/>
              </a:rPr>
              <a:t>    }</a:t>
            </a:r>
          </a:p>
          <a:p>
            <a:pPr lvl="2">
              <a:buNone/>
            </a:pPr>
            <a:endParaRPr lang="en-US" altLang="en-US" sz="1400" dirty="0">
              <a:latin typeface="Consolas" pitchFamily="49" charset="0"/>
              <a:cs typeface="Consolas" pitchFamily="49" charset="0"/>
            </a:endParaRPr>
          </a:p>
          <a:p>
            <a:pPr lvl="2">
              <a:buNone/>
            </a:pPr>
            <a:r>
              <a:rPr lang="en-US" altLang="en-US" sz="1400" dirty="0">
                <a:latin typeface="Consolas" pitchFamily="49" charset="0"/>
                <a:cs typeface="Consolas" pitchFamily="49" charset="0"/>
              </a:rPr>
              <a:t>    return </a:t>
            </a:r>
            <a:r>
              <a:rPr lang="en-US" altLang="en-US" sz="1400" dirty="0" err="1">
                <a:latin typeface="Consolas" pitchFamily="49" charset="0"/>
                <a:cs typeface="Consolas" pitchFamily="49" charset="0"/>
              </a:rPr>
              <a:t>std</a:t>
            </a:r>
            <a:r>
              <a:rPr lang="en-US" altLang="en-US" sz="1400" dirty="0">
                <a:latin typeface="Consolas" pitchFamily="49" charset="0"/>
                <a:cs typeface="Consolas" pitchFamily="49" charset="0"/>
              </a:rPr>
              <a:t>::max(</a:t>
            </a:r>
          </a:p>
          <a:p>
            <a:pPr lvl="2">
              <a:buNone/>
            </a:pPr>
            <a:r>
              <a:rPr lang="en-US" altLang="en-US" sz="1400" dirty="0">
                <a:latin typeface="Consolas" pitchFamily="49" charset="0"/>
                <a:cs typeface="Consolas" pitchFamily="49" charset="0"/>
              </a:rPr>
              <a:t>        weight[n] + </a:t>
            </a:r>
            <a:r>
              <a:rPr lang="en-US" altLang="en-US" sz="1400" dirty="0" err="1">
                <a:solidFill>
                  <a:srgbClr val="FF0000"/>
                </a:solidFill>
                <a:latin typeface="Consolas" pitchFamily="49" charset="0"/>
                <a:cs typeface="Consolas" pitchFamily="49" charset="0"/>
              </a:rPr>
              <a:t>optimal_weight</a:t>
            </a:r>
            <a:r>
              <a:rPr lang="en-US" altLang="en-US" sz="1400" dirty="0">
                <a:latin typeface="Consolas" pitchFamily="49" charset="0"/>
                <a:cs typeface="Consolas" pitchFamily="49" charset="0"/>
              </a:rPr>
              <a:t>( previous[n] ),</a:t>
            </a:r>
          </a:p>
          <a:p>
            <a:pPr lvl="2">
              <a:buNone/>
            </a:pPr>
            <a:r>
              <a:rPr lang="en-US" altLang="en-US" sz="1400" dirty="0">
                <a:latin typeface="Consolas" pitchFamily="49" charset="0"/>
                <a:cs typeface="Consolas" pitchFamily="49" charset="0"/>
              </a:rPr>
              <a:t>        </a:t>
            </a:r>
            <a:r>
              <a:rPr lang="en-US" altLang="en-US" sz="1400" dirty="0" err="1">
                <a:solidFill>
                  <a:srgbClr val="FF0000"/>
                </a:solidFill>
                <a:latin typeface="Consolas" pitchFamily="49" charset="0"/>
                <a:cs typeface="Consolas" pitchFamily="49" charset="0"/>
              </a:rPr>
              <a:t>optimal_weight</a:t>
            </a:r>
            <a:r>
              <a:rPr lang="en-US" altLang="en-US" sz="1400" dirty="0">
                <a:latin typeface="Consolas" pitchFamily="49" charset="0"/>
                <a:cs typeface="Consolas" pitchFamily="49" charset="0"/>
              </a:rPr>
              <a:t>( n - 1 )</a:t>
            </a:r>
          </a:p>
          <a:p>
            <a:pPr lvl="2">
              <a:buNone/>
            </a:pPr>
            <a:r>
              <a:rPr lang="en-US" altLang="en-US" sz="1400" dirty="0">
                <a:latin typeface="Consolas" pitchFamily="49" charset="0"/>
                <a:cs typeface="Consolas" pitchFamily="49" charset="0"/>
              </a:rPr>
              <a:t>    );</a:t>
            </a:r>
          </a:p>
          <a:p>
            <a:pPr lvl="2">
              <a:buNone/>
            </a:pPr>
            <a:r>
              <a:rPr lang="en-US" altLang="en-US" sz="1400" dirty="0" smtClean="0">
                <a:latin typeface="Consolas" pitchFamily="49" charset="0"/>
                <a:cs typeface="Consolas" pitchFamily="49" charset="0"/>
              </a:rPr>
              <a:t>}</a:t>
            </a:r>
            <a:endParaRPr lang="en-US" altLang="en-US" dirty="0">
              <a:latin typeface="Arial" charset="0"/>
              <a:cs typeface="Arial" charset="0"/>
            </a:endParaRPr>
          </a:p>
          <a:p>
            <a:pPr lvl="1">
              <a:buFont typeface="Arial" charset="0"/>
              <a:buNone/>
            </a:pPr>
            <a:endParaRPr lang="en-US" altLang="en-US" dirty="0" smtClean="0">
              <a:latin typeface="Arial" charset="0"/>
              <a:cs typeface="Arial" charset="0"/>
            </a:endParaRPr>
          </a:p>
        </p:txBody>
      </p:sp>
    </p:spTree>
    <p:extLst>
      <p:ext uri="{BB962C8B-B14F-4D97-AF65-F5344CB8AC3E}">
        <p14:creationId xmlns:p14="http://schemas.microsoft.com/office/powerpoint/2010/main" val="408815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30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30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30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30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30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307">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830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307">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307">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30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Arial" charset="0"/>
                <a:cs typeface="Arial" charset="0"/>
              </a:rPr>
              <a:t>Fibonacci numbers</a:t>
            </a:r>
            <a:endParaRPr lang="en-US" altLang="en-US" dirty="0" smtClean="0">
              <a:latin typeface="Arial" charset="0"/>
              <a:cs typeface="Arial" charset="0"/>
            </a:endParaRPr>
          </a:p>
        </p:txBody>
      </p:sp>
      <p:sp>
        <p:nvSpPr>
          <p:cNvPr id="163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a:t>
            </a:r>
          </a:p>
          <a:p>
            <a:pPr lvl="1"/>
            <a:r>
              <a:rPr lang="en-US" altLang="en-US" dirty="0" smtClean="0">
                <a:latin typeface="Arial" charset="0"/>
                <a:cs typeface="Arial" charset="0"/>
              </a:rPr>
              <a:t>To calculate </a:t>
            </a:r>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(44)</a:t>
            </a:r>
            <a:r>
              <a:rPr lang="en-US" altLang="en-US" dirty="0" smtClean="0">
                <a:latin typeface="Arial" charset="0"/>
                <a:cs typeface="Arial" charset="0"/>
              </a:rPr>
              <a:t>, it is necessary to calculate </a:t>
            </a:r>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(43)</a:t>
            </a:r>
            <a:r>
              <a:rPr lang="en-US" altLang="en-US" dirty="0" smtClean="0">
                <a:latin typeface="Arial" charset="0"/>
                <a:cs typeface="Arial" charset="0"/>
              </a:rPr>
              <a:t> and </a:t>
            </a:r>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(42)</a:t>
            </a:r>
            <a:endParaRPr lang="en-US" altLang="en-US" dirty="0" smtClean="0">
              <a:latin typeface="Arial" charset="0"/>
              <a:cs typeface="Arial" charset="0"/>
            </a:endParaRPr>
          </a:p>
          <a:p>
            <a:pPr lvl="1"/>
            <a:r>
              <a:rPr lang="en-US" altLang="en-US" dirty="0" smtClean="0">
                <a:latin typeface="Arial" charset="0"/>
                <a:cs typeface="Arial" charset="0"/>
              </a:rPr>
              <a:t>However, to calculate </a:t>
            </a: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(43)</a:t>
            </a:r>
            <a:r>
              <a:rPr lang="en-US" altLang="en-US" dirty="0" smtClean="0">
                <a:latin typeface="Arial" charset="0"/>
                <a:cs typeface="Arial" charset="0"/>
              </a:rPr>
              <a:t>, it is also necessary to calculate </a:t>
            </a:r>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(42)</a:t>
            </a:r>
            <a:endParaRPr lang="en-US" altLang="en-US" dirty="0" smtClean="0">
              <a:latin typeface="Arial" charset="0"/>
              <a:cs typeface="Arial" charset="0"/>
            </a:endParaRPr>
          </a:p>
          <a:p>
            <a:pPr lvl="1"/>
            <a:r>
              <a:rPr lang="en-US" altLang="en-US" dirty="0" smtClean="0">
                <a:latin typeface="Arial" charset="0"/>
                <a:cs typeface="Arial" charset="0"/>
              </a:rPr>
              <a:t>It gets worse, for example</a:t>
            </a:r>
          </a:p>
          <a:p>
            <a:pPr lvl="2"/>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(40)</a:t>
            </a:r>
            <a:r>
              <a:rPr lang="en-US" altLang="en-US" dirty="0" smtClean="0">
                <a:latin typeface="Arial" charset="0"/>
                <a:cs typeface="Arial" charset="0"/>
              </a:rPr>
              <a:t> is called 5 times</a:t>
            </a:r>
          </a:p>
          <a:p>
            <a:pPr lvl="2"/>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(30)</a:t>
            </a:r>
            <a:r>
              <a:rPr lang="en-US" altLang="en-US" dirty="0" smtClean="0">
                <a:latin typeface="Arial" charset="0"/>
                <a:cs typeface="Arial" charset="0"/>
              </a:rPr>
              <a:t> </a:t>
            </a:r>
            <a:r>
              <a:rPr lang="en-US" altLang="en-US" dirty="0">
                <a:latin typeface="Arial" charset="0"/>
                <a:cs typeface="Arial" charset="0"/>
              </a:rPr>
              <a:t>is called </a:t>
            </a:r>
            <a:r>
              <a:rPr lang="en-US" altLang="en-US" dirty="0" smtClean="0">
                <a:latin typeface="Arial" charset="0"/>
                <a:cs typeface="Arial" charset="0"/>
              </a:rPr>
              <a:t>620 times</a:t>
            </a:r>
          </a:p>
          <a:p>
            <a:pPr lvl="2"/>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(20</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is called </a:t>
            </a:r>
            <a:r>
              <a:rPr lang="en-US" altLang="en-US" dirty="0" smtClean="0">
                <a:latin typeface="Arial" charset="0"/>
                <a:cs typeface="Arial" charset="0"/>
              </a:rPr>
              <a:t>75 025 times</a:t>
            </a:r>
            <a:endParaRPr lang="en-US" altLang="en-US" dirty="0">
              <a:latin typeface="Arial" charset="0"/>
              <a:cs typeface="Arial" charset="0"/>
            </a:endParaRPr>
          </a:p>
          <a:p>
            <a:pPr lvl="2"/>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(10</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is called </a:t>
            </a:r>
            <a:r>
              <a:rPr lang="en-US" altLang="en-US" dirty="0" smtClean="0">
                <a:latin typeface="Arial" charset="0"/>
                <a:cs typeface="Arial" charset="0"/>
              </a:rPr>
              <a:t>9 227 465 times</a:t>
            </a:r>
          </a:p>
          <a:p>
            <a:pPr lvl="2"/>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(0</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is called </a:t>
            </a:r>
            <a:r>
              <a:rPr lang="en-US" altLang="en-US" dirty="0" smtClean="0">
                <a:latin typeface="Arial" charset="0"/>
                <a:cs typeface="Arial" charset="0"/>
              </a:rPr>
              <a:t>433 494 437 times</a:t>
            </a:r>
          </a:p>
          <a:p>
            <a:pPr lvl="2"/>
            <a:endParaRPr lang="en-US" altLang="en-US" dirty="0">
              <a:latin typeface="Arial" charset="0"/>
              <a:cs typeface="Arial" charset="0"/>
            </a:endParaRPr>
          </a:p>
          <a:p>
            <a:pPr marL="361950" indent="-361950">
              <a:buNone/>
            </a:pPr>
            <a:r>
              <a:rPr lang="en-US" altLang="en-US" dirty="0" smtClean="0">
                <a:latin typeface="Arial" charset="0"/>
                <a:cs typeface="Arial" charset="0"/>
              </a:rPr>
              <a:t>	Surely we don’t have to recalculate </a:t>
            </a:r>
            <a:r>
              <a:rPr lang="en-US" altLang="en-US" i="1" dirty="0" smtClean="0">
                <a:latin typeface="Times New Roman" panose="02020603050405020304" pitchFamily="18" charset="0"/>
                <a:cs typeface="Times New Roman" panose="02020603050405020304" pitchFamily="18" charset="0"/>
              </a:rPr>
              <a:t>F</a:t>
            </a:r>
            <a:r>
              <a:rPr lang="en-US" altLang="en-US" dirty="0" smtClean="0">
                <a:latin typeface="Times New Roman" panose="02020603050405020304" pitchFamily="18" charset="0"/>
                <a:cs typeface="Times New Roman" panose="02020603050405020304" pitchFamily="18" charset="0"/>
              </a:rPr>
              <a:t>(10)</a:t>
            </a:r>
            <a:r>
              <a:rPr lang="en-US" altLang="en-US" dirty="0" smtClean="0">
                <a:latin typeface="Arial" charset="0"/>
                <a:cs typeface="Arial" charset="0"/>
              </a:rPr>
              <a:t> almost ten million times…</a:t>
            </a:r>
            <a:endParaRPr lang="en-US" altLang="en-US" dirty="0">
              <a:latin typeface="Arial" charset="0"/>
              <a:cs typeface="Arial" charset="0"/>
            </a:endParaRPr>
          </a:p>
        </p:txBody>
      </p:sp>
    </p:spTree>
    <p:extLst>
      <p:ext uri="{BB962C8B-B14F-4D97-AF65-F5344CB8AC3E}">
        <p14:creationId xmlns:p14="http://schemas.microsoft.com/office/powerpoint/2010/main" val="14962749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1003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Unfortunately, consider the worst-case run-time analysis:</a:t>
            </a:r>
          </a:p>
          <a:p>
            <a:pPr lvl="1"/>
            <a:r>
              <a:rPr lang="en-US" altLang="en-US" dirty="0" smtClean="0">
                <a:latin typeface="Arial" charset="0"/>
                <a:cs typeface="Arial" charset="0"/>
              </a:rPr>
              <a:t>Suppose it is true that</a:t>
            </a:r>
          </a:p>
          <a:p>
            <a:pPr lvl="1" algn="ctr">
              <a:buFont typeface="Arial" charset="0"/>
              <a:buNone/>
            </a:pPr>
            <a:r>
              <a:rPr lang="en-US" altLang="en-US" dirty="0" smtClean="0">
                <a:latin typeface="Consolas" pitchFamily="49" charset="0"/>
                <a:cs typeface="Consolas" pitchFamily="49" charset="0"/>
              </a:rPr>
              <a:t>previous[n] == (n - 1)</a:t>
            </a:r>
            <a:endParaRPr lang="en-US" altLang="en-US" dirty="0" smtClean="0">
              <a:latin typeface="Arial" charset="0"/>
              <a:cs typeface="Arial" charset="0"/>
            </a:endParaRPr>
          </a:p>
          <a:p>
            <a:pPr lvl="1">
              <a:buFont typeface="Arial" charset="0"/>
              <a:buNone/>
            </a:pPr>
            <a:r>
              <a:rPr lang="en-US" altLang="en-US" dirty="0" smtClean="0">
                <a:latin typeface="Arial" charset="0"/>
                <a:cs typeface="Arial" charset="0"/>
              </a:rPr>
              <a:t>	for all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the run time analysis is:</a:t>
            </a:r>
          </a:p>
          <a:p>
            <a:pPr lvl="1"/>
            <a:endParaRPr lang="en-US" altLang="en-US" dirty="0" smtClean="0">
              <a:latin typeface="Arial" charset="0"/>
              <a:cs typeface="Arial" charset="0"/>
            </a:endParaRPr>
          </a:p>
          <a:p>
            <a:pPr lvl="2">
              <a:buFont typeface="Arial" charset="0"/>
              <a:buNone/>
            </a:pP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optimal_weight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n ) </a:t>
            </a:r>
            <a:r>
              <a:rPr lang="en-US" altLang="en-US" sz="1400" dirty="0" err="1" smtClean="0">
                <a:latin typeface="Consolas" pitchFamily="49" charset="0"/>
                <a:cs typeface="Consolas" pitchFamily="49" charset="0"/>
              </a:rPr>
              <a:t>const</a:t>
            </a:r>
            <a:r>
              <a:rPr lang="en-US" altLang="en-US" sz="1400" dirty="0" smtClean="0">
                <a:latin typeface="Consolas" pitchFamily="49" charset="0"/>
                <a:cs typeface="Consolas" pitchFamily="49" charset="0"/>
              </a:rPr>
              <a:t> {</a:t>
            </a:r>
          </a:p>
          <a:p>
            <a:pPr lvl="2">
              <a:buFont typeface="Arial" charset="0"/>
              <a:buNone/>
            </a:pPr>
            <a:r>
              <a:rPr lang="en-US" altLang="en-US" sz="1400" dirty="0" smtClean="0">
                <a:latin typeface="Consolas" pitchFamily="49" charset="0"/>
                <a:cs typeface="Consolas" pitchFamily="49" charset="0"/>
              </a:rPr>
              <a:t>    if ( n == 0 ) {</a:t>
            </a:r>
          </a:p>
          <a:p>
            <a:pPr lvl="2">
              <a:buFont typeface="Arial" charset="0"/>
              <a:buNone/>
            </a:pPr>
            <a:r>
              <a:rPr lang="en-US" altLang="en-US" sz="1400" dirty="0" smtClean="0">
                <a:latin typeface="Consolas" pitchFamily="49" charset="0"/>
                <a:cs typeface="Consolas" pitchFamily="49" charset="0"/>
              </a:rPr>
              <a:t>        return 0;</a:t>
            </a:r>
          </a:p>
          <a:p>
            <a:pPr lvl="2">
              <a:buFont typeface="Arial" charset="0"/>
              <a:buNone/>
            </a:pPr>
            <a:r>
              <a:rPr lang="en-US" altLang="en-US" sz="1400" dirty="0" smtClean="0">
                <a:latin typeface="Consolas" pitchFamily="49" charset="0"/>
                <a:cs typeface="Consolas" pitchFamily="49" charset="0"/>
              </a:rPr>
              <a:t>    }</a:t>
            </a:r>
          </a:p>
          <a:p>
            <a:pPr lvl="2">
              <a:buFont typeface="Arial" charset="0"/>
              <a:buNone/>
            </a:pPr>
            <a:endParaRPr lang="en-US" altLang="en-US" sz="1400" dirty="0" smtClean="0">
              <a:latin typeface="Consolas" pitchFamily="49" charset="0"/>
              <a:cs typeface="Consolas" pitchFamily="49" charset="0"/>
            </a:endParaRPr>
          </a:p>
          <a:p>
            <a:pPr lvl="2">
              <a:buFont typeface="Arial" charset="0"/>
              <a:buNone/>
            </a:pPr>
            <a:r>
              <a:rPr lang="en-US" altLang="en-US" sz="1400" dirty="0" smtClean="0">
                <a:latin typeface="Consolas" pitchFamily="49" charset="0"/>
                <a:cs typeface="Consolas" pitchFamily="49" charset="0"/>
              </a:rPr>
              <a:t>    return </a:t>
            </a:r>
            <a:r>
              <a:rPr lang="en-US" altLang="en-US" sz="1400" dirty="0" err="1" smtClean="0">
                <a:latin typeface="Consolas" pitchFamily="49" charset="0"/>
                <a:cs typeface="Consolas" pitchFamily="49" charset="0"/>
              </a:rPr>
              <a:t>std</a:t>
            </a:r>
            <a:r>
              <a:rPr lang="en-US" altLang="en-US" sz="1400" dirty="0" smtClean="0">
                <a:latin typeface="Consolas" pitchFamily="49" charset="0"/>
                <a:cs typeface="Consolas" pitchFamily="49" charset="0"/>
              </a:rPr>
              <a:t>::max(</a:t>
            </a:r>
          </a:p>
          <a:p>
            <a:pPr lvl="2">
              <a:buFont typeface="Arial" charset="0"/>
              <a:buNone/>
            </a:pPr>
            <a:r>
              <a:rPr lang="en-US" altLang="en-US" sz="1400" dirty="0" smtClean="0">
                <a:latin typeface="Consolas" pitchFamily="49" charset="0"/>
                <a:cs typeface="Consolas" pitchFamily="49" charset="0"/>
              </a:rPr>
              <a:t>        weight[n] + </a:t>
            </a:r>
            <a:r>
              <a:rPr lang="en-US" altLang="en-US" sz="1400" dirty="0" err="1" smtClean="0">
                <a:solidFill>
                  <a:srgbClr val="FF0000"/>
                </a:solidFill>
                <a:latin typeface="Consolas" pitchFamily="49" charset="0"/>
                <a:cs typeface="Consolas" pitchFamily="49" charset="0"/>
              </a:rPr>
              <a:t>optimal_weight</a:t>
            </a:r>
            <a:r>
              <a:rPr lang="en-US" altLang="en-US" sz="1400" dirty="0" smtClean="0">
                <a:solidFill>
                  <a:srgbClr val="FF0000"/>
                </a:solidFill>
                <a:latin typeface="Consolas" pitchFamily="49" charset="0"/>
                <a:cs typeface="Consolas" pitchFamily="49" charset="0"/>
              </a:rPr>
              <a:t>( previous[n] )</a:t>
            </a:r>
            <a:r>
              <a:rPr lang="en-US" altLang="en-US" sz="1400" dirty="0" smtClean="0">
                <a:latin typeface="Consolas" pitchFamily="49" charset="0"/>
                <a:cs typeface="Consolas" pitchFamily="49" charset="0"/>
              </a:rPr>
              <a:t>,</a:t>
            </a:r>
          </a:p>
          <a:p>
            <a:pPr lvl="2">
              <a:buFont typeface="Arial" charset="0"/>
              <a:buNone/>
            </a:pPr>
            <a:r>
              <a:rPr lang="en-US" altLang="en-US" sz="1400" dirty="0" smtClean="0">
                <a:latin typeface="Consolas" pitchFamily="49" charset="0"/>
                <a:cs typeface="Consolas" pitchFamily="49" charset="0"/>
              </a:rPr>
              <a:t>        </a:t>
            </a:r>
            <a:r>
              <a:rPr lang="en-US" altLang="en-US" sz="1400" dirty="0" err="1" smtClean="0">
                <a:solidFill>
                  <a:srgbClr val="FF0000"/>
                </a:solidFill>
                <a:latin typeface="Consolas" pitchFamily="49" charset="0"/>
                <a:cs typeface="Consolas" pitchFamily="49" charset="0"/>
              </a:rPr>
              <a:t>optimal_weight</a:t>
            </a:r>
            <a:r>
              <a:rPr lang="en-US" altLang="en-US" sz="1400" dirty="0" smtClean="0">
                <a:solidFill>
                  <a:srgbClr val="FF0000"/>
                </a:solidFill>
                <a:latin typeface="Consolas" pitchFamily="49" charset="0"/>
                <a:cs typeface="Consolas" pitchFamily="49" charset="0"/>
              </a:rPr>
              <a:t>( n - 1 )</a:t>
            </a:r>
          </a:p>
          <a:p>
            <a:pPr lvl="2">
              <a:buFont typeface="Arial" charset="0"/>
              <a:buNone/>
            </a:pPr>
            <a:r>
              <a:rPr lang="en-US" altLang="en-US" sz="1400" dirty="0" smtClean="0">
                <a:latin typeface="Consolas" pitchFamily="49" charset="0"/>
                <a:cs typeface="Consolas" pitchFamily="49" charset="0"/>
              </a:rPr>
              <a:t>    );</a:t>
            </a:r>
          </a:p>
          <a:p>
            <a:pPr lvl="2">
              <a:buFont typeface="Arial" charset="0"/>
              <a:buNone/>
            </a:pPr>
            <a:r>
              <a:rPr lang="en-US" altLang="en-US" sz="1400" dirty="0" smtClean="0">
                <a:latin typeface="Consolas" pitchFamily="49" charset="0"/>
                <a:cs typeface="Consolas" pitchFamily="49" charset="0"/>
              </a:rPr>
              <a:t>}</a:t>
            </a:r>
            <a:endParaRPr lang="en-US" altLang="en-US" sz="1100" dirty="0" smtClean="0">
              <a:latin typeface="Consolas" pitchFamily="49" charset="0"/>
              <a:cs typeface="Consolas" pitchFamily="49" charset="0"/>
            </a:endParaRPr>
          </a:p>
          <a:p>
            <a:pPr>
              <a:buFont typeface="Arial" charset="0"/>
              <a:buNone/>
            </a:pPr>
            <a:endParaRPr lang="en-US" altLang="en-US" dirty="0" smtClean="0">
              <a:latin typeface="Arial" charset="0"/>
              <a:cs typeface="Arial" charset="0"/>
            </a:endParaRPr>
          </a:p>
        </p:txBody>
      </p:sp>
      <p:graphicFrame>
        <p:nvGraphicFramePr>
          <p:cNvPr id="100356" name="Object 2"/>
          <p:cNvGraphicFramePr>
            <a:graphicFrameLocks noChangeAspect="1"/>
          </p:cNvGraphicFramePr>
          <p:nvPr/>
        </p:nvGraphicFramePr>
        <p:xfrm>
          <a:off x="5003800" y="3789363"/>
          <a:ext cx="3471863" cy="868362"/>
        </p:xfrm>
        <a:graphic>
          <a:graphicData uri="http://schemas.openxmlformats.org/presentationml/2006/ole">
            <mc:AlternateContent xmlns:mc="http://schemas.openxmlformats.org/markup-compatibility/2006">
              <mc:Choice xmlns:v="urn:schemas-microsoft-com:vml" Requires="v">
                <p:oleObj spid="_x0000_s10253" name="Equation" r:id="rId4" imgW="2032000" imgH="508000" progId="Equation.DSMT4">
                  <p:embed/>
                </p:oleObj>
              </mc:Choice>
              <mc:Fallback>
                <p:oleObj name="Equation" r:id="rId4" imgW="2032000" imgH="508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789363"/>
                        <a:ext cx="3471863"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501200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10137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the optimal case where we can run every process, the run time is exponential:</a:t>
            </a:r>
          </a:p>
        </p:txBody>
      </p:sp>
      <p:graphicFrame>
        <p:nvGraphicFramePr>
          <p:cNvPr id="101380" name="Object 2"/>
          <p:cNvGraphicFramePr>
            <a:graphicFrameLocks noChangeAspect="1"/>
          </p:cNvGraphicFramePr>
          <p:nvPr>
            <p:extLst>
              <p:ext uri="{D42A27DB-BD31-4B8C-83A1-F6EECF244321}">
                <p14:modId xmlns:p14="http://schemas.microsoft.com/office/powerpoint/2010/main" val="3757675202"/>
              </p:ext>
            </p:extLst>
          </p:nvPr>
        </p:nvGraphicFramePr>
        <p:xfrm>
          <a:off x="2047875" y="2349500"/>
          <a:ext cx="4533900" cy="866775"/>
        </p:xfrm>
        <a:graphic>
          <a:graphicData uri="http://schemas.openxmlformats.org/presentationml/2006/ole">
            <mc:AlternateContent xmlns:mc="http://schemas.openxmlformats.org/markup-compatibility/2006">
              <mc:Choice xmlns:v="urn:schemas-microsoft-com:vml" Requires="v">
                <p:oleObj spid="_x0000_s11276" name="Equation" r:id="rId4" imgW="2654280" imgH="507960" progId="Equation.DSMT4">
                  <p:embed/>
                </p:oleObj>
              </mc:Choice>
              <mc:Fallback>
                <p:oleObj name="Equation" r:id="rId4" imgW="2654280" imgH="507960" progId="Equation.DSMT4">
                  <p:embed/>
                  <p:pic>
                    <p:nvPicPr>
                      <p:cNvPr id="0" name=""/>
                      <p:cNvPicPr>
                        <a:picLocks noChangeAspect="1" noChangeArrowheads="1"/>
                      </p:cNvPicPr>
                      <p:nvPr/>
                    </p:nvPicPr>
                    <p:blipFill>
                      <a:blip r:embed="rId5"/>
                      <a:srcRect/>
                      <a:stretch>
                        <a:fillRect/>
                      </a:stretch>
                    </p:blipFill>
                    <p:spPr bwMode="auto">
                      <a:xfrm>
                        <a:off x="2047875" y="2349500"/>
                        <a:ext cx="45339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992131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1044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However, using memoization:</a:t>
            </a:r>
          </a:p>
          <a:p>
            <a:pPr lvl="2">
              <a:buNone/>
            </a:pPr>
            <a:endParaRPr lang="en-US" altLang="en-US" sz="400" dirty="0" smtClean="0">
              <a:latin typeface="Consolas" pitchFamily="49" charset="0"/>
              <a:cs typeface="Consolas" pitchFamily="49" charset="0"/>
            </a:endParaRPr>
          </a:p>
          <a:p>
            <a:pPr lvl="2">
              <a:buNone/>
            </a:pPr>
            <a:r>
              <a:rPr lang="en-US" altLang="en-US" sz="1300" dirty="0" err="1" smtClean="0">
                <a:latin typeface="Consolas" pitchFamily="49" charset="0"/>
                <a:cs typeface="Consolas" pitchFamily="49" charset="0"/>
              </a:rPr>
              <a:t>int</a:t>
            </a:r>
            <a:r>
              <a:rPr lang="en-US" altLang="en-US" sz="1300" dirty="0" smtClean="0">
                <a:latin typeface="Consolas" pitchFamily="49" charset="0"/>
                <a:cs typeface="Consolas" pitchFamily="49" charset="0"/>
              </a:rPr>
              <a:t> </a:t>
            </a:r>
            <a:r>
              <a:rPr lang="en-US" altLang="en-US" sz="1300" dirty="0" err="1" smtClean="0">
                <a:latin typeface="Consolas" pitchFamily="49" charset="0"/>
                <a:cs typeface="Consolas" pitchFamily="49" charset="0"/>
              </a:rPr>
              <a:t>optimal_weight_memo</a:t>
            </a:r>
            <a:r>
              <a:rPr lang="en-US" altLang="en-US" sz="1300" dirty="0" smtClean="0">
                <a:latin typeface="Consolas" pitchFamily="49" charset="0"/>
                <a:cs typeface="Consolas" pitchFamily="49" charset="0"/>
              </a:rPr>
              <a:t>( </a:t>
            </a:r>
            <a:r>
              <a:rPr lang="en-US" altLang="en-US" sz="1300" dirty="0" err="1">
                <a:latin typeface="Consolas" pitchFamily="49" charset="0"/>
                <a:cs typeface="Consolas" pitchFamily="49" charset="0"/>
              </a:rPr>
              <a:t>int</a:t>
            </a:r>
            <a:r>
              <a:rPr lang="en-US" altLang="en-US" sz="1300" dirty="0">
                <a:latin typeface="Consolas" pitchFamily="49" charset="0"/>
                <a:cs typeface="Consolas" pitchFamily="49" charset="0"/>
              </a:rPr>
              <a:t> </a:t>
            </a:r>
            <a:r>
              <a:rPr lang="en-US" altLang="en-US" sz="1300" dirty="0" smtClean="0">
                <a:latin typeface="Consolas" pitchFamily="49" charset="0"/>
                <a:cs typeface="Consolas" pitchFamily="49" charset="0"/>
              </a:rPr>
              <a:t>n, </a:t>
            </a:r>
            <a:r>
              <a:rPr lang="en-US" altLang="en-US" sz="1300" dirty="0" err="1" smtClean="0">
                <a:latin typeface="Consolas" pitchFamily="49" charset="0"/>
                <a:cs typeface="Consolas" pitchFamily="49" charset="0"/>
              </a:rPr>
              <a:t>bool</a:t>
            </a:r>
            <a:r>
              <a:rPr lang="en-US" altLang="en-US" sz="1300" dirty="0" smtClean="0">
                <a:latin typeface="Consolas" pitchFamily="49" charset="0"/>
                <a:cs typeface="Consolas" pitchFamily="49" charset="0"/>
              </a:rPr>
              <a:t> clear = true </a:t>
            </a:r>
            <a:r>
              <a:rPr lang="en-US" altLang="en-US" sz="1300" dirty="0">
                <a:latin typeface="Consolas" pitchFamily="49" charset="0"/>
                <a:cs typeface="Consolas" pitchFamily="49" charset="0"/>
              </a:rPr>
              <a:t>) </a:t>
            </a:r>
            <a:r>
              <a:rPr lang="en-US" altLang="en-US" sz="1300" dirty="0" err="1">
                <a:latin typeface="Consolas" pitchFamily="49" charset="0"/>
                <a:cs typeface="Consolas" pitchFamily="49" charset="0"/>
              </a:rPr>
              <a:t>const</a:t>
            </a:r>
            <a:r>
              <a:rPr lang="en-US" altLang="en-US" sz="1300" dirty="0">
                <a:latin typeface="Consolas" pitchFamily="49" charset="0"/>
                <a:cs typeface="Consolas" pitchFamily="49" charset="0"/>
              </a:rPr>
              <a:t> {</a:t>
            </a:r>
          </a:p>
          <a:p>
            <a:pPr lvl="2">
              <a:buNone/>
            </a:pPr>
            <a:r>
              <a:rPr lang="en-US" altLang="en-US" sz="1300" dirty="0">
                <a:latin typeface="Consolas" pitchFamily="49" charset="0"/>
                <a:cs typeface="Consolas" pitchFamily="49" charset="0"/>
              </a:rPr>
              <a:t>    </a:t>
            </a:r>
            <a:r>
              <a:rPr lang="en-CA" altLang="en-US" sz="1300" b="1" dirty="0">
                <a:solidFill>
                  <a:srgbClr val="7030A0"/>
                </a:solidFill>
                <a:latin typeface="Consolas" pitchFamily="49" charset="0"/>
                <a:cs typeface="Consolas" pitchFamily="49" charset="0"/>
              </a:rPr>
              <a:t>static </a:t>
            </a:r>
            <a:r>
              <a:rPr lang="en-CA" altLang="en-US" sz="1300" b="1" dirty="0" err="1">
                <a:solidFill>
                  <a:srgbClr val="7030A0"/>
                </a:solidFill>
                <a:latin typeface="Consolas" pitchFamily="49" charset="0"/>
                <a:cs typeface="Consolas" pitchFamily="49" charset="0"/>
              </a:rPr>
              <a:t>std</a:t>
            </a:r>
            <a:r>
              <a:rPr lang="en-CA" altLang="en-US" sz="1300" b="1" dirty="0">
                <a:solidFill>
                  <a:srgbClr val="7030A0"/>
                </a:solidFill>
                <a:latin typeface="Consolas" pitchFamily="49" charset="0"/>
                <a:cs typeface="Consolas" pitchFamily="49" charset="0"/>
              </a:rPr>
              <a:t>::</a:t>
            </a:r>
            <a:r>
              <a:rPr lang="en-CA" altLang="en-US" sz="1300" b="1" dirty="0" smtClean="0">
                <a:solidFill>
                  <a:srgbClr val="7030A0"/>
                </a:solidFill>
                <a:latin typeface="Consolas" pitchFamily="49" charset="0"/>
                <a:cs typeface="Consolas" pitchFamily="49" charset="0"/>
              </a:rPr>
              <a:t>map&lt;</a:t>
            </a:r>
            <a:r>
              <a:rPr lang="en-CA" altLang="en-US" sz="1300" b="1" dirty="0" err="1" smtClean="0">
                <a:solidFill>
                  <a:srgbClr val="7030A0"/>
                </a:solidFill>
                <a:latin typeface="Consolas" pitchFamily="49" charset="0"/>
                <a:cs typeface="Consolas" pitchFamily="49" charset="0"/>
              </a:rPr>
              <a:t>int</a:t>
            </a:r>
            <a:r>
              <a:rPr lang="en-CA" altLang="en-US" sz="1300" b="1" dirty="0">
                <a:solidFill>
                  <a:srgbClr val="7030A0"/>
                </a:solidFill>
                <a:latin typeface="Consolas" pitchFamily="49" charset="0"/>
                <a:cs typeface="Consolas" pitchFamily="49" charset="0"/>
              </a:rPr>
              <a:t>, </a:t>
            </a:r>
            <a:r>
              <a:rPr lang="en-CA" altLang="en-US" sz="1300" b="1" dirty="0" err="1" smtClean="0">
                <a:solidFill>
                  <a:srgbClr val="7030A0"/>
                </a:solidFill>
                <a:latin typeface="Consolas" pitchFamily="49" charset="0"/>
                <a:cs typeface="Consolas" pitchFamily="49" charset="0"/>
              </a:rPr>
              <a:t>int</a:t>
            </a:r>
            <a:r>
              <a:rPr lang="en-CA" altLang="en-US" sz="1300" b="1" dirty="0" smtClean="0">
                <a:solidFill>
                  <a:srgbClr val="7030A0"/>
                </a:solidFill>
                <a:latin typeface="Consolas" pitchFamily="49" charset="0"/>
                <a:cs typeface="Consolas" pitchFamily="49" charset="0"/>
              </a:rPr>
              <a:t>&gt; </a:t>
            </a:r>
            <a:r>
              <a:rPr lang="en-CA" altLang="en-US" sz="1300" b="1" dirty="0">
                <a:solidFill>
                  <a:srgbClr val="7030A0"/>
                </a:solidFill>
                <a:latin typeface="Consolas" pitchFamily="49" charset="0"/>
                <a:cs typeface="Consolas" pitchFamily="49" charset="0"/>
              </a:rPr>
              <a:t>memo</a:t>
            </a:r>
            <a:r>
              <a:rPr lang="en-CA" altLang="en-US" sz="1300" dirty="0">
                <a:latin typeface="Consolas" pitchFamily="49" charset="0"/>
                <a:cs typeface="Consolas" pitchFamily="49" charset="0"/>
              </a:rPr>
              <a:t>;</a:t>
            </a:r>
          </a:p>
          <a:p>
            <a:pPr lvl="2">
              <a:buNone/>
            </a:pPr>
            <a:endParaRPr lang="en-CA" altLang="en-US" sz="1300" dirty="0" smtClean="0">
              <a:latin typeface="Consolas" pitchFamily="49" charset="0"/>
              <a:cs typeface="Consolas" pitchFamily="49" charset="0"/>
            </a:endParaRPr>
          </a:p>
          <a:p>
            <a:pPr lvl="2">
              <a:buNone/>
            </a:pPr>
            <a:r>
              <a:rPr lang="en-CA" altLang="en-US" sz="1300" dirty="0" smtClean="0">
                <a:latin typeface="Consolas" pitchFamily="49" charset="0"/>
                <a:cs typeface="Consolas" pitchFamily="49" charset="0"/>
              </a:rPr>
              <a:t>    </a:t>
            </a:r>
            <a:r>
              <a:rPr lang="en-CA" altLang="en-US" sz="1300" dirty="0">
                <a:latin typeface="Consolas" pitchFamily="49" charset="0"/>
                <a:cs typeface="Consolas" pitchFamily="49" charset="0"/>
              </a:rPr>
              <a:t>if ( clear ) {</a:t>
            </a:r>
          </a:p>
          <a:p>
            <a:pPr lvl="2">
              <a:buNone/>
            </a:pPr>
            <a:r>
              <a:rPr lang="en-CA" altLang="en-US" sz="1300" dirty="0">
                <a:latin typeface="Consolas" pitchFamily="49" charset="0"/>
                <a:cs typeface="Consolas" pitchFamily="49" charset="0"/>
              </a:rPr>
              <a:t>        </a:t>
            </a:r>
            <a:r>
              <a:rPr lang="en-CA" altLang="en-US" sz="1300" dirty="0" err="1">
                <a:latin typeface="Consolas" pitchFamily="49" charset="0"/>
                <a:cs typeface="Consolas" pitchFamily="49" charset="0"/>
              </a:rPr>
              <a:t>memo.clear</a:t>
            </a:r>
            <a:r>
              <a:rPr lang="en-CA" altLang="en-US" sz="1300" dirty="0">
                <a:latin typeface="Consolas" pitchFamily="49" charset="0"/>
                <a:cs typeface="Consolas" pitchFamily="49" charset="0"/>
              </a:rPr>
              <a:t>();</a:t>
            </a:r>
          </a:p>
          <a:p>
            <a:pPr lvl="2">
              <a:buNone/>
            </a:pPr>
            <a:r>
              <a:rPr lang="en-CA" altLang="en-US" sz="1300" dirty="0">
                <a:latin typeface="Consolas" pitchFamily="49" charset="0"/>
                <a:cs typeface="Consolas" pitchFamily="49" charset="0"/>
              </a:rPr>
              <a:t>    }</a:t>
            </a:r>
          </a:p>
          <a:p>
            <a:pPr lvl="2">
              <a:buNone/>
            </a:pPr>
            <a:endParaRPr lang="en-US" altLang="en-US" sz="1300" dirty="0">
              <a:latin typeface="Consolas" pitchFamily="49" charset="0"/>
              <a:cs typeface="Consolas" pitchFamily="49" charset="0"/>
            </a:endParaRPr>
          </a:p>
          <a:p>
            <a:pPr lvl="2">
              <a:buNone/>
            </a:pPr>
            <a:endParaRPr lang="en-CA" altLang="en-US" sz="1300" dirty="0">
              <a:latin typeface="Consolas" pitchFamily="49" charset="0"/>
              <a:cs typeface="Consolas" pitchFamily="49" charset="0"/>
            </a:endParaRPr>
          </a:p>
          <a:p>
            <a:pPr lvl="2">
              <a:buNone/>
            </a:pPr>
            <a:r>
              <a:rPr lang="en-US" altLang="en-US" sz="1300" dirty="0" smtClean="0">
                <a:latin typeface="Consolas" pitchFamily="49" charset="0"/>
                <a:cs typeface="Consolas" pitchFamily="49" charset="0"/>
              </a:rPr>
              <a:t>    </a:t>
            </a:r>
            <a:r>
              <a:rPr lang="en-US" altLang="en-US" sz="1300" dirty="0">
                <a:latin typeface="Consolas" pitchFamily="49" charset="0"/>
                <a:cs typeface="Consolas" pitchFamily="49" charset="0"/>
              </a:rPr>
              <a:t>if ( n == 0 ) {</a:t>
            </a:r>
          </a:p>
          <a:p>
            <a:pPr lvl="2">
              <a:buNone/>
            </a:pPr>
            <a:r>
              <a:rPr lang="en-US" altLang="en-US" sz="1300" dirty="0">
                <a:latin typeface="Consolas" pitchFamily="49" charset="0"/>
                <a:cs typeface="Consolas" pitchFamily="49" charset="0"/>
              </a:rPr>
              <a:t>        return 0;</a:t>
            </a:r>
          </a:p>
          <a:p>
            <a:pPr lvl="2">
              <a:buNone/>
            </a:pPr>
            <a:r>
              <a:rPr lang="en-US" altLang="en-US" sz="1300" dirty="0">
                <a:latin typeface="Consolas" pitchFamily="49" charset="0"/>
                <a:cs typeface="Consolas" pitchFamily="49" charset="0"/>
              </a:rPr>
              <a:t>    </a:t>
            </a:r>
            <a:r>
              <a:rPr lang="en-US" altLang="en-US" sz="1300" dirty="0" smtClean="0">
                <a:latin typeface="Consolas" pitchFamily="49" charset="0"/>
                <a:cs typeface="Consolas" pitchFamily="49" charset="0"/>
              </a:rPr>
              <a:t>} else if ( </a:t>
            </a:r>
            <a:r>
              <a:rPr lang="en-US" altLang="en-US" sz="1300" b="1" dirty="0" smtClean="0">
                <a:solidFill>
                  <a:srgbClr val="7030A0"/>
                </a:solidFill>
                <a:latin typeface="Consolas" pitchFamily="49" charset="0"/>
                <a:cs typeface="Consolas" pitchFamily="49" charset="0"/>
              </a:rPr>
              <a:t>memo[n] == 0</a:t>
            </a:r>
            <a:r>
              <a:rPr lang="en-US" altLang="en-US" sz="1300" dirty="0" smtClean="0">
                <a:latin typeface="Consolas" pitchFamily="49" charset="0"/>
                <a:cs typeface="Consolas" pitchFamily="49" charset="0"/>
              </a:rPr>
              <a:t> ) {</a:t>
            </a:r>
          </a:p>
          <a:p>
            <a:pPr lvl="2">
              <a:buNone/>
            </a:pPr>
            <a:r>
              <a:rPr lang="en-US" altLang="en-US" sz="1300" dirty="0">
                <a:latin typeface="Consolas" pitchFamily="49" charset="0"/>
                <a:cs typeface="Consolas" pitchFamily="49" charset="0"/>
              </a:rPr>
              <a:t> </a:t>
            </a:r>
            <a:r>
              <a:rPr lang="en-US" altLang="en-US" sz="1300" dirty="0" smtClean="0">
                <a:latin typeface="Consolas" pitchFamily="49" charset="0"/>
                <a:cs typeface="Consolas" pitchFamily="49" charset="0"/>
              </a:rPr>
              <a:t>       </a:t>
            </a:r>
            <a:r>
              <a:rPr lang="en-US" altLang="en-US" sz="1300" b="1" dirty="0" smtClean="0">
                <a:solidFill>
                  <a:srgbClr val="7030A0"/>
                </a:solidFill>
                <a:latin typeface="Consolas" pitchFamily="49" charset="0"/>
                <a:cs typeface="Consolas" pitchFamily="49" charset="0"/>
              </a:rPr>
              <a:t>memo[n]</a:t>
            </a:r>
            <a:r>
              <a:rPr lang="en-US" altLang="en-US" sz="1300" dirty="0" smtClean="0">
                <a:latin typeface="Consolas" pitchFamily="49" charset="0"/>
                <a:cs typeface="Consolas" pitchFamily="49" charset="0"/>
              </a:rPr>
              <a:t> = </a:t>
            </a:r>
            <a:r>
              <a:rPr lang="en-US" altLang="en-US" sz="1300" dirty="0" err="1" smtClean="0">
                <a:latin typeface="Consolas" pitchFamily="49" charset="0"/>
                <a:cs typeface="Consolas" pitchFamily="49" charset="0"/>
              </a:rPr>
              <a:t>std</a:t>
            </a:r>
            <a:r>
              <a:rPr lang="en-US" altLang="en-US" sz="1300" dirty="0">
                <a:latin typeface="Consolas" pitchFamily="49" charset="0"/>
                <a:cs typeface="Consolas" pitchFamily="49" charset="0"/>
              </a:rPr>
              <a:t>::max(</a:t>
            </a:r>
          </a:p>
          <a:p>
            <a:pPr lvl="2">
              <a:buNone/>
            </a:pPr>
            <a:r>
              <a:rPr lang="en-US" altLang="en-US" sz="1300" dirty="0" smtClean="0">
                <a:latin typeface="Consolas" pitchFamily="49" charset="0"/>
                <a:cs typeface="Consolas" pitchFamily="49" charset="0"/>
              </a:rPr>
              <a:t>            </a:t>
            </a:r>
            <a:r>
              <a:rPr lang="en-US" altLang="en-US" sz="1300" dirty="0">
                <a:latin typeface="Consolas" pitchFamily="49" charset="0"/>
                <a:cs typeface="Consolas" pitchFamily="49" charset="0"/>
              </a:rPr>
              <a:t>weight[n] + </a:t>
            </a:r>
            <a:r>
              <a:rPr lang="en-US" altLang="en-US" sz="1300" dirty="0" err="1">
                <a:latin typeface="Consolas" pitchFamily="49" charset="0"/>
                <a:cs typeface="Consolas" pitchFamily="49" charset="0"/>
              </a:rPr>
              <a:t>optimal_weight_memo</a:t>
            </a:r>
            <a:r>
              <a:rPr lang="en-US" altLang="en-US" sz="1300" dirty="0">
                <a:latin typeface="Consolas" pitchFamily="49" charset="0"/>
                <a:cs typeface="Consolas" pitchFamily="49" charset="0"/>
              </a:rPr>
              <a:t>( previous[n</a:t>
            </a:r>
            <a:r>
              <a:rPr lang="en-US" altLang="en-US" sz="1300" dirty="0" smtClean="0">
                <a:latin typeface="Consolas" pitchFamily="49" charset="0"/>
                <a:cs typeface="Consolas" pitchFamily="49" charset="0"/>
              </a:rPr>
              <a:t>], false </a:t>
            </a:r>
            <a:r>
              <a:rPr lang="en-US" altLang="en-US" sz="1300" dirty="0">
                <a:latin typeface="Consolas" pitchFamily="49" charset="0"/>
                <a:cs typeface="Consolas" pitchFamily="49" charset="0"/>
              </a:rPr>
              <a:t>),</a:t>
            </a:r>
          </a:p>
          <a:p>
            <a:pPr lvl="2">
              <a:buNone/>
            </a:pPr>
            <a:r>
              <a:rPr lang="en-US" altLang="en-US" sz="1300" dirty="0">
                <a:latin typeface="Consolas" pitchFamily="49" charset="0"/>
                <a:cs typeface="Consolas" pitchFamily="49" charset="0"/>
              </a:rPr>
              <a:t>    </a:t>
            </a:r>
            <a:r>
              <a:rPr lang="en-US" altLang="en-US" sz="1300" dirty="0" smtClean="0">
                <a:latin typeface="Consolas" pitchFamily="49" charset="0"/>
                <a:cs typeface="Consolas" pitchFamily="49" charset="0"/>
              </a:rPr>
              <a:t>        </a:t>
            </a:r>
            <a:r>
              <a:rPr lang="en-US" altLang="en-US" sz="1300" dirty="0" err="1">
                <a:latin typeface="Consolas" pitchFamily="49" charset="0"/>
                <a:cs typeface="Consolas" pitchFamily="49" charset="0"/>
              </a:rPr>
              <a:t>optimal_weight_memo</a:t>
            </a:r>
            <a:r>
              <a:rPr lang="en-US" altLang="en-US" sz="1300" dirty="0">
                <a:latin typeface="Consolas" pitchFamily="49" charset="0"/>
                <a:cs typeface="Consolas" pitchFamily="49" charset="0"/>
              </a:rPr>
              <a:t>( n </a:t>
            </a:r>
            <a:r>
              <a:rPr lang="en-US" altLang="en-US" sz="1300" dirty="0" smtClean="0">
                <a:latin typeface="Consolas" pitchFamily="49" charset="0"/>
                <a:cs typeface="Consolas" pitchFamily="49" charset="0"/>
              </a:rPr>
              <a:t>– 1, false </a:t>
            </a:r>
            <a:r>
              <a:rPr lang="en-US" altLang="en-US" sz="1300" dirty="0">
                <a:latin typeface="Consolas" pitchFamily="49" charset="0"/>
                <a:cs typeface="Consolas" pitchFamily="49" charset="0"/>
              </a:rPr>
              <a:t>)</a:t>
            </a:r>
          </a:p>
          <a:p>
            <a:pPr lvl="2">
              <a:buNone/>
            </a:pPr>
            <a:r>
              <a:rPr lang="en-US" altLang="en-US" sz="1300" dirty="0">
                <a:latin typeface="Consolas" pitchFamily="49" charset="0"/>
                <a:cs typeface="Consolas" pitchFamily="49" charset="0"/>
              </a:rPr>
              <a:t>    </a:t>
            </a:r>
            <a:r>
              <a:rPr lang="en-US" altLang="en-US" sz="1300" dirty="0" smtClean="0">
                <a:latin typeface="Consolas" pitchFamily="49" charset="0"/>
                <a:cs typeface="Consolas" pitchFamily="49" charset="0"/>
              </a:rPr>
              <a:t>    );</a:t>
            </a:r>
          </a:p>
          <a:p>
            <a:pPr lvl="2">
              <a:buNone/>
            </a:pPr>
            <a:r>
              <a:rPr lang="en-US" altLang="en-US" sz="1300" dirty="0">
                <a:latin typeface="Consolas" pitchFamily="49" charset="0"/>
                <a:cs typeface="Consolas" pitchFamily="49" charset="0"/>
              </a:rPr>
              <a:t> </a:t>
            </a:r>
            <a:r>
              <a:rPr lang="en-US" altLang="en-US" sz="1300" dirty="0" smtClean="0">
                <a:latin typeface="Consolas" pitchFamily="49" charset="0"/>
                <a:cs typeface="Consolas" pitchFamily="49" charset="0"/>
              </a:rPr>
              <a:t>   }</a:t>
            </a:r>
          </a:p>
          <a:p>
            <a:pPr lvl="2">
              <a:buNone/>
            </a:pPr>
            <a:endParaRPr lang="en-US" altLang="en-US" sz="1300" dirty="0">
              <a:latin typeface="Consolas" pitchFamily="49" charset="0"/>
              <a:cs typeface="Consolas" pitchFamily="49" charset="0"/>
            </a:endParaRPr>
          </a:p>
          <a:p>
            <a:pPr lvl="2">
              <a:buNone/>
            </a:pPr>
            <a:r>
              <a:rPr lang="en-US" altLang="en-US" sz="1300" dirty="0" smtClean="0">
                <a:latin typeface="Consolas" pitchFamily="49" charset="0"/>
                <a:cs typeface="Consolas" pitchFamily="49" charset="0"/>
              </a:rPr>
              <a:t>    </a:t>
            </a:r>
            <a:r>
              <a:rPr lang="en-US" altLang="en-US" sz="1300" b="1" dirty="0" smtClean="0">
                <a:solidFill>
                  <a:srgbClr val="7030A0"/>
                </a:solidFill>
                <a:latin typeface="Consolas" pitchFamily="49" charset="0"/>
                <a:cs typeface="Consolas" pitchFamily="49" charset="0"/>
              </a:rPr>
              <a:t>return memo[n]</a:t>
            </a:r>
            <a:r>
              <a:rPr lang="en-US" altLang="en-US" sz="1300" dirty="0" smtClean="0">
                <a:latin typeface="Consolas" pitchFamily="49" charset="0"/>
                <a:cs typeface="Consolas" pitchFamily="49" charset="0"/>
              </a:rPr>
              <a:t>;</a:t>
            </a:r>
            <a:endParaRPr lang="en-US" altLang="en-US" sz="1300" dirty="0">
              <a:latin typeface="Consolas" pitchFamily="49" charset="0"/>
              <a:cs typeface="Consolas" pitchFamily="49" charset="0"/>
            </a:endParaRPr>
          </a:p>
          <a:p>
            <a:pPr lvl="2">
              <a:buNone/>
            </a:pPr>
            <a:r>
              <a:rPr lang="en-US" altLang="en-US" sz="1300" dirty="0" smtClean="0">
                <a:latin typeface="Consolas" pitchFamily="49" charset="0"/>
                <a:cs typeface="Consolas" pitchFamily="49" charset="0"/>
              </a:rPr>
              <a:t>}</a:t>
            </a:r>
            <a:endParaRPr lang="en-US" altLang="en-US" sz="1300" dirty="0">
              <a:latin typeface="Consolas" pitchFamily="49" charset="0"/>
              <a:cs typeface="Consolas" pitchFamily="49" charset="0"/>
            </a:endParaRPr>
          </a:p>
        </p:txBody>
      </p:sp>
    </p:spTree>
    <p:extLst>
      <p:ext uri="{BB962C8B-B14F-4D97-AF65-F5344CB8AC3E}">
        <p14:creationId xmlns:p14="http://schemas.microsoft.com/office/powerpoint/2010/main" val="6641828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1044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can also implement an iterative bottom-up approach:</a:t>
            </a:r>
          </a:p>
          <a:p>
            <a:pPr>
              <a:buFont typeface="Arial" charset="0"/>
              <a:buNone/>
            </a:pPr>
            <a:endParaRPr lang="en-US" altLang="en-US" dirty="0">
              <a:latin typeface="Arial" charset="0"/>
              <a:cs typeface="Arial" charset="0"/>
            </a:endParaRPr>
          </a:p>
          <a:p>
            <a:pPr>
              <a:buFont typeface="Arial" charset="0"/>
              <a:buNone/>
            </a:pPr>
            <a:r>
              <a:rPr lang="en-US" altLang="en-US" sz="1400" dirty="0">
                <a:latin typeface="Arial" charset="0"/>
                <a:cs typeface="Arial" charset="0"/>
              </a:rPr>
              <a:t>	</a:t>
            </a:r>
            <a:r>
              <a:rPr lang="en-US" altLang="en-US" sz="1400" dirty="0" smtClean="0">
                <a:latin typeface="Arial" charset="0"/>
                <a:cs typeface="Arial"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optimal_weight_iterative</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n ) </a:t>
            </a:r>
            <a:r>
              <a:rPr lang="en-US" altLang="en-US" sz="1400" dirty="0" err="1" smtClean="0">
                <a:latin typeface="Consolas" pitchFamily="49" charset="0"/>
                <a:cs typeface="Consolas" pitchFamily="49" charset="0"/>
              </a:rPr>
              <a:t>const</a:t>
            </a:r>
            <a:r>
              <a:rPr lang="en-US" altLang="en-US" sz="1400" dirty="0" smtClean="0">
                <a:latin typeface="Consolas" pitchFamily="49" charset="0"/>
                <a:cs typeface="Consolas" pitchFamily="49" charset="0"/>
              </a:rPr>
              <a:t> {</a:t>
            </a:r>
          </a:p>
          <a:p>
            <a:pPr lvl="2">
              <a:buNone/>
            </a:pP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optimal[n + 1];</a:t>
            </a:r>
          </a:p>
          <a:p>
            <a:pPr lvl="2">
              <a:buFont typeface="Arial" charset="0"/>
              <a:buNone/>
            </a:pPr>
            <a:r>
              <a:rPr lang="en-US" altLang="en-US" sz="1400" dirty="0" smtClean="0">
                <a:latin typeface="Consolas" pitchFamily="49" charset="0"/>
                <a:cs typeface="Consolas" pitchFamily="49" charset="0"/>
              </a:rPr>
              <a:t>    optimal[0] = 0;</a:t>
            </a:r>
          </a:p>
          <a:p>
            <a:pPr lvl="2">
              <a:buFont typeface="Arial" charset="0"/>
              <a:buNone/>
            </a:pPr>
            <a:endParaRPr lang="en-US" altLang="en-US" sz="1400" dirty="0" smtClean="0">
              <a:latin typeface="Consolas" pitchFamily="49" charset="0"/>
              <a:cs typeface="Consolas" pitchFamily="49" charset="0"/>
            </a:endParaRPr>
          </a:p>
          <a:p>
            <a:pPr lvl="2">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k = 1; k &lt;= n; ++k ) {</a:t>
            </a:r>
          </a:p>
          <a:p>
            <a:pPr lvl="2">
              <a:buFont typeface="Arial" charset="0"/>
              <a:buNone/>
            </a:pPr>
            <a:r>
              <a:rPr lang="en-US" altLang="en-US" sz="1400" dirty="0" smtClean="0">
                <a:latin typeface="Consolas" pitchFamily="49" charset="0"/>
                <a:cs typeface="Consolas" pitchFamily="49" charset="0"/>
              </a:rPr>
              <a:t>        optimal[k] = max( </a:t>
            </a:r>
          </a:p>
          <a:p>
            <a:pPr lvl="2">
              <a:buFont typeface="Arial" charset="0"/>
              <a:buNone/>
            </a:pPr>
            <a:r>
              <a:rPr lang="en-US" altLang="en-US" sz="1400" dirty="0" smtClean="0">
                <a:latin typeface="Consolas" pitchFamily="49" charset="0"/>
                <a:cs typeface="Consolas" pitchFamily="49" charset="0"/>
              </a:rPr>
              <a:t>            weight[n] + optimal[previous[n]],</a:t>
            </a:r>
          </a:p>
          <a:p>
            <a:pPr lvl="2">
              <a:buFont typeface="Arial" charset="0"/>
              <a:buNone/>
            </a:pPr>
            <a:r>
              <a:rPr lang="en-US" altLang="en-US" sz="1400" dirty="0" smtClean="0">
                <a:latin typeface="Consolas" pitchFamily="49" charset="0"/>
                <a:cs typeface="Consolas" pitchFamily="49" charset="0"/>
              </a:rPr>
              <a:t>            optimal[n – 1]</a:t>
            </a:r>
          </a:p>
          <a:p>
            <a:pPr lvl="2">
              <a:buFont typeface="Arial" charset="0"/>
              <a:buNone/>
            </a:pPr>
            <a:r>
              <a:rPr lang="en-US" altLang="en-US" sz="1400" dirty="0" smtClean="0">
                <a:latin typeface="Consolas" pitchFamily="49" charset="0"/>
                <a:cs typeface="Consolas" pitchFamily="49" charset="0"/>
              </a:rPr>
              <a:t>        );</a:t>
            </a:r>
          </a:p>
          <a:p>
            <a:pPr lvl="2">
              <a:buFont typeface="Arial" charset="0"/>
              <a:buNone/>
            </a:pPr>
            <a:r>
              <a:rPr lang="en-US" altLang="en-US" sz="1400" dirty="0" smtClean="0">
                <a:latin typeface="Consolas" pitchFamily="49" charset="0"/>
                <a:cs typeface="Consolas" pitchFamily="49" charset="0"/>
              </a:rPr>
              <a:t>    }</a:t>
            </a:r>
          </a:p>
          <a:p>
            <a:pPr lvl="2">
              <a:buFont typeface="Arial" charset="0"/>
              <a:buNone/>
            </a:pPr>
            <a:endParaRPr lang="en-US" altLang="en-US" sz="1400" dirty="0" smtClean="0">
              <a:latin typeface="Consolas" pitchFamily="49" charset="0"/>
              <a:cs typeface="Consolas" pitchFamily="49" charset="0"/>
            </a:endParaRPr>
          </a:p>
          <a:p>
            <a:pPr lvl="2">
              <a:buFont typeface="Arial" charset="0"/>
              <a:buNone/>
            </a:pPr>
            <a:r>
              <a:rPr lang="en-US" altLang="en-US" sz="1400" dirty="0" smtClean="0">
                <a:latin typeface="Consolas" pitchFamily="49" charset="0"/>
                <a:cs typeface="Consolas" pitchFamily="49" charset="0"/>
              </a:rPr>
              <a:t>    return optimal[n];</a:t>
            </a:r>
          </a:p>
          <a:p>
            <a:pPr lvl="2">
              <a:buFont typeface="Arial" charset="0"/>
              <a:buNone/>
            </a:pPr>
            <a:r>
              <a:rPr lang="en-US" altLang="en-US" sz="1400" dirty="0" smtClean="0">
                <a:latin typeface="Consolas" pitchFamily="49" charset="0"/>
                <a:cs typeface="Consolas" pitchFamily="49" charset="0"/>
              </a:rPr>
              <a:t>}</a:t>
            </a:r>
          </a:p>
          <a:p>
            <a:pPr>
              <a:buFont typeface="Arial" charset="0"/>
              <a:buNone/>
            </a:pPr>
            <a:endParaRPr lang="en-US" altLang="en-US" dirty="0" smtClean="0">
              <a:latin typeface="Arial" charset="0"/>
              <a:cs typeface="Arial" charset="0"/>
            </a:endParaRPr>
          </a:p>
        </p:txBody>
      </p:sp>
    </p:spTree>
    <p:extLst>
      <p:ext uri="{BB962C8B-B14F-4D97-AF65-F5344CB8AC3E}">
        <p14:creationId xmlns:p14="http://schemas.microsoft.com/office/powerpoint/2010/main" val="38968155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105475" name="Rectangle 3"/>
          <p:cNvSpPr>
            <a:spLocks noGrp="1" noChangeArrowheads="1"/>
          </p:cNvSpPr>
          <p:nvPr>
            <p:ph type="body" idx="1"/>
          </p:nvPr>
        </p:nvSpPr>
        <p:spPr/>
        <p:txBody>
          <a:bodyPr/>
          <a:lstStyle/>
          <a:p>
            <a:pPr>
              <a:buNone/>
            </a:pPr>
            <a:r>
              <a:rPr lang="en-US" altLang="en-US" dirty="0" smtClean="0">
                <a:latin typeface="Arial" charset="0"/>
                <a:cs typeface="Arial" charset="0"/>
              </a:rPr>
              <a:t>	There is only one loop:  the run-time is</a:t>
            </a:r>
            <a:endParaRPr lang="en-US" altLang="en-US" dirty="0">
              <a:latin typeface="Arial" charset="0"/>
              <a:cs typeface="Arial" charset="0"/>
            </a:endParaRPr>
          </a:p>
          <a:p>
            <a:pPr>
              <a:buNone/>
            </a:pPr>
            <a:endParaRPr lang="en-US" altLang="en-US" dirty="0">
              <a:latin typeface="Arial" charset="0"/>
              <a:cs typeface="Arial" charset="0"/>
            </a:endParaRPr>
          </a:p>
          <a:p>
            <a:pPr>
              <a:buNone/>
            </a:pPr>
            <a:r>
              <a:rPr lang="en-US" altLang="en-US" sz="1400" dirty="0">
                <a:latin typeface="Arial" charset="0"/>
                <a:cs typeface="Arial"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err="1" smtClean="0">
                <a:latin typeface="Consolas" pitchFamily="49" charset="0"/>
                <a:cs typeface="Consolas" pitchFamily="49" charset="0"/>
              </a:rPr>
              <a:t>optimal_weight</a:t>
            </a:r>
            <a:r>
              <a:rPr lang="en-US" altLang="en-US" sz="1400" dirty="0" err="1">
                <a:latin typeface="Consolas" pitchFamily="49" charset="0"/>
                <a:cs typeface="Consolas" pitchFamily="49" charset="0"/>
              </a:rPr>
              <a:t>_iterative</a:t>
            </a:r>
            <a:r>
              <a:rPr lang="en-US" altLang="en-US" sz="1400" dirty="0" smtClean="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 </a:t>
            </a:r>
            <a:r>
              <a:rPr lang="en-US" altLang="en-US" sz="1400" dirty="0" err="1">
                <a:latin typeface="Consolas" pitchFamily="49" charset="0"/>
                <a:cs typeface="Consolas" pitchFamily="49" charset="0"/>
              </a:rPr>
              <a:t>const</a:t>
            </a:r>
            <a:r>
              <a:rPr lang="en-US" altLang="en-US" sz="1400" dirty="0">
                <a:latin typeface="Consolas" pitchFamily="49" charset="0"/>
                <a:cs typeface="Consolas" pitchFamily="49" charset="0"/>
              </a:rPr>
              <a:t> {</a:t>
            </a:r>
          </a:p>
          <a:p>
            <a:pPr lvl="2">
              <a:buNone/>
            </a:pP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optimal[n + 1];</a:t>
            </a:r>
          </a:p>
          <a:p>
            <a:pPr lvl="2">
              <a:buNone/>
            </a:pPr>
            <a:r>
              <a:rPr lang="en-US" altLang="en-US" sz="1400" dirty="0">
                <a:latin typeface="Consolas" pitchFamily="49" charset="0"/>
                <a:cs typeface="Consolas" pitchFamily="49" charset="0"/>
              </a:rPr>
              <a:t>    optimal[0] = 0;</a:t>
            </a:r>
          </a:p>
          <a:p>
            <a:pPr lvl="2">
              <a:buNone/>
            </a:pPr>
            <a:endParaRPr lang="en-US" altLang="en-US" sz="1400" dirty="0">
              <a:latin typeface="Consolas" pitchFamily="49" charset="0"/>
              <a:cs typeface="Consolas" pitchFamily="49" charset="0"/>
            </a:endParaRPr>
          </a:p>
          <a:p>
            <a:pPr lvl="2">
              <a:buNone/>
            </a:pPr>
            <a:r>
              <a:rPr lang="en-US" altLang="en-US" sz="1400" dirty="0">
                <a:latin typeface="Consolas" pitchFamily="49" charset="0"/>
                <a:cs typeface="Consolas" pitchFamily="49" charset="0"/>
              </a:rPr>
              <a:t>    for (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k = 1; k &lt;= n; ++k ) {</a:t>
            </a:r>
          </a:p>
          <a:p>
            <a:pPr lvl="2">
              <a:buNone/>
            </a:pPr>
            <a:r>
              <a:rPr lang="en-US" altLang="en-US" sz="1400" dirty="0">
                <a:latin typeface="Consolas" pitchFamily="49" charset="0"/>
                <a:cs typeface="Consolas" pitchFamily="49" charset="0"/>
              </a:rPr>
              <a:t>        optimal[k] = max( </a:t>
            </a:r>
          </a:p>
          <a:p>
            <a:pPr lvl="2">
              <a:buNone/>
            </a:pPr>
            <a:r>
              <a:rPr lang="en-US" altLang="en-US" sz="1400" dirty="0">
                <a:latin typeface="Consolas" pitchFamily="49" charset="0"/>
                <a:cs typeface="Consolas" pitchFamily="49" charset="0"/>
              </a:rPr>
              <a:t>            weight[n] + optimal[previous[n]],</a:t>
            </a:r>
          </a:p>
          <a:p>
            <a:pPr lvl="2">
              <a:buNone/>
            </a:pPr>
            <a:r>
              <a:rPr lang="en-US" altLang="en-US" sz="1400" dirty="0">
                <a:latin typeface="Consolas" pitchFamily="49" charset="0"/>
                <a:cs typeface="Consolas" pitchFamily="49" charset="0"/>
              </a:rPr>
              <a:t>            optimal[n – 1]</a:t>
            </a:r>
          </a:p>
          <a:p>
            <a:pPr lvl="2">
              <a:buNone/>
            </a:pPr>
            <a:r>
              <a:rPr lang="en-US" altLang="en-US" sz="1400" dirty="0">
                <a:latin typeface="Consolas" pitchFamily="49" charset="0"/>
                <a:cs typeface="Consolas" pitchFamily="49" charset="0"/>
              </a:rPr>
              <a:t>        );</a:t>
            </a:r>
          </a:p>
          <a:p>
            <a:pPr lvl="2">
              <a:buNone/>
            </a:pPr>
            <a:r>
              <a:rPr lang="en-US" altLang="en-US" sz="1400" dirty="0">
                <a:latin typeface="Consolas" pitchFamily="49" charset="0"/>
                <a:cs typeface="Consolas" pitchFamily="49" charset="0"/>
              </a:rPr>
              <a:t>    }</a:t>
            </a:r>
          </a:p>
          <a:p>
            <a:pPr lvl="2">
              <a:buNone/>
            </a:pPr>
            <a:endParaRPr lang="en-US" altLang="en-US" sz="1400" dirty="0">
              <a:latin typeface="Consolas" pitchFamily="49" charset="0"/>
              <a:cs typeface="Consolas" pitchFamily="49" charset="0"/>
            </a:endParaRPr>
          </a:p>
          <a:p>
            <a:pPr lvl="2">
              <a:buNone/>
            </a:pPr>
            <a:r>
              <a:rPr lang="en-US" altLang="en-US" sz="1400" dirty="0">
                <a:latin typeface="Consolas" pitchFamily="49" charset="0"/>
                <a:cs typeface="Consolas" pitchFamily="49" charset="0"/>
              </a:rPr>
              <a:t>    return optimal[n];</a:t>
            </a:r>
          </a:p>
          <a:p>
            <a:pPr lvl="2">
              <a:buNone/>
            </a:pPr>
            <a:r>
              <a:rPr lang="en-US" altLang="en-US" sz="1400" dirty="0">
                <a:latin typeface="Consolas" pitchFamily="49" charset="0"/>
                <a:cs typeface="Consolas" pitchFamily="49" charset="0"/>
              </a:rPr>
              <a:t>}</a:t>
            </a:r>
          </a:p>
          <a:p>
            <a:pPr>
              <a:buNone/>
            </a:pPr>
            <a:endParaRPr lang="en-US" altLang="en-US" dirty="0">
              <a:latin typeface="Arial" charset="0"/>
              <a:cs typeface="Arial" charset="0"/>
            </a:endParaRPr>
          </a:p>
        </p:txBody>
      </p:sp>
      <p:graphicFrame>
        <p:nvGraphicFramePr>
          <p:cNvPr id="105476" name="Object 2"/>
          <p:cNvGraphicFramePr>
            <a:graphicFrameLocks noChangeAspect="1"/>
          </p:cNvGraphicFramePr>
          <p:nvPr>
            <p:extLst>
              <p:ext uri="{D42A27DB-BD31-4B8C-83A1-F6EECF244321}">
                <p14:modId xmlns:p14="http://schemas.microsoft.com/office/powerpoint/2010/main" val="123767082"/>
              </p:ext>
            </p:extLst>
          </p:nvPr>
        </p:nvGraphicFramePr>
        <p:xfrm>
          <a:off x="5300315" y="1619275"/>
          <a:ext cx="1431925" cy="433388"/>
        </p:xfrm>
        <a:graphic>
          <a:graphicData uri="http://schemas.openxmlformats.org/presentationml/2006/ole">
            <mc:AlternateContent xmlns:mc="http://schemas.openxmlformats.org/markup-compatibility/2006">
              <mc:Choice xmlns:v="urn:schemas-microsoft-com:vml" Requires="v">
                <p:oleObj spid="_x0000_s12302" name="Equation" r:id="rId4" imgW="837836" imgH="253890" progId="Equation.DSMT4">
                  <p:embed/>
                </p:oleObj>
              </mc:Choice>
              <mc:Fallback>
                <p:oleObj name="Equation" r:id="rId4" imgW="837836"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315" y="1619275"/>
                        <a:ext cx="143192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995207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a:latin typeface="Arial" charset="0"/>
                <a:cs typeface="Arial" charset="0"/>
              </a:rPr>
              <a:t>0/1 knapsack problem</a:t>
            </a:r>
            <a:endParaRPr lang="en-CA" dirty="0"/>
          </a:p>
        </p:txBody>
      </p:sp>
      <p:sp>
        <p:nvSpPr>
          <p:cNvPr id="3" name="Content Placeholder 2"/>
          <p:cNvSpPr>
            <a:spLocks noGrp="1"/>
          </p:cNvSpPr>
          <p:nvPr>
            <p:ph idx="1"/>
          </p:nvPr>
        </p:nvSpPr>
        <p:spPr/>
        <p:txBody>
          <a:bodyPr/>
          <a:lstStyle/>
          <a:p>
            <a:pPr marL="355600" indent="-355600">
              <a:buNone/>
            </a:pPr>
            <a:r>
              <a:rPr lang="en-CA" dirty="0" smtClean="0"/>
              <a:t>	Recall our problem of project management or 0/1 knapsack problem</a:t>
            </a:r>
          </a:p>
          <a:p>
            <a:pPr lvl="1"/>
            <a:r>
              <a:rPr lang="en-CA" dirty="0" smtClean="0"/>
              <a:t>The constraint </a:t>
            </a:r>
            <a:r>
              <a:rPr lang="en-CA" i="1" dirty="0" smtClean="0">
                <a:latin typeface="Times New Roman" panose="02020603050405020304" pitchFamily="18" charset="0"/>
                <a:cs typeface="Times New Roman" panose="02020603050405020304" pitchFamily="18" charset="0"/>
              </a:rPr>
              <a:t>W</a:t>
            </a:r>
            <a:r>
              <a:rPr lang="en-CA" dirty="0" smtClean="0"/>
              <a:t> is an integer value </a:t>
            </a:r>
            <a:endParaRPr lang="en-CA" dirty="0"/>
          </a:p>
          <a:p>
            <a:pPr lvl="1"/>
            <a:r>
              <a:rPr lang="en-CA" dirty="0" smtClean="0"/>
              <a:t>There are </a:t>
            </a:r>
            <a:r>
              <a:rPr lang="en-CA" i="1" dirty="0" smtClean="0">
                <a:latin typeface="Times New Roman" panose="02020603050405020304" pitchFamily="18" charset="0"/>
                <a:cs typeface="Times New Roman" panose="02020603050405020304" pitchFamily="18" charset="0"/>
              </a:rPr>
              <a:t>n</a:t>
            </a:r>
            <a:r>
              <a:rPr lang="en-CA" dirty="0" smtClean="0"/>
              <a:t> items we could include:</a:t>
            </a:r>
          </a:p>
          <a:p>
            <a:pPr lvl="2"/>
            <a:r>
              <a:rPr lang="en-CA" dirty="0" smtClean="0"/>
              <a:t>The </a:t>
            </a:r>
            <a:r>
              <a:rPr lang="en-CA" i="1" dirty="0" smtClean="0">
                <a:latin typeface="Times New Roman" panose="02020603050405020304" pitchFamily="18" charset="0"/>
                <a:cs typeface="Times New Roman" panose="02020603050405020304" pitchFamily="18" charset="0"/>
              </a:rPr>
              <a:t>n</a:t>
            </a:r>
            <a:r>
              <a:rPr lang="en-CA" baseline="30000" dirty="0" smtClean="0"/>
              <a:t>th</a:t>
            </a:r>
            <a:r>
              <a:rPr lang="en-CA" dirty="0" smtClean="0"/>
              <a:t> item has an integral weight </a:t>
            </a:r>
            <a:r>
              <a:rPr lang="en-CA" i="1" dirty="0" err="1" smtClean="0">
                <a:latin typeface="Times New Roman" panose="02020603050405020304" pitchFamily="18" charset="0"/>
                <a:cs typeface="Times New Roman" panose="02020603050405020304" pitchFamily="18" charset="0"/>
              </a:rPr>
              <a:t>w</a:t>
            </a:r>
            <a:r>
              <a:rPr lang="en-CA" i="1" baseline="-25000" dirty="0" err="1" smtClean="0">
                <a:latin typeface="Times New Roman" panose="02020603050405020304" pitchFamily="18" charset="0"/>
                <a:cs typeface="Times New Roman" panose="02020603050405020304" pitchFamily="18" charset="0"/>
              </a:rPr>
              <a:t>k</a:t>
            </a:r>
            <a:r>
              <a:rPr lang="en-CA" dirty="0" smtClean="0"/>
              <a:t> </a:t>
            </a:r>
          </a:p>
          <a:p>
            <a:pPr lvl="2"/>
            <a:r>
              <a:rPr lang="en-CA" dirty="0" smtClean="0"/>
              <a:t>Its value is </a:t>
            </a:r>
            <a:r>
              <a:rPr lang="en-CA" i="1" dirty="0" err="1" smtClean="0">
                <a:latin typeface="Times New Roman" panose="02020603050405020304" pitchFamily="18" charset="0"/>
                <a:cs typeface="Times New Roman" panose="02020603050405020304" pitchFamily="18" charset="0"/>
              </a:rPr>
              <a:t>v</a:t>
            </a:r>
            <a:r>
              <a:rPr lang="en-CA" i="1" baseline="-25000" dirty="0" err="1" smtClean="0">
                <a:latin typeface="Times New Roman" panose="02020603050405020304" pitchFamily="18" charset="0"/>
                <a:cs typeface="Times New Roman" panose="02020603050405020304" pitchFamily="18" charset="0"/>
              </a:rPr>
              <a:t>k</a:t>
            </a:r>
            <a:r>
              <a:rPr lang="en-CA" dirty="0" smtClean="0"/>
              <a:t> </a:t>
            </a:r>
          </a:p>
          <a:p>
            <a:pPr lvl="1"/>
            <a:r>
              <a:rPr lang="en-CA" dirty="0" smtClean="0"/>
              <a:t>The optimal value of objects we can place in the knapsack is:</a:t>
            </a:r>
          </a:p>
          <a:p>
            <a:pPr lvl="2"/>
            <a:endParaRPr lang="en-CA" dirty="0" smtClean="0"/>
          </a:p>
          <a:p>
            <a:pPr lvl="2"/>
            <a:endParaRPr lang="en-CA" dirty="0" smtClean="0"/>
          </a:p>
          <a:p>
            <a:pPr lvl="1"/>
            <a:endParaRPr lang="en-CA" dirty="0" smtClean="0"/>
          </a:p>
          <a:p>
            <a:pPr marL="457200" lvl="1" indent="0">
              <a:buNone/>
            </a:pPr>
            <a:endParaRPr lang="en-CA" dirty="0" smtClean="0"/>
          </a:p>
          <a:p>
            <a:pPr marL="355600" indent="-355600">
              <a:buNone/>
            </a:pPr>
            <a:endParaRPr lang="en-CA" dirty="0" smtClean="0"/>
          </a:p>
          <a:p>
            <a:pPr lvl="1"/>
            <a:r>
              <a:rPr lang="en-CA" dirty="0" smtClean="0"/>
              <a:t>Again, this is a recursive optimization problem</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634117036"/>
              </p:ext>
            </p:extLst>
          </p:nvPr>
        </p:nvGraphicFramePr>
        <p:xfrm>
          <a:off x="349250" y="3645024"/>
          <a:ext cx="8656638" cy="1257300"/>
        </p:xfrm>
        <a:graphic>
          <a:graphicData uri="http://schemas.openxmlformats.org/presentationml/2006/ole">
            <mc:AlternateContent xmlns:mc="http://schemas.openxmlformats.org/markup-compatibility/2006">
              <mc:Choice xmlns:v="urn:schemas-microsoft-com:vml" Requires="v">
                <p:oleObj spid="_x0000_s14350" name="Equation" r:id="rId3" imgW="5067000" imgH="736560" progId="Equation.DSMT4">
                  <p:embed/>
                </p:oleObj>
              </mc:Choice>
              <mc:Fallback>
                <p:oleObj name="Equation" r:id="rId3" imgW="5067000" imgH="736560" progId="Equation.DSMT4">
                  <p:embed/>
                  <p:pic>
                    <p:nvPicPr>
                      <p:cNvPr id="0" name="Object 2"/>
                      <p:cNvPicPr>
                        <a:picLocks noChangeAspect="1" noChangeArrowheads="1"/>
                      </p:cNvPicPr>
                      <p:nvPr/>
                    </p:nvPicPr>
                    <p:blipFill>
                      <a:blip r:embed="rId4"/>
                      <a:srcRect/>
                      <a:stretch>
                        <a:fillRect/>
                      </a:stretch>
                    </p:blipFill>
                    <p:spPr bwMode="auto">
                      <a:xfrm>
                        <a:off x="349250" y="3645024"/>
                        <a:ext cx="8656638"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21975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a:latin typeface="Arial" charset="0"/>
                <a:cs typeface="Arial" charset="0"/>
              </a:rPr>
              <a:t>0/1 knapsack problem</a:t>
            </a:r>
            <a:endParaRPr lang="en-CA" dirty="0"/>
          </a:p>
        </p:txBody>
      </p:sp>
      <p:sp>
        <p:nvSpPr>
          <p:cNvPr id="3" name="Content Placeholder 2"/>
          <p:cNvSpPr>
            <a:spLocks noGrp="1"/>
          </p:cNvSpPr>
          <p:nvPr>
            <p:ph idx="1"/>
          </p:nvPr>
        </p:nvSpPr>
        <p:spPr/>
        <p:txBody>
          <a:bodyPr/>
          <a:lstStyle/>
          <a:p>
            <a:pPr marL="352425" indent="-352425">
              <a:buNone/>
            </a:pPr>
            <a:r>
              <a:rPr lang="en-CA" dirty="0"/>
              <a:t>	</a:t>
            </a:r>
            <a:r>
              <a:rPr lang="en-CA" dirty="0" smtClean="0"/>
              <a:t>Here is a hash-table based implementation:</a:t>
            </a:r>
          </a:p>
          <a:p>
            <a:pPr lvl="2">
              <a:buFontTx/>
              <a:buNone/>
            </a:pPr>
            <a:endParaRPr lang="en-US" altLang="en-US" sz="1100" dirty="0">
              <a:latin typeface="Consolas" pitchFamily="49" charset="0"/>
              <a:cs typeface="Consolas" pitchFamily="49" charset="0"/>
            </a:endParaRPr>
          </a:p>
          <a:p>
            <a:pPr marL="361950" indent="-361950">
              <a:buNone/>
            </a:pPr>
            <a:endParaRPr lang="en-CA" sz="1600" dirty="0"/>
          </a:p>
        </p:txBody>
      </p:sp>
      <p:sp>
        <p:nvSpPr>
          <p:cNvPr id="5" name="Rectangle 4"/>
          <p:cNvSpPr/>
          <p:nvPr/>
        </p:nvSpPr>
        <p:spPr>
          <a:xfrm>
            <a:off x="683568" y="1926357"/>
            <a:ext cx="8280920" cy="4893647"/>
          </a:xfrm>
          <a:prstGeom prst="rect">
            <a:avLst/>
          </a:prstGeom>
        </p:spPr>
        <p:txBody>
          <a:bodyPr wrap="square">
            <a:spAutoFit/>
          </a:bodyPr>
          <a:lstStyle/>
          <a:p>
            <a:r>
              <a:rPr lang="en-US" altLang="en-US" sz="1200" dirty="0" smtClean="0">
                <a:latin typeface="Consolas" pitchFamily="49" charset="0"/>
                <a:cs typeface="Consolas" pitchFamily="49" charset="0"/>
              </a:rPr>
              <a:t>#include &lt;map&gt;</a:t>
            </a:r>
          </a:p>
          <a:p>
            <a:r>
              <a:rPr lang="en-US" altLang="en-US" sz="1200" dirty="0" smtClean="0">
                <a:latin typeface="Consolas" pitchFamily="49" charset="0"/>
                <a:cs typeface="Consolas" pitchFamily="49" charset="0"/>
              </a:rPr>
              <a:t>#include &lt;</a:t>
            </a:r>
            <a:r>
              <a:rPr lang="en-US" altLang="en-US" sz="1200" dirty="0" err="1" smtClean="0">
                <a:latin typeface="Consolas" pitchFamily="49" charset="0"/>
                <a:cs typeface="Consolas" pitchFamily="49" charset="0"/>
              </a:rPr>
              <a:t>cmath</a:t>
            </a:r>
            <a:r>
              <a:rPr lang="en-US" altLang="en-US" sz="1200" dirty="0" smtClean="0">
                <a:latin typeface="Consolas" pitchFamily="49" charset="0"/>
                <a:cs typeface="Consolas" pitchFamily="49" charset="0"/>
              </a:rPr>
              <a:t>&gt;</a:t>
            </a:r>
          </a:p>
          <a:p>
            <a:r>
              <a:rPr lang="en-US" altLang="en-US" sz="1200" dirty="0" smtClean="0">
                <a:latin typeface="Consolas" pitchFamily="49" charset="0"/>
                <a:cs typeface="Consolas" pitchFamily="49" charset="0"/>
              </a:rPr>
              <a:t>#include &lt;utility&gt;</a:t>
            </a:r>
          </a:p>
          <a:p>
            <a:endParaRPr lang="en-US" altLang="en-US" sz="1200" dirty="0">
              <a:latin typeface="Consolas" pitchFamily="49" charset="0"/>
              <a:cs typeface="Consolas" pitchFamily="49" charset="0"/>
            </a:endParaRPr>
          </a:p>
          <a:p>
            <a:r>
              <a:rPr lang="en-US" altLang="en-US" sz="1200" dirty="0">
                <a:latin typeface="Consolas" pitchFamily="49" charset="0"/>
                <a:cs typeface="Consolas" pitchFamily="49" charset="0"/>
              </a:rPr>
              <a:t>double knapsack(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*weight, </a:t>
            </a:r>
            <a:r>
              <a:rPr lang="en-US" altLang="en-US" sz="1200" dirty="0">
                <a:latin typeface="Consolas" pitchFamily="49" charset="0"/>
                <a:cs typeface="Consolas" pitchFamily="49" charset="0"/>
              </a:rPr>
              <a:t>double *value,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k,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W, </a:t>
            </a:r>
            <a:r>
              <a:rPr lang="en-US" altLang="en-US" sz="1200" dirty="0" err="1">
                <a:latin typeface="Consolas" pitchFamily="49" charset="0"/>
                <a:cs typeface="Consolas" pitchFamily="49" charset="0"/>
              </a:rPr>
              <a:t>bool</a:t>
            </a:r>
            <a:r>
              <a:rPr lang="en-US" altLang="en-US" sz="1200" dirty="0">
                <a:latin typeface="Consolas" pitchFamily="49" charset="0"/>
                <a:cs typeface="Consolas" pitchFamily="49" charset="0"/>
              </a:rPr>
              <a:t> clear = true  ) {</a:t>
            </a:r>
          </a:p>
          <a:p>
            <a:r>
              <a:rPr lang="en-US" altLang="en-US" sz="1200" dirty="0">
                <a:latin typeface="Consolas" pitchFamily="49" charset="0"/>
                <a:cs typeface="Consolas" pitchFamily="49" charset="0"/>
              </a:rPr>
              <a:t>    static </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::map&lt; </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::pair&lt;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&gt;, double &gt; memo;</a:t>
            </a:r>
          </a:p>
          <a:p>
            <a:endParaRPr lang="en-US" altLang="en-US" sz="1200" dirty="0">
              <a:latin typeface="Consolas" pitchFamily="49" charset="0"/>
              <a:cs typeface="Consolas" pitchFamily="49" charset="0"/>
            </a:endParaRPr>
          </a:p>
          <a:p>
            <a:r>
              <a:rPr lang="en-US" altLang="en-US" sz="1200" dirty="0">
                <a:latin typeface="Consolas" pitchFamily="49" charset="0"/>
                <a:cs typeface="Consolas" pitchFamily="49" charset="0"/>
              </a:rPr>
              <a:t>    if ( clear ) </a:t>
            </a:r>
            <a:r>
              <a:rPr lang="en-US" altLang="en-US" sz="1200" dirty="0" err="1">
                <a:latin typeface="Consolas" pitchFamily="49" charset="0"/>
                <a:cs typeface="Consolas" pitchFamily="49" charset="0"/>
              </a:rPr>
              <a:t>memo.clear</a:t>
            </a:r>
            <a:r>
              <a:rPr lang="en-US" altLang="en-US" sz="1200" dirty="0">
                <a:latin typeface="Consolas" pitchFamily="49" charset="0"/>
                <a:cs typeface="Consolas" pitchFamily="49" charset="0"/>
              </a:rPr>
              <a:t>();</a:t>
            </a:r>
          </a:p>
          <a:p>
            <a:endParaRPr lang="en-US" altLang="en-US" sz="1200" dirty="0">
              <a:latin typeface="Consolas" pitchFamily="49" charset="0"/>
              <a:cs typeface="Consolas" pitchFamily="49" charset="0"/>
            </a:endParaRPr>
          </a:p>
          <a:p>
            <a:r>
              <a:rPr lang="en-US" altLang="en-US" sz="1200" dirty="0">
                <a:latin typeface="Consolas" pitchFamily="49" charset="0"/>
                <a:cs typeface="Consolas" pitchFamily="49" charset="0"/>
              </a:rPr>
              <a:t>    if ( k == 0 ) {</a:t>
            </a:r>
          </a:p>
          <a:p>
            <a:r>
              <a:rPr lang="en-US" altLang="en-US" sz="1200" dirty="0">
                <a:latin typeface="Consolas" pitchFamily="49" charset="0"/>
                <a:cs typeface="Consolas" pitchFamily="49" charset="0"/>
              </a:rPr>
              <a:t>        return 0;</a:t>
            </a:r>
          </a:p>
          <a:p>
            <a:r>
              <a:rPr lang="en-US" altLang="en-US" sz="1200" dirty="0">
                <a:latin typeface="Consolas" pitchFamily="49" charset="0"/>
                <a:cs typeface="Consolas" pitchFamily="49" charset="0"/>
              </a:rPr>
              <a:t>    } else {</a:t>
            </a:r>
          </a:p>
          <a:p>
            <a:r>
              <a:rPr lang="en-US" altLang="en-US" sz="1200" dirty="0">
                <a:latin typeface="Consolas" pitchFamily="49" charset="0"/>
                <a:cs typeface="Consolas" pitchFamily="49" charset="0"/>
              </a:rPr>
              <a:t>        if ( </a:t>
            </a:r>
            <a:r>
              <a:rPr lang="en-US" altLang="en-US" sz="1200" dirty="0" err="1">
                <a:latin typeface="Consolas" pitchFamily="49" charset="0"/>
                <a:cs typeface="Consolas" pitchFamily="49" charset="0"/>
              </a:rPr>
              <a:t>memo.find</a:t>
            </a: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::pair&lt;</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&gt;( k, W ) ) == </a:t>
            </a:r>
            <a:r>
              <a:rPr lang="en-US" altLang="en-US" sz="1200" dirty="0" err="1">
                <a:latin typeface="Consolas" pitchFamily="49" charset="0"/>
                <a:cs typeface="Consolas" pitchFamily="49" charset="0"/>
              </a:rPr>
              <a:t>memo.end</a:t>
            </a:r>
            <a:r>
              <a:rPr lang="en-US" altLang="en-US" sz="1200" dirty="0">
                <a:latin typeface="Consolas" pitchFamily="49" charset="0"/>
                <a:cs typeface="Consolas" pitchFamily="49" charset="0"/>
              </a:rPr>
              <a:t>() ) {</a:t>
            </a:r>
          </a:p>
          <a:p>
            <a:r>
              <a:rPr lang="en-US" altLang="en-US" sz="1200" dirty="0">
                <a:latin typeface="Consolas" pitchFamily="49" charset="0"/>
                <a:cs typeface="Consolas" pitchFamily="49" charset="0"/>
              </a:rPr>
              <a:t>            if ( </a:t>
            </a:r>
            <a:r>
              <a:rPr lang="en-US" altLang="en-US" sz="1200" dirty="0" smtClean="0">
                <a:latin typeface="Consolas" pitchFamily="49" charset="0"/>
                <a:cs typeface="Consolas" pitchFamily="49" charset="0"/>
              </a:rPr>
              <a:t>weight[k </a:t>
            </a:r>
            <a:r>
              <a:rPr lang="en-US" altLang="en-US" sz="1200" dirty="0">
                <a:latin typeface="Consolas" pitchFamily="49" charset="0"/>
                <a:cs typeface="Consolas" pitchFamily="49" charset="0"/>
              </a:rPr>
              <a:t>- 1] &gt; W ) {</a:t>
            </a:r>
          </a:p>
          <a:p>
            <a:r>
              <a:rPr lang="en-US" altLang="en-US" sz="1200" dirty="0">
                <a:latin typeface="Consolas" pitchFamily="49" charset="0"/>
                <a:cs typeface="Consolas" pitchFamily="49" charset="0"/>
              </a:rPr>
              <a:t>                memo[</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::pair&lt;</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&gt;( k, W )] = knapsack( </a:t>
            </a:r>
            <a:r>
              <a:rPr lang="en-US" altLang="en-US" sz="1200" dirty="0" smtClean="0">
                <a:latin typeface="Consolas" pitchFamily="49" charset="0"/>
                <a:cs typeface="Consolas" pitchFamily="49" charset="0"/>
              </a:rPr>
              <a:t>weight, </a:t>
            </a:r>
            <a:r>
              <a:rPr lang="en-US" altLang="en-US" sz="1200" dirty="0">
                <a:latin typeface="Consolas" pitchFamily="49" charset="0"/>
                <a:cs typeface="Consolas" pitchFamily="49" charset="0"/>
              </a:rPr>
              <a:t>value, k - 1, W, false );</a:t>
            </a:r>
          </a:p>
          <a:p>
            <a:r>
              <a:rPr lang="en-US" altLang="en-US" sz="1200" dirty="0">
                <a:latin typeface="Consolas" pitchFamily="49" charset="0"/>
                <a:cs typeface="Consolas" pitchFamily="49" charset="0"/>
              </a:rPr>
              <a:t>            } else {</a:t>
            </a:r>
          </a:p>
          <a:p>
            <a:r>
              <a:rPr lang="en-US" altLang="en-US" sz="1200" dirty="0">
                <a:latin typeface="Consolas" pitchFamily="49" charset="0"/>
                <a:cs typeface="Consolas" pitchFamily="49" charset="0"/>
              </a:rPr>
              <a:t>                memo[</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::pair&lt;</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&gt;( k, W )] = </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::max(</a:t>
            </a:r>
          </a:p>
          <a:p>
            <a:r>
              <a:rPr lang="en-US" altLang="en-US" sz="1200" dirty="0">
                <a:latin typeface="Consolas" pitchFamily="49" charset="0"/>
                <a:cs typeface="Consolas" pitchFamily="49" charset="0"/>
              </a:rPr>
              <a:t>                    knapsack( </a:t>
            </a:r>
            <a:r>
              <a:rPr lang="en-US" altLang="en-US" sz="1200" dirty="0" smtClean="0">
                <a:latin typeface="Consolas" pitchFamily="49" charset="0"/>
                <a:cs typeface="Consolas" pitchFamily="49" charset="0"/>
              </a:rPr>
              <a:t>weight, </a:t>
            </a:r>
            <a:r>
              <a:rPr lang="en-US" altLang="en-US" sz="1200" dirty="0">
                <a:latin typeface="Consolas" pitchFamily="49" charset="0"/>
                <a:cs typeface="Consolas" pitchFamily="49" charset="0"/>
              </a:rPr>
              <a:t>value, k - 1, W, false ),</a:t>
            </a:r>
          </a:p>
          <a:p>
            <a:r>
              <a:rPr lang="en-US" altLang="en-US" sz="1200" dirty="0">
                <a:latin typeface="Consolas" pitchFamily="49" charset="0"/>
                <a:cs typeface="Consolas" pitchFamily="49" charset="0"/>
              </a:rPr>
              <a:t>                    knapsack( </a:t>
            </a:r>
            <a:r>
              <a:rPr lang="en-US" altLang="en-US" sz="1200" dirty="0" smtClean="0">
                <a:latin typeface="Consolas" pitchFamily="49" charset="0"/>
                <a:cs typeface="Consolas" pitchFamily="49" charset="0"/>
              </a:rPr>
              <a:t>weight, </a:t>
            </a:r>
            <a:r>
              <a:rPr lang="en-US" altLang="en-US" sz="1200" dirty="0">
                <a:latin typeface="Consolas" pitchFamily="49" charset="0"/>
                <a:cs typeface="Consolas" pitchFamily="49" charset="0"/>
              </a:rPr>
              <a:t>value, k - 1, W - </a:t>
            </a:r>
            <a:r>
              <a:rPr lang="en-US" altLang="en-US" sz="1200" dirty="0" smtClean="0">
                <a:latin typeface="Consolas" pitchFamily="49" charset="0"/>
                <a:cs typeface="Consolas" pitchFamily="49" charset="0"/>
              </a:rPr>
              <a:t>weight[k </a:t>
            </a:r>
            <a:r>
              <a:rPr lang="en-US" altLang="en-US" sz="1200" dirty="0">
                <a:latin typeface="Consolas" pitchFamily="49" charset="0"/>
                <a:cs typeface="Consolas" pitchFamily="49" charset="0"/>
              </a:rPr>
              <a:t>- 1], false ) + value[k - 1]</a:t>
            </a:r>
          </a:p>
          <a:p>
            <a:r>
              <a:rPr lang="en-US" altLang="en-US" sz="1200" dirty="0">
                <a:latin typeface="Consolas" pitchFamily="49" charset="0"/>
                <a:cs typeface="Consolas" pitchFamily="49" charset="0"/>
              </a:rPr>
              <a:t>                );</a:t>
            </a:r>
          </a:p>
          <a:p>
            <a:r>
              <a:rPr lang="en-US" altLang="en-US" sz="1200" dirty="0">
                <a:latin typeface="Consolas" pitchFamily="49" charset="0"/>
                <a:cs typeface="Consolas" pitchFamily="49" charset="0"/>
              </a:rPr>
              <a:t>            }</a:t>
            </a:r>
          </a:p>
          <a:p>
            <a:r>
              <a:rPr lang="en-US" altLang="en-US" sz="1200" dirty="0">
                <a:latin typeface="Consolas" pitchFamily="49" charset="0"/>
                <a:cs typeface="Consolas" pitchFamily="49" charset="0"/>
              </a:rPr>
              <a:t>        }</a:t>
            </a:r>
          </a:p>
          <a:p>
            <a:endParaRPr lang="en-US" altLang="en-US" sz="1200" dirty="0">
              <a:latin typeface="Consolas" pitchFamily="49" charset="0"/>
              <a:cs typeface="Consolas" pitchFamily="49" charset="0"/>
            </a:endParaRPr>
          </a:p>
          <a:p>
            <a:r>
              <a:rPr lang="en-US" altLang="en-US" sz="1200" dirty="0">
                <a:latin typeface="Consolas" pitchFamily="49" charset="0"/>
                <a:cs typeface="Consolas" pitchFamily="49" charset="0"/>
              </a:rPr>
              <a:t>        return memo[</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::pair&lt;</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&gt;( k, W )];</a:t>
            </a:r>
          </a:p>
          <a:p>
            <a:r>
              <a:rPr lang="en-US" altLang="en-US" sz="1200" dirty="0">
                <a:latin typeface="Consolas" pitchFamily="49" charset="0"/>
                <a:cs typeface="Consolas" pitchFamily="49" charset="0"/>
              </a:rPr>
              <a:t>    }</a:t>
            </a:r>
          </a:p>
          <a:p>
            <a:r>
              <a:rPr lang="en-US" altLang="en-US" sz="1200" dirty="0" smtClean="0">
                <a:latin typeface="Consolas" pitchFamily="49" charset="0"/>
                <a:cs typeface="Consolas" pitchFamily="49" charset="0"/>
              </a:rPr>
              <a:t>}</a:t>
            </a:r>
            <a:endParaRPr lang="en-US" altLang="en-US" sz="1200" dirty="0">
              <a:latin typeface="Consolas" pitchFamily="49" charset="0"/>
              <a:cs typeface="Consolas" pitchFamily="49" charset="0"/>
            </a:endParaRPr>
          </a:p>
        </p:txBody>
      </p:sp>
    </p:spTree>
    <p:extLst>
      <p:ext uri="{BB962C8B-B14F-4D97-AF65-F5344CB8AC3E}">
        <p14:creationId xmlns:p14="http://schemas.microsoft.com/office/powerpoint/2010/main" val="36947419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a:latin typeface="Arial" charset="0"/>
                <a:cs typeface="Arial" charset="0"/>
              </a:rPr>
              <a:t>0/1 knapsack problem</a:t>
            </a:r>
            <a:endParaRPr lang="en-CA" dirty="0"/>
          </a:p>
        </p:txBody>
      </p:sp>
      <p:sp>
        <p:nvSpPr>
          <p:cNvPr id="3" name="Content Placeholder 2"/>
          <p:cNvSpPr>
            <a:spLocks noGrp="1"/>
          </p:cNvSpPr>
          <p:nvPr>
            <p:ph idx="1"/>
          </p:nvPr>
        </p:nvSpPr>
        <p:spPr/>
        <p:txBody>
          <a:bodyPr/>
          <a:lstStyle/>
          <a:p>
            <a:pPr marL="355600" indent="-355600">
              <a:buNone/>
            </a:pPr>
            <a:r>
              <a:rPr lang="en-CA" dirty="0" smtClean="0"/>
              <a:t>	The run-time is </a:t>
            </a:r>
            <a:r>
              <a:rPr lang="en-CA" dirty="0">
                <a:latin typeface="Times New Roman" panose="02020603050405020304" pitchFamily="18" charset="0"/>
                <a:cs typeface="Times New Roman" panose="02020603050405020304" pitchFamily="18" charset="0"/>
              </a:rPr>
              <a:t>O</a:t>
            </a:r>
            <a:r>
              <a:rPr lang="en-CA" dirty="0" smtClean="0">
                <a:latin typeface="Times New Roman" panose="02020603050405020304" pitchFamily="18" charset="0"/>
                <a:cs typeface="Times New Roman" panose="02020603050405020304" pitchFamily="18" charset="0"/>
              </a:rPr>
              <a:t>(</a:t>
            </a:r>
            <a:r>
              <a:rPr lang="en-CA" i="1" dirty="0" err="1" smtClean="0">
                <a:latin typeface="Times New Roman" panose="02020603050405020304" pitchFamily="18" charset="0"/>
                <a:cs typeface="Times New Roman" panose="02020603050405020304" pitchFamily="18" charset="0"/>
              </a:rPr>
              <a:t>nW</a:t>
            </a:r>
            <a:r>
              <a:rPr lang="en-CA" dirty="0" smtClean="0">
                <a:latin typeface="Times New Roman" panose="02020603050405020304" pitchFamily="18" charset="0"/>
                <a:cs typeface="Times New Roman" panose="02020603050405020304" pitchFamily="18" charset="0"/>
              </a:rPr>
              <a:t>)</a:t>
            </a:r>
          </a:p>
          <a:p>
            <a:pPr lvl="1"/>
            <a:r>
              <a:rPr lang="en-CA" dirty="0" smtClean="0"/>
              <a:t>This is significantly slower than our greedy algorithm with </a:t>
            </a: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 </a:t>
            </a:r>
            <a:r>
              <a:rPr lang="en-CA" dirty="0" err="1" smtClean="0">
                <a:latin typeface="Times New Roman" panose="02020603050405020304" pitchFamily="18" charset="0"/>
                <a:cs typeface="Times New Roman" panose="02020603050405020304" pitchFamily="18" charset="0"/>
              </a:rPr>
              <a:t>ln</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endParaRPr lang="en-CA" dirty="0" smtClean="0"/>
          </a:p>
          <a:p>
            <a:pPr lvl="1"/>
            <a:r>
              <a:rPr lang="en-CA" dirty="0" smtClean="0"/>
              <a:t>The greedy algorithm also works if the weights are not integral</a:t>
            </a:r>
          </a:p>
          <a:p>
            <a:pPr lvl="1"/>
            <a:endParaRPr lang="en-CA" dirty="0"/>
          </a:p>
          <a:p>
            <a:pPr marL="352425" indent="-352425">
              <a:buNone/>
            </a:pPr>
            <a:r>
              <a:rPr lang="en-CA" dirty="0" smtClean="0"/>
              <a:t>	For our previous example, the output of</a:t>
            </a:r>
            <a:endParaRPr lang="en-CA" dirty="0"/>
          </a:p>
          <a:p>
            <a:pPr marL="352425" indent="-352425">
              <a:buNone/>
            </a:pPr>
            <a:endParaRPr lang="en-CA" dirty="0" smtClean="0"/>
          </a:p>
          <a:p>
            <a:pPr marL="352425" indent="-352425">
              <a:buNone/>
            </a:pPr>
            <a:endParaRPr lang="en-CA" dirty="0"/>
          </a:p>
          <a:p>
            <a:pPr marL="352425" indent="-352425">
              <a:buNone/>
            </a:pPr>
            <a:endParaRPr lang="en-CA" dirty="0" smtClean="0"/>
          </a:p>
          <a:p>
            <a:pPr marL="352425" indent="-352425">
              <a:buNone/>
            </a:pPr>
            <a:endParaRPr lang="en-CA" dirty="0"/>
          </a:p>
          <a:p>
            <a:pPr marL="352425" indent="-352425">
              <a:buNone/>
            </a:pPr>
            <a:endParaRPr lang="en-CA" dirty="0" smtClean="0"/>
          </a:p>
          <a:p>
            <a:pPr marL="352425" indent="-352425">
              <a:buNone/>
            </a:pPr>
            <a:endParaRPr lang="en-CA" dirty="0"/>
          </a:p>
          <a:p>
            <a:pPr marL="352425" indent="-352425">
              <a:buNone/>
            </a:pPr>
            <a:r>
              <a:rPr lang="en-CA" dirty="0" smtClean="0"/>
              <a:t>	is 520, which is the optimal result</a:t>
            </a:r>
            <a:endParaRPr lang="en-CA" dirty="0"/>
          </a:p>
        </p:txBody>
      </p:sp>
      <p:sp>
        <p:nvSpPr>
          <p:cNvPr id="6" name="Rectangle 5"/>
          <p:cNvSpPr/>
          <p:nvPr/>
        </p:nvSpPr>
        <p:spPr>
          <a:xfrm>
            <a:off x="1115616" y="3429000"/>
            <a:ext cx="7992888" cy="2062103"/>
          </a:xfrm>
          <a:prstGeom prst="rect">
            <a:avLst/>
          </a:prstGeom>
        </p:spPr>
        <p:txBody>
          <a:bodyPr wrap="square">
            <a:spAutoFit/>
          </a:bodyPr>
          <a:lstStyle/>
          <a:p>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main() {</a:t>
            </a:r>
          </a:p>
          <a:p>
            <a:r>
              <a:rPr lang="en-CA" sz="1600" dirty="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weight[10</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 15</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12,  </a:t>
            </a:r>
            <a:r>
              <a:rPr lang="en-CA" sz="1600" dirty="0">
                <a:latin typeface="Consolas" panose="020B0609020204030204" pitchFamily="49" charset="0"/>
                <a:cs typeface="Consolas" panose="020B0609020204030204" pitchFamily="49" charset="0"/>
              </a:rPr>
              <a:t>10, </a:t>
            </a:r>
            <a:r>
              <a:rPr lang="en-CA" sz="1600" dirty="0" smtClean="0">
                <a:latin typeface="Consolas" panose="020B0609020204030204" pitchFamily="49" charset="0"/>
                <a:cs typeface="Consolas" panose="020B0609020204030204" pitchFamily="49" charset="0"/>
              </a:rPr>
              <a:t>  9,   </a:t>
            </a:r>
            <a:r>
              <a:rPr lang="en-CA" sz="1600" dirty="0">
                <a:latin typeface="Consolas" panose="020B0609020204030204" pitchFamily="49" charset="0"/>
                <a:cs typeface="Consolas" panose="020B0609020204030204" pitchFamily="49" charset="0"/>
              </a:rPr>
              <a:t>8, </a:t>
            </a:r>
            <a:r>
              <a:rPr lang="en-CA" sz="1600" dirty="0" smtClean="0">
                <a:latin typeface="Consolas" panose="020B0609020204030204" pitchFamily="49" charset="0"/>
                <a:cs typeface="Consolas" panose="020B0609020204030204" pitchFamily="49" charset="0"/>
              </a:rPr>
              <a:t>  7,  </a:t>
            </a:r>
            <a:r>
              <a:rPr lang="en-CA" sz="1600" dirty="0">
                <a:latin typeface="Consolas" panose="020B0609020204030204" pitchFamily="49" charset="0"/>
                <a:cs typeface="Consolas" panose="020B0609020204030204" pitchFamily="49" charset="0"/>
              </a:rPr>
              <a:t>5, </a:t>
            </a:r>
            <a:r>
              <a:rPr lang="en-CA" sz="1600" dirty="0" smtClean="0">
                <a:latin typeface="Consolas" panose="020B0609020204030204" pitchFamily="49" charset="0"/>
                <a:cs typeface="Consolas" panose="020B0609020204030204" pitchFamily="49" charset="0"/>
              </a:rPr>
              <a:t> 4</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3</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1</a:t>
            </a:r>
            <a:r>
              <a:rPr lang="en-CA" sz="1600" dirty="0">
                <a:latin typeface="Consolas" panose="020B0609020204030204" pitchFamily="49" charset="0"/>
                <a:cs typeface="Consolas" panose="020B0609020204030204" pitchFamily="49" charset="0"/>
              </a:rPr>
              <a:t>};</a:t>
            </a:r>
          </a:p>
          <a:p>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value[10] = {210, 220, 180, 120, 160, 170, 90, 40, 60, 10};</a:t>
            </a:r>
          </a:p>
          <a:p>
            <a:endParaRPr lang="en-CA" sz="1600" dirty="0">
              <a:latin typeface="Consolas" panose="020B0609020204030204" pitchFamily="49" charset="0"/>
              <a:cs typeface="Consolas" panose="020B0609020204030204" pitchFamily="49" charset="0"/>
            </a:endParaRPr>
          </a:p>
          <a:p>
            <a:r>
              <a:rPr lang="en-CA" sz="1600" dirty="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cout</a:t>
            </a:r>
            <a:r>
              <a:rPr lang="en-CA" sz="1600" dirty="0">
                <a:latin typeface="Consolas" panose="020B0609020204030204" pitchFamily="49" charset="0"/>
                <a:cs typeface="Consolas" panose="020B0609020204030204" pitchFamily="49" charset="0"/>
              </a:rPr>
              <a:t> &lt;&lt; knapsack( weight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value, 10, 26 ) &lt;&lt;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endl</a:t>
            </a:r>
            <a:r>
              <a:rPr lang="en-CA" sz="1600" dirty="0">
                <a:latin typeface="Consolas" panose="020B0609020204030204" pitchFamily="49" charset="0"/>
                <a:cs typeface="Consolas" panose="020B0609020204030204" pitchFamily="49" charset="0"/>
              </a:rPr>
              <a:t>;</a:t>
            </a:r>
          </a:p>
          <a:p>
            <a:endParaRPr lang="en-CA" sz="1600" dirty="0">
              <a:latin typeface="Consolas" panose="020B0609020204030204" pitchFamily="49" charset="0"/>
              <a:cs typeface="Consolas" panose="020B0609020204030204" pitchFamily="49" charset="0"/>
            </a:endParaRPr>
          </a:p>
          <a:p>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0;</a:t>
            </a:r>
          </a:p>
          <a:p>
            <a:r>
              <a:rPr lang="en-CA"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96381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dirty="0" smtClean="0">
                <a:latin typeface="Arial" charset="0"/>
                <a:cs typeface="Arial" charset="0"/>
              </a:rPr>
              <a:t>Arrays versus hash </a:t>
            </a:r>
            <a:r>
              <a:rPr lang="en-US" altLang="en-US" dirty="0">
                <a:latin typeface="Arial" charset="0"/>
                <a:cs typeface="Arial" charset="0"/>
              </a:rPr>
              <a:t>t</a:t>
            </a:r>
            <a:r>
              <a:rPr lang="en-US" altLang="en-US" dirty="0" smtClean="0">
                <a:latin typeface="Arial" charset="0"/>
                <a:cs typeface="Arial" charset="0"/>
              </a:rPr>
              <a:t>ables</a:t>
            </a:r>
          </a:p>
        </p:txBody>
      </p:sp>
      <p:sp>
        <p:nvSpPr>
          <p:cNvPr id="10649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Both simple arrays and hash tables may be dynamically resized</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As we saw before, this does not significantly affect the run time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Two problems with arrays are:</a:t>
            </a:r>
          </a:p>
          <a:p>
            <a:pPr lvl="1"/>
            <a:r>
              <a:rPr lang="en-US" altLang="en-US" dirty="0">
                <a:latin typeface="Arial" charset="0"/>
                <a:cs typeface="Arial" charset="0"/>
              </a:rPr>
              <a:t>They are indexed only by integers</a:t>
            </a:r>
          </a:p>
          <a:p>
            <a:pPr lvl="1"/>
            <a:r>
              <a:rPr lang="en-US" altLang="en-US" dirty="0" smtClean="0">
                <a:latin typeface="Arial" charset="0"/>
                <a:cs typeface="Arial" charset="0"/>
              </a:rPr>
              <a:t>They are dense (we may not be solving all sub-problems)</a:t>
            </a:r>
          </a:p>
        </p:txBody>
      </p:sp>
    </p:spTree>
    <p:extLst>
      <p:ext uri="{BB962C8B-B14F-4D97-AF65-F5344CB8AC3E}">
        <p14:creationId xmlns:p14="http://schemas.microsoft.com/office/powerpoint/2010/main" val="38833800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dirty="0" smtClean="0">
                <a:latin typeface="Arial" charset="0"/>
                <a:cs typeface="Arial" charset="0"/>
              </a:rPr>
              <a:t>Remember tables in Maple</a:t>
            </a:r>
          </a:p>
        </p:txBody>
      </p:sp>
      <p:sp>
        <p:nvSpPr>
          <p:cNvPr id="1075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Maple is a programming language with built-in memoization</a:t>
            </a:r>
          </a:p>
          <a:p>
            <a:pPr lvl="1"/>
            <a:r>
              <a:rPr lang="en-US" altLang="en-US" dirty="0" smtClean="0">
                <a:latin typeface="Arial" charset="0"/>
                <a:cs typeface="Arial" charset="0"/>
              </a:rPr>
              <a:t>In Maple, memoization is achieved through the use of hash tables termed </a:t>
            </a:r>
            <a:r>
              <a:rPr lang="en-US" altLang="en-US" i="1" dirty="0" smtClean="0">
                <a:latin typeface="Arial" charset="0"/>
                <a:cs typeface="Arial" charset="0"/>
              </a:rPr>
              <a:t>remember tables</a:t>
            </a:r>
            <a:endParaRPr lang="en-US" altLang="en-US" dirty="0" smtClean="0">
              <a:latin typeface="Arial" charset="0"/>
              <a:cs typeface="Arial" charset="0"/>
            </a:endParaRPr>
          </a:p>
          <a:p>
            <a:pPr lvl="1"/>
            <a:r>
              <a:rPr lang="en-US" altLang="en-US" dirty="0" smtClean="0">
                <a:latin typeface="Arial" charset="0"/>
                <a:cs typeface="Arial" charset="0"/>
              </a:rPr>
              <a:t>To demonstrate, we will implement the calculation of Fibonacci numbers in Maple</a:t>
            </a:r>
          </a:p>
        </p:txBody>
      </p:sp>
    </p:spTree>
    <p:extLst>
      <p:ext uri="{BB962C8B-B14F-4D97-AF65-F5344CB8AC3E}">
        <p14:creationId xmlns:p14="http://schemas.microsoft.com/office/powerpoint/2010/main" val="32524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latin typeface="Arial" charset="0"/>
                <a:cs typeface="Arial" charset="0"/>
              </a:rPr>
              <a:t>Fibonacci numbers</a:t>
            </a:r>
            <a:endParaRPr lang="en-US" altLang="en-US" dirty="0" smtClean="0">
              <a:latin typeface="Arial" charset="0"/>
              <a:cs typeface="Arial" charset="0"/>
            </a:endParaRP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Here is a possible solution:</a:t>
            </a:r>
          </a:p>
          <a:p>
            <a:pPr lvl="1"/>
            <a:r>
              <a:rPr lang="en-US" altLang="en-US" dirty="0" smtClean="0">
                <a:latin typeface="Arial" charset="0"/>
                <a:cs typeface="Arial" charset="0"/>
              </a:rPr>
              <a:t>To avoid calculating values multiple times, store intermediate calculations in a table</a:t>
            </a:r>
          </a:p>
          <a:p>
            <a:pPr lvl="1"/>
            <a:r>
              <a:rPr lang="en-US" altLang="en-US" dirty="0">
                <a:latin typeface="Arial" charset="0"/>
                <a:cs typeface="Arial" charset="0"/>
              </a:rPr>
              <a:t>When storing </a:t>
            </a:r>
            <a:r>
              <a:rPr lang="en-US" altLang="en-US" dirty="0" smtClean="0">
                <a:latin typeface="Arial" charset="0"/>
                <a:cs typeface="Arial" charset="0"/>
              </a:rPr>
              <a:t>intermediate results, </a:t>
            </a:r>
            <a:r>
              <a:rPr lang="en-US" altLang="en-US" dirty="0">
                <a:latin typeface="Arial" charset="0"/>
                <a:cs typeface="Arial" charset="0"/>
              </a:rPr>
              <a:t>this </a:t>
            </a:r>
            <a:r>
              <a:rPr lang="en-US" altLang="en-US" dirty="0" smtClean="0">
                <a:latin typeface="Arial" charset="0"/>
                <a:cs typeface="Arial" charset="0"/>
              </a:rPr>
              <a:t>process is </a:t>
            </a:r>
            <a:r>
              <a:rPr lang="en-US" altLang="en-US" dirty="0">
                <a:latin typeface="Arial" charset="0"/>
                <a:cs typeface="Arial" charset="0"/>
              </a:rPr>
              <a:t>called </a:t>
            </a:r>
            <a:r>
              <a:rPr lang="en-US" altLang="en-US" i="1" dirty="0" smtClean="0">
                <a:latin typeface="Arial" charset="0"/>
                <a:cs typeface="Arial" charset="0"/>
              </a:rPr>
              <a:t>memoization</a:t>
            </a:r>
            <a:endParaRPr lang="en-US" altLang="en-US" dirty="0">
              <a:latin typeface="Arial" charset="0"/>
              <a:cs typeface="Arial" charset="0"/>
            </a:endParaRPr>
          </a:p>
          <a:p>
            <a:pPr lvl="2"/>
            <a:r>
              <a:rPr lang="en-US" altLang="en-US" dirty="0" smtClean="0">
                <a:latin typeface="Arial" charset="0"/>
                <a:cs typeface="Arial" charset="0"/>
              </a:rPr>
              <a:t>The </a:t>
            </a:r>
            <a:r>
              <a:rPr lang="en-US" altLang="en-US" dirty="0">
                <a:latin typeface="Arial" charset="0"/>
                <a:cs typeface="Arial" charset="0"/>
              </a:rPr>
              <a:t>root is </a:t>
            </a:r>
            <a:r>
              <a:rPr lang="en-US" altLang="en-US" i="1" dirty="0" smtClean="0">
                <a:latin typeface="Arial" charset="0"/>
                <a:cs typeface="Arial" charset="0"/>
              </a:rPr>
              <a:t>memo</a:t>
            </a:r>
            <a:endParaRPr lang="en-US" altLang="en-US" dirty="0" smtClean="0">
              <a:latin typeface="Arial" charset="0"/>
              <a:cs typeface="Arial" charset="0"/>
            </a:endParaRPr>
          </a:p>
          <a:p>
            <a:pPr lvl="1"/>
            <a:r>
              <a:rPr lang="en-US" altLang="en-US" dirty="0" smtClean="0">
                <a:latin typeface="Arial" charset="0"/>
                <a:cs typeface="Arial" charset="0"/>
              </a:rPr>
              <a:t>We save (</a:t>
            </a:r>
            <a:r>
              <a:rPr lang="en-US" altLang="en-US" i="1" dirty="0" smtClean="0">
                <a:latin typeface="Arial" charset="0"/>
                <a:cs typeface="Arial" charset="0"/>
              </a:rPr>
              <a:t>memoize</a:t>
            </a:r>
            <a:r>
              <a:rPr lang="en-US" altLang="en-US" dirty="0" smtClean="0">
                <a:latin typeface="Arial" charset="0"/>
                <a:cs typeface="Arial" charset="0"/>
              </a:rPr>
              <a:t>) computed answers for possible later reuse, rather than re-computing the answer multiple times</a:t>
            </a:r>
          </a:p>
          <a:p>
            <a:pPr lvl="1"/>
            <a:endParaRPr lang="en-US" altLang="en-US" dirty="0">
              <a:latin typeface="Arial" charset="0"/>
              <a:cs typeface="Arial" charset="0"/>
            </a:endParaRPr>
          </a:p>
        </p:txBody>
      </p:sp>
    </p:spTree>
    <p:extLst>
      <p:ext uri="{BB962C8B-B14F-4D97-AF65-F5344CB8AC3E}">
        <p14:creationId xmlns:p14="http://schemas.microsoft.com/office/powerpoint/2010/main" val="21286758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0" smtClean="0">
                <a:latin typeface="Arial" charset="0"/>
                <a:cs typeface="Arial" charset="0"/>
              </a:rPr>
              <a:t>Remember tables in Maple</a:t>
            </a:r>
          </a:p>
        </p:txBody>
      </p:sp>
      <p:sp>
        <p:nvSpPr>
          <p:cNvPr id="1085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Maple, we state that a function must have </a:t>
            </a:r>
            <a:r>
              <a:rPr lang="en-US" altLang="en-US" i="1" dirty="0" smtClean="0">
                <a:latin typeface="Arial" charset="0"/>
                <a:cs typeface="Arial" charset="0"/>
              </a:rPr>
              <a:t>option remember </a:t>
            </a:r>
          </a:p>
          <a:p>
            <a:pPr>
              <a:buFont typeface="Arial" charset="0"/>
              <a:buNone/>
            </a:pPr>
            <a:r>
              <a:rPr lang="en-US" altLang="en-US" dirty="0" smtClean="0">
                <a:latin typeface="Arial" charset="0"/>
                <a:cs typeface="Arial" charset="0"/>
              </a:rPr>
              <a:t>	This gives the function </a:t>
            </a:r>
            <a:r>
              <a:rPr lang="en-US" altLang="en-US" i="1" dirty="0" smtClean="0">
                <a:latin typeface="Arial" charset="0"/>
                <a:cs typeface="Arial" charset="0"/>
              </a:rPr>
              <a:t>remember tables</a:t>
            </a:r>
            <a:r>
              <a:rPr lang="en-US" altLang="en-US" dirty="0" smtClean="0">
                <a:latin typeface="Arial" charset="0"/>
                <a:cs typeface="Arial" charset="0"/>
              </a:rPr>
              <a:t> </a:t>
            </a:r>
            <a:endParaRPr lang="en-US" altLang="en-US" b="1" i="1" dirty="0" smtClean="0">
              <a:latin typeface="Courier New" pitchFamily="49" charset="0"/>
              <a:cs typeface="Arial" charset="0"/>
            </a:endParaRPr>
          </a:p>
          <a:p>
            <a:pPr>
              <a:buFontTx/>
              <a:buNone/>
            </a:pPr>
            <a:endParaRPr lang="en-US" altLang="en-US" sz="1800" b="1" dirty="0" smtClean="0">
              <a:latin typeface="Courier New" pitchFamily="49" charset="0"/>
              <a:cs typeface="Arial" charset="0"/>
            </a:endParaRPr>
          </a:p>
          <a:p>
            <a:pPr lvl="1">
              <a:buFontTx/>
              <a:buNone/>
            </a:pPr>
            <a:r>
              <a:rPr lang="en-US" altLang="en-US" b="1" dirty="0" smtClean="0">
                <a:latin typeface="Courier New" pitchFamily="49" charset="0"/>
                <a:cs typeface="Arial" charset="0"/>
              </a:rPr>
              <a:t>&gt; </a:t>
            </a:r>
            <a:r>
              <a:rPr lang="en-US" altLang="en-US" b="1" dirty="0" smtClean="0">
                <a:solidFill>
                  <a:srgbClr val="FF0000"/>
                </a:solidFill>
                <a:latin typeface="Courier New" pitchFamily="49" charset="0"/>
                <a:cs typeface="Arial" charset="0"/>
              </a:rPr>
              <a:t>F := </a:t>
            </a:r>
            <a:r>
              <a:rPr lang="en-US" altLang="en-US" b="1" dirty="0" err="1" smtClean="0">
                <a:solidFill>
                  <a:srgbClr val="FF0000"/>
                </a:solidFill>
                <a:latin typeface="Courier New" pitchFamily="49" charset="0"/>
                <a:cs typeface="Arial" charset="0"/>
              </a:rPr>
              <a:t>proc</a:t>
            </a:r>
            <a:r>
              <a:rPr lang="en-US" altLang="en-US" b="1" dirty="0" smtClean="0">
                <a:solidFill>
                  <a:srgbClr val="FF0000"/>
                </a:solidFill>
                <a:latin typeface="Courier New" pitchFamily="49" charset="0"/>
                <a:cs typeface="Arial" charset="0"/>
              </a:rPr>
              <a:t>(n)</a:t>
            </a:r>
          </a:p>
          <a:p>
            <a:pPr lvl="1">
              <a:buFontTx/>
              <a:buNone/>
            </a:pPr>
            <a:r>
              <a:rPr lang="en-US" altLang="en-US" b="1" dirty="0" smtClean="0">
                <a:solidFill>
                  <a:srgbClr val="FF0000"/>
                </a:solidFill>
                <a:latin typeface="Courier New" pitchFamily="49" charset="0"/>
                <a:cs typeface="Arial" charset="0"/>
              </a:rPr>
              <a:t>    option remember;</a:t>
            </a:r>
          </a:p>
          <a:p>
            <a:pPr lvl="1">
              <a:buFontTx/>
              <a:buNone/>
            </a:pPr>
            <a:r>
              <a:rPr lang="en-US" altLang="en-US" b="1" dirty="0" smtClean="0">
                <a:solidFill>
                  <a:srgbClr val="FF0000"/>
                </a:solidFill>
                <a:latin typeface="Courier New" pitchFamily="49" charset="0"/>
                <a:cs typeface="Arial" charset="0"/>
              </a:rPr>
              <a:t>    </a:t>
            </a:r>
            <a:r>
              <a:rPr lang="en-US" altLang="en-US" b="1" dirty="0" err="1" smtClean="0">
                <a:solidFill>
                  <a:srgbClr val="FF0000"/>
                </a:solidFill>
                <a:latin typeface="Courier New" pitchFamily="49" charset="0"/>
                <a:cs typeface="Arial" charset="0"/>
              </a:rPr>
              <a:t>printf</a:t>
            </a:r>
            <a:r>
              <a:rPr lang="en-US" altLang="en-US" b="1" dirty="0" smtClean="0">
                <a:solidFill>
                  <a:srgbClr val="FF0000"/>
                </a:solidFill>
                <a:latin typeface="Courier New" pitchFamily="49" charset="0"/>
                <a:cs typeface="Arial" charset="0"/>
              </a:rPr>
              <a:t>( "Calling F(%d)\n", n );</a:t>
            </a:r>
          </a:p>
          <a:p>
            <a:pPr lvl="1">
              <a:buFontTx/>
              <a:buNone/>
            </a:pPr>
            <a:endParaRPr lang="en-US" altLang="en-US" b="1" dirty="0" smtClean="0">
              <a:solidFill>
                <a:srgbClr val="FF0000"/>
              </a:solidFill>
              <a:latin typeface="Courier New" pitchFamily="49" charset="0"/>
              <a:cs typeface="Arial" charset="0"/>
            </a:endParaRPr>
          </a:p>
          <a:p>
            <a:pPr lvl="1">
              <a:buFontTx/>
              <a:buNone/>
            </a:pPr>
            <a:r>
              <a:rPr lang="en-US" altLang="en-US" b="1" dirty="0" smtClean="0">
                <a:solidFill>
                  <a:srgbClr val="FF0000"/>
                </a:solidFill>
                <a:latin typeface="Courier New" pitchFamily="49" charset="0"/>
                <a:cs typeface="Arial" charset="0"/>
              </a:rPr>
              <a:t>    </a:t>
            </a:r>
            <a:r>
              <a:rPr lang="en-US" altLang="en-US" b="1" dirty="0" err="1" smtClean="0">
                <a:solidFill>
                  <a:srgbClr val="FF0000"/>
                </a:solidFill>
                <a:latin typeface="Courier New" pitchFamily="49" charset="0"/>
                <a:cs typeface="Arial" charset="0"/>
              </a:rPr>
              <a:t>procname</a:t>
            </a:r>
            <a:r>
              <a:rPr lang="en-US" altLang="en-US" b="1" dirty="0" smtClean="0">
                <a:solidFill>
                  <a:srgbClr val="FF0000"/>
                </a:solidFill>
                <a:latin typeface="Courier New" pitchFamily="49" charset="0"/>
                <a:cs typeface="Arial" charset="0"/>
              </a:rPr>
              <a:t>( n - 1 ) + </a:t>
            </a:r>
            <a:r>
              <a:rPr lang="en-US" altLang="en-US" b="1" dirty="0" err="1" smtClean="0">
                <a:solidFill>
                  <a:srgbClr val="FF0000"/>
                </a:solidFill>
                <a:latin typeface="Courier New" pitchFamily="49" charset="0"/>
                <a:cs typeface="Arial" charset="0"/>
              </a:rPr>
              <a:t>procname</a:t>
            </a:r>
            <a:r>
              <a:rPr lang="en-US" altLang="en-US" b="1" dirty="0" smtClean="0">
                <a:solidFill>
                  <a:srgbClr val="FF0000"/>
                </a:solidFill>
                <a:latin typeface="Courier New" pitchFamily="49" charset="0"/>
                <a:cs typeface="Arial" charset="0"/>
              </a:rPr>
              <a:t>( n - 2 );</a:t>
            </a:r>
          </a:p>
          <a:p>
            <a:pPr lvl="1">
              <a:buFontTx/>
              <a:buNone/>
            </a:pPr>
            <a:r>
              <a:rPr lang="en-US" altLang="en-US" b="1" dirty="0" smtClean="0">
                <a:solidFill>
                  <a:srgbClr val="FF0000"/>
                </a:solidFill>
                <a:latin typeface="Courier New" pitchFamily="49" charset="0"/>
                <a:cs typeface="Arial" charset="0"/>
              </a:rPr>
              <a:t>end </a:t>
            </a:r>
            <a:r>
              <a:rPr lang="en-US" altLang="en-US" b="1" dirty="0" err="1" smtClean="0">
                <a:solidFill>
                  <a:srgbClr val="FF0000"/>
                </a:solidFill>
                <a:latin typeface="Courier New" pitchFamily="49" charset="0"/>
                <a:cs typeface="Arial" charset="0"/>
              </a:rPr>
              <a:t>proc</a:t>
            </a:r>
            <a:r>
              <a:rPr lang="en-US" altLang="en-US" b="1" dirty="0" smtClean="0">
                <a:solidFill>
                  <a:srgbClr val="FF0000"/>
                </a:solidFill>
                <a:latin typeface="Courier New" pitchFamily="49" charset="0"/>
                <a:cs typeface="Arial" charset="0"/>
              </a:rPr>
              <a:t>:</a:t>
            </a:r>
          </a:p>
          <a:p>
            <a:pPr lvl="1">
              <a:buFontTx/>
              <a:buNone/>
            </a:pPr>
            <a:r>
              <a:rPr lang="en-US" altLang="en-US" b="1" dirty="0" smtClean="0">
                <a:solidFill>
                  <a:srgbClr val="FF0000"/>
                </a:solidFill>
                <a:latin typeface="Courier New" pitchFamily="49" charset="0"/>
                <a:cs typeface="Arial" charset="0"/>
              </a:rPr>
              <a:t>F( 0 ) := 1:     # assign F(0) = 1 to remember table</a:t>
            </a:r>
          </a:p>
          <a:p>
            <a:pPr lvl="1">
              <a:buFontTx/>
              <a:buNone/>
            </a:pPr>
            <a:r>
              <a:rPr lang="en-US" altLang="en-US" b="1" dirty="0" smtClean="0">
                <a:solidFill>
                  <a:srgbClr val="FF0000"/>
                </a:solidFill>
                <a:latin typeface="Courier New" pitchFamily="49" charset="0"/>
                <a:cs typeface="Arial" charset="0"/>
              </a:rPr>
              <a:t>F( 1 ) := 1:     # assign F(1) = 1 to remember table</a:t>
            </a:r>
          </a:p>
        </p:txBody>
      </p:sp>
      <p:sp>
        <p:nvSpPr>
          <p:cNvPr id="108548" name="Line 4"/>
          <p:cNvSpPr>
            <a:spLocks noChangeShapeType="1"/>
          </p:cNvSpPr>
          <p:nvPr/>
        </p:nvSpPr>
        <p:spPr bwMode="auto">
          <a:xfrm flipH="1">
            <a:off x="2483768" y="3357364"/>
            <a:ext cx="4537075"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8549" name="Line 5"/>
          <p:cNvSpPr>
            <a:spLocks noChangeShapeType="1"/>
          </p:cNvSpPr>
          <p:nvPr/>
        </p:nvSpPr>
        <p:spPr bwMode="auto">
          <a:xfrm flipH="1">
            <a:off x="5436518" y="3357364"/>
            <a:ext cx="1584325"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8550" name="Text Box 6"/>
          <p:cNvSpPr txBox="1">
            <a:spLocks noChangeArrowheads="1"/>
          </p:cNvSpPr>
          <p:nvPr/>
        </p:nvSpPr>
        <p:spPr bwMode="auto">
          <a:xfrm>
            <a:off x="7020495" y="3003674"/>
            <a:ext cx="2025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dirty="0"/>
              <a:t>Maple’s version of</a:t>
            </a:r>
          </a:p>
          <a:p>
            <a:pPr eaLnBrk="1" hangingPunct="1">
              <a:spcBef>
                <a:spcPct val="0"/>
              </a:spcBef>
              <a:buFontTx/>
              <a:buNone/>
            </a:pPr>
            <a:r>
              <a:rPr lang="en-US" altLang="en-US" sz="1800" dirty="0" smtClean="0"/>
              <a:t>“</a:t>
            </a:r>
            <a:r>
              <a:rPr lang="en-US" altLang="en-US" sz="1800" dirty="0"/>
              <a:t>this” function</a:t>
            </a:r>
          </a:p>
        </p:txBody>
      </p:sp>
    </p:spTree>
    <p:extLst>
      <p:ext uri="{BB962C8B-B14F-4D97-AF65-F5344CB8AC3E}">
        <p14:creationId xmlns:p14="http://schemas.microsoft.com/office/powerpoint/2010/main" val="12182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49" grpId="0" animBg="1"/>
      <p:bldP spid="10855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dirty="0" smtClean="0">
                <a:latin typeface="Arial" charset="0"/>
                <a:cs typeface="Arial" charset="0"/>
              </a:rPr>
              <a:t>Remember tables in Maple</a:t>
            </a:r>
          </a:p>
        </p:txBody>
      </p:sp>
      <p:sp>
        <p:nvSpPr>
          <p:cNvPr id="109571" name="Rectangle 3"/>
          <p:cNvSpPr>
            <a:spLocks noGrp="1" noChangeArrowheads="1"/>
          </p:cNvSpPr>
          <p:nvPr>
            <p:ph type="body" idx="1"/>
          </p:nvPr>
        </p:nvSpPr>
        <p:spPr/>
        <p:txBody>
          <a:bodyPr/>
          <a:lstStyle/>
          <a:p>
            <a:pPr>
              <a:buFontTx/>
              <a:buNone/>
            </a:pPr>
            <a:r>
              <a:rPr lang="en-US" altLang="en-US" sz="1600" b="1" dirty="0" smtClean="0">
                <a:latin typeface="Courier New" pitchFamily="49" charset="0"/>
                <a:cs typeface="Arial" charset="0"/>
              </a:rPr>
              <a:t>&gt; </a:t>
            </a:r>
            <a:r>
              <a:rPr lang="en-US" altLang="en-US" sz="1600" b="1" dirty="0" smtClean="0">
                <a:solidFill>
                  <a:srgbClr val="FF0000"/>
                </a:solidFill>
                <a:latin typeface="Courier New" pitchFamily="49" charset="0"/>
                <a:cs typeface="Arial" charset="0"/>
              </a:rPr>
              <a:t>F(5); # the first time it is called,</a:t>
            </a:r>
          </a:p>
          <a:p>
            <a:pPr>
              <a:buFontTx/>
              <a:buNone/>
            </a:pPr>
            <a:r>
              <a:rPr lang="en-US" altLang="en-US" sz="1600" b="1" dirty="0" smtClean="0">
                <a:solidFill>
                  <a:srgbClr val="FF0000"/>
                </a:solidFill>
                <a:latin typeface="Courier New" pitchFamily="49" charset="0"/>
                <a:cs typeface="Arial" charset="0"/>
              </a:rPr>
              <a:t>        # we call F(5), F(4), F(3), and F(2)</a:t>
            </a:r>
          </a:p>
          <a:p>
            <a:pPr>
              <a:buFontTx/>
              <a:buNone/>
            </a:pPr>
            <a:r>
              <a:rPr lang="en-US" altLang="en-US" sz="1600" b="1" dirty="0" smtClean="0">
                <a:latin typeface="Courier New" pitchFamily="49" charset="0"/>
                <a:cs typeface="Arial" charset="0"/>
              </a:rPr>
              <a:t>Calling F(5)</a:t>
            </a:r>
          </a:p>
          <a:p>
            <a:pPr>
              <a:buFontTx/>
              <a:buNone/>
            </a:pPr>
            <a:r>
              <a:rPr lang="en-US" altLang="en-US" sz="1600" b="1" dirty="0" smtClean="0">
                <a:latin typeface="Courier New" pitchFamily="49" charset="0"/>
                <a:cs typeface="Arial" charset="0"/>
              </a:rPr>
              <a:t>Calling F(4)</a:t>
            </a:r>
          </a:p>
          <a:p>
            <a:pPr>
              <a:buFontTx/>
              <a:buNone/>
            </a:pPr>
            <a:r>
              <a:rPr lang="en-US" altLang="en-US" sz="1600" b="1" dirty="0" smtClean="0">
                <a:latin typeface="Courier New" pitchFamily="49" charset="0"/>
                <a:cs typeface="Arial" charset="0"/>
              </a:rPr>
              <a:t>Calling F(3)</a:t>
            </a:r>
          </a:p>
          <a:p>
            <a:pPr>
              <a:buFontTx/>
              <a:buNone/>
            </a:pPr>
            <a:r>
              <a:rPr lang="en-US" altLang="en-US" sz="1600" b="1" dirty="0" smtClean="0">
                <a:latin typeface="Courier New" pitchFamily="49" charset="0"/>
                <a:cs typeface="Arial" charset="0"/>
              </a:rPr>
              <a:t>Calling F(2)</a:t>
            </a:r>
          </a:p>
          <a:p>
            <a:pPr algn="ctr">
              <a:buFontTx/>
              <a:buNone/>
            </a:pPr>
            <a:r>
              <a:rPr lang="en-US" altLang="en-US" sz="1800" dirty="0" smtClean="0">
                <a:solidFill>
                  <a:srgbClr val="0070C0"/>
                </a:solidFill>
                <a:latin typeface="Times New Roman" pitchFamily="18" charset="0"/>
                <a:cs typeface="Arial" charset="0"/>
              </a:rPr>
              <a:t>8</a:t>
            </a:r>
          </a:p>
          <a:p>
            <a:pPr>
              <a:buFontTx/>
              <a:buNone/>
            </a:pPr>
            <a:r>
              <a:rPr lang="en-US" altLang="en-US" sz="1600" b="1" dirty="0" smtClean="0">
                <a:latin typeface="Courier New" pitchFamily="49" charset="0"/>
                <a:cs typeface="Arial" charset="0"/>
              </a:rPr>
              <a:t>&gt; </a:t>
            </a:r>
            <a:r>
              <a:rPr lang="en-US" altLang="en-US" sz="1600" b="1" dirty="0" smtClean="0">
                <a:solidFill>
                  <a:srgbClr val="FF0000"/>
                </a:solidFill>
                <a:latin typeface="Courier New" pitchFamily="49" charset="0"/>
                <a:cs typeface="Arial" charset="0"/>
              </a:rPr>
              <a:t>F(5); # the second time, the result comes</a:t>
            </a:r>
          </a:p>
          <a:p>
            <a:pPr>
              <a:buFontTx/>
              <a:buNone/>
            </a:pPr>
            <a:r>
              <a:rPr lang="en-US" altLang="en-US" sz="1600" b="1" dirty="0" smtClean="0">
                <a:solidFill>
                  <a:srgbClr val="FF0000"/>
                </a:solidFill>
                <a:latin typeface="Courier New" pitchFamily="49" charset="0"/>
                <a:cs typeface="Arial" charset="0"/>
              </a:rPr>
              <a:t>        # from the remember table</a:t>
            </a:r>
          </a:p>
          <a:p>
            <a:pPr algn="ctr">
              <a:buFontTx/>
              <a:buNone/>
            </a:pPr>
            <a:r>
              <a:rPr lang="en-US" altLang="en-US" sz="1800" dirty="0" smtClean="0">
                <a:solidFill>
                  <a:srgbClr val="0070C0"/>
                </a:solidFill>
                <a:latin typeface="Times New Roman" pitchFamily="18" charset="0"/>
                <a:cs typeface="Arial" charset="0"/>
              </a:rPr>
              <a:t>8</a:t>
            </a:r>
          </a:p>
          <a:p>
            <a:pPr>
              <a:buFontTx/>
              <a:buNone/>
            </a:pPr>
            <a:r>
              <a:rPr lang="en-US" altLang="en-US" sz="1600" b="1" dirty="0" smtClean="0">
                <a:latin typeface="Courier New" pitchFamily="49" charset="0"/>
                <a:cs typeface="Arial" charset="0"/>
              </a:rPr>
              <a:t>&gt; </a:t>
            </a:r>
            <a:r>
              <a:rPr lang="en-US" altLang="en-US" sz="1600" b="1" dirty="0" smtClean="0">
                <a:solidFill>
                  <a:srgbClr val="FF0000"/>
                </a:solidFill>
                <a:latin typeface="Courier New" pitchFamily="49" charset="0"/>
                <a:cs typeface="Arial" charset="0"/>
              </a:rPr>
              <a:t>F(7); # should only call F(7) and F(6)</a:t>
            </a:r>
          </a:p>
          <a:p>
            <a:pPr>
              <a:buFontTx/>
              <a:buNone/>
            </a:pPr>
            <a:r>
              <a:rPr lang="en-US" altLang="en-US" sz="1600" b="1" dirty="0" smtClean="0">
                <a:latin typeface="Courier New" pitchFamily="49" charset="0"/>
                <a:cs typeface="Arial" charset="0"/>
              </a:rPr>
              <a:t>Calling F(7)</a:t>
            </a:r>
          </a:p>
          <a:p>
            <a:pPr>
              <a:buFontTx/>
              <a:buNone/>
            </a:pPr>
            <a:r>
              <a:rPr lang="en-US" altLang="en-US" sz="1600" b="1" dirty="0" smtClean="0">
                <a:latin typeface="Courier New" pitchFamily="49" charset="0"/>
                <a:cs typeface="Arial" charset="0"/>
              </a:rPr>
              <a:t>Calling F(6)</a:t>
            </a:r>
          </a:p>
          <a:p>
            <a:pPr algn="ctr">
              <a:buFontTx/>
              <a:buNone/>
            </a:pPr>
            <a:r>
              <a:rPr lang="en-US" altLang="en-US" sz="1800" dirty="0" smtClean="0">
                <a:solidFill>
                  <a:srgbClr val="0070C0"/>
                </a:solidFill>
                <a:latin typeface="Times New Roman" pitchFamily="18" charset="0"/>
                <a:cs typeface="Arial" charset="0"/>
              </a:rPr>
              <a:t>21</a:t>
            </a:r>
          </a:p>
        </p:txBody>
      </p:sp>
    </p:spTree>
    <p:extLst>
      <p:ext uri="{BB962C8B-B14F-4D97-AF65-F5344CB8AC3E}">
        <p14:creationId xmlns:p14="http://schemas.microsoft.com/office/powerpoint/2010/main" val="32251346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dirty="0" smtClean="0">
                <a:latin typeface="Arial" charset="0"/>
                <a:cs typeface="Arial" charset="0"/>
              </a:rPr>
              <a:t>Remember tables in Maple</a:t>
            </a:r>
          </a:p>
        </p:txBody>
      </p:sp>
      <p:sp>
        <p:nvSpPr>
          <p:cNvPr id="1105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Recall however, that remember tables are hash tables (with </a:t>
            </a:r>
            <a:r>
              <a:rPr lang="en-US" altLang="en-US" smtClean="0">
                <a:latin typeface="Times New Roman" pitchFamily="18" charset="0"/>
                <a:cs typeface="Arial" charset="0"/>
              </a:rPr>
              <a:t>1024</a:t>
            </a:r>
            <a:r>
              <a:rPr lang="en-US" altLang="en-US" smtClean="0">
                <a:latin typeface="Arial" charset="0"/>
                <a:cs typeface="Arial" charset="0"/>
              </a:rPr>
              <a:t> bins)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 they can fill up, and therefore accessing previous results can become expensive</a:t>
            </a:r>
          </a:p>
        </p:txBody>
      </p:sp>
    </p:spTree>
    <p:extLst>
      <p:ext uri="{BB962C8B-B14F-4D97-AF65-F5344CB8AC3E}">
        <p14:creationId xmlns:p14="http://schemas.microsoft.com/office/powerpoint/2010/main" val="6514427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dirty="0" smtClean="0">
                <a:latin typeface="Arial" charset="0"/>
                <a:cs typeface="Arial" charset="0"/>
              </a:rPr>
              <a:t>Remember tables in Maple</a:t>
            </a:r>
          </a:p>
        </p:txBody>
      </p:sp>
      <p:sp>
        <p:nvSpPr>
          <p:cNvPr id="1116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Maple uses a static chained hash table with 1024 bins</a:t>
            </a:r>
          </a:p>
          <a:p>
            <a:pPr lvl="1"/>
            <a:r>
              <a:rPr lang="en-US" altLang="en-US" dirty="0" smtClean="0">
                <a:latin typeface="Arial" charset="0"/>
                <a:cs typeface="Arial" charset="0"/>
              </a:rPr>
              <a:t>Making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accesses to a hash table </a:t>
            </a:r>
            <a:r>
              <a:rPr lang="en-US" altLang="en-US" i="1" dirty="0" smtClean="0">
                <a:latin typeface="Arial" charset="0"/>
                <a:cs typeface="Arial" charset="0"/>
              </a:rPr>
              <a:t>should</a:t>
            </a:r>
            <a:r>
              <a:rPr lang="en-US" altLang="en-US" dirty="0" smtClean="0">
                <a:latin typeface="Arial" charset="0"/>
                <a:cs typeface="Arial" charset="0"/>
              </a:rPr>
              <a:t> occur in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time</a:t>
            </a:r>
          </a:p>
          <a:p>
            <a:pPr lvl="1"/>
            <a:r>
              <a:rPr lang="en-US" altLang="en-US" dirty="0" smtClean="0">
                <a:latin typeface="Arial" charset="0"/>
                <a:cs typeface="Arial" charset="0"/>
              </a:rPr>
              <a:t>The following shows the time (in seconds) it takes to calculate</a:t>
            </a:r>
            <a:br>
              <a:rPr lang="en-US" altLang="en-US" dirty="0" smtClean="0">
                <a:latin typeface="Arial" charset="0"/>
                <a:cs typeface="Arial" charset="0"/>
              </a:rPr>
            </a:br>
            <a:r>
              <a:rPr lang="en-US" altLang="en-US" dirty="0" smtClean="0">
                <a:latin typeface="Times New Roman" pitchFamily="18" charset="0"/>
                <a:cs typeface="Arial" charset="0"/>
              </a:rPr>
              <a:t>F( 1024</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smtClean="0">
                <a:latin typeface="Arial" charset="0"/>
                <a:cs typeface="Arial" charset="0"/>
              </a:rPr>
              <a:t> for </a:t>
            </a:r>
            <a:r>
              <a:rPr lang="en-US" altLang="en-US" i="1" dirty="0" smtClean="0">
                <a:latin typeface="Times New Roman" pitchFamily="18" charset="0"/>
                <a:cs typeface="Arial" charset="0"/>
              </a:rPr>
              <a:t>n</a:t>
            </a:r>
            <a:r>
              <a:rPr lang="en-US" altLang="en-US" dirty="0" smtClean="0">
                <a:latin typeface="Arial" charset="0"/>
                <a:cs typeface="Arial" charset="0"/>
              </a:rPr>
              <a:t> up to </a:t>
            </a:r>
            <a:r>
              <a:rPr lang="en-US" altLang="en-US" dirty="0" smtClean="0">
                <a:latin typeface="Times New Roman" pitchFamily="18" charset="0"/>
                <a:cs typeface="Arial" charset="0"/>
              </a:rPr>
              <a:t>80</a:t>
            </a:r>
          </a:p>
          <a:p>
            <a:pPr lvl="1"/>
            <a:endParaRPr lang="en-US" altLang="en-US" dirty="0">
              <a:latin typeface="Times New Roman" pitchFamily="18" charset="0"/>
              <a:cs typeface="Arial" charset="0"/>
            </a:endParaRPr>
          </a:p>
          <a:p>
            <a:pPr lvl="1"/>
            <a:endParaRPr lang="en-US" altLang="en-US" dirty="0" smtClean="0">
              <a:latin typeface="Times New Roman" pitchFamily="18" charset="0"/>
              <a:cs typeface="Arial" charset="0"/>
            </a:endParaRPr>
          </a:p>
          <a:p>
            <a:pPr lvl="1"/>
            <a:endParaRPr lang="en-US" altLang="en-US" dirty="0">
              <a:latin typeface="Times New Roman" pitchFamily="18" charset="0"/>
              <a:cs typeface="Arial" charset="0"/>
            </a:endParaRPr>
          </a:p>
          <a:p>
            <a:pPr lvl="1"/>
            <a:endParaRPr lang="en-US" altLang="en-US" dirty="0" smtClean="0">
              <a:latin typeface="Times New Roman" pitchFamily="18" charset="0"/>
              <a:cs typeface="Arial" charset="0"/>
            </a:endParaRPr>
          </a:p>
          <a:p>
            <a:pPr lvl="1"/>
            <a:endParaRPr lang="en-US" altLang="en-US" dirty="0">
              <a:latin typeface="Times New Roman" pitchFamily="18" charset="0"/>
              <a:cs typeface="Arial" charset="0"/>
            </a:endParaRPr>
          </a:p>
          <a:p>
            <a:pPr lvl="1"/>
            <a:endParaRPr lang="en-US" altLang="en-US" dirty="0" smtClean="0">
              <a:latin typeface="Times New Roman" pitchFamily="18" charset="0"/>
              <a:cs typeface="Arial" charset="0"/>
            </a:endParaRPr>
          </a:p>
          <a:p>
            <a:pPr lvl="1"/>
            <a:endParaRPr lang="en-US" altLang="en-US" dirty="0">
              <a:latin typeface="Times New Roman" pitchFamily="18" charset="0"/>
              <a:cs typeface="Arial" charset="0"/>
            </a:endParaRPr>
          </a:p>
          <a:p>
            <a:pPr lvl="1"/>
            <a:endParaRPr lang="en-US" altLang="en-US" dirty="0" smtClean="0">
              <a:latin typeface="Times New Roman" pitchFamily="18" charset="0"/>
              <a:cs typeface="Arial" charset="0"/>
            </a:endParaRPr>
          </a:p>
          <a:p>
            <a:pPr lvl="1"/>
            <a:endParaRPr lang="en-US" altLang="en-US" dirty="0">
              <a:latin typeface="Times New Roman" pitchFamily="18" charset="0"/>
              <a:cs typeface="Arial" charset="0"/>
            </a:endParaRPr>
          </a:p>
          <a:p>
            <a:pPr lvl="1"/>
            <a:endParaRPr lang="en-US" altLang="en-US" dirty="0" smtClean="0">
              <a:latin typeface="Times New Roman" pitchFamily="18" charset="0"/>
              <a:cs typeface="Arial" charset="0"/>
            </a:endParaRPr>
          </a:p>
          <a:p>
            <a:pPr lvl="1"/>
            <a:r>
              <a:rPr lang="en-US" altLang="en-US" dirty="0" smtClean="0">
                <a:latin typeface="Arial" charset="0"/>
                <a:cs typeface="Arial" charset="0"/>
              </a:rPr>
              <a:t>Behaviour is initially linear, but it reverts back to quadratic growth</a:t>
            </a:r>
            <a:endParaRPr lang="en-US" altLang="en-US" dirty="0">
              <a:latin typeface="Times New Roman" pitchFamily="18" charset="0"/>
              <a:cs typeface="Arial" charset="0"/>
            </a:endParaRPr>
          </a:p>
          <a:p>
            <a:pPr lvl="1"/>
            <a:endParaRPr lang="en-US" altLang="en-US" dirty="0" smtClean="0">
              <a:latin typeface="Arial" charset="0"/>
              <a:cs typeface="Arial" charset="0"/>
            </a:endParaRPr>
          </a:p>
        </p:txBody>
      </p:sp>
      <p:pic>
        <p:nvPicPr>
          <p:cNvPr id="13314"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773" y="2924944"/>
            <a:ext cx="4619427" cy="310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1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6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136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Other applications of dynamic programming include:</a:t>
            </a:r>
          </a:p>
          <a:p>
            <a:pPr lvl="1"/>
            <a:r>
              <a:rPr lang="en-US" altLang="en-US" dirty="0" smtClean="0">
                <a:latin typeface="Arial" charset="0"/>
                <a:cs typeface="Arial" charset="0"/>
              </a:rPr>
              <a:t>The Floyd-</a:t>
            </a:r>
            <a:r>
              <a:rPr lang="en-US" altLang="en-US" dirty="0" err="1" smtClean="0">
                <a:latin typeface="Arial" charset="0"/>
                <a:cs typeface="Arial" charset="0"/>
              </a:rPr>
              <a:t>Warshall</a:t>
            </a:r>
            <a:r>
              <a:rPr lang="en-US" altLang="en-US" dirty="0" smtClean="0">
                <a:latin typeface="Arial" charset="0"/>
                <a:cs typeface="Arial" charset="0"/>
              </a:rPr>
              <a:t> algorithm solving the all-pairs shortest path problem</a:t>
            </a:r>
          </a:p>
          <a:p>
            <a:pPr lvl="1"/>
            <a:r>
              <a:rPr lang="en-US" altLang="en-US" dirty="0" smtClean="0">
                <a:latin typeface="Arial" charset="0"/>
                <a:cs typeface="Arial" charset="0"/>
              </a:rPr>
              <a:t>Longest common subsequence between two strings</a:t>
            </a:r>
          </a:p>
          <a:p>
            <a:pPr lvl="2"/>
            <a:r>
              <a:rPr lang="en-US" altLang="en-US" dirty="0" smtClean="0">
                <a:latin typeface="Arial" charset="0"/>
                <a:cs typeface="Arial" charset="0"/>
              </a:rPr>
              <a:t>This has applications to bioinformatics such as DNA matching</a:t>
            </a:r>
          </a:p>
          <a:p>
            <a:pPr lvl="1"/>
            <a:r>
              <a:rPr lang="en-US" altLang="en-US" dirty="0" smtClean="0">
                <a:latin typeface="Arial" charset="0"/>
                <a:cs typeface="Arial" charset="0"/>
              </a:rPr>
              <a:t>Solves the Travelling salesman problem in </a:t>
            </a:r>
            <a:r>
              <a:rPr lang="en-US" altLang="en-US" dirty="0" smtClean="0">
                <a:latin typeface="Times New Roman" panose="02020603050405020304" pitchFamily="18" charset="0"/>
                <a:cs typeface="Times New Roman" panose="02020603050405020304" pitchFamily="18" charset="0"/>
              </a:rPr>
              <a:t>O(</a:t>
            </a:r>
            <a:r>
              <a:rPr lang="en-US" altLang="en-US" i="1" dirty="0" smtClean="0">
                <a:latin typeface="Times New Roman" panose="02020603050405020304" pitchFamily="18" charset="0"/>
                <a:cs typeface="Times New Roman" panose="02020603050405020304" pitchFamily="18" charset="0"/>
              </a:rPr>
              <a:t>n</a:t>
            </a:r>
            <a:r>
              <a:rPr lang="en-US" altLang="en-US" baseline="30000" dirty="0" smtClean="0">
                <a:latin typeface="Times New Roman" panose="02020603050405020304" pitchFamily="18" charset="0"/>
                <a:cs typeface="Times New Roman" panose="02020603050405020304" pitchFamily="18" charset="0"/>
              </a:rPr>
              <a:t>2 </a:t>
            </a:r>
            <a:r>
              <a:rPr lang="en-US" altLang="en-US" dirty="0" smtClean="0">
                <a:latin typeface="Times New Roman" panose="02020603050405020304" pitchFamily="18" charset="0"/>
                <a:cs typeface="Times New Roman" panose="02020603050405020304" pitchFamily="18" charset="0"/>
              </a:rPr>
              <a:t>2</a:t>
            </a:r>
            <a:r>
              <a:rPr lang="en-US" altLang="en-US" i="1" baseline="30000"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time</a:t>
            </a:r>
          </a:p>
          <a:p>
            <a:pPr lvl="1"/>
            <a:r>
              <a:rPr lang="en-US" altLang="en-US" dirty="0" smtClean="0">
                <a:latin typeface="Arial" charset="0"/>
                <a:cs typeface="Arial" charset="0"/>
              </a:rPr>
              <a:t>The </a:t>
            </a:r>
            <a:r>
              <a:rPr lang="en-US" altLang="en-US" dirty="0" err="1" smtClean="0">
                <a:latin typeface="Arial" charset="0"/>
                <a:cs typeface="Arial" charset="0"/>
              </a:rPr>
              <a:t>Earley</a:t>
            </a:r>
            <a:r>
              <a:rPr lang="en-US" altLang="en-US" dirty="0" smtClean="0">
                <a:latin typeface="Arial" charset="0"/>
                <a:cs typeface="Arial" charset="0"/>
              </a:rPr>
              <a:t> parser of context-free languages (ECE 351 </a:t>
            </a:r>
            <a:r>
              <a:rPr lang="en-US" altLang="en-US" i="1" dirty="0" smtClean="0">
                <a:latin typeface="Arial" charset="0"/>
                <a:cs typeface="Arial" charset="0"/>
              </a:rPr>
              <a:t>Compilers</a:t>
            </a:r>
            <a:r>
              <a:rPr lang="en-US" altLang="en-US" dirty="0" smtClean="0">
                <a:latin typeface="Arial" charset="0"/>
                <a:cs typeface="Arial" charset="0"/>
              </a:rPr>
              <a:t>)</a:t>
            </a:r>
          </a:p>
          <a:p>
            <a:pPr lvl="1"/>
            <a:r>
              <a:rPr lang="en-US" altLang="en-US" dirty="0" smtClean="0">
                <a:latin typeface="Arial" charset="0"/>
                <a:cs typeface="Arial" charset="0"/>
              </a:rPr>
              <a:t>The </a:t>
            </a:r>
            <a:r>
              <a:rPr lang="en-US" altLang="en-US" dirty="0" err="1" smtClean="0">
                <a:latin typeface="Arial" charset="0"/>
                <a:cs typeface="Arial" charset="0"/>
              </a:rPr>
              <a:t>Levenshtein</a:t>
            </a:r>
            <a:r>
              <a:rPr lang="en-US" altLang="en-US" dirty="0" smtClean="0">
                <a:latin typeface="Arial" charset="0"/>
                <a:cs typeface="Arial" charset="0"/>
              </a:rPr>
              <a:t> distance between two strings (used in spell checkers)</a:t>
            </a:r>
            <a:endParaRPr lang="en-US" altLang="en-US" dirty="0">
              <a:latin typeface="Arial" charset="0"/>
              <a:cs typeface="Arial" charset="0"/>
            </a:endParaRPr>
          </a:p>
          <a:p>
            <a:pPr lvl="1"/>
            <a:endParaRPr lang="en-US" altLang="en-US" dirty="0" smtClean="0">
              <a:latin typeface="Arial" charset="0"/>
              <a:cs typeface="Arial" charset="0"/>
            </a:endParaRPr>
          </a:p>
          <a:p>
            <a:pPr marL="361950" indent="-361950">
              <a:buNone/>
            </a:pPr>
            <a:r>
              <a:rPr lang="en-US" altLang="en-US" dirty="0">
                <a:latin typeface="Arial" charset="0"/>
                <a:cs typeface="Arial" charset="0"/>
              </a:rPr>
              <a:t>	</a:t>
            </a:r>
            <a:r>
              <a:rPr lang="en-US" altLang="en-US" dirty="0" smtClean="0">
                <a:latin typeface="Arial" charset="0"/>
                <a:cs typeface="Arial" charset="0"/>
              </a:rPr>
              <a:t>These will be discussed in the homework</a:t>
            </a:r>
          </a:p>
        </p:txBody>
      </p:sp>
    </p:spTree>
    <p:extLst>
      <p:ext uri="{BB962C8B-B14F-4D97-AF65-F5344CB8AC3E}">
        <p14:creationId xmlns:p14="http://schemas.microsoft.com/office/powerpoint/2010/main" val="8026108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933825"/>
            <a:ext cx="3276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14692" name="Rectangle 3"/>
          <p:cNvSpPr>
            <a:spLocks noGrp="1" noChangeArrowheads="1"/>
          </p:cNvSpPr>
          <p:nvPr>
            <p:ph type="body" idx="1"/>
          </p:nvPr>
        </p:nvSpPr>
        <p:spPr>
          <a:xfrm>
            <a:off x="457200" y="1600200"/>
            <a:ext cx="8435975" cy="4525963"/>
          </a:xfrm>
        </p:spPr>
        <p:txBody>
          <a:bodyPr/>
          <a:lstStyle/>
          <a:p>
            <a:pPr>
              <a:buFont typeface="Arial" charset="0"/>
              <a:buNone/>
            </a:pPr>
            <a:r>
              <a:rPr lang="en-US" altLang="en-US" dirty="0" smtClean="0">
                <a:latin typeface="Arial" charset="0"/>
                <a:cs typeface="Arial" charset="0"/>
              </a:rPr>
              <a:t>	And finally:</a:t>
            </a:r>
          </a:p>
          <a:p>
            <a:pPr lvl="1"/>
            <a:r>
              <a:rPr lang="en-US" altLang="en-US" dirty="0" smtClean="0">
                <a:latin typeface="Arial" charset="0"/>
                <a:cs typeface="Arial" charset="0"/>
              </a:rPr>
              <a:t>the Duckworth-Lewis method for calculating the target score in an interrupted cricket match:</a:t>
            </a:r>
          </a:p>
          <a:p>
            <a:pPr lvl="2"/>
            <a:r>
              <a:rPr lang="en-US" altLang="en-US" sz="1400" dirty="0" smtClean="0">
                <a:latin typeface="Arial" charset="0"/>
                <a:cs typeface="Arial" charset="0"/>
              </a:rPr>
              <a:t>On the 2006 One-Day International between India and Pakistan, India batted first and was all out in the 49th over for 328</a:t>
            </a:r>
          </a:p>
          <a:p>
            <a:pPr lvl="2"/>
            <a:r>
              <a:rPr lang="en-US" altLang="en-US" sz="1400" dirty="0" smtClean="0">
                <a:latin typeface="Arial" charset="0"/>
                <a:cs typeface="Arial" charset="0"/>
              </a:rPr>
              <a:t>Pakistan was 7 wickets down for 311 when bad light stopped play after the 47th over</a:t>
            </a:r>
          </a:p>
          <a:p>
            <a:pPr lvl="2"/>
            <a:r>
              <a:rPr lang="en-US" altLang="en-US" sz="1400" dirty="0" smtClean="0">
                <a:latin typeface="Arial" charset="0"/>
                <a:cs typeface="Arial" charset="0"/>
              </a:rPr>
              <a:t>With three full overs left to play and three wickets in hand, the Duckworth-Lewis method calculated the target to be 304, so the result of the match is officially listed as</a:t>
            </a:r>
          </a:p>
          <a:p>
            <a:pPr marL="914400" lvl="2" indent="0">
              <a:buNone/>
            </a:pPr>
            <a:r>
              <a:rPr lang="en-US" altLang="en-US" sz="1400" dirty="0">
                <a:latin typeface="Arial" charset="0"/>
                <a:cs typeface="Arial" charset="0"/>
              </a:rPr>
              <a:t>	</a:t>
            </a:r>
            <a:r>
              <a:rPr lang="en-US" altLang="en-US" sz="1400" dirty="0" smtClean="0">
                <a:latin typeface="Arial" charset="0"/>
                <a:cs typeface="Arial" charset="0"/>
              </a:rPr>
              <a:t>	“Pakistan won by 7 runs (D/L Method)”</a:t>
            </a:r>
          </a:p>
          <a:p>
            <a:pPr lvl="2"/>
            <a:endParaRPr lang="en-US" altLang="en-US" sz="1400" dirty="0" smtClean="0">
              <a:latin typeface="Arial" charset="0"/>
              <a:cs typeface="Arial" charset="0"/>
            </a:endParaRPr>
          </a:p>
          <a:p>
            <a:pPr lvl="2">
              <a:buFontTx/>
              <a:buNone/>
            </a:pPr>
            <a:r>
              <a:rPr lang="en-US" altLang="en-US" dirty="0" smtClean="0">
                <a:latin typeface="Arial" charset="0"/>
                <a:cs typeface="Arial" charset="0"/>
              </a:rPr>
              <a:t>		      </a:t>
            </a:r>
          </a:p>
          <a:p>
            <a:pPr lvl="2">
              <a:buFontTx/>
              <a:buNone/>
            </a:pPr>
            <a:endParaRPr lang="en-US" altLang="en-US" dirty="0" smtClean="0">
              <a:latin typeface="Arial" charset="0"/>
              <a:cs typeface="Arial" charset="0"/>
            </a:endParaRPr>
          </a:p>
          <a:p>
            <a:pPr lvl="2">
              <a:buFontTx/>
              <a:buNone/>
            </a:pPr>
            <a:endParaRPr lang="en-US" altLang="en-US" dirty="0" smtClean="0">
              <a:latin typeface="Arial" charset="0"/>
              <a:cs typeface="Arial" charset="0"/>
            </a:endParaRPr>
          </a:p>
          <a:p>
            <a:pPr lvl="2">
              <a:buFontTx/>
              <a:buNone/>
            </a:pPr>
            <a:endParaRPr lang="en-US" altLang="en-US" dirty="0" smtClean="0">
              <a:latin typeface="Arial" charset="0"/>
              <a:cs typeface="Arial" charset="0"/>
            </a:endParaRPr>
          </a:p>
          <a:p>
            <a:pPr lvl="2">
              <a:buFontTx/>
              <a:buNone/>
            </a:pPr>
            <a:endParaRPr lang="en-US" altLang="en-US" dirty="0" smtClean="0">
              <a:solidFill>
                <a:schemeClr val="tx1">
                  <a:lumMod val="50000"/>
                  <a:lumOff val="50000"/>
                </a:schemeClr>
              </a:solidFill>
              <a:latin typeface="Arial" charset="0"/>
              <a:cs typeface="Arial" charset="0"/>
            </a:endParaRPr>
          </a:p>
          <a:p>
            <a:pPr lvl="2">
              <a:buFontTx/>
              <a:buNone/>
            </a:pPr>
            <a:endParaRPr lang="en-US" altLang="en-US" dirty="0">
              <a:solidFill>
                <a:schemeClr val="tx1">
                  <a:lumMod val="50000"/>
                  <a:lumOff val="50000"/>
                </a:schemeClr>
              </a:solidFill>
              <a:latin typeface="Arial" charset="0"/>
              <a:cs typeface="Arial" charset="0"/>
            </a:endParaRPr>
          </a:p>
          <a:p>
            <a:pPr lvl="2">
              <a:buFontTx/>
              <a:buNone/>
            </a:pPr>
            <a:endParaRPr lang="en-US" altLang="en-US" dirty="0" smtClean="0">
              <a:solidFill>
                <a:schemeClr val="tx1">
                  <a:lumMod val="50000"/>
                  <a:lumOff val="50000"/>
                </a:schemeClr>
              </a:solidFill>
              <a:latin typeface="Arial" charset="0"/>
              <a:cs typeface="Arial" charset="0"/>
            </a:endParaRPr>
          </a:p>
          <a:p>
            <a:pPr lvl="2">
              <a:buFontTx/>
              <a:buNone/>
            </a:pPr>
            <a:r>
              <a:rPr lang="en-US" altLang="en-US" dirty="0" smtClean="0">
                <a:solidFill>
                  <a:schemeClr val="tx1">
                    <a:lumMod val="50000"/>
                    <a:lumOff val="50000"/>
                  </a:schemeClr>
                </a:solidFill>
                <a:latin typeface="Arial" charset="0"/>
                <a:cs typeface="Arial" charset="0"/>
              </a:rPr>
              <a:t>			         http://en.wikipedia.org/wiki/Duckworth-Lewis_method</a:t>
            </a:r>
          </a:p>
        </p:txBody>
      </p:sp>
      <p:sp>
        <p:nvSpPr>
          <p:cNvPr id="3" name="Rectangle 2"/>
          <p:cNvSpPr/>
          <p:nvPr/>
        </p:nvSpPr>
        <p:spPr>
          <a:xfrm>
            <a:off x="7596336" y="6031160"/>
            <a:ext cx="970137" cy="307777"/>
          </a:xfrm>
          <a:prstGeom prst="rect">
            <a:avLst/>
          </a:prstGeom>
        </p:spPr>
        <p:txBody>
          <a:bodyPr wrap="none">
            <a:spAutoFit/>
          </a:bodyPr>
          <a:lstStyle/>
          <a:p>
            <a:r>
              <a:rPr lang="en-CA" sz="1400" dirty="0">
                <a:solidFill>
                  <a:schemeClr val="tx1">
                    <a:lumMod val="50000"/>
                    <a:lumOff val="50000"/>
                  </a:schemeClr>
                </a:solidFill>
              </a:rPr>
              <a:t>Jono4174</a:t>
            </a:r>
          </a:p>
        </p:txBody>
      </p:sp>
    </p:spTree>
    <p:extLst>
      <p:ext uri="{BB962C8B-B14F-4D97-AF65-F5344CB8AC3E}">
        <p14:creationId xmlns:p14="http://schemas.microsoft.com/office/powerpoint/2010/main" val="27957617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1157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class, we have considered the algorithm design strategy of dynamic programming</a:t>
            </a:r>
          </a:p>
          <a:p>
            <a:pPr lvl="1"/>
            <a:r>
              <a:rPr lang="en-US" altLang="en-US" dirty="0" smtClean="0">
                <a:latin typeface="Arial" charset="0"/>
                <a:cs typeface="Arial" charset="0"/>
              </a:rPr>
              <a:t>Useful when recursive algorithms have overlapping sub-problems</a:t>
            </a:r>
          </a:p>
          <a:p>
            <a:pPr lvl="1"/>
            <a:r>
              <a:rPr lang="en-US" altLang="en-US" dirty="0" smtClean="0">
                <a:latin typeface="Arial" charset="0"/>
                <a:cs typeface="Arial" charset="0"/>
              </a:rPr>
              <a:t>Storing calculated values allows significant reductions in time</a:t>
            </a:r>
          </a:p>
          <a:p>
            <a:pPr lvl="2"/>
            <a:r>
              <a:rPr lang="en-US" altLang="en-US" dirty="0" smtClean="0">
                <a:latin typeface="Arial" charset="0"/>
                <a:cs typeface="Arial" charset="0"/>
              </a:rPr>
              <a:t>Memoization</a:t>
            </a:r>
          </a:p>
          <a:p>
            <a:pPr lvl="1"/>
            <a:r>
              <a:rPr lang="en-US" altLang="en-US" dirty="0" smtClean="0">
                <a:latin typeface="Arial" charset="0"/>
                <a:cs typeface="Arial" charset="0"/>
              </a:rPr>
              <a:t>Considered top-down and bottom-up approaches to solving problems</a:t>
            </a:r>
          </a:p>
          <a:p>
            <a:pPr lvl="1"/>
            <a:r>
              <a:rPr lang="en-US" altLang="en-US" dirty="0" smtClean="0">
                <a:latin typeface="Arial" charset="0"/>
                <a:cs typeface="Arial" charset="0"/>
              </a:rPr>
              <a:t>Looked at both simple and more complex solutions:</a:t>
            </a:r>
          </a:p>
          <a:p>
            <a:pPr lvl="2"/>
            <a:r>
              <a:rPr lang="en-US" altLang="en-US" dirty="0" smtClean="0">
                <a:latin typeface="Arial" charset="0"/>
                <a:cs typeface="Arial" charset="0"/>
              </a:rPr>
              <a:t>Fibonacci numbers</a:t>
            </a:r>
          </a:p>
          <a:p>
            <a:pPr lvl="2"/>
            <a:r>
              <a:rPr lang="en-US" altLang="en-US" dirty="0" smtClean="0">
                <a:latin typeface="Arial" charset="0"/>
                <a:cs typeface="Arial" charset="0"/>
              </a:rPr>
              <a:t>Newton polynomial coefficients</a:t>
            </a:r>
          </a:p>
          <a:p>
            <a:pPr lvl="2"/>
            <a:r>
              <a:rPr lang="en-US" altLang="en-US" dirty="0" smtClean="0">
                <a:latin typeface="Arial" charset="0"/>
                <a:cs typeface="Arial" charset="0"/>
              </a:rPr>
              <a:t>Matrix chain multiplications</a:t>
            </a:r>
          </a:p>
          <a:p>
            <a:pPr lvl="2"/>
            <a:r>
              <a:rPr lang="en-US" altLang="en-US" dirty="0" smtClean="0">
                <a:latin typeface="Arial" charset="0"/>
                <a:cs typeface="Arial" charset="0"/>
              </a:rPr>
              <a:t>Optimal polygon triangulation</a:t>
            </a:r>
          </a:p>
          <a:p>
            <a:pPr lvl="2"/>
            <a:r>
              <a:rPr lang="en-US" altLang="en-US" dirty="0" smtClean="0">
                <a:latin typeface="Arial" charset="0"/>
                <a:cs typeface="Arial" charset="0"/>
              </a:rPr>
              <a:t>Interval scheduling</a:t>
            </a:r>
          </a:p>
          <a:p>
            <a:pPr lvl="1"/>
            <a:r>
              <a:rPr lang="en-US" altLang="en-US" dirty="0" smtClean="0">
                <a:latin typeface="Arial" charset="0"/>
                <a:cs typeface="Arial" charset="0"/>
              </a:rPr>
              <a:t>Also considered Maple’s</a:t>
            </a:r>
            <a:r>
              <a:rPr lang="en-US" altLang="en-US" i="1" dirty="0" smtClean="0">
                <a:latin typeface="Arial" charset="0"/>
                <a:cs typeface="Arial" charset="0"/>
              </a:rPr>
              <a:t> remember </a:t>
            </a:r>
            <a:r>
              <a:rPr lang="en-US" altLang="en-US" dirty="0" smtClean="0">
                <a:latin typeface="Arial" charset="0"/>
                <a:cs typeface="Arial" charset="0"/>
              </a:rPr>
              <a:t>tables</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28561968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en.wikipedia.org/wiki/Topological_sorting</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None/>
            </a:pPr>
            <a:r>
              <a:rPr lang="en-US" altLang="en-US" sz="1400" dirty="0">
                <a:latin typeface="Arial" charset="0"/>
                <a:cs typeface="Arial" charset="0"/>
              </a:rPr>
              <a:t>[2]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Wesley, §9.2, p.342-5.</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19091</TotalTime>
  <Words>2528</Words>
  <Application>Microsoft Office PowerPoint</Application>
  <PresentationFormat>On-screen Show (4:3)</PresentationFormat>
  <Paragraphs>1689</Paragraphs>
  <Slides>97</Slides>
  <Notes>71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Custom Design</vt:lpstr>
      <vt:lpstr>Equation</vt:lpstr>
      <vt:lpstr>PowerPoint Presentation</vt:lpstr>
      <vt:lpstr>Dynamic programming</vt:lpstr>
      <vt:lpstr>Outline</vt:lpstr>
      <vt:lpstr>Fibonacci numbers</vt:lpstr>
      <vt:lpstr>Fibonacci numbers</vt:lpstr>
      <vt:lpstr>Fibonacci numbers</vt:lpstr>
      <vt:lpstr>Fibonacci numbers</vt:lpstr>
      <vt:lpstr>Fibonacci numbers</vt:lpstr>
      <vt:lpstr>Fibonacci numbers</vt:lpstr>
      <vt:lpstr>Fibonacci numbers</vt:lpstr>
      <vt:lpstr>Fibonacci numbers</vt:lpstr>
      <vt:lpstr>Fibonacci numbers</vt:lpstr>
      <vt:lpstr>Fibonacci numbers</vt:lpstr>
      <vt:lpstr>Fibonacci numbers</vt:lpstr>
      <vt:lpstr>Top-down and bottom-up algorithms</vt:lpstr>
      <vt:lpstr>Top-down and bottom-up algorithms</vt:lpstr>
      <vt:lpstr>Newton polynomials</vt:lpstr>
      <vt:lpstr>Newton polynomials</vt:lpstr>
      <vt:lpstr>Newton polynomials</vt:lpstr>
      <vt:lpstr>Newton polynomials</vt:lpstr>
      <vt:lpstr>Newton polynomials</vt:lpstr>
      <vt:lpstr>Newton polynomials</vt:lpstr>
      <vt:lpstr>Connected</vt:lpstr>
      <vt:lpstr>Dynamic programming</vt:lpstr>
      <vt:lpstr>Dynamic programming</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Matrix chain multiplication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Optimal polygon triangulation</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Project management 0/1 knapsack problem</vt:lpstr>
      <vt:lpstr>Project management 0/1 knapsack problem</vt:lpstr>
      <vt:lpstr>Project management 0/1 knapsack problem</vt:lpstr>
      <vt:lpstr>Arrays versus hash tables</vt:lpstr>
      <vt:lpstr>Remember tables in Maple</vt:lpstr>
      <vt:lpstr>Remember tables in Maple</vt:lpstr>
      <vt:lpstr>Remember tables in Maple</vt:lpstr>
      <vt:lpstr>Remember tables in Maple</vt:lpstr>
      <vt:lpstr>Remember tables in Maple</vt:lpstr>
      <vt:lpstr>Applications</vt:lpstr>
      <vt:lpstr>Applications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1270</cp:revision>
  <dcterms:created xsi:type="dcterms:W3CDTF">2009-09-11T23:00:44Z</dcterms:created>
  <dcterms:modified xsi:type="dcterms:W3CDTF">2015-03-27T19:16:25Z</dcterms:modified>
</cp:coreProperties>
</file>