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3"/>
  </p:notesMasterIdLst>
  <p:handoutMasterIdLst>
    <p:handoutMasterId r:id="rId24"/>
  </p:handoutMasterIdLst>
  <p:sldIdLst>
    <p:sldId id="256" r:id="rId2"/>
    <p:sldId id="444"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37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91" d="100"/>
          <a:sy n="91" d="100"/>
        </p:scale>
        <p:origin x="-1218" y="-10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21/03/2014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3/21/2014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13A8C9E-481E-414F-BF9C-F969650D78CD}"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870EE6C-4135-46C9-99B8-8A0368991865}"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54D0782-0B1B-47C8-A1E7-929CC6252601}"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24511FC-CE0E-4AC9-B53F-579C824920C0}"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60456DD-D562-4A98-99B1-0C50FBF86084}"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653DFA7-5354-4694-A637-102D1DAE1F6E}"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0C4F995-899E-4BA7-ABF3-F42F26B74F40}"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107981E-155F-4B4B-9B51-F0B53CF0FB79}"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9828CE1-0E5F-4F45-B3D2-CD45D9728D50}"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339E573-7363-48F3-BF6C-1F1002704DDB}"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5190BD0-EEF6-4F87-993F-84D8EB610D6E}"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38752CC-102B-47AA-8151-4EB16F1AAC27}"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21</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896475C-5DD3-423A-880F-459F7F97348B}"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3345F6-63AA-443E-9687-B65EB6453CFD}"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5C7E6ED-5BCB-4ED0-8CD4-3F25EAF2F42F}"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2860A40-CE25-4DE0-A797-85C1A45341DB}"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BE3E2B8-656F-4A2E-94FD-7DFE56673461}"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55B56B0-99D4-48BD-8A87-CDC8E3D288DD}"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081C8C8-302E-4661-8AAD-A74DD6A7FF49}"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Algorithm design techniques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344742" cy="769441"/>
          </a:xfrm>
          <a:prstGeom prst="rect">
            <a:avLst/>
          </a:prstGeom>
          <a:noFill/>
          <a:ln w="9525">
            <a:noFill/>
            <a:miter lim="800000"/>
            <a:headEnd/>
            <a:tailEnd/>
          </a:ln>
          <a:effectLst>
            <a:outerShdw blurRad="50800" dist="25400" dir="2700000" algn="tl" rotWithShape="0">
              <a:prstClr val="black"/>
            </a:outerShdw>
          </a:effectLst>
        </p:spPr>
        <p:txBody>
          <a:bodyPr wrap="square"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Algorithm design techniques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133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It may be possible in some cases to have partial solutions which are acceptable (that is, feasible) solutions to the problem</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In other cases, partial solutions may be unacceptable, and therefore we must continue until we reach a feasible solution</a:t>
            </a:r>
          </a:p>
        </p:txBody>
      </p:sp>
    </p:spTree>
    <p:extLst>
      <p:ext uri="{BB962C8B-B14F-4D97-AF65-F5344CB8AC3E}">
        <p14:creationId xmlns:p14="http://schemas.microsoft.com/office/powerpoint/2010/main" val="396499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143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will look at two problems:</a:t>
            </a:r>
          </a:p>
          <a:p>
            <a:pPr lvl="1"/>
            <a:r>
              <a:rPr lang="en-US" altLang="en-US" smtClean="0">
                <a:latin typeface="Arial" charset="0"/>
                <a:cs typeface="Arial" charset="0"/>
              </a:rPr>
              <a:t>the first requires an exact (optimal) solution,</a:t>
            </a:r>
          </a:p>
          <a:p>
            <a:pPr lvl="1"/>
            <a:r>
              <a:rPr lang="en-US" altLang="en-US" smtClean="0">
                <a:latin typeface="Arial" charset="0"/>
                <a:cs typeface="Arial" charset="0"/>
              </a:rPr>
              <a:t>the second requires only an approximately optimal solution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In the second case, it would be desirable, but not necessary, to find the optimal solution</a:t>
            </a:r>
          </a:p>
        </p:txBody>
      </p:sp>
    </p:spTree>
    <p:extLst>
      <p:ext uri="{BB962C8B-B14F-4D97-AF65-F5344CB8AC3E}">
        <p14:creationId xmlns:p14="http://schemas.microsoft.com/office/powerpoint/2010/main" val="924368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Example 1</a:t>
            </a:r>
          </a:p>
        </p:txBody>
      </p:sp>
      <p:sp>
        <p:nvSpPr>
          <p:cNvPr id="153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consider the game of Sudoku</a:t>
            </a:r>
          </a:p>
          <a:p>
            <a:pPr>
              <a:buFont typeface="Arial" charset="0"/>
              <a:buNone/>
            </a:pPr>
            <a:r>
              <a:rPr lang="en-US" altLang="en-US" smtClean="0">
                <a:latin typeface="Arial" charset="0"/>
                <a:cs typeface="Arial" charset="0"/>
              </a:rPr>
              <a:t>	The rules are:</a:t>
            </a:r>
          </a:p>
          <a:p>
            <a:pPr lvl="1"/>
            <a:r>
              <a:rPr lang="en-US" altLang="en-US" smtClean="0">
                <a:latin typeface="Arial" charset="0"/>
                <a:cs typeface="Arial" charset="0"/>
              </a:rPr>
              <a:t>each number must appear once in each row, column, and 3 × 3 outlined square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You are given some</a:t>
            </a:r>
            <a:br>
              <a:rPr lang="en-US" altLang="en-US" smtClean="0">
                <a:latin typeface="Arial" charset="0"/>
                <a:cs typeface="Arial" charset="0"/>
              </a:rPr>
            </a:br>
            <a:r>
              <a:rPr lang="en-US" altLang="en-US" smtClean="0">
                <a:latin typeface="Arial" charset="0"/>
                <a:cs typeface="Arial" charset="0"/>
              </a:rPr>
              <a:t>initial numbers, and if they</a:t>
            </a:r>
            <a:br>
              <a:rPr lang="en-US" altLang="en-US" smtClean="0">
                <a:latin typeface="Arial" charset="0"/>
                <a:cs typeface="Arial" charset="0"/>
              </a:rPr>
            </a:br>
            <a:r>
              <a:rPr lang="en-US" altLang="en-US" smtClean="0">
                <a:latin typeface="Arial" charset="0"/>
                <a:cs typeface="Arial" charset="0"/>
              </a:rPr>
              <a:t>are chosen appropriately,</a:t>
            </a:r>
            <a:br>
              <a:rPr lang="en-US" altLang="en-US" smtClean="0">
                <a:latin typeface="Arial" charset="0"/>
                <a:cs typeface="Arial" charset="0"/>
              </a:rPr>
            </a:br>
            <a:r>
              <a:rPr lang="en-US" altLang="en-US" smtClean="0">
                <a:latin typeface="Arial" charset="0"/>
                <a:cs typeface="Arial" charset="0"/>
              </a:rPr>
              <a:t>there is a unique solution</a:t>
            </a:r>
          </a:p>
        </p:txBody>
      </p:sp>
      <p:pic>
        <p:nvPicPr>
          <p:cNvPr id="15364" name="Picture 4" descr="s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924175"/>
            <a:ext cx="20113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4149725"/>
            <a:ext cx="12001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732588" y="5661025"/>
            <a:ext cx="1685925" cy="307975"/>
          </a:xfrm>
          <a:prstGeom prst="rect">
            <a:avLst/>
          </a:prstGeom>
          <a:noFill/>
        </p:spPr>
        <p:txBody>
          <a:bodyPr wrap="none">
            <a:spAutoFit/>
          </a:bodyPr>
          <a:lstStyle/>
          <a:p>
            <a:pPr>
              <a:defRPr/>
            </a:pPr>
            <a:r>
              <a:rPr lang="en-CA" sz="1400" dirty="0">
                <a:solidFill>
                  <a:schemeClr val="tx1">
                    <a:lumMod val="50000"/>
                    <a:lumOff val="50000"/>
                  </a:schemeClr>
                </a:solidFill>
              </a:rPr>
              <a:t>http://xkcd.com/74/</a:t>
            </a:r>
          </a:p>
        </p:txBody>
      </p:sp>
    </p:spTree>
    <p:extLst>
      <p:ext uri="{BB962C8B-B14F-4D97-AF65-F5344CB8AC3E}">
        <p14:creationId xmlns:p14="http://schemas.microsoft.com/office/powerpoint/2010/main" val="4127401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Example 1</a:t>
            </a:r>
          </a:p>
        </p:txBody>
      </p:sp>
      <p:sp>
        <p:nvSpPr>
          <p:cNvPr id="163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Using brute force, we could try every possible solution, and discard those which do not satisfy the conditions</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technique would require us to check </a:t>
            </a:r>
            <a:r>
              <a:rPr lang="en-US" altLang="en-US" smtClean="0">
                <a:latin typeface="Times New Roman" pitchFamily="18" charset="0"/>
                <a:cs typeface="Arial" charset="0"/>
              </a:rPr>
              <a:t>9</a:t>
            </a:r>
            <a:r>
              <a:rPr lang="en-US" altLang="en-US" baseline="30000" smtClean="0">
                <a:latin typeface="Times New Roman" pitchFamily="18" charset="0"/>
                <a:cs typeface="Arial" charset="0"/>
              </a:rPr>
              <a:t>61</a:t>
            </a:r>
            <a:r>
              <a:rPr lang="en-US" altLang="en-US" smtClean="0">
                <a:latin typeface="Times New Roman" pitchFamily="18" charset="0"/>
                <a:cs typeface="Arial" charset="0"/>
              </a:rPr>
              <a:t> ≈  1.6</a:t>
            </a:r>
            <a:r>
              <a:rPr lang="en-US" altLang="en-US" smtClean="0">
                <a:latin typeface="Times New Roman" pitchFamily="18" charset="0"/>
                <a:cs typeface="Times New Roman" pitchFamily="18" charset="0"/>
              </a:rPr>
              <a:t>×1</a:t>
            </a:r>
            <a:r>
              <a:rPr lang="en-US" altLang="en-US" smtClean="0">
                <a:latin typeface="Times New Roman" pitchFamily="18" charset="0"/>
                <a:cs typeface="Arial" charset="0"/>
              </a:rPr>
              <a:t>0</a:t>
            </a:r>
            <a:r>
              <a:rPr lang="en-US" altLang="en-US" baseline="30000" smtClean="0">
                <a:latin typeface="Times New Roman" pitchFamily="18" charset="0"/>
                <a:cs typeface="Arial" charset="0"/>
              </a:rPr>
              <a:t>58</a:t>
            </a:r>
            <a:r>
              <a:rPr lang="en-US" altLang="en-US" smtClean="0">
                <a:latin typeface="Arial" charset="0"/>
                <a:cs typeface="Arial" charset="0"/>
              </a:rPr>
              <a:t> possible solutions</a:t>
            </a:r>
          </a:p>
        </p:txBody>
      </p:sp>
      <p:pic>
        <p:nvPicPr>
          <p:cNvPr id="16388" name="Picture 5" descr="s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2492375"/>
            <a:ext cx="1651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s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492375"/>
            <a:ext cx="1651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930900" y="3878263"/>
            <a:ext cx="288925"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269010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latin typeface="Arial" charset="0"/>
                <a:cs typeface="Arial" charset="0"/>
              </a:rPr>
              <a:t>Example 2</a:t>
            </a:r>
          </a:p>
        </p:txBody>
      </p:sp>
      <p:sp>
        <p:nvSpPr>
          <p:cNvPr id="460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you are a manager, and you have 26 weeks or half a year for the next product cycle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You have </a:t>
            </a:r>
            <a:r>
              <a:rPr lang="en-US" altLang="en-US" i="1" smtClean="0">
                <a:latin typeface="Times New Roman" pitchFamily="18" charset="0"/>
                <a:cs typeface="Arial" charset="0"/>
              </a:rPr>
              <a:t>n</a:t>
            </a:r>
            <a:r>
              <a:rPr lang="en-US" altLang="en-US" smtClean="0">
                <a:latin typeface="Arial" charset="0"/>
                <a:cs typeface="Arial" charset="0"/>
              </a:rPr>
              <a:t> possible projects, however, the time required to complete these projects is much greater than 26 weeks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Associated with each possible project are numerous factors:</a:t>
            </a:r>
          </a:p>
          <a:p>
            <a:pPr lvl="1"/>
            <a:r>
              <a:rPr lang="en-US" altLang="en-US" smtClean="0">
                <a:latin typeface="Arial" charset="0"/>
                <a:cs typeface="Arial" charset="0"/>
              </a:rPr>
              <a:t>The expected completion time</a:t>
            </a:r>
          </a:p>
          <a:p>
            <a:pPr lvl="1"/>
            <a:r>
              <a:rPr lang="en-US" altLang="en-US" smtClean="0">
                <a:latin typeface="Arial" charset="0"/>
                <a:cs typeface="Arial" charset="0"/>
              </a:rPr>
              <a:t>The expected increase in revenue</a:t>
            </a:r>
          </a:p>
          <a:p>
            <a:pPr lvl="1"/>
            <a:r>
              <a:rPr lang="en-US" altLang="en-US" smtClean="0">
                <a:latin typeface="Arial" charset="0"/>
                <a:cs typeface="Arial" charset="0"/>
              </a:rPr>
              <a:t>A probability of failure</a:t>
            </a:r>
          </a:p>
          <a:p>
            <a:pPr lvl="1"/>
            <a:r>
              <a:rPr lang="en-US" altLang="en-US" smtClean="0">
                <a:latin typeface="Arial" charset="0"/>
                <a:cs typeface="Arial" charset="0"/>
              </a:rPr>
              <a:t>Possible future projects which may benefit</a:t>
            </a:r>
          </a:p>
          <a:p>
            <a:endParaRPr lang="en-US" altLang="en-US" sz="1800" smtClean="0">
              <a:latin typeface="Arial" charset="0"/>
              <a:cs typeface="Arial" charset="0"/>
            </a:endParaRPr>
          </a:p>
        </p:txBody>
      </p:sp>
    </p:spTree>
    <p:extLst>
      <p:ext uri="{BB962C8B-B14F-4D97-AF65-F5344CB8AC3E}">
        <p14:creationId xmlns:p14="http://schemas.microsoft.com/office/powerpoint/2010/main" val="636384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Example 2</a:t>
            </a:r>
          </a:p>
        </p:txBody>
      </p:sp>
      <p:sp>
        <p:nvSpPr>
          <p:cNvPr id="184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Stake holders include:</a:t>
            </a:r>
          </a:p>
          <a:p>
            <a:pPr lvl="1"/>
            <a:r>
              <a:rPr lang="en-US" altLang="en-US" smtClean="0">
                <a:latin typeface="Arial" charset="0"/>
                <a:cs typeface="Arial" charset="0"/>
              </a:rPr>
              <a:t>Team members</a:t>
            </a:r>
          </a:p>
          <a:p>
            <a:pPr lvl="1"/>
            <a:r>
              <a:rPr lang="en-US" altLang="en-US" smtClean="0">
                <a:latin typeface="Arial" charset="0"/>
                <a:cs typeface="Arial" charset="0"/>
              </a:rPr>
              <a:t>Marketing</a:t>
            </a:r>
          </a:p>
          <a:p>
            <a:pPr lvl="1"/>
            <a:r>
              <a:rPr lang="en-US" altLang="en-US" smtClean="0">
                <a:latin typeface="Arial" charset="0"/>
                <a:cs typeface="Arial" charset="0"/>
              </a:rPr>
              <a:t>Other management</a:t>
            </a:r>
          </a:p>
          <a:p>
            <a:pPr lvl="1"/>
            <a:r>
              <a:rPr lang="en-US" altLang="en-US" smtClean="0">
                <a:latin typeface="Arial" charset="0"/>
                <a:cs typeface="Arial" charset="0"/>
              </a:rPr>
              <a:t>The executive team</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You must now decide which projects must be chosen so as to satisfy the schedule</a:t>
            </a:r>
          </a:p>
          <a:p>
            <a:pPr lvl="1"/>
            <a:r>
              <a:rPr lang="en-US" altLang="en-US" smtClean="0">
                <a:latin typeface="Arial" charset="0"/>
                <a:cs typeface="Arial" charset="0"/>
              </a:rPr>
              <a:t>It must be justifiable</a:t>
            </a:r>
          </a:p>
        </p:txBody>
      </p:sp>
    </p:spTree>
    <p:extLst>
      <p:ext uri="{BB962C8B-B14F-4D97-AF65-F5344CB8AC3E}">
        <p14:creationId xmlns:p14="http://schemas.microsoft.com/office/powerpoint/2010/main" val="1736394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Example 2</a:t>
            </a:r>
          </a:p>
        </p:txBody>
      </p:sp>
      <p:sp>
        <p:nvSpPr>
          <p:cNvPr id="194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case, it is almost impossible to come up with a </a:t>
            </a:r>
            <a:r>
              <a:rPr lang="en-US" altLang="en-US" i="1" smtClean="0">
                <a:latin typeface="Arial" charset="0"/>
                <a:cs typeface="Arial" charset="0"/>
              </a:rPr>
              <a:t>optimal</a:t>
            </a:r>
            <a:r>
              <a:rPr lang="en-US" altLang="en-US" smtClean="0">
                <a:latin typeface="Arial" charset="0"/>
                <a:cs typeface="Arial" charset="0"/>
              </a:rPr>
              <a:t> choice of projects, however, you are required to come up with an appropriate solution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see how an appropriate choice of algorithm may lead us towards a reasonably optimal solution</a:t>
            </a:r>
          </a:p>
        </p:txBody>
      </p:sp>
    </p:spTree>
    <p:extLst>
      <p:ext uri="{BB962C8B-B14F-4D97-AF65-F5344CB8AC3E}">
        <p14:creationId xmlns:p14="http://schemas.microsoft.com/office/powerpoint/2010/main" val="2238667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Example 2</a:t>
            </a:r>
          </a:p>
        </p:txBody>
      </p:sp>
      <p:sp>
        <p:nvSpPr>
          <p:cNvPr id="204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case, any sub-set of the </a:t>
            </a:r>
            <a:r>
              <a:rPr lang="en-US" altLang="en-US" i="1" smtClean="0">
                <a:latin typeface="Times New Roman" pitchFamily="18" charset="0"/>
                <a:cs typeface="Arial" charset="0"/>
              </a:rPr>
              <a:t>n</a:t>
            </a:r>
            <a:r>
              <a:rPr lang="en-US" altLang="en-US" smtClean="0">
                <a:latin typeface="Arial" charset="0"/>
                <a:cs typeface="Arial" charset="0"/>
              </a:rPr>
              <a:t> projects forms a partial solution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 partial solution is a feasible solution if the sum of the expected completion times is less than six months</a:t>
            </a:r>
          </a:p>
        </p:txBody>
      </p:sp>
    </p:spTree>
    <p:extLst>
      <p:ext uri="{BB962C8B-B14F-4D97-AF65-F5344CB8AC3E}">
        <p14:creationId xmlns:p14="http://schemas.microsoft.com/office/powerpoint/2010/main" val="291962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Example 3</a:t>
            </a:r>
          </a:p>
        </p:txBody>
      </p:sp>
      <p:sp>
        <p:nvSpPr>
          <p:cNvPr id="215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Another case we will look at is interval scheduling:</a:t>
            </a:r>
          </a:p>
          <a:p>
            <a:pPr lvl="1"/>
            <a:r>
              <a:rPr lang="en-US" altLang="en-US" smtClean="0">
                <a:latin typeface="Arial" charset="0"/>
                <a:cs typeface="Arial" charset="0"/>
              </a:rPr>
              <a:t>Given </a:t>
            </a:r>
            <a:r>
              <a:rPr lang="en-US" altLang="en-US" i="1" smtClean="0">
                <a:latin typeface="Times New Roman" pitchFamily="18" charset="0"/>
                <a:cs typeface="Times New Roman" pitchFamily="18" charset="0"/>
              </a:rPr>
              <a:t>n</a:t>
            </a:r>
            <a:r>
              <a:rPr lang="en-US" altLang="en-US" smtClean="0">
                <a:latin typeface="Arial" charset="0"/>
                <a:cs typeface="Arial" charset="0"/>
              </a:rPr>
              <a:t> processes, all of which must be run at specific times, maximize the number of processes that are run</a:t>
            </a:r>
          </a:p>
          <a:p>
            <a:pPr lvl="1"/>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has a reasonably simple solution that we will see next topic</a:t>
            </a:r>
          </a:p>
        </p:txBody>
      </p:sp>
      <p:pic>
        <p:nvPicPr>
          <p:cNvPr id="21508" name="Picture 2" descr="C:\Users\dwharder\Desktop\a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017838"/>
            <a:ext cx="34258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30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dwharder\Desktop\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781300"/>
            <a:ext cx="34258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p:txBody>
          <a:bodyPr/>
          <a:lstStyle/>
          <a:p>
            <a:r>
              <a:rPr lang="en-US" altLang="en-US" smtClean="0">
                <a:latin typeface="Arial" charset="0"/>
                <a:cs typeface="Arial" charset="0"/>
              </a:rPr>
              <a:t>Example 3</a:t>
            </a:r>
          </a:p>
        </p:txBody>
      </p:sp>
      <p:sp>
        <p:nvSpPr>
          <p:cNvPr id="2253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However, if you modify the problem:</a:t>
            </a:r>
          </a:p>
          <a:p>
            <a:pPr lvl="1"/>
            <a:r>
              <a:rPr lang="en-US" altLang="en-US" smtClean="0">
                <a:latin typeface="Arial" charset="0"/>
                <a:cs typeface="Arial" charset="0"/>
              </a:rPr>
              <a:t>Given </a:t>
            </a:r>
            <a:r>
              <a:rPr lang="en-US" altLang="en-US" i="1" smtClean="0">
                <a:latin typeface="Times New Roman" pitchFamily="18" charset="0"/>
                <a:cs typeface="Times New Roman" pitchFamily="18" charset="0"/>
              </a:rPr>
              <a:t>n</a:t>
            </a:r>
            <a:r>
              <a:rPr lang="en-US" altLang="en-US" smtClean="0">
                <a:latin typeface="Arial" charset="0"/>
                <a:cs typeface="Arial" charset="0"/>
              </a:rPr>
              <a:t> processes, all of which must be run at specific times and where each is given a specific </a:t>
            </a:r>
            <a:r>
              <a:rPr lang="en-US" altLang="en-US" i="1" smtClean="0">
                <a:latin typeface="Arial" charset="0"/>
                <a:cs typeface="Arial" charset="0"/>
              </a:rPr>
              <a:t>weight</a:t>
            </a:r>
            <a:r>
              <a:rPr lang="en-US" altLang="en-US" smtClean="0">
                <a:latin typeface="Arial" charset="0"/>
                <a:cs typeface="Arial" charset="0"/>
              </a:rPr>
              <a:t>, maximize the total weight of the processes that are run</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This has a more complex solution that we will see in the next week</a:t>
            </a:r>
          </a:p>
          <a:p>
            <a:pPr>
              <a:buFont typeface="Arial" charset="0"/>
              <a:buNone/>
            </a:pPr>
            <a:endParaRPr lang="en-US" altLang="en-US" smtClean="0">
              <a:latin typeface="Arial" charset="0"/>
              <a:cs typeface="Arial" charset="0"/>
            </a:endParaRPr>
          </a:p>
          <a:p>
            <a:pPr lvl="1"/>
            <a:endParaRPr lang="en-US" altLang="en-US" smtClean="0">
              <a:latin typeface="Arial" charset="0"/>
              <a:cs typeface="Arial" charset="0"/>
            </a:endParaRPr>
          </a:p>
        </p:txBody>
      </p:sp>
    </p:spTree>
    <p:extLst>
      <p:ext uri="{BB962C8B-B14F-4D97-AF65-F5344CB8AC3E}">
        <p14:creationId xmlns:p14="http://schemas.microsoft.com/office/powerpoint/2010/main" val="3896676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To now, we have examined a number of data structures and algorithms to manipulate them</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We have seen </a:t>
            </a:r>
            <a:r>
              <a:rPr lang="en-US" altLang="en-US" dirty="0" smtClean="0">
                <a:latin typeface="Arial" charset="0"/>
                <a:cs typeface="Arial" charset="0"/>
              </a:rPr>
              <a:t>examples </a:t>
            </a:r>
            <a:r>
              <a:rPr lang="en-US" altLang="en-US" dirty="0" smtClean="0">
                <a:latin typeface="Arial" charset="0"/>
                <a:cs typeface="Arial" charset="0"/>
              </a:rPr>
              <a:t>of </a:t>
            </a:r>
            <a:r>
              <a:rPr lang="en-US" altLang="en-US" dirty="0" smtClean="0">
                <a:latin typeface="Arial" charset="0"/>
                <a:cs typeface="Arial" charset="0"/>
              </a:rPr>
              <a:t>efficient strategies</a:t>
            </a:r>
          </a:p>
          <a:p>
            <a:pPr lvl="1"/>
            <a:r>
              <a:rPr lang="en-US" altLang="en-US" dirty="0" smtClean="0">
                <a:latin typeface="Arial" charset="0"/>
                <a:cs typeface="Arial" charset="0"/>
              </a:rPr>
              <a:t>Divide and conquer</a:t>
            </a:r>
          </a:p>
          <a:p>
            <a:pPr lvl="2"/>
            <a:r>
              <a:rPr lang="en-US" altLang="en-US" dirty="0" smtClean="0">
                <a:latin typeface="Arial" charset="0"/>
                <a:cs typeface="Arial" charset="0"/>
              </a:rPr>
              <a:t>Binary </a:t>
            </a:r>
            <a:r>
              <a:rPr lang="en-US" altLang="en-US" dirty="0" smtClean="0">
                <a:latin typeface="Arial" charset="0"/>
                <a:cs typeface="Arial" charset="0"/>
              </a:rPr>
              <a:t>search</a:t>
            </a:r>
          </a:p>
          <a:p>
            <a:pPr lvl="2"/>
            <a:r>
              <a:rPr lang="en-US" altLang="en-US" dirty="0" smtClean="0">
                <a:latin typeface="Arial" charset="0"/>
                <a:cs typeface="Arial" charset="0"/>
              </a:rPr>
              <a:t>Depth-first tree traversals</a:t>
            </a:r>
          </a:p>
          <a:p>
            <a:pPr lvl="2"/>
            <a:r>
              <a:rPr lang="en-US" altLang="en-US" dirty="0" smtClean="0">
                <a:latin typeface="Arial" charset="0"/>
                <a:cs typeface="Arial" charset="0"/>
              </a:rPr>
              <a:t>Merge sort</a:t>
            </a:r>
          </a:p>
          <a:p>
            <a:pPr lvl="2"/>
            <a:r>
              <a:rPr lang="en-US" altLang="en-US" dirty="0" smtClean="0">
                <a:latin typeface="Arial" charset="0"/>
                <a:cs typeface="Arial" charset="0"/>
              </a:rPr>
              <a:t>Quicksort</a:t>
            </a:r>
            <a:endParaRPr lang="en-US" altLang="en-US" dirty="0">
              <a:latin typeface="Arial" charset="0"/>
              <a:cs typeface="Arial" charset="0"/>
            </a:endParaRPr>
          </a:p>
          <a:p>
            <a:pPr lvl="1"/>
            <a:r>
              <a:rPr lang="en-US" altLang="en-US" dirty="0" smtClean="0">
                <a:latin typeface="Arial" charset="0"/>
                <a:cs typeface="Arial" charset="0"/>
              </a:rPr>
              <a:t>Greedy algorithms</a:t>
            </a:r>
          </a:p>
          <a:p>
            <a:pPr lvl="2"/>
            <a:r>
              <a:rPr lang="en-US" altLang="en-US" dirty="0" smtClean="0">
                <a:latin typeface="Arial" charset="0"/>
                <a:cs typeface="Arial" charset="0"/>
              </a:rPr>
              <a:t>Prim’s algorithm</a:t>
            </a:r>
          </a:p>
          <a:p>
            <a:pPr lvl="2"/>
            <a:r>
              <a:rPr lang="en-US" altLang="en-US" dirty="0" smtClean="0">
                <a:latin typeface="Arial" charset="0"/>
                <a:cs typeface="Arial" charset="0"/>
              </a:rPr>
              <a:t>Kruskal’s algorithm</a:t>
            </a:r>
          </a:p>
          <a:p>
            <a:pPr lvl="2"/>
            <a:r>
              <a:rPr lang="en-US" altLang="en-US" dirty="0" smtClean="0">
                <a:latin typeface="Arial" charset="0"/>
                <a:cs typeface="Arial" charset="0"/>
              </a:rPr>
              <a:t>Dijkstra’s algorithm</a:t>
            </a:r>
          </a:p>
        </p:txBody>
      </p:sp>
    </p:spTree>
    <p:extLst>
      <p:ext uri="{BB962C8B-B14F-4D97-AF65-F5344CB8AC3E}">
        <p14:creationId xmlns:p14="http://schemas.microsoft.com/office/powerpoint/2010/main" val="355188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235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over the next few lectures, we will look at a number of algorithm design techniques which may, in some circumstances provide either optimal or near-optimal solutions</a:t>
            </a:r>
          </a:p>
        </p:txBody>
      </p:sp>
    </p:spTree>
    <p:extLst>
      <p:ext uri="{BB962C8B-B14F-4D97-AF65-F5344CB8AC3E}">
        <p14:creationId xmlns:p14="http://schemas.microsoft.com/office/powerpoint/2010/main" val="2490448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http://en.wikipedia.org/wiki/Algorithm_design</a:t>
            </a:r>
            <a:endParaRPr lang="en-US" sz="1400" dirty="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614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will now examine a number of strategies which may be used in the design of algorithms, including:</a:t>
            </a:r>
          </a:p>
          <a:p>
            <a:pPr lvl="1"/>
            <a:r>
              <a:rPr lang="en-US" altLang="en-US" dirty="0" smtClean="0">
                <a:latin typeface="Arial" charset="0"/>
                <a:cs typeface="Arial" charset="0"/>
              </a:rPr>
              <a:t>Greedy algorithms</a:t>
            </a:r>
          </a:p>
          <a:p>
            <a:pPr lvl="1"/>
            <a:r>
              <a:rPr lang="en-US" altLang="en-US" dirty="0" smtClean="0">
                <a:latin typeface="Arial" charset="0"/>
                <a:cs typeface="Arial" charset="0"/>
              </a:rPr>
              <a:t>Divide-and-conquer algorithms</a:t>
            </a:r>
          </a:p>
          <a:p>
            <a:pPr lvl="1"/>
            <a:r>
              <a:rPr lang="en-US" altLang="en-US" dirty="0" smtClean="0">
                <a:latin typeface="Arial" charset="0"/>
                <a:cs typeface="Arial" charset="0"/>
              </a:rPr>
              <a:t>Dynamic programming</a:t>
            </a:r>
          </a:p>
          <a:p>
            <a:pPr lvl="1"/>
            <a:r>
              <a:rPr lang="en-US" altLang="en-US" dirty="0" smtClean="0">
                <a:latin typeface="Arial" charset="0"/>
                <a:cs typeface="Arial" charset="0"/>
              </a:rPr>
              <a:t>Backtracking </a:t>
            </a:r>
            <a:r>
              <a:rPr lang="en-US" altLang="en-US" dirty="0" smtClean="0">
                <a:latin typeface="Arial" charset="0"/>
                <a:cs typeface="Arial" charset="0"/>
              </a:rPr>
              <a:t>algorithms</a:t>
            </a:r>
          </a:p>
          <a:p>
            <a:pPr lvl="1"/>
            <a:r>
              <a:rPr lang="en-US" altLang="en-US" dirty="0" smtClean="0">
                <a:latin typeface="Arial" charset="0"/>
                <a:cs typeface="Arial" charset="0"/>
              </a:rPr>
              <a:t>Stochastic </a:t>
            </a:r>
            <a:r>
              <a:rPr lang="en-US" altLang="en-US" dirty="0">
                <a:latin typeface="Arial" charset="0"/>
                <a:cs typeface="Arial" charset="0"/>
              </a:rPr>
              <a:t>algorithms</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There are other techniques not covered in this course:</a:t>
            </a:r>
          </a:p>
          <a:p>
            <a:pPr lvl="1"/>
            <a:r>
              <a:rPr lang="en-US" altLang="en-US" dirty="0" smtClean="0">
                <a:latin typeface="Arial" charset="0"/>
                <a:cs typeface="Arial" charset="0"/>
              </a:rPr>
              <a:t>Evolutionary algorithms</a:t>
            </a:r>
          </a:p>
          <a:p>
            <a:pPr lvl="1"/>
            <a:r>
              <a:rPr lang="en-US" altLang="en-US" dirty="0" smtClean="0">
                <a:latin typeface="Arial" charset="0"/>
                <a:cs typeface="Arial" charset="0"/>
              </a:rPr>
              <a:t>Combinatorial algorithms</a:t>
            </a:r>
          </a:p>
          <a:p>
            <a:pPr lvl="1"/>
            <a:r>
              <a:rPr lang="en-US" altLang="en-US" dirty="0" smtClean="0">
                <a:latin typeface="Arial" charset="0"/>
                <a:cs typeface="Arial" charset="0"/>
              </a:rPr>
              <a:t>Distributed algorithms</a:t>
            </a:r>
          </a:p>
          <a:p>
            <a:pPr lvl="1"/>
            <a:r>
              <a:rPr lang="en-US" altLang="en-US" dirty="0" smtClean="0">
                <a:latin typeface="Arial" charset="0"/>
                <a:cs typeface="Arial" charset="0"/>
              </a:rPr>
              <a:t>Gradient methods</a:t>
            </a:r>
            <a:endParaRPr lang="en-US" altLang="en-US" dirty="0" smtClean="0">
              <a:latin typeface="Arial" charset="0"/>
              <a:cs typeface="Arial" charset="0"/>
            </a:endParaRPr>
          </a:p>
        </p:txBody>
      </p:sp>
    </p:spTree>
    <p:extLst>
      <p:ext uri="{BB962C8B-B14F-4D97-AF65-F5344CB8AC3E}">
        <p14:creationId xmlns:p14="http://schemas.microsoft.com/office/powerpoint/2010/main" val="308160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When searching for a solution, we may be interested in two types:</a:t>
            </a:r>
          </a:p>
          <a:p>
            <a:pPr lvl="1"/>
            <a:r>
              <a:rPr lang="en-US" altLang="en-US" smtClean="0">
                <a:latin typeface="Arial" charset="0"/>
                <a:cs typeface="Arial" charset="0"/>
              </a:rPr>
              <a:t>Either we are looking for the optimal solution, or,</a:t>
            </a:r>
          </a:p>
          <a:p>
            <a:pPr lvl="1"/>
            <a:r>
              <a:rPr lang="en-US" altLang="en-US" smtClean="0">
                <a:latin typeface="Arial" charset="0"/>
                <a:cs typeface="Arial" charset="0"/>
              </a:rPr>
              <a:t>We are interested in a solution which is </a:t>
            </a:r>
            <a:r>
              <a:rPr lang="en-US" altLang="en-US" i="1" smtClean="0">
                <a:latin typeface="Arial" charset="0"/>
                <a:cs typeface="Arial" charset="0"/>
              </a:rPr>
              <a:t>good enough</a:t>
            </a:r>
            <a:r>
              <a:rPr lang="en-US" altLang="en-US" smtClean="0">
                <a:latin typeface="Arial" charset="0"/>
                <a:cs typeface="Arial" charset="0"/>
              </a:rPr>
              <a:t>, where good enough is defined by a set of parameters</a:t>
            </a:r>
          </a:p>
        </p:txBody>
      </p:sp>
    </p:spTree>
    <p:extLst>
      <p:ext uri="{BB962C8B-B14F-4D97-AF65-F5344CB8AC3E}">
        <p14:creationId xmlns:p14="http://schemas.microsoft.com/office/powerpoint/2010/main" val="1156179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many of the strategies we will examine, there will be certain circumstances where the strategy can be shown to result in an optimal solution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In other cases, the strategy may not be guaranteed to do so well</a:t>
            </a:r>
          </a:p>
        </p:txBody>
      </p:sp>
    </p:spTree>
    <p:extLst>
      <p:ext uri="{BB962C8B-B14F-4D97-AF65-F5344CB8AC3E}">
        <p14:creationId xmlns:p14="http://schemas.microsoft.com/office/powerpoint/2010/main" val="2061764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Any problem may usually be solved in multiple ways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simplest to implement and most difficult to run is </a:t>
            </a:r>
            <a:r>
              <a:rPr lang="en-US" altLang="en-US" i="1" smtClean="0">
                <a:latin typeface="Arial" charset="0"/>
                <a:cs typeface="Arial" charset="0"/>
              </a:rPr>
              <a:t>brute force</a:t>
            </a:r>
            <a:endParaRPr lang="en-US" altLang="en-US" smtClean="0">
              <a:latin typeface="Arial" charset="0"/>
              <a:cs typeface="Arial" charset="0"/>
            </a:endParaRPr>
          </a:p>
          <a:p>
            <a:pPr lvl="1"/>
            <a:r>
              <a:rPr lang="en-US" altLang="en-US" smtClean="0">
                <a:latin typeface="Arial" charset="0"/>
                <a:cs typeface="Arial" charset="0"/>
              </a:rPr>
              <a:t>We consider all possible solutions, and find that solution which is optimal</a:t>
            </a:r>
          </a:p>
        </p:txBody>
      </p:sp>
    </p:spTree>
    <p:extLst>
      <p:ext uri="{BB962C8B-B14F-4D97-AF65-F5344CB8AC3E}">
        <p14:creationId xmlns:p14="http://schemas.microsoft.com/office/powerpoint/2010/main" val="4213164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Brute force techniques often take too much time to run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may use brute-force techniques to show that solutions found through other algorithms are either optimal or close-to-optimal</a:t>
            </a:r>
          </a:p>
        </p:txBody>
      </p:sp>
    </p:spTree>
    <p:extLst>
      <p:ext uri="{BB962C8B-B14F-4D97-AF65-F5344CB8AC3E}">
        <p14:creationId xmlns:p14="http://schemas.microsoft.com/office/powerpoint/2010/main" val="2833316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112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With brute force, we consider all possible solutions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Most other techniques build solutions, thus, we require the following definitions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Definition:</a:t>
            </a:r>
          </a:p>
          <a:p>
            <a:pPr lvl="1"/>
            <a:r>
              <a:rPr lang="en-US" altLang="en-US" smtClean="0">
                <a:latin typeface="Arial" charset="0"/>
                <a:cs typeface="Arial" charset="0"/>
              </a:rPr>
              <a:t>A </a:t>
            </a:r>
            <a:r>
              <a:rPr lang="en-US" altLang="en-US" i="1" smtClean="0">
                <a:latin typeface="Arial" charset="0"/>
                <a:cs typeface="Arial" charset="0"/>
              </a:rPr>
              <a:t>partial solution </a:t>
            </a:r>
            <a:r>
              <a:rPr lang="en-US" altLang="en-US" smtClean="0">
                <a:latin typeface="Arial" charset="0"/>
                <a:cs typeface="Arial" charset="0"/>
              </a:rPr>
              <a:t>is a solution to a problem which could possibly be extended</a:t>
            </a:r>
          </a:p>
          <a:p>
            <a:pPr lvl="1"/>
            <a:r>
              <a:rPr lang="en-US" altLang="en-US" smtClean="0">
                <a:latin typeface="Arial" charset="0"/>
                <a:cs typeface="Arial" charset="0"/>
              </a:rPr>
              <a:t>A </a:t>
            </a:r>
            <a:r>
              <a:rPr lang="en-US" altLang="en-US" i="1" smtClean="0">
                <a:latin typeface="Arial" charset="0"/>
                <a:cs typeface="Arial" charset="0"/>
              </a:rPr>
              <a:t>feasible solution </a:t>
            </a:r>
            <a:r>
              <a:rPr lang="en-US" altLang="en-US" smtClean="0">
                <a:latin typeface="Arial" charset="0"/>
                <a:cs typeface="Arial" charset="0"/>
              </a:rPr>
              <a:t>is a solution which satisfies any given requirements</a:t>
            </a:r>
          </a:p>
        </p:txBody>
      </p:sp>
    </p:spTree>
    <p:extLst>
      <p:ext uri="{BB962C8B-B14F-4D97-AF65-F5344CB8AC3E}">
        <p14:creationId xmlns:p14="http://schemas.microsoft.com/office/powerpoint/2010/main" val="2560400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Algorithm Design</a:t>
            </a: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we would say that a brute-force search tests all feasible solutions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Most techniques will build feasible solutions from partial solutions and thereby test only a subset of all possible feasible solutions</a:t>
            </a:r>
          </a:p>
        </p:txBody>
      </p:sp>
    </p:spTree>
    <p:extLst>
      <p:ext uri="{BB962C8B-B14F-4D97-AF65-F5344CB8AC3E}">
        <p14:creationId xmlns:p14="http://schemas.microsoft.com/office/powerpoint/2010/main" val="3892307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17357</TotalTime>
  <Words>67</Words>
  <Application>Microsoft Office PowerPoint</Application>
  <PresentationFormat>On-screen Show (4:3)</PresentationFormat>
  <Paragraphs>150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PowerPoint Presentation</vt:lpstr>
      <vt:lpstr>Algorithm Design</vt:lpstr>
      <vt:lpstr>Algorithm Design</vt:lpstr>
      <vt:lpstr>Algorithm Design</vt:lpstr>
      <vt:lpstr>Algorithm Design</vt:lpstr>
      <vt:lpstr>Algorithm Design</vt:lpstr>
      <vt:lpstr>Algorithm Design</vt:lpstr>
      <vt:lpstr>Algorithm Design</vt:lpstr>
      <vt:lpstr>Algorithm Design</vt:lpstr>
      <vt:lpstr>Algorithm Design</vt:lpstr>
      <vt:lpstr>Algorithm Design</vt:lpstr>
      <vt:lpstr>Example 1</vt:lpstr>
      <vt:lpstr>Example 1</vt:lpstr>
      <vt:lpstr>Example 2</vt:lpstr>
      <vt:lpstr>Example 2</vt:lpstr>
      <vt:lpstr>Example 2</vt:lpstr>
      <vt:lpstr>Example 2</vt:lpstr>
      <vt:lpstr>Example 3</vt:lpstr>
      <vt:lpstr>Example 3</vt:lpstr>
      <vt:lpstr>Algorithm Design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1323</cp:revision>
  <dcterms:created xsi:type="dcterms:W3CDTF">2009-09-11T23:00:44Z</dcterms:created>
  <dcterms:modified xsi:type="dcterms:W3CDTF">2014-03-21T14:05:09Z</dcterms:modified>
</cp:coreProperties>
</file>