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3"/>
  </p:notesMasterIdLst>
  <p:handoutMasterIdLst>
    <p:handoutMasterId r:id="rId24"/>
  </p:handout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7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248" autoAdjust="0"/>
    <p:restoredTop sz="95388" autoAdjust="0"/>
  </p:normalViewPr>
  <p:slideViewPr>
    <p:cSldViewPr snapToGrid="0">
      <p:cViewPr varScale="1">
        <p:scale>
          <a:sx n="78" d="100"/>
          <a:sy n="78" d="100"/>
        </p:scale>
        <p:origin x="-630" y="-96"/>
      </p:cViewPr>
      <p:guideLst>
        <p:guide orient="horz" pos="2160"/>
        <p:guide pos="2880"/>
      </p:guideLst>
    </p:cSldViewPr>
  </p:slideViewPr>
  <p:notesTextViewPr>
    <p:cViewPr>
      <p:scale>
        <a:sx n="100" d="100"/>
        <a:sy n="100" d="100"/>
      </p:scale>
      <p:origin x="0" y="0"/>
    </p:cViewPr>
  </p:notesTextViewPr>
  <p:notesViewPr>
    <p:cSldViewPr snapToGrid="0">
      <p:cViewPr varScale="1">
        <p:scale>
          <a:sx n="67" d="100"/>
          <a:sy n="67" d="100"/>
        </p:scale>
        <p:origin x="-2544"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09/04/2014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4/9/2014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67F8787-A6BD-4FD7-B3F1-0751A45F71B7}"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1F8D529-FD5A-4B36-8123-C023A80B6E83}"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3920DE2-189F-476F-9F4B-C55867FB650C}"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14C231B-ADF2-4BE9-A174-64D760CAB46A}"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C9A49F8-B12F-41FE-954B-5CEE6F3ECC4A}"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591EB41-8E01-4DE7-B652-AD4D1871AB27}"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16B4ADE-08CD-43E3-85E5-01726966F247}" type="slidenum">
              <a:rPr lang="en-CA" smtClean="0"/>
              <a:pPr>
                <a:defRPr/>
              </a:pPr>
              <a:t>18</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071A635-BA93-4575-A892-B7DDD8C165FD}" type="slidenum">
              <a:rPr lang="en-CA" smtClean="0"/>
              <a:pPr>
                <a:defRPr/>
              </a:pPr>
              <a:t>19</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200C26C-2054-4CB0-ABBD-E96FA9F4DD22}" type="slidenum">
              <a:rPr lang="en-CA" smtClean="0"/>
              <a:pPr>
                <a:defRPr/>
              </a:pPr>
              <a:t>20</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21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544BEEE-5C29-40F7-9F64-33A4D709F4A3}"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2F50028-3018-4868-BF15-32C589E3A7BE}"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02264FE-2C45-442C-975C-9C984798098F}"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F8A1969-EA7D-4071-869D-3CE6FA03CE61}"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8B71C4F-343F-4F61-849F-7E5FB815FE12}"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1876C20-2364-43D6-AF5E-F47A8E9FCD91}"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C27EB7C-2533-4F77-BC5C-EA3E1BF9D1D6}"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3598863-6C31-45C9-B7DC-387595C58CB9}"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algn="ctr" fontAlgn="auto">
              <a:spcBef>
                <a:spcPts val="0"/>
              </a:spcBef>
              <a:spcAft>
                <a:spcPts val="0"/>
              </a:spcAft>
              <a:defRPr/>
            </a:pPr>
            <a:r>
              <a:rPr lang="en-US" sz="1600" dirty="0" smtClean="0">
                <a:solidFill>
                  <a:schemeClr val="tx1">
                    <a:lumMod val="50000"/>
                    <a:lumOff val="50000"/>
                  </a:schemeClr>
                </a:solidFill>
                <a:latin typeface="Arial" pitchFamily="34" charset="0"/>
                <a:cs typeface="Arial" pitchFamily="34" charset="0"/>
              </a:rPr>
              <a:t>Single-source shortest path</a:t>
            </a: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Single-source shortest path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x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2655888"/>
            <a:ext cx="536892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331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software engineering, one obvious problem is finding the shortest route between to points on a map</a:t>
            </a:r>
          </a:p>
          <a:p>
            <a:pPr lvl="1"/>
            <a:r>
              <a:rPr lang="en-US" altLang="en-US" smtClean="0">
                <a:latin typeface="Arial" charset="0"/>
                <a:cs typeface="Arial" charset="0"/>
              </a:rPr>
              <a:t>Shortest path, however, need not refer to distance...</a:t>
            </a:r>
          </a:p>
          <a:p>
            <a:pPr>
              <a:buFontTx/>
              <a:buNone/>
            </a:pPr>
            <a:r>
              <a:rPr lang="en-US" altLang="en-US" smtClean="0">
                <a:latin typeface="Arial" charset="0"/>
                <a:cs typeface="Arial" charset="0"/>
              </a:rPr>
              <a:t/>
            </a:r>
            <a:br>
              <a:rPr lang="en-US" altLang="en-US" smtClean="0">
                <a:latin typeface="Arial" charset="0"/>
                <a:cs typeface="Arial" charset="0"/>
              </a:rPr>
            </a:b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endParaRPr lang="en-US" altLang="en-US" smtClean="0">
              <a:solidFill>
                <a:srgbClr val="969696"/>
              </a:solidFill>
              <a:latin typeface="Arial" charset="0"/>
              <a:cs typeface="Arial" charset="0"/>
            </a:endParaRPr>
          </a:p>
          <a:p>
            <a:pPr>
              <a:buFontTx/>
              <a:buNone/>
            </a:pPr>
            <a:endParaRPr lang="en-US" altLang="en-US" smtClean="0">
              <a:solidFill>
                <a:srgbClr val="969696"/>
              </a:solidFill>
              <a:latin typeface="Arial" charset="0"/>
              <a:cs typeface="Arial" charset="0"/>
            </a:endParaRPr>
          </a:p>
          <a:p>
            <a:pPr>
              <a:buFontTx/>
              <a:buNone/>
            </a:pPr>
            <a:endParaRPr lang="en-US" altLang="en-US" smtClean="0">
              <a:solidFill>
                <a:srgbClr val="969696"/>
              </a:solidFill>
              <a:latin typeface="Arial" charset="0"/>
              <a:cs typeface="Arial" charset="0"/>
            </a:endParaRPr>
          </a:p>
          <a:p>
            <a:pPr>
              <a:buFontTx/>
              <a:buNone/>
            </a:pPr>
            <a:endParaRPr lang="en-US" altLang="en-US" smtClean="0">
              <a:solidFill>
                <a:srgbClr val="969696"/>
              </a:solidFill>
              <a:latin typeface="Arial" charset="0"/>
              <a:cs typeface="Arial" charset="0"/>
            </a:endParaRPr>
          </a:p>
          <a:p>
            <a:pPr>
              <a:buFontTx/>
              <a:buNone/>
            </a:pPr>
            <a:endParaRPr lang="en-US" altLang="en-US" smtClean="0">
              <a:solidFill>
                <a:srgbClr val="969696"/>
              </a:solidFill>
              <a:latin typeface="Arial" charset="0"/>
              <a:cs typeface="Arial" charset="0"/>
            </a:endParaRPr>
          </a:p>
          <a:p>
            <a:pPr>
              <a:buFontTx/>
              <a:buNone/>
            </a:pPr>
            <a:endParaRPr lang="en-US" altLang="en-US" sz="1600" smtClean="0">
              <a:solidFill>
                <a:srgbClr val="969696"/>
              </a:solidFill>
              <a:latin typeface="Arial" charset="0"/>
              <a:cs typeface="Arial" charset="0"/>
            </a:endParaRPr>
          </a:p>
          <a:p>
            <a:pPr>
              <a:buFontTx/>
              <a:buNone/>
            </a:pPr>
            <a:r>
              <a:rPr lang="en-US" altLang="en-US" sz="1600" smtClean="0">
                <a:solidFill>
                  <a:srgbClr val="5F5F5F"/>
                </a:solidFill>
                <a:latin typeface="Arial" charset="0"/>
                <a:cs typeface="Arial" charset="0"/>
              </a:rPr>
              <a:t>http://maps.google.ca/</a:t>
            </a:r>
          </a:p>
        </p:txBody>
      </p:sp>
    </p:spTree>
    <p:extLst>
      <p:ext uri="{BB962C8B-B14F-4D97-AF65-F5344CB8AC3E}">
        <p14:creationId xmlns:p14="http://schemas.microsoft.com/office/powerpoint/2010/main" val="3845111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43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a:t>
            </a:r>
            <a:r>
              <a:rPr lang="en-US" altLang="en-US" i="1" smtClean="0">
                <a:latin typeface="Arial" charset="0"/>
                <a:cs typeface="Arial" charset="0"/>
              </a:rPr>
              <a:t>shortest path</a:t>
            </a:r>
            <a:r>
              <a:rPr lang="en-US" altLang="en-US" smtClean="0">
                <a:latin typeface="Arial" charset="0"/>
                <a:cs typeface="Arial" charset="0"/>
              </a:rPr>
              <a:t> using distance as a metric is obvious, however, a driver may be more interested in minimizing time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 using the 407 may be preferable to using the 401 during rush hour, however, there is an added cost</a:t>
            </a:r>
          </a:p>
        </p:txBody>
      </p:sp>
    </p:spTree>
    <p:extLst>
      <p:ext uri="{BB962C8B-B14F-4D97-AF65-F5344CB8AC3E}">
        <p14:creationId xmlns:p14="http://schemas.microsoft.com/office/powerpoint/2010/main" val="4139988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company will be interested in minimizing the cost which includes the following factors:</a:t>
            </a:r>
          </a:p>
          <a:p>
            <a:pPr lvl="1"/>
            <a:r>
              <a:rPr lang="en-US" altLang="en-US" smtClean="0">
                <a:latin typeface="Arial" charset="0"/>
                <a:cs typeface="Arial" charset="0"/>
              </a:rPr>
              <a:t>salary of the truck driver (overtime?)</a:t>
            </a:r>
          </a:p>
          <a:p>
            <a:pPr lvl="1"/>
            <a:r>
              <a:rPr lang="en-US" altLang="en-US" smtClean="0">
                <a:latin typeface="Arial" charset="0"/>
                <a:cs typeface="Arial" charset="0"/>
              </a:rPr>
              <a:t>possible tolls and administrative costs</a:t>
            </a:r>
          </a:p>
          <a:p>
            <a:pPr lvl="1"/>
            <a:r>
              <a:rPr lang="en-US" altLang="en-US" smtClean="0">
                <a:latin typeface="Arial" charset="0"/>
                <a:cs typeface="Arial" charset="0"/>
              </a:rPr>
              <a:t>bonuses for being early</a:t>
            </a:r>
          </a:p>
          <a:p>
            <a:pPr lvl="1"/>
            <a:r>
              <a:rPr lang="en-US" altLang="en-US" smtClean="0">
                <a:latin typeface="Arial" charset="0"/>
                <a:cs typeface="Arial" charset="0"/>
              </a:rPr>
              <a:t>penalties for being late</a:t>
            </a:r>
          </a:p>
          <a:p>
            <a:pPr lvl="1"/>
            <a:r>
              <a:rPr lang="en-US" altLang="en-US" smtClean="0">
                <a:latin typeface="Arial" charset="0"/>
                <a:cs typeface="Arial" charset="0"/>
              </a:rPr>
              <a:t>cost of fuel</a:t>
            </a:r>
          </a:p>
        </p:txBody>
      </p:sp>
    </p:spTree>
    <p:extLst>
      <p:ext uri="{BB962C8B-B14F-4D97-AF65-F5344CB8AC3E}">
        <p14:creationId xmlns:p14="http://schemas.microsoft.com/office/powerpoint/2010/main" val="4209606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63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Very quickly, the definition of the </a:t>
            </a:r>
            <a:r>
              <a:rPr lang="en-US" altLang="en-US" i="1" smtClean="0">
                <a:latin typeface="Arial" charset="0"/>
                <a:cs typeface="Arial" charset="0"/>
              </a:rPr>
              <a:t>shortest path</a:t>
            </a:r>
            <a:r>
              <a:rPr lang="en-US" altLang="en-US" smtClean="0">
                <a:latin typeface="Arial" charset="0"/>
                <a:cs typeface="Arial" charset="0"/>
              </a:rPr>
              <a:t> becomes time-dependant:</a:t>
            </a:r>
          </a:p>
          <a:p>
            <a:pPr lvl="1"/>
            <a:r>
              <a:rPr lang="en-US" altLang="en-US" smtClean="0">
                <a:latin typeface="Arial" charset="0"/>
                <a:cs typeface="Arial" charset="0"/>
              </a:rPr>
              <a:t>rush hour</a:t>
            </a:r>
          </a:p>
          <a:p>
            <a:pPr lvl="1"/>
            <a:r>
              <a:rPr lang="en-US" altLang="en-US" smtClean="0">
                <a:latin typeface="Arial" charset="0"/>
                <a:cs typeface="Arial" charset="0"/>
              </a:rPr>
              <a:t>long weekends</a:t>
            </a:r>
          </a:p>
          <a:p>
            <a:pPr>
              <a:buFontTx/>
              <a:buNone/>
            </a:pPr>
            <a:r>
              <a:rPr lang="en-US" altLang="en-US" smtClean="0">
                <a:latin typeface="Arial" charset="0"/>
                <a:cs typeface="Arial" charset="0"/>
              </a:rPr>
              <a:t>	and situation dependant:</a:t>
            </a:r>
          </a:p>
          <a:p>
            <a:pPr lvl="1"/>
            <a:r>
              <a:rPr lang="en-US" altLang="en-US" smtClean="0">
                <a:latin typeface="Arial" charset="0"/>
                <a:cs typeface="Arial" charset="0"/>
              </a:rPr>
              <a:t>scheduled events (</a:t>
            </a:r>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road construction)</a:t>
            </a:r>
          </a:p>
          <a:p>
            <a:pPr lvl="1"/>
            <a:r>
              <a:rPr lang="en-US" altLang="en-US" smtClean="0">
                <a:latin typeface="Arial" charset="0"/>
                <a:cs typeface="Arial" charset="0"/>
              </a:rPr>
              <a:t>unscheduled events (</a:t>
            </a:r>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accidents)</a:t>
            </a:r>
          </a:p>
        </p:txBody>
      </p:sp>
    </p:spTree>
    <p:extLst>
      <p:ext uri="{BB962C8B-B14F-4D97-AF65-F5344CB8AC3E}">
        <p14:creationId xmlns:p14="http://schemas.microsoft.com/office/powerpoint/2010/main" val="2737734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Shortest Path</a:t>
            </a:r>
          </a:p>
        </p:txBody>
      </p:sp>
      <p:sp>
        <p:nvSpPr>
          <p:cNvPr id="174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goal of this algorithm will be to find the shortest path and its length</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make the assumption that the weights on all edges is a positive number</a:t>
            </a:r>
          </a:p>
          <a:p>
            <a:pPr lvl="1"/>
            <a:r>
              <a:rPr lang="en-US" altLang="en-US" smtClean="0">
                <a:latin typeface="Arial" charset="0"/>
                <a:cs typeface="Arial" charset="0"/>
              </a:rPr>
              <a:t>Clearly, if we have negative vertices, it may be possible to end up in a cycle whereby each pass through the cycle decreases the total </a:t>
            </a:r>
            <a:r>
              <a:rPr lang="en-US" altLang="en-US" i="1" smtClean="0">
                <a:latin typeface="Arial" charset="0"/>
                <a:cs typeface="Arial" charset="0"/>
              </a:rPr>
              <a:t>length</a:t>
            </a:r>
          </a:p>
          <a:p>
            <a:pPr lvl="1"/>
            <a:r>
              <a:rPr lang="en-US" altLang="en-US" smtClean="0">
                <a:latin typeface="Arial" charset="0"/>
                <a:cs typeface="Arial" charset="0"/>
              </a:rPr>
              <a:t>Thus, a shortest length would be undefined for such a graph</a:t>
            </a:r>
          </a:p>
          <a:p>
            <a:pPr lvl="1"/>
            <a:r>
              <a:rPr lang="en-US" altLang="en-US" smtClean="0">
                <a:latin typeface="Arial" charset="0"/>
                <a:cs typeface="Arial" charset="0"/>
              </a:rPr>
              <a:t>Consider the shortest path</a:t>
            </a:r>
            <a:br>
              <a:rPr lang="en-US" altLang="en-US" smtClean="0">
                <a:latin typeface="Arial" charset="0"/>
                <a:cs typeface="Arial" charset="0"/>
              </a:rPr>
            </a:br>
            <a:r>
              <a:rPr lang="en-US" altLang="en-US" smtClean="0">
                <a:latin typeface="Arial" charset="0"/>
                <a:cs typeface="Arial" charset="0"/>
              </a:rPr>
              <a:t>from vertex 1 to 4...</a:t>
            </a:r>
          </a:p>
          <a:p>
            <a:pPr lvl="1">
              <a:buFont typeface="Arial" charset="0"/>
              <a:buNone/>
            </a:pPr>
            <a:endParaRPr lang="en-US" altLang="en-US" smtClean="0">
              <a:latin typeface="Arial" charset="0"/>
              <a:cs typeface="Arial" charset="0"/>
            </a:endParaRPr>
          </a:p>
        </p:txBody>
      </p:sp>
      <p:pic>
        <p:nvPicPr>
          <p:cNvPr id="4" name="Picture 4" descr="sp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437063"/>
            <a:ext cx="1582738"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00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Shortest Path</a:t>
            </a:r>
          </a:p>
        </p:txBody>
      </p:sp>
      <p:sp>
        <p:nvSpPr>
          <p:cNvPr id="184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graph</a:t>
            </a:r>
          </a:p>
          <a:p>
            <a:pPr lvl="1"/>
            <a:r>
              <a:rPr lang="en-US" altLang="en-US" smtClean="0">
                <a:latin typeface="Arial" charset="0"/>
                <a:cs typeface="Arial" charset="0"/>
              </a:rPr>
              <a:t>All edges have positive weight</a:t>
            </a:r>
          </a:p>
          <a:p>
            <a:pPr lvl="1"/>
            <a:r>
              <a:rPr lang="en-US" altLang="en-US" smtClean="0">
                <a:latin typeface="Arial" charset="0"/>
                <a:cs typeface="Arial" charset="0"/>
              </a:rPr>
              <a:t>There exists cycles—it is not a DAG</a:t>
            </a:r>
          </a:p>
        </p:txBody>
      </p:sp>
      <p:pic>
        <p:nvPicPr>
          <p:cNvPr id="18436" name="Picture 5" descr="sp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357563"/>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898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altLang="en-US" smtClean="0">
                <a:latin typeface="Arial" charset="0"/>
                <a:cs typeface="Arial" charset="0"/>
              </a:rPr>
              <a:t>Algorithms</a:t>
            </a:r>
          </a:p>
        </p:txBody>
      </p:sp>
      <p:sp>
        <p:nvSpPr>
          <p:cNvPr id="19459" name="Content Placeholder 2"/>
          <p:cNvSpPr>
            <a:spLocks noGrp="1"/>
          </p:cNvSpPr>
          <p:nvPr>
            <p:ph idx="1"/>
          </p:nvPr>
        </p:nvSpPr>
        <p:spPr/>
        <p:txBody>
          <a:bodyPr/>
          <a:lstStyle/>
          <a:p>
            <a:pPr marL="361950" indent="-361950">
              <a:buFont typeface="Arial" charset="0"/>
              <a:buNone/>
            </a:pPr>
            <a:r>
              <a:rPr lang="en-CA" altLang="en-US" smtClean="0">
                <a:latin typeface="Arial" charset="0"/>
                <a:cs typeface="Arial" charset="0"/>
              </a:rPr>
              <a:t>	Algorithms for finding the shortest path include:</a:t>
            </a:r>
          </a:p>
          <a:p>
            <a:pPr lvl="1"/>
            <a:r>
              <a:rPr lang="en-CA" altLang="en-US" smtClean="0">
                <a:latin typeface="Arial" charset="0"/>
                <a:cs typeface="Arial" charset="0"/>
              </a:rPr>
              <a:t>Dijkstra’s algorithm</a:t>
            </a:r>
          </a:p>
          <a:p>
            <a:pPr lvl="1"/>
            <a:r>
              <a:rPr lang="en-CA" altLang="en-US" smtClean="0">
                <a:latin typeface="Arial" charset="0"/>
                <a:cs typeface="Arial" charset="0"/>
              </a:rPr>
              <a:t>A* search algorithm</a:t>
            </a:r>
          </a:p>
          <a:p>
            <a:pPr lvl="1"/>
            <a:r>
              <a:rPr lang="en-CA" altLang="en-US" smtClean="0">
                <a:latin typeface="Arial" charset="0"/>
                <a:cs typeface="Arial" charset="0"/>
              </a:rPr>
              <a:t>Bellman-Ford algorithm</a:t>
            </a:r>
          </a:p>
        </p:txBody>
      </p:sp>
    </p:spTree>
    <p:extLst>
      <p:ext uri="{BB962C8B-B14F-4D97-AF65-F5344CB8AC3E}">
        <p14:creationId xmlns:p14="http://schemas.microsoft.com/office/powerpoint/2010/main" val="170367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altLang="en-US" smtClean="0">
                <a:latin typeface="Arial" charset="0"/>
                <a:cs typeface="Arial" charset="0"/>
              </a:rPr>
              <a:t>Dijkstra’s algorithm</a:t>
            </a:r>
          </a:p>
        </p:txBody>
      </p:sp>
      <p:sp>
        <p:nvSpPr>
          <p:cNvPr id="20483" name="Content Placeholder 2"/>
          <p:cNvSpPr>
            <a:spLocks noGrp="1"/>
          </p:cNvSpPr>
          <p:nvPr>
            <p:ph idx="1"/>
          </p:nvPr>
        </p:nvSpPr>
        <p:spPr/>
        <p:txBody>
          <a:bodyPr/>
          <a:lstStyle/>
          <a:p>
            <a:pPr marL="361950" indent="-361950">
              <a:buFont typeface="Arial" charset="0"/>
              <a:buNone/>
            </a:pPr>
            <a:r>
              <a:rPr lang="en-CA" altLang="en-US" smtClean="0">
                <a:latin typeface="Arial" charset="0"/>
                <a:cs typeface="Arial" charset="0"/>
              </a:rPr>
              <a:t>	Dijkstra’s algorithm works on graphs where the weights on all edges is positive</a:t>
            </a:r>
          </a:p>
          <a:p>
            <a:pPr lvl="1"/>
            <a:r>
              <a:rPr lang="en-CA" altLang="en-US" smtClean="0">
                <a:latin typeface="Arial" charset="0"/>
                <a:cs typeface="Arial" charset="0"/>
              </a:rPr>
              <a:t>The set-up is very similar to Prim’s algorithm</a:t>
            </a:r>
          </a:p>
          <a:p>
            <a:pPr lvl="1"/>
            <a:r>
              <a:rPr lang="en-CA" altLang="en-US" smtClean="0">
                <a:latin typeface="Arial" charset="0"/>
                <a:cs typeface="Arial" charset="0"/>
              </a:rPr>
              <a:t>It requires one small change…</a:t>
            </a:r>
          </a:p>
        </p:txBody>
      </p:sp>
    </p:spTree>
    <p:extLst>
      <p:ext uri="{BB962C8B-B14F-4D97-AF65-F5344CB8AC3E}">
        <p14:creationId xmlns:p14="http://schemas.microsoft.com/office/powerpoint/2010/main" val="405444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Triangle Inequality</a:t>
            </a:r>
          </a:p>
        </p:txBody>
      </p:sp>
      <p:sp>
        <p:nvSpPr>
          <p:cNvPr id="215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the distances satisfy the triangle inequality,</a:t>
            </a:r>
          </a:p>
          <a:p>
            <a:pPr lvl="1"/>
            <a:r>
              <a:rPr lang="en-US" altLang="en-US" smtClean="0">
                <a:latin typeface="Arial" charset="0"/>
                <a:cs typeface="Arial" charset="0"/>
              </a:rPr>
              <a:t>That is, the distance between </a:t>
            </a:r>
            <a:r>
              <a:rPr lang="en-US" altLang="en-US" i="1" smtClean="0">
                <a:latin typeface="Times New Roman" pitchFamily="18" charset="0"/>
                <a:cs typeface="Times New Roman" pitchFamily="18" charset="0"/>
              </a:rPr>
              <a:t>a</a:t>
            </a:r>
            <a:r>
              <a:rPr lang="en-US" altLang="en-US" smtClean="0">
                <a:latin typeface="Arial" charset="0"/>
                <a:cs typeface="Arial" charset="0"/>
              </a:rPr>
              <a:t> and </a:t>
            </a:r>
            <a:r>
              <a:rPr lang="en-US" altLang="en-US" i="1" smtClean="0">
                <a:latin typeface="Times New Roman" pitchFamily="18" charset="0"/>
                <a:cs typeface="Times New Roman" pitchFamily="18" charset="0"/>
              </a:rPr>
              <a:t>b</a:t>
            </a:r>
            <a:r>
              <a:rPr lang="en-US" altLang="en-US" i="1" smtClean="0">
                <a:latin typeface="Arial" charset="0"/>
                <a:cs typeface="Arial" charset="0"/>
              </a:rPr>
              <a:t> </a:t>
            </a:r>
            <a:r>
              <a:rPr lang="en-US" altLang="en-US" smtClean="0">
                <a:latin typeface="Arial" charset="0"/>
                <a:cs typeface="Arial" charset="0"/>
              </a:rPr>
              <a:t>is less than the distance from</a:t>
            </a:r>
            <a:r>
              <a:rPr lang="en-US" altLang="en-US" i="1" smtClean="0">
                <a:latin typeface="Arial" charset="0"/>
                <a:cs typeface="Arial" charset="0"/>
              </a:rPr>
              <a:t> </a:t>
            </a:r>
            <a:r>
              <a:rPr lang="en-US" altLang="en-US" i="1" smtClean="0">
                <a:latin typeface="Times New Roman" pitchFamily="18" charset="0"/>
                <a:cs typeface="Times New Roman" pitchFamily="18" charset="0"/>
              </a:rPr>
              <a:t>a</a:t>
            </a:r>
            <a:r>
              <a:rPr lang="en-US" altLang="en-US" smtClean="0">
                <a:latin typeface="Arial" charset="0"/>
                <a:cs typeface="Arial" charset="0"/>
              </a:rPr>
              <a:t> to </a:t>
            </a:r>
            <a:r>
              <a:rPr lang="en-US" altLang="en-US" i="1" smtClean="0">
                <a:latin typeface="Times New Roman" pitchFamily="18" charset="0"/>
                <a:cs typeface="Times New Roman" pitchFamily="18" charset="0"/>
              </a:rPr>
              <a:t>c</a:t>
            </a:r>
            <a:r>
              <a:rPr lang="en-US" altLang="en-US" smtClean="0">
                <a:latin typeface="Arial" charset="0"/>
                <a:cs typeface="Arial" charset="0"/>
              </a:rPr>
              <a:t> plus the distance from </a:t>
            </a:r>
            <a:r>
              <a:rPr lang="en-US" altLang="en-US" i="1" smtClean="0">
                <a:latin typeface="Times New Roman" pitchFamily="18" charset="0"/>
                <a:cs typeface="Times New Roman" pitchFamily="18" charset="0"/>
              </a:rPr>
              <a:t>c</a:t>
            </a:r>
            <a:r>
              <a:rPr lang="en-US" altLang="en-US" smtClean="0">
                <a:latin typeface="Arial" charset="0"/>
                <a:cs typeface="Arial" charset="0"/>
              </a:rPr>
              <a:t> to </a:t>
            </a:r>
            <a:r>
              <a:rPr lang="en-US" altLang="en-US" i="1" smtClean="0">
                <a:latin typeface="Times New Roman" pitchFamily="18" charset="0"/>
                <a:cs typeface="Times New Roman" pitchFamily="18" charset="0"/>
              </a:rPr>
              <a:t>b</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can use the A* search which is faster</a:t>
            </a:r>
            <a:br>
              <a:rPr lang="en-US" altLang="en-US" smtClean="0">
                <a:latin typeface="Arial" charset="0"/>
                <a:cs typeface="Arial" charset="0"/>
              </a:rPr>
            </a:br>
            <a:r>
              <a:rPr lang="en-US" altLang="en-US" smtClean="0">
                <a:latin typeface="Arial" charset="0"/>
                <a:cs typeface="Arial" charset="0"/>
              </a:rPr>
              <a:t>than Dijkstra’s algorithm</a:t>
            </a:r>
          </a:p>
          <a:p>
            <a:pPr lvl="1"/>
            <a:r>
              <a:rPr lang="en-US" altLang="en-US" smtClean="0">
                <a:latin typeface="Arial" charset="0"/>
                <a:cs typeface="Arial" charset="0"/>
              </a:rPr>
              <a:t>All Euclidean distances satisfy</a:t>
            </a:r>
            <a:br>
              <a:rPr lang="en-US" altLang="en-US" smtClean="0">
                <a:latin typeface="Arial" charset="0"/>
                <a:cs typeface="Arial" charset="0"/>
              </a:rPr>
            </a:br>
            <a:r>
              <a:rPr lang="en-US" altLang="en-US" smtClean="0">
                <a:latin typeface="Arial" charset="0"/>
                <a:cs typeface="Arial" charset="0"/>
              </a:rPr>
              <a:t>the triangle inequality	</a:t>
            </a:r>
          </a:p>
        </p:txBody>
      </p:sp>
      <p:pic>
        <p:nvPicPr>
          <p:cNvPr id="21508" name="Picture 2" descr="C:\Users\dwharder\Desktop\d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636838"/>
            <a:ext cx="25558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565400"/>
            <a:ext cx="27654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092950" y="5661025"/>
            <a:ext cx="1685925" cy="307975"/>
          </a:xfrm>
          <a:prstGeom prst="rect">
            <a:avLst/>
          </a:prstGeom>
        </p:spPr>
        <p:txBody>
          <a:bodyPr wrap="none">
            <a:spAutoFit/>
          </a:bodyPr>
          <a:lstStyle/>
          <a:p>
            <a:pPr>
              <a:defRPr/>
            </a:pPr>
            <a:r>
              <a:rPr lang="en-CA" sz="1400" dirty="0">
                <a:solidFill>
                  <a:schemeClr val="tx1">
                    <a:lumMod val="50000"/>
                    <a:lumOff val="50000"/>
                  </a:schemeClr>
                </a:solidFill>
              </a:rPr>
              <a:t>http://xkcd.com/85/</a:t>
            </a:r>
          </a:p>
        </p:txBody>
      </p:sp>
    </p:spTree>
    <p:extLst>
      <p:ext uri="{BB962C8B-B14F-4D97-AF65-F5344CB8AC3E}">
        <p14:creationId xmlns:p14="http://schemas.microsoft.com/office/powerpoint/2010/main" val="238165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Negative Weights</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some of the edges have negative weight, so long as there are no cycles with negative weight, the Bellman-Ford algorithm will find the minimum distance</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It is slower than Dijkstra’s algorithm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p>
        </p:txBody>
      </p:sp>
      <p:pic>
        <p:nvPicPr>
          <p:cNvPr id="22532" name="Picture 2" descr="C:\Users\dwharder\Desktop\d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36838"/>
            <a:ext cx="2557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221163"/>
            <a:ext cx="6096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84888" y="6021388"/>
            <a:ext cx="1685925" cy="307975"/>
          </a:xfrm>
          <a:prstGeom prst="rect">
            <a:avLst/>
          </a:prstGeom>
          <a:noFill/>
        </p:spPr>
        <p:txBody>
          <a:bodyPr wrap="none">
            <a:spAutoFit/>
          </a:bodyPr>
          <a:lstStyle/>
          <a:p>
            <a:pPr>
              <a:defRPr/>
            </a:pPr>
            <a:r>
              <a:rPr lang="en-CA" sz="1400" dirty="0">
                <a:solidFill>
                  <a:schemeClr val="tx1">
                    <a:lumMod val="50000"/>
                    <a:lumOff val="50000"/>
                  </a:schemeClr>
                </a:solidFill>
              </a:rPr>
              <a:t>http://xkcd.com/69/</a:t>
            </a:r>
          </a:p>
        </p:txBody>
      </p:sp>
    </p:spTree>
    <p:extLst>
      <p:ext uri="{BB962C8B-B14F-4D97-AF65-F5344CB8AC3E}">
        <p14:creationId xmlns:p14="http://schemas.microsoft.com/office/powerpoint/2010/main" val="4055844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Shortest Path</a:t>
            </a: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Given a weighted directed graph, one common problem is finding the shortest path between two given vertices</a:t>
            </a:r>
          </a:p>
          <a:p>
            <a:pPr lvl="1"/>
            <a:r>
              <a:rPr lang="en-US" altLang="en-US" smtClean="0">
                <a:latin typeface="Arial" charset="0"/>
                <a:cs typeface="Arial" charset="0"/>
              </a:rPr>
              <a:t>Recall that in a weighted graph, the </a:t>
            </a:r>
            <a:r>
              <a:rPr lang="en-US" altLang="en-US" i="1" smtClean="0">
                <a:latin typeface="Arial" charset="0"/>
                <a:cs typeface="Arial" charset="0"/>
              </a:rPr>
              <a:t>length </a:t>
            </a:r>
            <a:r>
              <a:rPr lang="en-US" altLang="en-US" smtClean="0">
                <a:latin typeface="Arial" charset="0"/>
                <a:cs typeface="Arial" charset="0"/>
              </a:rPr>
              <a:t>of a path is the sum of the weights of each of the edges in that path</a:t>
            </a:r>
          </a:p>
          <a:p>
            <a:endParaRPr lang="en-US" altLang="en-US" smtClean="0">
              <a:latin typeface="Arial" charset="0"/>
              <a:cs typeface="Arial" charset="0"/>
            </a:endParaRPr>
          </a:p>
        </p:txBody>
      </p:sp>
    </p:spTree>
    <p:extLst>
      <p:ext uri="{BB962C8B-B14F-4D97-AF65-F5344CB8AC3E}">
        <p14:creationId xmlns:p14="http://schemas.microsoft.com/office/powerpoint/2010/main" val="2881031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23555" name="Rectangle 3"/>
          <p:cNvSpPr>
            <a:spLocks noGrp="1" noChangeArrowheads="1"/>
          </p:cNvSpPr>
          <p:nvPr>
            <p:ph type="body" idx="1"/>
          </p:nvPr>
        </p:nvSpPr>
        <p:spPr/>
        <p:txBody>
          <a:bodyPr/>
          <a:lstStyle/>
          <a:p>
            <a:r>
              <a:rPr lang="en-US" altLang="en-US" smtClean="0">
                <a:latin typeface="Arial" charset="0"/>
                <a:cs typeface="Arial" charset="0"/>
              </a:rPr>
              <a:t>Given a weighted directed graph, we can find the shortest distance between two vertices by:</a:t>
            </a:r>
          </a:p>
          <a:p>
            <a:pPr lvl="1"/>
            <a:r>
              <a:rPr lang="en-US" altLang="en-US" smtClean="0">
                <a:latin typeface="Arial" charset="0"/>
                <a:cs typeface="Arial" charset="0"/>
              </a:rPr>
              <a:t>starting with a trivial path containing the initial vertex</a:t>
            </a:r>
          </a:p>
          <a:p>
            <a:pPr lvl="1"/>
            <a:r>
              <a:rPr lang="en-US" altLang="en-US" smtClean="0">
                <a:latin typeface="Arial" charset="0"/>
                <a:cs typeface="Arial" charset="0"/>
              </a:rPr>
              <a:t>growing this path by always going to the next vertex which has the shortest current path</a:t>
            </a:r>
          </a:p>
        </p:txBody>
      </p:sp>
    </p:spTree>
    <p:extLst>
      <p:ext uri="{BB962C8B-B14F-4D97-AF65-F5344CB8AC3E}">
        <p14:creationId xmlns:p14="http://schemas.microsoft.com/office/powerpoint/2010/main" val="1481639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http://en.wikipedia.org/wiki/NP-complete</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Shortest Path</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 appropriate comic taken from xkcd:</a:t>
            </a:r>
          </a:p>
          <a:p>
            <a:pPr lvl="1">
              <a:buFontTx/>
              <a:buNone/>
            </a:pPr>
            <a:r>
              <a:rPr lang="en-US" altLang="en-US" sz="1400" smtClean="0">
                <a:latin typeface="Arial" charset="0"/>
                <a:cs typeface="Arial" charset="0"/>
              </a:rPr>
              <a:t>	</a:t>
            </a:r>
            <a:r>
              <a:rPr lang="en-US" altLang="en-US" smtClean="0">
                <a:latin typeface="Arial" charset="0"/>
                <a:cs typeface="Arial" charset="0"/>
              </a:rPr>
              <a:t>“</a:t>
            </a:r>
            <a:r>
              <a:rPr lang="en-US" altLang="en-US" i="1" smtClean="0">
                <a:latin typeface="Arial" charset="0"/>
                <a:cs typeface="Arial" charset="0"/>
              </a:rPr>
              <a:t>A webcomic of romance, sarcasm, math, and language.</a:t>
            </a:r>
            <a:r>
              <a:rPr lang="en-US" altLang="en-US" smtClean="0">
                <a:latin typeface="Arial" charset="0"/>
                <a:cs typeface="Arial" charset="0"/>
              </a:rPr>
              <a:t>”</a:t>
            </a:r>
          </a:p>
        </p:txBody>
      </p:sp>
      <p:sp>
        <p:nvSpPr>
          <p:cNvPr id="6148" name="Text Box 5"/>
          <p:cNvSpPr txBox="1">
            <a:spLocks noChangeArrowheads="1"/>
          </p:cNvSpPr>
          <p:nvPr/>
        </p:nvSpPr>
        <p:spPr bwMode="auto">
          <a:xfrm>
            <a:off x="5724525" y="6021388"/>
            <a:ext cx="222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buFontTx/>
              <a:buNone/>
            </a:pPr>
            <a:r>
              <a:rPr lang="en-US" altLang="en-US" sz="1800"/>
              <a:t>http://xkcd.com/342/</a:t>
            </a:r>
          </a:p>
        </p:txBody>
      </p:sp>
      <p:pic>
        <p:nvPicPr>
          <p:cNvPr id="6152" name="Picture 8" descr="C:\Users\dwharder\Desktop\1337_part_2 - Copy -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75" y="4175125"/>
            <a:ext cx="4371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descr="C:\Users\dwharder\Desktop\1337_part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374900"/>
            <a:ext cx="4371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C:\Users\dwharder\Desktop\1337_part_2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550" y="2349500"/>
            <a:ext cx="4371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C:\Users\dwharder\Desktop\1337_part_2 - Cop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338" y="4170363"/>
            <a:ext cx="43719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2266950" y="4137025"/>
            <a:ext cx="792163"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Oval 12"/>
          <p:cNvSpPr/>
          <p:nvPr/>
        </p:nvSpPr>
        <p:spPr>
          <a:xfrm>
            <a:off x="3563938" y="5411788"/>
            <a:ext cx="936625"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Oval 14"/>
          <p:cNvSpPr/>
          <p:nvPr/>
        </p:nvSpPr>
        <p:spPr>
          <a:xfrm>
            <a:off x="3419475" y="4508500"/>
            <a:ext cx="936625"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Oval 15"/>
          <p:cNvSpPr/>
          <p:nvPr/>
        </p:nvSpPr>
        <p:spPr>
          <a:xfrm>
            <a:off x="5902325" y="4830763"/>
            <a:ext cx="792163"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Oval 16"/>
          <p:cNvSpPr/>
          <p:nvPr/>
        </p:nvSpPr>
        <p:spPr>
          <a:xfrm>
            <a:off x="7885113" y="4652963"/>
            <a:ext cx="10795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840182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5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Shortest Path</a:t>
            </a: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Given the graph we used in the previous topic, suppose we wish to find the shortest path from vertex 1 to vertex 13</a:t>
            </a:r>
          </a:p>
        </p:txBody>
      </p:sp>
      <p:pic>
        <p:nvPicPr>
          <p:cNvPr id="7172" name="Picture 6" descr="sp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349500"/>
            <a:ext cx="448151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86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p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349500"/>
            <a:ext cx="448151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p:txBody>
          <a:bodyPr/>
          <a:lstStyle/>
          <a:p>
            <a:r>
              <a:rPr lang="en-US" altLang="en-US" smtClean="0">
                <a:latin typeface="Arial" charset="0"/>
                <a:cs typeface="Arial" charset="0"/>
              </a:rPr>
              <a:t>Shortest Path</a:t>
            </a:r>
          </a:p>
        </p:txBody>
      </p:sp>
      <p:sp>
        <p:nvSpPr>
          <p:cNvPr id="819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After some consideration, we may determine that the shortest path is as follows, with length 14</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Other paths exists, but they are longer</a:t>
            </a:r>
          </a:p>
        </p:txBody>
      </p:sp>
    </p:spTree>
    <p:extLst>
      <p:ext uri="{BB962C8B-B14F-4D97-AF65-F5344CB8AC3E}">
        <p14:creationId xmlns:p14="http://schemas.microsoft.com/office/powerpoint/2010/main" val="138232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circuit design, one application is circuit design:  the time it takes for a change in input to affect an output depends on the shortest path</a:t>
            </a:r>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2432050"/>
            <a:ext cx="367347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7"/>
          <p:cNvSpPr txBox="1">
            <a:spLocks noChangeArrowheads="1"/>
          </p:cNvSpPr>
          <p:nvPr/>
        </p:nvSpPr>
        <p:spPr bwMode="auto">
          <a:xfrm>
            <a:off x="4859338" y="4810125"/>
            <a:ext cx="1479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200">
                <a:solidFill>
                  <a:srgbClr val="C0C0C0"/>
                </a:solidFill>
              </a:rPr>
              <a:t>http://www.hp.com/</a:t>
            </a:r>
          </a:p>
        </p:txBody>
      </p:sp>
    </p:spTree>
    <p:extLst>
      <p:ext uri="{BB962C8B-B14F-4D97-AF65-F5344CB8AC3E}">
        <p14:creationId xmlns:p14="http://schemas.microsoft.com/office/powerpoint/2010/main" val="2432138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Internet is a collection of interconnected computer networks</a:t>
            </a:r>
          </a:p>
          <a:p>
            <a:pPr lvl="1"/>
            <a:r>
              <a:rPr lang="en-US" altLang="en-US" smtClean="0">
                <a:latin typeface="Arial" charset="0"/>
                <a:cs typeface="Arial" charset="0"/>
              </a:rPr>
              <a:t>Information is passed through </a:t>
            </a:r>
            <a:r>
              <a:rPr lang="en-US" altLang="en-US" i="1" smtClean="0">
                <a:latin typeface="Arial" charset="0"/>
                <a:cs typeface="Arial" charset="0"/>
              </a:rPr>
              <a:t>packets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Packets are passed from the source, through routers, to their destination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Routers are connected to either:</a:t>
            </a:r>
          </a:p>
          <a:p>
            <a:pPr lvl="1"/>
            <a:r>
              <a:rPr lang="en-US" altLang="en-US" smtClean="0">
                <a:latin typeface="Arial" charset="0"/>
                <a:cs typeface="Arial" charset="0"/>
              </a:rPr>
              <a:t>individual computers, or</a:t>
            </a:r>
          </a:p>
          <a:p>
            <a:pPr lvl="1"/>
            <a:r>
              <a:rPr lang="en-US" altLang="en-US" smtClean="0">
                <a:latin typeface="Arial" charset="0"/>
                <a:cs typeface="Arial" charset="0"/>
              </a:rPr>
              <a:t>other routers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These may be represented as graphs</a:t>
            </a:r>
          </a:p>
        </p:txBody>
      </p:sp>
    </p:spTree>
    <p:extLst>
      <p:ext uri="{BB962C8B-B14F-4D97-AF65-F5344CB8AC3E}">
        <p14:creationId xmlns:p14="http://schemas.microsoft.com/office/powerpoint/2010/main" val="1278289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163" y="1165225"/>
            <a:ext cx="5576887"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126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visualization of the</a:t>
            </a:r>
            <a:br>
              <a:rPr lang="en-US" altLang="en-US" smtClean="0">
                <a:latin typeface="Arial" charset="0"/>
                <a:cs typeface="Arial" charset="0"/>
              </a:rPr>
            </a:br>
            <a:r>
              <a:rPr lang="en-US" altLang="en-US" smtClean="0">
                <a:latin typeface="Arial" charset="0"/>
                <a:cs typeface="Arial" charset="0"/>
              </a:rPr>
              <a:t>graph of the routers</a:t>
            </a:r>
            <a:br>
              <a:rPr lang="en-US" altLang="en-US" smtClean="0">
                <a:latin typeface="Arial" charset="0"/>
                <a:cs typeface="Arial" charset="0"/>
              </a:rPr>
            </a:br>
            <a:r>
              <a:rPr lang="en-US" altLang="en-US" smtClean="0">
                <a:latin typeface="Arial" charset="0"/>
                <a:cs typeface="Arial" charset="0"/>
              </a:rPr>
              <a:t>and their various</a:t>
            </a:r>
            <a:br>
              <a:rPr lang="en-US" altLang="en-US" smtClean="0">
                <a:latin typeface="Arial" charset="0"/>
                <a:cs typeface="Arial" charset="0"/>
              </a:rPr>
            </a:br>
            <a:r>
              <a:rPr lang="en-US" altLang="en-US" smtClean="0">
                <a:latin typeface="Arial" charset="0"/>
                <a:cs typeface="Arial" charset="0"/>
              </a:rPr>
              <a:t>connections through</a:t>
            </a:r>
            <a:br>
              <a:rPr lang="en-US" altLang="en-US" smtClean="0">
                <a:latin typeface="Arial" charset="0"/>
                <a:cs typeface="Arial" charset="0"/>
              </a:rPr>
            </a:br>
            <a:r>
              <a:rPr lang="en-US" altLang="en-US" smtClean="0">
                <a:latin typeface="Arial" charset="0"/>
                <a:cs typeface="Arial" charset="0"/>
              </a:rPr>
              <a:t>a portion of the</a:t>
            </a:r>
            <a:br>
              <a:rPr lang="en-US" altLang="en-US" smtClean="0">
                <a:latin typeface="Arial" charset="0"/>
                <a:cs typeface="Arial" charset="0"/>
              </a:rPr>
            </a:br>
            <a:r>
              <a:rPr lang="en-US" altLang="en-US" smtClean="0">
                <a:latin typeface="Arial" charset="0"/>
                <a:cs typeface="Arial" charset="0"/>
              </a:rPr>
              <a:t>Internet</a:t>
            </a:r>
          </a:p>
          <a:p>
            <a:pPr>
              <a:buFontTx/>
              <a:buNone/>
            </a:pPr>
            <a:endParaRPr lang="en-US" altLang="en-US" sz="1800" smtClean="0">
              <a:latin typeface="Arial" charset="0"/>
              <a:cs typeface="Arial" charset="0"/>
            </a:endParaRPr>
          </a:p>
          <a:p>
            <a:pPr>
              <a:buFontTx/>
              <a:buNone/>
            </a:pPr>
            <a:endParaRPr lang="en-US" altLang="en-US" sz="1800" smtClean="0">
              <a:latin typeface="Arial" charset="0"/>
              <a:cs typeface="Arial" charset="0"/>
            </a:endParaRPr>
          </a:p>
          <a:p>
            <a:pPr>
              <a:buFontTx/>
              <a:buNone/>
            </a:pPr>
            <a:endParaRPr lang="en-US" altLang="en-US" sz="1800" smtClean="0">
              <a:latin typeface="Arial" charset="0"/>
              <a:cs typeface="Arial" charset="0"/>
            </a:endParaRPr>
          </a:p>
          <a:p>
            <a:pPr>
              <a:buFontTx/>
              <a:buNone/>
            </a:pPr>
            <a:endParaRPr lang="en-US" altLang="en-US" sz="1800" smtClean="0">
              <a:latin typeface="Arial" charset="0"/>
              <a:cs typeface="Arial" charset="0"/>
            </a:endParaRPr>
          </a:p>
          <a:p>
            <a:pPr>
              <a:buFontTx/>
              <a:buNone/>
            </a:pPr>
            <a:endParaRPr lang="en-US" altLang="en-US" sz="1800" smtClean="0">
              <a:latin typeface="Arial" charset="0"/>
              <a:cs typeface="Arial" charset="0"/>
            </a:endParaRPr>
          </a:p>
          <a:p>
            <a:pPr>
              <a:buFontTx/>
              <a:buNone/>
            </a:pPr>
            <a:endParaRPr lang="en-US" altLang="en-US" sz="1800" smtClean="0">
              <a:latin typeface="Arial" charset="0"/>
              <a:cs typeface="Arial" charset="0"/>
            </a:endParaRPr>
          </a:p>
          <a:p>
            <a:pPr>
              <a:buFontTx/>
              <a:buNone/>
            </a:pPr>
            <a:endParaRPr lang="en-US" altLang="en-US" sz="1800" smtClean="0">
              <a:latin typeface="Arial" charset="0"/>
              <a:cs typeface="Arial" charset="0"/>
            </a:endParaRPr>
          </a:p>
          <a:p>
            <a:pPr>
              <a:buFontTx/>
              <a:buNone/>
            </a:pPr>
            <a:endParaRPr lang="en-US" altLang="en-US" sz="1800" smtClean="0">
              <a:latin typeface="Arial" charset="0"/>
              <a:cs typeface="Arial" charset="0"/>
            </a:endParaRPr>
          </a:p>
          <a:p>
            <a:pPr>
              <a:buFontTx/>
              <a:buNone/>
            </a:pPr>
            <a:r>
              <a:rPr lang="en-US" altLang="en-US" sz="1800" smtClean="0">
                <a:solidFill>
                  <a:srgbClr val="969696"/>
                </a:solidFill>
                <a:latin typeface="Arial" charset="0"/>
                <a:cs typeface="Arial" charset="0"/>
              </a:rPr>
              <a:t>                                                http://en.wikipedia.org/wiki/Internet</a:t>
            </a:r>
          </a:p>
        </p:txBody>
      </p:sp>
    </p:spTree>
    <p:extLst>
      <p:ext uri="{BB962C8B-B14F-4D97-AF65-F5344CB8AC3E}">
        <p14:creationId xmlns:p14="http://schemas.microsoft.com/office/powerpoint/2010/main" val="1794256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path a packet takes depends on the IP address</a:t>
            </a:r>
          </a:p>
          <a:p>
            <a:pPr>
              <a:buFont typeface="Arial" charset="0"/>
              <a:buNone/>
            </a:pPr>
            <a:r>
              <a:rPr lang="en-US" altLang="en-US" smtClean="0">
                <a:latin typeface="Arial" charset="0"/>
                <a:cs typeface="Arial" charset="0"/>
              </a:rPr>
              <a:t>	Metrics for measuring the shortest path may include:</a:t>
            </a:r>
          </a:p>
          <a:p>
            <a:pPr lvl="1"/>
            <a:r>
              <a:rPr lang="en-US" altLang="en-US" smtClean="0">
                <a:latin typeface="Arial" charset="0"/>
                <a:cs typeface="Arial" charset="0"/>
              </a:rPr>
              <a:t>low latency (minimize time), or</a:t>
            </a:r>
          </a:p>
          <a:p>
            <a:pPr lvl="1"/>
            <a:r>
              <a:rPr lang="en-US" altLang="en-US" smtClean="0">
                <a:latin typeface="Arial" charset="0"/>
                <a:cs typeface="Arial" charset="0"/>
              </a:rPr>
              <a:t>minimum hop count (all edges have weight 1)</a:t>
            </a:r>
          </a:p>
        </p:txBody>
      </p:sp>
    </p:spTree>
    <p:extLst>
      <p:ext uri="{BB962C8B-B14F-4D97-AF65-F5344CB8AC3E}">
        <p14:creationId xmlns:p14="http://schemas.microsoft.com/office/powerpoint/2010/main" val="3439127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18852</TotalTime>
  <Words>109</Words>
  <Application>Microsoft Office PowerPoint</Application>
  <PresentationFormat>On-screen Show (4:3)</PresentationFormat>
  <Paragraphs>147</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PowerPoint Presentation</vt:lpstr>
      <vt:lpstr>Shortest Path</vt:lpstr>
      <vt:lpstr>Shortest Path</vt:lpstr>
      <vt:lpstr>Shortest Path</vt:lpstr>
      <vt:lpstr>Shortest Path</vt:lpstr>
      <vt:lpstr>Applications</vt:lpstr>
      <vt:lpstr>Applications</vt:lpstr>
      <vt:lpstr>Applications</vt:lpstr>
      <vt:lpstr>Applications</vt:lpstr>
      <vt:lpstr>Applications</vt:lpstr>
      <vt:lpstr>Applications</vt:lpstr>
      <vt:lpstr>Applications</vt:lpstr>
      <vt:lpstr>Applications</vt:lpstr>
      <vt:lpstr>Shortest Path</vt:lpstr>
      <vt:lpstr>Shortest Path</vt:lpstr>
      <vt:lpstr>Algorithms</vt:lpstr>
      <vt:lpstr>Dijkstra’s algorithm</vt:lpstr>
      <vt:lpstr>Triangle Inequality</vt:lpstr>
      <vt:lpstr>Negative Weights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1369</cp:revision>
  <dcterms:created xsi:type="dcterms:W3CDTF">2009-09-11T23:00:44Z</dcterms:created>
  <dcterms:modified xsi:type="dcterms:W3CDTF">2014-04-09T20:20:52Z</dcterms:modified>
</cp:coreProperties>
</file>