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53"/>
  </p:notesMasterIdLst>
  <p:handoutMasterIdLst>
    <p:handoutMasterId r:id="rId54"/>
  </p:handoutMasterIdLst>
  <p:sldIdLst>
    <p:sldId id="256" r:id="rId2"/>
    <p:sldId id="374" r:id="rId3"/>
    <p:sldId id="375" r:id="rId4"/>
    <p:sldId id="395" r:id="rId5"/>
    <p:sldId id="396" r:id="rId6"/>
    <p:sldId id="397" r:id="rId7"/>
    <p:sldId id="398" r:id="rId8"/>
    <p:sldId id="399" r:id="rId9"/>
    <p:sldId id="400" r:id="rId10"/>
    <p:sldId id="401" r:id="rId11"/>
    <p:sldId id="402" r:id="rId12"/>
    <p:sldId id="403" r:id="rId13"/>
    <p:sldId id="421" r:id="rId14"/>
    <p:sldId id="404" r:id="rId15"/>
    <p:sldId id="405" r:id="rId16"/>
    <p:sldId id="406" r:id="rId17"/>
    <p:sldId id="407" r:id="rId18"/>
    <p:sldId id="408" r:id="rId19"/>
    <p:sldId id="410" r:id="rId20"/>
    <p:sldId id="411" r:id="rId21"/>
    <p:sldId id="412" r:id="rId22"/>
    <p:sldId id="413" r:id="rId23"/>
    <p:sldId id="414" r:id="rId24"/>
    <p:sldId id="415" r:id="rId25"/>
    <p:sldId id="417" r:id="rId26"/>
    <p:sldId id="416" r:id="rId27"/>
    <p:sldId id="418" r:id="rId28"/>
    <p:sldId id="422" r:id="rId29"/>
    <p:sldId id="379" r:id="rId30"/>
    <p:sldId id="424" r:id="rId31"/>
    <p:sldId id="427" r:id="rId32"/>
    <p:sldId id="426" r:id="rId33"/>
    <p:sldId id="428" r:id="rId34"/>
    <p:sldId id="425" r:id="rId35"/>
    <p:sldId id="423" r:id="rId36"/>
    <p:sldId id="429" r:id="rId37"/>
    <p:sldId id="430" r:id="rId38"/>
    <p:sldId id="431" r:id="rId39"/>
    <p:sldId id="432" r:id="rId40"/>
    <p:sldId id="433" r:id="rId41"/>
    <p:sldId id="436" r:id="rId42"/>
    <p:sldId id="448" r:id="rId43"/>
    <p:sldId id="437" r:id="rId44"/>
    <p:sldId id="440" r:id="rId45"/>
    <p:sldId id="441" r:id="rId46"/>
    <p:sldId id="442" r:id="rId47"/>
    <p:sldId id="443" r:id="rId48"/>
    <p:sldId id="444" r:id="rId49"/>
    <p:sldId id="447" r:id="rId50"/>
    <p:sldId id="394" r:id="rId51"/>
    <p:sldId id="373" r:id="rId5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48" autoAdjust="0"/>
    <p:restoredTop sz="94660"/>
  </p:normalViewPr>
  <p:slideViewPr>
    <p:cSldViewPr>
      <p:cViewPr varScale="1">
        <p:scale>
          <a:sx n="112" d="100"/>
          <a:sy n="112" d="100"/>
        </p:scale>
        <p:origin x="-1824" y="-78"/>
      </p:cViewPr>
      <p:guideLst>
        <p:guide orient="horz" pos="2160"/>
        <p:guide pos="2880"/>
      </p:guideLst>
    </p:cSldViewPr>
  </p:slideViewPr>
  <p:notesTextViewPr>
    <p:cViewPr>
      <p:scale>
        <a:sx n="100" d="100"/>
        <a:sy n="100" d="100"/>
      </p:scale>
      <p:origin x="0" y="0"/>
    </p:cViewPr>
  </p:notesTextViewPr>
  <p:notesViewPr>
    <p:cSldViewPr>
      <p:cViewPr varScale="1">
        <p:scale>
          <a:sx n="67" d="100"/>
          <a:sy n="67" d="100"/>
        </p:scale>
        <p:origin x="-254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A0F04F0-ED99-4A7D-AD7F-22DD5823387D}" type="datetimeFigureOut">
              <a:rPr lang="en-CA" smtClean="0"/>
              <a:t>20/03/2014</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EDBF7C-66B1-4946-B091-A4A819905A03}" type="slidenum">
              <a:rPr lang="en-CA" smtClean="0"/>
              <a:t>‹#›</a:t>
            </a:fld>
            <a:endParaRPr lang="en-CA"/>
          </a:p>
        </p:txBody>
      </p:sp>
    </p:spTree>
    <p:extLst>
      <p:ext uri="{BB962C8B-B14F-4D97-AF65-F5344CB8AC3E}">
        <p14:creationId xmlns:p14="http://schemas.microsoft.com/office/powerpoint/2010/main" val="41585060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3/20/2014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26719816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6226FB-55D5-4CAA-90EF-D8DC53E1A20F}" type="slidenum">
              <a:rPr lang="en-CA" smtClean="0"/>
              <a:pPr fontAlgn="base">
                <a:spcBef>
                  <a:spcPct val="0"/>
                </a:spcBef>
                <a:spcAft>
                  <a:spcPct val="0"/>
                </a:spcAft>
                <a:defRPr/>
              </a:pPr>
              <a:t>1</a:t>
            </a:fld>
            <a:endParaRPr lang="en-CA"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10</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11</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12</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13</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14</a:t>
            </a:fld>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15</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16</a:t>
            </a:fld>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17</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18</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19</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A5134C9-1C9D-47AB-8A02-B09A56C54F59}" type="slidenum">
              <a:rPr lang="en-CA" smtClean="0"/>
              <a:pPr>
                <a:defRPr/>
              </a:pPr>
              <a:t>2</a:t>
            </a:fld>
            <a:endParaRPr lang="en-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20</a:t>
            </a:fld>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21</a:t>
            </a:fld>
            <a:endParaRPr lang="en-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22</a:t>
            </a:fld>
            <a:endParaRPr lang="en-C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23</a:t>
            </a:fld>
            <a:endParaRPr lang="en-C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24</a:t>
            </a:fld>
            <a:endParaRPr lang="en-C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25</a:t>
            </a:fld>
            <a:endParaRPr lang="en-C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26</a:t>
            </a:fld>
            <a:endParaRPr lang="en-C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27</a:t>
            </a:fld>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28</a:t>
            </a:fld>
            <a:endParaRPr lang="en-C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1A1A3BB-7ABF-48D1-A8F8-5AB73194B089}" type="slidenum">
              <a:rPr lang="en-CA" smtClean="0"/>
              <a:pPr>
                <a:defRPr/>
              </a:pPr>
              <a:t>29</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1EE0F529-D9BD-4517-8FFB-53977AD41A6B}" type="slidenum">
              <a:rPr lang="en-CA" smtClean="0"/>
              <a:pPr>
                <a:defRPr/>
              </a:pPr>
              <a:t>3</a:t>
            </a:fld>
            <a:endParaRPr lang="en-C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1A1A3BB-7ABF-48D1-A8F8-5AB73194B089}" type="slidenum">
              <a:rPr lang="en-CA" smtClean="0"/>
              <a:pPr>
                <a:defRPr/>
              </a:pPr>
              <a:t>30</a:t>
            </a:fld>
            <a:endParaRPr lang="en-C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1A1A3BB-7ABF-48D1-A8F8-5AB73194B089}" type="slidenum">
              <a:rPr lang="en-CA" smtClean="0"/>
              <a:pPr>
                <a:defRPr/>
              </a:pPr>
              <a:t>31</a:t>
            </a:fld>
            <a:endParaRPr lang="en-C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1A1A3BB-7ABF-48D1-A8F8-5AB73194B089}" type="slidenum">
              <a:rPr lang="en-CA" smtClean="0"/>
              <a:pPr>
                <a:defRPr/>
              </a:pPr>
              <a:t>32</a:t>
            </a:fld>
            <a:endParaRPr lang="en-C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1A1A3BB-7ABF-48D1-A8F8-5AB73194B089}" type="slidenum">
              <a:rPr lang="en-CA" smtClean="0"/>
              <a:pPr>
                <a:defRPr/>
              </a:pPr>
              <a:t>33</a:t>
            </a:fld>
            <a:endParaRPr lang="en-C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1A1A3BB-7ABF-48D1-A8F8-5AB73194B089}" type="slidenum">
              <a:rPr lang="en-CA" smtClean="0"/>
              <a:pPr>
                <a:defRPr/>
              </a:pPr>
              <a:t>34</a:t>
            </a:fld>
            <a:endParaRPr lang="en-CA"/>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1A1A3BB-7ABF-48D1-A8F8-5AB73194B089}" type="slidenum">
              <a:rPr lang="en-CA" smtClean="0"/>
              <a:pPr>
                <a:defRPr/>
              </a:pPr>
              <a:t>35</a:t>
            </a:fld>
            <a:endParaRPr lang="en-CA"/>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37</a:t>
            </a:fld>
            <a:endParaRPr lang="en-CA"/>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38</a:t>
            </a:fld>
            <a:endParaRPr lang="en-CA"/>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39</a:t>
            </a:fld>
            <a:endParaRPr lang="en-CA"/>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40</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67E2A35-9E14-4081-8343-61B72524CE24}" type="slidenum">
              <a:rPr lang="en-CA" smtClean="0"/>
              <a:pPr>
                <a:defRPr/>
              </a:pPr>
              <a:t>4</a:t>
            </a:fld>
            <a:endParaRPr lang="en-C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41</a:t>
            </a:fld>
            <a:endParaRPr lang="en-CA"/>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42</a:t>
            </a:fld>
            <a:endParaRPr lang="en-CA"/>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43</a:t>
            </a:fld>
            <a:endParaRPr lang="en-CA"/>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44</a:t>
            </a:fld>
            <a:endParaRPr lang="en-CA"/>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45</a:t>
            </a:fld>
            <a:endParaRPr lang="en-CA"/>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46</a:t>
            </a:fld>
            <a:endParaRPr lang="en-CA"/>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47</a:t>
            </a:fld>
            <a:endParaRPr lang="en-CA"/>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48</a:t>
            </a:fld>
            <a:endParaRPr lang="en-CA"/>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49</a:t>
            </a:fld>
            <a:endParaRPr lang="en-CA"/>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C63ADA0-ED43-4D0B-9FA2-BEBDEEBD51D8}" type="slidenum">
              <a:rPr lang="en-CA" smtClean="0"/>
              <a:pPr>
                <a:defRPr/>
              </a:pPr>
              <a:t>50</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67E2A35-9E14-4081-8343-61B72524CE24}" type="slidenum">
              <a:rPr lang="en-CA" smtClean="0"/>
              <a:pPr>
                <a:defRPr/>
              </a:pPr>
              <a:t>5</a:t>
            </a:fld>
            <a:endParaRPr lang="en-CA"/>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C9719500-C45E-434A-BC8A-8FFFDCB8ACC3}" type="slidenum">
              <a:rPr lang="en-CA" smtClean="0"/>
              <a:pPr>
                <a:defRPr/>
              </a:pPr>
              <a:t>51</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67E2A35-9E14-4081-8343-61B72524CE24}" type="slidenum">
              <a:rPr lang="en-CA" smtClean="0"/>
              <a:pPr>
                <a:defRPr/>
              </a:pPr>
              <a:t>6</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67E2A35-9E14-4081-8343-61B72524CE24}" type="slidenum">
              <a:rPr lang="en-CA" smtClean="0"/>
              <a:pPr>
                <a:defRPr/>
              </a:pPr>
              <a:t>7</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8</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9</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dirty="0">
                <a:solidFill>
                  <a:schemeClr val="bg1"/>
                </a:solidFill>
                <a:latin typeface="Arial" pitchFamily="34" charset="0"/>
                <a:cs typeface="Arial" pitchFamily="34" charset="0"/>
              </a:rPr>
              <a:t>ECE 250 </a:t>
            </a:r>
            <a:r>
              <a:rPr lang="en-US" sz="2000" i="1" dirty="0">
                <a:solidFill>
                  <a:schemeClr val="bg1"/>
                </a:solidFill>
                <a:latin typeface="Arial" pitchFamily="34" charset="0"/>
                <a:cs typeface="Arial" pitchFamily="34" charset="0"/>
              </a:rPr>
              <a:t>Algorithms and Data Structures</a:t>
            </a:r>
          </a:p>
        </p:txBody>
      </p:sp>
      <p:sp>
        <p:nvSpPr>
          <p:cNvPr id="7" name="Text Box 14"/>
          <p:cNvSpPr txBox="1">
            <a:spLocks noChangeArrowheads="1"/>
          </p:cNvSpPr>
          <p:nvPr userDrawn="1"/>
        </p:nvSpPr>
        <p:spPr bwMode="auto">
          <a:xfrm>
            <a:off x="5472113" y="4365625"/>
            <a:ext cx="3671887" cy="2270125"/>
          </a:xfrm>
          <a:prstGeom prst="rect">
            <a:avLst/>
          </a:prstGeom>
          <a:noFill/>
          <a:ln w="9525">
            <a:noFill/>
            <a:miter lim="800000"/>
            <a:headEnd/>
            <a:tailEnd/>
          </a:ln>
          <a:effectLst>
            <a:outerShdw blurRad="50800" dist="25400" dir="2700000" algn="tl" rotWithShape="0">
              <a:prstClr val="black"/>
            </a:outerShdw>
          </a:effectLst>
        </p:spPr>
        <p:txBody>
          <a:bodyPr>
            <a:spAutoFit/>
          </a:bodyPr>
          <a:lstStyle/>
          <a:p>
            <a:pPr defTabSz="457200">
              <a:spcBef>
                <a:spcPct val="20000"/>
              </a:spcBef>
              <a:defRPr/>
            </a:pPr>
            <a:r>
              <a:rPr lang="en-US" sz="1200" b="1" kern="0" dirty="0">
                <a:solidFill>
                  <a:srgbClr val="FFFFFF"/>
                </a:solidFill>
                <a:latin typeface="Arial" pitchFamily="34" charset="0"/>
                <a:ea typeface="ＭＳ Ｐゴシック" charset="-128"/>
                <a:cs typeface="Arial" pitchFamily="34" charset="0"/>
              </a:rPr>
              <a:t>Douglas Wilhelm Harder, </a:t>
            </a:r>
            <a:r>
              <a:rPr lang="en-US" sz="1200" b="1" kern="0" dirty="0" err="1">
                <a:solidFill>
                  <a:srgbClr val="FFFFFF"/>
                </a:solidFill>
                <a:latin typeface="Arial" pitchFamily="34" charset="0"/>
                <a:ea typeface="ＭＳ Ｐゴシック" charset="-128"/>
                <a:cs typeface="Arial" pitchFamily="34" charset="0"/>
              </a:rPr>
              <a:t>M.Math</a:t>
            </a:r>
            <a:r>
              <a:rPr lang="en-US" sz="1200" b="1" kern="0" dirty="0">
                <a:solidFill>
                  <a:srgbClr val="FFFFFF"/>
                </a:solidFill>
                <a:latin typeface="Arial" pitchFamily="34" charset="0"/>
                <a:ea typeface="ＭＳ Ｐゴシック" charset="-128"/>
                <a:cs typeface="Arial" pitchFamily="34" charset="0"/>
              </a:rPr>
              <a:t>. LEL</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Department of Electrical and Computer Engineering</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University of Waterloo</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Waterloo, Ontario, Canada</a:t>
            </a:r>
          </a:p>
          <a:p>
            <a:pPr defTabSz="457200">
              <a:spcBef>
                <a:spcPct val="20000"/>
              </a:spcBef>
              <a:defRPr/>
            </a:pPr>
            <a:endParaRPr lang="en-US" sz="1100" kern="0" dirty="0">
              <a:solidFill>
                <a:srgbClr val="FFFFFF"/>
              </a:solidFill>
              <a:latin typeface="Arial" pitchFamily="34" charset="0"/>
              <a:ea typeface="ＭＳ Ｐゴシック" charset="-128"/>
              <a:cs typeface="Arial" pitchFamily="34" charset="0"/>
            </a:endParaRP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ece.uwaterloo.ca</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dwharder@alumni.uwaterloo.ca</a:t>
            </a:r>
          </a:p>
          <a:p>
            <a:pPr defTabSz="457200">
              <a:spcBef>
                <a:spcPct val="20000"/>
              </a:spcBef>
              <a:defRPr/>
            </a:pPr>
            <a:endParaRPr lang="en-CA" sz="900" dirty="0">
              <a:solidFill>
                <a:srgbClr val="FFFFFF"/>
              </a:solidFill>
              <a:latin typeface="Arial"/>
              <a:ea typeface="ＭＳ Ｐゴシック" charset="-128"/>
            </a:endParaRPr>
          </a:p>
          <a:p>
            <a:pPr defTabSz="457200">
              <a:spcBef>
                <a:spcPct val="20000"/>
              </a:spcBef>
              <a:defRPr/>
            </a:pPr>
            <a:r>
              <a:rPr lang="en-CA" sz="900" dirty="0">
                <a:solidFill>
                  <a:srgbClr val="FFFFFF"/>
                </a:solidFill>
                <a:latin typeface="Arial"/>
                <a:ea typeface="ＭＳ Ｐゴシック" charset="-128"/>
              </a:rPr>
              <a:t>© 2006-2013 by Douglas Wilhelm Harder.  Some rights reserved.</a:t>
            </a:r>
            <a:endParaRPr lang="en-US" sz="900" kern="0" dirty="0">
              <a:solidFill>
                <a:srgbClr val="FFFFFF"/>
              </a:solidFill>
              <a:latin typeface="Arial" pitchFamily="34" charset="0"/>
              <a:ea typeface="ＭＳ Ｐゴシック" charset="-128"/>
              <a:cs typeface="Arial" pitchFamily="34" charset="0"/>
            </a:endParaRPr>
          </a:p>
          <a:p>
            <a:pPr defTabSz="457200">
              <a:spcBef>
                <a:spcPct val="20000"/>
              </a:spcBef>
              <a:defRPr/>
            </a:pPr>
            <a:endParaRPr lang="en-CA" sz="2400" dirty="0">
              <a:solidFill>
                <a:srgbClr val="FFFFFF"/>
              </a:solidFill>
              <a:latin typeface="Arial"/>
              <a:ea typeface="ＭＳ Ｐゴシック" charset="-128"/>
            </a:endParaRPr>
          </a:p>
        </p:txBody>
      </p:sp>
      <p:pic>
        <p:nvPicPr>
          <p:cNvPr id="5" name="Picture 2" descr="C:\Users\dwharder\Desktop\cc.png"/>
          <p:cNvPicPr>
            <a:picLocks noChangeAspect="1" noChangeArrowheads="1"/>
          </p:cNvPicPr>
          <p:nvPr userDrawn="1"/>
        </p:nvPicPr>
        <p:blipFill>
          <a:blip r:embed="rId3" cstate="print"/>
          <a:srcRect/>
          <a:stretch>
            <a:fillRect/>
          </a:stretch>
        </p:blipFill>
        <p:spPr bwMode="auto">
          <a:xfrm>
            <a:off x="8297863" y="6373813"/>
            <a:ext cx="679450" cy="3302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493125" y="387350"/>
            <a:ext cx="400050" cy="304800"/>
          </a:xfrm>
          <a:prstGeom prst="rect">
            <a:avLst/>
          </a:prstGeom>
          <a:noFill/>
        </p:spPr>
        <p:txBody>
          <a:bodyPr wrap="none">
            <a:spAutoFit/>
          </a:bodyPr>
          <a:lstStyle/>
          <a:p>
            <a:pPr algn="r">
              <a:defRPr/>
            </a:pPr>
            <a:fld id="{CB04C21C-B0BC-4588-B282-CC300FAFEEC9}" type="slidenum">
              <a:rPr lang="en-CA" sz="1400">
                <a:solidFill>
                  <a:schemeClr val="tx1">
                    <a:lumMod val="50000"/>
                    <a:lumOff val="50000"/>
                  </a:schemeClr>
                </a:solidFill>
              </a:rPr>
              <a:pPr algn="r">
                <a:defRPr/>
              </a:pPr>
              <a:t>‹#›</a:t>
            </a:fld>
            <a:endParaRPr lang="en-CA" sz="1400">
              <a:solidFill>
                <a:schemeClr val="tx1">
                  <a:lumMod val="50000"/>
                  <a:lumOff val="50000"/>
                </a:schemeClr>
              </a:solidFill>
            </a:endParaRPr>
          </a:p>
        </p:txBody>
      </p:sp>
      <p:sp>
        <p:nvSpPr>
          <p:cNvPr id="7" name="Footer Placeholder 4"/>
          <p:cNvSpPr txBox="1">
            <a:spLocks/>
          </p:cNvSpPr>
          <p:nvPr userDrawn="1"/>
        </p:nvSpPr>
        <p:spPr>
          <a:xfrm>
            <a:off x="2916238" y="111125"/>
            <a:ext cx="5832475" cy="365125"/>
          </a:xfrm>
          <a:prstGeom prst="rect">
            <a:avLst/>
          </a:prstGeom>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err="1" smtClean="0">
                <a:ln>
                  <a:noFill/>
                </a:ln>
                <a:solidFill>
                  <a:schemeClr val="tx1">
                    <a:lumMod val="50000"/>
                    <a:lumOff val="50000"/>
                  </a:schemeClr>
                </a:solidFill>
                <a:effectLst/>
                <a:uLnTx/>
                <a:uFillTx/>
                <a:latin typeface="+mn-lt"/>
                <a:ea typeface="+mn-ea"/>
                <a:cs typeface="+mn-cs"/>
              </a:rPr>
              <a:t>Kruskal’s</a:t>
            </a:r>
            <a:r>
              <a:rPr kumimoji="0" lang="en-CA" sz="16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 algorithm</a:t>
            </a:r>
            <a:endParaRPr kumimoji="0" lang="en-CA"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CA"/>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sldNum="0" hdr="0" dt="0"/>
  <p:txStyles>
    <p:titleStyle>
      <a:lvl1pPr algn="ctr"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4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755650" y="2558504"/>
            <a:ext cx="7199313" cy="769441"/>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4400" dirty="0" smtClean="0">
                <a:solidFill>
                  <a:schemeClr val="bg1"/>
                </a:solidFill>
                <a:latin typeface="Arial" pitchFamily="34" charset="0"/>
                <a:cs typeface="Arial" pitchFamily="34" charset="0"/>
              </a:rPr>
              <a:t>Kruskal’s algorithm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Let us give a weight to each of the edges</a:t>
            </a:r>
          </a:p>
        </p:txBody>
      </p:sp>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204864"/>
            <a:ext cx="4322439" cy="403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28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First, we sort the edges based on weight</a:t>
            </a:r>
          </a:p>
        </p:txBody>
      </p:sp>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542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75931" y="671691"/>
            <a:ext cx="813043" cy="6186309"/>
          </a:xfrm>
          <a:prstGeom prst="rect">
            <a:avLst/>
          </a:prstGeom>
          <a:noFill/>
        </p:spPr>
        <p:txBody>
          <a:bodyPr wrap="none" rtlCol="0">
            <a:spAutoFit/>
          </a:bodyPr>
          <a:lstStyle/>
          <a:p>
            <a:pPr algn="ctr"/>
            <a:r>
              <a:rPr lang="en-CA" dirty="0" smtClean="0"/>
              <a:t>{C, E}</a:t>
            </a:r>
          </a:p>
          <a:p>
            <a:pPr algn="ctr"/>
            <a:r>
              <a:rPr lang="en-CA" dirty="0" smtClean="0"/>
              <a:t>{H, I}</a:t>
            </a:r>
          </a:p>
          <a:p>
            <a:pPr algn="ctr"/>
            <a:r>
              <a:rPr lang="en-CA" dirty="0" smtClean="0"/>
              <a:t>{G, I}</a:t>
            </a:r>
          </a:p>
          <a:p>
            <a:pPr algn="ctr"/>
            <a:r>
              <a:rPr lang="en-CA" dirty="0" smtClean="0"/>
              <a:t>{F, G}</a:t>
            </a:r>
          </a:p>
          <a:p>
            <a:pPr algn="ctr"/>
            <a:r>
              <a:rPr lang="en-CA" dirty="0" smtClean="0"/>
              <a:t>{B, E}</a:t>
            </a:r>
          </a:p>
          <a:p>
            <a:pPr algn="ctr"/>
            <a:r>
              <a:rPr lang="en-CA" dirty="0" smtClean="0"/>
              <a:t>{E, H}</a:t>
            </a:r>
          </a:p>
          <a:p>
            <a:pPr algn="ctr"/>
            <a:r>
              <a:rPr lang="en-CA" dirty="0" smtClean="0"/>
              <a:t>{B, C}</a:t>
            </a:r>
          </a:p>
          <a:p>
            <a:pPr algn="ctr"/>
            <a:r>
              <a:rPr lang="en-CA" dirty="0" smtClean="0"/>
              <a:t>{H, K}</a:t>
            </a:r>
          </a:p>
          <a:p>
            <a:pPr algn="ctr"/>
            <a:r>
              <a:rPr lang="en-CA" dirty="0" smtClean="0"/>
              <a:t>{H, L}</a:t>
            </a:r>
          </a:p>
          <a:p>
            <a:pPr algn="ctr"/>
            <a:r>
              <a:rPr lang="en-CA" dirty="0" smtClean="0"/>
              <a:t>{D, E}</a:t>
            </a:r>
          </a:p>
          <a:p>
            <a:pPr algn="ctr"/>
            <a:r>
              <a:rPr lang="en-CA" dirty="0" smtClean="0"/>
              <a:t>{G, H}</a:t>
            </a:r>
          </a:p>
          <a:p>
            <a:pPr algn="ctr"/>
            <a:r>
              <a:rPr lang="en-CA" dirty="0" smtClean="0"/>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spTree>
    <p:extLst>
      <p:ext uri="{BB962C8B-B14F-4D97-AF65-F5344CB8AC3E}">
        <p14:creationId xmlns:p14="http://schemas.microsoft.com/office/powerpoint/2010/main" val="9707244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smtClean="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We start by adding edge {C, E}</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t>{H, I}</a:t>
            </a:r>
          </a:p>
          <a:p>
            <a:pPr algn="ctr"/>
            <a:r>
              <a:rPr lang="en-CA" dirty="0" smtClean="0"/>
              <a:t>{G, I}</a:t>
            </a:r>
          </a:p>
          <a:p>
            <a:pPr algn="ctr"/>
            <a:r>
              <a:rPr lang="en-CA" dirty="0" smtClean="0"/>
              <a:t>{F, G}</a:t>
            </a:r>
          </a:p>
          <a:p>
            <a:pPr algn="ctr"/>
            <a:r>
              <a:rPr lang="en-CA" dirty="0" smtClean="0"/>
              <a:t>{B, E}</a:t>
            </a:r>
          </a:p>
          <a:p>
            <a:pPr algn="ctr"/>
            <a:r>
              <a:rPr lang="en-CA" dirty="0" smtClean="0"/>
              <a:t>{E, H}</a:t>
            </a:r>
          </a:p>
          <a:p>
            <a:pPr algn="ctr"/>
            <a:r>
              <a:rPr lang="en-CA" dirty="0" smtClean="0"/>
              <a:t>{B, C}</a:t>
            </a:r>
          </a:p>
          <a:p>
            <a:pPr algn="ctr"/>
            <a:r>
              <a:rPr lang="en-CA" dirty="0" smtClean="0"/>
              <a:t>{H, K}</a:t>
            </a:r>
          </a:p>
          <a:p>
            <a:pPr algn="ctr"/>
            <a:r>
              <a:rPr lang="en-CA" dirty="0" smtClean="0"/>
              <a:t>{H, L}</a:t>
            </a:r>
          </a:p>
          <a:p>
            <a:pPr algn="ctr"/>
            <a:r>
              <a:rPr lang="en-CA" dirty="0" smtClean="0"/>
              <a:t>{D, E}</a:t>
            </a:r>
          </a:p>
          <a:p>
            <a:pPr algn="ctr"/>
            <a:r>
              <a:rPr lang="en-CA" dirty="0" smtClean="0"/>
              <a:t>{G, H}</a:t>
            </a:r>
          </a:p>
          <a:p>
            <a:pPr algn="ctr"/>
            <a:r>
              <a:rPr lang="en-CA" dirty="0" smtClean="0"/>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pic>
        <p:nvPicPr>
          <p:cNvPr id="22" name="Picture 18" descr="C:\Users\dwharder\Desktop\a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7055578" y="876780"/>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9535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We add edge {H, I}</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t>{G, I}</a:t>
            </a:r>
          </a:p>
          <a:p>
            <a:pPr algn="ctr"/>
            <a:r>
              <a:rPr lang="en-CA" dirty="0" smtClean="0"/>
              <a:t>{F, G}</a:t>
            </a:r>
          </a:p>
          <a:p>
            <a:pPr algn="ctr"/>
            <a:r>
              <a:rPr lang="en-CA" dirty="0" smtClean="0"/>
              <a:t>{B, E}</a:t>
            </a:r>
          </a:p>
          <a:p>
            <a:pPr algn="ctr"/>
            <a:r>
              <a:rPr lang="en-CA" dirty="0" smtClean="0"/>
              <a:t>{E, H}</a:t>
            </a:r>
          </a:p>
          <a:p>
            <a:pPr algn="ctr"/>
            <a:r>
              <a:rPr lang="en-CA" dirty="0" smtClean="0"/>
              <a:t>{B, C}</a:t>
            </a:r>
          </a:p>
          <a:p>
            <a:pPr algn="ctr"/>
            <a:r>
              <a:rPr lang="en-CA" dirty="0" smtClean="0"/>
              <a:t>{H, K}</a:t>
            </a:r>
          </a:p>
          <a:p>
            <a:pPr algn="ctr"/>
            <a:r>
              <a:rPr lang="en-CA" dirty="0" smtClean="0"/>
              <a:t>{H, L}</a:t>
            </a:r>
          </a:p>
          <a:p>
            <a:pPr algn="ctr"/>
            <a:r>
              <a:rPr lang="en-CA" dirty="0" smtClean="0"/>
              <a:t>{D, E}</a:t>
            </a:r>
          </a:p>
          <a:p>
            <a:pPr algn="ctr"/>
            <a:r>
              <a:rPr lang="en-CA" dirty="0" smtClean="0"/>
              <a:t>{G, H}</a:t>
            </a:r>
          </a:p>
          <a:p>
            <a:pPr algn="ctr"/>
            <a:r>
              <a:rPr lang="en-CA" dirty="0" smtClean="0"/>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pic>
        <p:nvPicPr>
          <p:cNvPr id="21" name="Picture 33" descr="C:\Users\dwharder\Desktop\a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1153316"/>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0198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We add edge {G, I}</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t>{F, G}</a:t>
            </a:r>
          </a:p>
          <a:p>
            <a:pPr algn="ctr"/>
            <a:r>
              <a:rPr lang="en-CA" dirty="0" smtClean="0"/>
              <a:t>{B, E}</a:t>
            </a:r>
          </a:p>
          <a:p>
            <a:pPr algn="ctr"/>
            <a:r>
              <a:rPr lang="en-CA" dirty="0" smtClean="0"/>
              <a:t>{E, H}</a:t>
            </a:r>
          </a:p>
          <a:p>
            <a:pPr algn="ctr"/>
            <a:r>
              <a:rPr lang="en-CA" dirty="0" smtClean="0"/>
              <a:t>{B, C}</a:t>
            </a:r>
          </a:p>
          <a:p>
            <a:pPr algn="ctr"/>
            <a:r>
              <a:rPr lang="en-CA" dirty="0" smtClean="0"/>
              <a:t>{H, K}</a:t>
            </a:r>
          </a:p>
          <a:p>
            <a:pPr algn="ctr"/>
            <a:r>
              <a:rPr lang="en-CA" dirty="0" smtClean="0"/>
              <a:t>{H, L}</a:t>
            </a:r>
          </a:p>
          <a:p>
            <a:pPr algn="ctr"/>
            <a:r>
              <a:rPr lang="en-CA" dirty="0" smtClean="0"/>
              <a:t>{D, E}</a:t>
            </a:r>
          </a:p>
          <a:p>
            <a:pPr algn="ctr"/>
            <a:r>
              <a:rPr lang="en-CA" dirty="0" smtClean="0"/>
              <a:t>{G, H}</a:t>
            </a:r>
          </a:p>
          <a:p>
            <a:pPr algn="ctr"/>
            <a:r>
              <a:rPr lang="en-CA" dirty="0" smtClean="0"/>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pic>
        <p:nvPicPr>
          <p:cNvPr id="5" name="Picture 32" descr="C:\Users\dwharder\Desktop\a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1422300"/>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785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We add edge {F, G}</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t>{B, E}</a:t>
            </a:r>
          </a:p>
          <a:p>
            <a:pPr algn="ctr"/>
            <a:r>
              <a:rPr lang="en-CA" dirty="0" smtClean="0"/>
              <a:t>{E, H}</a:t>
            </a:r>
          </a:p>
          <a:p>
            <a:pPr algn="ctr"/>
            <a:r>
              <a:rPr lang="en-CA" dirty="0" smtClean="0"/>
              <a:t>{B, C}</a:t>
            </a:r>
          </a:p>
          <a:p>
            <a:pPr algn="ctr"/>
            <a:r>
              <a:rPr lang="en-CA" dirty="0" smtClean="0"/>
              <a:t>{H, K}</a:t>
            </a:r>
          </a:p>
          <a:p>
            <a:pPr algn="ctr"/>
            <a:r>
              <a:rPr lang="en-CA" dirty="0" smtClean="0"/>
              <a:t>{H, L}</a:t>
            </a:r>
          </a:p>
          <a:p>
            <a:pPr algn="ctr"/>
            <a:r>
              <a:rPr lang="en-CA" dirty="0" smtClean="0"/>
              <a:t>{D, E}</a:t>
            </a:r>
          </a:p>
          <a:p>
            <a:pPr algn="ctr"/>
            <a:r>
              <a:rPr lang="en-CA" dirty="0" smtClean="0"/>
              <a:t>{G, H}</a:t>
            </a:r>
          </a:p>
          <a:p>
            <a:pPr algn="ctr"/>
            <a:r>
              <a:rPr lang="en-CA" dirty="0" smtClean="0"/>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pic>
        <p:nvPicPr>
          <p:cNvPr id="5" name="Picture 31" descr="C:\Users\dwharder\Desktop\a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1703189"/>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31317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We add edge {B, E}</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solidFill>
                  <a:srgbClr val="FF0000"/>
                </a:solidFill>
              </a:rPr>
              <a:t>{B, E}</a:t>
            </a:r>
          </a:p>
          <a:p>
            <a:pPr algn="ctr"/>
            <a:r>
              <a:rPr lang="en-CA" dirty="0" smtClean="0"/>
              <a:t>{E, H}</a:t>
            </a:r>
          </a:p>
          <a:p>
            <a:pPr algn="ctr"/>
            <a:r>
              <a:rPr lang="en-CA" dirty="0" smtClean="0"/>
              <a:t>{B, C}</a:t>
            </a:r>
          </a:p>
          <a:p>
            <a:pPr algn="ctr"/>
            <a:r>
              <a:rPr lang="en-CA" dirty="0" smtClean="0"/>
              <a:t>{H, K}</a:t>
            </a:r>
          </a:p>
          <a:p>
            <a:pPr algn="ctr"/>
            <a:r>
              <a:rPr lang="en-CA" dirty="0" smtClean="0"/>
              <a:t>{H, L}</a:t>
            </a:r>
          </a:p>
          <a:p>
            <a:pPr algn="ctr"/>
            <a:r>
              <a:rPr lang="en-CA" dirty="0" smtClean="0"/>
              <a:t>{D, E}</a:t>
            </a:r>
          </a:p>
          <a:p>
            <a:pPr algn="ctr"/>
            <a:r>
              <a:rPr lang="en-CA" dirty="0" smtClean="0"/>
              <a:t>{G, H}</a:t>
            </a:r>
          </a:p>
          <a:p>
            <a:pPr algn="ctr"/>
            <a:r>
              <a:rPr lang="en-CA" dirty="0" smtClean="0"/>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pic>
        <p:nvPicPr>
          <p:cNvPr id="5" name="Picture 30" descr="C:\Users\dwharder\Desktop\a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1967411"/>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95795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We add edge {E, H}</a:t>
            </a:r>
          </a:p>
          <a:p>
            <a:pPr lvl="1"/>
            <a:r>
              <a:rPr lang="en-US" altLang="en-US" dirty="0" smtClean="0">
                <a:latin typeface="Arial" charset="0"/>
                <a:cs typeface="Arial" charset="0"/>
              </a:rPr>
              <a:t>This coalesces the two spanning sub-trees into one</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solidFill>
                  <a:srgbClr val="FF0000"/>
                </a:solidFill>
              </a:rPr>
              <a:t>{B, E}</a:t>
            </a:r>
          </a:p>
          <a:p>
            <a:pPr algn="ctr"/>
            <a:r>
              <a:rPr lang="en-CA" dirty="0" smtClean="0">
                <a:solidFill>
                  <a:srgbClr val="FF0000"/>
                </a:solidFill>
              </a:rPr>
              <a:t>{E, H}</a:t>
            </a:r>
          </a:p>
          <a:p>
            <a:pPr algn="ctr"/>
            <a:r>
              <a:rPr lang="en-CA" dirty="0" smtClean="0"/>
              <a:t>{B, C}</a:t>
            </a:r>
          </a:p>
          <a:p>
            <a:pPr algn="ctr"/>
            <a:r>
              <a:rPr lang="en-CA" dirty="0" smtClean="0"/>
              <a:t>{H, K}</a:t>
            </a:r>
          </a:p>
          <a:p>
            <a:pPr algn="ctr"/>
            <a:r>
              <a:rPr lang="en-CA" dirty="0" smtClean="0"/>
              <a:t>{H, L}</a:t>
            </a:r>
          </a:p>
          <a:p>
            <a:pPr algn="ctr"/>
            <a:r>
              <a:rPr lang="en-CA" dirty="0" smtClean="0"/>
              <a:t>{D, E}</a:t>
            </a:r>
          </a:p>
          <a:p>
            <a:pPr algn="ctr"/>
            <a:r>
              <a:rPr lang="en-CA" dirty="0" smtClean="0"/>
              <a:t>{G, H}</a:t>
            </a:r>
          </a:p>
          <a:p>
            <a:pPr algn="ctr"/>
            <a:r>
              <a:rPr lang="en-CA" dirty="0" smtClean="0"/>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pic>
        <p:nvPicPr>
          <p:cNvPr id="5" name="Picture 29" descr="C:\Users\dwharder\Desktop\a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2247722"/>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546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We try adding {B, C}, but it creates a cycle</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solidFill>
                  <a:srgbClr val="FF0000"/>
                </a:solidFill>
              </a:rPr>
              <a:t>{B, E}</a:t>
            </a:r>
          </a:p>
          <a:p>
            <a:pPr algn="ctr"/>
            <a:r>
              <a:rPr lang="en-CA" dirty="0" smtClean="0">
                <a:solidFill>
                  <a:srgbClr val="FF0000"/>
                </a:solidFill>
              </a:rPr>
              <a:t>{E, H}</a:t>
            </a:r>
          </a:p>
          <a:p>
            <a:pPr algn="ctr"/>
            <a:r>
              <a:rPr lang="en-CA" dirty="0" smtClean="0"/>
              <a:t>{B, C}</a:t>
            </a:r>
          </a:p>
          <a:p>
            <a:pPr algn="ctr"/>
            <a:r>
              <a:rPr lang="en-CA" dirty="0" smtClean="0"/>
              <a:t>{H, K}</a:t>
            </a:r>
          </a:p>
          <a:p>
            <a:pPr algn="ctr"/>
            <a:r>
              <a:rPr lang="en-CA" dirty="0" smtClean="0"/>
              <a:t>{H, L}</a:t>
            </a:r>
          </a:p>
          <a:p>
            <a:pPr algn="ctr"/>
            <a:r>
              <a:rPr lang="en-CA" dirty="0" smtClean="0"/>
              <a:t>{D, E}</a:t>
            </a:r>
          </a:p>
          <a:p>
            <a:pPr algn="ctr"/>
            <a:r>
              <a:rPr lang="en-CA" dirty="0" smtClean="0"/>
              <a:t>{G, H}</a:t>
            </a:r>
          </a:p>
          <a:p>
            <a:pPr algn="ctr"/>
            <a:r>
              <a:rPr lang="en-CA" dirty="0" smtClean="0"/>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pic>
        <p:nvPicPr>
          <p:cNvPr id="5" name="Picture 28"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2524427"/>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0570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We add edge {H, K}</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solidFill>
                  <a:srgbClr val="FF0000"/>
                </a:solidFill>
              </a:rPr>
              <a:t>{B, E}</a:t>
            </a:r>
          </a:p>
          <a:p>
            <a:pPr algn="ctr"/>
            <a:r>
              <a:rPr lang="en-CA" dirty="0" smtClean="0">
                <a:solidFill>
                  <a:srgbClr val="FF0000"/>
                </a:solidFill>
              </a:rPr>
              <a:t>{E, H}</a:t>
            </a:r>
          </a:p>
          <a:p>
            <a:pPr algn="ctr"/>
            <a:r>
              <a:rPr lang="en-CA" dirty="0" smtClean="0">
                <a:solidFill>
                  <a:schemeClr val="bg1">
                    <a:lumMod val="85000"/>
                  </a:schemeClr>
                </a:solidFill>
              </a:rPr>
              <a:t>{B, C}</a:t>
            </a:r>
          </a:p>
          <a:p>
            <a:pPr algn="ctr"/>
            <a:r>
              <a:rPr lang="en-CA" dirty="0" smtClean="0">
                <a:solidFill>
                  <a:srgbClr val="FF0000"/>
                </a:solidFill>
              </a:rPr>
              <a:t>{H, K}</a:t>
            </a:r>
          </a:p>
          <a:p>
            <a:pPr algn="ctr"/>
            <a:r>
              <a:rPr lang="en-CA" dirty="0" smtClean="0"/>
              <a:t>{H, L}</a:t>
            </a:r>
          </a:p>
          <a:p>
            <a:pPr algn="ctr"/>
            <a:r>
              <a:rPr lang="en-CA" dirty="0" smtClean="0"/>
              <a:t>{D, E}</a:t>
            </a:r>
          </a:p>
          <a:p>
            <a:pPr algn="ctr"/>
            <a:r>
              <a:rPr lang="en-CA" dirty="0" smtClean="0"/>
              <a:t>{G, H}</a:t>
            </a:r>
          </a:p>
          <a:p>
            <a:pPr algn="ctr"/>
            <a:r>
              <a:rPr lang="en-CA" dirty="0" smtClean="0"/>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pic>
        <p:nvPicPr>
          <p:cNvPr id="5" name="Picture 27" descr="C:\Users\dwharder\Desktop\a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2797595"/>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1400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smtClean="0">
                <a:latin typeface="Arial" charset="0"/>
                <a:cs typeface="Arial" charset="0"/>
              </a:rPr>
              <a:t>Outline</a:t>
            </a:r>
          </a:p>
        </p:txBody>
      </p:sp>
      <p:sp>
        <p:nvSpPr>
          <p:cNvPr id="5123"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This topic covers Kruskal’s algorithm:</a:t>
            </a:r>
          </a:p>
          <a:p>
            <a:pPr lvl="1"/>
            <a:r>
              <a:rPr lang="en-US" altLang="en-US" dirty="0" smtClean="0">
                <a:latin typeface="Arial" charset="0"/>
                <a:cs typeface="Arial" charset="0"/>
              </a:rPr>
              <a:t>Finding a minimum spanning tree</a:t>
            </a:r>
          </a:p>
          <a:p>
            <a:pPr lvl="1"/>
            <a:r>
              <a:rPr lang="en-US" altLang="en-US" dirty="0" smtClean="0">
                <a:latin typeface="Arial" charset="0"/>
                <a:cs typeface="Arial" charset="0"/>
              </a:rPr>
              <a:t>The idea and the algorithm</a:t>
            </a:r>
          </a:p>
          <a:p>
            <a:pPr lvl="1"/>
            <a:r>
              <a:rPr lang="en-US" altLang="en-US" dirty="0" smtClean="0">
                <a:latin typeface="Arial" charset="0"/>
                <a:cs typeface="Arial" charset="0"/>
              </a:rPr>
              <a:t>An example</a:t>
            </a:r>
          </a:p>
          <a:p>
            <a:pPr lvl="1"/>
            <a:r>
              <a:rPr lang="en-US" altLang="en-US" dirty="0" smtClean="0">
                <a:latin typeface="Arial" charset="0"/>
                <a:cs typeface="Arial" charset="0"/>
              </a:rPr>
              <a:t>Using a disjoint set data structure</a:t>
            </a:r>
          </a:p>
        </p:txBody>
      </p:sp>
    </p:spTree>
    <p:extLst>
      <p:ext uri="{BB962C8B-B14F-4D97-AF65-F5344CB8AC3E}">
        <p14:creationId xmlns:p14="http://schemas.microsoft.com/office/powerpoint/2010/main" val="31611313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We add edge {H, L}</a:t>
            </a:r>
          </a:p>
        </p:txBody>
      </p:sp>
      <p:pic>
        <p:nvPicPr>
          <p:cNvPr id="5" name="Picture 26" descr="C:\Users\dwharder\Desktop\a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solidFill>
                  <a:srgbClr val="FF0000"/>
                </a:solidFill>
              </a:rPr>
              <a:t>{B, E}</a:t>
            </a:r>
          </a:p>
          <a:p>
            <a:pPr algn="ctr"/>
            <a:r>
              <a:rPr lang="en-CA" dirty="0" smtClean="0">
                <a:solidFill>
                  <a:srgbClr val="FF0000"/>
                </a:solidFill>
              </a:rPr>
              <a:t>{E, H}</a:t>
            </a:r>
          </a:p>
          <a:p>
            <a:pPr algn="ctr"/>
            <a:r>
              <a:rPr lang="en-CA" dirty="0" smtClean="0">
                <a:solidFill>
                  <a:schemeClr val="bg1">
                    <a:lumMod val="85000"/>
                  </a:schemeClr>
                </a:solidFill>
              </a:rPr>
              <a:t>{B, C}</a:t>
            </a:r>
          </a:p>
          <a:p>
            <a:pPr algn="ctr"/>
            <a:r>
              <a:rPr lang="en-CA" dirty="0" smtClean="0">
                <a:solidFill>
                  <a:srgbClr val="FF0000"/>
                </a:solidFill>
              </a:rPr>
              <a:t>{H, K}</a:t>
            </a:r>
          </a:p>
          <a:p>
            <a:pPr algn="ctr"/>
            <a:r>
              <a:rPr lang="en-CA" dirty="0" smtClean="0">
                <a:solidFill>
                  <a:srgbClr val="FF0000"/>
                </a:solidFill>
              </a:rPr>
              <a:t>{H, L}</a:t>
            </a:r>
          </a:p>
          <a:p>
            <a:pPr algn="ctr"/>
            <a:r>
              <a:rPr lang="en-CA" dirty="0" smtClean="0"/>
              <a:t>{D, E}</a:t>
            </a:r>
          </a:p>
          <a:p>
            <a:pPr algn="ctr"/>
            <a:r>
              <a:rPr lang="en-CA" dirty="0" smtClean="0"/>
              <a:t>{G, H}</a:t>
            </a:r>
          </a:p>
          <a:p>
            <a:pPr algn="ctr"/>
            <a:r>
              <a:rPr lang="en-CA" dirty="0" smtClean="0"/>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cxnSp>
        <p:nvCxnSpPr>
          <p:cNvPr id="7" name="Straight Arrow Connector 6"/>
          <p:cNvCxnSpPr/>
          <p:nvPr/>
        </p:nvCxnSpPr>
        <p:spPr>
          <a:xfrm>
            <a:off x="7055578" y="3068960"/>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6724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We add edge {D, E}</a:t>
            </a:r>
          </a:p>
        </p:txBody>
      </p:sp>
      <p:pic>
        <p:nvPicPr>
          <p:cNvPr id="5" name="Picture 25" descr="C:\Users\dwharder\Desktop\a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solidFill>
                  <a:srgbClr val="FF0000"/>
                </a:solidFill>
              </a:rPr>
              <a:t>{B, E}</a:t>
            </a:r>
          </a:p>
          <a:p>
            <a:pPr algn="ctr"/>
            <a:r>
              <a:rPr lang="en-CA" dirty="0" smtClean="0">
                <a:solidFill>
                  <a:srgbClr val="FF0000"/>
                </a:solidFill>
              </a:rPr>
              <a:t>{E, H}</a:t>
            </a:r>
          </a:p>
          <a:p>
            <a:pPr algn="ctr"/>
            <a:r>
              <a:rPr lang="en-CA" dirty="0" smtClean="0">
                <a:solidFill>
                  <a:schemeClr val="bg1">
                    <a:lumMod val="85000"/>
                  </a:schemeClr>
                </a:solidFill>
              </a:rPr>
              <a:t>{B, C}</a:t>
            </a:r>
          </a:p>
          <a:p>
            <a:pPr algn="ctr"/>
            <a:r>
              <a:rPr lang="en-CA" dirty="0" smtClean="0">
                <a:solidFill>
                  <a:srgbClr val="FF0000"/>
                </a:solidFill>
              </a:rPr>
              <a:t>{H, K}</a:t>
            </a:r>
          </a:p>
          <a:p>
            <a:pPr algn="ctr"/>
            <a:r>
              <a:rPr lang="en-CA" dirty="0" smtClean="0">
                <a:solidFill>
                  <a:srgbClr val="FF0000"/>
                </a:solidFill>
              </a:rPr>
              <a:t>{H, L}</a:t>
            </a:r>
          </a:p>
          <a:p>
            <a:pPr algn="ctr"/>
            <a:r>
              <a:rPr lang="en-CA" dirty="0" smtClean="0">
                <a:solidFill>
                  <a:srgbClr val="FF0000"/>
                </a:solidFill>
              </a:rPr>
              <a:t>{D, E}</a:t>
            </a:r>
          </a:p>
          <a:p>
            <a:pPr algn="ctr"/>
            <a:r>
              <a:rPr lang="en-CA" dirty="0" smtClean="0"/>
              <a:t>{G, H}</a:t>
            </a:r>
          </a:p>
          <a:p>
            <a:pPr algn="ctr"/>
            <a:r>
              <a:rPr lang="en-CA" dirty="0" smtClean="0"/>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cxnSp>
        <p:nvCxnSpPr>
          <p:cNvPr id="7" name="Straight Arrow Connector 6"/>
          <p:cNvCxnSpPr/>
          <p:nvPr/>
        </p:nvCxnSpPr>
        <p:spPr>
          <a:xfrm>
            <a:off x="7055578" y="3348525"/>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0483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a:t>
            </a:r>
            <a:r>
              <a:rPr lang="en-US" altLang="en-US" dirty="0">
                <a:latin typeface="Arial" charset="0"/>
                <a:cs typeface="Arial" charset="0"/>
              </a:rPr>
              <a:t>We try adding </a:t>
            </a:r>
            <a:r>
              <a:rPr lang="en-US" altLang="en-US" dirty="0" smtClean="0">
                <a:latin typeface="Arial" charset="0"/>
                <a:cs typeface="Arial" charset="0"/>
              </a:rPr>
              <a:t>{G, H}, </a:t>
            </a:r>
            <a:r>
              <a:rPr lang="en-US" altLang="en-US" dirty="0">
                <a:latin typeface="Arial" charset="0"/>
                <a:cs typeface="Arial" charset="0"/>
              </a:rPr>
              <a:t>but it creates a cycle</a:t>
            </a:r>
          </a:p>
        </p:txBody>
      </p:sp>
      <p:pic>
        <p:nvPicPr>
          <p:cNvPr id="5" name="Picture 24" descr="C:\Users\dwharder\Desktop\a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solidFill>
                  <a:srgbClr val="FF0000"/>
                </a:solidFill>
              </a:rPr>
              <a:t>{B, E}</a:t>
            </a:r>
          </a:p>
          <a:p>
            <a:pPr algn="ctr"/>
            <a:r>
              <a:rPr lang="en-CA" dirty="0" smtClean="0">
                <a:solidFill>
                  <a:srgbClr val="FF0000"/>
                </a:solidFill>
              </a:rPr>
              <a:t>{E, H}</a:t>
            </a:r>
          </a:p>
          <a:p>
            <a:pPr algn="ctr"/>
            <a:r>
              <a:rPr lang="en-CA" dirty="0" smtClean="0">
                <a:solidFill>
                  <a:schemeClr val="bg1">
                    <a:lumMod val="85000"/>
                  </a:schemeClr>
                </a:solidFill>
              </a:rPr>
              <a:t>{B, C}</a:t>
            </a:r>
          </a:p>
          <a:p>
            <a:pPr algn="ctr"/>
            <a:r>
              <a:rPr lang="en-CA" dirty="0" smtClean="0">
                <a:solidFill>
                  <a:srgbClr val="FF0000"/>
                </a:solidFill>
              </a:rPr>
              <a:t>{H, K}</a:t>
            </a:r>
          </a:p>
          <a:p>
            <a:pPr algn="ctr"/>
            <a:r>
              <a:rPr lang="en-CA" dirty="0" smtClean="0">
                <a:solidFill>
                  <a:srgbClr val="FF0000"/>
                </a:solidFill>
              </a:rPr>
              <a:t>{H, L}</a:t>
            </a:r>
          </a:p>
          <a:p>
            <a:pPr algn="ctr"/>
            <a:r>
              <a:rPr lang="en-CA" dirty="0" smtClean="0">
                <a:solidFill>
                  <a:srgbClr val="FF0000"/>
                </a:solidFill>
              </a:rPr>
              <a:t>{D, E}</a:t>
            </a:r>
          </a:p>
          <a:p>
            <a:pPr algn="ctr"/>
            <a:r>
              <a:rPr lang="en-CA" dirty="0" smtClean="0"/>
              <a:t>{G, H}</a:t>
            </a:r>
          </a:p>
          <a:p>
            <a:pPr algn="ctr"/>
            <a:r>
              <a:rPr lang="en-CA" dirty="0" smtClean="0"/>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cxnSp>
        <p:nvCxnSpPr>
          <p:cNvPr id="7" name="Straight Arrow Connector 6"/>
          <p:cNvCxnSpPr/>
          <p:nvPr/>
        </p:nvCxnSpPr>
        <p:spPr>
          <a:xfrm>
            <a:off x="7055578" y="3623818"/>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3491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a:t>
            </a:r>
            <a:r>
              <a:rPr lang="en-US" altLang="en-US" dirty="0">
                <a:latin typeface="Arial" charset="0"/>
                <a:cs typeface="Arial" charset="0"/>
              </a:rPr>
              <a:t>We try adding </a:t>
            </a:r>
            <a:r>
              <a:rPr lang="en-US" altLang="en-US" dirty="0" smtClean="0">
                <a:latin typeface="Arial" charset="0"/>
                <a:cs typeface="Arial" charset="0"/>
              </a:rPr>
              <a:t>{I, K}, </a:t>
            </a:r>
            <a:r>
              <a:rPr lang="en-US" altLang="en-US" dirty="0">
                <a:latin typeface="Arial" charset="0"/>
                <a:cs typeface="Arial" charset="0"/>
              </a:rPr>
              <a:t>but it creates a cycle</a:t>
            </a:r>
          </a:p>
        </p:txBody>
      </p:sp>
      <p:pic>
        <p:nvPicPr>
          <p:cNvPr id="5" name="Picture 23" descr="C:\Users\dwharder\Desktop\a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solidFill>
                  <a:srgbClr val="FF0000"/>
                </a:solidFill>
              </a:rPr>
              <a:t>{B, E}</a:t>
            </a:r>
          </a:p>
          <a:p>
            <a:pPr algn="ctr"/>
            <a:r>
              <a:rPr lang="en-CA" dirty="0" smtClean="0">
                <a:solidFill>
                  <a:srgbClr val="FF0000"/>
                </a:solidFill>
              </a:rPr>
              <a:t>{E, H}</a:t>
            </a:r>
          </a:p>
          <a:p>
            <a:pPr algn="ctr"/>
            <a:r>
              <a:rPr lang="en-CA" dirty="0" smtClean="0">
                <a:solidFill>
                  <a:schemeClr val="bg1">
                    <a:lumMod val="85000"/>
                  </a:schemeClr>
                </a:solidFill>
              </a:rPr>
              <a:t>{B, C}</a:t>
            </a:r>
          </a:p>
          <a:p>
            <a:pPr algn="ctr"/>
            <a:r>
              <a:rPr lang="en-CA" dirty="0" smtClean="0">
                <a:solidFill>
                  <a:srgbClr val="FF0000"/>
                </a:solidFill>
              </a:rPr>
              <a:t>{H, K}</a:t>
            </a:r>
          </a:p>
          <a:p>
            <a:pPr algn="ctr"/>
            <a:r>
              <a:rPr lang="en-CA" dirty="0" smtClean="0">
                <a:solidFill>
                  <a:srgbClr val="FF0000"/>
                </a:solidFill>
              </a:rPr>
              <a:t>{H, L}</a:t>
            </a:r>
          </a:p>
          <a:p>
            <a:pPr algn="ctr"/>
            <a:r>
              <a:rPr lang="en-CA" dirty="0" smtClean="0">
                <a:solidFill>
                  <a:srgbClr val="FF0000"/>
                </a:solidFill>
              </a:rPr>
              <a:t>{D, E}</a:t>
            </a:r>
          </a:p>
          <a:p>
            <a:pPr algn="ctr"/>
            <a:r>
              <a:rPr lang="en-CA" dirty="0" smtClean="0">
                <a:solidFill>
                  <a:schemeClr val="bg1">
                    <a:lumMod val="85000"/>
                  </a:schemeClr>
                </a:solidFill>
              </a:rPr>
              <a:t>{G, H}</a:t>
            </a:r>
          </a:p>
          <a:p>
            <a:pPr algn="ctr"/>
            <a:r>
              <a:rPr lang="en-CA" dirty="0" smtClean="0"/>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cxnSp>
        <p:nvCxnSpPr>
          <p:cNvPr id="7" name="Straight Arrow Connector 6"/>
          <p:cNvCxnSpPr/>
          <p:nvPr/>
        </p:nvCxnSpPr>
        <p:spPr>
          <a:xfrm>
            <a:off x="7055578" y="3894916"/>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2936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a:t>
            </a:r>
            <a:r>
              <a:rPr lang="en-US" altLang="en-US" dirty="0">
                <a:latin typeface="Arial" charset="0"/>
                <a:cs typeface="Arial" charset="0"/>
              </a:rPr>
              <a:t>We try adding </a:t>
            </a:r>
            <a:r>
              <a:rPr lang="en-US" altLang="en-US" dirty="0" smtClean="0">
                <a:latin typeface="Arial" charset="0"/>
                <a:cs typeface="Arial" charset="0"/>
              </a:rPr>
              <a:t>{B, D}, </a:t>
            </a:r>
            <a:r>
              <a:rPr lang="en-US" altLang="en-US" dirty="0">
                <a:latin typeface="Arial" charset="0"/>
                <a:cs typeface="Arial" charset="0"/>
              </a:rPr>
              <a:t>but it creates a cycle</a:t>
            </a:r>
          </a:p>
        </p:txBody>
      </p:sp>
      <p:pic>
        <p:nvPicPr>
          <p:cNvPr id="5" name="Picture 22" descr="C:\Users\dwharder\Desktop\a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solidFill>
                  <a:srgbClr val="FF0000"/>
                </a:solidFill>
              </a:rPr>
              <a:t>{B, E}</a:t>
            </a:r>
          </a:p>
          <a:p>
            <a:pPr algn="ctr"/>
            <a:r>
              <a:rPr lang="en-CA" dirty="0" smtClean="0">
                <a:solidFill>
                  <a:srgbClr val="FF0000"/>
                </a:solidFill>
              </a:rPr>
              <a:t>{E, H}</a:t>
            </a:r>
          </a:p>
          <a:p>
            <a:pPr algn="ctr"/>
            <a:r>
              <a:rPr lang="en-CA" dirty="0" smtClean="0">
                <a:solidFill>
                  <a:schemeClr val="bg1">
                    <a:lumMod val="85000"/>
                  </a:schemeClr>
                </a:solidFill>
              </a:rPr>
              <a:t>{B, C}</a:t>
            </a:r>
          </a:p>
          <a:p>
            <a:pPr algn="ctr"/>
            <a:r>
              <a:rPr lang="en-CA" dirty="0" smtClean="0">
                <a:solidFill>
                  <a:srgbClr val="FF0000"/>
                </a:solidFill>
              </a:rPr>
              <a:t>{H, K}</a:t>
            </a:r>
          </a:p>
          <a:p>
            <a:pPr algn="ctr"/>
            <a:r>
              <a:rPr lang="en-CA" dirty="0" smtClean="0">
                <a:solidFill>
                  <a:srgbClr val="FF0000"/>
                </a:solidFill>
              </a:rPr>
              <a:t>{H, L}</a:t>
            </a:r>
          </a:p>
          <a:p>
            <a:pPr algn="ctr"/>
            <a:r>
              <a:rPr lang="en-CA" dirty="0" smtClean="0">
                <a:solidFill>
                  <a:srgbClr val="FF0000"/>
                </a:solidFill>
              </a:rPr>
              <a:t>{D, E}</a:t>
            </a:r>
          </a:p>
          <a:p>
            <a:pPr algn="ctr"/>
            <a:r>
              <a:rPr lang="en-CA" dirty="0" smtClean="0">
                <a:solidFill>
                  <a:schemeClr val="bg1">
                    <a:lumMod val="85000"/>
                  </a:schemeClr>
                </a:solidFill>
              </a:rPr>
              <a:t>{G, H}</a:t>
            </a:r>
          </a:p>
          <a:p>
            <a:pPr algn="ctr"/>
            <a:r>
              <a:rPr lang="en-CA" dirty="0" smtClean="0">
                <a:solidFill>
                  <a:schemeClr val="bg1">
                    <a:lumMod val="85000"/>
                  </a:schemeClr>
                </a:solidFill>
              </a:rPr>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cxnSp>
        <p:nvCxnSpPr>
          <p:cNvPr id="7" name="Straight Arrow Connector 6"/>
          <p:cNvCxnSpPr/>
          <p:nvPr/>
        </p:nvCxnSpPr>
        <p:spPr>
          <a:xfrm>
            <a:off x="7055578" y="4174481"/>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9694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5" name="Picture 21" descr="C:\Users\dwharder\Desktop\a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a:t>
            </a:r>
            <a:r>
              <a:rPr lang="en-US" altLang="en-US" dirty="0">
                <a:latin typeface="Arial" charset="0"/>
                <a:cs typeface="Arial" charset="0"/>
              </a:rPr>
              <a:t>We try adding </a:t>
            </a:r>
            <a:r>
              <a:rPr lang="en-US" altLang="en-US" dirty="0" smtClean="0">
                <a:latin typeface="Arial" charset="0"/>
                <a:cs typeface="Arial" charset="0"/>
              </a:rPr>
              <a:t>{D, F}, </a:t>
            </a:r>
            <a:r>
              <a:rPr lang="en-US" altLang="en-US" dirty="0">
                <a:latin typeface="Arial" charset="0"/>
                <a:cs typeface="Arial" charset="0"/>
              </a:rPr>
              <a:t>but it creates a cycle</a:t>
            </a:r>
          </a:p>
        </p:txBody>
      </p:sp>
      <p:sp>
        <p:nvSpPr>
          <p:cNvPr id="10" name="TextBox 9"/>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solidFill>
                  <a:srgbClr val="FF0000"/>
                </a:solidFill>
              </a:rPr>
              <a:t>{B, E}</a:t>
            </a:r>
          </a:p>
          <a:p>
            <a:pPr algn="ctr"/>
            <a:r>
              <a:rPr lang="en-CA" dirty="0" smtClean="0">
                <a:solidFill>
                  <a:srgbClr val="FF0000"/>
                </a:solidFill>
              </a:rPr>
              <a:t>{E, H}</a:t>
            </a:r>
          </a:p>
          <a:p>
            <a:pPr algn="ctr"/>
            <a:r>
              <a:rPr lang="en-CA" dirty="0" smtClean="0">
                <a:solidFill>
                  <a:schemeClr val="bg1">
                    <a:lumMod val="85000"/>
                  </a:schemeClr>
                </a:solidFill>
              </a:rPr>
              <a:t>{B, C}</a:t>
            </a:r>
          </a:p>
          <a:p>
            <a:pPr algn="ctr"/>
            <a:r>
              <a:rPr lang="en-CA" dirty="0" smtClean="0">
                <a:solidFill>
                  <a:srgbClr val="FF0000"/>
                </a:solidFill>
              </a:rPr>
              <a:t>{H, K}</a:t>
            </a:r>
          </a:p>
          <a:p>
            <a:pPr algn="ctr"/>
            <a:r>
              <a:rPr lang="en-CA" dirty="0" smtClean="0">
                <a:solidFill>
                  <a:srgbClr val="FF0000"/>
                </a:solidFill>
              </a:rPr>
              <a:t>{H, L}</a:t>
            </a:r>
          </a:p>
          <a:p>
            <a:pPr algn="ctr"/>
            <a:r>
              <a:rPr lang="en-CA" dirty="0" smtClean="0">
                <a:solidFill>
                  <a:srgbClr val="FF0000"/>
                </a:solidFill>
              </a:rPr>
              <a:t>{D, E}</a:t>
            </a:r>
          </a:p>
          <a:p>
            <a:pPr algn="ctr"/>
            <a:r>
              <a:rPr lang="en-CA" dirty="0" smtClean="0">
                <a:solidFill>
                  <a:schemeClr val="bg1">
                    <a:lumMod val="85000"/>
                  </a:schemeClr>
                </a:solidFill>
              </a:rPr>
              <a:t>{G, H}</a:t>
            </a:r>
          </a:p>
          <a:p>
            <a:pPr algn="ctr"/>
            <a:r>
              <a:rPr lang="en-CA" dirty="0" smtClean="0">
                <a:solidFill>
                  <a:schemeClr val="bg1">
                    <a:lumMod val="85000"/>
                  </a:schemeClr>
                </a:solidFill>
              </a:rPr>
              <a:t>{I, K}</a:t>
            </a:r>
          </a:p>
          <a:p>
            <a:pPr algn="ctr"/>
            <a:r>
              <a:rPr lang="en-CA" dirty="0" smtClean="0">
                <a:solidFill>
                  <a:schemeClr val="bg1">
                    <a:lumMod val="85000"/>
                  </a:schemeClr>
                </a:solidFill>
              </a:rPr>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cxnSp>
        <p:nvCxnSpPr>
          <p:cNvPr id="11" name="Straight Arrow Connector 10"/>
          <p:cNvCxnSpPr/>
          <p:nvPr/>
        </p:nvCxnSpPr>
        <p:spPr>
          <a:xfrm>
            <a:off x="7055578" y="4437112"/>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2424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a:t>
            </a:r>
            <a:r>
              <a:rPr lang="en-US" altLang="en-US" dirty="0">
                <a:latin typeface="Arial" charset="0"/>
                <a:cs typeface="Arial" charset="0"/>
              </a:rPr>
              <a:t>We try adding </a:t>
            </a:r>
            <a:r>
              <a:rPr lang="en-US" altLang="en-US" dirty="0" smtClean="0">
                <a:latin typeface="Arial" charset="0"/>
                <a:cs typeface="Arial" charset="0"/>
              </a:rPr>
              <a:t>{E, G}, </a:t>
            </a:r>
            <a:r>
              <a:rPr lang="en-US" altLang="en-US" dirty="0">
                <a:latin typeface="Arial" charset="0"/>
                <a:cs typeface="Arial" charset="0"/>
              </a:rPr>
              <a:t>but it creates a cycle</a:t>
            </a:r>
          </a:p>
        </p:txBody>
      </p:sp>
      <p:pic>
        <p:nvPicPr>
          <p:cNvPr id="5" name="Picture 20" descr="C:\Users\dwharder\Desktop\a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solidFill>
                  <a:srgbClr val="FF0000"/>
                </a:solidFill>
              </a:rPr>
              <a:t>{B, E}</a:t>
            </a:r>
          </a:p>
          <a:p>
            <a:pPr algn="ctr"/>
            <a:r>
              <a:rPr lang="en-CA" dirty="0" smtClean="0">
                <a:solidFill>
                  <a:srgbClr val="FF0000"/>
                </a:solidFill>
              </a:rPr>
              <a:t>{E, H}</a:t>
            </a:r>
          </a:p>
          <a:p>
            <a:pPr algn="ctr"/>
            <a:r>
              <a:rPr lang="en-CA" dirty="0" smtClean="0">
                <a:solidFill>
                  <a:schemeClr val="bg1">
                    <a:lumMod val="85000"/>
                  </a:schemeClr>
                </a:solidFill>
              </a:rPr>
              <a:t>{B, C}</a:t>
            </a:r>
          </a:p>
          <a:p>
            <a:pPr algn="ctr"/>
            <a:r>
              <a:rPr lang="en-CA" dirty="0" smtClean="0">
                <a:solidFill>
                  <a:srgbClr val="FF0000"/>
                </a:solidFill>
              </a:rPr>
              <a:t>{H, K}</a:t>
            </a:r>
          </a:p>
          <a:p>
            <a:pPr algn="ctr"/>
            <a:r>
              <a:rPr lang="en-CA" dirty="0" smtClean="0">
                <a:solidFill>
                  <a:srgbClr val="FF0000"/>
                </a:solidFill>
              </a:rPr>
              <a:t>{H, L}</a:t>
            </a:r>
          </a:p>
          <a:p>
            <a:pPr algn="ctr"/>
            <a:r>
              <a:rPr lang="en-CA" dirty="0" smtClean="0">
                <a:solidFill>
                  <a:srgbClr val="FF0000"/>
                </a:solidFill>
              </a:rPr>
              <a:t>{D, E}</a:t>
            </a:r>
          </a:p>
          <a:p>
            <a:pPr algn="ctr"/>
            <a:r>
              <a:rPr lang="en-CA" dirty="0" smtClean="0">
                <a:solidFill>
                  <a:schemeClr val="bg1">
                    <a:lumMod val="85000"/>
                  </a:schemeClr>
                </a:solidFill>
              </a:rPr>
              <a:t>{G, H}</a:t>
            </a:r>
          </a:p>
          <a:p>
            <a:pPr algn="ctr"/>
            <a:r>
              <a:rPr lang="en-CA" dirty="0" smtClean="0">
                <a:solidFill>
                  <a:schemeClr val="bg1">
                    <a:lumMod val="85000"/>
                  </a:schemeClr>
                </a:solidFill>
              </a:rPr>
              <a:t>{I, K}</a:t>
            </a:r>
          </a:p>
          <a:p>
            <a:pPr algn="ctr"/>
            <a:r>
              <a:rPr lang="en-CA" dirty="0" smtClean="0">
                <a:solidFill>
                  <a:schemeClr val="bg1">
                    <a:lumMod val="85000"/>
                  </a:schemeClr>
                </a:solidFill>
              </a:rPr>
              <a:t>{B, D}</a:t>
            </a:r>
          </a:p>
          <a:p>
            <a:pPr algn="ctr"/>
            <a:r>
              <a:rPr lang="en-CA" dirty="0" smtClean="0">
                <a:solidFill>
                  <a:schemeClr val="bg1">
                    <a:lumMod val="85000"/>
                  </a:schemeClr>
                </a:solidFill>
              </a:rPr>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cxnSp>
        <p:nvCxnSpPr>
          <p:cNvPr id="7" name="Straight Arrow Connector 6"/>
          <p:cNvCxnSpPr/>
          <p:nvPr/>
        </p:nvCxnSpPr>
        <p:spPr>
          <a:xfrm>
            <a:off x="7055578" y="4716677"/>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7359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By observation, we can still add edges {J, K} and {A, B}</a:t>
            </a:r>
          </a:p>
        </p:txBody>
      </p:sp>
      <p:pic>
        <p:nvPicPr>
          <p:cNvPr id="4" name="Picture 19" descr="C:\Users\dwharder\Desktop\a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solidFill>
                  <a:srgbClr val="FF0000"/>
                </a:solidFill>
              </a:rPr>
              <a:t>{B, E}</a:t>
            </a:r>
          </a:p>
          <a:p>
            <a:pPr algn="ctr"/>
            <a:r>
              <a:rPr lang="en-CA" dirty="0" smtClean="0">
                <a:solidFill>
                  <a:srgbClr val="FF0000"/>
                </a:solidFill>
              </a:rPr>
              <a:t>{E, H}</a:t>
            </a:r>
          </a:p>
          <a:p>
            <a:pPr algn="ctr"/>
            <a:r>
              <a:rPr lang="en-CA" dirty="0" smtClean="0">
                <a:solidFill>
                  <a:schemeClr val="bg1">
                    <a:lumMod val="85000"/>
                  </a:schemeClr>
                </a:solidFill>
              </a:rPr>
              <a:t>{B, C}</a:t>
            </a:r>
          </a:p>
          <a:p>
            <a:pPr algn="ctr"/>
            <a:r>
              <a:rPr lang="en-CA" dirty="0" smtClean="0">
                <a:solidFill>
                  <a:srgbClr val="FF0000"/>
                </a:solidFill>
              </a:rPr>
              <a:t>{H, K}</a:t>
            </a:r>
          </a:p>
          <a:p>
            <a:pPr algn="ctr"/>
            <a:r>
              <a:rPr lang="en-CA" dirty="0" smtClean="0">
                <a:solidFill>
                  <a:srgbClr val="FF0000"/>
                </a:solidFill>
              </a:rPr>
              <a:t>{H, L}</a:t>
            </a:r>
          </a:p>
          <a:p>
            <a:pPr algn="ctr"/>
            <a:r>
              <a:rPr lang="en-CA" dirty="0" smtClean="0">
                <a:solidFill>
                  <a:srgbClr val="FF0000"/>
                </a:solidFill>
              </a:rPr>
              <a:t>{D, E}</a:t>
            </a:r>
          </a:p>
          <a:p>
            <a:pPr algn="ctr"/>
            <a:r>
              <a:rPr lang="en-CA" dirty="0" smtClean="0">
                <a:solidFill>
                  <a:schemeClr val="bg1">
                    <a:lumMod val="85000"/>
                  </a:schemeClr>
                </a:solidFill>
              </a:rPr>
              <a:t>{G, H}</a:t>
            </a:r>
          </a:p>
          <a:p>
            <a:pPr algn="ctr"/>
            <a:r>
              <a:rPr lang="en-CA" dirty="0" smtClean="0">
                <a:solidFill>
                  <a:schemeClr val="bg1">
                    <a:lumMod val="85000"/>
                  </a:schemeClr>
                </a:solidFill>
              </a:rPr>
              <a:t>{I, K}</a:t>
            </a:r>
          </a:p>
          <a:p>
            <a:pPr algn="ctr"/>
            <a:r>
              <a:rPr lang="en-CA" dirty="0" smtClean="0">
                <a:solidFill>
                  <a:schemeClr val="bg1">
                    <a:lumMod val="85000"/>
                  </a:schemeClr>
                </a:solidFill>
              </a:rPr>
              <a:t>{B, D}</a:t>
            </a:r>
          </a:p>
          <a:p>
            <a:pPr algn="ctr"/>
            <a:r>
              <a:rPr lang="en-CA" dirty="0" smtClean="0">
                <a:solidFill>
                  <a:schemeClr val="bg1">
                    <a:lumMod val="85000"/>
                  </a:schemeClr>
                </a:solidFill>
              </a:rPr>
              <a:t>{D, F}</a:t>
            </a:r>
          </a:p>
          <a:p>
            <a:pPr algn="ctr"/>
            <a:r>
              <a:rPr lang="en-CA" dirty="0" smtClean="0">
                <a:solidFill>
                  <a:schemeClr val="bg1">
                    <a:lumMod val="85000"/>
                  </a:schemeClr>
                </a:solidFill>
              </a:rPr>
              <a:t>{E, G}</a:t>
            </a:r>
          </a:p>
          <a:p>
            <a:pPr algn="ctr"/>
            <a:r>
              <a:rPr lang="en-CA" dirty="0" smtClean="0">
                <a:solidFill>
                  <a:schemeClr val="bg1">
                    <a:lumMod val="85000"/>
                  </a:schemeClr>
                </a:solidFill>
              </a:rPr>
              <a:t>{K, L}</a:t>
            </a:r>
          </a:p>
          <a:p>
            <a:pPr algn="ctr"/>
            <a:r>
              <a:rPr lang="en-CA" dirty="0" smtClean="0">
                <a:solidFill>
                  <a:srgbClr val="FF0000"/>
                </a:solidFill>
              </a:rPr>
              <a:t>{J, K}</a:t>
            </a:r>
          </a:p>
          <a:p>
            <a:pPr algn="ctr"/>
            <a:r>
              <a:rPr lang="en-CA" dirty="0" smtClean="0">
                <a:solidFill>
                  <a:schemeClr val="bg1">
                    <a:lumMod val="85000"/>
                  </a:schemeClr>
                </a:solidFill>
              </a:rPr>
              <a:t>{J, I}</a:t>
            </a:r>
          </a:p>
          <a:p>
            <a:pPr algn="ctr"/>
            <a:r>
              <a:rPr lang="en-CA" dirty="0" smtClean="0">
                <a:solidFill>
                  <a:schemeClr val="bg1">
                    <a:lumMod val="85000"/>
                  </a:schemeClr>
                </a:solidFill>
              </a:rPr>
              <a:t>{J, G}</a:t>
            </a:r>
          </a:p>
          <a:p>
            <a:pPr algn="ctr"/>
            <a:r>
              <a:rPr lang="en-CA" dirty="0" smtClean="0">
                <a:solidFill>
                  <a:srgbClr val="FF0000"/>
                </a:solidFill>
              </a:rPr>
              <a:t>{A, B}</a:t>
            </a:r>
          </a:p>
          <a:p>
            <a:pPr algn="ctr"/>
            <a:r>
              <a:rPr lang="en-CA" dirty="0" smtClean="0"/>
              <a:t>{A, D}</a:t>
            </a:r>
          </a:p>
          <a:p>
            <a:pPr algn="ctr"/>
            <a:r>
              <a:rPr lang="en-CA" dirty="0" smtClean="0"/>
              <a:t>{E, F}</a:t>
            </a:r>
            <a:endParaRPr lang="en-CA" dirty="0"/>
          </a:p>
        </p:txBody>
      </p:sp>
      <p:cxnSp>
        <p:nvCxnSpPr>
          <p:cNvPr id="6" name="Straight Arrow Connector 5"/>
          <p:cNvCxnSpPr/>
          <p:nvPr/>
        </p:nvCxnSpPr>
        <p:spPr>
          <a:xfrm>
            <a:off x="7055578" y="4987775"/>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7055987" y="5267874"/>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056396" y="5545592"/>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056805" y="5823310"/>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055578" y="5263068"/>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053225" y="6093296"/>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1368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9" descr="C:\Users\dwharder\Desktop\a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Having added {A, B}, we now have 11 edges</a:t>
            </a:r>
          </a:p>
          <a:p>
            <a:pPr lvl="1"/>
            <a:r>
              <a:rPr lang="en-US" altLang="en-US" dirty="0" smtClean="0">
                <a:latin typeface="Arial" charset="0"/>
                <a:cs typeface="Arial" charset="0"/>
              </a:rPr>
              <a:t>We terminate the loop</a:t>
            </a:r>
          </a:p>
          <a:p>
            <a:pPr lvl="1"/>
            <a:r>
              <a:rPr lang="en-US" altLang="en-US" dirty="0" smtClean="0">
                <a:latin typeface="Arial" charset="0"/>
                <a:cs typeface="Arial" charset="0"/>
              </a:rPr>
              <a:t>We have our minimum spanning tree</a:t>
            </a:r>
          </a:p>
        </p:txBody>
      </p:sp>
      <p:sp>
        <p:nvSpPr>
          <p:cNvPr id="5" name="TextBox 4"/>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solidFill>
                  <a:srgbClr val="FF0000"/>
                </a:solidFill>
              </a:rPr>
              <a:t>{B, E}</a:t>
            </a:r>
          </a:p>
          <a:p>
            <a:pPr algn="ctr"/>
            <a:r>
              <a:rPr lang="en-CA" dirty="0" smtClean="0">
                <a:solidFill>
                  <a:srgbClr val="FF0000"/>
                </a:solidFill>
              </a:rPr>
              <a:t>{E, H}</a:t>
            </a:r>
          </a:p>
          <a:p>
            <a:pPr algn="ctr"/>
            <a:r>
              <a:rPr lang="en-CA" dirty="0" smtClean="0">
                <a:solidFill>
                  <a:schemeClr val="bg1">
                    <a:lumMod val="85000"/>
                  </a:schemeClr>
                </a:solidFill>
              </a:rPr>
              <a:t>{B, C}</a:t>
            </a:r>
          </a:p>
          <a:p>
            <a:pPr algn="ctr"/>
            <a:r>
              <a:rPr lang="en-CA" dirty="0" smtClean="0">
                <a:solidFill>
                  <a:srgbClr val="FF0000"/>
                </a:solidFill>
              </a:rPr>
              <a:t>{H, K}</a:t>
            </a:r>
          </a:p>
          <a:p>
            <a:pPr algn="ctr"/>
            <a:r>
              <a:rPr lang="en-CA" dirty="0" smtClean="0">
                <a:solidFill>
                  <a:srgbClr val="FF0000"/>
                </a:solidFill>
              </a:rPr>
              <a:t>{H, L}</a:t>
            </a:r>
          </a:p>
          <a:p>
            <a:pPr algn="ctr"/>
            <a:r>
              <a:rPr lang="en-CA" dirty="0" smtClean="0">
                <a:solidFill>
                  <a:srgbClr val="FF0000"/>
                </a:solidFill>
              </a:rPr>
              <a:t>{D, E}</a:t>
            </a:r>
          </a:p>
          <a:p>
            <a:pPr algn="ctr"/>
            <a:r>
              <a:rPr lang="en-CA" dirty="0" smtClean="0">
                <a:solidFill>
                  <a:schemeClr val="bg1">
                    <a:lumMod val="85000"/>
                  </a:schemeClr>
                </a:solidFill>
              </a:rPr>
              <a:t>{G, H}</a:t>
            </a:r>
          </a:p>
          <a:p>
            <a:pPr algn="ctr"/>
            <a:r>
              <a:rPr lang="en-CA" dirty="0" smtClean="0">
                <a:solidFill>
                  <a:schemeClr val="bg1">
                    <a:lumMod val="85000"/>
                  </a:schemeClr>
                </a:solidFill>
              </a:rPr>
              <a:t>{I, K}</a:t>
            </a:r>
          </a:p>
          <a:p>
            <a:pPr algn="ctr"/>
            <a:r>
              <a:rPr lang="en-CA" dirty="0" smtClean="0">
                <a:solidFill>
                  <a:schemeClr val="bg1">
                    <a:lumMod val="85000"/>
                  </a:schemeClr>
                </a:solidFill>
              </a:rPr>
              <a:t>{B, D}</a:t>
            </a:r>
          </a:p>
          <a:p>
            <a:pPr algn="ctr"/>
            <a:r>
              <a:rPr lang="en-CA" dirty="0" smtClean="0">
                <a:solidFill>
                  <a:schemeClr val="bg1">
                    <a:lumMod val="85000"/>
                  </a:schemeClr>
                </a:solidFill>
              </a:rPr>
              <a:t>{D, F}</a:t>
            </a:r>
          </a:p>
          <a:p>
            <a:pPr algn="ctr"/>
            <a:r>
              <a:rPr lang="en-CA" dirty="0" smtClean="0">
                <a:solidFill>
                  <a:schemeClr val="bg1">
                    <a:lumMod val="85000"/>
                  </a:schemeClr>
                </a:solidFill>
              </a:rPr>
              <a:t>{E, G}</a:t>
            </a:r>
          </a:p>
          <a:p>
            <a:pPr algn="ctr"/>
            <a:r>
              <a:rPr lang="en-CA" dirty="0" smtClean="0">
                <a:solidFill>
                  <a:schemeClr val="bg1">
                    <a:lumMod val="85000"/>
                  </a:schemeClr>
                </a:solidFill>
              </a:rPr>
              <a:t>{K, L}</a:t>
            </a:r>
          </a:p>
          <a:p>
            <a:pPr algn="ctr"/>
            <a:r>
              <a:rPr lang="en-CA" dirty="0" smtClean="0">
                <a:solidFill>
                  <a:srgbClr val="FF0000"/>
                </a:solidFill>
              </a:rPr>
              <a:t>{J, K}</a:t>
            </a:r>
          </a:p>
          <a:p>
            <a:pPr algn="ctr"/>
            <a:r>
              <a:rPr lang="en-CA" dirty="0" smtClean="0">
                <a:solidFill>
                  <a:schemeClr val="bg1">
                    <a:lumMod val="85000"/>
                  </a:schemeClr>
                </a:solidFill>
              </a:rPr>
              <a:t>{J, I}</a:t>
            </a:r>
          </a:p>
          <a:p>
            <a:pPr algn="ctr"/>
            <a:r>
              <a:rPr lang="en-CA" dirty="0" smtClean="0">
                <a:solidFill>
                  <a:schemeClr val="bg1">
                    <a:lumMod val="85000"/>
                  </a:schemeClr>
                </a:solidFill>
              </a:rPr>
              <a:t>{J, G}</a:t>
            </a:r>
          </a:p>
          <a:p>
            <a:pPr algn="ctr"/>
            <a:r>
              <a:rPr lang="en-CA" dirty="0" smtClean="0">
                <a:solidFill>
                  <a:srgbClr val="FF0000"/>
                </a:solidFill>
              </a:rPr>
              <a:t>{A, B}</a:t>
            </a:r>
          </a:p>
          <a:p>
            <a:pPr algn="ctr"/>
            <a:r>
              <a:rPr lang="en-CA" dirty="0" smtClean="0"/>
              <a:t>{A, D}</a:t>
            </a:r>
          </a:p>
          <a:p>
            <a:pPr algn="ctr"/>
            <a:r>
              <a:rPr lang="en-CA" dirty="0" smtClean="0"/>
              <a:t>{E, F}</a:t>
            </a:r>
            <a:endParaRPr lang="en-CA" dirty="0"/>
          </a:p>
        </p:txBody>
      </p:sp>
    </p:spTree>
    <p:extLst>
      <p:ext uri="{BB962C8B-B14F-4D97-AF65-F5344CB8AC3E}">
        <p14:creationId xmlns:p14="http://schemas.microsoft.com/office/powerpoint/2010/main" val="38605475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dirty="0" smtClean="0">
                <a:latin typeface="Arial" charset="0"/>
                <a:cs typeface="Arial" charset="0"/>
              </a:rPr>
              <a:t>Analysis</a:t>
            </a:r>
          </a:p>
        </p:txBody>
      </p:sp>
      <p:sp>
        <p:nvSpPr>
          <p:cNvPr id="10243"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Implementation</a:t>
            </a:r>
          </a:p>
          <a:p>
            <a:pPr lvl="1"/>
            <a:r>
              <a:rPr lang="en-US" altLang="en-US" dirty="0" smtClean="0">
                <a:latin typeface="Arial" charset="0"/>
                <a:cs typeface="Arial" charset="0"/>
              </a:rPr>
              <a:t>We would store the edges and their weights in an array</a:t>
            </a:r>
          </a:p>
          <a:p>
            <a:pPr lvl="1"/>
            <a:r>
              <a:rPr lang="en-US" altLang="en-US" dirty="0" smtClean="0">
                <a:latin typeface="Arial" charset="0"/>
                <a:cs typeface="Arial" charset="0"/>
              </a:rPr>
              <a:t>We would sort the edges using either quicksort or some distribution sort</a:t>
            </a:r>
          </a:p>
          <a:p>
            <a:pPr lvl="1"/>
            <a:r>
              <a:rPr lang="en-US" altLang="en-US" dirty="0" smtClean="0">
                <a:latin typeface="Arial" charset="0"/>
                <a:cs typeface="Arial" charset="0"/>
              </a:rPr>
              <a:t>To determine if a cycle is created, we could perform a traversal</a:t>
            </a:r>
          </a:p>
          <a:p>
            <a:pPr lvl="2"/>
            <a:r>
              <a:rPr lang="en-US" altLang="en-US" dirty="0" smtClean="0">
                <a:latin typeface="Arial" charset="0"/>
                <a:cs typeface="Arial" charset="0"/>
              </a:rPr>
              <a:t>A run-time of </a:t>
            </a:r>
            <a:r>
              <a:rPr lang="en-US" altLang="en-US" dirty="0" smtClean="0">
                <a:latin typeface="Symbol" panose="05050102010706020507" pitchFamily="18" charset="2"/>
                <a:cs typeface="Times New Roman" panose="02020603050405020304" pitchFamily="18" charset="0"/>
              </a:rPr>
              <a:t>O</a:t>
            </a:r>
            <a:r>
              <a:rPr lang="en-US" altLang="en-US" dirty="0" smtClean="0">
                <a:latin typeface="Times New Roman" panose="02020603050405020304" pitchFamily="18" charset="0"/>
                <a:cs typeface="Times New Roman" panose="02020603050405020304" pitchFamily="18" charset="0"/>
              </a:rPr>
              <a:t>(|</a:t>
            </a:r>
            <a:r>
              <a:rPr lang="en-US" altLang="en-US" i="1" dirty="0" smtClean="0">
                <a:latin typeface="Times New Roman" panose="02020603050405020304" pitchFamily="18" charset="0"/>
                <a:cs typeface="Times New Roman" panose="02020603050405020304" pitchFamily="18" charset="0"/>
              </a:rPr>
              <a:t>V</a:t>
            </a:r>
            <a:r>
              <a:rPr lang="en-US" altLang="en-US" dirty="0" smtClean="0">
                <a:latin typeface="Times New Roman" panose="02020603050405020304" pitchFamily="18" charset="0"/>
                <a:cs typeface="Times New Roman" panose="02020603050405020304" pitchFamily="18" charset="0"/>
              </a:rPr>
              <a:t>|)</a:t>
            </a:r>
            <a:r>
              <a:rPr lang="en-US" altLang="en-US" dirty="0" smtClean="0">
                <a:latin typeface="Arial" charset="0"/>
                <a:cs typeface="Arial" charset="0"/>
              </a:rPr>
              <a:t> </a:t>
            </a:r>
          </a:p>
          <a:p>
            <a:pPr lvl="1"/>
            <a:r>
              <a:rPr lang="en-US" altLang="en-US" dirty="0" smtClean="0">
                <a:latin typeface="Arial" charset="0"/>
                <a:cs typeface="Arial" charset="0"/>
              </a:rPr>
              <a:t>Consequently, the run-time would be </a:t>
            </a:r>
            <a:r>
              <a:rPr lang="en-US" altLang="en-US" dirty="0">
                <a:latin typeface="Symbol" panose="05050102010706020507" pitchFamily="18" charset="2"/>
                <a:cs typeface="Times New Roman" panose="02020603050405020304" pitchFamily="18" charset="0"/>
              </a:rPr>
              <a:t>O</a:t>
            </a:r>
            <a:r>
              <a:rPr lang="en-US" altLang="en-US" dirty="0" smtClean="0">
                <a:latin typeface="Times New Roman" panose="02020603050405020304" pitchFamily="18" charset="0"/>
                <a:cs typeface="Times New Roman" panose="02020603050405020304" pitchFamily="18" charset="0"/>
              </a:rPr>
              <a:t>(</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ln</a:t>
            </a:r>
            <a:r>
              <a:rPr lang="en-US" altLang="en-US" dirty="0" smtClean="0">
                <a:latin typeface="Times New Roman" panose="02020603050405020304" pitchFamily="18" charset="0"/>
                <a:cs typeface="Times New Roman" panose="02020603050405020304" pitchFamily="18" charset="0"/>
              </a:rPr>
              <a:t>(</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smtClean="0">
                <a:latin typeface="Times New Roman" panose="02020603050405020304" pitchFamily="18" charset="0"/>
                <a:cs typeface="Times New Roman" panose="02020603050405020304" pitchFamily="18" charset="0"/>
              </a:rPr>
              <a:t>|) + |</a:t>
            </a:r>
            <a:r>
              <a:rPr lang="en-US" altLang="en-US" i="1" dirty="0" smtClean="0">
                <a:latin typeface="Times New Roman" panose="02020603050405020304" pitchFamily="18" charset="0"/>
                <a:cs typeface="Times New Roman" panose="02020603050405020304" pitchFamily="18" charset="0"/>
              </a:rPr>
              <a:t>E</a:t>
            </a:r>
            <a:r>
              <a:rPr lang="en-US" altLang="en-US" dirty="0" smtClean="0">
                <a:latin typeface="Times New Roman" panose="02020603050405020304" pitchFamily="18" charset="0"/>
                <a:cs typeface="Times New Roman" panose="02020603050405020304" pitchFamily="18" charset="0"/>
              </a:rPr>
              <a:t>|</a:t>
            </a:r>
            <a:r>
              <a:rPr lang="en-CA" dirty="0"/>
              <a:t>·</a:t>
            </a:r>
            <a:r>
              <a:rPr lang="en-US" altLang="en-US" dirty="0" smtClean="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V</a:t>
            </a:r>
            <a:r>
              <a:rPr lang="en-US" altLang="en-US" dirty="0" smtClean="0">
                <a:latin typeface="Times New Roman" panose="02020603050405020304" pitchFamily="18" charset="0"/>
                <a:cs typeface="Times New Roman" panose="02020603050405020304" pitchFamily="18" charset="0"/>
              </a:rPr>
              <a:t>|)</a:t>
            </a:r>
          </a:p>
          <a:p>
            <a:pPr lvl="1"/>
            <a:r>
              <a:rPr lang="en-US" altLang="en-US" dirty="0">
                <a:latin typeface="Arial" charset="0"/>
                <a:cs typeface="Arial" charset="0"/>
              </a:rPr>
              <a:t>However, </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a:latin typeface="Times New Roman" panose="02020603050405020304" pitchFamily="18" charset="0"/>
                <a:cs typeface="Times New Roman" panose="02020603050405020304" pitchFamily="18" charset="0"/>
              </a:rPr>
              <a:t>| = O(|</a:t>
            </a:r>
            <a:r>
              <a:rPr lang="en-US" altLang="en-US" i="1" dirty="0">
                <a:latin typeface="Times New Roman" panose="02020603050405020304" pitchFamily="18" charset="0"/>
                <a:cs typeface="Times New Roman" panose="02020603050405020304" pitchFamily="18" charset="0"/>
              </a:rPr>
              <a:t>V</a:t>
            </a:r>
            <a:r>
              <a:rPr lang="en-US" altLang="en-US" dirty="0">
                <a:latin typeface="Times New Roman" panose="02020603050405020304" pitchFamily="18" charset="0"/>
                <a:cs typeface="Times New Roman" panose="02020603050405020304" pitchFamily="18" charset="0"/>
              </a:rPr>
              <a:t>|</a:t>
            </a:r>
            <a:r>
              <a:rPr lang="en-US" altLang="en-US" baseline="30000" dirty="0">
                <a:latin typeface="Times New Roman" panose="02020603050405020304" pitchFamily="18" charset="0"/>
                <a:cs typeface="Times New Roman" panose="02020603050405020304" pitchFamily="18" charset="0"/>
              </a:rPr>
              <a:t>2</a:t>
            </a:r>
            <a:r>
              <a:rPr lang="en-US" altLang="en-US" dirty="0">
                <a:latin typeface="Times New Roman" panose="02020603050405020304" pitchFamily="18" charset="0"/>
                <a:cs typeface="Times New Roman" panose="02020603050405020304" pitchFamily="18" charset="0"/>
              </a:rPr>
              <a:t>)</a:t>
            </a:r>
            <a:r>
              <a:rPr lang="en-US" altLang="en-US" dirty="0">
                <a:latin typeface="Arial" charset="0"/>
                <a:cs typeface="Arial" charset="0"/>
              </a:rPr>
              <a:t>, so </a:t>
            </a:r>
            <a:r>
              <a:rPr lang="en-US" altLang="en-US" dirty="0" err="1">
                <a:latin typeface="Times New Roman" panose="02020603050405020304" pitchFamily="18" charset="0"/>
                <a:cs typeface="Times New Roman" panose="02020603050405020304" pitchFamily="18" charset="0"/>
              </a:rPr>
              <a:t>ln</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a:latin typeface="Times New Roman" panose="02020603050405020304" pitchFamily="18" charset="0"/>
                <a:cs typeface="Times New Roman" panose="02020603050405020304" pitchFamily="18" charset="0"/>
              </a:rPr>
              <a:t>) = O(</a:t>
            </a:r>
            <a:r>
              <a:rPr lang="en-US" altLang="en-US" dirty="0" err="1">
                <a:latin typeface="Times New Roman" panose="02020603050405020304" pitchFamily="18" charset="0"/>
                <a:cs typeface="Times New Roman" panose="02020603050405020304" pitchFamily="18" charset="0"/>
              </a:rPr>
              <a:t>ln</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V</a:t>
            </a:r>
            <a:r>
              <a:rPr lang="en-US" altLang="en-US" dirty="0">
                <a:latin typeface="Times New Roman" panose="02020603050405020304" pitchFamily="18" charset="0"/>
                <a:cs typeface="Times New Roman" panose="02020603050405020304" pitchFamily="18" charset="0"/>
              </a:rPr>
              <a:t>|</a:t>
            </a:r>
            <a:r>
              <a:rPr lang="en-US" altLang="en-US" baseline="30000" dirty="0">
                <a:latin typeface="Times New Roman" panose="02020603050405020304" pitchFamily="18" charset="0"/>
                <a:cs typeface="Times New Roman" panose="02020603050405020304" pitchFamily="18" charset="0"/>
              </a:rPr>
              <a:t>2</a:t>
            </a:r>
            <a:r>
              <a:rPr lang="en-US" altLang="en-US" dirty="0">
                <a:latin typeface="Times New Roman" panose="02020603050405020304" pitchFamily="18" charset="0"/>
                <a:cs typeface="Times New Roman" panose="02020603050405020304" pitchFamily="18" charset="0"/>
              </a:rPr>
              <a:t>)) = O(2 </a:t>
            </a:r>
            <a:r>
              <a:rPr lang="en-US" altLang="en-US" dirty="0" err="1">
                <a:latin typeface="Times New Roman" panose="02020603050405020304" pitchFamily="18" charset="0"/>
                <a:cs typeface="Times New Roman" panose="02020603050405020304" pitchFamily="18" charset="0"/>
              </a:rPr>
              <a:t>ln</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V</a:t>
            </a:r>
            <a:r>
              <a:rPr lang="en-US" altLang="en-US" dirty="0">
                <a:latin typeface="Times New Roman" panose="02020603050405020304" pitchFamily="18" charset="0"/>
                <a:cs typeface="Times New Roman" panose="02020603050405020304" pitchFamily="18" charset="0"/>
              </a:rPr>
              <a:t>|)) = O(</a:t>
            </a:r>
            <a:r>
              <a:rPr lang="en-US" altLang="en-US" dirty="0" err="1">
                <a:latin typeface="Times New Roman" panose="02020603050405020304" pitchFamily="18" charset="0"/>
                <a:cs typeface="Times New Roman" panose="02020603050405020304" pitchFamily="18" charset="0"/>
              </a:rPr>
              <a:t>ln</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V</a:t>
            </a:r>
            <a:r>
              <a:rPr lang="en-US" altLang="en-US" dirty="0">
                <a:latin typeface="Times New Roman" panose="02020603050405020304" pitchFamily="18" charset="0"/>
                <a:cs typeface="Times New Roman" panose="02020603050405020304" pitchFamily="18" charset="0"/>
              </a:rPr>
              <a:t>|))</a:t>
            </a:r>
          </a:p>
          <a:p>
            <a:pPr lvl="1"/>
            <a:r>
              <a:rPr lang="en-US" altLang="en-US" dirty="0">
                <a:latin typeface="Arial" charset="0"/>
                <a:cs typeface="Arial" charset="0"/>
              </a:rPr>
              <a:t>Consequently, the run-time would be </a:t>
            </a:r>
            <a:r>
              <a:rPr lang="en-US" altLang="en-US" dirty="0">
                <a:latin typeface="Symbol" panose="05050102010706020507" pitchFamily="18" charset="2"/>
                <a:cs typeface="Times New Roman" panose="02020603050405020304" pitchFamily="18" charset="0"/>
              </a:rPr>
              <a:t>O</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ln</a:t>
            </a:r>
            <a:r>
              <a:rPr lang="en-US" altLang="en-US" dirty="0" smtClean="0">
                <a:latin typeface="Times New Roman" panose="02020603050405020304" pitchFamily="18" charset="0"/>
                <a:cs typeface="Times New Roman" panose="02020603050405020304" pitchFamily="18" charset="0"/>
              </a:rPr>
              <a:t>(|</a:t>
            </a:r>
            <a:r>
              <a:rPr lang="en-US" altLang="en-US" i="1" dirty="0" smtClean="0">
                <a:latin typeface="Times New Roman" panose="02020603050405020304" pitchFamily="18" charset="0"/>
                <a:cs typeface="Times New Roman" panose="02020603050405020304" pitchFamily="18" charset="0"/>
              </a:rPr>
              <a:t>V</a:t>
            </a:r>
            <a:r>
              <a:rPr lang="en-US" altLang="en-US" dirty="0" smtClean="0">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 |</a:t>
            </a:r>
            <a:r>
              <a:rPr lang="en-US" altLang="en-US" i="1" dirty="0">
                <a:latin typeface="Times New Roman" panose="02020603050405020304" pitchFamily="18" charset="0"/>
                <a:cs typeface="Times New Roman" panose="02020603050405020304" pitchFamily="18" charset="0"/>
              </a:rPr>
              <a:t>E</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V</a:t>
            </a:r>
            <a:r>
              <a:rPr lang="en-US" altLang="en-US" dirty="0" smtClean="0">
                <a:latin typeface="Times New Roman" panose="02020603050405020304" pitchFamily="18" charset="0"/>
                <a:cs typeface="Times New Roman" panose="02020603050405020304" pitchFamily="18" charset="0"/>
              </a:rPr>
              <a:t>|) = </a:t>
            </a:r>
            <a:r>
              <a:rPr lang="en-US" altLang="en-US" dirty="0">
                <a:latin typeface="Symbol" panose="05050102010706020507" pitchFamily="18" charset="2"/>
                <a:cs typeface="Times New Roman" panose="02020603050405020304" pitchFamily="18" charset="0"/>
              </a:rPr>
              <a:t>O</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smtClean="0">
                <a:latin typeface="Times New Roman" panose="02020603050405020304" pitchFamily="18" charset="0"/>
                <a:cs typeface="Times New Roman" panose="02020603050405020304" pitchFamily="18" charset="0"/>
              </a:rPr>
              <a:t>|</a:t>
            </a:r>
            <a:r>
              <a:rPr lang="en-CA" dirty="0"/>
              <a:t>·</a:t>
            </a:r>
            <a:r>
              <a:rPr lang="en-US" altLang="en-US" dirty="0" smtClean="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V</a:t>
            </a:r>
            <a:r>
              <a:rPr lang="en-US" altLang="en-US" dirty="0" smtClean="0">
                <a:latin typeface="Times New Roman" panose="02020603050405020304" pitchFamily="18" charset="0"/>
                <a:cs typeface="Times New Roman" panose="02020603050405020304" pitchFamily="18" charset="0"/>
              </a:rPr>
              <a:t>|)</a:t>
            </a:r>
          </a:p>
          <a:p>
            <a:pPr lvl="1"/>
            <a:endParaRPr lang="en-US" altLang="en-US" dirty="0">
              <a:latin typeface="Times New Roman" panose="02020603050405020304" pitchFamily="18" charset="0"/>
              <a:cs typeface="Times New Roman" panose="02020603050405020304" pitchFamily="18" charset="0"/>
            </a:endParaRPr>
          </a:p>
          <a:p>
            <a:pPr>
              <a:buNone/>
            </a:pPr>
            <a:r>
              <a:rPr lang="en-US" altLang="en-US" dirty="0" smtClean="0">
                <a:latin typeface="Arial" charset="0"/>
                <a:cs typeface="Arial" charset="0"/>
              </a:rPr>
              <a:t>	The critical operation </a:t>
            </a:r>
            <a:r>
              <a:rPr lang="en-US" altLang="en-US" dirty="0">
                <a:latin typeface="Arial" charset="0"/>
                <a:cs typeface="Arial" charset="0"/>
              </a:rPr>
              <a:t>is determining if two vertices are connected</a:t>
            </a:r>
          </a:p>
          <a:p>
            <a:pPr lvl="1"/>
            <a:endParaRPr lang="en-US" altLang="en-US" dirty="0">
              <a:latin typeface="Arial" charset="0"/>
              <a:cs typeface="Arial" charset="0"/>
            </a:endParaRPr>
          </a:p>
          <a:p>
            <a:pPr marL="355600" indent="-355600">
              <a:buNone/>
            </a:pPr>
            <a:r>
              <a:rPr lang="en-US" altLang="en-US" dirty="0">
                <a:latin typeface="Arial" charset="0"/>
                <a:cs typeface="Arial" charset="0"/>
              </a:rPr>
              <a:t>	</a:t>
            </a:r>
            <a:endParaRPr lang="en-US" altLang="en-US" dirty="0">
              <a:latin typeface="Times New Roman" panose="02020603050405020304" pitchFamily="18" charset="0"/>
              <a:cs typeface="Times New Roman" panose="02020603050405020304" pitchFamily="18" charset="0"/>
            </a:endParaRPr>
          </a:p>
          <a:p>
            <a:pPr lvl="1"/>
            <a:endParaRPr lang="en-US" altLang="en-US" dirty="0">
              <a:latin typeface="Times New Roman" panose="02020603050405020304" pitchFamily="18" charset="0"/>
              <a:cs typeface="Times New Roman" panose="02020603050405020304" pitchFamily="18" charset="0"/>
            </a:endParaRPr>
          </a:p>
          <a:p>
            <a:pPr lvl="1"/>
            <a:endParaRPr lang="en-US" altLang="en-US" dirty="0" smtClean="0">
              <a:latin typeface="Arial" charset="0"/>
              <a:cs typeface="Arial" charset="0"/>
            </a:endParaRPr>
          </a:p>
        </p:txBody>
      </p:sp>
    </p:spTree>
    <p:extLst>
      <p:ext uri="{BB962C8B-B14F-4D97-AF65-F5344CB8AC3E}">
        <p14:creationId xmlns:p14="http://schemas.microsoft.com/office/powerpoint/2010/main" val="39895880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dirty="0" smtClean="0">
                <a:latin typeface="Arial" charset="0"/>
                <a:cs typeface="Arial" charset="0"/>
              </a:rPr>
              <a:t>Kruskal’s Algorithm</a:t>
            </a:r>
          </a:p>
        </p:txBody>
      </p:sp>
      <p:sp>
        <p:nvSpPr>
          <p:cNvPr id="6147"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Kruskal’s algorithm sorts the edges by weight and goes through the edges from least weight to greatest weight adding the edges to an empty graph so long as the addition does not create a cycle</a:t>
            </a:r>
          </a:p>
          <a:p>
            <a:pPr>
              <a:buFont typeface="Arial" charset="0"/>
              <a:buNone/>
            </a:pPr>
            <a:endParaRPr lang="en-US" altLang="en-US" dirty="0" smtClean="0">
              <a:latin typeface="Arial" charset="0"/>
              <a:cs typeface="Arial" charset="0"/>
            </a:endParaRPr>
          </a:p>
          <a:p>
            <a:pPr>
              <a:buFont typeface="Arial" charset="0"/>
              <a:buNone/>
            </a:pPr>
            <a:r>
              <a:rPr lang="en-US" altLang="en-US" dirty="0" smtClean="0">
                <a:latin typeface="Arial" charset="0"/>
                <a:cs typeface="Arial" charset="0"/>
              </a:rPr>
              <a:t>	The halting point is:</a:t>
            </a:r>
          </a:p>
          <a:p>
            <a:pPr lvl="1"/>
            <a:r>
              <a:rPr lang="en-US" altLang="en-US" dirty="0" smtClean="0">
                <a:latin typeface="Arial" charset="0"/>
                <a:cs typeface="Arial" charset="0"/>
              </a:rPr>
              <a:t>When </a:t>
            </a:r>
            <a:r>
              <a:rPr lang="en-US" altLang="en-US" dirty="0" smtClean="0">
                <a:latin typeface="Times New Roman" pitchFamily="18" charset="0"/>
                <a:cs typeface="Times New Roman" pitchFamily="18" charset="0"/>
              </a:rPr>
              <a:t>|</a:t>
            </a:r>
            <a:r>
              <a:rPr lang="en-US" altLang="en-US" i="1" dirty="0" smtClean="0">
                <a:latin typeface="Times New Roman" pitchFamily="18" charset="0"/>
                <a:cs typeface="Times New Roman" pitchFamily="18" charset="0"/>
              </a:rPr>
              <a:t>V</a:t>
            </a:r>
            <a:r>
              <a:rPr lang="en-US" altLang="en-US" dirty="0" smtClean="0">
                <a:latin typeface="Times New Roman" pitchFamily="18" charset="0"/>
                <a:cs typeface="Times New Roman" pitchFamily="18" charset="0"/>
              </a:rPr>
              <a:t>| – 1</a:t>
            </a:r>
            <a:r>
              <a:rPr lang="en-US" altLang="en-US" dirty="0" smtClean="0">
                <a:latin typeface="Arial" charset="0"/>
                <a:cs typeface="Arial" charset="0"/>
              </a:rPr>
              <a:t> edges have been added</a:t>
            </a:r>
          </a:p>
          <a:p>
            <a:pPr lvl="2"/>
            <a:r>
              <a:rPr lang="en-US" altLang="en-US" dirty="0" smtClean="0">
                <a:latin typeface="Arial" charset="0"/>
                <a:cs typeface="Arial" charset="0"/>
              </a:rPr>
              <a:t>In this case we have  a minimum spanning tree</a:t>
            </a:r>
          </a:p>
          <a:p>
            <a:pPr lvl="1"/>
            <a:r>
              <a:rPr lang="en-US" altLang="en-US" dirty="0" smtClean="0">
                <a:latin typeface="Arial" charset="0"/>
                <a:cs typeface="Arial" charset="0"/>
              </a:rPr>
              <a:t>We have gone through all edges, in which case, we have a forest of minimum spanning trees on all connected sub-graphs</a:t>
            </a:r>
          </a:p>
        </p:txBody>
      </p:sp>
    </p:spTree>
    <p:extLst>
      <p:ext uri="{BB962C8B-B14F-4D97-AF65-F5344CB8AC3E}">
        <p14:creationId xmlns:p14="http://schemas.microsoft.com/office/powerpoint/2010/main" val="16191137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dirty="0" smtClean="0">
                <a:latin typeface="Arial" charset="0"/>
                <a:cs typeface="Arial" charset="0"/>
              </a:rPr>
              <a:t>Analysis</a:t>
            </a:r>
          </a:p>
        </p:txBody>
      </p:sp>
      <p:sp>
        <p:nvSpPr>
          <p:cNvPr id="10243"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Instead, we could use disjoint sets</a:t>
            </a:r>
          </a:p>
          <a:p>
            <a:pPr lvl="1"/>
            <a:r>
              <a:rPr lang="en-US" altLang="en-US" dirty="0">
                <a:latin typeface="Arial" charset="0"/>
                <a:cs typeface="Arial" charset="0"/>
              </a:rPr>
              <a:t>Consider edges in the same connected sub-graph as forming a </a:t>
            </a:r>
            <a:r>
              <a:rPr lang="en-US" altLang="en-US" dirty="0" smtClean="0">
                <a:latin typeface="Arial" charset="0"/>
                <a:cs typeface="Arial" charset="0"/>
              </a:rPr>
              <a:t>set</a:t>
            </a:r>
          </a:p>
        </p:txBody>
      </p:sp>
      <p:pic>
        <p:nvPicPr>
          <p:cNvPr id="4" name="Picture 30" descr="C:\Users\dwharder\Desktop\a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789040"/>
            <a:ext cx="3241829" cy="30269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5576" y="3707740"/>
            <a:ext cx="2262222" cy="369332"/>
          </a:xfrm>
          <a:prstGeom prst="rect">
            <a:avLst/>
          </a:prstGeom>
          <a:noFill/>
        </p:spPr>
        <p:txBody>
          <a:bodyPr wrap="none" rtlCol="0">
            <a:spAutoFit/>
          </a:bodyPr>
          <a:lstStyle/>
          <a:p>
            <a:r>
              <a:rPr lang="en-CA" dirty="0" smtClean="0"/>
              <a:t>{B, C, E}, {F, G, H, I}</a:t>
            </a:r>
            <a:endParaRPr lang="en-CA" dirty="0"/>
          </a:p>
        </p:txBody>
      </p:sp>
    </p:spTree>
    <p:extLst>
      <p:ext uri="{BB962C8B-B14F-4D97-AF65-F5344CB8AC3E}">
        <p14:creationId xmlns:p14="http://schemas.microsoft.com/office/powerpoint/2010/main" val="7371336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dirty="0" smtClean="0">
                <a:latin typeface="Arial" charset="0"/>
                <a:cs typeface="Arial" charset="0"/>
              </a:rPr>
              <a:t>Analysis</a:t>
            </a:r>
          </a:p>
        </p:txBody>
      </p:sp>
      <p:sp>
        <p:nvSpPr>
          <p:cNvPr id="10243" name="Rectangle 3"/>
          <p:cNvSpPr>
            <a:spLocks noGrp="1" noChangeArrowheads="1"/>
          </p:cNvSpPr>
          <p:nvPr>
            <p:ph type="body" idx="1"/>
          </p:nvPr>
        </p:nvSpPr>
        <p:spPr/>
        <p:txBody>
          <a:bodyPr/>
          <a:lstStyle/>
          <a:p>
            <a:pPr>
              <a:buNone/>
            </a:pPr>
            <a:r>
              <a:rPr lang="en-US" altLang="en-US" dirty="0" smtClean="0">
                <a:latin typeface="Arial" charset="0"/>
                <a:cs typeface="Arial" charset="0"/>
              </a:rPr>
              <a:t>	Instead, we could use </a:t>
            </a:r>
            <a:r>
              <a:rPr lang="en-US" altLang="en-US" dirty="0">
                <a:latin typeface="Arial" charset="0"/>
                <a:cs typeface="Arial" charset="0"/>
              </a:rPr>
              <a:t>disjoint sets</a:t>
            </a:r>
          </a:p>
          <a:p>
            <a:pPr lvl="1"/>
            <a:r>
              <a:rPr lang="en-US" altLang="en-US" dirty="0" smtClean="0">
                <a:latin typeface="Arial" charset="0"/>
                <a:cs typeface="Arial" charset="0"/>
              </a:rPr>
              <a:t>Consider </a:t>
            </a:r>
            <a:r>
              <a:rPr lang="en-US" altLang="en-US" dirty="0">
                <a:latin typeface="Arial" charset="0"/>
                <a:cs typeface="Arial" charset="0"/>
              </a:rPr>
              <a:t>edges in the same connected sub-graph as forming a </a:t>
            </a:r>
            <a:r>
              <a:rPr lang="en-US" altLang="en-US" dirty="0" smtClean="0">
                <a:latin typeface="Arial" charset="0"/>
                <a:cs typeface="Arial" charset="0"/>
              </a:rPr>
              <a:t>set</a:t>
            </a:r>
          </a:p>
          <a:p>
            <a:pPr lvl="1"/>
            <a:r>
              <a:rPr lang="en-US" altLang="en-US" dirty="0" smtClean="0">
                <a:latin typeface="Arial" charset="0"/>
                <a:cs typeface="Arial" charset="0"/>
              </a:rPr>
              <a:t>If the vertices of the next edge are in different sets, take the union of the two sets</a:t>
            </a:r>
          </a:p>
        </p:txBody>
      </p:sp>
      <p:pic>
        <p:nvPicPr>
          <p:cNvPr id="4" name="Picture 30" descr="C:\Users\dwharder\Desktop\a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789040"/>
            <a:ext cx="3241829" cy="30269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5576" y="3707740"/>
            <a:ext cx="2262222" cy="369332"/>
          </a:xfrm>
          <a:prstGeom prst="rect">
            <a:avLst/>
          </a:prstGeom>
          <a:noFill/>
        </p:spPr>
        <p:txBody>
          <a:bodyPr wrap="none" rtlCol="0">
            <a:spAutoFit/>
          </a:bodyPr>
          <a:lstStyle/>
          <a:p>
            <a:r>
              <a:rPr lang="en-CA" dirty="0" smtClean="0"/>
              <a:t>{B, C, </a:t>
            </a:r>
            <a:r>
              <a:rPr lang="en-CA" dirty="0" smtClean="0">
                <a:solidFill>
                  <a:srgbClr val="FF0000"/>
                </a:solidFill>
              </a:rPr>
              <a:t>E</a:t>
            </a:r>
            <a:r>
              <a:rPr lang="en-CA" dirty="0" smtClean="0"/>
              <a:t>}, {F, G, </a:t>
            </a:r>
            <a:r>
              <a:rPr lang="en-CA" dirty="0" smtClean="0">
                <a:solidFill>
                  <a:srgbClr val="FF0000"/>
                </a:solidFill>
              </a:rPr>
              <a:t>H</a:t>
            </a:r>
            <a:r>
              <a:rPr lang="en-CA" dirty="0" smtClean="0"/>
              <a:t>, I}</a:t>
            </a:r>
            <a:endParaRPr lang="en-CA" dirty="0"/>
          </a:p>
        </p:txBody>
      </p:sp>
      <p:sp>
        <p:nvSpPr>
          <p:cNvPr id="6" name="TextBox 5"/>
          <p:cNvSpPr txBox="1"/>
          <p:nvPr/>
        </p:nvSpPr>
        <p:spPr>
          <a:xfrm>
            <a:off x="107504" y="3275692"/>
            <a:ext cx="1967205" cy="369332"/>
          </a:xfrm>
          <a:prstGeom prst="rect">
            <a:avLst/>
          </a:prstGeom>
          <a:noFill/>
        </p:spPr>
        <p:txBody>
          <a:bodyPr wrap="none" rtlCol="0">
            <a:spAutoFit/>
          </a:bodyPr>
          <a:lstStyle/>
          <a:p>
            <a:r>
              <a:rPr lang="en-CA" dirty="0" smtClean="0"/>
              <a:t>Add edge (E, H)?</a:t>
            </a:r>
            <a:endParaRPr lang="en-CA" dirty="0"/>
          </a:p>
        </p:txBody>
      </p:sp>
    </p:spTree>
    <p:extLst>
      <p:ext uri="{BB962C8B-B14F-4D97-AF65-F5344CB8AC3E}">
        <p14:creationId xmlns:p14="http://schemas.microsoft.com/office/powerpoint/2010/main" val="2608987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0" descr="C:\Users\dwharder\Desktop\a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789040"/>
            <a:ext cx="3241829" cy="3026926"/>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p:cNvSpPr>
            <a:spLocks noGrp="1" noChangeArrowheads="1"/>
          </p:cNvSpPr>
          <p:nvPr>
            <p:ph type="title"/>
          </p:nvPr>
        </p:nvSpPr>
        <p:spPr/>
        <p:txBody>
          <a:bodyPr/>
          <a:lstStyle/>
          <a:p>
            <a:r>
              <a:rPr lang="en-US" altLang="en-US" dirty="0" smtClean="0">
                <a:latin typeface="Arial" charset="0"/>
                <a:cs typeface="Arial" charset="0"/>
              </a:rPr>
              <a:t>Analysis</a:t>
            </a:r>
          </a:p>
        </p:txBody>
      </p:sp>
      <p:sp>
        <p:nvSpPr>
          <p:cNvPr id="10243" name="Rectangle 3"/>
          <p:cNvSpPr>
            <a:spLocks noGrp="1" noChangeArrowheads="1"/>
          </p:cNvSpPr>
          <p:nvPr>
            <p:ph type="body" idx="1"/>
          </p:nvPr>
        </p:nvSpPr>
        <p:spPr/>
        <p:txBody>
          <a:bodyPr/>
          <a:lstStyle/>
          <a:p>
            <a:pPr>
              <a:buNone/>
            </a:pPr>
            <a:r>
              <a:rPr lang="en-US" altLang="en-US" dirty="0" smtClean="0">
                <a:latin typeface="Arial" charset="0"/>
                <a:cs typeface="Arial" charset="0"/>
              </a:rPr>
              <a:t>	Instead, we could use </a:t>
            </a:r>
            <a:r>
              <a:rPr lang="en-US" altLang="en-US" dirty="0">
                <a:latin typeface="Arial" charset="0"/>
                <a:cs typeface="Arial" charset="0"/>
              </a:rPr>
              <a:t>disjoint sets</a:t>
            </a:r>
          </a:p>
          <a:p>
            <a:pPr lvl="1"/>
            <a:r>
              <a:rPr lang="en-US" altLang="en-US" dirty="0" smtClean="0">
                <a:latin typeface="Arial" charset="0"/>
                <a:cs typeface="Arial" charset="0"/>
              </a:rPr>
              <a:t>Consider </a:t>
            </a:r>
            <a:r>
              <a:rPr lang="en-US" altLang="en-US" dirty="0">
                <a:latin typeface="Arial" charset="0"/>
                <a:cs typeface="Arial" charset="0"/>
              </a:rPr>
              <a:t>edges in the same connected sub-graph as forming a </a:t>
            </a:r>
            <a:r>
              <a:rPr lang="en-US" altLang="en-US" dirty="0" smtClean="0">
                <a:latin typeface="Arial" charset="0"/>
                <a:cs typeface="Arial" charset="0"/>
              </a:rPr>
              <a:t>set</a:t>
            </a:r>
          </a:p>
          <a:p>
            <a:pPr lvl="1"/>
            <a:r>
              <a:rPr lang="en-US" altLang="en-US" dirty="0" smtClean="0">
                <a:latin typeface="Arial" charset="0"/>
                <a:cs typeface="Arial" charset="0"/>
              </a:rPr>
              <a:t>If the vertices of the next edge are in different sets, take the union of the two sets</a:t>
            </a:r>
          </a:p>
        </p:txBody>
      </p:sp>
      <p:pic>
        <p:nvPicPr>
          <p:cNvPr id="5" name="Picture 29" descr="C:\Users\dwharder\Desktop\a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555" y="3790279"/>
            <a:ext cx="3241829" cy="30269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5576" y="3707740"/>
            <a:ext cx="2262222" cy="369332"/>
          </a:xfrm>
          <a:prstGeom prst="rect">
            <a:avLst/>
          </a:prstGeom>
          <a:noFill/>
        </p:spPr>
        <p:txBody>
          <a:bodyPr wrap="none" rtlCol="0">
            <a:spAutoFit/>
          </a:bodyPr>
          <a:lstStyle/>
          <a:p>
            <a:r>
              <a:rPr lang="en-CA" dirty="0" smtClean="0"/>
              <a:t>{B, C, </a:t>
            </a:r>
            <a:r>
              <a:rPr lang="en-CA" dirty="0" smtClean="0">
                <a:solidFill>
                  <a:srgbClr val="FF0000"/>
                </a:solidFill>
              </a:rPr>
              <a:t>E</a:t>
            </a:r>
            <a:r>
              <a:rPr lang="en-CA" dirty="0" smtClean="0"/>
              <a:t>}, {F, G, </a:t>
            </a:r>
            <a:r>
              <a:rPr lang="en-CA" dirty="0" smtClean="0">
                <a:solidFill>
                  <a:srgbClr val="FF0000"/>
                </a:solidFill>
              </a:rPr>
              <a:t>H</a:t>
            </a:r>
            <a:r>
              <a:rPr lang="en-CA" dirty="0" smtClean="0"/>
              <a:t>, I}</a:t>
            </a:r>
            <a:endParaRPr lang="en-CA" dirty="0"/>
          </a:p>
        </p:txBody>
      </p:sp>
      <p:sp>
        <p:nvSpPr>
          <p:cNvPr id="7" name="TextBox 6"/>
          <p:cNvSpPr txBox="1"/>
          <p:nvPr/>
        </p:nvSpPr>
        <p:spPr>
          <a:xfrm>
            <a:off x="4407882" y="3707740"/>
            <a:ext cx="2108334" cy="369332"/>
          </a:xfrm>
          <a:prstGeom prst="rect">
            <a:avLst/>
          </a:prstGeom>
          <a:noFill/>
        </p:spPr>
        <p:txBody>
          <a:bodyPr wrap="none" rtlCol="0">
            <a:spAutoFit/>
          </a:bodyPr>
          <a:lstStyle/>
          <a:p>
            <a:r>
              <a:rPr lang="en-CA" dirty="0" smtClean="0"/>
              <a:t>{B, C, E, F, G, H, I}</a:t>
            </a:r>
            <a:endParaRPr lang="en-CA" dirty="0"/>
          </a:p>
        </p:txBody>
      </p:sp>
      <p:sp>
        <p:nvSpPr>
          <p:cNvPr id="10" name="TextBox 9"/>
          <p:cNvSpPr txBox="1"/>
          <p:nvPr/>
        </p:nvSpPr>
        <p:spPr>
          <a:xfrm>
            <a:off x="107504" y="3275692"/>
            <a:ext cx="1967205" cy="369332"/>
          </a:xfrm>
          <a:prstGeom prst="rect">
            <a:avLst/>
          </a:prstGeom>
          <a:noFill/>
        </p:spPr>
        <p:txBody>
          <a:bodyPr wrap="none" rtlCol="0">
            <a:spAutoFit/>
          </a:bodyPr>
          <a:lstStyle/>
          <a:p>
            <a:r>
              <a:rPr lang="en-CA" dirty="0" smtClean="0"/>
              <a:t>Add edge (E, H)?</a:t>
            </a:r>
            <a:endParaRPr lang="en-CA" dirty="0"/>
          </a:p>
        </p:txBody>
      </p:sp>
      <p:cxnSp>
        <p:nvCxnSpPr>
          <p:cNvPr id="6" name="Straight Arrow Connector 5"/>
          <p:cNvCxnSpPr/>
          <p:nvPr/>
        </p:nvCxnSpPr>
        <p:spPr>
          <a:xfrm>
            <a:off x="4283968" y="5302503"/>
            <a:ext cx="1078651" cy="1239"/>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0268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8"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555" y="3786450"/>
            <a:ext cx="3241829" cy="3026926"/>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p:cNvSpPr>
            <a:spLocks noGrp="1" noChangeArrowheads="1"/>
          </p:cNvSpPr>
          <p:nvPr>
            <p:ph type="title"/>
          </p:nvPr>
        </p:nvSpPr>
        <p:spPr/>
        <p:txBody>
          <a:bodyPr/>
          <a:lstStyle/>
          <a:p>
            <a:r>
              <a:rPr lang="en-US" altLang="en-US" dirty="0" smtClean="0">
                <a:latin typeface="Arial" charset="0"/>
                <a:cs typeface="Arial" charset="0"/>
              </a:rPr>
              <a:t>Analysis</a:t>
            </a:r>
          </a:p>
        </p:txBody>
      </p:sp>
      <p:sp>
        <p:nvSpPr>
          <p:cNvPr id="10243" name="Rectangle 3"/>
          <p:cNvSpPr>
            <a:spLocks noGrp="1" noChangeArrowheads="1"/>
          </p:cNvSpPr>
          <p:nvPr>
            <p:ph type="body" idx="1"/>
          </p:nvPr>
        </p:nvSpPr>
        <p:spPr/>
        <p:txBody>
          <a:bodyPr/>
          <a:lstStyle/>
          <a:p>
            <a:pPr>
              <a:buNone/>
            </a:pPr>
            <a:r>
              <a:rPr lang="en-US" altLang="en-US" dirty="0" smtClean="0">
                <a:latin typeface="Arial" charset="0"/>
                <a:cs typeface="Arial" charset="0"/>
              </a:rPr>
              <a:t>	Instead, we could use </a:t>
            </a:r>
            <a:r>
              <a:rPr lang="en-US" altLang="en-US" dirty="0">
                <a:latin typeface="Arial" charset="0"/>
                <a:cs typeface="Arial" charset="0"/>
              </a:rPr>
              <a:t>disjoint sets</a:t>
            </a:r>
          </a:p>
          <a:p>
            <a:pPr lvl="1"/>
            <a:r>
              <a:rPr lang="en-US" altLang="en-US" dirty="0" smtClean="0">
                <a:latin typeface="Arial" charset="0"/>
                <a:cs typeface="Arial" charset="0"/>
              </a:rPr>
              <a:t>Consider </a:t>
            </a:r>
            <a:r>
              <a:rPr lang="en-US" altLang="en-US" dirty="0">
                <a:latin typeface="Arial" charset="0"/>
                <a:cs typeface="Arial" charset="0"/>
              </a:rPr>
              <a:t>edges in the same connected sub-graph as forming a </a:t>
            </a:r>
            <a:r>
              <a:rPr lang="en-US" altLang="en-US" dirty="0" smtClean="0">
                <a:latin typeface="Arial" charset="0"/>
                <a:cs typeface="Arial" charset="0"/>
              </a:rPr>
              <a:t>set</a:t>
            </a:r>
          </a:p>
          <a:p>
            <a:pPr lvl="1"/>
            <a:r>
              <a:rPr lang="en-US" altLang="en-US" dirty="0" smtClean="0">
                <a:latin typeface="Arial" charset="0"/>
                <a:cs typeface="Arial" charset="0"/>
              </a:rPr>
              <a:t>If the vertices of the next edge are in different sets, take the union of the two sets</a:t>
            </a:r>
          </a:p>
          <a:p>
            <a:pPr lvl="1"/>
            <a:r>
              <a:rPr lang="en-US" altLang="en-US" dirty="0" smtClean="0">
                <a:latin typeface="Arial" charset="0"/>
                <a:cs typeface="Arial" charset="0"/>
              </a:rPr>
              <a:t>Do not add an edge if both vertices are in the same set</a:t>
            </a:r>
          </a:p>
        </p:txBody>
      </p:sp>
      <p:pic>
        <p:nvPicPr>
          <p:cNvPr id="10" name="Picture 30" descr="C:\Users\dwharder\Desktop\a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789040"/>
            <a:ext cx="3241829" cy="30269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55576" y="3707740"/>
            <a:ext cx="2262222" cy="369332"/>
          </a:xfrm>
          <a:prstGeom prst="rect">
            <a:avLst/>
          </a:prstGeom>
          <a:noFill/>
        </p:spPr>
        <p:txBody>
          <a:bodyPr wrap="none" rtlCol="0">
            <a:spAutoFit/>
          </a:bodyPr>
          <a:lstStyle/>
          <a:p>
            <a:r>
              <a:rPr lang="en-CA" dirty="0" smtClean="0"/>
              <a:t>{B, C, E}, {F, G, H, I}</a:t>
            </a:r>
            <a:endParaRPr lang="en-CA" dirty="0"/>
          </a:p>
        </p:txBody>
      </p:sp>
      <p:sp>
        <p:nvSpPr>
          <p:cNvPr id="12" name="TextBox 11"/>
          <p:cNvSpPr txBox="1"/>
          <p:nvPr/>
        </p:nvSpPr>
        <p:spPr>
          <a:xfrm>
            <a:off x="4407882" y="3707740"/>
            <a:ext cx="2108334" cy="369332"/>
          </a:xfrm>
          <a:prstGeom prst="rect">
            <a:avLst/>
          </a:prstGeom>
          <a:noFill/>
        </p:spPr>
        <p:txBody>
          <a:bodyPr wrap="none" rtlCol="0">
            <a:spAutoFit/>
          </a:bodyPr>
          <a:lstStyle/>
          <a:p>
            <a:r>
              <a:rPr lang="en-CA" dirty="0" smtClean="0"/>
              <a:t>{</a:t>
            </a:r>
            <a:r>
              <a:rPr lang="en-CA" dirty="0" smtClean="0">
                <a:solidFill>
                  <a:srgbClr val="FF0000"/>
                </a:solidFill>
              </a:rPr>
              <a:t>B</a:t>
            </a:r>
            <a:r>
              <a:rPr lang="en-CA" dirty="0" smtClean="0"/>
              <a:t>, </a:t>
            </a:r>
            <a:r>
              <a:rPr lang="en-CA" dirty="0" smtClean="0">
                <a:solidFill>
                  <a:srgbClr val="FF0000"/>
                </a:solidFill>
              </a:rPr>
              <a:t>C</a:t>
            </a:r>
            <a:r>
              <a:rPr lang="en-CA" dirty="0" smtClean="0"/>
              <a:t>, E, F, G, H, I}</a:t>
            </a:r>
            <a:endParaRPr lang="en-CA" dirty="0"/>
          </a:p>
        </p:txBody>
      </p:sp>
      <p:sp>
        <p:nvSpPr>
          <p:cNvPr id="13" name="TextBox 12"/>
          <p:cNvSpPr txBox="1"/>
          <p:nvPr/>
        </p:nvSpPr>
        <p:spPr>
          <a:xfrm>
            <a:off x="107504" y="3275692"/>
            <a:ext cx="1967205" cy="369332"/>
          </a:xfrm>
          <a:prstGeom prst="rect">
            <a:avLst/>
          </a:prstGeom>
          <a:noFill/>
        </p:spPr>
        <p:txBody>
          <a:bodyPr wrap="none" rtlCol="0">
            <a:spAutoFit/>
          </a:bodyPr>
          <a:lstStyle/>
          <a:p>
            <a:r>
              <a:rPr lang="en-CA" dirty="0" smtClean="0"/>
              <a:t>Add edge (E, H)?</a:t>
            </a:r>
            <a:endParaRPr lang="en-CA" dirty="0"/>
          </a:p>
        </p:txBody>
      </p:sp>
    </p:spTree>
    <p:extLst>
      <p:ext uri="{BB962C8B-B14F-4D97-AF65-F5344CB8AC3E}">
        <p14:creationId xmlns:p14="http://schemas.microsoft.com/office/powerpoint/2010/main" val="3415989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dirty="0" smtClean="0">
                <a:latin typeface="Arial" charset="0"/>
                <a:cs typeface="Arial" charset="0"/>
              </a:rPr>
              <a:t>Analysis</a:t>
            </a:r>
          </a:p>
        </p:txBody>
      </p:sp>
      <p:sp>
        <p:nvSpPr>
          <p:cNvPr id="10243"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The disjoint set data structure has the following average run-times:</a:t>
            </a:r>
          </a:p>
          <a:p>
            <a:pPr lvl="1"/>
            <a:r>
              <a:rPr lang="en-US" altLang="en-US" dirty="0" smtClean="0">
                <a:latin typeface="Arial" charset="0"/>
                <a:cs typeface="Arial" charset="0"/>
              </a:rPr>
              <a:t>Checking if two vertices are in the same set is </a:t>
            </a:r>
            <a:r>
              <a:rPr lang="en-US" altLang="en-US" dirty="0" smtClean="0">
                <a:latin typeface="Symbol" panose="05050102010706020507" pitchFamily="18" charset="2"/>
                <a:cs typeface="Times New Roman" panose="02020603050405020304" pitchFamily="18" charset="0"/>
              </a:rPr>
              <a:t>Q</a:t>
            </a:r>
            <a:r>
              <a:rPr lang="en-US" altLang="en-US" dirty="0" smtClean="0">
                <a:latin typeface="Times New Roman" panose="02020603050405020304" pitchFamily="18" charset="0"/>
                <a:cs typeface="Times New Roman" panose="02020603050405020304" pitchFamily="18" charset="0"/>
              </a:rPr>
              <a:t>(</a:t>
            </a:r>
            <a:r>
              <a:rPr lang="en-US" altLang="en-US" dirty="0" smtClean="0">
                <a:latin typeface="Symbol" panose="05050102010706020507" pitchFamily="18" charset="2"/>
                <a:cs typeface="Times New Roman" panose="02020603050405020304" pitchFamily="18" charset="0"/>
              </a:rPr>
              <a:t>a</a:t>
            </a:r>
            <a:r>
              <a:rPr lang="en-US" altLang="en-US" dirty="0" smtClean="0">
                <a:latin typeface="Times New Roman" panose="02020603050405020304" pitchFamily="18" charset="0"/>
                <a:cs typeface="Times New Roman" panose="02020603050405020304" pitchFamily="18" charset="0"/>
              </a:rPr>
              <a:t>(|</a:t>
            </a:r>
            <a:r>
              <a:rPr lang="en-US" altLang="en-US" i="1" dirty="0" smtClean="0">
                <a:latin typeface="Times New Roman" panose="02020603050405020304" pitchFamily="18" charset="0"/>
                <a:cs typeface="Times New Roman" panose="02020603050405020304" pitchFamily="18" charset="0"/>
              </a:rPr>
              <a:t>V</a:t>
            </a:r>
            <a:r>
              <a:rPr lang="en-US" altLang="en-US" dirty="0" smtClean="0">
                <a:latin typeface="Times New Roman" panose="02020603050405020304" pitchFamily="18" charset="0"/>
                <a:cs typeface="Times New Roman" panose="02020603050405020304" pitchFamily="18" charset="0"/>
              </a:rPr>
              <a:t>|))</a:t>
            </a:r>
            <a:r>
              <a:rPr lang="en-US" altLang="en-US" dirty="0" smtClean="0">
                <a:latin typeface="Arial" charset="0"/>
                <a:cs typeface="Arial" charset="0"/>
              </a:rPr>
              <a:t> </a:t>
            </a:r>
          </a:p>
          <a:p>
            <a:pPr lvl="1"/>
            <a:r>
              <a:rPr lang="en-US" altLang="en-US" dirty="0" smtClean="0">
                <a:latin typeface="Arial" charset="0"/>
                <a:cs typeface="Arial" charset="0"/>
              </a:rPr>
              <a:t>Taking the union of two disjoint sets is </a:t>
            </a:r>
            <a:r>
              <a:rPr lang="en-US" altLang="en-US" dirty="0" smtClean="0">
                <a:latin typeface="Symbol" panose="05050102010706020507" pitchFamily="18" charset="2"/>
                <a:cs typeface="Times New Roman" panose="02020603050405020304" pitchFamily="18" charset="0"/>
              </a:rPr>
              <a:t>Q</a:t>
            </a:r>
            <a:r>
              <a:rPr lang="en-US" altLang="en-US" dirty="0" smtClean="0">
                <a:latin typeface="Times New Roman" panose="02020603050405020304" pitchFamily="18" charset="0"/>
                <a:cs typeface="Times New Roman" panose="02020603050405020304" pitchFamily="18" charset="0"/>
              </a:rPr>
              <a:t>(</a:t>
            </a:r>
            <a:r>
              <a:rPr lang="en-US" altLang="en-US" dirty="0">
                <a:latin typeface="Symbol" panose="05050102010706020507" pitchFamily="18" charset="2"/>
                <a:cs typeface="Times New Roman" panose="02020603050405020304" pitchFamily="18" charset="0"/>
              </a:rPr>
              <a:t>a</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V</a:t>
            </a:r>
            <a:r>
              <a:rPr lang="en-US" altLang="en-US" dirty="0">
                <a:latin typeface="Times New Roman" panose="02020603050405020304" pitchFamily="18" charset="0"/>
                <a:cs typeface="Times New Roman" panose="02020603050405020304" pitchFamily="18" charset="0"/>
              </a:rPr>
              <a:t>|)</a:t>
            </a:r>
            <a:r>
              <a:rPr lang="en-US" altLang="en-US" dirty="0" smtClean="0">
                <a:latin typeface="Times New Roman" panose="02020603050405020304" pitchFamily="18" charset="0"/>
                <a:cs typeface="Times New Roman" panose="02020603050405020304" pitchFamily="18" charset="0"/>
              </a:rPr>
              <a:t>)</a:t>
            </a:r>
            <a:r>
              <a:rPr lang="en-US" altLang="en-US" dirty="0" smtClean="0">
                <a:latin typeface="Arial" charset="0"/>
                <a:cs typeface="Arial" charset="0"/>
              </a:rPr>
              <a:t> </a:t>
            </a:r>
          </a:p>
          <a:p>
            <a:pPr lvl="1"/>
            <a:r>
              <a:rPr lang="en-US" altLang="en-US" dirty="0" smtClean="0">
                <a:latin typeface="Arial" charset="0"/>
                <a:cs typeface="Arial" charset="0"/>
              </a:rPr>
              <a:t>For all possible sizes of </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V</a:t>
            </a:r>
            <a:r>
              <a:rPr lang="en-US" altLang="en-US" dirty="0" smtClean="0">
                <a:latin typeface="Times New Roman" panose="02020603050405020304" pitchFamily="18" charset="0"/>
                <a:cs typeface="Times New Roman" panose="02020603050405020304" pitchFamily="18" charset="0"/>
              </a:rPr>
              <a:t>|</a:t>
            </a:r>
            <a:r>
              <a:rPr lang="en-US" altLang="en-US" dirty="0" smtClean="0">
                <a:latin typeface="Arial" charset="0"/>
                <a:cs typeface="Arial" charset="0"/>
              </a:rPr>
              <a:t>, </a:t>
            </a:r>
            <a:r>
              <a:rPr lang="en-US" altLang="en-US" dirty="0">
                <a:latin typeface="Symbol" panose="05050102010706020507" pitchFamily="18" charset="2"/>
                <a:cs typeface="Times New Roman" panose="02020603050405020304" pitchFamily="18" charset="0"/>
              </a:rPr>
              <a:t>a</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V</a:t>
            </a:r>
            <a:r>
              <a:rPr lang="en-US" altLang="en-US" dirty="0" smtClean="0">
                <a:latin typeface="Times New Roman" panose="02020603050405020304" pitchFamily="18" charset="0"/>
                <a:cs typeface="Times New Roman" panose="02020603050405020304" pitchFamily="18" charset="0"/>
              </a:rPr>
              <a:t>|) = </a:t>
            </a:r>
            <a:r>
              <a:rPr lang="en-US" altLang="en-US" dirty="0" smtClean="0">
                <a:latin typeface="Symbol" panose="05050102010706020507" pitchFamily="18" charset="2"/>
                <a:cs typeface="Times New Roman" panose="02020603050405020304" pitchFamily="18" charset="0"/>
              </a:rPr>
              <a:t>Q</a:t>
            </a:r>
            <a:r>
              <a:rPr lang="en-US" altLang="en-US" dirty="0" smtClean="0">
                <a:latin typeface="Times New Roman" panose="02020603050405020304" pitchFamily="18" charset="0"/>
                <a:cs typeface="Times New Roman" panose="02020603050405020304" pitchFamily="18" charset="0"/>
              </a:rPr>
              <a:t>(1)</a:t>
            </a:r>
            <a:endParaRPr lang="en-US" altLang="en-US" dirty="0">
              <a:latin typeface="Arial" charset="0"/>
              <a:cs typeface="Arial" charset="0"/>
            </a:endParaRPr>
          </a:p>
          <a:p>
            <a:pPr lvl="1"/>
            <a:endParaRPr lang="en-US" altLang="en-US" dirty="0" smtClean="0">
              <a:latin typeface="Arial" charset="0"/>
              <a:cs typeface="Arial" charset="0"/>
            </a:endParaRPr>
          </a:p>
        </p:txBody>
      </p:sp>
    </p:spTree>
    <p:extLst>
      <p:ext uri="{BB962C8B-B14F-4D97-AF65-F5344CB8AC3E}">
        <p14:creationId xmlns:p14="http://schemas.microsoft.com/office/powerpoint/2010/main" val="18927039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dirty="0" smtClean="0">
                <a:latin typeface="Arial" charset="0"/>
                <a:cs typeface="Arial" charset="0"/>
              </a:rPr>
              <a:t>Analysis</a:t>
            </a:r>
          </a:p>
        </p:txBody>
      </p:sp>
      <p:sp>
        <p:nvSpPr>
          <p:cNvPr id="10243" name="Rectangle 3"/>
          <p:cNvSpPr>
            <a:spLocks noGrp="1" noChangeArrowheads="1"/>
          </p:cNvSpPr>
          <p:nvPr>
            <p:ph type="body" idx="1"/>
          </p:nvPr>
        </p:nvSpPr>
        <p:spPr>
          <a:xfrm>
            <a:off x="457200" y="1600200"/>
            <a:ext cx="8363272" cy="4525963"/>
          </a:xfrm>
        </p:spPr>
        <p:txBody>
          <a:bodyPr/>
          <a:lstStyle/>
          <a:p>
            <a:pPr>
              <a:buNone/>
            </a:pPr>
            <a:r>
              <a:rPr lang="en-US" altLang="en-US" dirty="0" smtClean="0">
                <a:latin typeface="Arial" charset="0"/>
                <a:cs typeface="Arial" charset="0"/>
              </a:rPr>
              <a:t>	Thus, checking and building the minimum spanning tree is now </a:t>
            </a:r>
            <a:r>
              <a:rPr lang="en-US" altLang="en-US" dirty="0">
                <a:latin typeface="Symbol" panose="05050102010706020507" pitchFamily="18" charset="2"/>
                <a:cs typeface="Times New Roman" panose="02020603050405020304" pitchFamily="18" charset="0"/>
              </a:rPr>
              <a:t>O</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a:latin typeface="Times New Roman" panose="02020603050405020304" pitchFamily="18" charset="0"/>
                <a:cs typeface="Times New Roman" panose="02020603050405020304" pitchFamily="18" charset="0"/>
              </a:rPr>
              <a:t>|)</a:t>
            </a:r>
            <a:endParaRPr lang="en-US" altLang="en-US" dirty="0" smtClean="0">
              <a:latin typeface="Arial" charset="0"/>
              <a:cs typeface="Arial" charset="0"/>
            </a:endParaRPr>
          </a:p>
          <a:p>
            <a:pPr lvl="1"/>
            <a:endParaRPr lang="en-US" altLang="en-US" dirty="0" smtClean="0">
              <a:latin typeface="Arial" charset="0"/>
              <a:cs typeface="Arial" charset="0"/>
            </a:endParaRPr>
          </a:p>
          <a:p>
            <a:pPr marL="355600" indent="-355600">
              <a:buNone/>
            </a:pPr>
            <a:r>
              <a:rPr lang="en-US" altLang="en-US" dirty="0" smtClean="0">
                <a:latin typeface="Arial" charset="0"/>
                <a:cs typeface="Arial" charset="0"/>
              </a:rPr>
              <a:t>	The dominant time is now the time required to sort the edges:</a:t>
            </a:r>
          </a:p>
          <a:p>
            <a:pPr lvl="1"/>
            <a:r>
              <a:rPr lang="en-US" altLang="en-US" dirty="0" smtClean="0">
                <a:latin typeface="Arial" charset="0"/>
                <a:cs typeface="Arial" charset="0"/>
              </a:rPr>
              <a:t>Using quicksort, the run-time is </a:t>
            </a:r>
            <a:r>
              <a:rPr lang="en-US" altLang="en-US" dirty="0" smtClean="0">
                <a:latin typeface="Symbol" panose="05050102010706020507" pitchFamily="18" charset="2"/>
                <a:cs typeface="Times New Roman" panose="02020603050405020304" pitchFamily="18" charset="0"/>
              </a:rPr>
              <a:t>O</a:t>
            </a:r>
            <a:r>
              <a:rPr lang="en-US" altLang="en-US" dirty="0" smtClean="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ln</a:t>
            </a:r>
            <a:r>
              <a:rPr lang="en-US" altLang="en-US" dirty="0" smtClean="0">
                <a:latin typeface="Times New Roman" panose="02020603050405020304" pitchFamily="18" charset="0"/>
                <a:cs typeface="Times New Roman" panose="02020603050405020304" pitchFamily="18" charset="0"/>
              </a:rPr>
              <a:t>(</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smtClean="0">
                <a:latin typeface="Times New Roman" panose="02020603050405020304" pitchFamily="18" charset="0"/>
                <a:cs typeface="Times New Roman" panose="02020603050405020304" pitchFamily="18" charset="0"/>
              </a:rPr>
              <a:t>|)) = </a:t>
            </a:r>
            <a:r>
              <a:rPr lang="en-US" altLang="en-US" dirty="0">
                <a:latin typeface="Symbol" panose="05050102010706020507" pitchFamily="18" charset="2"/>
                <a:cs typeface="Times New Roman" panose="02020603050405020304" pitchFamily="18" charset="0"/>
              </a:rPr>
              <a:t>O</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ln</a:t>
            </a:r>
            <a:r>
              <a:rPr lang="en-US" altLang="en-US" dirty="0" smtClean="0">
                <a:latin typeface="Times New Roman" panose="02020603050405020304" pitchFamily="18" charset="0"/>
                <a:cs typeface="Times New Roman" panose="02020603050405020304" pitchFamily="18" charset="0"/>
              </a:rPr>
              <a:t>(|</a:t>
            </a:r>
            <a:r>
              <a:rPr lang="en-US" altLang="en-US" i="1" dirty="0" smtClean="0">
                <a:latin typeface="Times New Roman" panose="02020603050405020304" pitchFamily="18" charset="0"/>
                <a:cs typeface="Times New Roman" panose="02020603050405020304" pitchFamily="18" charset="0"/>
              </a:rPr>
              <a:t>V</a:t>
            </a:r>
            <a:r>
              <a:rPr lang="en-US" altLang="en-US" dirty="0" smtClean="0">
                <a:latin typeface="Times New Roman" panose="02020603050405020304" pitchFamily="18" charset="0"/>
                <a:cs typeface="Times New Roman" panose="02020603050405020304" pitchFamily="18" charset="0"/>
              </a:rPr>
              <a:t>|))</a:t>
            </a:r>
            <a:endParaRPr lang="en-US" altLang="en-US" dirty="0">
              <a:latin typeface="Arial" charset="0"/>
              <a:cs typeface="Arial" charset="0"/>
            </a:endParaRPr>
          </a:p>
          <a:p>
            <a:pPr lvl="1"/>
            <a:r>
              <a:rPr lang="en-US" altLang="en-US" dirty="0" smtClean="0">
                <a:latin typeface="Arial" charset="0"/>
                <a:cs typeface="Arial" charset="0"/>
              </a:rPr>
              <a:t>If there is an efficient </a:t>
            </a:r>
            <a:r>
              <a:rPr lang="en-US" altLang="en-US" dirty="0" smtClean="0">
                <a:latin typeface="Symbol" panose="05050102010706020507" pitchFamily="18" charset="2"/>
                <a:cs typeface="Times New Roman" panose="02020603050405020304" pitchFamily="18" charset="0"/>
              </a:rPr>
              <a:t>Q</a:t>
            </a:r>
            <a:r>
              <a:rPr lang="en-US" altLang="en-US" dirty="0" smtClean="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smtClean="0">
                <a:latin typeface="Times New Roman" panose="02020603050405020304" pitchFamily="18" charset="0"/>
                <a:cs typeface="Times New Roman" panose="02020603050405020304" pitchFamily="18" charset="0"/>
              </a:rPr>
              <a:t>|) </a:t>
            </a:r>
            <a:r>
              <a:rPr lang="en-US" altLang="en-US" dirty="0" smtClean="0">
                <a:latin typeface="Arial" charset="0"/>
                <a:cs typeface="Arial" charset="0"/>
              </a:rPr>
              <a:t>sorting algorithm, the run-time is then </a:t>
            </a:r>
            <a:r>
              <a:rPr lang="en-US" altLang="en-US" dirty="0">
                <a:latin typeface="Symbol" panose="05050102010706020507" pitchFamily="18" charset="2"/>
                <a:cs typeface="Times New Roman" panose="02020603050405020304" pitchFamily="18" charset="0"/>
              </a:rPr>
              <a:t>Q</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smtClean="0">
                <a:latin typeface="Times New Roman" panose="02020603050405020304" pitchFamily="18" charset="0"/>
                <a:cs typeface="Times New Roman" panose="02020603050405020304" pitchFamily="18" charset="0"/>
              </a:rPr>
              <a:t>|)</a:t>
            </a:r>
            <a:endParaRPr lang="en-US" altLang="en-US" dirty="0" smtClean="0">
              <a:latin typeface="Arial" charset="0"/>
              <a:cs typeface="Arial" charset="0"/>
            </a:endParaRPr>
          </a:p>
        </p:txBody>
      </p:sp>
    </p:spTree>
    <p:extLst>
      <p:ext uri="{BB962C8B-B14F-4D97-AF65-F5344CB8AC3E}">
        <p14:creationId xmlns:p14="http://schemas.microsoft.com/office/powerpoint/2010/main" val="21107936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Example</a:t>
            </a:r>
            <a:endParaRPr lang="en-CA" dirty="0"/>
          </a:p>
        </p:txBody>
      </p:sp>
      <p:sp>
        <p:nvSpPr>
          <p:cNvPr id="3" name="Content Placeholder 2"/>
          <p:cNvSpPr>
            <a:spLocks noGrp="1"/>
          </p:cNvSpPr>
          <p:nvPr>
            <p:ph idx="1"/>
          </p:nvPr>
        </p:nvSpPr>
        <p:spPr/>
        <p:txBody>
          <a:bodyPr/>
          <a:lstStyle/>
          <a:p>
            <a:pPr marL="355600" indent="-355600">
              <a:buNone/>
            </a:pPr>
            <a:r>
              <a:rPr lang="en-CA" dirty="0"/>
              <a:t>	</a:t>
            </a:r>
            <a:r>
              <a:rPr lang="en-CA" dirty="0" smtClean="0"/>
              <a:t>Going through the example again with disjoint sets</a:t>
            </a:r>
            <a:endParaRPr lang="en-CA" dirty="0"/>
          </a:p>
        </p:txBody>
      </p:sp>
    </p:spTree>
    <p:extLst>
      <p:ext uri="{BB962C8B-B14F-4D97-AF65-F5344CB8AC3E}">
        <p14:creationId xmlns:p14="http://schemas.microsoft.com/office/powerpoint/2010/main" val="2589136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We start with twelve singletons</a:t>
            </a:r>
          </a:p>
        </p:txBody>
      </p:sp>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542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75931" y="671691"/>
            <a:ext cx="813043" cy="6186309"/>
          </a:xfrm>
          <a:prstGeom prst="rect">
            <a:avLst/>
          </a:prstGeom>
          <a:noFill/>
        </p:spPr>
        <p:txBody>
          <a:bodyPr wrap="none" rtlCol="0">
            <a:spAutoFit/>
          </a:bodyPr>
          <a:lstStyle/>
          <a:p>
            <a:pPr algn="ctr"/>
            <a:r>
              <a:rPr lang="en-CA" dirty="0" smtClean="0"/>
              <a:t>{C, E}</a:t>
            </a:r>
          </a:p>
          <a:p>
            <a:pPr algn="ctr"/>
            <a:r>
              <a:rPr lang="en-CA" dirty="0" smtClean="0"/>
              <a:t>{H, I}</a:t>
            </a:r>
          </a:p>
          <a:p>
            <a:pPr algn="ctr"/>
            <a:r>
              <a:rPr lang="en-CA" dirty="0" smtClean="0"/>
              <a:t>{G, I}</a:t>
            </a:r>
          </a:p>
          <a:p>
            <a:pPr algn="ctr"/>
            <a:r>
              <a:rPr lang="en-CA" dirty="0" smtClean="0"/>
              <a:t>{F, G}</a:t>
            </a:r>
          </a:p>
          <a:p>
            <a:pPr algn="ctr"/>
            <a:r>
              <a:rPr lang="en-CA" dirty="0" smtClean="0"/>
              <a:t>{B, E}</a:t>
            </a:r>
          </a:p>
          <a:p>
            <a:pPr algn="ctr"/>
            <a:r>
              <a:rPr lang="en-CA" dirty="0" smtClean="0"/>
              <a:t>{E, H}</a:t>
            </a:r>
          </a:p>
          <a:p>
            <a:pPr algn="ctr"/>
            <a:r>
              <a:rPr lang="en-CA" dirty="0" smtClean="0"/>
              <a:t>{B, C}</a:t>
            </a:r>
          </a:p>
          <a:p>
            <a:pPr algn="ctr"/>
            <a:r>
              <a:rPr lang="en-CA" dirty="0" smtClean="0"/>
              <a:t>{H, K}</a:t>
            </a:r>
          </a:p>
          <a:p>
            <a:pPr algn="ctr"/>
            <a:r>
              <a:rPr lang="en-CA" dirty="0" smtClean="0"/>
              <a:t>{H, L}</a:t>
            </a:r>
          </a:p>
          <a:p>
            <a:pPr algn="ctr"/>
            <a:r>
              <a:rPr lang="en-CA" dirty="0" smtClean="0"/>
              <a:t>{D, E}</a:t>
            </a:r>
          </a:p>
          <a:p>
            <a:pPr algn="ctr"/>
            <a:r>
              <a:rPr lang="en-CA" dirty="0" smtClean="0"/>
              <a:t>{G, H}</a:t>
            </a:r>
          </a:p>
          <a:p>
            <a:pPr algn="ctr"/>
            <a:r>
              <a:rPr lang="en-CA" dirty="0" smtClean="0"/>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sp>
        <p:nvSpPr>
          <p:cNvPr id="6" name="TextBox 5"/>
          <p:cNvSpPr txBox="1"/>
          <p:nvPr/>
        </p:nvSpPr>
        <p:spPr>
          <a:xfrm>
            <a:off x="179512" y="2132856"/>
            <a:ext cx="5320687" cy="369332"/>
          </a:xfrm>
          <a:prstGeom prst="rect">
            <a:avLst/>
          </a:prstGeom>
          <a:noFill/>
        </p:spPr>
        <p:txBody>
          <a:bodyPr wrap="none" rtlCol="0">
            <a:spAutoFit/>
          </a:bodyPr>
          <a:lstStyle/>
          <a:p>
            <a:pPr algn="ctr"/>
            <a:r>
              <a:rPr lang="en-CA" dirty="0" smtClean="0"/>
              <a:t>{A}, {B}, {C}, {D}, {E}, {F}, {G}, {H}, {I}, {J}, {K}, {L}</a:t>
            </a:r>
            <a:endParaRPr lang="en-CA" dirty="0"/>
          </a:p>
        </p:txBody>
      </p:sp>
    </p:spTree>
    <p:extLst>
      <p:ext uri="{BB962C8B-B14F-4D97-AF65-F5344CB8AC3E}">
        <p14:creationId xmlns:p14="http://schemas.microsoft.com/office/powerpoint/2010/main" val="41955722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smtClean="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We start by adding edge {C, E}</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t>{H, I}</a:t>
            </a:r>
          </a:p>
          <a:p>
            <a:pPr algn="ctr"/>
            <a:r>
              <a:rPr lang="en-CA" dirty="0" smtClean="0"/>
              <a:t>{G, I}</a:t>
            </a:r>
          </a:p>
          <a:p>
            <a:pPr algn="ctr"/>
            <a:r>
              <a:rPr lang="en-CA" dirty="0" smtClean="0"/>
              <a:t>{F, G}</a:t>
            </a:r>
          </a:p>
          <a:p>
            <a:pPr algn="ctr"/>
            <a:r>
              <a:rPr lang="en-CA" dirty="0" smtClean="0"/>
              <a:t>{B, E}</a:t>
            </a:r>
          </a:p>
          <a:p>
            <a:pPr algn="ctr"/>
            <a:r>
              <a:rPr lang="en-CA" dirty="0" smtClean="0"/>
              <a:t>{E, H}</a:t>
            </a:r>
          </a:p>
          <a:p>
            <a:pPr algn="ctr"/>
            <a:r>
              <a:rPr lang="en-CA" dirty="0" smtClean="0"/>
              <a:t>{B, C}</a:t>
            </a:r>
          </a:p>
          <a:p>
            <a:pPr algn="ctr"/>
            <a:r>
              <a:rPr lang="en-CA" dirty="0" smtClean="0"/>
              <a:t>{H, K}</a:t>
            </a:r>
          </a:p>
          <a:p>
            <a:pPr algn="ctr"/>
            <a:r>
              <a:rPr lang="en-CA" dirty="0" smtClean="0"/>
              <a:t>{H, L}</a:t>
            </a:r>
          </a:p>
          <a:p>
            <a:pPr algn="ctr"/>
            <a:r>
              <a:rPr lang="en-CA" dirty="0" smtClean="0"/>
              <a:t>{D, E}</a:t>
            </a:r>
          </a:p>
          <a:p>
            <a:pPr algn="ctr"/>
            <a:r>
              <a:rPr lang="en-CA" dirty="0" smtClean="0"/>
              <a:t>{G, H}</a:t>
            </a:r>
          </a:p>
          <a:p>
            <a:pPr algn="ctr"/>
            <a:r>
              <a:rPr lang="en-CA" dirty="0" smtClean="0"/>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pic>
        <p:nvPicPr>
          <p:cNvPr id="22" name="Picture 18" descr="C:\Users\dwharder\Desktop\a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7055578" y="876780"/>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85310" y="2132856"/>
            <a:ext cx="5109091" cy="369332"/>
          </a:xfrm>
          <a:prstGeom prst="rect">
            <a:avLst/>
          </a:prstGeom>
          <a:noFill/>
        </p:spPr>
        <p:txBody>
          <a:bodyPr wrap="none" rtlCol="0">
            <a:spAutoFit/>
          </a:bodyPr>
          <a:lstStyle/>
          <a:p>
            <a:pPr algn="ctr"/>
            <a:r>
              <a:rPr lang="en-CA" dirty="0" smtClean="0"/>
              <a:t>{A}, {B}, {C, E}, {D}, {F}, {G}, {H}, {I}, {J}, {K}, {L}</a:t>
            </a:r>
            <a:endParaRPr lang="en-CA" dirty="0"/>
          </a:p>
        </p:txBody>
      </p:sp>
    </p:spTree>
    <p:extLst>
      <p:ext uri="{BB962C8B-B14F-4D97-AF65-F5344CB8AC3E}">
        <p14:creationId xmlns:p14="http://schemas.microsoft.com/office/powerpoint/2010/main" val="42844897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We add edge {H, I}</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t>{G, I}</a:t>
            </a:r>
          </a:p>
          <a:p>
            <a:pPr algn="ctr"/>
            <a:r>
              <a:rPr lang="en-CA" dirty="0" smtClean="0"/>
              <a:t>{F, G}</a:t>
            </a:r>
          </a:p>
          <a:p>
            <a:pPr algn="ctr"/>
            <a:r>
              <a:rPr lang="en-CA" dirty="0" smtClean="0"/>
              <a:t>{B, E}</a:t>
            </a:r>
          </a:p>
          <a:p>
            <a:pPr algn="ctr"/>
            <a:r>
              <a:rPr lang="en-CA" dirty="0" smtClean="0"/>
              <a:t>{E, H}</a:t>
            </a:r>
          </a:p>
          <a:p>
            <a:pPr algn="ctr"/>
            <a:r>
              <a:rPr lang="en-CA" dirty="0" smtClean="0"/>
              <a:t>{B, C}</a:t>
            </a:r>
          </a:p>
          <a:p>
            <a:pPr algn="ctr"/>
            <a:r>
              <a:rPr lang="en-CA" dirty="0" smtClean="0"/>
              <a:t>{H, K}</a:t>
            </a:r>
          </a:p>
          <a:p>
            <a:pPr algn="ctr"/>
            <a:r>
              <a:rPr lang="en-CA" dirty="0" smtClean="0"/>
              <a:t>{H, L}</a:t>
            </a:r>
          </a:p>
          <a:p>
            <a:pPr algn="ctr"/>
            <a:r>
              <a:rPr lang="en-CA" dirty="0" smtClean="0"/>
              <a:t>{D, E}</a:t>
            </a:r>
          </a:p>
          <a:p>
            <a:pPr algn="ctr"/>
            <a:r>
              <a:rPr lang="en-CA" dirty="0" smtClean="0"/>
              <a:t>{G, H}</a:t>
            </a:r>
          </a:p>
          <a:p>
            <a:pPr algn="ctr"/>
            <a:r>
              <a:rPr lang="en-CA" dirty="0" smtClean="0"/>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pic>
        <p:nvPicPr>
          <p:cNvPr id="21" name="Picture 33" descr="C:\Users\dwharder\Desktop\a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1153316"/>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00726" y="2132856"/>
            <a:ext cx="4878259" cy="369332"/>
          </a:xfrm>
          <a:prstGeom prst="rect">
            <a:avLst/>
          </a:prstGeom>
          <a:noFill/>
        </p:spPr>
        <p:txBody>
          <a:bodyPr wrap="none" rtlCol="0">
            <a:spAutoFit/>
          </a:bodyPr>
          <a:lstStyle/>
          <a:p>
            <a:pPr algn="ctr"/>
            <a:r>
              <a:rPr lang="en-CA" dirty="0" smtClean="0"/>
              <a:t>{A}, {B}, {C, E}, {D}, {F}, {G}, {H, I}, {J}, {K}, {L}</a:t>
            </a:r>
            <a:endParaRPr lang="en-CA" dirty="0"/>
          </a:p>
        </p:txBody>
      </p:sp>
    </p:spTree>
    <p:extLst>
      <p:ext uri="{BB962C8B-B14F-4D97-AF65-F5344CB8AC3E}">
        <p14:creationId xmlns:p14="http://schemas.microsoft.com/office/powerpoint/2010/main" val="32993093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dirty="0" smtClean="0">
                <a:latin typeface="Arial" charset="0"/>
                <a:cs typeface="Arial" charset="0"/>
              </a:rPr>
              <a:t>Example</a:t>
            </a:r>
          </a:p>
        </p:txBody>
      </p:sp>
      <p:sp>
        <p:nvSpPr>
          <p:cNvPr id="6147" name="Rectangle 3"/>
          <p:cNvSpPr>
            <a:spLocks noGrp="1" noChangeArrowheads="1"/>
          </p:cNvSpPr>
          <p:nvPr>
            <p:ph type="body" idx="1"/>
          </p:nvPr>
        </p:nvSpPr>
        <p:spPr/>
        <p:txBody>
          <a:bodyPr/>
          <a:lstStyle/>
          <a:p>
            <a:pPr>
              <a:buNone/>
            </a:pPr>
            <a:r>
              <a:rPr lang="en-US" altLang="en-US" dirty="0" smtClean="0">
                <a:latin typeface="Arial" charset="0"/>
                <a:cs typeface="Arial" charset="0"/>
              </a:rPr>
              <a:t>	Consider the game of </a:t>
            </a:r>
            <a:r>
              <a:rPr lang="en-US" altLang="en-US" i="1" dirty="0" smtClean="0">
                <a:latin typeface="Arial" charset="0"/>
                <a:cs typeface="Arial" charset="0"/>
              </a:rPr>
              <a:t>Risk </a:t>
            </a:r>
            <a:r>
              <a:rPr lang="en-US" altLang="en-US" dirty="0" smtClean="0">
                <a:latin typeface="Arial" charset="0"/>
                <a:cs typeface="Arial" charset="0"/>
              </a:rPr>
              <a:t>from </a:t>
            </a:r>
            <a:r>
              <a:rPr lang="en-CA" dirty="0"/>
              <a:t>Parker </a:t>
            </a:r>
            <a:r>
              <a:rPr lang="en-CA" dirty="0" smtClean="0"/>
              <a:t>Brothers</a:t>
            </a:r>
          </a:p>
          <a:p>
            <a:pPr lvl="1"/>
            <a:r>
              <a:rPr lang="en-US" altLang="en-US" dirty="0">
                <a:latin typeface="Arial" charset="0"/>
                <a:cs typeface="Arial" charset="0"/>
              </a:rPr>
              <a:t>A game of world domination</a:t>
            </a:r>
          </a:p>
          <a:p>
            <a:pPr lvl="1"/>
            <a:r>
              <a:rPr lang="en-US" altLang="en-US" dirty="0" smtClean="0">
                <a:latin typeface="Arial" charset="0"/>
                <a:cs typeface="Arial" charset="0"/>
              </a:rPr>
              <a:t>The world is divided into 42 connected regions</a:t>
            </a:r>
          </a:p>
          <a:p>
            <a:pPr lvl="1"/>
            <a:endParaRPr lang="en-US" altLang="en-US" dirty="0" smtClean="0">
              <a:latin typeface="Arial" charset="0"/>
              <a:cs typeface="Arial" charset="0"/>
            </a:endParaRPr>
          </a:p>
        </p:txBody>
      </p:sp>
      <p:pic>
        <p:nvPicPr>
          <p:cNvPr id="152584" name="Picture 8" descr="C:\Users\dwharder\Desktop\a1.pn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2884" y="3000227"/>
            <a:ext cx="4672800" cy="3751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471486"/>
            <a:ext cx="4572000" cy="276999"/>
          </a:xfrm>
          <a:prstGeom prst="rect">
            <a:avLst/>
          </a:prstGeom>
        </p:spPr>
        <p:txBody>
          <a:bodyPr>
            <a:spAutoFit/>
          </a:bodyPr>
          <a:lstStyle/>
          <a:p>
            <a:r>
              <a:rPr lang="en-CA" sz="1200" dirty="0">
                <a:solidFill>
                  <a:schemeClr val="tx1">
                    <a:lumMod val="50000"/>
                    <a:lumOff val="50000"/>
                  </a:schemeClr>
                </a:solidFill>
              </a:rPr>
              <a:t>http://thunderbird37.com/tag/parker-brothers/</a:t>
            </a:r>
          </a:p>
        </p:txBody>
      </p:sp>
    </p:spTree>
    <p:extLst>
      <p:ext uri="{BB962C8B-B14F-4D97-AF65-F5344CB8AC3E}">
        <p14:creationId xmlns:p14="http://schemas.microsoft.com/office/powerpoint/2010/main" val="26659740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Similarly, we add {G, I}, {F, G}, {B, E}</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solidFill>
                  <a:srgbClr val="FF0000"/>
                </a:solidFill>
              </a:rPr>
              <a:t>{B, E}</a:t>
            </a:r>
          </a:p>
          <a:p>
            <a:pPr algn="ctr"/>
            <a:r>
              <a:rPr lang="en-CA" dirty="0" smtClean="0"/>
              <a:t>{E, H}</a:t>
            </a:r>
          </a:p>
          <a:p>
            <a:pPr algn="ctr"/>
            <a:r>
              <a:rPr lang="en-CA" dirty="0" smtClean="0"/>
              <a:t>{B, C}</a:t>
            </a:r>
          </a:p>
          <a:p>
            <a:pPr algn="ctr"/>
            <a:r>
              <a:rPr lang="en-CA" dirty="0" smtClean="0"/>
              <a:t>{H, K}</a:t>
            </a:r>
          </a:p>
          <a:p>
            <a:pPr algn="ctr"/>
            <a:r>
              <a:rPr lang="en-CA" dirty="0" smtClean="0"/>
              <a:t>{H, L}</a:t>
            </a:r>
          </a:p>
          <a:p>
            <a:pPr algn="ctr"/>
            <a:r>
              <a:rPr lang="en-CA" dirty="0" smtClean="0"/>
              <a:t>{D, E}</a:t>
            </a:r>
          </a:p>
          <a:p>
            <a:pPr algn="ctr"/>
            <a:r>
              <a:rPr lang="en-CA" dirty="0" smtClean="0"/>
              <a:t>{G, H}</a:t>
            </a:r>
          </a:p>
          <a:p>
            <a:pPr algn="ctr"/>
            <a:r>
              <a:rPr lang="en-CA" dirty="0" smtClean="0"/>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pic>
        <p:nvPicPr>
          <p:cNvPr id="5" name="Picture 32" descr="C:\Users\dwharder\Desktop\a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1422300"/>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05878" y="2132856"/>
            <a:ext cx="4467953" cy="369332"/>
          </a:xfrm>
          <a:prstGeom prst="rect">
            <a:avLst/>
          </a:prstGeom>
          <a:noFill/>
        </p:spPr>
        <p:txBody>
          <a:bodyPr wrap="none" rtlCol="0">
            <a:spAutoFit/>
          </a:bodyPr>
          <a:lstStyle/>
          <a:p>
            <a:pPr algn="ctr"/>
            <a:r>
              <a:rPr lang="en-CA" dirty="0" smtClean="0"/>
              <a:t>{A}, {B, C, E}, {D}, {F, G, H, I}, {J}, {K}, {L}</a:t>
            </a:r>
            <a:endParaRPr lang="en-CA" dirty="0"/>
          </a:p>
        </p:txBody>
      </p:sp>
      <p:cxnSp>
        <p:nvCxnSpPr>
          <p:cNvPr id="9" name="Straight Arrow Connector 8"/>
          <p:cNvCxnSpPr/>
          <p:nvPr/>
        </p:nvCxnSpPr>
        <p:spPr>
          <a:xfrm>
            <a:off x="7055578" y="1703189"/>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055578" y="1967411"/>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0898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The vertices of {E, H} are in different sets</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solidFill>
                  <a:srgbClr val="FF0000"/>
                </a:solidFill>
              </a:rPr>
              <a:t>{B, E}</a:t>
            </a:r>
          </a:p>
          <a:p>
            <a:pPr algn="ctr"/>
            <a:r>
              <a:rPr lang="en-CA" dirty="0" smtClean="0">
                <a:solidFill>
                  <a:srgbClr val="FF0000"/>
                </a:solidFill>
              </a:rPr>
              <a:t>{E, H}</a:t>
            </a:r>
          </a:p>
          <a:p>
            <a:pPr algn="ctr"/>
            <a:r>
              <a:rPr lang="en-CA" dirty="0" smtClean="0"/>
              <a:t>{B, C}</a:t>
            </a:r>
          </a:p>
          <a:p>
            <a:pPr algn="ctr"/>
            <a:r>
              <a:rPr lang="en-CA" dirty="0" smtClean="0"/>
              <a:t>{H, K}</a:t>
            </a:r>
          </a:p>
          <a:p>
            <a:pPr algn="ctr"/>
            <a:r>
              <a:rPr lang="en-CA" dirty="0" smtClean="0"/>
              <a:t>{H, L}</a:t>
            </a:r>
          </a:p>
          <a:p>
            <a:pPr algn="ctr"/>
            <a:r>
              <a:rPr lang="en-CA" dirty="0" smtClean="0"/>
              <a:t>{D, E}</a:t>
            </a:r>
          </a:p>
          <a:p>
            <a:pPr algn="ctr"/>
            <a:r>
              <a:rPr lang="en-CA" dirty="0" smtClean="0"/>
              <a:t>{G, H}</a:t>
            </a:r>
          </a:p>
          <a:p>
            <a:pPr algn="ctr"/>
            <a:r>
              <a:rPr lang="en-CA" dirty="0" smtClean="0"/>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pic>
        <p:nvPicPr>
          <p:cNvPr id="5" name="Picture 29" descr="C:\Users\dwharder\Desktop\a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2247722"/>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05878" y="2132856"/>
            <a:ext cx="4467953" cy="369332"/>
          </a:xfrm>
          <a:prstGeom prst="rect">
            <a:avLst/>
          </a:prstGeom>
          <a:noFill/>
        </p:spPr>
        <p:txBody>
          <a:bodyPr wrap="none" rtlCol="0">
            <a:spAutoFit/>
          </a:bodyPr>
          <a:lstStyle/>
          <a:p>
            <a:pPr algn="ctr"/>
            <a:r>
              <a:rPr lang="en-CA" dirty="0" smtClean="0"/>
              <a:t>{A}, {B, C, </a:t>
            </a:r>
            <a:r>
              <a:rPr lang="en-CA" dirty="0" smtClean="0">
                <a:solidFill>
                  <a:srgbClr val="FF0000"/>
                </a:solidFill>
              </a:rPr>
              <a:t>E</a:t>
            </a:r>
            <a:r>
              <a:rPr lang="en-CA" dirty="0" smtClean="0"/>
              <a:t>}, {D}, {F, G, </a:t>
            </a:r>
            <a:r>
              <a:rPr lang="en-CA" dirty="0" smtClean="0">
                <a:solidFill>
                  <a:srgbClr val="FF0000"/>
                </a:solidFill>
              </a:rPr>
              <a:t>H</a:t>
            </a:r>
            <a:r>
              <a:rPr lang="en-CA" dirty="0" smtClean="0"/>
              <a:t>, I}, {J}, {K}, {L}</a:t>
            </a:r>
            <a:endParaRPr lang="en-CA" dirty="0"/>
          </a:p>
        </p:txBody>
      </p:sp>
    </p:spTree>
    <p:extLst>
      <p:ext uri="{BB962C8B-B14F-4D97-AF65-F5344CB8AC3E}">
        <p14:creationId xmlns:p14="http://schemas.microsoft.com/office/powerpoint/2010/main" val="24951313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Adding edge {E, H} creates a larger union</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solidFill>
                  <a:srgbClr val="FF0000"/>
                </a:solidFill>
              </a:rPr>
              <a:t>{B, E}</a:t>
            </a:r>
          </a:p>
          <a:p>
            <a:pPr algn="ctr"/>
            <a:r>
              <a:rPr lang="en-CA" dirty="0" smtClean="0">
                <a:solidFill>
                  <a:srgbClr val="FF0000"/>
                </a:solidFill>
              </a:rPr>
              <a:t>{E, H}</a:t>
            </a:r>
          </a:p>
          <a:p>
            <a:pPr algn="ctr"/>
            <a:r>
              <a:rPr lang="en-CA" dirty="0" smtClean="0"/>
              <a:t>{B, C}</a:t>
            </a:r>
          </a:p>
          <a:p>
            <a:pPr algn="ctr"/>
            <a:r>
              <a:rPr lang="en-CA" dirty="0" smtClean="0"/>
              <a:t>{H, K}</a:t>
            </a:r>
          </a:p>
          <a:p>
            <a:pPr algn="ctr"/>
            <a:r>
              <a:rPr lang="en-CA" dirty="0" smtClean="0"/>
              <a:t>{H, L}</a:t>
            </a:r>
          </a:p>
          <a:p>
            <a:pPr algn="ctr"/>
            <a:r>
              <a:rPr lang="en-CA" dirty="0" smtClean="0"/>
              <a:t>{D, E}</a:t>
            </a:r>
          </a:p>
          <a:p>
            <a:pPr algn="ctr"/>
            <a:r>
              <a:rPr lang="en-CA" dirty="0" smtClean="0"/>
              <a:t>{G, H}</a:t>
            </a:r>
          </a:p>
          <a:p>
            <a:pPr algn="ctr"/>
            <a:r>
              <a:rPr lang="en-CA" dirty="0" smtClean="0"/>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pic>
        <p:nvPicPr>
          <p:cNvPr id="5" name="Picture 29" descr="C:\Users\dwharder\Desktop\a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2247722"/>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1294" y="2132856"/>
            <a:ext cx="4237122" cy="369332"/>
          </a:xfrm>
          <a:prstGeom prst="rect">
            <a:avLst/>
          </a:prstGeom>
          <a:noFill/>
        </p:spPr>
        <p:txBody>
          <a:bodyPr wrap="none" rtlCol="0">
            <a:spAutoFit/>
          </a:bodyPr>
          <a:lstStyle/>
          <a:p>
            <a:pPr algn="ctr"/>
            <a:r>
              <a:rPr lang="en-CA" dirty="0" smtClean="0"/>
              <a:t>{A}, {B, C, E, F, G, H, I}, {D}, {J}, {K}, {L}</a:t>
            </a:r>
            <a:endParaRPr lang="en-CA" dirty="0"/>
          </a:p>
        </p:txBody>
      </p:sp>
    </p:spTree>
    <p:extLst>
      <p:ext uri="{BB962C8B-B14F-4D97-AF65-F5344CB8AC3E}">
        <p14:creationId xmlns:p14="http://schemas.microsoft.com/office/powerpoint/2010/main" val="38669537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We try adding {B, C}, but it creates a cycle</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solidFill>
                  <a:srgbClr val="FF0000"/>
                </a:solidFill>
              </a:rPr>
              <a:t>{B, E}</a:t>
            </a:r>
          </a:p>
          <a:p>
            <a:pPr algn="ctr"/>
            <a:r>
              <a:rPr lang="en-CA" dirty="0" smtClean="0">
                <a:solidFill>
                  <a:srgbClr val="FF0000"/>
                </a:solidFill>
              </a:rPr>
              <a:t>{E, H}</a:t>
            </a:r>
          </a:p>
          <a:p>
            <a:pPr algn="ctr"/>
            <a:r>
              <a:rPr lang="en-CA" dirty="0" smtClean="0"/>
              <a:t>{B, C}</a:t>
            </a:r>
          </a:p>
          <a:p>
            <a:pPr algn="ctr"/>
            <a:r>
              <a:rPr lang="en-CA" dirty="0" smtClean="0"/>
              <a:t>{H, K}</a:t>
            </a:r>
          </a:p>
          <a:p>
            <a:pPr algn="ctr"/>
            <a:r>
              <a:rPr lang="en-CA" dirty="0" smtClean="0"/>
              <a:t>{H, L}</a:t>
            </a:r>
          </a:p>
          <a:p>
            <a:pPr algn="ctr"/>
            <a:r>
              <a:rPr lang="en-CA" dirty="0" smtClean="0"/>
              <a:t>{D, E}</a:t>
            </a:r>
          </a:p>
          <a:p>
            <a:pPr algn="ctr"/>
            <a:r>
              <a:rPr lang="en-CA" dirty="0" smtClean="0"/>
              <a:t>{G, H}</a:t>
            </a:r>
          </a:p>
          <a:p>
            <a:pPr algn="ctr"/>
            <a:r>
              <a:rPr lang="en-CA" dirty="0" smtClean="0"/>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pic>
        <p:nvPicPr>
          <p:cNvPr id="5" name="Picture 28"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2524427"/>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21294" y="2132856"/>
            <a:ext cx="4237122" cy="369332"/>
          </a:xfrm>
          <a:prstGeom prst="rect">
            <a:avLst/>
          </a:prstGeom>
          <a:noFill/>
        </p:spPr>
        <p:txBody>
          <a:bodyPr wrap="none" rtlCol="0">
            <a:spAutoFit/>
          </a:bodyPr>
          <a:lstStyle/>
          <a:p>
            <a:pPr algn="ctr"/>
            <a:r>
              <a:rPr lang="en-CA" dirty="0" smtClean="0"/>
              <a:t>{A}, {</a:t>
            </a:r>
            <a:r>
              <a:rPr lang="en-CA" dirty="0" smtClean="0">
                <a:solidFill>
                  <a:srgbClr val="FF0000"/>
                </a:solidFill>
              </a:rPr>
              <a:t>B</a:t>
            </a:r>
            <a:r>
              <a:rPr lang="en-CA" dirty="0" smtClean="0"/>
              <a:t>, </a:t>
            </a:r>
            <a:r>
              <a:rPr lang="en-CA" dirty="0" smtClean="0">
                <a:solidFill>
                  <a:srgbClr val="FF0000"/>
                </a:solidFill>
              </a:rPr>
              <a:t>C</a:t>
            </a:r>
            <a:r>
              <a:rPr lang="en-CA" dirty="0" smtClean="0"/>
              <a:t>, E, F, G, H, I}, {D}, {J}, {K}, {L}</a:t>
            </a:r>
            <a:endParaRPr lang="en-CA" dirty="0"/>
          </a:p>
        </p:txBody>
      </p:sp>
    </p:spTree>
    <p:extLst>
      <p:ext uri="{BB962C8B-B14F-4D97-AF65-F5344CB8AC3E}">
        <p14:creationId xmlns:p14="http://schemas.microsoft.com/office/powerpoint/2010/main" val="39278867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We add edge {H, K}, {H, L} and {D, E}</a:t>
            </a:r>
          </a:p>
        </p:txBody>
      </p:sp>
      <p:pic>
        <p:nvPicPr>
          <p:cNvPr id="5" name="Picture 25" descr="C:\Users\dwharder\Desktop\a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solidFill>
                  <a:srgbClr val="FF0000"/>
                </a:solidFill>
              </a:rPr>
              <a:t>{B, E}</a:t>
            </a:r>
          </a:p>
          <a:p>
            <a:pPr algn="ctr"/>
            <a:r>
              <a:rPr lang="en-CA" dirty="0" smtClean="0">
                <a:solidFill>
                  <a:srgbClr val="FF0000"/>
                </a:solidFill>
              </a:rPr>
              <a:t>{E, H}</a:t>
            </a:r>
          </a:p>
          <a:p>
            <a:pPr algn="ctr"/>
            <a:r>
              <a:rPr lang="en-CA" dirty="0" smtClean="0">
                <a:solidFill>
                  <a:schemeClr val="bg1">
                    <a:lumMod val="85000"/>
                  </a:schemeClr>
                </a:solidFill>
              </a:rPr>
              <a:t>{B, C}</a:t>
            </a:r>
          </a:p>
          <a:p>
            <a:pPr algn="ctr"/>
            <a:r>
              <a:rPr lang="en-CA" dirty="0" smtClean="0">
                <a:solidFill>
                  <a:srgbClr val="FF0000"/>
                </a:solidFill>
              </a:rPr>
              <a:t>{H, K}</a:t>
            </a:r>
          </a:p>
          <a:p>
            <a:pPr algn="ctr"/>
            <a:r>
              <a:rPr lang="en-CA" dirty="0" smtClean="0">
                <a:solidFill>
                  <a:srgbClr val="FF0000"/>
                </a:solidFill>
              </a:rPr>
              <a:t>{H, L}</a:t>
            </a:r>
          </a:p>
          <a:p>
            <a:pPr algn="ctr"/>
            <a:r>
              <a:rPr lang="en-CA" dirty="0" smtClean="0">
                <a:solidFill>
                  <a:srgbClr val="FF0000"/>
                </a:solidFill>
              </a:rPr>
              <a:t>{D, E}</a:t>
            </a:r>
          </a:p>
          <a:p>
            <a:pPr algn="ctr"/>
            <a:r>
              <a:rPr lang="en-CA" dirty="0" smtClean="0"/>
              <a:t>{G, H}</a:t>
            </a:r>
          </a:p>
          <a:p>
            <a:pPr algn="ctr"/>
            <a:r>
              <a:rPr lang="en-CA" dirty="0" smtClean="0"/>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cxnSp>
        <p:nvCxnSpPr>
          <p:cNvPr id="7" name="Straight Arrow Connector 6"/>
          <p:cNvCxnSpPr/>
          <p:nvPr/>
        </p:nvCxnSpPr>
        <p:spPr>
          <a:xfrm>
            <a:off x="7055578" y="3348525"/>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055578" y="3068960"/>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055578" y="2797595"/>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52127" y="2132856"/>
            <a:ext cx="3775457" cy="369332"/>
          </a:xfrm>
          <a:prstGeom prst="rect">
            <a:avLst/>
          </a:prstGeom>
          <a:noFill/>
        </p:spPr>
        <p:txBody>
          <a:bodyPr wrap="none" rtlCol="0">
            <a:spAutoFit/>
          </a:bodyPr>
          <a:lstStyle/>
          <a:p>
            <a:pPr algn="ctr"/>
            <a:r>
              <a:rPr lang="en-CA" dirty="0" smtClean="0"/>
              <a:t>{A}, {B, C, D, E, F, G, H, I, K, L}, {J}</a:t>
            </a:r>
            <a:endParaRPr lang="en-CA" dirty="0"/>
          </a:p>
        </p:txBody>
      </p:sp>
    </p:spTree>
    <p:extLst>
      <p:ext uri="{BB962C8B-B14F-4D97-AF65-F5344CB8AC3E}">
        <p14:creationId xmlns:p14="http://schemas.microsoft.com/office/powerpoint/2010/main" val="5520884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Both G and H are in the same set</a:t>
            </a:r>
            <a:endParaRPr lang="en-US" altLang="en-US" dirty="0">
              <a:latin typeface="Arial" charset="0"/>
              <a:cs typeface="Arial" charset="0"/>
            </a:endParaRPr>
          </a:p>
        </p:txBody>
      </p:sp>
      <p:pic>
        <p:nvPicPr>
          <p:cNvPr id="5" name="Picture 24" descr="C:\Users\dwharder\Desktop\a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solidFill>
                  <a:srgbClr val="FF0000"/>
                </a:solidFill>
              </a:rPr>
              <a:t>{B, E}</a:t>
            </a:r>
          </a:p>
          <a:p>
            <a:pPr algn="ctr"/>
            <a:r>
              <a:rPr lang="en-CA" dirty="0" smtClean="0">
                <a:solidFill>
                  <a:srgbClr val="FF0000"/>
                </a:solidFill>
              </a:rPr>
              <a:t>{E, H}</a:t>
            </a:r>
          </a:p>
          <a:p>
            <a:pPr algn="ctr"/>
            <a:r>
              <a:rPr lang="en-CA" dirty="0" smtClean="0">
                <a:solidFill>
                  <a:schemeClr val="bg1">
                    <a:lumMod val="85000"/>
                  </a:schemeClr>
                </a:solidFill>
              </a:rPr>
              <a:t>{B, C}</a:t>
            </a:r>
          </a:p>
          <a:p>
            <a:pPr algn="ctr"/>
            <a:r>
              <a:rPr lang="en-CA" dirty="0" smtClean="0">
                <a:solidFill>
                  <a:srgbClr val="FF0000"/>
                </a:solidFill>
              </a:rPr>
              <a:t>{H, K}</a:t>
            </a:r>
          </a:p>
          <a:p>
            <a:pPr algn="ctr"/>
            <a:r>
              <a:rPr lang="en-CA" dirty="0" smtClean="0">
                <a:solidFill>
                  <a:srgbClr val="FF0000"/>
                </a:solidFill>
              </a:rPr>
              <a:t>{H, L}</a:t>
            </a:r>
          </a:p>
          <a:p>
            <a:pPr algn="ctr"/>
            <a:r>
              <a:rPr lang="en-CA" dirty="0" smtClean="0">
                <a:solidFill>
                  <a:srgbClr val="FF0000"/>
                </a:solidFill>
              </a:rPr>
              <a:t>{D, E}</a:t>
            </a:r>
          </a:p>
          <a:p>
            <a:pPr algn="ctr"/>
            <a:r>
              <a:rPr lang="en-CA" dirty="0" smtClean="0"/>
              <a:t>{G, H}</a:t>
            </a:r>
          </a:p>
          <a:p>
            <a:pPr algn="ctr"/>
            <a:r>
              <a:rPr lang="en-CA" dirty="0" smtClean="0"/>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cxnSp>
        <p:nvCxnSpPr>
          <p:cNvPr id="7" name="Straight Arrow Connector 6"/>
          <p:cNvCxnSpPr/>
          <p:nvPr/>
        </p:nvCxnSpPr>
        <p:spPr>
          <a:xfrm>
            <a:off x="7055578" y="3623818"/>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52127" y="2132856"/>
            <a:ext cx="3775457" cy="369332"/>
          </a:xfrm>
          <a:prstGeom prst="rect">
            <a:avLst/>
          </a:prstGeom>
          <a:noFill/>
        </p:spPr>
        <p:txBody>
          <a:bodyPr wrap="none" rtlCol="0">
            <a:spAutoFit/>
          </a:bodyPr>
          <a:lstStyle/>
          <a:p>
            <a:pPr algn="ctr"/>
            <a:r>
              <a:rPr lang="en-CA" dirty="0" smtClean="0"/>
              <a:t>{A}, {B, C, D, E, F, </a:t>
            </a:r>
            <a:r>
              <a:rPr lang="en-CA" dirty="0" smtClean="0">
                <a:solidFill>
                  <a:srgbClr val="FF0000"/>
                </a:solidFill>
              </a:rPr>
              <a:t>G</a:t>
            </a:r>
            <a:r>
              <a:rPr lang="en-CA" dirty="0" smtClean="0"/>
              <a:t>, </a:t>
            </a:r>
            <a:r>
              <a:rPr lang="en-CA" dirty="0" smtClean="0">
                <a:solidFill>
                  <a:srgbClr val="FF0000"/>
                </a:solidFill>
              </a:rPr>
              <a:t>H</a:t>
            </a:r>
            <a:r>
              <a:rPr lang="en-CA" dirty="0" smtClean="0"/>
              <a:t>, I, K, L}, {J}</a:t>
            </a:r>
            <a:endParaRPr lang="en-CA" dirty="0"/>
          </a:p>
        </p:txBody>
      </p:sp>
    </p:spTree>
    <p:extLst>
      <p:ext uri="{BB962C8B-B14F-4D97-AF65-F5344CB8AC3E}">
        <p14:creationId xmlns:p14="http://schemas.microsoft.com/office/powerpoint/2010/main" val="12332236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Both {I, K} are in the same set</a:t>
            </a:r>
            <a:endParaRPr lang="en-US" altLang="en-US" dirty="0">
              <a:latin typeface="Arial" charset="0"/>
              <a:cs typeface="Arial" charset="0"/>
            </a:endParaRPr>
          </a:p>
        </p:txBody>
      </p:sp>
      <p:pic>
        <p:nvPicPr>
          <p:cNvPr id="5" name="Picture 23" descr="C:\Users\dwharder\Desktop\a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solidFill>
                  <a:srgbClr val="FF0000"/>
                </a:solidFill>
              </a:rPr>
              <a:t>{B, E}</a:t>
            </a:r>
          </a:p>
          <a:p>
            <a:pPr algn="ctr"/>
            <a:r>
              <a:rPr lang="en-CA" dirty="0" smtClean="0">
                <a:solidFill>
                  <a:srgbClr val="FF0000"/>
                </a:solidFill>
              </a:rPr>
              <a:t>{E, H}</a:t>
            </a:r>
          </a:p>
          <a:p>
            <a:pPr algn="ctr"/>
            <a:r>
              <a:rPr lang="en-CA" dirty="0" smtClean="0">
                <a:solidFill>
                  <a:schemeClr val="bg1">
                    <a:lumMod val="85000"/>
                  </a:schemeClr>
                </a:solidFill>
              </a:rPr>
              <a:t>{B, C}</a:t>
            </a:r>
          </a:p>
          <a:p>
            <a:pPr algn="ctr"/>
            <a:r>
              <a:rPr lang="en-CA" dirty="0" smtClean="0">
                <a:solidFill>
                  <a:srgbClr val="FF0000"/>
                </a:solidFill>
              </a:rPr>
              <a:t>{H, K}</a:t>
            </a:r>
          </a:p>
          <a:p>
            <a:pPr algn="ctr"/>
            <a:r>
              <a:rPr lang="en-CA" dirty="0" smtClean="0">
                <a:solidFill>
                  <a:srgbClr val="FF0000"/>
                </a:solidFill>
              </a:rPr>
              <a:t>{H, L}</a:t>
            </a:r>
          </a:p>
          <a:p>
            <a:pPr algn="ctr"/>
            <a:r>
              <a:rPr lang="en-CA" dirty="0" smtClean="0">
                <a:solidFill>
                  <a:srgbClr val="FF0000"/>
                </a:solidFill>
              </a:rPr>
              <a:t>{D, E}</a:t>
            </a:r>
          </a:p>
          <a:p>
            <a:pPr algn="ctr"/>
            <a:r>
              <a:rPr lang="en-CA" dirty="0" smtClean="0">
                <a:solidFill>
                  <a:schemeClr val="bg1">
                    <a:lumMod val="85000"/>
                  </a:schemeClr>
                </a:solidFill>
              </a:rPr>
              <a:t>{G, H}</a:t>
            </a:r>
          </a:p>
          <a:p>
            <a:pPr algn="ctr"/>
            <a:r>
              <a:rPr lang="en-CA" dirty="0" smtClean="0"/>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cxnSp>
        <p:nvCxnSpPr>
          <p:cNvPr id="7" name="Straight Arrow Connector 6"/>
          <p:cNvCxnSpPr/>
          <p:nvPr/>
        </p:nvCxnSpPr>
        <p:spPr>
          <a:xfrm>
            <a:off x="7055578" y="3894916"/>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52127" y="2132856"/>
            <a:ext cx="3775457" cy="369332"/>
          </a:xfrm>
          <a:prstGeom prst="rect">
            <a:avLst/>
          </a:prstGeom>
          <a:noFill/>
        </p:spPr>
        <p:txBody>
          <a:bodyPr wrap="none" rtlCol="0">
            <a:spAutoFit/>
          </a:bodyPr>
          <a:lstStyle/>
          <a:p>
            <a:pPr algn="ctr"/>
            <a:r>
              <a:rPr lang="en-CA" dirty="0" smtClean="0"/>
              <a:t>{A}, {B, C, D, E, F, G, H, </a:t>
            </a:r>
            <a:r>
              <a:rPr lang="en-CA" dirty="0" smtClean="0">
                <a:solidFill>
                  <a:srgbClr val="FF0000"/>
                </a:solidFill>
              </a:rPr>
              <a:t>I</a:t>
            </a:r>
            <a:r>
              <a:rPr lang="en-CA" dirty="0" smtClean="0"/>
              <a:t>, </a:t>
            </a:r>
            <a:r>
              <a:rPr lang="en-CA" dirty="0" smtClean="0">
                <a:solidFill>
                  <a:srgbClr val="FF0000"/>
                </a:solidFill>
              </a:rPr>
              <a:t>K</a:t>
            </a:r>
            <a:r>
              <a:rPr lang="en-CA" dirty="0" smtClean="0"/>
              <a:t>, L}, {J}</a:t>
            </a:r>
            <a:endParaRPr lang="en-CA" dirty="0"/>
          </a:p>
        </p:txBody>
      </p:sp>
    </p:spTree>
    <p:extLst>
      <p:ext uri="{BB962C8B-B14F-4D97-AF65-F5344CB8AC3E}">
        <p14:creationId xmlns:p14="http://schemas.microsoft.com/office/powerpoint/2010/main" val="31922981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Both {B, D} are in the same set</a:t>
            </a:r>
            <a:endParaRPr lang="en-US" altLang="en-US" dirty="0">
              <a:latin typeface="Arial" charset="0"/>
              <a:cs typeface="Arial" charset="0"/>
            </a:endParaRPr>
          </a:p>
        </p:txBody>
      </p:sp>
      <p:pic>
        <p:nvPicPr>
          <p:cNvPr id="5" name="Picture 22" descr="C:\Users\dwharder\Desktop\a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solidFill>
                  <a:srgbClr val="FF0000"/>
                </a:solidFill>
              </a:rPr>
              <a:t>{B, E}</a:t>
            </a:r>
          </a:p>
          <a:p>
            <a:pPr algn="ctr"/>
            <a:r>
              <a:rPr lang="en-CA" dirty="0" smtClean="0">
                <a:solidFill>
                  <a:srgbClr val="FF0000"/>
                </a:solidFill>
              </a:rPr>
              <a:t>{E, H}</a:t>
            </a:r>
          </a:p>
          <a:p>
            <a:pPr algn="ctr"/>
            <a:r>
              <a:rPr lang="en-CA" dirty="0" smtClean="0">
                <a:solidFill>
                  <a:schemeClr val="bg1">
                    <a:lumMod val="85000"/>
                  </a:schemeClr>
                </a:solidFill>
              </a:rPr>
              <a:t>{B, C}</a:t>
            </a:r>
          </a:p>
          <a:p>
            <a:pPr algn="ctr"/>
            <a:r>
              <a:rPr lang="en-CA" dirty="0" smtClean="0">
                <a:solidFill>
                  <a:srgbClr val="FF0000"/>
                </a:solidFill>
              </a:rPr>
              <a:t>{H, K}</a:t>
            </a:r>
          </a:p>
          <a:p>
            <a:pPr algn="ctr"/>
            <a:r>
              <a:rPr lang="en-CA" dirty="0" smtClean="0">
                <a:solidFill>
                  <a:srgbClr val="FF0000"/>
                </a:solidFill>
              </a:rPr>
              <a:t>{H, L}</a:t>
            </a:r>
          </a:p>
          <a:p>
            <a:pPr algn="ctr"/>
            <a:r>
              <a:rPr lang="en-CA" dirty="0" smtClean="0">
                <a:solidFill>
                  <a:srgbClr val="FF0000"/>
                </a:solidFill>
              </a:rPr>
              <a:t>{D, E}</a:t>
            </a:r>
          </a:p>
          <a:p>
            <a:pPr algn="ctr"/>
            <a:r>
              <a:rPr lang="en-CA" dirty="0" smtClean="0">
                <a:solidFill>
                  <a:schemeClr val="bg1">
                    <a:lumMod val="85000"/>
                  </a:schemeClr>
                </a:solidFill>
              </a:rPr>
              <a:t>{G, H}</a:t>
            </a:r>
          </a:p>
          <a:p>
            <a:pPr algn="ctr"/>
            <a:r>
              <a:rPr lang="en-CA" dirty="0" smtClean="0">
                <a:solidFill>
                  <a:schemeClr val="bg1">
                    <a:lumMod val="85000"/>
                  </a:schemeClr>
                </a:solidFill>
              </a:rPr>
              <a:t>{I, K}</a:t>
            </a:r>
          </a:p>
          <a:p>
            <a:pPr algn="ctr"/>
            <a:r>
              <a:rPr lang="en-CA" dirty="0" smtClean="0"/>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cxnSp>
        <p:nvCxnSpPr>
          <p:cNvPr id="7" name="Straight Arrow Connector 6"/>
          <p:cNvCxnSpPr/>
          <p:nvPr/>
        </p:nvCxnSpPr>
        <p:spPr>
          <a:xfrm>
            <a:off x="7055578" y="4174481"/>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52127" y="2132856"/>
            <a:ext cx="3775457" cy="369332"/>
          </a:xfrm>
          <a:prstGeom prst="rect">
            <a:avLst/>
          </a:prstGeom>
          <a:noFill/>
        </p:spPr>
        <p:txBody>
          <a:bodyPr wrap="none" rtlCol="0">
            <a:spAutoFit/>
          </a:bodyPr>
          <a:lstStyle/>
          <a:p>
            <a:pPr algn="ctr"/>
            <a:r>
              <a:rPr lang="en-CA" dirty="0" smtClean="0"/>
              <a:t>{A}, {</a:t>
            </a:r>
            <a:r>
              <a:rPr lang="en-CA" dirty="0" smtClean="0">
                <a:solidFill>
                  <a:srgbClr val="FF0000"/>
                </a:solidFill>
              </a:rPr>
              <a:t>B</a:t>
            </a:r>
            <a:r>
              <a:rPr lang="en-CA" dirty="0" smtClean="0"/>
              <a:t>, C, </a:t>
            </a:r>
            <a:r>
              <a:rPr lang="en-CA" dirty="0" smtClean="0">
                <a:solidFill>
                  <a:srgbClr val="FF0000"/>
                </a:solidFill>
              </a:rPr>
              <a:t>D</a:t>
            </a:r>
            <a:r>
              <a:rPr lang="en-CA" dirty="0" smtClean="0"/>
              <a:t>, E, F, G, H, I, K, L}, {J}</a:t>
            </a:r>
            <a:endParaRPr lang="en-CA" dirty="0"/>
          </a:p>
        </p:txBody>
      </p:sp>
    </p:spTree>
    <p:extLst>
      <p:ext uri="{BB962C8B-B14F-4D97-AF65-F5344CB8AC3E}">
        <p14:creationId xmlns:p14="http://schemas.microsoft.com/office/powerpoint/2010/main" val="23888431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5" name="Picture 21" descr="C:\Users\dwharder\Desktop\a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Both {D, F} are in the same set</a:t>
            </a:r>
            <a:endParaRPr lang="en-US" altLang="en-US" dirty="0">
              <a:latin typeface="Arial" charset="0"/>
              <a:cs typeface="Arial" charset="0"/>
            </a:endParaRPr>
          </a:p>
        </p:txBody>
      </p:sp>
      <p:sp>
        <p:nvSpPr>
          <p:cNvPr id="10" name="TextBox 9"/>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solidFill>
                  <a:srgbClr val="FF0000"/>
                </a:solidFill>
              </a:rPr>
              <a:t>{B, E}</a:t>
            </a:r>
          </a:p>
          <a:p>
            <a:pPr algn="ctr"/>
            <a:r>
              <a:rPr lang="en-CA" dirty="0" smtClean="0">
                <a:solidFill>
                  <a:srgbClr val="FF0000"/>
                </a:solidFill>
              </a:rPr>
              <a:t>{E, H}</a:t>
            </a:r>
          </a:p>
          <a:p>
            <a:pPr algn="ctr"/>
            <a:r>
              <a:rPr lang="en-CA" dirty="0" smtClean="0">
                <a:solidFill>
                  <a:schemeClr val="bg1">
                    <a:lumMod val="85000"/>
                  </a:schemeClr>
                </a:solidFill>
              </a:rPr>
              <a:t>{B, C}</a:t>
            </a:r>
          </a:p>
          <a:p>
            <a:pPr algn="ctr"/>
            <a:r>
              <a:rPr lang="en-CA" dirty="0" smtClean="0">
                <a:solidFill>
                  <a:srgbClr val="FF0000"/>
                </a:solidFill>
              </a:rPr>
              <a:t>{H, K}</a:t>
            </a:r>
          </a:p>
          <a:p>
            <a:pPr algn="ctr"/>
            <a:r>
              <a:rPr lang="en-CA" dirty="0" smtClean="0">
                <a:solidFill>
                  <a:srgbClr val="FF0000"/>
                </a:solidFill>
              </a:rPr>
              <a:t>{H, L}</a:t>
            </a:r>
          </a:p>
          <a:p>
            <a:pPr algn="ctr"/>
            <a:r>
              <a:rPr lang="en-CA" dirty="0" smtClean="0">
                <a:solidFill>
                  <a:srgbClr val="FF0000"/>
                </a:solidFill>
              </a:rPr>
              <a:t>{D, E}</a:t>
            </a:r>
          </a:p>
          <a:p>
            <a:pPr algn="ctr"/>
            <a:r>
              <a:rPr lang="en-CA" dirty="0" smtClean="0">
                <a:solidFill>
                  <a:schemeClr val="bg1">
                    <a:lumMod val="85000"/>
                  </a:schemeClr>
                </a:solidFill>
              </a:rPr>
              <a:t>{G, H}</a:t>
            </a:r>
          </a:p>
          <a:p>
            <a:pPr algn="ctr"/>
            <a:r>
              <a:rPr lang="en-CA" dirty="0" smtClean="0">
                <a:solidFill>
                  <a:schemeClr val="bg1">
                    <a:lumMod val="85000"/>
                  </a:schemeClr>
                </a:solidFill>
              </a:rPr>
              <a:t>{I, K}</a:t>
            </a:r>
          </a:p>
          <a:p>
            <a:pPr algn="ctr"/>
            <a:r>
              <a:rPr lang="en-CA" dirty="0" smtClean="0">
                <a:solidFill>
                  <a:schemeClr val="bg1">
                    <a:lumMod val="85000"/>
                  </a:schemeClr>
                </a:solidFill>
              </a:rPr>
              <a:t>{B, D}</a:t>
            </a:r>
          </a:p>
          <a:p>
            <a:pPr algn="ctr"/>
            <a:r>
              <a:rPr lang="en-CA" dirty="0" smtClean="0"/>
              <a:t>{D, F}</a:t>
            </a:r>
          </a:p>
          <a:p>
            <a:pPr algn="ctr"/>
            <a:r>
              <a:rPr lang="en-CA" dirty="0" smtClean="0"/>
              <a:t>{E, G}</a:t>
            </a:r>
          </a:p>
          <a:p>
            <a:pPr algn="ctr"/>
            <a:r>
              <a:rPr lang="en-CA" dirty="0" smtClean="0"/>
              <a:t>{K, L}</a:t>
            </a:r>
          </a:p>
          <a:p>
            <a:pPr algn="ctr"/>
            <a:r>
              <a:rPr lang="en-CA" dirty="0" smtClean="0"/>
              <a:t>{J, K}</a:t>
            </a:r>
          </a:p>
          <a:p>
            <a:pPr algn="ctr"/>
            <a:r>
              <a:rPr lang="en-CA" dirty="0" smtClean="0"/>
              <a:t>{J, I}</a:t>
            </a:r>
          </a:p>
          <a:p>
            <a:pPr algn="ctr"/>
            <a:r>
              <a:rPr lang="en-CA" dirty="0" smtClean="0"/>
              <a:t>{J, G}</a:t>
            </a:r>
          </a:p>
          <a:p>
            <a:pPr algn="ctr"/>
            <a:r>
              <a:rPr lang="en-CA" dirty="0" smtClean="0"/>
              <a:t>{A, B}</a:t>
            </a:r>
          </a:p>
          <a:p>
            <a:pPr algn="ctr"/>
            <a:r>
              <a:rPr lang="en-CA" dirty="0" smtClean="0"/>
              <a:t>{A, D}</a:t>
            </a:r>
          </a:p>
          <a:p>
            <a:pPr algn="ctr"/>
            <a:r>
              <a:rPr lang="en-CA" dirty="0" smtClean="0"/>
              <a:t>{E, F}</a:t>
            </a:r>
            <a:endParaRPr lang="en-CA" dirty="0"/>
          </a:p>
        </p:txBody>
      </p:sp>
      <p:cxnSp>
        <p:nvCxnSpPr>
          <p:cNvPr id="11" name="Straight Arrow Connector 10"/>
          <p:cNvCxnSpPr/>
          <p:nvPr/>
        </p:nvCxnSpPr>
        <p:spPr>
          <a:xfrm>
            <a:off x="7055578" y="4437112"/>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52127" y="2132856"/>
            <a:ext cx="3775457" cy="369332"/>
          </a:xfrm>
          <a:prstGeom prst="rect">
            <a:avLst/>
          </a:prstGeom>
          <a:noFill/>
        </p:spPr>
        <p:txBody>
          <a:bodyPr wrap="none" rtlCol="0">
            <a:spAutoFit/>
          </a:bodyPr>
          <a:lstStyle/>
          <a:p>
            <a:pPr algn="ctr"/>
            <a:r>
              <a:rPr lang="en-CA" dirty="0" smtClean="0"/>
              <a:t>{A}, {B, C, </a:t>
            </a:r>
            <a:r>
              <a:rPr lang="en-CA" dirty="0" smtClean="0">
                <a:solidFill>
                  <a:srgbClr val="FF0000"/>
                </a:solidFill>
              </a:rPr>
              <a:t>D</a:t>
            </a:r>
            <a:r>
              <a:rPr lang="en-CA" dirty="0" smtClean="0"/>
              <a:t>, E, </a:t>
            </a:r>
            <a:r>
              <a:rPr lang="en-CA" dirty="0" smtClean="0">
                <a:solidFill>
                  <a:srgbClr val="FF0000"/>
                </a:solidFill>
              </a:rPr>
              <a:t>F</a:t>
            </a:r>
            <a:r>
              <a:rPr lang="en-CA" dirty="0" smtClean="0"/>
              <a:t>, G, H, I, K, L}, {J}</a:t>
            </a:r>
            <a:endParaRPr lang="en-CA" dirty="0"/>
          </a:p>
        </p:txBody>
      </p:sp>
    </p:spTree>
    <p:extLst>
      <p:ext uri="{BB962C8B-B14F-4D97-AF65-F5344CB8AC3E}">
        <p14:creationId xmlns:p14="http://schemas.microsoft.com/office/powerpoint/2010/main" val="29470949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9" descr="C:\Users\dwharder\Desktop\a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We end when there is only one set, having added (A, B)</a:t>
            </a:r>
          </a:p>
        </p:txBody>
      </p:sp>
      <p:sp>
        <p:nvSpPr>
          <p:cNvPr id="5" name="TextBox 4"/>
          <p:cNvSpPr txBox="1"/>
          <p:nvPr/>
        </p:nvSpPr>
        <p:spPr>
          <a:xfrm>
            <a:off x="7375931" y="671691"/>
            <a:ext cx="813043" cy="6186309"/>
          </a:xfrm>
          <a:prstGeom prst="rect">
            <a:avLst/>
          </a:prstGeom>
          <a:noFill/>
        </p:spPr>
        <p:txBody>
          <a:bodyPr wrap="none" rtlCol="0">
            <a:spAutoFit/>
          </a:bodyPr>
          <a:lstStyle/>
          <a:p>
            <a:pPr algn="ctr"/>
            <a:r>
              <a:rPr lang="en-CA" dirty="0" smtClean="0">
                <a:solidFill>
                  <a:srgbClr val="FF0000"/>
                </a:solidFill>
              </a:rPr>
              <a:t>{C, E}</a:t>
            </a:r>
          </a:p>
          <a:p>
            <a:pPr algn="ctr"/>
            <a:r>
              <a:rPr lang="en-CA" dirty="0" smtClean="0">
                <a:solidFill>
                  <a:srgbClr val="FF0000"/>
                </a:solidFill>
              </a:rPr>
              <a:t>{H, I}</a:t>
            </a:r>
          </a:p>
          <a:p>
            <a:pPr algn="ctr"/>
            <a:r>
              <a:rPr lang="en-CA" dirty="0" smtClean="0">
                <a:solidFill>
                  <a:srgbClr val="FF0000"/>
                </a:solidFill>
              </a:rPr>
              <a:t>{G, I}</a:t>
            </a:r>
          </a:p>
          <a:p>
            <a:pPr algn="ctr"/>
            <a:r>
              <a:rPr lang="en-CA" dirty="0" smtClean="0">
                <a:solidFill>
                  <a:srgbClr val="FF0000"/>
                </a:solidFill>
              </a:rPr>
              <a:t>{F, G}</a:t>
            </a:r>
          </a:p>
          <a:p>
            <a:pPr algn="ctr"/>
            <a:r>
              <a:rPr lang="en-CA" dirty="0" smtClean="0">
                <a:solidFill>
                  <a:srgbClr val="FF0000"/>
                </a:solidFill>
              </a:rPr>
              <a:t>{B, E}</a:t>
            </a:r>
          </a:p>
          <a:p>
            <a:pPr algn="ctr"/>
            <a:r>
              <a:rPr lang="en-CA" dirty="0" smtClean="0">
                <a:solidFill>
                  <a:srgbClr val="FF0000"/>
                </a:solidFill>
              </a:rPr>
              <a:t>{E, H}</a:t>
            </a:r>
          </a:p>
          <a:p>
            <a:pPr algn="ctr"/>
            <a:r>
              <a:rPr lang="en-CA" dirty="0" smtClean="0">
                <a:solidFill>
                  <a:schemeClr val="bg1">
                    <a:lumMod val="85000"/>
                  </a:schemeClr>
                </a:solidFill>
              </a:rPr>
              <a:t>{B, C}</a:t>
            </a:r>
          </a:p>
          <a:p>
            <a:pPr algn="ctr"/>
            <a:r>
              <a:rPr lang="en-CA" dirty="0" smtClean="0">
                <a:solidFill>
                  <a:srgbClr val="FF0000"/>
                </a:solidFill>
              </a:rPr>
              <a:t>{H, K}</a:t>
            </a:r>
          </a:p>
          <a:p>
            <a:pPr algn="ctr"/>
            <a:r>
              <a:rPr lang="en-CA" dirty="0" smtClean="0">
                <a:solidFill>
                  <a:srgbClr val="FF0000"/>
                </a:solidFill>
              </a:rPr>
              <a:t>{H, L}</a:t>
            </a:r>
          </a:p>
          <a:p>
            <a:pPr algn="ctr"/>
            <a:r>
              <a:rPr lang="en-CA" dirty="0" smtClean="0">
                <a:solidFill>
                  <a:srgbClr val="FF0000"/>
                </a:solidFill>
              </a:rPr>
              <a:t>{D, E}</a:t>
            </a:r>
          </a:p>
          <a:p>
            <a:pPr algn="ctr"/>
            <a:r>
              <a:rPr lang="en-CA" dirty="0" smtClean="0">
                <a:solidFill>
                  <a:schemeClr val="bg1">
                    <a:lumMod val="85000"/>
                  </a:schemeClr>
                </a:solidFill>
              </a:rPr>
              <a:t>{G, H}</a:t>
            </a:r>
          </a:p>
          <a:p>
            <a:pPr algn="ctr"/>
            <a:r>
              <a:rPr lang="en-CA" dirty="0" smtClean="0">
                <a:solidFill>
                  <a:schemeClr val="bg1">
                    <a:lumMod val="85000"/>
                  </a:schemeClr>
                </a:solidFill>
              </a:rPr>
              <a:t>{I, K}</a:t>
            </a:r>
          </a:p>
          <a:p>
            <a:pPr algn="ctr"/>
            <a:r>
              <a:rPr lang="en-CA" dirty="0" smtClean="0">
                <a:solidFill>
                  <a:schemeClr val="bg1">
                    <a:lumMod val="85000"/>
                  </a:schemeClr>
                </a:solidFill>
              </a:rPr>
              <a:t>{B, D}</a:t>
            </a:r>
          </a:p>
          <a:p>
            <a:pPr algn="ctr"/>
            <a:r>
              <a:rPr lang="en-CA" dirty="0" smtClean="0">
                <a:solidFill>
                  <a:schemeClr val="bg1">
                    <a:lumMod val="85000"/>
                  </a:schemeClr>
                </a:solidFill>
              </a:rPr>
              <a:t>{D, F}</a:t>
            </a:r>
          </a:p>
          <a:p>
            <a:pPr algn="ctr"/>
            <a:r>
              <a:rPr lang="en-CA" dirty="0" smtClean="0">
                <a:solidFill>
                  <a:schemeClr val="bg1">
                    <a:lumMod val="85000"/>
                  </a:schemeClr>
                </a:solidFill>
              </a:rPr>
              <a:t>{E, G}</a:t>
            </a:r>
          </a:p>
          <a:p>
            <a:pPr algn="ctr"/>
            <a:r>
              <a:rPr lang="en-CA" dirty="0" smtClean="0">
                <a:solidFill>
                  <a:schemeClr val="bg1">
                    <a:lumMod val="85000"/>
                  </a:schemeClr>
                </a:solidFill>
              </a:rPr>
              <a:t>{K, L}</a:t>
            </a:r>
          </a:p>
          <a:p>
            <a:pPr algn="ctr"/>
            <a:r>
              <a:rPr lang="en-CA" dirty="0" smtClean="0">
                <a:solidFill>
                  <a:srgbClr val="FF0000"/>
                </a:solidFill>
              </a:rPr>
              <a:t>{J, K}</a:t>
            </a:r>
          </a:p>
          <a:p>
            <a:pPr algn="ctr"/>
            <a:r>
              <a:rPr lang="en-CA" dirty="0" smtClean="0">
                <a:solidFill>
                  <a:schemeClr val="bg1">
                    <a:lumMod val="85000"/>
                  </a:schemeClr>
                </a:solidFill>
              </a:rPr>
              <a:t>{J, I}</a:t>
            </a:r>
          </a:p>
          <a:p>
            <a:pPr algn="ctr"/>
            <a:r>
              <a:rPr lang="en-CA" dirty="0" smtClean="0">
                <a:solidFill>
                  <a:schemeClr val="bg1">
                    <a:lumMod val="85000"/>
                  </a:schemeClr>
                </a:solidFill>
              </a:rPr>
              <a:t>{J, G}</a:t>
            </a:r>
          </a:p>
          <a:p>
            <a:pPr algn="ctr"/>
            <a:r>
              <a:rPr lang="en-CA" dirty="0" smtClean="0">
                <a:solidFill>
                  <a:srgbClr val="FF0000"/>
                </a:solidFill>
              </a:rPr>
              <a:t>{A, B}</a:t>
            </a:r>
          </a:p>
          <a:p>
            <a:pPr algn="ctr"/>
            <a:r>
              <a:rPr lang="en-CA" dirty="0" smtClean="0"/>
              <a:t>{A, D}</a:t>
            </a:r>
          </a:p>
          <a:p>
            <a:pPr algn="ctr"/>
            <a:r>
              <a:rPr lang="en-CA" dirty="0" smtClean="0"/>
              <a:t>{E, F}</a:t>
            </a:r>
            <a:endParaRPr lang="en-CA" dirty="0"/>
          </a:p>
        </p:txBody>
      </p:sp>
      <p:cxnSp>
        <p:nvCxnSpPr>
          <p:cNvPr id="6" name="Straight Arrow Connector 5"/>
          <p:cNvCxnSpPr/>
          <p:nvPr/>
        </p:nvCxnSpPr>
        <p:spPr>
          <a:xfrm>
            <a:off x="7055578" y="6084829"/>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06014" y="2132856"/>
            <a:ext cx="3467681" cy="369332"/>
          </a:xfrm>
          <a:prstGeom prst="rect">
            <a:avLst/>
          </a:prstGeom>
          <a:noFill/>
        </p:spPr>
        <p:txBody>
          <a:bodyPr wrap="none" rtlCol="0">
            <a:spAutoFit/>
          </a:bodyPr>
          <a:lstStyle/>
          <a:p>
            <a:pPr algn="ctr"/>
            <a:r>
              <a:rPr lang="en-CA" dirty="0" smtClean="0"/>
              <a:t>{A, B, C, D, E, F, G, H, I, K, L, J}</a:t>
            </a:r>
            <a:endParaRPr lang="en-CA" dirty="0"/>
          </a:p>
        </p:txBody>
      </p:sp>
    </p:spTree>
    <p:extLst>
      <p:ext uri="{BB962C8B-B14F-4D97-AF65-F5344CB8AC3E}">
        <p14:creationId xmlns:p14="http://schemas.microsoft.com/office/powerpoint/2010/main" val="4646980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C:\Users\dwharder\Desktop\a3.pn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4372" y="2992002"/>
            <a:ext cx="4690800" cy="3751200"/>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6147" name="Rectangle 3"/>
          <p:cNvSpPr>
            <a:spLocks noGrp="1" noChangeArrowheads="1"/>
          </p:cNvSpPr>
          <p:nvPr>
            <p:ph type="body" idx="1"/>
          </p:nvPr>
        </p:nvSpPr>
        <p:spPr/>
        <p:txBody>
          <a:bodyPr/>
          <a:lstStyle/>
          <a:p>
            <a:pPr>
              <a:buNone/>
            </a:pPr>
            <a:r>
              <a:rPr lang="en-US" altLang="en-US" dirty="0" smtClean="0">
                <a:latin typeface="Arial" charset="0"/>
                <a:cs typeface="Arial" charset="0"/>
              </a:rPr>
              <a:t>	Consider the game of </a:t>
            </a:r>
            <a:r>
              <a:rPr lang="en-US" altLang="en-US" i="1" dirty="0" smtClean="0">
                <a:latin typeface="Arial" charset="0"/>
                <a:cs typeface="Arial" charset="0"/>
              </a:rPr>
              <a:t>Risk </a:t>
            </a:r>
            <a:r>
              <a:rPr lang="en-US" altLang="en-US" dirty="0" smtClean="0">
                <a:latin typeface="Arial" charset="0"/>
                <a:cs typeface="Arial" charset="0"/>
              </a:rPr>
              <a:t>from </a:t>
            </a:r>
            <a:r>
              <a:rPr lang="en-CA" dirty="0"/>
              <a:t>Parker </a:t>
            </a:r>
            <a:r>
              <a:rPr lang="en-CA" dirty="0" smtClean="0"/>
              <a:t>Brothers</a:t>
            </a:r>
          </a:p>
          <a:p>
            <a:pPr lvl="1"/>
            <a:r>
              <a:rPr lang="en-US" altLang="en-US" dirty="0">
                <a:latin typeface="Arial" charset="0"/>
                <a:cs typeface="Arial" charset="0"/>
              </a:rPr>
              <a:t>A game of world domination</a:t>
            </a:r>
          </a:p>
          <a:p>
            <a:pPr lvl="1"/>
            <a:r>
              <a:rPr lang="en-US" altLang="en-US" dirty="0" smtClean="0">
                <a:latin typeface="Arial" charset="0"/>
                <a:cs typeface="Arial" charset="0"/>
              </a:rPr>
              <a:t>The world is divided into 42 connected regions</a:t>
            </a:r>
          </a:p>
          <a:p>
            <a:pPr lvl="1"/>
            <a:r>
              <a:rPr lang="en-US" altLang="en-US" dirty="0" smtClean="0">
                <a:latin typeface="Arial" charset="0"/>
                <a:cs typeface="Arial" charset="0"/>
              </a:rPr>
              <a:t>The regions are vertices and edges indicate adjacent regions</a:t>
            </a:r>
          </a:p>
        </p:txBody>
      </p:sp>
      <p:sp>
        <p:nvSpPr>
          <p:cNvPr id="2" name="Rectangle 1"/>
          <p:cNvSpPr/>
          <p:nvPr/>
        </p:nvSpPr>
        <p:spPr>
          <a:xfrm>
            <a:off x="0" y="6471486"/>
            <a:ext cx="4572000" cy="276999"/>
          </a:xfrm>
          <a:prstGeom prst="rect">
            <a:avLst/>
          </a:prstGeom>
        </p:spPr>
        <p:txBody>
          <a:bodyPr>
            <a:spAutoFit/>
          </a:bodyPr>
          <a:lstStyle/>
          <a:p>
            <a:r>
              <a:rPr lang="en-CA" sz="1200" dirty="0">
                <a:solidFill>
                  <a:schemeClr val="tx1">
                    <a:lumMod val="50000"/>
                    <a:lumOff val="50000"/>
                  </a:schemeClr>
                </a:solidFill>
              </a:rPr>
              <a:t>http://thunderbird37.com/tag/parker-brothers/</a:t>
            </a:r>
          </a:p>
        </p:txBody>
      </p:sp>
    </p:spTree>
    <p:extLst>
      <p:ext uri="{BB962C8B-B14F-4D97-AF65-F5344CB8AC3E}">
        <p14:creationId xmlns:p14="http://schemas.microsoft.com/office/powerpoint/2010/main" val="20878525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smtClean="0">
                <a:latin typeface="Arial" charset="0"/>
                <a:cs typeface="Arial" charset="0"/>
              </a:rPr>
              <a:t>Summary</a:t>
            </a:r>
          </a:p>
        </p:txBody>
      </p:sp>
      <p:sp>
        <p:nvSpPr>
          <p:cNvPr id="25603"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This topic has covered Kruskal’s algorithm</a:t>
            </a:r>
          </a:p>
          <a:p>
            <a:pPr lvl="1"/>
            <a:r>
              <a:rPr lang="en-US" altLang="en-US" dirty="0" smtClean="0">
                <a:latin typeface="Arial" charset="0"/>
                <a:cs typeface="Arial" charset="0"/>
              </a:rPr>
              <a:t>Sort the edges by weight</a:t>
            </a:r>
          </a:p>
          <a:p>
            <a:pPr lvl="1"/>
            <a:r>
              <a:rPr lang="en-US" altLang="en-US" dirty="0" smtClean="0">
                <a:latin typeface="Arial" charset="0"/>
                <a:cs typeface="Arial" charset="0"/>
              </a:rPr>
              <a:t>Create a disjoint set of the vertices</a:t>
            </a:r>
          </a:p>
          <a:p>
            <a:pPr lvl="1"/>
            <a:r>
              <a:rPr lang="en-US" altLang="en-US" dirty="0" smtClean="0">
                <a:latin typeface="Arial" charset="0"/>
                <a:cs typeface="Arial" charset="0"/>
              </a:rPr>
              <a:t>Begin adding the edges one-by-one checking to ensure no cycles are introduced</a:t>
            </a:r>
          </a:p>
          <a:p>
            <a:pPr lvl="1"/>
            <a:r>
              <a:rPr lang="en-US" altLang="en-US" dirty="0" smtClean="0">
                <a:latin typeface="Arial" charset="0"/>
                <a:cs typeface="Arial" charset="0"/>
              </a:rPr>
              <a:t>The result is a minimum spanning tree</a:t>
            </a:r>
          </a:p>
          <a:p>
            <a:pPr lvl="1"/>
            <a:r>
              <a:rPr lang="en-US" altLang="en-US" dirty="0" smtClean="0">
                <a:latin typeface="Arial" charset="0"/>
                <a:cs typeface="Arial" charset="0"/>
              </a:rPr>
              <a:t>The run time is </a:t>
            </a:r>
            <a:r>
              <a:rPr lang="en-US" altLang="en-US" dirty="0" smtClean="0">
                <a:latin typeface="Symbol" pitchFamily="18" charset="2"/>
                <a:cs typeface="Arial" charset="0"/>
              </a:rPr>
              <a:t>O</a:t>
            </a:r>
            <a:r>
              <a:rPr lang="en-US" altLang="en-US" dirty="0" smtClean="0">
                <a:latin typeface="Times New Roman" pitchFamily="18" charset="0"/>
                <a:cs typeface="Arial" charset="0"/>
              </a:rPr>
              <a:t>(|</a:t>
            </a:r>
            <a:r>
              <a:rPr lang="en-US" altLang="en-US" i="1" dirty="0" smtClean="0">
                <a:latin typeface="Times New Roman" pitchFamily="18" charset="0"/>
                <a:cs typeface="Arial" charset="0"/>
              </a:rPr>
              <a:t>E</a:t>
            </a:r>
            <a:r>
              <a:rPr lang="en-US" altLang="en-US" dirty="0" smtClean="0">
                <a:latin typeface="Times New Roman" pitchFamily="18" charset="0"/>
                <a:cs typeface="Arial" charset="0"/>
              </a:rPr>
              <a:t>| </a:t>
            </a:r>
            <a:r>
              <a:rPr lang="en-US" altLang="en-US" dirty="0" err="1" smtClean="0">
                <a:latin typeface="Times New Roman" pitchFamily="18" charset="0"/>
                <a:cs typeface="Arial" charset="0"/>
              </a:rPr>
              <a:t>ln</a:t>
            </a:r>
            <a:r>
              <a:rPr lang="en-US" altLang="en-US" dirty="0" smtClean="0">
                <a:latin typeface="Times New Roman" pitchFamily="18" charset="0"/>
                <a:cs typeface="Arial" charset="0"/>
              </a:rPr>
              <a:t>(|</a:t>
            </a:r>
            <a:r>
              <a:rPr lang="en-US" altLang="en-US" i="1" dirty="0" smtClean="0">
                <a:latin typeface="Times New Roman" pitchFamily="18" charset="0"/>
                <a:cs typeface="Arial" charset="0"/>
              </a:rPr>
              <a:t>V</a:t>
            </a:r>
            <a:r>
              <a:rPr lang="en-US" altLang="en-US" dirty="0" smtClean="0">
                <a:latin typeface="Times New Roman" pitchFamily="18" charset="0"/>
                <a:cs typeface="Arial" charset="0"/>
              </a:rPr>
              <a:t>|)</a:t>
            </a:r>
            <a:endParaRPr lang="en-US" altLang="en-US" dirty="0" smtClean="0">
              <a:latin typeface="Arial" charset="0"/>
              <a:cs typeface="Arial" charset="0"/>
            </a:endParaRPr>
          </a:p>
        </p:txBody>
      </p:sp>
    </p:spTree>
    <p:extLst>
      <p:ext uri="{BB962C8B-B14F-4D97-AF65-F5344CB8AC3E}">
        <p14:creationId xmlns:p14="http://schemas.microsoft.com/office/powerpoint/2010/main" val="7980764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latin typeface="Arial" charset="0"/>
                <a:cs typeface="Arial" charset="0"/>
              </a:rPr>
              <a:t>References</a:t>
            </a:r>
          </a:p>
        </p:txBody>
      </p:sp>
      <p:sp>
        <p:nvSpPr>
          <p:cNvPr id="20483" name="Rectangle 3"/>
          <p:cNvSpPr>
            <a:spLocks noGrp="1" noChangeArrowheads="1"/>
          </p:cNvSpPr>
          <p:nvPr>
            <p:ph type="body" idx="1"/>
          </p:nvPr>
        </p:nvSpPr>
        <p:spPr/>
        <p:txBody>
          <a:bodyPr/>
          <a:lstStyle/>
          <a:p>
            <a:pPr marL="533400" indent="-533400">
              <a:buFontTx/>
              <a:buNone/>
              <a:defRPr/>
            </a:pPr>
            <a:r>
              <a:rPr lang="en-US" sz="1400" dirty="0" smtClean="0">
                <a:latin typeface="Arial" charset="0"/>
                <a:cs typeface="Arial" charset="0"/>
              </a:rPr>
              <a:t>	Wikipedia, </a:t>
            </a:r>
            <a:r>
              <a:rPr lang="en-US" sz="1400" dirty="0">
                <a:latin typeface="Arial" charset="0"/>
                <a:cs typeface="Arial" charset="0"/>
              </a:rPr>
              <a:t>http://en.wikipedia.org/wiki/Minimum_spanning_tree</a:t>
            </a:r>
          </a:p>
          <a:p>
            <a:pPr marL="533400" indent="-533400">
              <a:buNone/>
              <a:defRPr/>
            </a:pPr>
            <a:r>
              <a:rPr lang="en-US" sz="1400" dirty="0">
                <a:latin typeface="Arial" charset="0"/>
                <a:cs typeface="Arial" charset="0"/>
              </a:rPr>
              <a:t>	Wikipedia, http://</a:t>
            </a:r>
            <a:r>
              <a:rPr lang="en-US" sz="1400" dirty="0" smtClean="0">
                <a:latin typeface="Arial" charset="0"/>
                <a:cs typeface="Arial" charset="0"/>
              </a:rPr>
              <a:t>en.wikipedia.org/wiki/</a:t>
            </a:r>
            <a:r>
              <a:rPr lang="en-US" sz="1400" dirty="0" err="1" smtClean="0">
                <a:latin typeface="Arial" charset="0"/>
                <a:cs typeface="Arial" charset="0"/>
              </a:rPr>
              <a:t>Kruskal’s_algorithm</a:t>
            </a:r>
            <a:endParaRPr lang="en-US" sz="1400" dirty="0">
              <a:latin typeface="Arial" charset="0"/>
              <a:cs typeface="Arial" charset="0"/>
            </a:endParaRPr>
          </a:p>
          <a:p>
            <a:pPr marL="533400" indent="-533400">
              <a:buFontTx/>
              <a:buNone/>
              <a:defRPr/>
            </a:pPr>
            <a:endParaRPr lang="en-US" sz="1400" dirty="0" smtClean="0">
              <a:latin typeface="Arial" charset="0"/>
              <a:cs typeface="Arial" charset="0"/>
            </a:endParaRPr>
          </a:p>
          <a:p>
            <a:pPr marL="533400" indent="-533400" algn="just">
              <a:buFont typeface="Arial" charset="0"/>
              <a:buNone/>
              <a:defRPr/>
            </a:pPr>
            <a:r>
              <a:rPr lang="en-US" sz="1400" dirty="0" smtClean="0">
                <a:solidFill>
                  <a:schemeClr val="tx1">
                    <a:lumMod val="65000"/>
                    <a:lumOff val="35000"/>
                  </a:schemeClr>
                </a:solidFill>
                <a:latin typeface="Arial" charset="0"/>
                <a:cs typeface="Arial" charset="0"/>
              </a:rPr>
              <a:t>	These slides are provided for the ECE 250</a:t>
            </a:r>
            <a:r>
              <a:rPr lang="en-US" sz="1400" i="1" dirty="0" smtClean="0">
                <a:solidFill>
                  <a:schemeClr val="tx1">
                    <a:lumMod val="65000"/>
                    <a:lumOff val="35000"/>
                  </a:schemeClr>
                </a:solidFill>
                <a:latin typeface="Arial" charset="0"/>
                <a:cs typeface="Arial" charset="0"/>
              </a:rPr>
              <a:t> Algorithms and Data Structures</a:t>
            </a:r>
            <a:r>
              <a:rPr lang="en-US" sz="1400" dirty="0" smtClean="0">
                <a:solidFill>
                  <a:schemeClr val="tx1">
                    <a:lumMod val="65000"/>
                    <a:lumOff val="35000"/>
                  </a:schemeClr>
                </a:solidFill>
                <a:latin typeface="Arial" charset="0"/>
                <a:cs typeface="Arial" charset="0"/>
              </a:rPr>
              <a:t> course.  The material in it reflects Douglas W. Harder’s best judgment in light of the information available to him at the time of preparation.  Any reliance on these course slides by any party for any other purpose are the responsibility of such parties.  Douglas W. Harder accepts no responsibility for damages, if any, suffered by any party as a result of decisions made or actions based on these course slides for any other purpose than that for which it was intended.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C:\Users\dwharder\Desktop\a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9309" y="2992003"/>
            <a:ext cx="4702710" cy="3749365"/>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6147" name="Rectangle 3"/>
          <p:cNvSpPr>
            <a:spLocks noGrp="1" noChangeArrowheads="1"/>
          </p:cNvSpPr>
          <p:nvPr>
            <p:ph type="body" idx="1"/>
          </p:nvPr>
        </p:nvSpPr>
        <p:spPr/>
        <p:txBody>
          <a:bodyPr/>
          <a:lstStyle/>
          <a:p>
            <a:pPr>
              <a:buNone/>
            </a:pPr>
            <a:r>
              <a:rPr lang="en-US" altLang="en-US" dirty="0" smtClean="0">
                <a:latin typeface="Arial" charset="0"/>
                <a:cs typeface="Arial" charset="0"/>
              </a:rPr>
              <a:t>	Consider the game of </a:t>
            </a:r>
            <a:r>
              <a:rPr lang="en-US" altLang="en-US" i="1" dirty="0" smtClean="0">
                <a:latin typeface="Arial" charset="0"/>
                <a:cs typeface="Arial" charset="0"/>
              </a:rPr>
              <a:t>Risk </a:t>
            </a:r>
            <a:r>
              <a:rPr lang="en-US" altLang="en-US" dirty="0" smtClean="0">
                <a:latin typeface="Arial" charset="0"/>
                <a:cs typeface="Arial" charset="0"/>
              </a:rPr>
              <a:t>from </a:t>
            </a:r>
            <a:r>
              <a:rPr lang="en-CA" dirty="0"/>
              <a:t>Parker </a:t>
            </a:r>
            <a:r>
              <a:rPr lang="en-CA" dirty="0" smtClean="0"/>
              <a:t>Brothers</a:t>
            </a:r>
          </a:p>
          <a:p>
            <a:pPr lvl="1"/>
            <a:r>
              <a:rPr lang="en-US" altLang="en-US" dirty="0">
                <a:latin typeface="Arial" charset="0"/>
                <a:cs typeface="Arial" charset="0"/>
              </a:rPr>
              <a:t>A game of world domination</a:t>
            </a:r>
          </a:p>
          <a:p>
            <a:pPr lvl="1"/>
            <a:r>
              <a:rPr lang="en-US" altLang="en-US" dirty="0">
                <a:latin typeface="Arial" charset="0"/>
                <a:cs typeface="Arial" charset="0"/>
              </a:rPr>
              <a:t>The world is divided into 42 connected regions</a:t>
            </a:r>
          </a:p>
          <a:p>
            <a:pPr lvl="1"/>
            <a:r>
              <a:rPr lang="en-US" altLang="en-US" dirty="0">
                <a:latin typeface="Arial" charset="0"/>
                <a:cs typeface="Arial" charset="0"/>
              </a:rPr>
              <a:t>The regions are vertices and edges indicate adjacent regions</a:t>
            </a:r>
          </a:p>
          <a:p>
            <a:pPr lvl="1"/>
            <a:r>
              <a:rPr lang="en-US" altLang="en-US" dirty="0" smtClean="0">
                <a:latin typeface="Arial" charset="0"/>
                <a:cs typeface="Arial" charset="0"/>
              </a:rPr>
              <a:t>The graph is sufficient to describe the game</a:t>
            </a:r>
          </a:p>
        </p:txBody>
      </p:sp>
    </p:spTree>
    <p:extLst>
      <p:ext uri="{BB962C8B-B14F-4D97-AF65-F5344CB8AC3E}">
        <p14:creationId xmlns:p14="http://schemas.microsoft.com/office/powerpoint/2010/main" val="934101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6147" name="Rectangle 3"/>
          <p:cNvSpPr>
            <a:spLocks noGrp="1" noChangeArrowheads="1"/>
          </p:cNvSpPr>
          <p:nvPr>
            <p:ph type="body" idx="1"/>
          </p:nvPr>
        </p:nvSpPr>
        <p:spPr/>
        <p:txBody>
          <a:bodyPr/>
          <a:lstStyle/>
          <a:p>
            <a:pPr>
              <a:buNone/>
            </a:pPr>
            <a:r>
              <a:rPr lang="en-US" altLang="en-US" dirty="0" smtClean="0">
                <a:latin typeface="Arial" charset="0"/>
                <a:cs typeface="Arial" charset="0"/>
              </a:rPr>
              <a:t>	Consider the game of </a:t>
            </a:r>
            <a:r>
              <a:rPr lang="en-US" altLang="en-US" i="1" dirty="0" smtClean="0">
                <a:latin typeface="Arial" charset="0"/>
                <a:cs typeface="Arial" charset="0"/>
              </a:rPr>
              <a:t>Risk </a:t>
            </a:r>
            <a:r>
              <a:rPr lang="en-US" altLang="en-US" dirty="0" smtClean="0">
                <a:latin typeface="Arial" charset="0"/>
                <a:cs typeface="Arial" charset="0"/>
              </a:rPr>
              <a:t>from </a:t>
            </a:r>
            <a:r>
              <a:rPr lang="en-CA" dirty="0"/>
              <a:t>Parker </a:t>
            </a:r>
            <a:r>
              <a:rPr lang="en-CA" dirty="0" smtClean="0"/>
              <a:t>Brothers</a:t>
            </a:r>
          </a:p>
          <a:p>
            <a:pPr lvl="1"/>
            <a:r>
              <a:rPr lang="en-US" altLang="en-US" dirty="0" smtClean="0">
                <a:latin typeface="Arial" charset="0"/>
                <a:cs typeface="Arial" charset="0"/>
              </a:rPr>
              <a:t>Here is a more abstract representation of the game board</a:t>
            </a:r>
          </a:p>
          <a:p>
            <a:pPr lvl="1"/>
            <a:r>
              <a:rPr lang="en-US" altLang="en-US" dirty="0" smtClean="0">
                <a:latin typeface="Arial" charset="0"/>
                <a:cs typeface="Arial" charset="0"/>
              </a:rPr>
              <a:t>Suddenly, it’s less interesting:  “</a:t>
            </a:r>
            <a:r>
              <a:rPr lang="en-US" altLang="en-US" dirty="0" smtClean="0">
                <a:latin typeface="Arial" charset="0"/>
                <a:cs typeface="Arial" charset="0"/>
              </a:rPr>
              <a:t>I’ve </a:t>
            </a:r>
            <a:r>
              <a:rPr lang="en-US" altLang="en-US" dirty="0" smtClean="0">
                <a:latin typeface="Arial" charset="0"/>
                <a:cs typeface="Arial" charset="0"/>
              </a:rPr>
              <a:t>conquered the graph!”</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01912" y="4221088"/>
            <a:ext cx="4999811" cy="241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71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We’ll focus on Asia</a:t>
            </a:r>
          </a:p>
        </p:txBody>
      </p:sp>
      <p:pic>
        <p:nvPicPr>
          <p:cNvPr id="4" name="Picture 4" descr="C:\Users\dwharder\Desktop\a5.png"/>
          <p:cNvPicPr>
            <a:picLocks noChangeAspect="1" noChangeArrowheads="1"/>
          </p:cNvPicPr>
          <p:nvPr/>
        </p:nvPicPr>
        <p:blipFill rotWithShape="1">
          <a:blip r:embed="rId3">
            <a:extLst>
              <a:ext uri="{28A0092B-C50C-407E-A947-70E740481C1C}">
                <a14:useLocalDpi xmlns:a14="http://schemas.microsoft.com/office/drawing/2010/main" val="0"/>
              </a:ext>
            </a:extLst>
          </a:blip>
          <a:srcRect t="12426" b="2826"/>
          <a:stretch/>
        </p:blipFill>
        <p:spPr bwMode="auto">
          <a:xfrm>
            <a:off x="1619672" y="1996966"/>
            <a:ext cx="5976664" cy="47515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16200000">
            <a:off x="6600964" y="4323986"/>
            <a:ext cx="4572000" cy="276999"/>
          </a:xfrm>
          <a:prstGeom prst="rect">
            <a:avLst/>
          </a:prstGeom>
        </p:spPr>
        <p:txBody>
          <a:bodyPr>
            <a:spAutoFit/>
          </a:bodyPr>
          <a:lstStyle/>
          <a:p>
            <a:r>
              <a:rPr lang="en-CA" sz="1200" dirty="0">
                <a:solidFill>
                  <a:schemeClr val="tx1">
                    <a:lumMod val="50000"/>
                    <a:lumOff val="50000"/>
                  </a:schemeClr>
                </a:solidFill>
              </a:rPr>
              <a:t>http://thunderbird37.com/tag/parker-brothers/</a:t>
            </a:r>
          </a:p>
        </p:txBody>
      </p:sp>
    </p:spTree>
    <p:extLst>
      <p:ext uri="{BB962C8B-B14F-4D97-AF65-F5344CB8AC3E}">
        <p14:creationId xmlns:p14="http://schemas.microsoft.com/office/powerpoint/2010/main" val="951439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Here is our abstract representation</a:t>
            </a:r>
          </a:p>
        </p:txBody>
      </p:sp>
      <p:pic>
        <p:nvPicPr>
          <p:cNvPr id="5" name="Picture 3" descr="C:\Users\dwharder\Desktop\a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204864"/>
            <a:ext cx="4322439" cy="403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106145"/>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17062</TotalTime>
  <Words>4027</Words>
  <Application>Microsoft Office PowerPoint</Application>
  <PresentationFormat>On-screen Show (4:3)</PresentationFormat>
  <Paragraphs>915</Paragraphs>
  <Slides>51</Slides>
  <Notes>50</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Custom Design</vt:lpstr>
      <vt:lpstr>PowerPoint Presentation</vt:lpstr>
      <vt:lpstr>Outline</vt:lpstr>
      <vt:lpstr>Kruskal’s Algorithm</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Analysis</vt:lpstr>
      <vt:lpstr>Analysis</vt:lpstr>
      <vt:lpstr>Analysis</vt:lpstr>
      <vt:lpstr>Analysis</vt:lpstr>
      <vt:lpstr>Analysis</vt:lpstr>
      <vt:lpstr>Analysis</vt:lpstr>
      <vt:lpstr>Analysis</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Summary</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1317</cp:revision>
  <dcterms:created xsi:type="dcterms:W3CDTF">2009-09-11T23:00:44Z</dcterms:created>
  <dcterms:modified xsi:type="dcterms:W3CDTF">2014-03-21T02:15:51Z</dcterms:modified>
</cp:coreProperties>
</file>