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handoutMasterIdLst>
    <p:handoutMasterId r:id="rId18"/>
  </p:handout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70" d="100"/>
          <a:sy n="70" d="100"/>
        </p:scale>
        <p:origin x="-264" y="-10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08/03/2014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5B943B-9AE6-48A4-9670-97FF88F05C53}"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52471A-BD07-49F5-8D25-951E1BA91E6E}"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2E2B194-86E1-4458-A197-1F8F7F60B7A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CB6D475-37EE-42C1-868E-451EA9BA74B6}" type="slidenum">
              <a:rPr lang="en-CA" smtClean="0"/>
              <a:pPr>
                <a:defRPr/>
              </a:pPr>
              <a:t>13</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78F2403-B128-4BCA-96C7-66D7723C0729}" type="slidenum">
              <a:rPr lang="en-CA" smtClean="0"/>
              <a:pPr>
                <a:defRPr/>
              </a:pPr>
              <a:t>14</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Single-source </a:t>
            </a:r>
            <a:r>
              <a:rPr kumimoji="0" lang="en-CA" sz="1600" b="0" i="0" u="none" strike="noStrike" kern="1200" cap="none" spc="0" normalizeH="0" baseline="0" noProof="0" dirty="0" err="1" smtClean="0">
                <a:ln>
                  <a:noFill/>
                </a:ln>
                <a:solidFill>
                  <a:schemeClr val="tx1">
                    <a:lumMod val="50000"/>
                    <a:lumOff val="50000"/>
                  </a:schemeClr>
                </a:solidFill>
                <a:effectLst/>
                <a:uLnTx/>
                <a:uFillTx/>
                <a:latin typeface="+mn-lt"/>
                <a:ea typeface="+mn-ea"/>
                <a:cs typeface="+mn-cs"/>
              </a:rPr>
              <a:t>unweighted</a:t>
            </a: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 path length</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Single source</a:t>
            </a:r>
          </a:p>
          <a:p>
            <a:pPr algn="ctr" fontAlgn="auto">
              <a:spcBef>
                <a:spcPts val="0"/>
              </a:spcBef>
              <a:spcAft>
                <a:spcPts val="0"/>
              </a:spcAft>
              <a:defRPr/>
            </a:pPr>
            <a:r>
              <a:rPr lang="en-US" sz="4400" dirty="0" err="1">
                <a:solidFill>
                  <a:schemeClr val="bg1"/>
                </a:solidFill>
                <a:latin typeface="Arial" pitchFamily="34" charset="0"/>
                <a:cs typeface="Arial" pitchFamily="34" charset="0"/>
              </a:rPr>
              <a:t>u</a:t>
            </a:r>
            <a:r>
              <a:rPr lang="en-US" sz="4400" dirty="0" err="1" smtClean="0">
                <a:solidFill>
                  <a:schemeClr val="bg1"/>
                </a:solidFill>
                <a:latin typeface="Arial" pitchFamily="34" charset="0"/>
                <a:cs typeface="Arial" pitchFamily="34" charset="0"/>
              </a:rPr>
              <a:t>nweighted</a:t>
            </a:r>
            <a:r>
              <a:rPr lang="en-US" sz="4400" dirty="0" smtClean="0">
                <a:solidFill>
                  <a:schemeClr val="bg1"/>
                </a:solidFill>
                <a:latin typeface="Arial" pitchFamily="34" charset="0"/>
                <a:cs typeface="Arial" pitchFamily="34" charset="0"/>
              </a:rPr>
              <a:t> path lengths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5603" name="Content Placeholder 2"/>
          <p:cNvSpPr>
            <a:spLocks noGrp="1"/>
          </p:cNvSpPr>
          <p:nvPr>
            <p:ph idx="1"/>
          </p:nvPr>
        </p:nvSpPr>
        <p:spPr/>
        <p:txBody>
          <a:bodyPr/>
          <a:lstStyle/>
          <a:p>
            <a:pPr>
              <a:buFont typeface="Arial" charset="0"/>
              <a:buNone/>
            </a:pPr>
            <a:r>
              <a:rPr lang="en-CA" altLang="en-US" smtClean="0">
                <a:latin typeface="Arial" charset="0"/>
                <a:cs typeface="Arial" charset="0"/>
              </a:rPr>
              <a:t>	Popping H in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2</a:t>
            </a:r>
            <a:r>
              <a:rPr lang="en-CA" altLang="en-US" smtClean="0">
                <a:latin typeface="Arial" charset="0"/>
                <a:cs typeface="Arial" charset="0"/>
              </a:rPr>
              <a:t> adds C and I to the third layer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3</a:t>
            </a:r>
            <a:endParaRPr lang="en-CA" altLang="en-US" smtClean="0">
              <a:latin typeface="Times New Roman" pitchFamily="18" charset="0"/>
              <a:cs typeface="Times New Roman" pitchFamily="18" charset="0"/>
            </a:endParaRPr>
          </a:p>
          <a:p>
            <a:pPr>
              <a:buFont typeface="Arial" charset="0"/>
              <a:buNone/>
            </a:pPr>
            <a:endParaRPr lang="en-CA" altLang="en-US" smtClean="0">
              <a:latin typeface="Arial" charset="0"/>
              <a:cs typeface="Arial" charset="0"/>
            </a:endParaRPr>
          </a:p>
        </p:txBody>
      </p:sp>
      <p:pic>
        <p:nvPicPr>
          <p:cNvPr id="25604" name="Picture 8" descr="C:\Users\dwharder\Desktop\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7F"/>
                    </a:solidFill>
                  </a:tcPr>
                </a:tc>
                <a:tc>
                  <a:txBody>
                    <a:bodyPr/>
                    <a:lstStyle/>
                    <a:p>
                      <a:pPr algn="ctr"/>
                      <a:r>
                        <a:rPr lang="en-CA" sz="1800" dirty="0" smtClean="0"/>
                        <a:t>C</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A90"/>
                    </a:solidFill>
                  </a:tcPr>
                </a:tc>
                <a:tc>
                  <a:txBody>
                    <a:bodyPr/>
                    <a:lstStyle/>
                    <a:p>
                      <a:pPr algn="ctr"/>
                      <a:r>
                        <a:rPr lang="en-CA" sz="1800" dirty="0" smtClean="0"/>
                        <a:t>I</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A90"/>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177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6627" name="Content Placeholder 2"/>
          <p:cNvSpPr>
            <a:spLocks noGrp="1"/>
          </p:cNvSpPr>
          <p:nvPr>
            <p:ph idx="1"/>
          </p:nvPr>
        </p:nvSpPr>
        <p:spPr/>
        <p:txBody>
          <a:bodyPr/>
          <a:lstStyle/>
          <a:p>
            <a:pPr>
              <a:buFont typeface="Arial" charset="0"/>
              <a:buNone/>
            </a:pPr>
            <a:r>
              <a:rPr lang="en-CA" altLang="en-US" smtClean="0">
                <a:latin typeface="Arial" charset="0"/>
                <a:cs typeface="Arial" charset="0"/>
              </a:rPr>
              <a:t>	E has no more adjacent unvisited vertices</a:t>
            </a:r>
          </a:p>
          <a:p>
            <a:pPr lvl="1"/>
            <a:r>
              <a:rPr lang="en-CA" altLang="en-US" smtClean="0">
                <a:latin typeface="Arial" charset="0"/>
                <a:cs typeface="Arial" charset="0"/>
              </a:rPr>
              <a:t>Thus C and I form the third layer,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3</a:t>
            </a:r>
            <a:endParaRPr lang="en-CA" altLang="en-US" smtClean="0">
              <a:latin typeface="Times New Roman" pitchFamily="18" charset="0"/>
              <a:cs typeface="Times New Roman" pitchFamily="18" charset="0"/>
            </a:endParaRPr>
          </a:p>
          <a:p>
            <a:pPr>
              <a:buFont typeface="Arial" charset="0"/>
              <a:buNone/>
            </a:pPr>
            <a:endParaRPr lang="en-CA" altLang="en-US" smtClean="0">
              <a:latin typeface="Arial" charset="0"/>
              <a:cs typeface="Arial" charset="0"/>
            </a:endParaRPr>
          </a:p>
        </p:txBody>
      </p:sp>
      <p:pic>
        <p:nvPicPr>
          <p:cNvPr id="26628" name="Picture 8" descr="C:\Users\dwharder\Desktop\x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C</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A90"/>
                    </a:solidFill>
                  </a:tcPr>
                </a:tc>
                <a:tc>
                  <a:txBody>
                    <a:bodyPr/>
                    <a:lstStyle/>
                    <a:p>
                      <a:pPr algn="ctr"/>
                      <a:r>
                        <a:rPr lang="en-CA" sz="1800" dirty="0" smtClean="0"/>
                        <a:t>I</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A90"/>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949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7651"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unvisited vertex D is adjacent to vertices in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3</a:t>
            </a:r>
            <a:endParaRPr lang="en-CA" altLang="en-US" smtClean="0">
              <a:latin typeface="Arial" charset="0"/>
              <a:cs typeface="Arial" charset="0"/>
            </a:endParaRPr>
          </a:p>
          <a:p>
            <a:pPr lvl="1"/>
            <a:r>
              <a:rPr lang="en-CA" altLang="en-US" smtClean="0">
                <a:latin typeface="Arial" charset="0"/>
                <a:cs typeface="Arial" charset="0"/>
              </a:rPr>
              <a:t>This vertex forms the fourth layer,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4</a:t>
            </a:r>
            <a:endParaRPr lang="en-CA" altLang="en-US" smtClean="0">
              <a:latin typeface="Times New Roman" pitchFamily="18" charset="0"/>
              <a:cs typeface="Times New Roman" pitchFamily="18" charset="0"/>
            </a:endParaRPr>
          </a:p>
          <a:p>
            <a:pPr>
              <a:buFont typeface="Arial" charset="0"/>
              <a:buNone/>
            </a:pPr>
            <a:endParaRPr lang="en-CA" altLang="en-US" smtClean="0">
              <a:latin typeface="Arial" charset="0"/>
              <a:cs typeface="Arial" charset="0"/>
            </a:endParaRPr>
          </a:p>
        </p:txBody>
      </p:sp>
      <p:pic>
        <p:nvPicPr>
          <p:cNvPr id="27652" name="Picture 9" descr="C:\Users\dwharder\Desktop\x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20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altLang="en-US" smtClean="0">
                <a:latin typeface="Arial" charset="0"/>
                <a:cs typeface="Arial" charset="0"/>
              </a:rPr>
              <a:t>Determining Distances</a:t>
            </a:r>
            <a:endParaRPr lang="en-US" altLang="en-US" smtClean="0">
              <a:latin typeface="Arial" charset="0"/>
              <a:cs typeface="Arial" charset="0"/>
            </a:endParaRP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Theorem:</a:t>
            </a:r>
          </a:p>
          <a:p>
            <a:pPr lvl="1"/>
            <a:r>
              <a:rPr lang="en-US" altLang="en-US" smtClean="0">
                <a:latin typeface="Arial" charset="0"/>
                <a:cs typeface="Arial" charset="0"/>
              </a:rPr>
              <a:t>If, in a breadth-first traversal of a graph, two vertices </a:t>
            </a:r>
            <a:r>
              <a:rPr lang="en-US" altLang="en-US" i="1" smtClean="0">
                <a:latin typeface="Times New Roman" pitchFamily="18" charset="0"/>
                <a:cs typeface="Times New Roman" pitchFamily="18" charset="0"/>
              </a:rPr>
              <a:t>v</a:t>
            </a:r>
            <a:r>
              <a:rPr lang="en-US" altLang="en-US" smtClean="0">
                <a:latin typeface="Arial" charset="0"/>
                <a:cs typeface="Arial" charset="0"/>
              </a:rPr>
              <a:t> and </a:t>
            </a:r>
            <a:r>
              <a:rPr lang="en-US" altLang="en-US" i="1" smtClean="0">
                <a:latin typeface="Times New Roman" pitchFamily="18" charset="0"/>
                <a:cs typeface="Times New Roman" pitchFamily="18" charset="0"/>
              </a:rPr>
              <a:t>w</a:t>
            </a:r>
            <a:r>
              <a:rPr lang="en-US" altLang="en-US" smtClean="0">
                <a:latin typeface="Arial" charset="0"/>
                <a:cs typeface="Arial" charset="0"/>
              </a:rPr>
              <a:t> appear in layers </a:t>
            </a:r>
            <a:r>
              <a:rPr lang="en-US" altLang="en-US" i="1" smtClean="0">
                <a:latin typeface="Times New Roman" pitchFamily="18" charset="0"/>
                <a:cs typeface="Times New Roman" pitchFamily="18" charset="0"/>
              </a:rPr>
              <a:t>L</a:t>
            </a:r>
            <a:r>
              <a:rPr lang="en-US" altLang="en-US" i="1" baseline="-25000" smtClean="0">
                <a:latin typeface="Times New Roman" pitchFamily="18" charset="0"/>
                <a:cs typeface="Times New Roman" pitchFamily="18" charset="0"/>
              </a:rPr>
              <a:t>i</a:t>
            </a:r>
            <a:r>
              <a:rPr lang="en-US" altLang="en-US" smtClean="0">
                <a:latin typeface="Arial" charset="0"/>
                <a:cs typeface="Arial" charset="0"/>
              </a:rPr>
              <a:t> and </a:t>
            </a:r>
            <a:r>
              <a:rPr lang="en-US" altLang="en-US" i="1" smtClean="0">
                <a:latin typeface="Times New Roman" pitchFamily="18" charset="0"/>
                <a:cs typeface="Times New Roman" pitchFamily="18" charset="0"/>
              </a:rPr>
              <a:t>L</a:t>
            </a:r>
            <a:r>
              <a:rPr lang="en-US" altLang="en-US" i="1" baseline="-25000" smtClean="0">
                <a:latin typeface="Times New Roman" pitchFamily="18" charset="0"/>
                <a:cs typeface="Times New Roman" pitchFamily="18" charset="0"/>
              </a:rPr>
              <a:t>j</a:t>
            </a:r>
            <a:r>
              <a:rPr lang="en-US" altLang="en-US" smtClean="0">
                <a:latin typeface="Arial" charset="0"/>
                <a:cs typeface="Arial" charset="0"/>
              </a:rPr>
              <a:t>, respectively and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w</a:t>
            </a:r>
            <a:r>
              <a:rPr lang="en-US" altLang="en-US" smtClean="0">
                <a:latin typeface="Times New Roman" pitchFamily="18" charset="0"/>
                <a:cs typeface="Times New Roman" pitchFamily="18" charset="0"/>
              </a:rPr>
              <a:t>}</a:t>
            </a:r>
            <a:r>
              <a:rPr lang="en-US" altLang="en-US" smtClean="0">
                <a:latin typeface="Arial" charset="0"/>
                <a:cs typeface="Arial" charset="0"/>
              </a:rPr>
              <a:t> is an edge in the graph,</a:t>
            </a:r>
            <a:br>
              <a:rPr lang="en-US" altLang="en-US" smtClean="0">
                <a:latin typeface="Arial" charset="0"/>
                <a:cs typeface="Arial" charset="0"/>
              </a:rPr>
            </a:br>
            <a:r>
              <a:rPr lang="en-US" altLang="en-US" smtClean="0">
                <a:latin typeface="Arial" charset="0"/>
                <a:cs typeface="Arial" charset="0"/>
              </a:rPr>
              <a:t>then </a:t>
            </a:r>
            <a:r>
              <a:rPr lang="en-US" altLang="en-US" i="1" smtClean="0">
                <a:latin typeface="Times New Roman" pitchFamily="18" charset="0"/>
                <a:cs typeface="Times New Roman" pitchFamily="18" charset="0"/>
              </a:rPr>
              <a:t>i</a:t>
            </a:r>
            <a:r>
              <a:rPr lang="en-US" altLang="en-US" i="1" smtClean="0">
                <a:latin typeface="Arial" charset="0"/>
                <a:cs typeface="Arial" charset="0"/>
              </a:rPr>
              <a:t> </a:t>
            </a:r>
            <a:r>
              <a:rPr lang="en-US" altLang="en-US" smtClean="0">
                <a:latin typeface="Arial" charset="0"/>
                <a:cs typeface="Arial" charset="0"/>
              </a:rPr>
              <a:t>and </a:t>
            </a:r>
            <a:r>
              <a:rPr lang="en-US" altLang="en-US" i="1" smtClean="0">
                <a:latin typeface="Times New Roman" pitchFamily="18" charset="0"/>
                <a:cs typeface="Times New Roman" pitchFamily="18" charset="0"/>
              </a:rPr>
              <a:t>j</a:t>
            </a:r>
            <a:r>
              <a:rPr lang="en-US" altLang="en-US" i="1" smtClean="0">
                <a:latin typeface="Arial" charset="0"/>
                <a:cs typeface="Arial" charset="0"/>
              </a:rPr>
              <a:t> </a:t>
            </a:r>
            <a:r>
              <a:rPr lang="en-US" altLang="en-US" smtClean="0">
                <a:latin typeface="Arial" charset="0"/>
                <a:cs typeface="Arial" charset="0"/>
              </a:rPr>
              <a:t>differ by at most one</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Proof:</a:t>
            </a:r>
          </a:p>
          <a:p>
            <a:pPr lvl="1">
              <a:buFont typeface="Arial" charset="0"/>
              <a:buNone/>
            </a:pPr>
            <a:r>
              <a:rPr lang="en-US" altLang="en-US" smtClean="0">
                <a:latin typeface="Arial" charset="0"/>
                <a:cs typeface="Arial" charset="0"/>
              </a:rPr>
              <a:t>	If </a:t>
            </a:r>
            <a:r>
              <a:rPr lang="en-US" altLang="en-US" i="1" smtClean="0">
                <a:latin typeface="Times New Roman" pitchFamily="18" charset="0"/>
                <a:cs typeface="Times New Roman" pitchFamily="18" charset="0"/>
              </a:rPr>
              <a:t>i</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j</a:t>
            </a:r>
            <a:r>
              <a:rPr lang="en-US" altLang="en-US" smtClean="0">
                <a:latin typeface="Arial" charset="0"/>
                <a:cs typeface="Arial" charset="0"/>
              </a:rPr>
              <a:t>, we are done</a:t>
            </a:r>
          </a:p>
          <a:p>
            <a:pPr lvl="1">
              <a:buFont typeface="Arial" charset="0"/>
              <a:buNone/>
            </a:pPr>
            <a:r>
              <a:rPr lang="en-US" altLang="en-US" smtClean="0">
                <a:latin typeface="Arial" charset="0"/>
                <a:cs typeface="Arial" charset="0"/>
              </a:rPr>
              <a:t>	If </a:t>
            </a:r>
            <a:r>
              <a:rPr lang="en-US" altLang="en-US" i="1" smtClean="0">
                <a:latin typeface="Times New Roman" pitchFamily="18" charset="0"/>
                <a:cs typeface="Times New Roman" pitchFamily="18" charset="0"/>
              </a:rPr>
              <a:t>i</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j</a:t>
            </a:r>
            <a:r>
              <a:rPr lang="en-US" altLang="en-US" smtClean="0">
                <a:latin typeface="Arial" charset="0"/>
                <a:cs typeface="Arial" charset="0"/>
              </a:rPr>
              <a:t>, without loss of generality, assume </a:t>
            </a:r>
            <a:r>
              <a:rPr lang="en-US" altLang="en-US" i="1" smtClean="0">
                <a:latin typeface="Times New Roman" pitchFamily="18" charset="0"/>
                <a:cs typeface="Times New Roman" pitchFamily="18" charset="0"/>
              </a:rPr>
              <a:t>i</a:t>
            </a:r>
            <a:r>
              <a:rPr lang="en-US" altLang="en-US" smtClean="0">
                <a:latin typeface="Times New Roman" pitchFamily="18" charset="0"/>
                <a:cs typeface="Times New Roman" pitchFamily="18" charset="0"/>
              </a:rPr>
              <a:t> &lt; </a:t>
            </a:r>
            <a:r>
              <a:rPr lang="en-US" altLang="en-US" i="1" smtClean="0">
                <a:latin typeface="Times New Roman" pitchFamily="18" charset="0"/>
                <a:cs typeface="Times New Roman" pitchFamily="18" charset="0"/>
              </a:rPr>
              <a:t>j</a:t>
            </a:r>
            <a:endParaRPr lang="en-US" altLang="en-US" smtClean="0">
              <a:latin typeface="Arial" charset="0"/>
              <a:cs typeface="Arial" charset="0"/>
            </a:endParaRPr>
          </a:p>
          <a:p>
            <a:pPr lvl="2">
              <a:buFont typeface="Arial" charset="0"/>
              <a:buNone/>
            </a:pPr>
            <a:r>
              <a:rPr lang="en-US" altLang="en-US" smtClean="0">
                <a:latin typeface="Arial" charset="0"/>
                <a:cs typeface="Arial" charset="0"/>
              </a:rPr>
              <a:t>	Because </a:t>
            </a:r>
            <a:r>
              <a:rPr lang="en-US" altLang="en-US" i="1" smtClean="0">
                <a:latin typeface="Times New Roman" pitchFamily="18" charset="0"/>
                <a:cs typeface="Times New Roman" pitchFamily="18" charset="0"/>
              </a:rPr>
              <a:t>v </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L</a:t>
            </a:r>
            <a:r>
              <a:rPr lang="en-US" altLang="en-US" i="1" baseline="-25000" smtClean="0">
                <a:latin typeface="Times New Roman" pitchFamily="18" charset="0"/>
                <a:cs typeface="Times New Roman" pitchFamily="18" charset="0"/>
              </a:rPr>
              <a:t>i</a:t>
            </a:r>
            <a:r>
              <a:rPr lang="en-US" altLang="en-US" smtClean="0">
                <a:latin typeface="Arial" charset="0"/>
                <a:cs typeface="Arial" charset="0"/>
              </a:rPr>
              <a:t>, </a:t>
            </a:r>
            <a:r>
              <a:rPr lang="en-US" altLang="en-US" i="1" smtClean="0">
                <a:latin typeface="Times New Roman" pitchFamily="18" charset="0"/>
                <a:cs typeface="Times New Roman" pitchFamily="18" charset="0"/>
              </a:rPr>
              <a:t>w </a:t>
            </a:r>
            <a:r>
              <a:rPr lang="en-US" altLang="en-US" smtClean="0">
                <a:latin typeface="Arial" charset="0"/>
                <a:cs typeface="Arial" charset="0"/>
              </a:rPr>
              <a:t>does not appear in any previous layer, and </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v</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w</a:t>
            </a:r>
            <a:r>
              <a:rPr lang="en-US" altLang="en-US" smtClean="0">
                <a:latin typeface="Times New Roman" pitchFamily="18" charset="0"/>
                <a:cs typeface="Times New Roman" pitchFamily="18" charset="0"/>
              </a:rPr>
              <a:t>}</a:t>
            </a:r>
            <a:r>
              <a:rPr lang="en-US" altLang="en-US" smtClean="0">
                <a:latin typeface="Arial" charset="0"/>
                <a:cs typeface="Arial" charset="0"/>
              </a:rPr>
              <a:t> is an edge in the graph, it follows that </a:t>
            </a:r>
            <a:r>
              <a:rPr lang="en-US" altLang="en-US" i="1" smtClean="0">
                <a:latin typeface="Times New Roman" pitchFamily="18" charset="0"/>
                <a:cs typeface="Times New Roman" pitchFamily="18" charset="0"/>
              </a:rPr>
              <a:t>w </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L</a:t>
            </a:r>
            <a:r>
              <a:rPr lang="en-US" altLang="en-US" i="1" baseline="-25000" smtClean="0">
                <a:latin typeface="Times New Roman" pitchFamily="18" charset="0"/>
                <a:cs typeface="Times New Roman" pitchFamily="18" charset="0"/>
              </a:rPr>
              <a:t>i</a:t>
            </a:r>
            <a:r>
              <a:rPr lang="en-US" altLang="en-US" baseline="-25000" smtClean="0">
                <a:latin typeface="Times New Roman" pitchFamily="18" charset="0"/>
                <a:cs typeface="Times New Roman" pitchFamily="18" charset="0"/>
              </a:rPr>
              <a:t> + 1</a:t>
            </a:r>
          </a:p>
          <a:p>
            <a:pPr lvl="2">
              <a:buFont typeface="Arial" charset="0"/>
              <a:buNone/>
            </a:pPr>
            <a:r>
              <a:rPr lang="en-US" altLang="en-US" smtClean="0">
                <a:latin typeface="Arial" charset="0"/>
                <a:cs typeface="Arial" charset="0"/>
              </a:rPr>
              <a:t>	Thus</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j </a:t>
            </a:r>
            <a:r>
              <a:rPr lang="en-US" altLang="en-US"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i</a:t>
            </a:r>
            <a:r>
              <a:rPr lang="en-US" altLang="en-US" smtClean="0">
                <a:latin typeface="Times New Roman" pitchFamily="18" charset="0"/>
                <a:cs typeface="Times New Roman" pitchFamily="18" charset="0"/>
              </a:rPr>
              <a:t> + 1</a:t>
            </a:r>
          </a:p>
          <a:p>
            <a:pPr lvl="1">
              <a:buFont typeface="Arial" charset="0"/>
              <a:buNone/>
            </a:pPr>
            <a:r>
              <a:rPr lang="en-US" altLang="en-US" smtClean="0">
                <a:latin typeface="Arial" charset="0"/>
                <a:cs typeface="Arial" charset="0"/>
              </a:rPr>
              <a:t>	Therefore, </a:t>
            </a:r>
            <a:r>
              <a:rPr lang="en-US" altLang="en-US" i="1" smtClean="0">
                <a:latin typeface="Times New Roman" pitchFamily="18" charset="0"/>
                <a:cs typeface="Times New Roman" pitchFamily="18" charset="0"/>
              </a:rPr>
              <a:t>i</a:t>
            </a:r>
            <a:r>
              <a:rPr lang="en-US" altLang="en-US" i="1" smtClean="0">
                <a:latin typeface="Arial" charset="0"/>
                <a:cs typeface="Arial" charset="0"/>
              </a:rPr>
              <a:t> </a:t>
            </a:r>
            <a:r>
              <a:rPr lang="en-US" altLang="en-US" smtClean="0">
                <a:latin typeface="Arial" charset="0"/>
                <a:cs typeface="Arial" charset="0"/>
              </a:rPr>
              <a:t>and </a:t>
            </a:r>
            <a:r>
              <a:rPr lang="en-US" altLang="en-US" i="1" smtClean="0">
                <a:latin typeface="Times New Roman" pitchFamily="18" charset="0"/>
                <a:cs typeface="Times New Roman" pitchFamily="18" charset="0"/>
              </a:rPr>
              <a:t>j</a:t>
            </a:r>
            <a:r>
              <a:rPr lang="en-US" altLang="en-US" i="1" smtClean="0">
                <a:latin typeface="Arial" charset="0"/>
                <a:cs typeface="Arial" charset="0"/>
              </a:rPr>
              <a:t> </a:t>
            </a:r>
            <a:r>
              <a:rPr lang="en-US" altLang="en-US" smtClean="0">
                <a:latin typeface="Arial" charset="0"/>
                <a:cs typeface="Arial" charset="0"/>
              </a:rPr>
              <a:t>differ by at most one</a:t>
            </a:r>
          </a:p>
          <a:p>
            <a:pPr lvl="1"/>
            <a:endParaRPr lang="en-US" altLang="en-US" smtClean="0">
              <a:latin typeface="Arial" charset="0"/>
              <a:cs typeface="Arial" charset="0"/>
            </a:endParaRPr>
          </a:p>
          <a:p>
            <a:pPr lvl="1"/>
            <a:endParaRPr lang="en-US" altLang="en-US" smtClean="0">
              <a:latin typeface="Arial" charset="0"/>
              <a:cs typeface="Arial" charset="0"/>
            </a:endParaRPr>
          </a:p>
        </p:txBody>
      </p:sp>
      <p:sp>
        <p:nvSpPr>
          <p:cNvPr id="4" name="TextBox 3"/>
          <p:cNvSpPr txBox="1"/>
          <p:nvPr/>
        </p:nvSpPr>
        <p:spPr>
          <a:xfrm>
            <a:off x="4965700" y="5661025"/>
            <a:ext cx="2846388" cy="307975"/>
          </a:xfrm>
          <a:prstGeom prst="rect">
            <a:avLst/>
          </a:prstGeom>
          <a:noFill/>
        </p:spPr>
        <p:txBody>
          <a:bodyPr wrap="none">
            <a:spAutoFit/>
          </a:bodyPr>
          <a:lstStyle/>
          <a:p>
            <a:pPr>
              <a:defRPr/>
            </a:pPr>
            <a:r>
              <a:rPr lang="en-CA" sz="1400" dirty="0">
                <a:solidFill>
                  <a:schemeClr val="tx1">
                    <a:lumMod val="50000"/>
                    <a:lumOff val="50000"/>
                  </a:schemeClr>
                </a:solidFill>
              </a:rPr>
              <a:t>Reference:  Kleinberg and </a:t>
            </a:r>
            <a:r>
              <a:rPr lang="en-CA" sz="1400" dirty="0" err="1">
                <a:solidFill>
                  <a:schemeClr val="tx1">
                    <a:lumMod val="50000"/>
                    <a:lumOff val="50000"/>
                  </a:schemeClr>
                </a:solidFill>
              </a:rPr>
              <a:t>Tardos</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val="30084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latin typeface="Arial" charset="0"/>
                <a:cs typeface="Arial" charset="0"/>
              </a:rPr>
              <a:t>Sumary</a:t>
            </a:r>
          </a:p>
        </p:txBody>
      </p:sp>
      <p:sp>
        <p:nvSpPr>
          <p:cNvPr id="798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found the </a:t>
            </a:r>
            <a:r>
              <a:rPr lang="en-US" altLang="en-US" dirty="0" err="1" smtClean="0">
                <a:latin typeface="Arial" charset="0"/>
                <a:cs typeface="Arial" charset="0"/>
              </a:rPr>
              <a:t>unweighted</a:t>
            </a:r>
            <a:r>
              <a:rPr lang="en-US" altLang="en-US" dirty="0" smtClean="0">
                <a:latin typeface="Arial" charset="0"/>
                <a:cs typeface="Arial" charset="0"/>
              </a:rPr>
              <a:t> path length from a single vertex to all other vertices</a:t>
            </a:r>
          </a:p>
          <a:p>
            <a:pPr lvl="1"/>
            <a:r>
              <a:rPr lang="en-US" altLang="en-US" dirty="0" smtClean="0">
                <a:latin typeface="Arial" charset="0"/>
                <a:cs typeface="Arial" charset="0"/>
              </a:rPr>
              <a:t>A breadth-first traversal was used</a:t>
            </a:r>
          </a:p>
          <a:p>
            <a:pPr lvl="1"/>
            <a:r>
              <a:rPr lang="en-US" altLang="en-US" dirty="0" smtClean="0">
                <a:latin typeface="Arial" charset="0"/>
                <a:cs typeface="Arial" charset="0"/>
              </a:rPr>
              <a:t>The first vertex is marked as layer </a:t>
            </a:r>
            <a:r>
              <a:rPr lang="en-US" altLang="en-US" dirty="0" smtClean="0">
                <a:latin typeface="Times New Roman" panose="02020603050405020304" pitchFamily="18" charset="0"/>
                <a:cs typeface="Times New Roman" panose="02020603050405020304" pitchFamily="18" charset="0"/>
              </a:rPr>
              <a:t>0</a:t>
            </a:r>
          </a:p>
          <a:p>
            <a:pPr lvl="1"/>
            <a:r>
              <a:rPr lang="en-US" altLang="en-US" dirty="0" smtClean="0">
                <a:latin typeface="Arial" charset="0"/>
                <a:cs typeface="Arial" charset="0"/>
              </a:rPr>
              <a:t>Vertices added to the queue by one in layer </a:t>
            </a:r>
            <a:r>
              <a:rPr lang="en-US" altLang="en-US" i="1" dirty="0" smtClean="0">
                <a:latin typeface="Times New Roman" panose="02020603050405020304" pitchFamily="18" charset="0"/>
                <a:cs typeface="Times New Roman" panose="02020603050405020304" pitchFamily="18" charset="0"/>
              </a:rPr>
              <a:t>k</a:t>
            </a:r>
            <a:r>
              <a:rPr lang="en-US" altLang="en-US" dirty="0" smtClean="0">
                <a:latin typeface="Arial" charset="0"/>
                <a:cs typeface="Arial" charset="0"/>
              </a:rPr>
              <a:t> are marked as layer </a:t>
            </a:r>
            <a:r>
              <a:rPr lang="en-US" altLang="en-US" i="1" dirty="0" smtClean="0">
                <a:latin typeface="Times New Roman" panose="02020603050405020304" pitchFamily="18" charset="0"/>
                <a:cs typeface="Times New Roman" panose="02020603050405020304" pitchFamily="18" charset="0"/>
              </a:rPr>
              <a:t>k</a:t>
            </a:r>
            <a:r>
              <a:rPr lang="en-US" altLang="en-US" dirty="0" smtClean="0">
                <a:latin typeface="Times New Roman" panose="02020603050405020304" pitchFamily="18" charset="0"/>
                <a:cs typeface="Times New Roman" panose="02020603050405020304" pitchFamily="18" charset="0"/>
              </a:rPr>
              <a:t> + </a:t>
            </a:r>
            <a:r>
              <a:rPr lang="en-US" altLang="en-US" dirty="0" smtClean="0">
                <a:latin typeface="Times New Roman" panose="02020603050405020304" pitchFamily="18" charset="0"/>
                <a:cs typeface="Times New Roman" panose="02020603050405020304" pitchFamily="18" charset="0"/>
              </a:rPr>
              <a:t>1</a:t>
            </a:r>
          </a:p>
          <a:p>
            <a:pPr lvl="1"/>
            <a:r>
              <a:rPr lang="en-US" altLang="en-US" dirty="0" smtClean="0">
                <a:latin typeface="Arial" charset="0"/>
                <a:cs typeface="Arial" charset="0"/>
              </a:rPr>
              <a:t>Later, we will see different algorithms for finding the shortest path length </a:t>
            </a:r>
            <a:r>
              <a:rPr lang="en-US" altLang="en-US" smtClean="0">
                <a:latin typeface="Arial" charset="0"/>
                <a:cs typeface="Arial" charset="0"/>
              </a:rPr>
              <a:t>in weighted graphs</a:t>
            </a: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95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http://en.wikipedia.org/wiki/Shortest_path</a:t>
            </a:r>
            <a:endParaRPr lang="en-US" sz="1400" dirty="0" smtClean="0">
              <a:latin typeface="Arial" charset="0"/>
              <a:cs typeface="Arial" charset="0"/>
            </a:endParaRPr>
          </a:p>
          <a:p>
            <a:pPr marL="533400" indent="-533400">
              <a:buNone/>
              <a:defRPr/>
            </a:pPr>
            <a:r>
              <a:rPr lang="en-US" sz="1400" dirty="0">
                <a:latin typeface="Arial" charset="0"/>
                <a:cs typeface="Arial" charset="0"/>
              </a:rPr>
              <a:t>		          http://</a:t>
            </a:r>
            <a:r>
              <a:rPr lang="en-US" sz="1400" dirty="0" smtClean="0">
                <a:latin typeface="Arial" charset="0"/>
                <a:cs typeface="Arial" charset="0"/>
              </a:rPr>
              <a:t>en.wikipedia.org/wiki/Breadth-first_search</a:t>
            </a:r>
            <a:endParaRPr lang="en-US" sz="1400" dirty="0">
              <a:latin typeface="Arial" charset="0"/>
              <a:cs typeface="Arial" charset="0"/>
            </a:endParaRPr>
          </a:p>
          <a:p>
            <a:pPr marL="533400" indent="-533400">
              <a:buNone/>
              <a:defRPr/>
            </a:pPr>
            <a:endParaRPr lang="en-US" altLang="en-US" sz="1400" dirty="0" smtClean="0">
              <a:latin typeface="Arial" charset="0"/>
              <a:cs typeface="Arial" charset="0"/>
            </a:endParaRPr>
          </a:p>
          <a:p>
            <a:pPr marL="533400" indent="-533400">
              <a:buNone/>
              <a:defRPr/>
            </a:pPr>
            <a:r>
              <a:rPr lang="en-US" altLang="en-US" sz="1400" dirty="0" smtClean="0">
                <a:latin typeface="Arial" charset="0"/>
                <a:cs typeface="Arial" charset="0"/>
              </a:rPr>
              <a:t>[</a:t>
            </a:r>
            <a:r>
              <a:rPr lang="en-US" altLang="en-US" sz="1400" dirty="0">
                <a:latin typeface="Arial" charset="0"/>
                <a:cs typeface="Arial" charset="0"/>
              </a:rPr>
              <a:t>1]	Jon Kleinberg and </a:t>
            </a:r>
            <a:r>
              <a:rPr lang="en-CA" altLang="en-US" sz="1400" dirty="0">
                <a:latin typeface="Arial" charset="0"/>
                <a:cs typeface="Arial" charset="0"/>
              </a:rPr>
              <a:t>É</a:t>
            </a:r>
            <a:r>
              <a:rPr lang="en-US" altLang="en-US" sz="1400" dirty="0" err="1">
                <a:latin typeface="Arial" charset="0"/>
                <a:cs typeface="Arial" charset="0"/>
              </a:rPr>
              <a:t>va</a:t>
            </a:r>
            <a:r>
              <a:rPr lang="en-US" altLang="en-US" sz="1400" dirty="0">
                <a:latin typeface="Arial" charset="0"/>
                <a:cs typeface="Arial" charset="0"/>
              </a:rPr>
              <a:t> </a:t>
            </a:r>
            <a:r>
              <a:rPr lang="en-US" altLang="en-US" sz="1400" dirty="0" err="1">
                <a:latin typeface="Arial" charset="0"/>
                <a:cs typeface="Arial" charset="0"/>
              </a:rPr>
              <a:t>Tardos</a:t>
            </a:r>
            <a:r>
              <a:rPr lang="en-US" altLang="en-US" sz="1400" dirty="0">
                <a:latin typeface="Arial" charset="0"/>
                <a:cs typeface="Arial" charset="0"/>
              </a:rPr>
              <a:t>, </a:t>
            </a:r>
            <a:r>
              <a:rPr lang="en-US" altLang="en-US" sz="1400" i="1" dirty="0">
                <a:latin typeface="Arial" charset="0"/>
                <a:cs typeface="Arial" charset="0"/>
              </a:rPr>
              <a:t>Algorithm Design, </a:t>
            </a:r>
            <a:r>
              <a:rPr lang="en-US" altLang="en-US" sz="1400" dirty="0">
                <a:latin typeface="Arial" charset="0"/>
                <a:cs typeface="Arial" charset="0"/>
              </a:rPr>
              <a:t>Addison Wesley, 2006, §§3.2-5, pp.78-99.</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looks at another problem solved by breadth-first traversals</a:t>
            </a:r>
          </a:p>
          <a:p>
            <a:pPr lvl="1"/>
            <a:r>
              <a:rPr lang="en-US" altLang="en-US" dirty="0" smtClean="0">
                <a:latin typeface="Arial" charset="0"/>
                <a:cs typeface="Arial" charset="0"/>
              </a:rPr>
              <a:t>Finding all path lengths in an </a:t>
            </a:r>
            <a:r>
              <a:rPr lang="en-US" altLang="en-US" dirty="0" err="1" smtClean="0">
                <a:latin typeface="Arial" charset="0"/>
                <a:cs typeface="Arial" charset="0"/>
              </a:rPr>
              <a:t>unweighted</a:t>
            </a:r>
            <a:r>
              <a:rPr lang="en-US" altLang="en-US" dirty="0" smtClean="0">
                <a:latin typeface="Arial" charset="0"/>
                <a:cs typeface="Arial" charset="0"/>
              </a:rPr>
              <a:t> graph</a:t>
            </a:r>
            <a:endParaRPr lang="en-US" altLang="en-US" i="1" dirty="0" smtClean="0">
              <a:latin typeface="Arial" charset="0"/>
              <a:cs typeface="Arial" charset="0"/>
            </a:endParaRPr>
          </a:p>
        </p:txBody>
      </p:sp>
    </p:spTree>
    <p:extLst>
      <p:ext uri="{BB962C8B-B14F-4D97-AF65-F5344CB8AC3E}">
        <p14:creationId xmlns:p14="http://schemas.microsoft.com/office/powerpoint/2010/main" val="154233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CA" altLang="en-US" smtClean="0">
                <a:latin typeface="Arial" charset="0"/>
                <a:cs typeface="Arial" charset="0"/>
              </a:rPr>
              <a:t>Determining Distances</a:t>
            </a:r>
            <a:endParaRPr lang="en-US" altLang="en-US" smtClean="0">
              <a:latin typeface="Arial" charset="0"/>
              <a:cs typeface="Arial" charset="0"/>
            </a:endParaRP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  find the distance from one vertex </a:t>
            </a:r>
            <a:r>
              <a:rPr lang="en-US" altLang="en-US" i="1" dirty="0" smtClean="0">
                <a:latin typeface="Times New Roman" pitchFamily="18" charset="0"/>
                <a:cs typeface="Times New Roman" pitchFamily="18" charset="0"/>
              </a:rPr>
              <a:t>v</a:t>
            </a:r>
            <a:r>
              <a:rPr lang="en-US" altLang="en-US" dirty="0" smtClean="0">
                <a:latin typeface="Arial" charset="0"/>
                <a:cs typeface="Arial" charset="0"/>
              </a:rPr>
              <a:t> to all other vertices</a:t>
            </a:r>
          </a:p>
          <a:p>
            <a:pPr lvl="1"/>
            <a:r>
              <a:rPr lang="en-US" altLang="en-US" dirty="0" smtClean="0">
                <a:latin typeface="Arial" charset="0"/>
                <a:cs typeface="Arial" charset="0"/>
              </a:rPr>
              <a:t>Use a breadth-first traversal</a:t>
            </a:r>
          </a:p>
          <a:p>
            <a:pPr lvl="1"/>
            <a:r>
              <a:rPr lang="en-US" altLang="en-US" dirty="0" smtClean="0">
                <a:latin typeface="Arial" charset="0"/>
                <a:cs typeface="Arial" charset="0"/>
              </a:rPr>
              <a:t>Vertices are added in </a:t>
            </a:r>
            <a:r>
              <a:rPr lang="en-US" altLang="en-US" i="1" dirty="0" smtClean="0">
                <a:latin typeface="Arial" charset="0"/>
                <a:cs typeface="Arial" charset="0"/>
              </a:rPr>
              <a:t>layers</a:t>
            </a:r>
            <a:endParaRPr lang="en-US" altLang="en-US" dirty="0" smtClean="0">
              <a:latin typeface="Arial" charset="0"/>
              <a:cs typeface="Arial" charset="0"/>
            </a:endParaRPr>
          </a:p>
          <a:p>
            <a:pPr lvl="1"/>
            <a:r>
              <a:rPr lang="en-US" altLang="en-US" dirty="0" smtClean="0">
                <a:latin typeface="Arial" charset="0"/>
                <a:cs typeface="Arial" charset="0"/>
              </a:rPr>
              <a:t>The starting vertex is defined to be in the </a:t>
            </a:r>
            <a:r>
              <a:rPr lang="en-US" altLang="en-US" dirty="0" err="1" smtClean="0">
                <a:latin typeface="Arial" charset="0"/>
                <a:cs typeface="Arial" charset="0"/>
              </a:rPr>
              <a:t>zeroeth</a:t>
            </a:r>
            <a:r>
              <a:rPr lang="en-US" altLang="en-US" dirty="0" smtClean="0">
                <a:latin typeface="Arial" charset="0"/>
                <a:cs typeface="Arial" charset="0"/>
              </a:rPr>
              <a:t> layer, </a:t>
            </a:r>
            <a:r>
              <a:rPr lang="en-US" altLang="en-US" i="1" dirty="0" smtClean="0">
                <a:latin typeface="Times New Roman" pitchFamily="18" charset="0"/>
                <a:cs typeface="Times New Roman" pitchFamily="18" charset="0"/>
              </a:rPr>
              <a:t>L</a:t>
            </a:r>
            <a:r>
              <a:rPr lang="en-US" altLang="en-US" baseline="-25000" dirty="0" smtClean="0">
                <a:latin typeface="Times New Roman" pitchFamily="18" charset="0"/>
                <a:cs typeface="Times New Roman" pitchFamily="18" charset="0"/>
              </a:rPr>
              <a:t>0</a:t>
            </a:r>
          </a:p>
          <a:p>
            <a:pPr lvl="1"/>
            <a:r>
              <a:rPr lang="en-US" altLang="en-US" dirty="0" smtClean="0">
                <a:latin typeface="Arial" charset="0"/>
                <a:cs typeface="Arial" charset="0"/>
              </a:rPr>
              <a:t>While the </a:t>
            </a:r>
            <a:r>
              <a:rPr lang="en-US" altLang="en-US" i="1" dirty="0" err="1" smtClean="0">
                <a:latin typeface="Times New Roman" pitchFamily="18" charset="0"/>
                <a:cs typeface="Times New Roman" pitchFamily="18" charset="0"/>
              </a:rPr>
              <a:t>k</a:t>
            </a:r>
            <a:r>
              <a:rPr lang="en-US" altLang="en-US" baseline="30000" dirty="0" err="1" smtClean="0">
                <a:latin typeface="Times New Roman" pitchFamily="18" charset="0"/>
                <a:cs typeface="Times New Roman" pitchFamily="18" charset="0"/>
              </a:rPr>
              <a:t>th</a:t>
            </a:r>
            <a:r>
              <a:rPr lang="en-US" altLang="en-US" dirty="0" smtClean="0">
                <a:latin typeface="Arial" charset="0"/>
                <a:cs typeface="Arial" charset="0"/>
              </a:rPr>
              <a:t> layer is not empty:</a:t>
            </a:r>
          </a:p>
          <a:p>
            <a:pPr lvl="2"/>
            <a:r>
              <a:rPr lang="en-US" altLang="en-US" dirty="0" smtClean="0">
                <a:latin typeface="Arial" charset="0"/>
                <a:cs typeface="Arial" charset="0"/>
              </a:rPr>
              <a:t>All unvisited vertices adjacent to </a:t>
            </a:r>
            <a:r>
              <a:rPr lang="en-US" altLang="en-US" dirty="0" err="1" smtClean="0">
                <a:latin typeface="Arial" charset="0"/>
                <a:cs typeface="Arial" charset="0"/>
              </a:rPr>
              <a:t>verticies</a:t>
            </a:r>
            <a:r>
              <a:rPr lang="en-US" altLang="en-US" dirty="0" smtClean="0">
                <a:latin typeface="Arial" charset="0"/>
                <a:cs typeface="Arial" charset="0"/>
              </a:rPr>
              <a:t> in </a:t>
            </a:r>
            <a:r>
              <a:rPr lang="en-US" altLang="en-US" i="1" dirty="0" err="1" smtClean="0">
                <a:latin typeface="Times New Roman" pitchFamily="18" charset="0"/>
                <a:cs typeface="Times New Roman" pitchFamily="18" charset="0"/>
              </a:rPr>
              <a:t>L</a:t>
            </a:r>
            <a:r>
              <a:rPr lang="en-US" altLang="en-US" i="1" baseline="-25000" dirty="0" err="1" smtClean="0">
                <a:latin typeface="Times New Roman" pitchFamily="18" charset="0"/>
                <a:cs typeface="Times New Roman" pitchFamily="18" charset="0"/>
              </a:rPr>
              <a:t>k</a:t>
            </a:r>
            <a:r>
              <a:rPr lang="en-US" altLang="en-US" dirty="0" smtClean="0">
                <a:latin typeface="Arial" charset="0"/>
                <a:cs typeface="Arial" charset="0"/>
              </a:rPr>
              <a:t> are added to the </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k</a:t>
            </a:r>
            <a:r>
              <a:rPr lang="en-US" altLang="en-US" dirty="0" smtClean="0">
                <a:latin typeface="Times New Roman" pitchFamily="18" charset="0"/>
                <a:cs typeface="Times New Roman" pitchFamily="18" charset="0"/>
              </a:rPr>
              <a:t> + 1)</a:t>
            </a:r>
            <a:r>
              <a:rPr lang="en-US" altLang="en-US" baseline="30000" dirty="0" err="1" smtClean="0">
                <a:latin typeface="Times New Roman" pitchFamily="18" charset="0"/>
                <a:cs typeface="Times New Roman" pitchFamily="18" charset="0"/>
              </a:rPr>
              <a:t>st</a:t>
            </a:r>
            <a:r>
              <a:rPr lang="en-US" altLang="en-US" dirty="0" smtClean="0">
                <a:latin typeface="Arial" charset="0"/>
                <a:cs typeface="Arial" charset="0"/>
              </a:rPr>
              <a:t> layer</a:t>
            </a:r>
          </a:p>
          <a:p>
            <a:pPr lvl="1"/>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Any unvisited vertices are said to be an infinite distance from </a:t>
            </a:r>
            <a:r>
              <a:rPr lang="en-US" altLang="en-US" i="1" dirty="0" smtClean="0">
                <a:latin typeface="Times New Roman" pitchFamily="18" charset="0"/>
                <a:cs typeface="Times New Roman" pitchFamily="18" charset="0"/>
              </a:rPr>
              <a:t>v</a:t>
            </a:r>
            <a:endParaRPr lang="en-US" altLang="en-US" dirty="0" smtClean="0">
              <a:latin typeface="Times New Roman" pitchFamily="18" charset="0"/>
              <a:cs typeface="Times New Roman" pitchFamily="18" charset="0"/>
            </a:endParaRPr>
          </a:p>
        </p:txBody>
      </p:sp>
      <p:sp>
        <p:nvSpPr>
          <p:cNvPr id="4" name="TextBox 3"/>
          <p:cNvSpPr txBox="1"/>
          <p:nvPr/>
        </p:nvSpPr>
        <p:spPr>
          <a:xfrm>
            <a:off x="4965700" y="5661025"/>
            <a:ext cx="2846388" cy="307975"/>
          </a:xfrm>
          <a:prstGeom prst="rect">
            <a:avLst/>
          </a:prstGeom>
          <a:noFill/>
        </p:spPr>
        <p:txBody>
          <a:bodyPr wrap="none">
            <a:spAutoFit/>
          </a:bodyPr>
          <a:lstStyle/>
          <a:p>
            <a:pPr>
              <a:defRPr/>
            </a:pPr>
            <a:r>
              <a:rPr lang="en-CA" sz="1400" dirty="0">
                <a:solidFill>
                  <a:schemeClr val="tx1">
                    <a:lumMod val="50000"/>
                    <a:lumOff val="50000"/>
                  </a:schemeClr>
                </a:solidFill>
              </a:rPr>
              <a:t>Reference:  Kleinberg and </a:t>
            </a:r>
            <a:r>
              <a:rPr lang="en-CA" sz="1400" dirty="0" err="1">
                <a:solidFill>
                  <a:schemeClr val="tx1">
                    <a:lumMod val="50000"/>
                    <a:lumOff val="50000"/>
                  </a:schemeClr>
                </a:solidFill>
              </a:rPr>
              <a:t>Tardos</a:t>
            </a:r>
            <a:endParaRPr lang="en-CA" sz="1400" dirty="0">
              <a:solidFill>
                <a:schemeClr val="tx1">
                  <a:lumMod val="50000"/>
                  <a:lumOff val="50000"/>
                </a:schemeClr>
              </a:solidFill>
            </a:endParaRPr>
          </a:p>
        </p:txBody>
      </p:sp>
    </p:spTree>
    <p:extLst>
      <p:ext uri="{BB962C8B-B14F-4D97-AF65-F5344CB8AC3E}">
        <p14:creationId xmlns:p14="http://schemas.microsoft.com/office/powerpoint/2010/main" val="409179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CA" altLang="en-US" smtClean="0">
                <a:latin typeface="Arial" charset="0"/>
                <a:cs typeface="Arial" charset="0"/>
              </a:rPr>
              <a:t>Determining Distances</a:t>
            </a:r>
            <a:endParaRPr lang="en-US" altLang="en-US" smtClean="0">
              <a:latin typeface="Arial" charset="0"/>
              <a:cs typeface="Arial" charset="0"/>
            </a:endParaRPr>
          </a:p>
        </p:txBody>
      </p:sp>
      <p:sp>
        <p:nvSpPr>
          <p:cNvPr id="194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this graph:  find the distance from A to each other vertex</a:t>
            </a:r>
            <a:endParaRPr lang="en-US" altLang="en-US" sz="2800" dirty="0" smtClean="0">
              <a:latin typeface="Arial" charset="0"/>
              <a:cs typeface="Arial" charset="0"/>
            </a:endParaRPr>
          </a:p>
        </p:txBody>
      </p:sp>
      <p:pic>
        <p:nvPicPr>
          <p:cNvPr id="19460" name="Picture 4" descr="C:\Users\dwharder\Desktop\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852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0483" name="Content Placeholder 2"/>
          <p:cNvSpPr>
            <a:spLocks noGrp="1"/>
          </p:cNvSpPr>
          <p:nvPr>
            <p:ph idx="1"/>
          </p:nvPr>
        </p:nvSpPr>
        <p:spPr/>
        <p:txBody>
          <a:bodyPr/>
          <a:lstStyle/>
          <a:p>
            <a:pPr>
              <a:buFont typeface="Arial" charset="0"/>
              <a:buNone/>
            </a:pPr>
            <a:r>
              <a:rPr lang="en-CA" altLang="en-US" smtClean="0">
                <a:latin typeface="Arial" charset="0"/>
                <a:cs typeface="Arial" charset="0"/>
              </a:rPr>
              <a:t>	A forms the zeroeth layer,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0</a:t>
            </a:r>
            <a:endParaRPr lang="en-CA" altLang="en-US" smtClean="0">
              <a:latin typeface="Arial" charset="0"/>
              <a:cs typeface="Arial" charset="0"/>
            </a:endParaRPr>
          </a:p>
        </p:txBody>
      </p:sp>
      <p:pic>
        <p:nvPicPr>
          <p:cNvPr id="20484" name="Picture 5" descr="C:\Users\dwharder\Desktop\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A</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F7F">
                        <a:alpha val="92941"/>
                      </a:srgbClr>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666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1507"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unvisited vertices B, F and G are adjacent to A</a:t>
            </a:r>
          </a:p>
          <a:p>
            <a:pPr lvl="1"/>
            <a:r>
              <a:rPr lang="en-CA" altLang="en-US" smtClean="0">
                <a:latin typeface="Arial" charset="0"/>
                <a:cs typeface="Arial" charset="0"/>
              </a:rPr>
              <a:t>These form the first layer,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1</a:t>
            </a:r>
            <a:endParaRPr lang="en-CA" altLang="en-US" smtClean="0">
              <a:latin typeface="Times New Roman" pitchFamily="18" charset="0"/>
              <a:cs typeface="Times New Roman" pitchFamily="18" charset="0"/>
            </a:endParaRPr>
          </a:p>
        </p:txBody>
      </p:sp>
      <p:pic>
        <p:nvPicPr>
          <p:cNvPr id="21508" name="Picture 6" descr="C:\Users\dwharder\Desktop\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B</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E7C"/>
                    </a:solidFill>
                  </a:tcPr>
                </a:tc>
                <a:tc>
                  <a:txBody>
                    <a:bodyPr/>
                    <a:lstStyle/>
                    <a:p>
                      <a:pPr algn="ctr"/>
                      <a:r>
                        <a:rPr lang="en-CA" sz="1800" dirty="0" smtClean="0"/>
                        <a:t>F</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E7C"/>
                    </a:solidFill>
                  </a:tcPr>
                </a:tc>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E7C"/>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379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2531"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We now begin popping </a:t>
            </a:r>
            <a:r>
              <a:rPr lang="en-CA" altLang="en-US" i="1" dirty="0" smtClean="0">
                <a:latin typeface="Times New Roman" pitchFamily="18" charset="0"/>
                <a:cs typeface="Times New Roman" pitchFamily="18" charset="0"/>
              </a:rPr>
              <a:t>L</a:t>
            </a:r>
            <a:r>
              <a:rPr lang="en-CA" altLang="en-US" baseline="-25000" dirty="0" smtClean="0">
                <a:latin typeface="Times New Roman" pitchFamily="18" charset="0"/>
                <a:cs typeface="Times New Roman" pitchFamily="18" charset="0"/>
              </a:rPr>
              <a:t>1</a:t>
            </a:r>
            <a:r>
              <a:rPr lang="en-CA" altLang="en-US" dirty="0" smtClean="0">
                <a:latin typeface="Arial" charset="0"/>
                <a:cs typeface="Arial" charset="0"/>
              </a:rPr>
              <a:t> vertices: pop B</a:t>
            </a:r>
          </a:p>
          <a:p>
            <a:pPr lvl="1"/>
            <a:r>
              <a:rPr lang="en-CA" altLang="en-US" dirty="0" smtClean="0">
                <a:latin typeface="Arial" charset="0"/>
                <a:cs typeface="Arial" charset="0"/>
              </a:rPr>
              <a:t>H is adjacent to B</a:t>
            </a:r>
          </a:p>
          <a:p>
            <a:pPr lvl="1"/>
            <a:r>
              <a:rPr lang="en-CA" altLang="en-US" dirty="0" smtClean="0">
                <a:latin typeface="Arial" charset="0"/>
                <a:cs typeface="Arial" charset="0"/>
              </a:rPr>
              <a:t>It is tagged </a:t>
            </a:r>
            <a:r>
              <a:rPr lang="en-CA" altLang="en-US" i="1" dirty="0" smtClean="0">
                <a:latin typeface="Times New Roman" pitchFamily="18" charset="0"/>
                <a:cs typeface="Times New Roman" pitchFamily="18" charset="0"/>
              </a:rPr>
              <a:t>L</a:t>
            </a:r>
            <a:r>
              <a:rPr lang="en-CA" altLang="en-US" baseline="-25000" dirty="0" smtClean="0">
                <a:latin typeface="Times New Roman" pitchFamily="18" charset="0"/>
                <a:cs typeface="Times New Roman" pitchFamily="18" charset="0"/>
              </a:rPr>
              <a:t>2</a:t>
            </a:r>
            <a:endParaRPr lang="en-CA" altLang="en-US" dirty="0" smtClean="0">
              <a:latin typeface="Arial" charset="0"/>
              <a:cs typeface="Arial" charset="0"/>
            </a:endParaRPr>
          </a:p>
        </p:txBody>
      </p:sp>
      <p:pic>
        <p:nvPicPr>
          <p:cNvPr id="22532" name="Picture 2" descr="C:\Users\dwharder\Desktop\x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F</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E7C"/>
                    </a:solidFill>
                  </a:tcPr>
                </a:tc>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E7C"/>
                    </a:solidFill>
                  </a:tcPr>
                </a:tc>
                <a:tc>
                  <a:txBody>
                    <a:bodyPr/>
                    <a:lstStyle/>
                    <a:p>
                      <a:pPr algn="ctr"/>
                      <a:r>
                        <a:rPr lang="en-CA" sz="1800" dirty="0" smtClean="0"/>
                        <a:t>H</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7F"/>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47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3555"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Popping F pushes E onto the queue</a:t>
            </a:r>
          </a:p>
          <a:p>
            <a:pPr lvl="1"/>
            <a:r>
              <a:rPr lang="en-CA" altLang="en-US" dirty="0">
                <a:latin typeface="Arial" charset="0"/>
                <a:cs typeface="Arial" charset="0"/>
              </a:rPr>
              <a:t>It is </a:t>
            </a:r>
            <a:r>
              <a:rPr lang="en-CA" altLang="en-US" dirty="0" smtClean="0">
                <a:latin typeface="Arial" charset="0"/>
                <a:cs typeface="Arial" charset="0"/>
              </a:rPr>
              <a:t>also tagged </a:t>
            </a:r>
            <a:r>
              <a:rPr lang="en-CA" altLang="en-US" i="1" dirty="0">
                <a:latin typeface="Times New Roman" pitchFamily="18" charset="0"/>
                <a:cs typeface="Times New Roman" pitchFamily="18" charset="0"/>
              </a:rPr>
              <a:t>L</a:t>
            </a:r>
            <a:r>
              <a:rPr lang="en-CA" altLang="en-US" baseline="-25000" dirty="0">
                <a:latin typeface="Times New Roman" pitchFamily="18" charset="0"/>
                <a:cs typeface="Times New Roman" pitchFamily="18" charset="0"/>
              </a:rPr>
              <a:t>2</a:t>
            </a:r>
            <a:endParaRPr lang="en-CA" altLang="en-US" dirty="0">
              <a:latin typeface="Arial" charset="0"/>
              <a:cs typeface="Arial" charset="0"/>
            </a:endParaRPr>
          </a:p>
          <a:p>
            <a:pPr lvl="1"/>
            <a:endParaRPr lang="en-CA" altLang="en-US" dirty="0" smtClean="0">
              <a:latin typeface="Arial" charset="0"/>
              <a:cs typeface="Arial" charset="0"/>
            </a:endParaRPr>
          </a:p>
        </p:txBody>
      </p:sp>
      <p:pic>
        <p:nvPicPr>
          <p:cNvPr id="23556" name="Picture 7" descr="C:\Users\dwharder\Desktop\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G</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E7C"/>
                    </a:solidFill>
                  </a:tcPr>
                </a:tc>
                <a:tc>
                  <a:txBody>
                    <a:bodyPr/>
                    <a:lstStyle/>
                    <a:p>
                      <a:pPr algn="ctr"/>
                      <a:r>
                        <a:rPr lang="en-CA" sz="1800" dirty="0" smtClean="0"/>
                        <a:t>H</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7F"/>
                    </a:solidFill>
                  </a:tcPr>
                </a:tc>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7F"/>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390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C:\Users\dwharder\Desktop\x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82838"/>
            <a:ext cx="201771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p:txBody>
          <a:bodyPr/>
          <a:lstStyle/>
          <a:p>
            <a:r>
              <a:rPr lang="en-CA" altLang="en-US" smtClean="0">
                <a:latin typeface="Arial" charset="0"/>
                <a:cs typeface="Arial" charset="0"/>
              </a:rPr>
              <a:t>Determining Distances</a:t>
            </a:r>
          </a:p>
        </p:txBody>
      </p:sp>
      <p:sp>
        <p:nvSpPr>
          <p:cNvPr id="24580"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pop G which has no other unvisited neighbours</a:t>
            </a:r>
          </a:p>
          <a:p>
            <a:pPr lvl="1"/>
            <a:r>
              <a:rPr lang="en-CA" altLang="en-US" smtClean="0">
                <a:latin typeface="Arial" charset="0"/>
                <a:cs typeface="Arial" charset="0"/>
              </a:rPr>
              <a:t>G is the last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1</a:t>
            </a:r>
            <a:r>
              <a:rPr lang="en-CA" altLang="en-US" smtClean="0">
                <a:latin typeface="Arial" charset="0"/>
                <a:cs typeface="Arial" charset="0"/>
              </a:rPr>
              <a:t> vertex; thus H and E form the second layer, </a:t>
            </a:r>
            <a:r>
              <a:rPr lang="en-CA" altLang="en-US" i="1" smtClean="0">
                <a:latin typeface="Times New Roman" pitchFamily="18" charset="0"/>
                <a:cs typeface="Times New Roman" pitchFamily="18" charset="0"/>
              </a:rPr>
              <a:t>L</a:t>
            </a:r>
            <a:r>
              <a:rPr lang="en-CA" altLang="en-US" baseline="-25000" smtClean="0">
                <a:latin typeface="Times New Roman" pitchFamily="18" charset="0"/>
                <a:cs typeface="Times New Roman" pitchFamily="18" charset="0"/>
              </a:rPr>
              <a:t>2</a:t>
            </a:r>
            <a:endParaRPr lang="en-CA" altLang="en-US" smtClean="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635375" y="4581525"/>
          <a:ext cx="2016126" cy="365602"/>
        </p:xfrm>
        <a:graphic>
          <a:graphicData uri="http://schemas.openxmlformats.org/drawingml/2006/table">
            <a:tbl>
              <a:tblPr firstRow="1" bandRow="1">
                <a:tableStyleId>{2D5ABB26-0587-4C30-8999-92F81FD0307C}</a:tableStyleId>
              </a:tblPr>
              <a:tblGrid>
                <a:gridCol w="336021"/>
                <a:gridCol w="336021"/>
                <a:gridCol w="336021"/>
                <a:gridCol w="336021"/>
                <a:gridCol w="336021"/>
                <a:gridCol w="336021"/>
              </a:tblGrid>
              <a:tr h="365125">
                <a:tc>
                  <a:txBody>
                    <a:bodyPr/>
                    <a:lstStyle/>
                    <a:p>
                      <a:pPr algn="ctr"/>
                      <a:r>
                        <a:rPr lang="en-CA" sz="1800" dirty="0" smtClean="0"/>
                        <a:t>H</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7F"/>
                    </a:solidFill>
                  </a:tcPr>
                </a:tc>
                <a:tc>
                  <a:txBody>
                    <a:bodyPr/>
                    <a:lstStyle/>
                    <a:p>
                      <a:pPr algn="ctr"/>
                      <a:r>
                        <a:rPr lang="en-CA" sz="1800" dirty="0" smtClean="0"/>
                        <a:t>E</a:t>
                      </a: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7F"/>
                    </a:solid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800" dirty="0"/>
                    </a:p>
                  </a:txBody>
                  <a:tcPr marL="91436" marR="91436" marT="45641" marB="456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96754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16994</TotalTime>
  <Words>64</Words>
  <Application>Microsoft Office PowerPoint</Application>
  <PresentationFormat>On-screen Show (4:3)</PresentationFormat>
  <Paragraphs>88</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PowerPoint Presentation</vt:lpstr>
      <vt:lpstr>Outline</vt:lpstr>
      <vt:lpstr>Determining Distances</vt:lpstr>
      <vt:lpstr>Determining Distances</vt:lpstr>
      <vt:lpstr>Determining Distances</vt:lpstr>
      <vt:lpstr>Determining Distances</vt:lpstr>
      <vt:lpstr>Determining Distances</vt:lpstr>
      <vt:lpstr>Determining Distances</vt:lpstr>
      <vt:lpstr>Determining Distances</vt:lpstr>
      <vt:lpstr>Determining Distances</vt:lpstr>
      <vt:lpstr>Determining Distances</vt:lpstr>
      <vt:lpstr>Determining Distances</vt:lpstr>
      <vt:lpstr>Determining Distances</vt:lpstr>
      <vt:lpstr>Sumary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1309</cp:revision>
  <dcterms:created xsi:type="dcterms:W3CDTF">2009-09-11T23:00:44Z</dcterms:created>
  <dcterms:modified xsi:type="dcterms:W3CDTF">2014-03-08T09:57:35Z</dcterms:modified>
</cp:coreProperties>
</file>