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64"/>
  </p:notesMasterIdLst>
  <p:sldIdLst>
    <p:sldId id="256"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62" r:id="rId23"/>
    <p:sldId id="363"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2"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1" r:id="rId62"/>
    <p:sldId id="302"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112" d="100"/>
          <a:sy n="112" d="100"/>
        </p:scale>
        <p:origin x="-1488" y="-78"/>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1/27/2018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295610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11DC9-2F99-4ED9-A66D-6546F289FB3E}" type="slidenum">
              <a:rPr lang="en-CA" smtClean="0"/>
              <a:pPr fontAlgn="base">
                <a:spcBef>
                  <a:spcPct val="0"/>
                </a:spcBef>
                <a:spcAft>
                  <a:spcPct val="0"/>
                </a:spcAft>
                <a:defRPr/>
              </a:pPr>
              <a:t>11</a:t>
            </a:fld>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BCD19A-85DC-4829-8D76-DF3737391BA9}" type="slidenum">
              <a:rPr lang="en-CA" smtClean="0"/>
              <a:pPr fontAlgn="base">
                <a:spcBef>
                  <a:spcPct val="0"/>
                </a:spcBef>
                <a:spcAft>
                  <a:spcPct val="0"/>
                </a:spcAft>
                <a:defRPr/>
              </a:pPr>
              <a:t>12</a:t>
            </a:fld>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A8EBB5-5B55-45A1-B8D0-8AE7A9500F14}" type="slidenum">
              <a:rPr lang="en-CA" smtClean="0"/>
              <a:pPr fontAlgn="base">
                <a:spcBef>
                  <a:spcPct val="0"/>
                </a:spcBef>
                <a:spcAft>
                  <a:spcPct val="0"/>
                </a:spcAft>
                <a:defRPr/>
              </a:pPr>
              <a:t>13</a:t>
            </a:fld>
            <a:endParaRPr lang="en-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C0E48E-CB83-4AB6-983A-FEAEE4475FCF}" type="slidenum">
              <a:rPr lang="en-CA" smtClean="0"/>
              <a:pPr fontAlgn="base">
                <a:spcBef>
                  <a:spcPct val="0"/>
                </a:spcBef>
                <a:spcAft>
                  <a:spcPct val="0"/>
                </a:spcAft>
                <a:defRPr/>
              </a:pPr>
              <a:t>14</a:t>
            </a:fld>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7E122F-3534-4B63-BAC5-19210986B1D8}" type="slidenum">
              <a:rPr lang="en-CA" smtClean="0"/>
              <a:pPr fontAlgn="base">
                <a:spcBef>
                  <a:spcPct val="0"/>
                </a:spcBef>
                <a:spcAft>
                  <a:spcPct val="0"/>
                </a:spcAft>
                <a:defRPr/>
              </a:pPr>
              <a:t>15</a:t>
            </a:fld>
            <a:endParaRPr lang="en-C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69E02F-5AE0-43C5-BB55-2B94731580DB}" type="slidenum">
              <a:rPr lang="en-CA" smtClean="0"/>
              <a:pPr fontAlgn="base">
                <a:spcBef>
                  <a:spcPct val="0"/>
                </a:spcBef>
                <a:spcAft>
                  <a:spcPct val="0"/>
                </a:spcAft>
                <a:defRPr/>
              </a:pPr>
              <a:t>16</a:t>
            </a:fld>
            <a:endParaRPr lang="en-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FBBD07-FBD9-4AEA-AD40-92DDF552DA82}" type="slidenum">
              <a:rPr lang="en-CA" smtClean="0"/>
              <a:pPr fontAlgn="base">
                <a:spcBef>
                  <a:spcPct val="0"/>
                </a:spcBef>
                <a:spcAft>
                  <a:spcPct val="0"/>
                </a:spcAft>
                <a:defRPr/>
              </a:pPr>
              <a:t>17</a:t>
            </a:fld>
            <a:endParaRPr lang="en-C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98902A-245A-46BD-9C2C-2A7375829768}" type="slidenum">
              <a:rPr lang="en-CA" smtClean="0"/>
              <a:pPr fontAlgn="base">
                <a:spcBef>
                  <a:spcPct val="0"/>
                </a:spcBef>
                <a:spcAft>
                  <a:spcPct val="0"/>
                </a:spcAft>
                <a:defRPr/>
              </a:pPr>
              <a:t>18</a:t>
            </a:fld>
            <a:endParaRPr lang="en-C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487621-D0BB-42CB-A214-C0AC5C1BF30B}" type="slidenum">
              <a:rPr lang="en-CA" smtClean="0"/>
              <a:pPr fontAlgn="base">
                <a:spcBef>
                  <a:spcPct val="0"/>
                </a:spcBef>
                <a:spcAft>
                  <a:spcPct val="0"/>
                </a:spcAft>
                <a:defRPr/>
              </a:pPr>
              <a:t>19</a:t>
            </a:fld>
            <a:endParaRPr lang="en-C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CD5AA3-19E0-43C9-A056-81D2D4EB65ED}" type="slidenum">
              <a:rPr lang="en-CA" smtClean="0"/>
              <a:pPr fontAlgn="base">
                <a:spcBef>
                  <a:spcPct val="0"/>
                </a:spcBef>
                <a:spcAft>
                  <a:spcPct val="0"/>
                </a:spcAft>
                <a:defRPr/>
              </a:pPr>
              <a:t>20</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8580AB-517A-4259-B2E8-125BBCD9B48E}" type="slidenum">
              <a:rPr lang="en-CA" smtClean="0"/>
              <a:pPr fontAlgn="base">
                <a:spcBef>
                  <a:spcPct val="0"/>
                </a:spcBef>
                <a:spcAft>
                  <a:spcPct val="0"/>
                </a:spcAft>
                <a:defRPr/>
              </a:pPr>
              <a:t>2</a:t>
            </a:fld>
            <a:endParaRPr lang="en-C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BB4C92-B033-4839-959A-C69AC0419D4B}" type="slidenum">
              <a:rPr lang="en-CA" smtClean="0"/>
              <a:pPr fontAlgn="base">
                <a:spcBef>
                  <a:spcPct val="0"/>
                </a:spcBef>
                <a:spcAft>
                  <a:spcPct val="0"/>
                </a:spcAft>
                <a:defRPr/>
              </a:pPr>
              <a:t>21</a:t>
            </a:fld>
            <a:endParaRPr lang="en-C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BB4C92-B033-4839-959A-C69AC0419D4B}" type="slidenum">
              <a:rPr lang="en-CA" smtClean="0"/>
              <a:pPr fontAlgn="base">
                <a:spcBef>
                  <a:spcPct val="0"/>
                </a:spcBef>
                <a:spcAft>
                  <a:spcPct val="0"/>
                </a:spcAft>
                <a:defRPr/>
              </a:pPr>
              <a:t>22</a:t>
            </a:fld>
            <a:endParaRPr lang="en-C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BB4C92-B033-4839-959A-C69AC0419D4B}" type="slidenum">
              <a:rPr lang="en-CA" smtClean="0"/>
              <a:pPr fontAlgn="base">
                <a:spcBef>
                  <a:spcPct val="0"/>
                </a:spcBef>
                <a:spcAft>
                  <a:spcPct val="0"/>
                </a:spcAft>
                <a:defRPr/>
              </a:pPr>
              <a:t>23</a:t>
            </a:fld>
            <a:endParaRPr lang="en-C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42B62D-23F3-4E3C-879E-E7C8386CC64D}" type="slidenum">
              <a:rPr lang="en-CA" smtClean="0"/>
              <a:pPr fontAlgn="base">
                <a:spcBef>
                  <a:spcPct val="0"/>
                </a:spcBef>
                <a:spcAft>
                  <a:spcPct val="0"/>
                </a:spcAft>
                <a:defRPr/>
              </a:pPr>
              <a:t>24</a:t>
            </a:fld>
            <a:endParaRPr lang="en-C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1CD208-FD98-4566-823A-F63476CA3056}" type="slidenum">
              <a:rPr lang="en-CA" smtClean="0"/>
              <a:pPr fontAlgn="base">
                <a:spcBef>
                  <a:spcPct val="0"/>
                </a:spcBef>
                <a:spcAft>
                  <a:spcPct val="0"/>
                </a:spcAft>
                <a:defRPr/>
              </a:pPr>
              <a:t>25</a:t>
            </a:fld>
            <a:endParaRPr lang="en-C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6E6027-AC91-442F-8C53-4972B4065EF9}" type="slidenum">
              <a:rPr lang="en-CA" smtClean="0"/>
              <a:pPr fontAlgn="base">
                <a:spcBef>
                  <a:spcPct val="0"/>
                </a:spcBef>
                <a:spcAft>
                  <a:spcPct val="0"/>
                </a:spcAft>
                <a:defRPr/>
              </a:pPr>
              <a:t>26</a:t>
            </a:fld>
            <a:endParaRPr lang="en-C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483569-2772-4817-84EC-9FC2DF66BD0F}" type="slidenum">
              <a:rPr lang="en-CA" smtClean="0"/>
              <a:pPr fontAlgn="base">
                <a:spcBef>
                  <a:spcPct val="0"/>
                </a:spcBef>
                <a:spcAft>
                  <a:spcPct val="0"/>
                </a:spcAft>
                <a:defRPr/>
              </a:pPr>
              <a:t>28</a:t>
            </a:fld>
            <a:endParaRPr lang="en-C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88092E-8B40-4325-AA0F-EE7C7B3D07CA}" type="slidenum">
              <a:rPr lang="en-CA" smtClean="0"/>
              <a:pPr fontAlgn="base">
                <a:spcBef>
                  <a:spcPct val="0"/>
                </a:spcBef>
                <a:spcAft>
                  <a:spcPct val="0"/>
                </a:spcAft>
                <a:defRPr/>
              </a:pPr>
              <a:t>29</a:t>
            </a:fld>
            <a:endParaRPr lang="en-CA"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368B75-162C-41FC-91FF-C517DFC9E6DC}" type="slidenum">
              <a:rPr lang="en-CA" smtClean="0"/>
              <a:pPr fontAlgn="base">
                <a:spcBef>
                  <a:spcPct val="0"/>
                </a:spcBef>
                <a:spcAft>
                  <a:spcPct val="0"/>
                </a:spcAft>
                <a:defRPr/>
              </a:pPr>
              <a:t>30</a:t>
            </a:fld>
            <a:endParaRPr lang="en-CA"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945A12-80C0-453C-9C36-15D62944E6F1}" type="slidenum">
              <a:rPr lang="en-CA" smtClean="0"/>
              <a:pPr fontAlgn="base">
                <a:spcBef>
                  <a:spcPct val="0"/>
                </a:spcBef>
                <a:spcAft>
                  <a:spcPct val="0"/>
                </a:spcAft>
                <a:defRPr/>
              </a:pPr>
              <a:t>31</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2B338F-22EC-4445-89EA-03F462A5B440}" type="slidenum">
              <a:rPr lang="en-CA" smtClean="0"/>
              <a:pPr fontAlgn="base">
                <a:spcBef>
                  <a:spcPct val="0"/>
                </a:spcBef>
                <a:spcAft>
                  <a:spcPct val="0"/>
                </a:spcAft>
                <a:defRPr/>
              </a:pPr>
              <a:t>3</a:t>
            </a:fld>
            <a:endParaRPr lang="en-CA"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F2BFB0-6E38-4382-840F-D7233A8D0ECD}" type="slidenum">
              <a:rPr lang="en-CA" smtClean="0"/>
              <a:pPr fontAlgn="base">
                <a:spcBef>
                  <a:spcPct val="0"/>
                </a:spcBef>
                <a:spcAft>
                  <a:spcPct val="0"/>
                </a:spcAft>
                <a:defRPr/>
              </a:pPr>
              <a:t>32</a:t>
            </a:fld>
            <a:endParaRPr lang="en-CA"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25DC2C-2AC7-49E4-972D-289E55BBCF99}" type="slidenum">
              <a:rPr lang="en-CA" smtClean="0"/>
              <a:pPr fontAlgn="base">
                <a:spcBef>
                  <a:spcPct val="0"/>
                </a:spcBef>
                <a:spcAft>
                  <a:spcPct val="0"/>
                </a:spcAft>
                <a:defRPr/>
              </a:pPr>
              <a:t>33</a:t>
            </a:fld>
            <a:endParaRPr lang="en-CA"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481A60-BB94-4070-9A79-0BE80CC08A3A}" type="slidenum">
              <a:rPr lang="en-CA" smtClean="0"/>
              <a:pPr fontAlgn="base">
                <a:spcBef>
                  <a:spcPct val="0"/>
                </a:spcBef>
                <a:spcAft>
                  <a:spcPct val="0"/>
                </a:spcAft>
                <a:defRPr/>
              </a:pPr>
              <a:t>34</a:t>
            </a:fld>
            <a:endParaRPr lang="en-CA"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A2FB7A-6333-47CA-89DF-5DA3C1058B11}" type="slidenum">
              <a:rPr lang="en-CA" smtClean="0"/>
              <a:pPr fontAlgn="base">
                <a:spcBef>
                  <a:spcPct val="0"/>
                </a:spcBef>
                <a:spcAft>
                  <a:spcPct val="0"/>
                </a:spcAft>
                <a:defRPr/>
              </a:pPr>
              <a:t>35</a:t>
            </a:fld>
            <a:endParaRPr lang="en-CA"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32C542-F914-4B79-B866-9F0F02DE75FD}" type="slidenum">
              <a:rPr lang="en-CA" smtClean="0"/>
              <a:pPr fontAlgn="base">
                <a:spcBef>
                  <a:spcPct val="0"/>
                </a:spcBef>
                <a:spcAft>
                  <a:spcPct val="0"/>
                </a:spcAft>
                <a:defRPr/>
              </a:pPr>
              <a:t>36</a:t>
            </a:fld>
            <a:endParaRPr lang="en-CA"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B97724-D52E-4A27-8C2D-768D08D0B743}" type="slidenum">
              <a:rPr lang="en-CA" smtClean="0"/>
              <a:pPr fontAlgn="base">
                <a:spcBef>
                  <a:spcPct val="0"/>
                </a:spcBef>
                <a:spcAft>
                  <a:spcPct val="0"/>
                </a:spcAft>
                <a:defRPr/>
              </a:pPr>
              <a:t>37</a:t>
            </a:fld>
            <a:endParaRPr lang="en-CA"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E75E14-88F6-4C4D-B3C6-C734DCDF4C27}" type="slidenum">
              <a:rPr lang="en-CA" smtClean="0"/>
              <a:pPr fontAlgn="base">
                <a:spcBef>
                  <a:spcPct val="0"/>
                </a:spcBef>
                <a:spcAft>
                  <a:spcPct val="0"/>
                </a:spcAft>
                <a:defRPr/>
              </a:pPr>
              <a:t>38</a:t>
            </a:fld>
            <a:endParaRPr lang="en-CA"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618D0F-143A-475A-BC93-6CF03BCB3065}" type="slidenum">
              <a:rPr lang="en-CA" smtClean="0"/>
              <a:pPr fontAlgn="base">
                <a:spcBef>
                  <a:spcPct val="0"/>
                </a:spcBef>
                <a:spcAft>
                  <a:spcPct val="0"/>
                </a:spcAft>
                <a:defRPr/>
              </a:pPr>
              <a:t>39</a:t>
            </a:fld>
            <a:endParaRPr lang="en-CA"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174D43-0F1D-485A-B9B5-2BB935FD5400}" type="slidenum">
              <a:rPr lang="en-CA" smtClean="0"/>
              <a:pPr fontAlgn="base">
                <a:spcBef>
                  <a:spcPct val="0"/>
                </a:spcBef>
                <a:spcAft>
                  <a:spcPct val="0"/>
                </a:spcAft>
                <a:defRPr/>
              </a:pPr>
              <a:t>40</a:t>
            </a:fld>
            <a:endParaRPr lang="en-CA"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56609A-BAA8-48EA-8D6D-D8A0D42C2893}" type="slidenum">
              <a:rPr lang="en-CA" smtClean="0"/>
              <a:pPr fontAlgn="base">
                <a:spcBef>
                  <a:spcPct val="0"/>
                </a:spcBef>
                <a:spcAft>
                  <a:spcPct val="0"/>
                </a:spcAft>
                <a:defRPr/>
              </a:pPr>
              <a:t>41</a:t>
            </a:fld>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19825E-6C52-4535-B0FC-884F3BE7E782}" type="slidenum">
              <a:rPr lang="en-CA" smtClean="0"/>
              <a:pPr fontAlgn="base">
                <a:spcBef>
                  <a:spcPct val="0"/>
                </a:spcBef>
                <a:spcAft>
                  <a:spcPct val="0"/>
                </a:spcAft>
                <a:defRPr/>
              </a:pPr>
              <a:t>4</a:t>
            </a:fld>
            <a:endParaRPr lang="en-CA"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5BD02B-C22D-42F0-BA67-BD4A18EE2F13}" type="slidenum">
              <a:rPr lang="en-CA" smtClean="0"/>
              <a:pPr fontAlgn="base">
                <a:spcBef>
                  <a:spcPct val="0"/>
                </a:spcBef>
                <a:spcAft>
                  <a:spcPct val="0"/>
                </a:spcAft>
                <a:defRPr/>
              </a:pPr>
              <a:t>42</a:t>
            </a:fld>
            <a:endParaRPr lang="en-CA"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8FFB0F-F4B0-439E-BFDD-694E4536D2A8}" type="slidenum">
              <a:rPr lang="en-CA" smtClean="0"/>
              <a:pPr fontAlgn="base">
                <a:spcBef>
                  <a:spcPct val="0"/>
                </a:spcBef>
                <a:spcAft>
                  <a:spcPct val="0"/>
                </a:spcAft>
                <a:defRPr/>
              </a:pPr>
              <a:t>43</a:t>
            </a:fld>
            <a:endParaRPr lang="en-CA"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51E8A3-6D06-4878-8DD6-BE16D8FA6701}" type="slidenum">
              <a:rPr lang="en-CA" smtClean="0"/>
              <a:pPr fontAlgn="base">
                <a:spcBef>
                  <a:spcPct val="0"/>
                </a:spcBef>
                <a:spcAft>
                  <a:spcPct val="0"/>
                </a:spcAft>
                <a:defRPr/>
              </a:pPr>
              <a:t>44</a:t>
            </a:fld>
            <a:endParaRPr lang="en-CA"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18B4A8-A93A-4AD8-AC3E-FE42CE07B8BD}" type="slidenum">
              <a:rPr lang="en-CA" smtClean="0"/>
              <a:pPr fontAlgn="base">
                <a:spcBef>
                  <a:spcPct val="0"/>
                </a:spcBef>
                <a:spcAft>
                  <a:spcPct val="0"/>
                </a:spcAft>
                <a:defRPr/>
              </a:pPr>
              <a:t>45</a:t>
            </a:fld>
            <a:endParaRPr lang="en-CA"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9C51AA-E18D-4BAA-B450-6CA38CBE4415}" type="slidenum">
              <a:rPr lang="en-CA" smtClean="0"/>
              <a:pPr fontAlgn="base">
                <a:spcBef>
                  <a:spcPct val="0"/>
                </a:spcBef>
                <a:spcAft>
                  <a:spcPct val="0"/>
                </a:spcAft>
                <a:defRPr/>
              </a:pPr>
              <a:t>46</a:t>
            </a:fld>
            <a:endParaRPr lang="en-CA"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07CD46-4CEA-4E91-A8C1-BA746D2B639D}" type="slidenum">
              <a:rPr lang="en-CA" smtClean="0"/>
              <a:pPr fontAlgn="base">
                <a:spcBef>
                  <a:spcPct val="0"/>
                </a:spcBef>
                <a:spcAft>
                  <a:spcPct val="0"/>
                </a:spcAft>
                <a:defRPr/>
              </a:pPr>
              <a:t>47</a:t>
            </a:fld>
            <a:endParaRPr lang="en-CA"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E7EBF7-B75B-4EE0-84FF-EF27B6DD0887}" type="slidenum">
              <a:rPr lang="en-CA" smtClean="0"/>
              <a:pPr fontAlgn="base">
                <a:spcBef>
                  <a:spcPct val="0"/>
                </a:spcBef>
                <a:spcAft>
                  <a:spcPct val="0"/>
                </a:spcAft>
                <a:defRPr/>
              </a:pPr>
              <a:t>48</a:t>
            </a:fld>
            <a:endParaRPr lang="en-CA"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EFFA44-1AE1-490C-ADC6-A554F9C696C4}" type="slidenum">
              <a:rPr lang="en-CA" smtClean="0"/>
              <a:pPr fontAlgn="base">
                <a:spcBef>
                  <a:spcPct val="0"/>
                </a:spcBef>
                <a:spcAft>
                  <a:spcPct val="0"/>
                </a:spcAft>
                <a:defRPr/>
              </a:pPr>
              <a:t>49</a:t>
            </a:fld>
            <a:endParaRPr lang="en-CA"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FEDB68-F3E3-4A67-9E07-E527696F5EFB}" type="slidenum">
              <a:rPr lang="en-CA" smtClean="0"/>
              <a:pPr fontAlgn="base">
                <a:spcBef>
                  <a:spcPct val="0"/>
                </a:spcBef>
                <a:spcAft>
                  <a:spcPct val="0"/>
                </a:spcAft>
                <a:defRPr/>
              </a:pPr>
              <a:t>51</a:t>
            </a:fld>
            <a:endParaRPr lang="en-CA"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28D53A-7C15-4981-89AD-958A3AF8A357}" type="slidenum">
              <a:rPr lang="en-CA" smtClean="0"/>
              <a:pPr fontAlgn="base">
                <a:spcBef>
                  <a:spcPct val="0"/>
                </a:spcBef>
                <a:spcAft>
                  <a:spcPct val="0"/>
                </a:spcAft>
                <a:defRPr/>
              </a:pPr>
              <a:t>52</a:t>
            </a:fld>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006CA6-B2B3-4B0A-AD5D-9CED664AE4DA}" type="slidenum">
              <a:rPr lang="en-CA" smtClean="0"/>
              <a:pPr fontAlgn="base">
                <a:spcBef>
                  <a:spcPct val="0"/>
                </a:spcBef>
                <a:spcAft>
                  <a:spcPct val="0"/>
                </a:spcAft>
                <a:defRPr/>
              </a:pPr>
              <a:t>5</a:t>
            </a:fld>
            <a:endParaRPr lang="en-CA"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266166-7543-454C-B213-C1D8F1B85C3D}" type="slidenum">
              <a:rPr lang="en-CA" smtClean="0"/>
              <a:pPr fontAlgn="base">
                <a:spcBef>
                  <a:spcPct val="0"/>
                </a:spcBef>
                <a:spcAft>
                  <a:spcPct val="0"/>
                </a:spcAft>
                <a:defRPr/>
              </a:pPr>
              <a:t>53</a:t>
            </a:fld>
            <a:endParaRPr lang="en-CA"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E7944B-D8E2-4780-AD56-C7E682C1D1C3}" type="slidenum">
              <a:rPr lang="en-CA" smtClean="0"/>
              <a:pPr fontAlgn="base">
                <a:spcBef>
                  <a:spcPct val="0"/>
                </a:spcBef>
                <a:spcAft>
                  <a:spcPct val="0"/>
                </a:spcAft>
                <a:defRPr/>
              </a:pPr>
              <a:t>54</a:t>
            </a:fld>
            <a:endParaRPr lang="en-CA"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FFB620-80D6-4060-A795-C4C3C01C98EB}" type="slidenum">
              <a:rPr lang="en-CA" smtClean="0"/>
              <a:pPr fontAlgn="base">
                <a:spcBef>
                  <a:spcPct val="0"/>
                </a:spcBef>
                <a:spcAft>
                  <a:spcPct val="0"/>
                </a:spcAft>
                <a:defRPr/>
              </a:pPr>
              <a:t>55</a:t>
            </a:fld>
            <a:endParaRPr lang="en-CA"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88BD15-A610-4D80-B604-891ECEF5AC43}" type="slidenum">
              <a:rPr lang="en-CA" smtClean="0"/>
              <a:pPr fontAlgn="base">
                <a:spcBef>
                  <a:spcPct val="0"/>
                </a:spcBef>
                <a:spcAft>
                  <a:spcPct val="0"/>
                </a:spcAft>
                <a:defRPr/>
              </a:pPr>
              <a:t>56</a:t>
            </a:fld>
            <a:endParaRPr lang="en-CA"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3F69E2-1847-4FE1-B5D6-B2CEFE58EDEC}" type="slidenum">
              <a:rPr lang="en-CA" smtClean="0"/>
              <a:pPr fontAlgn="base">
                <a:spcBef>
                  <a:spcPct val="0"/>
                </a:spcBef>
                <a:spcAft>
                  <a:spcPct val="0"/>
                </a:spcAft>
                <a:defRPr/>
              </a:pPr>
              <a:t>57</a:t>
            </a:fld>
            <a:endParaRPr lang="en-CA"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850FE9-8598-4E20-A507-E6C079CE3A66}" type="slidenum">
              <a:rPr lang="en-CA" smtClean="0"/>
              <a:pPr fontAlgn="base">
                <a:spcBef>
                  <a:spcPct val="0"/>
                </a:spcBef>
                <a:spcAft>
                  <a:spcPct val="0"/>
                </a:spcAft>
                <a:defRPr/>
              </a:pPr>
              <a:t>58</a:t>
            </a:fld>
            <a:endParaRPr lang="en-CA"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A96A44-09D2-4051-B87F-58C4C96E3CB6}" type="slidenum">
              <a:rPr lang="en-CA" smtClean="0"/>
              <a:pPr fontAlgn="base">
                <a:spcBef>
                  <a:spcPct val="0"/>
                </a:spcBef>
                <a:spcAft>
                  <a:spcPct val="0"/>
                </a:spcAft>
                <a:defRPr/>
              </a:pPr>
              <a:t>59</a:t>
            </a:fld>
            <a:endParaRPr lang="en-CA"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7C6267-C7DC-4BFE-A6E9-BC90DB508628}" type="slidenum">
              <a:rPr lang="en-CA" smtClean="0"/>
              <a:pPr fontAlgn="base">
                <a:spcBef>
                  <a:spcPct val="0"/>
                </a:spcBef>
                <a:spcAft>
                  <a:spcPct val="0"/>
                </a:spcAft>
                <a:defRPr/>
              </a:pPr>
              <a:t>60</a:t>
            </a:fld>
            <a:endParaRPr lang="en-CA"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5DFB75-92EE-4B0A-A53C-C6F48C4854B5}" type="slidenum">
              <a:rPr lang="en-CA" smtClean="0"/>
              <a:pPr fontAlgn="base">
                <a:spcBef>
                  <a:spcPct val="0"/>
                </a:spcBef>
                <a:spcAft>
                  <a:spcPct val="0"/>
                </a:spcAft>
                <a:defRPr/>
              </a:pPr>
              <a:t>61</a:t>
            </a:fld>
            <a:endParaRPr lang="en-CA"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8AB88D8-AB5F-48DB-98E9-EEBC0B734597}" type="slidenum">
              <a:rPr lang="en-CA" smtClean="0"/>
              <a:pPr>
                <a:defRPr/>
              </a:pPr>
              <a:t>62</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CBE453-9D6B-44B9-BF4E-6C46FBAFCFAD}" type="slidenum">
              <a:rPr lang="en-CA" smtClean="0"/>
              <a:pPr fontAlgn="base">
                <a:spcBef>
                  <a:spcPct val="0"/>
                </a:spcBef>
                <a:spcAft>
                  <a:spcPct val="0"/>
                </a:spcAft>
                <a:defRPr/>
              </a:pPr>
              <a:t>6</a:t>
            </a:fld>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50DB51-4C6D-428E-A215-C3A513C89AAF}" type="slidenum">
              <a:rPr lang="en-CA" smtClean="0"/>
              <a:pPr fontAlgn="base">
                <a:spcBef>
                  <a:spcPct val="0"/>
                </a:spcBef>
                <a:spcAft>
                  <a:spcPct val="0"/>
                </a:spcAft>
                <a:defRPr/>
              </a:pPr>
              <a:t>7</a:t>
            </a:fld>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C64B01-4C08-4443-A926-672307F92F9B}" type="slidenum">
              <a:rPr lang="en-CA" smtClean="0"/>
              <a:pPr fontAlgn="base">
                <a:spcBef>
                  <a:spcPct val="0"/>
                </a:spcBef>
                <a:spcAft>
                  <a:spcPct val="0"/>
                </a:spcAft>
                <a:defRPr/>
              </a:pPr>
              <a:t>8</a:t>
            </a:fld>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38DFED-EAF1-4A48-A62F-1264D02AEE44}" type="slidenum">
              <a:rPr lang="en-CA" smtClean="0"/>
              <a:pPr fontAlgn="base">
                <a:spcBef>
                  <a:spcPct val="0"/>
                </a:spcBef>
                <a:spcAft>
                  <a:spcPct val="0"/>
                </a:spcAft>
                <a:defRPr/>
              </a:pPr>
              <a:t>10</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smtClean="0">
                <a:solidFill>
                  <a:srgbClr val="FFFFFF"/>
                </a:solidFill>
                <a:latin typeface="Arial" pitchFamily="34" charset="0"/>
                <a:ea typeface="ＭＳ Ｐゴシック" charset="-128"/>
                <a:cs typeface="Arial" pitchFamily="34" charset="0"/>
              </a:rPr>
              <a:t>dwharder@gmail.com</a:t>
            </a: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a:solidFill>
                  <a:srgbClr val="FFFFFF"/>
                </a:solidFill>
                <a:latin typeface="Arial"/>
                <a:ea typeface="ＭＳ Ｐゴシック" charset="-128"/>
              </a:rPr>
              <a:t>© </a:t>
            </a:r>
            <a:r>
              <a:rPr lang="en-CA" sz="900" smtClean="0">
                <a:solidFill>
                  <a:srgbClr val="FFFFFF"/>
                </a:solidFill>
                <a:latin typeface="Arial"/>
                <a:ea typeface="ＭＳ Ｐゴシック" charset="-128"/>
              </a:rPr>
              <a:t>2006-2018 </a:t>
            </a:r>
            <a:r>
              <a:rPr lang="en-CA" sz="900" dirty="0">
                <a:solidFill>
                  <a:srgbClr val="FFFFFF"/>
                </a:solidFill>
                <a:latin typeface="Arial"/>
                <a:ea typeface="ＭＳ Ｐゴシック" charset="-128"/>
              </a:rPr>
              <a:t>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Introduction</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ece.uwaterloo.ca/~dwharder/aad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539552" y="2219950"/>
            <a:ext cx="8280920" cy="1446550"/>
          </a:xfrm>
          <a:prstGeom prst="rect">
            <a:avLst/>
          </a:prstGeom>
          <a:noFill/>
          <a:ln w="9525">
            <a:noFill/>
            <a:miter lim="800000"/>
            <a:headEnd/>
            <a:tailEnd/>
          </a:ln>
          <a:effectLst>
            <a:outerShdw blurRad="50800" dist="25400" dir="2700000" algn="tl" rotWithShape="0">
              <a:prstClr val="black"/>
            </a:outerShdw>
          </a:effectLst>
        </p:spPr>
        <p:txBody>
          <a:bodyPr wrap="square" anchor="ctr">
            <a:spAutoFit/>
          </a:bodyPr>
          <a:lstStyle/>
          <a:p>
            <a:pPr algn="ctr" fontAlgn="auto">
              <a:spcBef>
                <a:spcPts val="0"/>
              </a:spcBef>
              <a:spcAft>
                <a:spcPts val="0"/>
              </a:spcAft>
              <a:defRPr/>
            </a:pPr>
            <a:r>
              <a:rPr lang="en-CA" sz="4400" dirty="0">
                <a:solidFill>
                  <a:schemeClr val="bg1"/>
                </a:solidFill>
                <a:latin typeface="Arial" pitchFamily="34" charset="0"/>
                <a:cs typeface="Arial" pitchFamily="34" charset="0"/>
              </a:rPr>
              <a:t>Welcome to ECE 250</a:t>
            </a:r>
            <a:br>
              <a:rPr lang="en-CA" sz="4400" dirty="0">
                <a:solidFill>
                  <a:schemeClr val="bg1"/>
                </a:solidFill>
                <a:latin typeface="Arial" pitchFamily="34" charset="0"/>
                <a:cs typeface="Arial" pitchFamily="34" charset="0"/>
              </a:rPr>
            </a:br>
            <a:r>
              <a:rPr lang="en-CA" sz="4400" dirty="0">
                <a:solidFill>
                  <a:schemeClr val="bg1"/>
                </a:solidFill>
                <a:latin typeface="Arial" pitchFamily="34" charset="0"/>
                <a:cs typeface="Arial" pitchFamily="34" charset="0"/>
              </a:rPr>
              <a:t>Algorithms </a:t>
            </a:r>
            <a:r>
              <a:rPr lang="en-CA" sz="4400">
                <a:solidFill>
                  <a:schemeClr val="bg1"/>
                </a:solidFill>
                <a:latin typeface="Arial" pitchFamily="34" charset="0"/>
                <a:cs typeface="Arial" pitchFamily="34" charset="0"/>
              </a:rPr>
              <a:t>and </a:t>
            </a:r>
            <a:r>
              <a:rPr lang="en-CA" sz="4400" smtClean="0">
                <a:solidFill>
                  <a:schemeClr val="bg1"/>
                </a:solidFill>
                <a:latin typeface="Arial" pitchFamily="34" charset="0"/>
                <a:cs typeface="Arial" pitchFamily="34" charset="0"/>
              </a:rPr>
              <a:t>Data </a:t>
            </a:r>
            <a:r>
              <a:rPr lang="en-CA" sz="4400" dirty="0">
                <a:solidFill>
                  <a:schemeClr val="bg1"/>
                </a:solidFill>
                <a:latin typeface="Arial" pitchFamily="34" charset="0"/>
                <a:cs typeface="Arial" pitchFamily="34" charset="0"/>
              </a:rPr>
              <a:t>Structures</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latin typeface="Arial" charset="0"/>
                <a:cs typeface="Arial" charset="0"/>
              </a:rPr>
              <a:t>C++</a:t>
            </a:r>
            <a:endParaRPr lang="en-CA" smtClean="0">
              <a:latin typeface="Arial" charset="0"/>
              <a:cs typeface="Arial" charset="0"/>
            </a:endParaRPr>
          </a:p>
        </p:txBody>
      </p:sp>
      <p:sp>
        <p:nvSpPr>
          <p:cNvPr id="14339" name="Content Placeholder 2"/>
          <p:cNvSpPr>
            <a:spLocks noGrp="1"/>
          </p:cNvSpPr>
          <p:nvPr>
            <p:ph idx="1"/>
          </p:nvPr>
        </p:nvSpPr>
        <p:spPr/>
        <p:txBody>
          <a:bodyPr/>
          <a:lstStyle/>
          <a:p>
            <a:pPr eaLnBrk="1" hangingPunct="1">
              <a:buFont typeface="Arial" charset="0"/>
              <a:buChar char="‫"/>
            </a:pPr>
            <a:r>
              <a:rPr lang="en-US" smtClean="0">
                <a:latin typeface="Arial" charset="0"/>
                <a:cs typeface="Arial" charset="0"/>
              </a:rPr>
              <a:t>You will be using the C++ programming language in this course</a:t>
            </a:r>
          </a:p>
          <a:p>
            <a:pPr eaLnBrk="1" hangingPunct="1">
              <a:buFont typeface="Arial" charset="0"/>
              <a:buChar char="‫"/>
            </a:pPr>
            <a:endParaRPr lang="en-US" smtClean="0">
              <a:latin typeface="Arial" charset="0"/>
              <a:cs typeface="Arial" charset="0"/>
            </a:endParaRPr>
          </a:p>
          <a:p>
            <a:pPr eaLnBrk="1" hangingPunct="1">
              <a:buFont typeface="Arial" charset="0"/>
              <a:buChar char="‫"/>
            </a:pPr>
            <a:endParaRPr lang="en-US" smtClean="0">
              <a:latin typeface="Arial" charset="0"/>
              <a:cs typeface="Arial" charset="0"/>
            </a:endParaRPr>
          </a:p>
          <a:p>
            <a:pPr eaLnBrk="1" hangingPunct="1">
              <a:buFont typeface="Arial" charset="0"/>
              <a:buChar char="‫"/>
            </a:pPr>
            <a:endParaRPr lang="en-US" smtClean="0">
              <a:latin typeface="Arial" charset="0"/>
              <a:cs typeface="Arial" charset="0"/>
            </a:endParaRPr>
          </a:p>
          <a:p>
            <a:pPr eaLnBrk="1" hangingPunct="1">
              <a:buFont typeface="Arial" charset="0"/>
              <a:buChar char="‫"/>
            </a:pPr>
            <a:endParaRPr lang="en-US" smtClean="0">
              <a:latin typeface="Arial" charset="0"/>
              <a:cs typeface="Arial" charset="0"/>
            </a:endParaRPr>
          </a:p>
          <a:p>
            <a:pPr eaLnBrk="1" hangingPunct="1">
              <a:buFont typeface="Arial" charset="0"/>
              <a:buChar char="‫"/>
            </a:pPr>
            <a:endParaRPr lang="en-US" smtClean="0">
              <a:latin typeface="Arial" charset="0"/>
              <a:cs typeface="Arial" charset="0"/>
            </a:endParaRPr>
          </a:p>
          <a:p>
            <a:pPr eaLnBrk="1" hangingPunct="1">
              <a:buFontTx/>
              <a:buNone/>
            </a:pPr>
            <a:endParaRPr lang="en-US" sz="1400" baseline="30000" smtClean="0">
              <a:latin typeface="Arial" charset="0"/>
              <a:cs typeface="Arial" charset="0"/>
            </a:endParaRPr>
          </a:p>
          <a:p>
            <a:pPr eaLnBrk="1" hangingPunct="1">
              <a:buFont typeface="Arial" charset="0"/>
              <a:buChar char="‫"/>
            </a:pPr>
            <a:endParaRPr lang="en-CA" smtClean="0">
              <a:latin typeface="Arial" charset="0"/>
              <a:cs typeface="Arial" charset="0"/>
            </a:endParaRPr>
          </a:p>
        </p:txBody>
      </p:sp>
      <p:sp>
        <p:nvSpPr>
          <p:cNvPr id="14340" name="Text Box 5"/>
          <p:cNvSpPr txBox="1">
            <a:spLocks noChangeArrowheads="1"/>
          </p:cNvSpPr>
          <p:nvPr/>
        </p:nvSpPr>
        <p:spPr bwMode="auto">
          <a:xfrm>
            <a:off x="3362325" y="5078413"/>
            <a:ext cx="478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2"/>
                </a:solidFill>
                <a:latin typeface="Calibri" pitchFamily="34" charset="0"/>
              </a:rPr>
              <a:t>Modified for C++ from http://www.foxtrot.com/</a:t>
            </a:r>
          </a:p>
        </p:txBody>
      </p:sp>
      <p:pic>
        <p:nvPicPr>
          <p:cNvPr id="14341" name="Picture 6" descr="x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708275"/>
            <a:ext cx="6985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287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latin typeface="Arial" charset="0"/>
                <a:cs typeface="Arial" charset="0"/>
              </a:rPr>
              <a:t>C++</a:t>
            </a:r>
            <a:endParaRPr lang="en-CA" smtClean="0">
              <a:latin typeface="Arial" charset="0"/>
              <a:cs typeface="Arial" charset="0"/>
            </a:endParaRPr>
          </a:p>
        </p:txBody>
      </p:sp>
      <p:sp>
        <p:nvSpPr>
          <p:cNvPr id="3" name="Content Placeholder 2"/>
          <p:cNvSpPr>
            <a:spLocks noGrp="1"/>
          </p:cNvSpPr>
          <p:nvPr>
            <p:ph idx="1"/>
          </p:nvPr>
        </p:nvSpPr>
        <p:spPr/>
        <p:txBody>
          <a:bodyPr/>
          <a:lstStyle/>
          <a:p>
            <a:pPr eaLnBrk="1" hangingPunct="1">
              <a:buFont typeface="Arial" charset="0"/>
              <a:buChar char="‫"/>
            </a:pPr>
            <a:r>
              <a:rPr lang="en-US" smtClean="0">
                <a:latin typeface="Arial" charset="0"/>
                <a:cs typeface="Arial" charset="0"/>
              </a:rPr>
              <a:t>This course does not teach C++ programming</a:t>
            </a:r>
          </a:p>
          <a:p>
            <a:pPr lvl="1" eaLnBrk="1" hangingPunct="1"/>
            <a:r>
              <a:rPr lang="en-US" smtClean="0">
                <a:latin typeface="Arial" charset="0"/>
                <a:cs typeface="Arial" charset="0"/>
              </a:rPr>
              <a:t>You will use C++ to demonstrate your knowledge in this course</a:t>
            </a:r>
          </a:p>
          <a:p>
            <a:pPr eaLnBrk="1" hangingPunct="1">
              <a:buFont typeface="Arial" charset="0"/>
              <a:buChar char="‫"/>
            </a:pPr>
            <a:endParaRPr lang="en-US" smtClean="0">
              <a:latin typeface="Arial" charset="0"/>
              <a:cs typeface="Arial" charset="0"/>
            </a:endParaRPr>
          </a:p>
          <a:p>
            <a:pPr eaLnBrk="1" hangingPunct="1">
              <a:buFont typeface="Arial" charset="0"/>
              <a:buChar char="‫"/>
            </a:pPr>
            <a:r>
              <a:rPr lang="en-US" smtClean="0">
                <a:latin typeface="Arial" charset="0"/>
                <a:cs typeface="Arial" charset="0"/>
              </a:rPr>
              <a:t>One lecture covers:</a:t>
            </a:r>
          </a:p>
          <a:p>
            <a:pPr lvl="1" eaLnBrk="1" hangingPunct="1"/>
            <a:r>
              <a:rPr lang="en-US" smtClean="0">
                <a:latin typeface="Arial" charset="0"/>
                <a:cs typeface="Arial" charset="0"/>
              </a:rPr>
              <a:t>Features of C++ and differences with C#</a:t>
            </a:r>
          </a:p>
          <a:p>
            <a:pPr eaLnBrk="1" hangingPunct="1">
              <a:buFont typeface="Arial" charset="0"/>
              <a:buChar char="‫"/>
            </a:pPr>
            <a:endParaRPr lang="en-US" smtClean="0">
              <a:latin typeface="Arial" charset="0"/>
              <a:cs typeface="Arial" charset="0"/>
            </a:endParaRPr>
          </a:p>
          <a:p>
            <a:pPr eaLnBrk="1" hangingPunct="1">
              <a:buFont typeface="Arial" charset="0"/>
              <a:buChar char="‫"/>
            </a:pPr>
            <a:r>
              <a:rPr lang="en-US" smtClean="0">
                <a:latin typeface="Arial" charset="0"/>
                <a:cs typeface="Arial" charset="0"/>
              </a:rPr>
              <a:t>An on-line tutorial is available on the course web site</a:t>
            </a:r>
          </a:p>
          <a:p>
            <a:pPr lvl="1" eaLnBrk="1" hangingPunct="1"/>
            <a:r>
              <a:rPr lang="en-US" smtClean="0">
                <a:latin typeface="Arial" charset="0"/>
                <a:cs typeface="Arial" charset="0"/>
              </a:rPr>
              <a:t>It assumes minimal knowledge of programming</a:t>
            </a:r>
          </a:p>
          <a:p>
            <a:pPr eaLnBrk="1" hangingPunct="1">
              <a:buFont typeface="Arial" charset="0"/>
              <a:buChar char="‫"/>
            </a:pPr>
            <a:endParaRPr lang="en-US" smtClean="0">
              <a:latin typeface="Arial" charset="0"/>
              <a:cs typeface="Arial" charset="0"/>
            </a:endParaRPr>
          </a:p>
          <a:p>
            <a:pPr eaLnBrk="1" hangingPunct="1">
              <a:buFont typeface="Arial" charset="0"/>
              <a:buChar char="‫"/>
            </a:pPr>
            <a:r>
              <a:rPr lang="en-US" smtClean="0">
                <a:latin typeface="Arial" charset="0"/>
                <a:cs typeface="Arial" charset="0"/>
              </a:rPr>
              <a:t>Please note: marks in ECE 250 are not strongly correlated with marks in ECE 150</a:t>
            </a:r>
            <a:endParaRPr lang="en-US" sz="1800" smtClean="0">
              <a:latin typeface="Arial" charset="0"/>
              <a:cs typeface="Arial" charset="0"/>
            </a:endParaRPr>
          </a:p>
          <a:p>
            <a:pPr eaLnBrk="1" hangingPunct="1">
              <a:buFont typeface="Arial" charset="0"/>
              <a:buChar char="‫"/>
            </a:pPr>
            <a:endParaRPr lang="en-CA" smtClean="0">
              <a:latin typeface="Arial" charset="0"/>
              <a:cs typeface="Arial" charset="0"/>
            </a:endParaRPr>
          </a:p>
        </p:txBody>
      </p:sp>
    </p:spTree>
    <p:extLst>
      <p:ext uri="{BB962C8B-B14F-4D97-AF65-F5344CB8AC3E}">
        <p14:creationId xmlns:p14="http://schemas.microsoft.com/office/powerpoint/2010/main" val="1382607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CA" smtClean="0">
                <a:latin typeface="Arial" charset="0"/>
                <a:cs typeface="Arial" charset="0"/>
              </a:rPr>
              <a:t>C++</a:t>
            </a:r>
          </a:p>
        </p:txBody>
      </p:sp>
      <p:sp>
        <p:nvSpPr>
          <p:cNvPr id="3" name="Content Placeholder 2"/>
          <p:cNvSpPr>
            <a:spLocks noGrp="1"/>
          </p:cNvSpPr>
          <p:nvPr>
            <p:ph idx="1"/>
          </p:nvPr>
        </p:nvSpPr>
        <p:spPr/>
        <p:txBody>
          <a:bodyPr/>
          <a:lstStyle/>
          <a:p>
            <a:pPr eaLnBrk="1" hangingPunct="1">
              <a:buFont typeface="Arial" charset="0"/>
              <a:buChar char="‫"/>
            </a:pPr>
            <a:r>
              <a:rPr lang="en-US" dirty="0" smtClean="0">
                <a:latin typeface="Arial" charset="0"/>
                <a:cs typeface="Arial" charset="0"/>
              </a:rPr>
              <a:t>Other sources of help in C++ are:</a:t>
            </a:r>
          </a:p>
          <a:p>
            <a:pPr lvl="1" eaLnBrk="1" hangingPunct="1"/>
            <a:r>
              <a:rPr lang="en-US" dirty="0" smtClean="0">
                <a:latin typeface="Arial" charset="0"/>
                <a:cs typeface="Arial" charset="0"/>
              </a:rPr>
              <a:t>The Project T.A.s,</a:t>
            </a:r>
          </a:p>
          <a:p>
            <a:pPr lvl="1" eaLnBrk="1" hangingPunct="1"/>
            <a:r>
              <a:rPr lang="en-US" dirty="0" smtClean="0">
                <a:latin typeface="Arial" charset="0"/>
                <a:cs typeface="Arial" charset="0"/>
              </a:rPr>
              <a:t>The lab instructor, and</a:t>
            </a:r>
          </a:p>
          <a:p>
            <a:pPr lvl="1" eaLnBrk="1" hangingPunct="1"/>
            <a:r>
              <a:rPr lang="en-US" dirty="0" smtClean="0">
                <a:latin typeface="Arial" charset="0"/>
                <a:cs typeface="Arial" charset="0"/>
              </a:rPr>
              <a:t>The instructor</a:t>
            </a:r>
          </a:p>
          <a:p>
            <a:pPr lvl="1" eaLnBrk="1" hangingPunct="1"/>
            <a:r>
              <a:rPr lang="en-US" dirty="0" smtClean="0">
                <a:latin typeface="Arial" charset="0"/>
                <a:cs typeface="Arial" charset="0"/>
              </a:rPr>
              <a:t>Other online tutorials:   </a:t>
            </a:r>
            <a:r>
              <a:rPr lang="en-US" b="1" dirty="0" smtClean="0">
                <a:latin typeface="Consolas" pitchFamily="49" charset="0"/>
                <a:cs typeface="Arial" charset="0"/>
              </a:rPr>
              <a:t>http://www.cplusplus.com/</a:t>
            </a:r>
            <a:r>
              <a:rPr lang="en-US" dirty="0" smtClean="0">
                <a:latin typeface="Consolas" pitchFamily="49" charset="0"/>
                <a:cs typeface="Arial" charset="0"/>
              </a:rPr>
              <a:t>  </a:t>
            </a:r>
          </a:p>
          <a:p>
            <a:pPr eaLnBrk="1" hangingPunct="1">
              <a:buFont typeface="Arial" charset="0"/>
              <a:buChar char="‫"/>
            </a:pPr>
            <a:endParaRPr lang="en-US" dirty="0" smtClean="0">
              <a:latin typeface="Arial" charset="0"/>
              <a:cs typeface="Arial" charset="0"/>
            </a:endParaRPr>
          </a:p>
          <a:p>
            <a:pPr eaLnBrk="1" hangingPunct="1">
              <a:buFont typeface="Arial" charset="0"/>
              <a:buChar char="‫"/>
            </a:pPr>
            <a:r>
              <a:rPr lang="en-US" dirty="0" smtClean="0">
                <a:latin typeface="Arial" charset="0"/>
                <a:cs typeface="Arial" charset="0"/>
              </a:rPr>
              <a:t>Laboratories are held every second week</a:t>
            </a:r>
          </a:p>
          <a:p>
            <a:pPr lvl="1" eaLnBrk="1" hangingPunct="1"/>
            <a:r>
              <a:rPr lang="en-US" dirty="0" smtClean="0">
                <a:latin typeface="Arial" charset="0"/>
                <a:cs typeface="Arial" charset="0"/>
              </a:rPr>
              <a:t>All laboratory material the course web site</a:t>
            </a:r>
          </a:p>
          <a:p>
            <a:pPr lvl="1" eaLnBrk="1" hangingPunct="1"/>
            <a:r>
              <a:rPr lang="en-US" dirty="0" smtClean="0">
                <a:latin typeface="Arial" charset="0"/>
                <a:cs typeface="Arial" charset="0"/>
              </a:rPr>
              <a:t>Laboratories is associated with a project</a:t>
            </a:r>
          </a:p>
          <a:p>
            <a:pPr lvl="1" eaLnBrk="1" hangingPunct="1"/>
            <a:r>
              <a:rPr lang="en-US" dirty="0" smtClean="0">
                <a:latin typeface="Arial" charset="0"/>
                <a:cs typeface="Arial" charset="0"/>
              </a:rPr>
              <a:t>Project 0 has no marks but allows you to practice C++</a:t>
            </a:r>
          </a:p>
          <a:p>
            <a:pPr eaLnBrk="1" hangingPunct="1">
              <a:buFont typeface="Arial" charset="0"/>
              <a:buChar char="‫"/>
            </a:pPr>
            <a:endParaRPr lang="en-CA" dirty="0" smtClean="0">
              <a:latin typeface="Arial" charset="0"/>
              <a:cs typeface="Arial" charset="0"/>
            </a:endParaRPr>
          </a:p>
        </p:txBody>
      </p:sp>
    </p:spTree>
    <p:extLst>
      <p:ext uri="{BB962C8B-B14F-4D97-AF65-F5344CB8AC3E}">
        <p14:creationId xmlns:p14="http://schemas.microsoft.com/office/powerpoint/2010/main" val="2309213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CA" smtClean="0">
                <a:latin typeface="Arial" charset="0"/>
                <a:cs typeface="Arial" charset="0"/>
              </a:rPr>
              <a:t>Unix</a:t>
            </a:r>
          </a:p>
        </p:txBody>
      </p:sp>
      <p:sp>
        <p:nvSpPr>
          <p:cNvPr id="17411" name="Content Placeholder 2"/>
          <p:cNvSpPr>
            <a:spLocks noGrp="1"/>
          </p:cNvSpPr>
          <p:nvPr>
            <p:ph idx="1"/>
          </p:nvPr>
        </p:nvSpPr>
        <p:spPr/>
        <p:txBody>
          <a:bodyPr/>
          <a:lstStyle/>
          <a:p>
            <a:pPr eaLnBrk="1" hangingPunct="1">
              <a:buFont typeface="Arial" charset="0"/>
              <a:buChar char="‫"/>
            </a:pPr>
            <a:r>
              <a:rPr lang="en-US" smtClean="0">
                <a:latin typeface="Arial" charset="0"/>
                <a:cs typeface="Arial" charset="0"/>
              </a:rPr>
              <a:t>You will also be exposed to the Unix environment</a:t>
            </a:r>
          </a:p>
          <a:p>
            <a:pPr lvl="1" eaLnBrk="1" hangingPunct="1"/>
            <a:r>
              <a:rPr lang="en-US" smtClean="0">
                <a:latin typeface="Arial" charset="0"/>
                <a:cs typeface="Arial" charset="0"/>
              </a:rPr>
              <a:t>All the projects will be marked in Unix using the </a:t>
            </a:r>
            <a:r>
              <a:rPr lang="en-US" b="1" smtClean="0">
                <a:latin typeface="Consolas" pitchFamily="49" charset="0"/>
                <a:cs typeface="Arial" charset="0"/>
              </a:rPr>
              <a:t>g++</a:t>
            </a:r>
            <a:r>
              <a:rPr lang="en-US" smtClean="0">
                <a:latin typeface="Arial" charset="0"/>
                <a:cs typeface="Arial" charset="0"/>
              </a:rPr>
              <a:t> compiler</a:t>
            </a:r>
          </a:p>
          <a:p>
            <a:pPr lvl="1" eaLnBrk="1" hangingPunct="1"/>
            <a:r>
              <a:rPr lang="en-US" smtClean="0">
                <a:latin typeface="Arial" charset="0"/>
                <a:cs typeface="Arial" charset="0"/>
              </a:rPr>
              <a:t>Its usage is similar to that of the </a:t>
            </a:r>
            <a:r>
              <a:rPr lang="en-US" b="1" smtClean="0">
                <a:latin typeface="Courier New" pitchFamily="49" charset="0"/>
                <a:cs typeface="Arial" charset="0"/>
              </a:rPr>
              <a:t>cs</a:t>
            </a:r>
            <a:r>
              <a:rPr lang="en-US" smtClean="0">
                <a:latin typeface="Arial" charset="0"/>
                <a:cs typeface="Arial" charset="0"/>
              </a:rPr>
              <a:t> command-line compiler for C# used in ECE 150</a:t>
            </a:r>
          </a:p>
          <a:p>
            <a:pPr lvl="1" eaLnBrk="1" hangingPunct="1">
              <a:buFont typeface="Arial" charset="0"/>
              <a:buNone/>
            </a:pPr>
            <a:endParaRPr lang="en-US" smtClean="0">
              <a:latin typeface="Arial" charset="0"/>
              <a:cs typeface="Arial" charset="0"/>
            </a:endParaRPr>
          </a:p>
          <a:p>
            <a:pPr eaLnBrk="1" hangingPunct="1">
              <a:buFont typeface="Arial" charset="0"/>
              <a:buChar char="‫"/>
            </a:pPr>
            <a:r>
              <a:rPr lang="en-US" smtClean="0">
                <a:latin typeface="Arial" charset="0"/>
                <a:cs typeface="Arial" charset="0"/>
              </a:rPr>
              <a:t>A Unix tutorial is also available</a:t>
            </a:r>
          </a:p>
          <a:p>
            <a:pPr eaLnBrk="1" hangingPunct="1">
              <a:buFont typeface="Arial" charset="0"/>
              <a:buChar char="‫"/>
            </a:pPr>
            <a:endParaRPr lang="en-US" smtClean="0">
              <a:latin typeface="Arial" charset="0"/>
              <a:cs typeface="Arial" charset="0"/>
            </a:endParaRPr>
          </a:p>
          <a:p>
            <a:pPr eaLnBrk="1" hangingPunct="1">
              <a:buFont typeface="Arial" charset="0"/>
              <a:buChar char="‫"/>
            </a:pPr>
            <a:r>
              <a:rPr lang="en-US" smtClean="0">
                <a:latin typeface="Arial" charset="0"/>
                <a:cs typeface="Arial" charset="0"/>
              </a:rPr>
              <a:t>You can develop your code on Windows, but you are responsible for testing your code to Unix </a:t>
            </a:r>
          </a:p>
          <a:p>
            <a:pPr eaLnBrk="1" hangingPunct="1">
              <a:buFont typeface="Arial" charset="0"/>
              <a:buChar char="‫"/>
            </a:pPr>
            <a:endParaRPr lang="en-CA" smtClean="0">
              <a:latin typeface="Arial" charset="0"/>
              <a:cs typeface="Arial" charset="0"/>
            </a:endParaRPr>
          </a:p>
        </p:txBody>
      </p:sp>
    </p:spTree>
    <p:extLst>
      <p:ext uri="{BB962C8B-B14F-4D97-AF65-F5344CB8AC3E}">
        <p14:creationId xmlns:p14="http://schemas.microsoft.com/office/powerpoint/2010/main" val="820525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latin typeface="Arial" charset="0"/>
                <a:cs typeface="Arial" charset="0"/>
              </a:rPr>
              <a:t>Evaluation</a:t>
            </a:r>
          </a:p>
        </p:txBody>
      </p:sp>
      <p:sp>
        <p:nvSpPr>
          <p:cNvPr id="18435" name="Rectangle 3"/>
          <p:cNvSpPr>
            <a:spLocks noGrp="1" noChangeArrowheads="1"/>
          </p:cNvSpPr>
          <p:nvPr>
            <p:ph type="body" idx="1"/>
          </p:nvPr>
        </p:nvSpPr>
        <p:spPr>
          <a:xfrm>
            <a:off x="457200" y="1600200"/>
            <a:ext cx="8229600" cy="5043488"/>
          </a:xfrm>
        </p:spPr>
        <p:txBody>
          <a:bodyPr/>
          <a:lstStyle/>
          <a:p>
            <a:pPr eaLnBrk="1" hangingPunct="1">
              <a:buFont typeface="Arial" charset="0"/>
              <a:buChar char="‫"/>
            </a:pPr>
            <a:r>
              <a:rPr lang="en-US" smtClean="0">
                <a:latin typeface="Arial" charset="0"/>
                <a:cs typeface="Arial" charset="0"/>
              </a:rPr>
              <a:t>The course is divided into numerous topics</a:t>
            </a:r>
          </a:p>
          <a:p>
            <a:pPr lvl="1" eaLnBrk="1" hangingPunct="1"/>
            <a:r>
              <a:rPr lang="en-US" smtClean="0">
                <a:latin typeface="Arial" charset="0"/>
                <a:cs typeface="Arial" charset="0"/>
              </a:rPr>
              <a:t>Storing ordered and sorted objects</a:t>
            </a:r>
          </a:p>
          <a:p>
            <a:pPr lvl="1" eaLnBrk="1" hangingPunct="1"/>
            <a:r>
              <a:rPr lang="en-US" smtClean="0">
                <a:latin typeface="Arial" charset="0"/>
                <a:cs typeface="Arial" charset="0"/>
              </a:rPr>
              <a:t>Storing an arbitrary collection of data</a:t>
            </a:r>
          </a:p>
          <a:p>
            <a:pPr lvl="1" eaLnBrk="1" hangingPunct="1"/>
            <a:r>
              <a:rPr lang="en-US" smtClean="0">
                <a:latin typeface="Arial" charset="0"/>
                <a:cs typeface="Arial" charset="0"/>
              </a:rPr>
              <a:t>Sorting objects</a:t>
            </a:r>
          </a:p>
          <a:p>
            <a:pPr lvl="1" eaLnBrk="1" hangingPunct="1"/>
            <a:r>
              <a:rPr lang="en-US" smtClean="0">
                <a:latin typeface="Arial" charset="0"/>
                <a:cs typeface="Arial" charset="0"/>
              </a:rPr>
              <a:t>Graphs</a:t>
            </a:r>
          </a:p>
          <a:p>
            <a:pPr lvl="1" eaLnBrk="1" hangingPunct="1"/>
            <a:r>
              <a:rPr lang="en-US" smtClean="0">
                <a:latin typeface="Arial" charset="0"/>
                <a:cs typeface="Arial" charset="0"/>
              </a:rPr>
              <a:t>Algorithm Design Techniques</a:t>
            </a:r>
          </a:p>
          <a:p>
            <a:pPr eaLnBrk="1" hangingPunct="1">
              <a:buFont typeface="Arial" charset="0"/>
              <a:buNone/>
            </a:pPr>
            <a:endParaRPr lang="en-US" smtClean="0">
              <a:latin typeface="Arial" charset="0"/>
              <a:cs typeface="Arial" charset="0"/>
            </a:endParaRPr>
          </a:p>
          <a:p>
            <a:pPr eaLnBrk="1" hangingPunct="1">
              <a:buFont typeface="Arial" charset="0"/>
              <a:buNone/>
            </a:pPr>
            <a:r>
              <a:rPr lang="en-US" smtClean="0">
                <a:latin typeface="Arial" charset="0"/>
                <a:cs typeface="Arial" charset="0"/>
              </a:rPr>
              <a:t>	There are two self-study topics:</a:t>
            </a:r>
          </a:p>
          <a:p>
            <a:pPr lvl="1" eaLnBrk="1" hangingPunct="1"/>
            <a:r>
              <a:rPr lang="en-US" smtClean="0">
                <a:latin typeface="Arial" charset="0"/>
                <a:cs typeface="Arial" charset="0"/>
              </a:rPr>
              <a:t>Splay trees, and</a:t>
            </a:r>
          </a:p>
          <a:p>
            <a:pPr lvl="1" eaLnBrk="1" hangingPunct="1"/>
            <a:r>
              <a:rPr lang="en-US" smtClean="0">
                <a:latin typeface="Arial" charset="0"/>
                <a:cs typeface="Arial" charset="0"/>
              </a:rPr>
              <a:t>Disjoint sets</a:t>
            </a:r>
          </a:p>
          <a:p>
            <a:pPr lvl="1" eaLnBrk="1" hangingPunct="1"/>
            <a:endParaRPr lang="en-US" smtClean="0">
              <a:latin typeface="Arial" charset="0"/>
              <a:cs typeface="Arial" charset="0"/>
            </a:endParaRPr>
          </a:p>
          <a:p>
            <a:pPr eaLnBrk="1" hangingPunct="1">
              <a:buFont typeface="Arial" charset="0"/>
              <a:buNone/>
            </a:pPr>
            <a:r>
              <a:rPr lang="en-US" smtClean="0">
                <a:latin typeface="Arial" charset="0"/>
                <a:cs typeface="Arial" charset="0"/>
              </a:rPr>
              <a:t>	The self study topics will appear on the final examination as bonus questions</a:t>
            </a:r>
          </a:p>
          <a:p>
            <a:pPr lvl="1" eaLnBrk="1" hangingPunct="1"/>
            <a:r>
              <a:rPr lang="en-US" smtClean="0">
                <a:latin typeface="Arial" charset="0"/>
                <a:cs typeface="Arial" charset="0"/>
              </a:rPr>
              <a:t>A question for each will appear but you may only answer one</a:t>
            </a:r>
          </a:p>
        </p:txBody>
      </p:sp>
    </p:spTree>
    <p:extLst>
      <p:ext uri="{BB962C8B-B14F-4D97-AF65-F5344CB8AC3E}">
        <p14:creationId xmlns:p14="http://schemas.microsoft.com/office/powerpoint/2010/main" val="608200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CA" smtClean="0">
                <a:latin typeface="Arial" charset="0"/>
                <a:cs typeface="Arial" charset="0"/>
              </a:rPr>
              <a:t>Evaluation</a:t>
            </a:r>
          </a:p>
        </p:txBody>
      </p:sp>
      <p:sp>
        <p:nvSpPr>
          <p:cNvPr id="19459" name="Content Placeholder 2"/>
          <p:cNvSpPr>
            <a:spLocks noGrp="1"/>
          </p:cNvSpPr>
          <p:nvPr>
            <p:ph idx="1"/>
          </p:nvPr>
        </p:nvSpPr>
        <p:spPr/>
        <p:txBody>
          <a:bodyPr/>
          <a:lstStyle/>
          <a:p>
            <a:pPr eaLnBrk="1" hangingPunct="1">
              <a:buFont typeface="Arial" charset="0"/>
              <a:buChar char="‫"/>
            </a:pPr>
            <a:r>
              <a:rPr lang="en-US" smtClean="0">
                <a:latin typeface="Arial" charset="0"/>
                <a:cs typeface="Arial" charset="0"/>
              </a:rPr>
              <a:t>Your evaluation in this course is based on three components:</a:t>
            </a:r>
          </a:p>
          <a:p>
            <a:pPr lvl="1" eaLnBrk="1" hangingPunct="1"/>
            <a:r>
              <a:rPr lang="en-US" smtClean="0">
                <a:latin typeface="Arial" charset="0"/>
                <a:cs typeface="Arial" charset="0"/>
              </a:rPr>
              <a:t>Five equally weighted projects</a:t>
            </a:r>
          </a:p>
          <a:p>
            <a:pPr lvl="1" eaLnBrk="1" hangingPunct="1"/>
            <a:r>
              <a:rPr lang="en-US" smtClean="0">
                <a:latin typeface="Arial" charset="0"/>
                <a:cs typeface="Arial" charset="0"/>
              </a:rPr>
              <a:t>One mid-term examination</a:t>
            </a:r>
          </a:p>
          <a:p>
            <a:pPr lvl="1" eaLnBrk="1" hangingPunct="1"/>
            <a:r>
              <a:rPr lang="en-US" smtClean="0">
                <a:latin typeface="Arial" charset="0"/>
                <a:cs typeface="Arial" charset="0"/>
              </a:rPr>
              <a:t>One final examination</a:t>
            </a:r>
          </a:p>
          <a:p>
            <a:pPr lvl="1" eaLnBrk="1" hangingPunct="1"/>
            <a:r>
              <a:rPr lang="en-US" smtClean="0">
                <a:latin typeface="Arial" charset="0"/>
                <a:cs typeface="Arial" charset="0"/>
              </a:rPr>
              <a:t>A commenting bonus (up to 3%)</a:t>
            </a:r>
          </a:p>
          <a:p>
            <a:pPr eaLnBrk="1" hangingPunct="1">
              <a:buFont typeface="Arial" charset="0"/>
              <a:buChar char="‫"/>
            </a:pPr>
            <a:endParaRPr lang="en-US" smtClean="0">
              <a:latin typeface="Arial" charset="0"/>
              <a:cs typeface="Arial" charset="0"/>
            </a:endParaRPr>
          </a:p>
          <a:p>
            <a:pPr eaLnBrk="1" hangingPunct="1">
              <a:buFont typeface="Arial" charset="0"/>
              <a:buChar char="‫"/>
            </a:pPr>
            <a:r>
              <a:rPr lang="en-US" smtClean="0">
                <a:latin typeface="Arial" charset="0"/>
                <a:cs typeface="Arial" charset="0"/>
              </a:rPr>
              <a:t>You must pass </a:t>
            </a:r>
            <a:r>
              <a:rPr lang="en-US" b="1" smtClean="0">
                <a:latin typeface="Arial" charset="0"/>
                <a:cs typeface="Arial" charset="0"/>
              </a:rPr>
              <a:t>both</a:t>
            </a:r>
            <a:r>
              <a:rPr lang="en-US" smtClean="0">
                <a:latin typeface="Arial" charset="0"/>
                <a:cs typeface="Arial" charset="0"/>
              </a:rPr>
              <a:t> the examination component and the project component separately in order to pass the course</a:t>
            </a:r>
          </a:p>
          <a:p>
            <a:pPr lvl="1" eaLnBrk="1" hangingPunct="1"/>
            <a:r>
              <a:rPr lang="en-US" smtClean="0">
                <a:latin typeface="Arial" charset="0"/>
                <a:cs typeface="Arial" charset="0"/>
              </a:rPr>
              <a:t>If you fail either component, your grade is the lesser of the two</a:t>
            </a:r>
          </a:p>
          <a:p>
            <a:pPr lvl="1" eaLnBrk="1" hangingPunct="1"/>
            <a:r>
              <a:rPr lang="en-US" smtClean="0">
                <a:latin typeface="Arial" charset="0"/>
                <a:cs typeface="Arial" charset="0"/>
              </a:rPr>
              <a:t>Handing in no projects will result in a grade of zero</a:t>
            </a:r>
          </a:p>
          <a:p>
            <a:pPr eaLnBrk="1" hangingPunct="1">
              <a:buFont typeface="Arial" charset="0"/>
              <a:buChar char="‫"/>
            </a:pPr>
            <a:endParaRPr lang="en-US" baseline="30000" smtClean="0">
              <a:latin typeface="Arial" charset="0"/>
              <a:cs typeface="Arial" charset="0"/>
            </a:endParaRPr>
          </a:p>
          <a:p>
            <a:pPr eaLnBrk="1" hangingPunct="1">
              <a:buFont typeface="Arial" charset="0"/>
              <a:buChar char="‫"/>
            </a:pPr>
            <a:endParaRPr lang="en-CA" smtClean="0">
              <a:latin typeface="Arial" charset="0"/>
              <a:cs typeface="Arial" charset="0"/>
            </a:endParaRPr>
          </a:p>
        </p:txBody>
      </p:sp>
    </p:spTree>
    <p:extLst>
      <p:ext uri="{BB962C8B-B14F-4D97-AF65-F5344CB8AC3E}">
        <p14:creationId xmlns:p14="http://schemas.microsoft.com/office/powerpoint/2010/main" val="4037177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CA" smtClean="0">
                <a:latin typeface="Arial" charset="0"/>
                <a:cs typeface="Arial" charset="0"/>
              </a:rPr>
              <a:t>Evaluation</a:t>
            </a:r>
          </a:p>
        </p:txBody>
      </p:sp>
      <p:sp>
        <p:nvSpPr>
          <p:cNvPr id="1028" name="Content Placeholder 2"/>
          <p:cNvSpPr>
            <a:spLocks noGrp="1"/>
          </p:cNvSpPr>
          <p:nvPr>
            <p:ph idx="1"/>
          </p:nvPr>
        </p:nvSpPr>
        <p:spPr/>
        <p:txBody>
          <a:bodyPr/>
          <a:lstStyle/>
          <a:p>
            <a:pPr eaLnBrk="1" hangingPunct="1">
              <a:buFont typeface="Arial" charset="0"/>
              <a:buChar char="‫"/>
            </a:pPr>
            <a:r>
              <a:rPr lang="en-US" smtClean="0">
                <a:latin typeface="Arial" charset="0"/>
                <a:cs typeface="Arial" charset="0"/>
              </a:rPr>
              <a:t>Your grade </a:t>
            </a:r>
            <a:r>
              <a:rPr lang="en-US" i="1" smtClean="0">
                <a:latin typeface="Times New Roman" pitchFamily="18" charset="0"/>
                <a:cs typeface="Arial" charset="0"/>
              </a:rPr>
              <a:t>G</a:t>
            </a:r>
            <a:r>
              <a:rPr lang="en-US" smtClean="0">
                <a:latin typeface="Arial" charset="0"/>
                <a:cs typeface="Arial" charset="0"/>
              </a:rPr>
              <a:t> is calculated according to the formula:</a:t>
            </a:r>
          </a:p>
          <a:p>
            <a:pPr eaLnBrk="1" hangingPunct="1">
              <a:buFont typeface="Arial" charset="0"/>
              <a:buChar char="‫"/>
            </a:pPr>
            <a:endParaRPr lang="en-US" smtClean="0">
              <a:latin typeface="Arial" charset="0"/>
              <a:cs typeface="Arial" charset="0"/>
            </a:endParaRPr>
          </a:p>
          <a:p>
            <a:pPr eaLnBrk="1" hangingPunct="1">
              <a:buFont typeface="Arial" charset="0"/>
              <a:buChar char="‫"/>
            </a:pPr>
            <a:endParaRPr lang="en-US" smtClean="0">
              <a:latin typeface="Arial" charset="0"/>
              <a:cs typeface="Arial" charset="0"/>
            </a:endParaRPr>
          </a:p>
          <a:p>
            <a:pPr eaLnBrk="1" hangingPunct="1">
              <a:buFont typeface="Arial" charset="0"/>
              <a:buChar char="‫"/>
            </a:pPr>
            <a:endParaRPr lang="en-US" smtClean="0">
              <a:latin typeface="Arial" charset="0"/>
              <a:cs typeface="Arial" charset="0"/>
            </a:endParaRPr>
          </a:p>
          <a:p>
            <a:pPr eaLnBrk="1" hangingPunct="1">
              <a:buFont typeface="Arial" charset="0"/>
              <a:buChar char="‫"/>
            </a:pPr>
            <a:endParaRPr lang="en-US" smtClean="0">
              <a:latin typeface="Arial" charset="0"/>
              <a:cs typeface="Arial" charset="0"/>
            </a:endParaRPr>
          </a:p>
          <a:p>
            <a:pPr eaLnBrk="1" hangingPunct="1">
              <a:buFontTx/>
              <a:buNone/>
            </a:pPr>
            <a:r>
              <a:rPr lang="en-US" smtClean="0">
                <a:latin typeface="Arial" charset="0"/>
                <a:cs typeface="Arial" charset="0"/>
              </a:rPr>
              <a:t>	</a:t>
            </a:r>
          </a:p>
          <a:p>
            <a:pPr eaLnBrk="1" hangingPunct="1">
              <a:buFontTx/>
              <a:buNone/>
            </a:pPr>
            <a:r>
              <a:rPr lang="en-US" smtClean="0">
                <a:latin typeface="Arial" charset="0"/>
                <a:cs typeface="Arial" charset="0"/>
              </a:rPr>
              <a:t>   </a:t>
            </a:r>
          </a:p>
          <a:p>
            <a:pPr eaLnBrk="1" hangingPunct="1">
              <a:buFontTx/>
              <a:buNone/>
            </a:pPr>
            <a:endParaRPr lang="en-US" smtClean="0">
              <a:latin typeface="Arial" charset="0"/>
              <a:cs typeface="Arial" charset="0"/>
            </a:endParaRPr>
          </a:p>
          <a:p>
            <a:pPr eaLnBrk="1" hangingPunct="1">
              <a:buFontTx/>
              <a:buNone/>
            </a:pPr>
            <a:r>
              <a:rPr lang="en-US" smtClean="0">
                <a:latin typeface="Arial" charset="0"/>
                <a:cs typeface="Arial" charset="0"/>
              </a:rPr>
              <a:t>	where </a:t>
            </a:r>
            <a:r>
              <a:rPr lang="en-US" i="1" smtClean="0">
                <a:latin typeface="Times New Roman" pitchFamily="18" charset="0"/>
                <a:cs typeface="Arial" charset="0"/>
              </a:rPr>
              <a:t>F</a:t>
            </a:r>
            <a:r>
              <a:rPr lang="en-US" smtClean="0">
                <a:latin typeface="Arial" charset="0"/>
                <a:cs typeface="Arial" charset="0"/>
              </a:rPr>
              <a:t>, </a:t>
            </a:r>
            <a:r>
              <a:rPr lang="en-US" i="1" smtClean="0">
                <a:latin typeface="Times New Roman" pitchFamily="18" charset="0"/>
                <a:cs typeface="Arial" charset="0"/>
              </a:rPr>
              <a:t>M</a:t>
            </a:r>
            <a:r>
              <a:rPr lang="en-US" smtClean="0">
                <a:latin typeface="Arial" charset="0"/>
                <a:cs typeface="Arial" charset="0"/>
              </a:rPr>
              <a:t>, and </a:t>
            </a:r>
            <a:r>
              <a:rPr lang="en-US" i="1" smtClean="0">
                <a:latin typeface="Times New Roman" pitchFamily="18" charset="0"/>
                <a:cs typeface="Arial" charset="0"/>
              </a:rPr>
              <a:t>P</a:t>
            </a:r>
            <a:r>
              <a:rPr lang="en-US" smtClean="0">
                <a:latin typeface="Arial" charset="0"/>
                <a:cs typeface="Arial" charset="0"/>
              </a:rPr>
              <a:t> are your marks on your final, mid-term, and projects, respectively</a:t>
            </a:r>
          </a:p>
          <a:p>
            <a:pPr eaLnBrk="1" hangingPunct="1">
              <a:buFont typeface="Arial" charset="0"/>
              <a:buChar char="‫"/>
            </a:pPr>
            <a:endParaRPr lang="en-CA" smtClean="0">
              <a:latin typeface="Arial" charset="0"/>
              <a:cs typeface="Arial" charset="0"/>
            </a:endParaRPr>
          </a:p>
        </p:txBody>
      </p:sp>
      <p:graphicFrame>
        <p:nvGraphicFramePr>
          <p:cNvPr id="1026" name="Object 3"/>
          <p:cNvGraphicFramePr>
            <a:graphicFrameLocks noChangeAspect="1"/>
          </p:cNvGraphicFramePr>
          <p:nvPr/>
        </p:nvGraphicFramePr>
        <p:xfrm>
          <a:off x="1439863" y="2243138"/>
          <a:ext cx="6213475" cy="2027237"/>
        </p:xfrm>
        <a:graphic>
          <a:graphicData uri="http://schemas.openxmlformats.org/presentationml/2006/ole">
            <mc:AlternateContent xmlns:mc="http://schemas.openxmlformats.org/markup-compatibility/2006">
              <mc:Choice xmlns:v="urn:schemas-microsoft-com:vml" Requires="v">
                <p:oleObj spid="_x0000_s37899" name="Equation" r:id="rId4" imgW="3657600" imgH="1193760" progId="Equation.DSMT4">
                  <p:embed/>
                </p:oleObj>
              </mc:Choice>
              <mc:Fallback>
                <p:oleObj name="Equation" r:id="rId4" imgW="3657600" imgH="11937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863" y="2243138"/>
                        <a:ext cx="6213475" cy="202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89904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CA" smtClean="0">
                <a:latin typeface="Arial" charset="0"/>
                <a:cs typeface="Arial" charset="0"/>
              </a:rPr>
              <a:t>Evaluation</a:t>
            </a:r>
          </a:p>
        </p:txBody>
      </p:sp>
      <p:sp>
        <p:nvSpPr>
          <p:cNvPr id="20483" name="Content Placeholder 2"/>
          <p:cNvSpPr>
            <a:spLocks noGrp="1"/>
          </p:cNvSpPr>
          <p:nvPr>
            <p:ph idx="1"/>
          </p:nvPr>
        </p:nvSpPr>
        <p:spPr/>
        <p:txBody>
          <a:bodyPr/>
          <a:lstStyle/>
          <a:p>
            <a:pPr eaLnBrk="1" hangingPunct="1">
              <a:buFont typeface="Arial" charset="0"/>
              <a:buChar char="‫"/>
            </a:pPr>
            <a:r>
              <a:rPr lang="en-CA" smtClean="0">
                <a:latin typeface="Arial" charset="0"/>
                <a:cs typeface="Arial" charset="0"/>
              </a:rPr>
              <a:t>Here is a visual representation:</a:t>
            </a:r>
          </a:p>
        </p:txBody>
      </p:sp>
      <p:pic>
        <p:nvPicPr>
          <p:cNvPr id="20484" name="Picture 5" descr="mar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120900"/>
            <a:ext cx="4608513"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978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latin typeface="Arial" charset="0"/>
                <a:cs typeface="Arial" charset="0"/>
              </a:rPr>
              <a:t>Evaluation</a:t>
            </a:r>
          </a:p>
        </p:txBody>
      </p:sp>
      <p:sp>
        <p:nvSpPr>
          <p:cNvPr id="113667" name="Rectangle 3"/>
          <p:cNvSpPr>
            <a:spLocks noGrp="1" noChangeArrowheads="1"/>
          </p:cNvSpPr>
          <p:nvPr>
            <p:ph type="body" idx="1"/>
          </p:nvPr>
        </p:nvSpPr>
        <p:spPr/>
        <p:txBody>
          <a:bodyPr/>
          <a:lstStyle/>
          <a:p>
            <a:pPr eaLnBrk="1" hangingPunct="1">
              <a:buFont typeface="Arial" charset="0"/>
              <a:buChar char="‫"/>
            </a:pPr>
            <a:r>
              <a:rPr lang="en-US" smtClean="0">
                <a:latin typeface="Arial" charset="0"/>
                <a:cs typeface="Arial" charset="0"/>
              </a:rPr>
              <a:t>Observations:</a:t>
            </a:r>
          </a:p>
          <a:p>
            <a:pPr lvl="1" eaLnBrk="1" hangingPunct="1"/>
            <a:r>
              <a:rPr lang="en-US" smtClean="0">
                <a:latin typeface="Arial" charset="0"/>
                <a:cs typeface="Arial" charset="0"/>
              </a:rPr>
              <a:t>This function is </a:t>
            </a:r>
            <a:r>
              <a:rPr lang="en-US" i="1" smtClean="0">
                <a:latin typeface="Arial" charset="0"/>
                <a:cs typeface="Arial" charset="0"/>
              </a:rPr>
              <a:t>continuous</a:t>
            </a:r>
            <a:r>
              <a:rPr lang="en-US" smtClean="0">
                <a:latin typeface="Arial" charset="0"/>
                <a:cs typeface="Arial" charset="0"/>
              </a:rPr>
              <a:t> (no threshold marking)</a:t>
            </a:r>
          </a:p>
          <a:p>
            <a:pPr lvl="1" eaLnBrk="1" hangingPunct="1"/>
            <a:r>
              <a:rPr lang="en-US" smtClean="0">
                <a:latin typeface="Arial" charset="0"/>
                <a:cs typeface="Arial" charset="0"/>
              </a:rPr>
              <a:t>You must achieve 60% in both the projects and the examinations in order to have the usual marking scheme of 25% projects, 25% mid-term examination, and 50% final examination </a:t>
            </a:r>
          </a:p>
          <a:p>
            <a:pPr lvl="1" eaLnBrk="1" hangingPunct="1"/>
            <a:r>
              <a:rPr lang="en-US" smtClean="0">
                <a:latin typeface="Arial" charset="0"/>
                <a:cs typeface="Arial" charset="0"/>
              </a:rPr>
              <a:t>You can achieve 100% on both the mid-term and the final examinations and 50% on the projects, and you will have a grade of 50</a:t>
            </a:r>
          </a:p>
        </p:txBody>
      </p:sp>
    </p:spTree>
    <p:extLst>
      <p:ext uri="{BB962C8B-B14F-4D97-AF65-F5344CB8AC3E}">
        <p14:creationId xmlns:p14="http://schemas.microsoft.com/office/powerpoint/2010/main" val="3324061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6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latin typeface="Arial" charset="0"/>
                <a:cs typeface="Arial" charset="0"/>
              </a:rPr>
              <a:t>Evaluation</a:t>
            </a:r>
          </a:p>
        </p:txBody>
      </p:sp>
      <p:sp>
        <p:nvSpPr>
          <p:cNvPr id="107523" name="Rectangle 3"/>
          <p:cNvSpPr>
            <a:spLocks noGrp="1" noChangeArrowheads="1"/>
          </p:cNvSpPr>
          <p:nvPr>
            <p:ph type="body" idx="1"/>
          </p:nvPr>
        </p:nvSpPr>
        <p:spPr>
          <a:xfrm>
            <a:off x="457200" y="1600200"/>
            <a:ext cx="8229600" cy="5043488"/>
          </a:xfrm>
        </p:spPr>
        <p:txBody>
          <a:bodyPr/>
          <a:lstStyle/>
          <a:p>
            <a:pPr eaLnBrk="1" hangingPunct="1">
              <a:buFont typeface="Arial" charset="0"/>
              <a:buChar char="‫"/>
            </a:pPr>
            <a:r>
              <a:rPr lang="en-US" smtClean="0">
                <a:latin typeface="Arial" charset="0"/>
                <a:cs typeface="Arial" charset="0"/>
              </a:rPr>
              <a:t>A student who misses either examination must provide:</a:t>
            </a:r>
          </a:p>
          <a:p>
            <a:pPr lvl="1" eaLnBrk="1" hangingPunct="1"/>
            <a:r>
              <a:rPr lang="en-US" smtClean="0">
                <a:latin typeface="Arial" charset="0"/>
                <a:cs typeface="Arial" charset="0"/>
              </a:rPr>
              <a:t>A Verification of Illness form indicating a severe illness, or</a:t>
            </a:r>
          </a:p>
          <a:p>
            <a:pPr lvl="1" eaLnBrk="1" hangingPunct="1"/>
            <a:r>
              <a:rPr lang="en-US" smtClean="0">
                <a:latin typeface="Arial" charset="0"/>
                <a:cs typeface="Arial" charset="0"/>
              </a:rPr>
              <a:t>Other formal documentation, as appropriate</a:t>
            </a:r>
          </a:p>
          <a:p>
            <a:pPr eaLnBrk="1" hangingPunct="1">
              <a:buFont typeface="Arial" charset="0"/>
              <a:buChar char="‫"/>
            </a:pPr>
            <a:r>
              <a:rPr lang="en-US" smtClean="0">
                <a:latin typeface="Arial" charset="0"/>
                <a:cs typeface="Arial" charset="0"/>
              </a:rPr>
              <a:t>With proper documentation:</a:t>
            </a:r>
          </a:p>
          <a:p>
            <a:pPr lvl="1" eaLnBrk="1" hangingPunct="1"/>
            <a:r>
              <a:rPr lang="en-US" smtClean="0">
                <a:latin typeface="Arial" charset="0"/>
                <a:cs typeface="Arial" charset="0"/>
              </a:rPr>
              <a:t>Missing the mid-term examination sets </a:t>
            </a:r>
            <a:r>
              <a:rPr lang="en-US" i="1" smtClean="0">
                <a:latin typeface="Times New Roman" pitchFamily="18" charset="0"/>
                <a:cs typeface="Arial" charset="0"/>
              </a:rPr>
              <a:t>E </a:t>
            </a:r>
            <a:r>
              <a:rPr lang="en-US" smtClean="0">
                <a:latin typeface="Times New Roman" pitchFamily="18" charset="0"/>
                <a:cs typeface="Arial" charset="0"/>
              </a:rPr>
              <a:t>= </a:t>
            </a:r>
            <a:r>
              <a:rPr lang="en-US" i="1" smtClean="0">
                <a:latin typeface="Times New Roman" pitchFamily="18" charset="0"/>
                <a:cs typeface="Arial" charset="0"/>
              </a:rPr>
              <a:t>F</a:t>
            </a:r>
            <a:r>
              <a:rPr lang="en-US" smtClean="0">
                <a:latin typeface="Arial" charset="0"/>
                <a:cs typeface="Arial" charset="0"/>
              </a:rPr>
              <a:t> in the formula</a:t>
            </a:r>
          </a:p>
          <a:p>
            <a:pPr lvl="1" eaLnBrk="1" hangingPunct="1"/>
            <a:r>
              <a:rPr lang="en-US" smtClean="0">
                <a:latin typeface="Arial" charset="0"/>
                <a:cs typeface="Arial" charset="0"/>
              </a:rPr>
              <a:t>Missing the final examination results in the opportunity to write with the next offering of the course</a:t>
            </a:r>
          </a:p>
          <a:p>
            <a:pPr eaLnBrk="1" hangingPunct="1">
              <a:buFont typeface="Arial" charset="0"/>
              <a:buChar char="‫"/>
            </a:pPr>
            <a:r>
              <a:rPr lang="en-US" smtClean="0">
                <a:latin typeface="Arial" charset="0"/>
                <a:cs typeface="Arial" charset="0"/>
              </a:rPr>
              <a:t>Without proper documentation:</a:t>
            </a:r>
          </a:p>
          <a:p>
            <a:pPr lvl="1" eaLnBrk="1" hangingPunct="1"/>
            <a:r>
              <a:rPr lang="en-US" smtClean="0">
                <a:latin typeface="Arial" charset="0"/>
                <a:cs typeface="Arial" charset="0"/>
              </a:rPr>
              <a:t>Missing the mid-term examination results in 0</a:t>
            </a:r>
          </a:p>
          <a:p>
            <a:pPr lvl="1" eaLnBrk="1" hangingPunct="1"/>
            <a:r>
              <a:rPr lang="en-US" smtClean="0">
                <a:latin typeface="Arial" charset="0"/>
                <a:cs typeface="Arial" charset="0"/>
              </a:rPr>
              <a:t>Missing the final examination results in DNW and</a:t>
            </a:r>
            <a:br>
              <a:rPr lang="en-US" smtClean="0">
                <a:latin typeface="Arial" charset="0"/>
                <a:cs typeface="Arial" charset="0"/>
              </a:rPr>
            </a:br>
            <a:r>
              <a:rPr lang="en-US" smtClean="0">
                <a:latin typeface="Arial" charset="0"/>
                <a:cs typeface="Arial" charset="0"/>
              </a:rPr>
              <a:t>“Required to Withdraw from Engineering”</a:t>
            </a:r>
          </a:p>
          <a:p>
            <a:pPr eaLnBrk="1" hangingPunct="1">
              <a:buFont typeface="Arial" charset="0"/>
              <a:buChar char="‫"/>
            </a:pPr>
            <a:r>
              <a:rPr lang="en-US" smtClean="0">
                <a:latin typeface="Arial" charset="0"/>
                <a:cs typeface="Arial" charset="0"/>
              </a:rPr>
              <a:t>There will be no re-weighting of the mid-term examination under any circumstances</a:t>
            </a:r>
          </a:p>
        </p:txBody>
      </p:sp>
    </p:spTree>
    <p:extLst>
      <p:ext uri="{BB962C8B-B14F-4D97-AF65-F5344CB8AC3E}">
        <p14:creationId xmlns:p14="http://schemas.microsoft.com/office/powerpoint/2010/main" val="3309185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52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752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52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52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75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latin typeface="Arial" charset="0"/>
                <a:cs typeface="Arial" charset="0"/>
              </a:rPr>
              <a:t>Support WEEF</a:t>
            </a:r>
            <a:endParaRPr lang="en-CA" smtClean="0">
              <a:latin typeface="Arial" charset="0"/>
              <a:cs typeface="Arial" charset="0"/>
            </a:endParaRPr>
          </a:p>
        </p:txBody>
      </p:sp>
      <p:sp>
        <p:nvSpPr>
          <p:cNvPr id="6147" name="Content Placeholder 2"/>
          <p:cNvSpPr>
            <a:spLocks noGrp="1"/>
          </p:cNvSpPr>
          <p:nvPr>
            <p:ph idx="1"/>
          </p:nvPr>
        </p:nvSpPr>
        <p:spPr/>
        <p:txBody>
          <a:bodyPr/>
          <a:lstStyle/>
          <a:p>
            <a:pPr eaLnBrk="1" hangingPunct="1">
              <a:buFont typeface="Arial" charset="0"/>
              <a:buNone/>
            </a:pPr>
            <a:r>
              <a:rPr lang="en-US" dirty="0" smtClean="0">
                <a:latin typeface="Arial" charset="0"/>
                <a:cs typeface="Arial" charset="0"/>
              </a:rPr>
              <a:t>	Remember that WEEF is one of the few organizations which will support you throughout your undergraduate career</a:t>
            </a:r>
          </a:p>
          <a:p>
            <a:pPr eaLnBrk="1" hangingPunct="1">
              <a:buFont typeface="Arial" charset="0"/>
              <a:buNone/>
            </a:pPr>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a:p>
            <a:pPr eaLnBrk="1" hangingPunct="1">
              <a:buFont typeface="Arial" charset="0"/>
              <a:buChar char="‫"/>
            </a:pPr>
            <a:endParaRPr lang="en-US" dirty="0" smtClean="0">
              <a:latin typeface="Arial" charset="0"/>
              <a:cs typeface="Arial" charset="0"/>
            </a:endParaRPr>
          </a:p>
          <a:p>
            <a:pPr eaLnBrk="1" hangingPunct="1">
              <a:buFont typeface="Arial" charset="0"/>
              <a:buChar char="‫"/>
            </a:pPr>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a:p>
            <a:pPr algn="ctr" eaLnBrk="1" hangingPunct="1">
              <a:buFont typeface="Arial" charset="0"/>
              <a:buNone/>
            </a:pPr>
            <a:r>
              <a:rPr lang="en-CA" dirty="0" smtClean="0">
                <a:latin typeface="Arial" charset="0"/>
                <a:cs typeface="Arial" charset="0"/>
              </a:rPr>
              <a:t>http://www.weef.uwaterloo.ca/</a:t>
            </a:r>
          </a:p>
        </p:txBody>
      </p:sp>
      <p:pic>
        <p:nvPicPr>
          <p:cNvPr id="6148" name="Picture 2" descr="C:\Users\dwharder\Desktop\weef.cle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9588" y="2668588"/>
            <a:ext cx="3044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404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latin typeface="Arial" charset="0"/>
                <a:cs typeface="Arial" charset="0"/>
              </a:rPr>
              <a:t>Evaluation</a:t>
            </a:r>
          </a:p>
        </p:txBody>
      </p:sp>
      <p:sp>
        <p:nvSpPr>
          <p:cNvPr id="23555" name="Rectangle 3"/>
          <p:cNvSpPr>
            <a:spLocks noGrp="1" noChangeArrowheads="1"/>
          </p:cNvSpPr>
          <p:nvPr>
            <p:ph type="body" idx="1"/>
          </p:nvPr>
        </p:nvSpPr>
        <p:spPr>
          <a:xfrm>
            <a:off x="457200" y="1600200"/>
            <a:ext cx="8229600" cy="5043488"/>
          </a:xfrm>
        </p:spPr>
        <p:txBody>
          <a:bodyPr/>
          <a:lstStyle/>
          <a:p>
            <a:pPr eaLnBrk="1" hangingPunct="1">
              <a:buFont typeface="Arial" charset="0"/>
              <a:buChar char="‫"/>
            </a:pPr>
            <a:r>
              <a:rPr lang="en-US" smtClean="0">
                <a:latin typeface="Arial" charset="0"/>
                <a:cs typeface="Arial" charset="0"/>
              </a:rPr>
              <a:t>Commenting code is necessary for engineers:</a:t>
            </a:r>
          </a:p>
          <a:p>
            <a:pPr lvl="1" eaLnBrk="1" hangingPunct="1"/>
            <a:r>
              <a:rPr lang="en-US" smtClean="0">
                <a:latin typeface="Arial" charset="0"/>
                <a:cs typeface="Arial" charset="0"/>
              </a:rPr>
              <a:t>Engineers who do not comment code will not encourage employees and contracted programmers to comment their code</a:t>
            </a:r>
          </a:p>
          <a:p>
            <a:pPr lvl="1" eaLnBrk="1" hangingPunct="1"/>
            <a:r>
              <a:rPr lang="en-US" smtClean="0">
                <a:latin typeface="Arial" charset="0"/>
                <a:cs typeface="Arial" charset="0"/>
              </a:rPr>
              <a:t>This will lead to significant additional costs</a:t>
            </a:r>
          </a:p>
          <a:p>
            <a:pPr lvl="1" eaLnBrk="1" hangingPunct="1"/>
            <a:endParaRPr lang="en-US" smtClean="0">
              <a:latin typeface="Arial" charset="0"/>
              <a:cs typeface="Arial" charset="0"/>
            </a:endParaRPr>
          </a:p>
          <a:p>
            <a:pPr eaLnBrk="1" hangingPunct="1">
              <a:buFont typeface="Arial" charset="0"/>
              <a:buNone/>
            </a:pPr>
            <a:r>
              <a:rPr lang="en-US" smtClean="0">
                <a:latin typeface="Arial" charset="0"/>
                <a:cs typeface="Arial" charset="0"/>
              </a:rPr>
              <a:t>	The commenting bonus occurs at the end of the term</a:t>
            </a:r>
          </a:p>
          <a:p>
            <a:pPr lvl="1" eaLnBrk="1" hangingPunct="1"/>
            <a:r>
              <a:rPr lang="en-US" smtClean="0">
                <a:latin typeface="Arial" charset="0"/>
                <a:cs typeface="Arial" charset="0"/>
              </a:rPr>
              <a:t>Instructions for commenting code are available on the Projects web site</a:t>
            </a:r>
          </a:p>
          <a:p>
            <a:pPr lvl="1" eaLnBrk="1" hangingPunct="1"/>
            <a:r>
              <a:rPr lang="en-US" smtClean="0">
                <a:latin typeface="Arial" charset="0"/>
                <a:cs typeface="Arial" charset="0"/>
              </a:rPr>
              <a:t>Quality comments are required in at least three projects for any marks to be awarded</a:t>
            </a:r>
          </a:p>
        </p:txBody>
      </p:sp>
    </p:spTree>
    <p:extLst>
      <p:ext uri="{BB962C8B-B14F-4D97-AF65-F5344CB8AC3E}">
        <p14:creationId xmlns:p14="http://schemas.microsoft.com/office/powerpoint/2010/main" val="978583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latin typeface="Arial" charset="0"/>
                <a:cs typeface="Arial" charset="0"/>
              </a:rPr>
              <a:t>Projects</a:t>
            </a:r>
          </a:p>
        </p:txBody>
      </p:sp>
      <p:sp>
        <p:nvSpPr>
          <p:cNvPr id="93187" name="Rectangle 3"/>
          <p:cNvSpPr>
            <a:spLocks noGrp="1" noChangeArrowheads="1"/>
          </p:cNvSpPr>
          <p:nvPr>
            <p:ph type="body" idx="1"/>
          </p:nvPr>
        </p:nvSpPr>
        <p:spPr/>
        <p:txBody>
          <a:bodyPr/>
          <a:lstStyle/>
          <a:p>
            <a:pPr eaLnBrk="1" hangingPunct="1">
              <a:buFont typeface="Arial" charset="0"/>
              <a:buChar char="‫"/>
            </a:pPr>
            <a:r>
              <a:rPr lang="en-US" dirty="0" smtClean="0">
                <a:latin typeface="Arial" charset="0"/>
                <a:cs typeface="Arial" charset="0"/>
              </a:rPr>
              <a:t>For each of the five projects, you will be required to implement one or more of the data structures taught in class</a:t>
            </a:r>
          </a:p>
          <a:p>
            <a:pPr eaLnBrk="1" hangingPunct="1">
              <a:buFont typeface="Arial" charset="0"/>
              <a:buChar char="‫"/>
            </a:pPr>
            <a:r>
              <a:rPr lang="en-US" dirty="0" smtClean="0">
                <a:latin typeface="Arial" charset="0"/>
                <a:cs typeface="Arial" charset="0"/>
              </a:rPr>
              <a:t>We provide an environment in which we test your projects</a:t>
            </a:r>
          </a:p>
          <a:p>
            <a:pPr eaLnBrk="1" hangingPunct="1">
              <a:buFont typeface="Arial" charset="0"/>
              <a:buChar char="‫"/>
            </a:pPr>
            <a:endParaRPr lang="en-US" dirty="0" smtClean="0">
              <a:latin typeface="Arial" charset="0"/>
              <a:cs typeface="Arial" charset="0"/>
            </a:endParaRPr>
          </a:p>
          <a:p>
            <a:pPr eaLnBrk="1" hangingPunct="1">
              <a:buFont typeface="Arial" charset="0"/>
              <a:buChar char="‫"/>
            </a:pPr>
            <a:r>
              <a:rPr lang="en-US" dirty="0" smtClean="0">
                <a:latin typeface="Arial" charset="0"/>
                <a:cs typeface="Arial" charset="0"/>
              </a:rPr>
              <a:t>The times the projects are due is fixed:</a:t>
            </a:r>
          </a:p>
          <a:p>
            <a:pPr lvl="1" eaLnBrk="1" hangingPunct="1"/>
            <a:r>
              <a:rPr lang="en-US" dirty="0" smtClean="0">
                <a:latin typeface="Arial" charset="0"/>
                <a:cs typeface="Arial" charset="0"/>
              </a:rPr>
              <a:t>Projects are due Tuesday at 22:00 (10:00 </a:t>
            </a:r>
            <a:r>
              <a:rPr lang="en-US" cap="small" dirty="0" smtClean="0">
                <a:latin typeface="Arial" charset="0"/>
                <a:cs typeface="Arial" charset="0"/>
              </a:rPr>
              <a:t>pm</a:t>
            </a:r>
            <a:r>
              <a:rPr lang="en-US" dirty="0" smtClean="0">
                <a:latin typeface="Arial" charset="0"/>
                <a:cs typeface="Arial" charset="0"/>
              </a:rPr>
              <a:t>) on Learn</a:t>
            </a:r>
          </a:p>
          <a:p>
            <a:pPr lvl="1" eaLnBrk="1" hangingPunct="1"/>
            <a:r>
              <a:rPr lang="en-US" dirty="0" smtClean="0">
                <a:latin typeface="Arial" charset="0"/>
                <a:cs typeface="Arial" charset="0"/>
              </a:rPr>
              <a:t>The drop-box will be kept open until midnight for late submissions</a:t>
            </a:r>
          </a:p>
          <a:p>
            <a:pPr lvl="1" eaLnBrk="1" hangingPunct="1"/>
            <a:r>
              <a:rPr lang="en-US" dirty="0" smtClean="0">
                <a:latin typeface="Arial" charset="0"/>
                <a:cs typeface="Arial" charset="0"/>
              </a:rPr>
              <a:t>Maximum grade for late submissions is 70</a:t>
            </a:r>
          </a:p>
          <a:p>
            <a:pPr eaLnBrk="1" hangingPunct="1">
              <a:buFont typeface="Arial" charset="0"/>
              <a:buChar char="‫"/>
            </a:pPr>
            <a:endParaRPr lang="en-US" dirty="0" smtClean="0">
              <a:latin typeface="Arial" charset="0"/>
              <a:cs typeface="Arial" charset="0"/>
            </a:endParaRPr>
          </a:p>
        </p:txBody>
      </p:sp>
    </p:spTree>
    <p:extLst>
      <p:ext uri="{BB962C8B-B14F-4D97-AF65-F5344CB8AC3E}">
        <p14:creationId xmlns:p14="http://schemas.microsoft.com/office/powerpoint/2010/main" val="1411194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18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18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latin typeface="Arial" charset="0"/>
                <a:cs typeface="Arial" charset="0"/>
              </a:rPr>
              <a:t>Projects</a:t>
            </a:r>
          </a:p>
        </p:txBody>
      </p:sp>
      <p:sp>
        <p:nvSpPr>
          <p:cNvPr id="93187" name="Rectangle 3"/>
          <p:cNvSpPr>
            <a:spLocks noGrp="1" noChangeArrowheads="1"/>
          </p:cNvSpPr>
          <p:nvPr>
            <p:ph type="body" idx="1"/>
          </p:nvPr>
        </p:nvSpPr>
        <p:spPr/>
        <p:txBody>
          <a:bodyPr/>
          <a:lstStyle/>
          <a:p>
            <a:pPr eaLnBrk="1" hangingPunct="1">
              <a:buFont typeface="Arial" charset="0"/>
              <a:buChar char="‫"/>
            </a:pPr>
            <a:r>
              <a:rPr lang="en-US" dirty="0" smtClean="0">
                <a:latin typeface="Arial" charset="0"/>
                <a:cs typeface="Arial" charset="0"/>
              </a:rPr>
              <a:t>We provide a interpreter which you can use to test your software</a:t>
            </a:r>
          </a:p>
          <a:p>
            <a:pPr lvl="1" eaLnBrk="1" hangingPunct="1"/>
            <a:r>
              <a:rPr lang="en-US" dirty="0" smtClean="0">
                <a:latin typeface="Arial" charset="0"/>
                <a:cs typeface="Arial" charset="0"/>
              </a:rPr>
              <a:t>We will use the same interpreter to test your software</a:t>
            </a:r>
          </a:p>
          <a:p>
            <a:pPr marL="0" indent="0" eaLnBrk="1" hangingPunct="1">
              <a:buNone/>
            </a:pPr>
            <a:endParaRPr lang="en-US" dirty="0" smtClean="0">
              <a:latin typeface="Arial" charset="0"/>
              <a:cs typeface="Arial" charset="0"/>
            </a:endParaRPr>
          </a:p>
          <a:p>
            <a:pPr eaLnBrk="1" hangingPunct="1">
              <a:buFont typeface="Arial" charset="0"/>
              <a:buChar char="‫"/>
            </a:pPr>
            <a:r>
              <a:rPr lang="en-US" dirty="0" smtClean="0">
                <a:latin typeface="Arial" charset="0"/>
                <a:cs typeface="Arial" charset="0"/>
              </a:rPr>
              <a:t>Your output must perfectly match our output</a:t>
            </a:r>
          </a:p>
          <a:p>
            <a:pPr lvl="1" eaLnBrk="1" hangingPunct="1"/>
            <a:r>
              <a:rPr lang="en-US" dirty="0" smtClean="0">
                <a:latin typeface="Arial" charset="0"/>
                <a:cs typeface="Arial" charset="0"/>
              </a:rPr>
              <a:t>Comparisons are done using text comparisons</a:t>
            </a:r>
          </a:p>
          <a:p>
            <a:pPr lvl="1" eaLnBrk="1" hangingPunct="1"/>
            <a:r>
              <a:rPr lang="en-US" dirty="0" smtClean="0">
                <a:latin typeface="Arial" charset="0"/>
                <a:cs typeface="Arial" charset="0"/>
              </a:rPr>
              <a:t>Any debugging printouts will cause your project to fail</a:t>
            </a:r>
            <a:r>
              <a:rPr lang="en-US" dirty="0">
                <a:latin typeface="Arial" charset="0"/>
                <a:cs typeface="Arial" charset="0"/>
              </a:rPr>
              <a:t> </a:t>
            </a:r>
            <a:r>
              <a:rPr lang="en-US" dirty="0" smtClean="0">
                <a:latin typeface="Arial" charset="0"/>
                <a:cs typeface="Arial" charset="0"/>
              </a:rPr>
              <a:t>a test</a:t>
            </a:r>
          </a:p>
        </p:txBody>
      </p:sp>
    </p:spTree>
    <p:extLst>
      <p:ext uri="{BB962C8B-B14F-4D97-AF65-F5344CB8AC3E}">
        <p14:creationId xmlns:p14="http://schemas.microsoft.com/office/powerpoint/2010/main" val="73039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1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latin typeface="Arial" charset="0"/>
                <a:cs typeface="Arial" charset="0"/>
              </a:rPr>
              <a:t>Projects</a:t>
            </a:r>
          </a:p>
        </p:txBody>
      </p:sp>
      <p:sp>
        <p:nvSpPr>
          <p:cNvPr id="93187" name="Rectangle 3"/>
          <p:cNvSpPr>
            <a:spLocks noGrp="1" noChangeArrowheads="1"/>
          </p:cNvSpPr>
          <p:nvPr>
            <p:ph type="body" idx="1"/>
          </p:nvPr>
        </p:nvSpPr>
        <p:spPr/>
        <p:txBody>
          <a:bodyPr/>
          <a:lstStyle/>
          <a:p>
            <a:pPr eaLnBrk="1" hangingPunct="1">
              <a:buFont typeface="Arial" charset="0"/>
              <a:buChar char="‫"/>
            </a:pPr>
            <a:r>
              <a:rPr lang="en-US" dirty="0" smtClean="0">
                <a:latin typeface="Arial" charset="0"/>
                <a:cs typeface="Arial" charset="0"/>
              </a:rPr>
              <a:t>What happens if you make a mistake?</a:t>
            </a:r>
          </a:p>
          <a:p>
            <a:pPr lvl="1" eaLnBrk="1" hangingPunct="1"/>
            <a:r>
              <a:rPr lang="en-US" dirty="0" smtClean="0">
                <a:latin typeface="Arial" charset="0"/>
                <a:cs typeface="Arial" charset="0"/>
              </a:rPr>
              <a:t>I will be holding one-on-one sessions with any student who got a grade on a project below 70</a:t>
            </a:r>
          </a:p>
          <a:p>
            <a:pPr lvl="1" eaLnBrk="1" hangingPunct="1"/>
            <a:r>
              <a:rPr lang="en-US" dirty="0" smtClean="0">
                <a:latin typeface="Arial" charset="0"/>
                <a:cs typeface="Arial" charset="0"/>
              </a:rPr>
              <a:t>The maximum grade of your resubmission depends on:</a:t>
            </a:r>
          </a:p>
        </p:txBody>
      </p:sp>
      <p:graphicFrame>
        <p:nvGraphicFramePr>
          <p:cNvPr id="2" name="Table 1"/>
          <p:cNvGraphicFramePr>
            <a:graphicFrameLocks noGrp="1"/>
          </p:cNvGraphicFramePr>
          <p:nvPr>
            <p:extLst>
              <p:ext uri="{D42A27DB-BD31-4B8C-83A1-F6EECF244321}">
                <p14:modId xmlns:p14="http://schemas.microsoft.com/office/powerpoint/2010/main" val="4281064399"/>
              </p:ext>
            </p:extLst>
          </p:nvPr>
        </p:nvGraphicFramePr>
        <p:xfrm>
          <a:off x="611560" y="3284984"/>
          <a:ext cx="8352928" cy="1584960"/>
        </p:xfrm>
        <a:graphic>
          <a:graphicData uri="http://schemas.openxmlformats.org/drawingml/2006/table">
            <a:tbl>
              <a:tblPr>
                <a:tableStyleId>{2D5ABB26-0587-4C30-8999-92F81FD0307C}</a:tableStyleId>
              </a:tblPr>
              <a:tblGrid>
                <a:gridCol w="6342038"/>
                <a:gridCol w="2010890"/>
              </a:tblGrid>
              <a:tr h="139040">
                <a:tc>
                  <a:txBody>
                    <a:bodyPr/>
                    <a:lstStyle/>
                    <a:p>
                      <a:endParaRPr lang="en-CA" sz="2000" dirty="0"/>
                    </a:p>
                  </a:txBody>
                  <a:tcPr/>
                </a:tc>
                <a:tc>
                  <a:txBody>
                    <a:bodyPr/>
                    <a:lstStyle/>
                    <a:p>
                      <a:r>
                        <a:rPr lang="en-CA" sz="2000" dirty="0" smtClean="0"/>
                        <a:t>Maximum Grade</a:t>
                      </a:r>
                      <a:endParaRPr lang="en-CA" sz="2000" dirty="0"/>
                    </a:p>
                  </a:txBody>
                  <a:tcPr/>
                </a:tc>
              </a:tr>
              <a:tr h="370840">
                <a:tc>
                  <a:txBody>
                    <a:bodyPr/>
                    <a:lstStyle/>
                    <a:p>
                      <a:r>
                        <a:rPr lang="en-CA" sz="2000" dirty="0" smtClean="0"/>
                        <a:t>You can articulate all errors and give fixes</a:t>
                      </a:r>
                      <a:endParaRPr lang="en-CA" sz="2000" dirty="0"/>
                    </a:p>
                  </a:txBody>
                  <a:tcPr/>
                </a:tc>
                <a:tc>
                  <a:txBody>
                    <a:bodyPr/>
                    <a:lstStyle/>
                    <a:p>
                      <a:pPr algn="ctr"/>
                      <a:r>
                        <a:rPr lang="en-CA" sz="2000" dirty="0" smtClean="0"/>
                        <a:t>70</a:t>
                      </a:r>
                      <a:endParaRPr lang="en-CA" sz="2000" dirty="0"/>
                    </a:p>
                  </a:txBody>
                  <a:tcPr/>
                </a:tc>
              </a:tr>
              <a:tr h="370840">
                <a:tc>
                  <a:txBody>
                    <a:bodyPr/>
                    <a:lstStyle/>
                    <a:p>
                      <a:r>
                        <a:rPr lang="en-CA" sz="2000" dirty="0" smtClean="0"/>
                        <a:t>You require assistance in correcting one member</a:t>
                      </a:r>
                      <a:r>
                        <a:rPr lang="en-CA" sz="2000" baseline="0" dirty="0" smtClean="0"/>
                        <a:t> function</a:t>
                      </a:r>
                      <a:endParaRPr lang="en-CA" sz="2000" dirty="0"/>
                    </a:p>
                  </a:txBody>
                  <a:tcPr/>
                </a:tc>
                <a:tc>
                  <a:txBody>
                    <a:bodyPr/>
                    <a:lstStyle/>
                    <a:p>
                      <a:pPr algn="ctr"/>
                      <a:r>
                        <a:rPr lang="en-CA" sz="2000" dirty="0" smtClean="0"/>
                        <a:t>60</a:t>
                      </a:r>
                      <a:endParaRPr lang="en-CA" sz="2000" dirty="0"/>
                    </a:p>
                  </a:txBody>
                  <a:tcPr/>
                </a:tc>
              </a:tr>
              <a:tr h="370840">
                <a:tc>
                  <a:txBody>
                    <a:bodyPr/>
                    <a:lstStyle/>
                    <a:p>
                      <a:r>
                        <a:rPr lang="en-CA" sz="2000" dirty="0" smtClean="0"/>
                        <a:t>You require significant assistance on two</a:t>
                      </a:r>
                      <a:r>
                        <a:rPr lang="en-CA" sz="2000" baseline="0" dirty="0" smtClean="0"/>
                        <a:t> member functions</a:t>
                      </a:r>
                      <a:endParaRPr lang="en-CA" sz="2000" dirty="0"/>
                    </a:p>
                  </a:txBody>
                  <a:tcPr/>
                </a:tc>
                <a:tc>
                  <a:txBody>
                    <a:bodyPr/>
                    <a:lstStyle/>
                    <a:p>
                      <a:pPr algn="ctr"/>
                      <a:r>
                        <a:rPr lang="en-CA" sz="2000" dirty="0" smtClean="0"/>
                        <a:t>50</a:t>
                      </a:r>
                      <a:endParaRPr lang="en-CA" sz="2000" dirty="0"/>
                    </a:p>
                  </a:txBody>
                  <a:tcPr/>
                </a:tc>
              </a:tr>
            </a:tbl>
          </a:graphicData>
        </a:graphic>
      </p:graphicFrame>
    </p:spTree>
    <p:extLst>
      <p:ext uri="{BB962C8B-B14F-4D97-AF65-F5344CB8AC3E}">
        <p14:creationId xmlns:p14="http://schemas.microsoft.com/office/powerpoint/2010/main" val="3725605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latin typeface="Arial" charset="0"/>
                <a:cs typeface="Arial" charset="0"/>
              </a:rPr>
              <a:t>Projects</a:t>
            </a:r>
          </a:p>
        </p:txBody>
      </p:sp>
      <p:sp>
        <p:nvSpPr>
          <p:cNvPr id="25603" name="Rectangle 3"/>
          <p:cNvSpPr>
            <a:spLocks noGrp="1" noChangeArrowheads="1"/>
          </p:cNvSpPr>
          <p:nvPr>
            <p:ph type="body" idx="1"/>
          </p:nvPr>
        </p:nvSpPr>
        <p:spPr/>
        <p:txBody>
          <a:bodyPr/>
          <a:lstStyle/>
          <a:p>
            <a:pPr eaLnBrk="1" hangingPunct="1">
              <a:buFont typeface="Arial" charset="0"/>
              <a:buChar char="‫"/>
            </a:pPr>
            <a:r>
              <a:rPr lang="en-US" dirty="0" smtClean="0">
                <a:latin typeface="Arial" charset="0"/>
                <a:cs typeface="Arial" charset="0"/>
              </a:rPr>
              <a:t>You are allowed to:</a:t>
            </a:r>
          </a:p>
          <a:p>
            <a:pPr lvl="1" eaLnBrk="1" hangingPunct="1"/>
            <a:r>
              <a:rPr lang="en-US" dirty="0" smtClean="0">
                <a:latin typeface="Arial" charset="0"/>
                <a:cs typeface="Arial" charset="0"/>
              </a:rPr>
              <a:t>Make multiple submissions—we take the last</a:t>
            </a:r>
          </a:p>
          <a:p>
            <a:pPr lvl="1" eaLnBrk="1" hangingPunct="1"/>
            <a:r>
              <a:rPr lang="en-US" dirty="0" smtClean="0">
                <a:latin typeface="Arial" charset="0"/>
                <a:cs typeface="Arial" charset="0"/>
              </a:rPr>
              <a:t>Declare and define other classes and other member functions not specified in the project descriptions</a:t>
            </a:r>
          </a:p>
          <a:p>
            <a:pPr lvl="1" eaLnBrk="1" hangingPunct="1"/>
            <a:r>
              <a:rPr lang="en-US" dirty="0" smtClean="0">
                <a:latin typeface="Arial" charset="0"/>
                <a:cs typeface="Arial" charset="0"/>
              </a:rPr>
              <a:t>You may even, though be very cautious, overload the given member function signatures or give the functions extra parameters so long as the functions as specified may be called with no ambiguity</a:t>
            </a:r>
          </a:p>
          <a:p>
            <a:pPr lvl="1" eaLnBrk="1" hangingPunct="1"/>
            <a:r>
              <a:rPr lang="en-US" dirty="0" smtClean="0">
                <a:latin typeface="Arial" charset="0"/>
                <a:cs typeface="Arial" charset="0"/>
              </a:rPr>
              <a:t>Use the following standard library functions (and no others):</a:t>
            </a:r>
          </a:p>
          <a:p>
            <a:pPr lvl="1" eaLnBrk="1" hangingPunct="1">
              <a:buFont typeface="Arial" charset="0"/>
              <a:buNone/>
            </a:pPr>
            <a:r>
              <a:rPr lang="en-US" sz="1600" dirty="0" smtClean="0">
                <a:latin typeface="Consolas" pitchFamily="49" charset="0"/>
                <a:cs typeface="Consolas" pitchFamily="49" charset="0"/>
              </a:rPr>
              <a:t>		#include &lt;</a:t>
            </a:r>
            <a:r>
              <a:rPr lang="en-US" sz="1600" dirty="0" err="1" smtClean="0">
                <a:latin typeface="Consolas" pitchFamily="49" charset="0"/>
                <a:cs typeface="Consolas" pitchFamily="49" charset="0"/>
              </a:rPr>
              <a:t>iostream</a:t>
            </a:r>
            <a:r>
              <a:rPr lang="en-US" sz="1600" dirty="0" smtClean="0">
                <a:latin typeface="Consolas" pitchFamily="49" charset="0"/>
                <a:cs typeface="Consolas" pitchFamily="49" charset="0"/>
              </a:rPr>
              <a:t>&gt;	</a:t>
            </a:r>
            <a:r>
              <a:rPr lang="en-US" sz="1600" dirty="0" smtClean="0">
                <a:latin typeface="Arial" charset="0"/>
                <a:cs typeface="Arial" charset="0"/>
              </a:rPr>
              <a:t>all functions and classes</a:t>
            </a:r>
            <a:br>
              <a:rPr lang="en-US" sz="1600" dirty="0" smtClean="0">
                <a:latin typeface="Arial" charset="0"/>
                <a:cs typeface="Arial" charset="0"/>
              </a:rPr>
            </a:br>
            <a:r>
              <a:rPr lang="en-US" sz="1600" dirty="0" smtClean="0">
                <a:latin typeface="Consolas" pitchFamily="49" charset="0"/>
                <a:cs typeface="Consolas" pitchFamily="49" charset="0"/>
              </a:rPr>
              <a:t>	#include &lt;</a:t>
            </a:r>
            <a:r>
              <a:rPr lang="en-US" sz="1600" dirty="0" err="1" smtClean="0">
                <a:latin typeface="Consolas" pitchFamily="49" charset="0"/>
                <a:cs typeface="Consolas" pitchFamily="49" charset="0"/>
              </a:rPr>
              <a:t>cassert</a:t>
            </a:r>
            <a:r>
              <a:rPr lang="en-US" sz="1600" dirty="0" smtClean="0">
                <a:latin typeface="Consolas" pitchFamily="49" charset="0"/>
                <a:cs typeface="Consolas" pitchFamily="49" charset="0"/>
              </a:rPr>
              <a:t>&gt;	assert( </a:t>
            </a:r>
            <a:r>
              <a:rPr lang="en-US" sz="1600" i="1" dirty="0" smtClean="0">
                <a:latin typeface="Consolas" pitchFamily="49" charset="0"/>
                <a:cs typeface="Consolas" pitchFamily="49" charset="0"/>
              </a:rPr>
              <a:t>predicate</a:t>
            </a:r>
            <a:r>
              <a:rPr lang="en-US" sz="1600" dirty="0" smtClean="0">
                <a:latin typeface="Consolas" pitchFamily="49" charset="0"/>
                <a:cs typeface="Consolas" pitchFamily="49" charset="0"/>
              </a:rPr>
              <a:t> )</a:t>
            </a:r>
            <a:br>
              <a:rPr lang="en-US" sz="1600" dirty="0" smtClean="0">
                <a:latin typeface="Consolas" pitchFamily="49" charset="0"/>
                <a:cs typeface="Consolas" pitchFamily="49" charset="0"/>
              </a:rPr>
            </a:br>
            <a:r>
              <a:rPr lang="en-US" sz="1600" dirty="0" smtClean="0">
                <a:latin typeface="Consolas" pitchFamily="49" charset="0"/>
                <a:cs typeface="Consolas" pitchFamily="49" charset="0"/>
              </a:rPr>
              <a:t>	#include &lt;algorithm&gt;	</a:t>
            </a:r>
            <a:r>
              <a:rPr lang="en-US" sz="1600" dirty="0" err="1" smtClean="0">
                <a:latin typeface="Consolas" pitchFamily="49" charset="0"/>
                <a:cs typeface="Consolas" pitchFamily="49" charset="0"/>
              </a:rPr>
              <a:t>std</a:t>
            </a:r>
            <a:r>
              <a:rPr lang="en-US" sz="1600" dirty="0" smtClean="0">
                <a:latin typeface="Consolas" pitchFamily="49" charset="0"/>
                <a:cs typeface="Consolas" pitchFamily="49" charset="0"/>
              </a:rPr>
              <a:t>::max( x, y )   </a:t>
            </a:r>
            <a:r>
              <a:rPr lang="en-US" sz="1600" dirty="0" err="1" smtClean="0">
                <a:latin typeface="Consolas" pitchFamily="49" charset="0"/>
                <a:cs typeface="Consolas" pitchFamily="49" charset="0"/>
              </a:rPr>
              <a:t>std</a:t>
            </a:r>
            <a:r>
              <a:rPr lang="en-US" sz="1600" dirty="0" smtClean="0">
                <a:latin typeface="Consolas" pitchFamily="49" charset="0"/>
                <a:cs typeface="Consolas" pitchFamily="49" charset="0"/>
              </a:rPr>
              <a:t>::min( x, y ) </a:t>
            </a:r>
            <a:r>
              <a:rPr lang="en-US" dirty="0" smtClean="0">
                <a:latin typeface="Arial" charset="0"/>
                <a:cs typeface="Arial" charset="0"/>
              </a:rPr>
              <a:t>The use of any other standard library function or class will result in an</a:t>
            </a:r>
            <a:br>
              <a:rPr lang="en-US" dirty="0" smtClean="0">
                <a:latin typeface="Arial" charset="0"/>
                <a:cs typeface="Arial" charset="0"/>
              </a:rPr>
            </a:br>
            <a:r>
              <a:rPr lang="en-US" dirty="0" smtClean="0">
                <a:latin typeface="Arial" charset="0"/>
                <a:cs typeface="Arial" charset="0"/>
              </a:rPr>
              <a:t>automatic grade of  0</a:t>
            </a:r>
            <a:endParaRPr lang="en-US" dirty="0" smtClean="0">
              <a:latin typeface="Consolas" pitchFamily="49" charset="0"/>
              <a:cs typeface="Consolas" pitchFamily="49" charset="0"/>
            </a:endParaRPr>
          </a:p>
        </p:txBody>
      </p:sp>
    </p:spTree>
    <p:extLst>
      <p:ext uri="{BB962C8B-B14F-4D97-AF65-F5344CB8AC3E}">
        <p14:creationId xmlns:p14="http://schemas.microsoft.com/office/powerpoint/2010/main" val="1789457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p:txBody>
          <a:bodyPr/>
          <a:lstStyle/>
          <a:p>
            <a:pPr eaLnBrk="1" hangingPunct="1">
              <a:buFont typeface="Arial" charset="0"/>
              <a:buChar char="‫"/>
            </a:pPr>
            <a:r>
              <a:rPr lang="en-US" dirty="0" smtClean="0">
                <a:latin typeface="Arial" charset="0"/>
                <a:cs typeface="Arial" charset="0"/>
              </a:rPr>
              <a:t>You are responsible for the naming convention on the submitted file </a:t>
            </a:r>
            <a:r>
              <a:rPr lang="en-US" i="1" dirty="0" smtClean="0">
                <a:solidFill>
                  <a:srgbClr val="FF0000"/>
                </a:solidFill>
                <a:latin typeface="Consolas" pitchFamily="49" charset="0"/>
                <a:cs typeface="Consolas" pitchFamily="49" charset="0"/>
              </a:rPr>
              <a:t>uwuserid</a:t>
            </a:r>
            <a:r>
              <a:rPr lang="en-US" dirty="0" smtClean="0">
                <a:latin typeface="Consolas" pitchFamily="49" charset="0"/>
                <a:cs typeface="Consolas" pitchFamily="49" charset="0"/>
              </a:rPr>
              <a:t>_p</a:t>
            </a:r>
            <a:r>
              <a:rPr lang="en-US" i="1" dirty="0" smtClean="0">
                <a:solidFill>
                  <a:schemeClr val="hlink"/>
                </a:solidFill>
                <a:latin typeface="Consolas" pitchFamily="49" charset="0"/>
                <a:cs typeface="Consolas" pitchFamily="49" charset="0"/>
              </a:rPr>
              <a:t>M</a:t>
            </a:r>
            <a:r>
              <a:rPr lang="en-US" dirty="0" smtClean="0">
                <a:latin typeface="Consolas" pitchFamily="49" charset="0"/>
                <a:cs typeface="Consolas" pitchFamily="49" charset="0"/>
              </a:rPr>
              <a:t>.tar.gz</a:t>
            </a:r>
          </a:p>
          <a:p>
            <a:pPr eaLnBrk="1" hangingPunct="1">
              <a:buFontTx/>
              <a:buNone/>
            </a:pPr>
            <a:r>
              <a:rPr lang="en-US" dirty="0" smtClean="0">
                <a:latin typeface="Arial" charset="0"/>
                <a:cs typeface="Arial" charset="0"/>
              </a:rPr>
              <a:t>	where:</a:t>
            </a:r>
          </a:p>
          <a:p>
            <a:pPr lvl="1" eaLnBrk="1" hangingPunct="1">
              <a:buFontTx/>
              <a:buNone/>
            </a:pPr>
            <a:r>
              <a:rPr lang="en-US" b="1" dirty="0" smtClean="0">
                <a:solidFill>
                  <a:srgbClr val="FF0000"/>
                </a:solidFill>
                <a:latin typeface="Courier New" pitchFamily="49" charset="0"/>
                <a:cs typeface="Arial" charset="0"/>
              </a:rPr>
              <a:t>	</a:t>
            </a:r>
            <a:r>
              <a:rPr lang="en-US" i="1" dirty="0" err="1" smtClean="0">
                <a:solidFill>
                  <a:srgbClr val="FF0000"/>
                </a:solidFill>
                <a:latin typeface="Consolas" pitchFamily="49" charset="0"/>
                <a:cs typeface="Consolas" pitchFamily="49" charset="0"/>
              </a:rPr>
              <a:t>uwuserid</a:t>
            </a:r>
            <a:r>
              <a:rPr lang="en-US" dirty="0" smtClean="0">
                <a:latin typeface="Arial" charset="0"/>
                <a:cs typeface="Arial" charset="0"/>
              </a:rPr>
              <a:t> is your </a:t>
            </a:r>
            <a:r>
              <a:rPr lang="en-US" dirty="0" err="1" smtClean="0">
                <a:latin typeface="Arial" charset="0"/>
                <a:cs typeface="Arial" charset="0"/>
              </a:rPr>
              <a:t>uWaterloo</a:t>
            </a:r>
            <a:r>
              <a:rPr lang="en-US" dirty="0" smtClean="0">
                <a:latin typeface="Arial" charset="0"/>
                <a:cs typeface="Arial" charset="0"/>
              </a:rPr>
              <a:t> User ID,</a:t>
            </a:r>
          </a:p>
          <a:p>
            <a:pPr lvl="1" eaLnBrk="1" hangingPunct="1">
              <a:buFontTx/>
              <a:buNone/>
            </a:pPr>
            <a:r>
              <a:rPr lang="en-US" b="1" dirty="0" smtClean="0">
                <a:solidFill>
                  <a:srgbClr val="CC00CC"/>
                </a:solidFill>
                <a:latin typeface="Courier New" pitchFamily="49" charset="0"/>
                <a:cs typeface="Arial" charset="0"/>
              </a:rPr>
              <a:t>	</a:t>
            </a:r>
            <a:r>
              <a:rPr lang="en-US" i="1" dirty="0" smtClean="0">
                <a:solidFill>
                  <a:schemeClr val="hlink"/>
                </a:solidFill>
                <a:latin typeface="Consolas" pitchFamily="49" charset="0"/>
                <a:cs typeface="Consolas" pitchFamily="49" charset="0"/>
              </a:rPr>
              <a:t>M</a:t>
            </a:r>
            <a:r>
              <a:rPr lang="en-US" dirty="0" smtClean="0">
                <a:latin typeface="Arial" charset="0"/>
                <a:cs typeface="Arial" charset="0"/>
              </a:rPr>
              <a:t> is the number of the project</a:t>
            </a:r>
          </a:p>
          <a:p>
            <a:pPr eaLnBrk="1" hangingPunct="1">
              <a:buFontTx/>
              <a:buNone/>
            </a:pPr>
            <a:r>
              <a:rPr lang="en-US" dirty="0" smtClean="0">
                <a:latin typeface="Arial" charset="0"/>
                <a:cs typeface="Arial" charset="0"/>
              </a:rPr>
              <a:t>	The execution must always be of the form</a:t>
            </a:r>
          </a:p>
          <a:p>
            <a:pPr eaLnBrk="1" hangingPunct="1">
              <a:buFontTx/>
              <a:buNone/>
            </a:pPr>
            <a:r>
              <a:rPr lang="en-US" sz="1800" dirty="0" smtClean="0">
                <a:latin typeface="Consolas" pitchFamily="49" charset="0"/>
                <a:cs typeface="Consolas" pitchFamily="49" charset="0"/>
              </a:rPr>
              <a:t>	  tar -</a:t>
            </a:r>
            <a:r>
              <a:rPr lang="en-US" sz="1800" dirty="0" err="1" smtClean="0">
                <a:latin typeface="Consolas" pitchFamily="49" charset="0"/>
                <a:cs typeface="Consolas" pitchFamily="49" charset="0"/>
              </a:rPr>
              <a:t>cvf</a:t>
            </a:r>
            <a:r>
              <a:rPr lang="en-US" sz="1800" dirty="0" smtClean="0">
                <a:latin typeface="Consolas" pitchFamily="49" charset="0"/>
                <a:cs typeface="Consolas" pitchFamily="49" charset="0"/>
              </a:rPr>
              <a:t> </a:t>
            </a:r>
            <a:r>
              <a:rPr lang="en-US" sz="1800" i="1" dirty="0" smtClean="0">
                <a:solidFill>
                  <a:srgbClr val="FF0000"/>
                </a:solidFill>
                <a:latin typeface="Consolas" pitchFamily="49" charset="0"/>
                <a:cs typeface="Consolas" pitchFamily="49" charset="0"/>
              </a:rPr>
              <a:t>uwuserid</a:t>
            </a:r>
            <a:r>
              <a:rPr lang="en-US" sz="1800" dirty="0" smtClean="0">
                <a:latin typeface="Consolas" pitchFamily="49" charset="0"/>
                <a:cs typeface="Consolas" pitchFamily="49" charset="0"/>
              </a:rPr>
              <a:t>_p</a:t>
            </a:r>
            <a:r>
              <a:rPr lang="en-US" sz="1800" i="1" dirty="0" smtClean="0">
                <a:solidFill>
                  <a:schemeClr val="hlink"/>
                </a:solidFill>
                <a:latin typeface="Consolas" pitchFamily="49" charset="0"/>
                <a:cs typeface="Consolas" pitchFamily="49" charset="0"/>
              </a:rPr>
              <a:t>M</a:t>
            </a:r>
            <a:r>
              <a:rPr lang="en-US" sz="1800" dirty="0" smtClean="0">
                <a:latin typeface="Consolas" pitchFamily="49" charset="0"/>
                <a:cs typeface="Consolas" pitchFamily="49" charset="0"/>
              </a:rPr>
              <a:t>.tar </a:t>
            </a:r>
            <a:r>
              <a:rPr lang="en-US" sz="1800" i="1" dirty="0" smtClean="0">
                <a:latin typeface="Consolas" pitchFamily="49" charset="0"/>
                <a:cs typeface="Consolas" pitchFamily="49" charset="0"/>
              </a:rPr>
              <a:t>file1.h file2.h </a:t>
            </a:r>
            <a:r>
              <a:rPr lang="en-US" sz="1800" i="1" dirty="0" err="1" smtClean="0">
                <a:latin typeface="Consolas" pitchFamily="49" charset="0"/>
                <a:cs typeface="Consolas" pitchFamily="49" charset="0"/>
              </a:rPr>
              <a:t>etc.h</a:t>
            </a:r>
            <a:r>
              <a:rPr lang="en-US" sz="1800" i="1" dirty="0" smtClean="0">
                <a:latin typeface="Consolas" pitchFamily="49" charset="0"/>
                <a:cs typeface="Consolas" pitchFamily="49" charset="0"/>
              </a:rPr>
              <a:t> </a:t>
            </a:r>
          </a:p>
          <a:p>
            <a:pPr lvl="1"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gzip</a:t>
            </a:r>
            <a:r>
              <a:rPr lang="en-US" dirty="0" smtClean="0">
                <a:latin typeface="Consolas" pitchFamily="49" charset="0"/>
                <a:cs typeface="Consolas" pitchFamily="49" charset="0"/>
              </a:rPr>
              <a:t> </a:t>
            </a:r>
            <a:r>
              <a:rPr lang="en-US" i="1" dirty="0" smtClean="0">
                <a:solidFill>
                  <a:srgbClr val="FF0000"/>
                </a:solidFill>
                <a:latin typeface="Consolas" pitchFamily="49" charset="0"/>
                <a:cs typeface="Consolas" pitchFamily="49" charset="0"/>
              </a:rPr>
              <a:t>uwuserid</a:t>
            </a:r>
            <a:r>
              <a:rPr lang="en-US" dirty="0" smtClean="0">
                <a:latin typeface="Consolas" pitchFamily="49" charset="0"/>
                <a:cs typeface="Consolas" pitchFamily="49" charset="0"/>
              </a:rPr>
              <a:t>_p</a:t>
            </a:r>
            <a:r>
              <a:rPr lang="en-US" i="1" dirty="0" smtClean="0">
                <a:solidFill>
                  <a:schemeClr val="hlink"/>
                </a:solidFill>
                <a:latin typeface="Consolas" pitchFamily="49" charset="0"/>
                <a:cs typeface="Consolas" pitchFamily="49" charset="0"/>
              </a:rPr>
              <a:t>M</a:t>
            </a:r>
            <a:r>
              <a:rPr lang="en-US" dirty="0" smtClean="0">
                <a:latin typeface="Consolas" pitchFamily="49" charset="0"/>
                <a:cs typeface="Consolas" pitchFamily="49" charset="0"/>
              </a:rPr>
              <a:t>.tar</a:t>
            </a:r>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a:t>
            </a:r>
            <a:endParaRPr lang="en-US" sz="1800" dirty="0" smtClean="0">
              <a:latin typeface="Consolas" pitchFamily="49" charset="0"/>
              <a:cs typeface="Consolas" pitchFamily="49" charset="0"/>
            </a:endParaRPr>
          </a:p>
        </p:txBody>
      </p:sp>
      <p:sp>
        <p:nvSpPr>
          <p:cNvPr id="21507" name="Oval 4"/>
          <p:cNvSpPr>
            <a:spLocks noChangeArrowheads="1"/>
          </p:cNvSpPr>
          <p:nvPr/>
        </p:nvSpPr>
        <p:spPr bwMode="auto">
          <a:xfrm>
            <a:off x="971550" y="2492375"/>
            <a:ext cx="1728788" cy="647700"/>
          </a:xfrm>
          <a:prstGeom prst="ellipse">
            <a:avLst/>
          </a:prstGeom>
          <a:noFill/>
          <a:ln w="57150">
            <a:solidFill>
              <a:srgbClr val="D2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a:latin typeface="Calibri" pitchFamily="34" charset="0"/>
            </a:endParaRPr>
          </a:p>
        </p:txBody>
      </p:sp>
      <p:sp>
        <p:nvSpPr>
          <p:cNvPr id="21508" name="Line 5"/>
          <p:cNvSpPr>
            <a:spLocks noChangeShapeType="1"/>
          </p:cNvSpPr>
          <p:nvPr/>
        </p:nvSpPr>
        <p:spPr bwMode="auto">
          <a:xfrm flipH="1" flipV="1">
            <a:off x="2195513" y="3141663"/>
            <a:ext cx="1081087" cy="2447925"/>
          </a:xfrm>
          <a:prstGeom prst="line">
            <a:avLst/>
          </a:prstGeom>
          <a:noFill/>
          <a:ln w="38100">
            <a:solidFill>
              <a:srgbClr val="D2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91142" name="Text Box 6"/>
          <p:cNvSpPr txBox="1">
            <a:spLocks noChangeArrowheads="1"/>
          </p:cNvSpPr>
          <p:nvPr/>
        </p:nvSpPr>
        <p:spPr bwMode="auto">
          <a:xfrm>
            <a:off x="1862138" y="5740400"/>
            <a:ext cx="47948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Three students failed at life when they submitted</a:t>
            </a:r>
          </a:p>
          <a:p>
            <a:pPr eaLnBrk="1" hangingPunct="1"/>
            <a:r>
              <a:rPr lang="en-US" dirty="0">
                <a:latin typeface="Calibri" pitchFamily="34" charset="0"/>
              </a:rPr>
              <a:t>their project with </a:t>
            </a:r>
            <a:r>
              <a:rPr lang="en-US" dirty="0" err="1" smtClean="0">
                <a:latin typeface="Calibri" pitchFamily="34" charset="0"/>
              </a:rPr>
              <a:t>uWaterloo</a:t>
            </a:r>
            <a:r>
              <a:rPr lang="en-US" dirty="0" smtClean="0">
                <a:latin typeface="Calibri" pitchFamily="34" charset="0"/>
              </a:rPr>
              <a:t> </a:t>
            </a:r>
            <a:r>
              <a:rPr lang="en-US" dirty="0">
                <a:latin typeface="Calibri" pitchFamily="34" charset="0"/>
              </a:rPr>
              <a:t>User ID “</a:t>
            </a:r>
            <a:r>
              <a:rPr lang="en-US" dirty="0" err="1">
                <a:latin typeface="Calibri" pitchFamily="34" charset="0"/>
              </a:rPr>
              <a:t>uwuserid</a:t>
            </a:r>
            <a:r>
              <a:rPr lang="en-US" dirty="0">
                <a:latin typeface="Calibri" pitchFamily="34" charset="0"/>
              </a:rPr>
              <a:t>”</a:t>
            </a:r>
          </a:p>
        </p:txBody>
      </p:sp>
      <p:sp>
        <p:nvSpPr>
          <p:cNvPr id="26630" name="Title 6"/>
          <p:cNvSpPr>
            <a:spLocks noGrp="1"/>
          </p:cNvSpPr>
          <p:nvPr>
            <p:ph type="title"/>
          </p:nvPr>
        </p:nvSpPr>
        <p:spPr/>
        <p:txBody>
          <a:bodyPr/>
          <a:lstStyle/>
          <a:p>
            <a:pPr eaLnBrk="1" hangingPunct="1"/>
            <a:r>
              <a:rPr lang="en-CA" smtClean="0">
                <a:latin typeface="Arial" charset="0"/>
                <a:cs typeface="Arial" charset="0"/>
              </a:rPr>
              <a:t>Projects</a:t>
            </a:r>
          </a:p>
        </p:txBody>
      </p:sp>
    </p:spTree>
    <p:extLst>
      <p:ext uri="{BB962C8B-B14F-4D97-AF65-F5344CB8AC3E}">
        <p14:creationId xmlns:p14="http://schemas.microsoft.com/office/powerpoint/2010/main" val="640341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08" grpId="0" animBg="1"/>
      <p:bldP spid="911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p:txBody>
          <a:bodyPr/>
          <a:lstStyle/>
          <a:p>
            <a:pPr eaLnBrk="1" hangingPunct="1">
              <a:buFont typeface="Arial" charset="0"/>
              <a:buChar char="‫"/>
            </a:pPr>
            <a:r>
              <a:rPr lang="en-US" dirty="0" smtClean="0">
                <a:latin typeface="Arial" charset="0"/>
                <a:cs typeface="Arial" charset="0"/>
              </a:rPr>
              <a:t>In Unix, file names are case sensitive:</a:t>
            </a:r>
          </a:p>
          <a:p>
            <a:pPr lvl="1" eaLnBrk="1" hangingPunct="1"/>
            <a:r>
              <a:rPr lang="en-US" dirty="0" smtClean="0">
                <a:latin typeface="Arial" charset="0"/>
                <a:cs typeface="Arial" charset="0"/>
              </a:rPr>
              <a:t>The files </a:t>
            </a:r>
            <a:r>
              <a:rPr lang="en-US" b="1" dirty="0" smtClean="0">
                <a:latin typeface="Courier New" pitchFamily="49" charset="0"/>
                <a:cs typeface="Arial" charset="0"/>
              </a:rPr>
              <a:t>j99smithP1.tar.gz</a:t>
            </a:r>
            <a:r>
              <a:rPr lang="en-US" dirty="0" smtClean="0">
                <a:latin typeface="Arial" charset="0"/>
                <a:cs typeface="Arial" charset="0"/>
              </a:rPr>
              <a:t> and </a:t>
            </a:r>
            <a:r>
              <a:rPr lang="en-US" b="1" dirty="0" smtClean="0">
                <a:latin typeface="Courier New" pitchFamily="49" charset="0"/>
                <a:cs typeface="Arial" charset="0"/>
              </a:rPr>
              <a:t>j99smith_p1.tar.gz</a:t>
            </a:r>
            <a:r>
              <a:rPr lang="en-US" dirty="0" smtClean="0">
                <a:latin typeface="Arial" charset="0"/>
                <a:cs typeface="Arial" charset="0"/>
              </a:rPr>
              <a:t> are different</a:t>
            </a:r>
          </a:p>
          <a:p>
            <a:pPr eaLnBrk="1" hangingPunct="1">
              <a:buFont typeface="Arial" charset="0"/>
              <a:buChar char="‫"/>
            </a:pPr>
            <a:endParaRPr lang="en-US" dirty="0" smtClean="0">
              <a:latin typeface="Arial" charset="0"/>
              <a:cs typeface="Arial" charset="0"/>
            </a:endParaRPr>
          </a:p>
          <a:p>
            <a:pPr eaLnBrk="1" hangingPunct="1">
              <a:buFont typeface="Arial" charset="0"/>
              <a:buChar char="‫"/>
            </a:pPr>
            <a:r>
              <a:rPr lang="en-US" dirty="0" smtClean="0">
                <a:latin typeface="Arial" charset="0"/>
                <a:cs typeface="Arial" charset="0"/>
              </a:rPr>
              <a:t>Also, you must use the </a:t>
            </a:r>
            <a:r>
              <a:rPr lang="en-US" b="1" dirty="0" smtClean="0">
                <a:latin typeface="Courier New" pitchFamily="49" charset="0"/>
                <a:cs typeface="Arial" charset="0"/>
              </a:rPr>
              <a:t>tar</a:t>
            </a:r>
            <a:r>
              <a:rPr lang="en-US" dirty="0" smtClean="0">
                <a:latin typeface="Arial" charset="0"/>
                <a:cs typeface="Arial" charset="0"/>
              </a:rPr>
              <a:t> and </a:t>
            </a:r>
            <a:r>
              <a:rPr lang="en-US" b="1" dirty="0" err="1" smtClean="0">
                <a:latin typeface="Courier New" pitchFamily="49" charset="0"/>
                <a:cs typeface="Arial" charset="0"/>
              </a:rPr>
              <a:t>gzip</a:t>
            </a:r>
            <a:r>
              <a:rPr lang="en-US" dirty="0" smtClean="0">
                <a:latin typeface="Arial" charset="0"/>
                <a:cs typeface="Arial" charset="0"/>
              </a:rPr>
              <a:t> utilities on Unix</a:t>
            </a:r>
          </a:p>
          <a:p>
            <a:pPr lvl="1" eaLnBrk="1" hangingPunct="1"/>
            <a:r>
              <a:rPr lang="en-US" dirty="0" smtClean="0">
                <a:latin typeface="Arial" charset="0"/>
                <a:cs typeface="Arial" charset="0"/>
              </a:rPr>
              <a:t>Using zip (even if you rename it) doesn’t work</a:t>
            </a:r>
          </a:p>
          <a:p>
            <a:pPr eaLnBrk="1" hangingPunct="1">
              <a:buFont typeface="Arial" charset="0"/>
              <a:buChar char="‫"/>
            </a:pPr>
            <a:endParaRPr lang="en-US" dirty="0" smtClean="0">
              <a:latin typeface="Arial" charset="0"/>
              <a:cs typeface="Arial" charset="0"/>
            </a:endParaRPr>
          </a:p>
          <a:p>
            <a:pPr eaLnBrk="1" hangingPunct="1">
              <a:buFont typeface="Arial" charset="0"/>
              <a:buChar char="‫"/>
            </a:pPr>
            <a:r>
              <a:rPr lang="en-US" dirty="0" smtClean="0">
                <a:latin typeface="Arial" charset="0"/>
                <a:cs typeface="Arial" charset="0"/>
              </a:rPr>
              <a:t>If you cannot submit through </a:t>
            </a:r>
            <a:r>
              <a:rPr lang="en-US" dirty="0" err="1" smtClean="0">
                <a:latin typeface="Arial" charset="0"/>
                <a:cs typeface="Arial" charset="0"/>
              </a:rPr>
              <a:t>uWaterloo</a:t>
            </a:r>
            <a:r>
              <a:rPr lang="en-US" dirty="0" smtClean="0">
                <a:latin typeface="Arial" charset="0"/>
                <a:cs typeface="Arial" charset="0"/>
              </a:rPr>
              <a:t> LEARN, you must e-mail the file to the Lab Instructor</a:t>
            </a:r>
          </a:p>
          <a:p>
            <a:pPr lvl="1" eaLnBrk="1" hangingPunct="1"/>
            <a:r>
              <a:rPr lang="en-US" dirty="0" smtClean="0">
                <a:latin typeface="Arial" charset="0"/>
                <a:cs typeface="Arial" charset="0"/>
              </a:rPr>
              <a:t>Any penalty is based on the time stamp at which the e-mail is received (not sent)</a:t>
            </a:r>
          </a:p>
          <a:p>
            <a:pPr lvl="1" eaLnBrk="1" hangingPunct="1"/>
            <a:r>
              <a:rPr lang="en-US" dirty="0" smtClean="0">
                <a:latin typeface="Arial" charset="0"/>
                <a:cs typeface="Arial" charset="0"/>
              </a:rPr>
              <a:t>You are responsible for all information on the site</a:t>
            </a:r>
          </a:p>
          <a:p>
            <a:pPr lvl="1" algn="ctr" eaLnBrk="1" hangingPunct="1">
              <a:buFont typeface="Arial" charset="0"/>
              <a:buNone/>
            </a:pPr>
            <a:r>
              <a:rPr lang="en-US" dirty="0" smtClean="0">
                <a:latin typeface="Arial" charset="0"/>
                <a:cs typeface="Arial" charset="0"/>
              </a:rPr>
              <a:t>	ece.uwaterloo.ca/~</a:t>
            </a:r>
            <a:r>
              <a:rPr lang="en-US" dirty="0" err="1" smtClean="0">
                <a:latin typeface="Arial" charset="0"/>
                <a:cs typeface="Arial" charset="0"/>
              </a:rPr>
              <a:t>dwharder</a:t>
            </a:r>
            <a:r>
              <a:rPr lang="en-US" dirty="0" smtClean="0">
                <a:latin typeface="Arial" charset="0"/>
                <a:cs typeface="Arial" charset="0"/>
              </a:rPr>
              <a:t>/</a:t>
            </a:r>
            <a:r>
              <a:rPr lang="en-US" dirty="0" err="1" smtClean="0">
                <a:latin typeface="Arial" charset="0"/>
                <a:cs typeface="Arial" charset="0"/>
              </a:rPr>
              <a:t>aads</a:t>
            </a:r>
            <a:r>
              <a:rPr lang="en-US" dirty="0" smtClean="0">
                <a:latin typeface="Arial" charset="0"/>
                <a:cs typeface="Arial" charset="0"/>
              </a:rPr>
              <a:t>/Projects/</a:t>
            </a:r>
          </a:p>
          <a:p>
            <a:pPr eaLnBrk="1" hangingPunct="1">
              <a:buFont typeface="Arial" charset="0"/>
              <a:buChar char="‫"/>
            </a:pPr>
            <a:endParaRPr lang="en-US" baseline="-25000" dirty="0" smtClean="0">
              <a:latin typeface="Arial" charset="0"/>
              <a:cs typeface="Arial" charset="0"/>
            </a:endParaRPr>
          </a:p>
        </p:txBody>
      </p:sp>
      <p:sp>
        <p:nvSpPr>
          <p:cNvPr id="27651" name="Title 3"/>
          <p:cNvSpPr>
            <a:spLocks noGrp="1"/>
          </p:cNvSpPr>
          <p:nvPr>
            <p:ph type="title"/>
          </p:nvPr>
        </p:nvSpPr>
        <p:spPr/>
        <p:txBody>
          <a:bodyPr/>
          <a:lstStyle/>
          <a:p>
            <a:pPr eaLnBrk="1" hangingPunct="1"/>
            <a:r>
              <a:rPr lang="en-CA" smtClean="0">
                <a:latin typeface="Arial" charset="0"/>
                <a:cs typeface="Arial" charset="0"/>
              </a:rPr>
              <a:t>Projects</a:t>
            </a:r>
          </a:p>
        </p:txBody>
      </p:sp>
    </p:spTree>
    <p:extLst>
      <p:ext uri="{BB962C8B-B14F-4D97-AF65-F5344CB8AC3E}">
        <p14:creationId xmlns:p14="http://schemas.microsoft.com/office/powerpoint/2010/main" val="1620744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9331">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9331">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93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CA" smtClean="0">
                <a:latin typeface="Arial" charset="0"/>
                <a:cs typeface="Arial" charset="0"/>
              </a:rPr>
              <a:t>Projects</a:t>
            </a:r>
          </a:p>
        </p:txBody>
      </p:sp>
      <p:sp>
        <p:nvSpPr>
          <p:cNvPr id="28675" name="Content Placeholder 2"/>
          <p:cNvSpPr>
            <a:spLocks noGrp="1"/>
          </p:cNvSpPr>
          <p:nvPr>
            <p:ph idx="1"/>
          </p:nvPr>
        </p:nvSpPr>
        <p:spPr/>
        <p:txBody>
          <a:bodyPr/>
          <a:lstStyle/>
          <a:p>
            <a:pPr>
              <a:buFont typeface="Arial" charset="0"/>
              <a:buNone/>
            </a:pPr>
            <a:r>
              <a:rPr lang="en-CA" smtClean="0">
                <a:latin typeface="Arial" charset="0"/>
                <a:cs typeface="Arial" charset="0"/>
              </a:rPr>
              <a:t>	Even </a:t>
            </a:r>
            <a:r>
              <a:rPr lang="en-CA" i="1" smtClean="0">
                <a:latin typeface="Arial" charset="0"/>
                <a:cs typeface="Arial" charset="0"/>
              </a:rPr>
              <a:t>xkcd</a:t>
            </a:r>
            <a:r>
              <a:rPr lang="en-CA" smtClean="0">
                <a:latin typeface="Arial" charset="0"/>
                <a:cs typeface="Arial" charset="0"/>
              </a:rPr>
              <a:t> has some advice on</a:t>
            </a:r>
            <a:br>
              <a:rPr lang="en-CA" smtClean="0">
                <a:latin typeface="Arial" charset="0"/>
                <a:cs typeface="Arial" charset="0"/>
              </a:rPr>
            </a:br>
            <a:r>
              <a:rPr lang="en-CA" smtClean="0">
                <a:latin typeface="Arial" charset="0"/>
                <a:cs typeface="Arial" charset="0"/>
              </a:rPr>
              <a:t>coding...</a:t>
            </a: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196975"/>
            <a:ext cx="3319463"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948488" y="6237288"/>
            <a:ext cx="1785937" cy="307975"/>
          </a:xfrm>
          <a:prstGeom prst="rect">
            <a:avLst/>
          </a:prstGeom>
        </p:spPr>
        <p:txBody>
          <a:bodyPr wrap="none">
            <a:spAutoFit/>
          </a:bodyPr>
          <a:lstStyle/>
          <a:p>
            <a:pPr>
              <a:defRPr/>
            </a:pPr>
            <a:r>
              <a:rPr lang="en-CA" sz="1400" dirty="0">
                <a:solidFill>
                  <a:schemeClr val="tx1">
                    <a:lumMod val="50000"/>
                    <a:lumOff val="50000"/>
                  </a:schemeClr>
                </a:solidFill>
              </a:rPr>
              <a:t>http://xkcd.com/844/</a:t>
            </a:r>
          </a:p>
        </p:txBody>
      </p:sp>
    </p:spTree>
    <p:extLst>
      <p:ext uri="{BB962C8B-B14F-4D97-AF65-F5344CB8AC3E}">
        <p14:creationId xmlns:p14="http://schemas.microsoft.com/office/powerpoint/2010/main" val="2936580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p:txBody>
          <a:bodyPr rtlCol="0">
            <a:normAutofit lnSpcReduction="10000"/>
          </a:bodyPr>
          <a:lstStyle/>
          <a:p>
            <a:pPr eaLnBrk="1" fontAlgn="auto" hangingPunct="1">
              <a:spcAft>
                <a:spcPts val="0"/>
              </a:spcAft>
              <a:buFont typeface="Arial" pitchFamily="34" charset="0"/>
              <a:buNone/>
              <a:defRPr/>
            </a:pPr>
            <a:r>
              <a:rPr lang="en-US" dirty="0" smtClean="0"/>
              <a:t>	The human brain can retain approximately 5-9 independent items of information in its short-term memory</a:t>
            </a:r>
          </a:p>
          <a:p>
            <a:pPr lvl="1" eaLnBrk="1" fontAlgn="auto" hangingPunct="1">
              <a:spcAft>
                <a:spcPts val="0"/>
              </a:spcAft>
              <a:buFont typeface="Arial" charset="0"/>
              <a:buNone/>
              <a:defRPr/>
            </a:pPr>
            <a:r>
              <a:rPr lang="en-US" dirty="0" smtClean="0"/>
              <a:t>	George Miller, </a:t>
            </a:r>
            <a:r>
              <a:rPr lang="en-US" i="1" dirty="0" smtClean="0"/>
              <a:t>The Magical Number Seven, Plus or Minus Two: Some Limits on Our Capacity for Processing Information</a:t>
            </a:r>
            <a:r>
              <a:rPr lang="en-US" dirty="0" smtClean="0"/>
              <a:t>, Psychological Review, Vol.63 pp.81–97, 1956</a:t>
            </a:r>
          </a:p>
          <a:p>
            <a:pPr eaLnBrk="1" fontAlgn="auto" hangingPunct="1">
              <a:spcAft>
                <a:spcPts val="0"/>
              </a:spcAft>
              <a:buFont typeface="Arial" pitchFamily="34" charset="0"/>
              <a:buNone/>
              <a:defRPr/>
            </a:pPr>
            <a:r>
              <a:rPr lang="en-US" dirty="0" smtClean="0"/>
              <a:t>	</a:t>
            </a:r>
          </a:p>
          <a:p>
            <a:pPr eaLnBrk="1" fontAlgn="auto" hangingPunct="1">
              <a:spcAft>
                <a:spcPts val="0"/>
              </a:spcAft>
              <a:buFont typeface="Arial" pitchFamily="34" charset="0"/>
              <a:buNone/>
              <a:defRPr/>
            </a:pPr>
            <a:r>
              <a:rPr lang="en-US" dirty="0" smtClean="0"/>
              <a:t>	The introduction of new information causes the brain to discard an item currently in your short-term memory </a:t>
            </a:r>
          </a:p>
          <a:p>
            <a:pPr lvl="1" eaLnBrk="1" fontAlgn="auto" hangingPunct="1">
              <a:spcAft>
                <a:spcPts val="0"/>
              </a:spcAft>
              <a:defRPr/>
            </a:pPr>
            <a:r>
              <a:rPr lang="en-US" dirty="0" smtClean="0"/>
              <a:t>For example, consider the 12 words which will appear on the next sequence of screens</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	Your goal: at the end, write down all twelve words</a:t>
            </a:r>
          </a:p>
          <a:p>
            <a:pPr eaLnBrk="1" fontAlgn="auto" hangingPunct="1">
              <a:spcAft>
                <a:spcPts val="0"/>
              </a:spcAft>
              <a:defRPr/>
            </a:pPr>
            <a:endParaRPr lang="en-US" dirty="0" smtClean="0"/>
          </a:p>
        </p:txBody>
      </p:sp>
      <p:sp>
        <p:nvSpPr>
          <p:cNvPr id="29699" name="Title 3"/>
          <p:cNvSpPr>
            <a:spLocks noGrp="1"/>
          </p:cNvSpPr>
          <p:nvPr>
            <p:ph type="title"/>
          </p:nvPr>
        </p:nvSpPr>
        <p:spPr/>
        <p:txBody>
          <a:bodyPr/>
          <a:lstStyle/>
          <a:p>
            <a:pPr eaLnBrk="1" hangingPunct="1"/>
            <a:r>
              <a:rPr lang="en-CA" smtClean="0">
                <a:latin typeface="Arial" charset="0"/>
                <a:cs typeface="Arial" charset="0"/>
              </a:rPr>
              <a:t>Improving Your Performance</a:t>
            </a:r>
          </a:p>
        </p:txBody>
      </p:sp>
    </p:spTree>
    <p:extLst>
      <p:ext uri="{BB962C8B-B14F-4D97-AF65-F5344CB8AC3E}">
        <p14:creationId xmlns:p14="http://schemas.microsoft.com/office/powerpoint/2010/main" val="105964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68313" y="2924175"/>
            <a:ext cx="8435975" cy="720725"/>
          </a:xfrm>
        </p:spPr>
        <p:txBody>
          <a:bodyPr/>
          <a:lstStyle/>
          <a:p>
            <a:pPr algn="ctr" eaLnBrk="1" hangingPunct="1">
              <a:buFontTx/>
              <a:buNone/>
            </a:pPr>
            <a:r>
              <a:rPr lang="en-US" sz="4000" smtClean="0">
                <a:latin typeface="Arial" charset="0"/>
                <a:cs typeface="Arial" charset="0"/>
              </a:rPr>
              <a:t>Cat</a:t>
            </a:r>
          </a:p>
        </p:txBody>
      </p:sp>
      <p:sp>
        <p:nvSpPr>
          <p:cNvPr id="30723" name="Title 3"/>
          <p:cNvSpPr>
            <a:spLocks noGrp="1"/>
          </p:cNvSpPr>
          <p:nvPr>
            <p:ph type="title"/>
          </p:nvPr>
        </p:nvSpPr>
        <p:spPr/>
        <p:txBody>
          <a:bodyPr/>
          <a:lstStyle/>
          <a:p>
            <a:pPr eaLnBrk="1" hangingPunct="1"/>
            <a:r>
              <a:rPr lang="en-CA" smtClean="0">
                <a:latin typeface="Arial" charset="0"/>
                <a:cs typeface="Arial" charset="0"/>
              </a:rPr>
              <a:t>Improving Your Performance</a:t>
            </a:r>
          </a:p>
        </p:txBody>
      </p:sp>
    </p:spTree>
    <p:extLst>
      <p:ext uri="{BB962C8B-B14F-4D97-AF65-F5344CB8AC3E}">
        <p14:creationId xmlns:p14="http://schemas.microsoft.com/office/powerpoint/2010/main" val="3013912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latin typeface="Arial" charset="0"/>
                <a:cs typeface="Arial" charset="0"/>
              </a:rPr>
              <a:t>ECE 150 </a:t>
            </a:r>
            <a:r>
              <a:rPr lang="en-US" i="1" smtClean="0">
                <a:latin typeface="Arial" charset="0"/>
                <a:cs typeface="Arial" charset="0"/>
              </a:rPr>
              <a:t>Fundamentals of Programming</a:t>
            </a:r>
            <a:endParaRPr lang="en-CA" smtClean="0">
              <a:latin typeface="Arial" charset="0"/>
              <a:cs typeface="Arial" charset="0"/>
            </a:endParaRPr>
          </a:p>
        </p:txBody>
      </p:sp>
      <p:sp>
        <p:nvSpPr>
          <p:cNvPr id="7171" name="Content Placeholder 2"/>
          <p:cNvSpPr>
            <a:spLocks noGrp="1"/>
          </p:cNvSpPr>
          <p:nvPr>
            <p:ph idx="1"/>
          </p:nvPr>
        </p:nvSpPr>
        <p:spPr/>
        <p:txBody>
          <a:bodyPr/>
          <a:lstStyle/>
          <a:p>
            <a:pPr eaLnBrk="1" hangingPunct="1">
              <a:buFont typeface="Arial" charset="0"/>
              <a:buNone/>
            </a:pPr>
            <a:r>
              <a:rPr lang="en-US" dirty="0" smtClean="0">
                <a:latin typeface="Arial" charset="0"/>
                <a:cs typeface="Arial" charset="0"/>
              </a:rPr>
              <a:t>	ECE 150 covered:</a:t>
            </a:r>
          </a:p>
          <a:p>
            <a:pPr lvl="1" eaLnBrk="1" hangingPunct="1"/>
            <a:r>
              <a:rPr lang="en-US" dirty="0" smtClean="0">
                <a:latin typeface="Arial" charset="0"/>
                <a:cs typeface="Arial" charset="0"/>
              </a:rPr>
              <a:t>The history of computing / objects / types / console I/O</a:t>
            </a:r>
          </a:p>
          <a:p>
            <a:pPr lvl="1" eaLnBrk="1" hangingPunct="1"/>
            <a:r>
              <a:rPr lang="en-US" dirty="0" smtClean="0">
                <a:latin typeface="Arial" charset="0"/>
                <a:cs typeface="Arial" charset="0"/>
              </a:rPr>
              <a:t>Operators / loops / methods / parameter passing</a:t>
            </a:r>
          </a:p>
          <a:p>
            <a:pPr lvl="1" eaLnBrk="1" hangingPunct="1"/>
            <a:r>
              <a:rPr lang="en-US" dirty="0" smtClean="0">
                <a:latin typeface="Arial" charset="0"/>
                <a:cs typeface="Arial" charset="0"/>
              </a:rPr>
              <a:t>Selection statements / arrays / strings</a:t>
            </a:r>
          </a:p>
          <a:p>
            <a:pPr lvl="1" eaLnBrk="1" hangingPunct="1"/>
            <a:r>
              <a:rPr lang="en-US" dirty="0" smtClean="0">
                <a:latin typeface="Arial" charset="0"/>
                <a:cs typeface="Arial" charset="0"/>
              </a:rPr>
              <a:t>Exceptions / debugging</a:t>
            </a:r>
          </a:p>
          <a:p>
            <a:pPr lvl="1" eaLnBrk="1" hangingPunct="1"/>
            <a:r>
              <a:rPr lang="en-US" dirty="0" smtClean="0">
                <a:latin typeface="Arial" charset="0"/>
                <a:cs typeface="Arial" charset="0"/>
              </a:rPr>
              <a:t>File input / file output</a:t>
            </a:r>
          </a:p>
          <a:p>
            <a:pPr lvl="1" eaLnBrk="1" hangingPunct="1"/>
            <a:r>
              <a:rPr lang="en-US" dirty="0" smtClean="0">
                <a:latin typeface="Arial" charset="0"/>
                <a:cs typeface="Arial" charset="0"/>
              </a:rPr>
              <a:t>Pointers / unsafe code / linked lists</a:t>
            </a:r>
          </a:p>
          <a:p>
            <a:pPr lvl="1" eaLnBrk="1" hangingPunct="1"/>
            <a:r>
              <a:rPr lang="en-US" dirty="0" smtClean="0">
                <a:latin typeface="Arial" charset="0"/>
                <a:cs typeface="Arial" charset="0"/>
              </a:rPr>
              <a:t>Collections / multi-dimensional arrays / search algorithms</a:t>
            </a:r>
          </a:p>
          <a:p>
            <a:pPr lvl="1" eaLnBrk="1" hangingPunct="1"/>
            <a:r>
              <a:rPr lang="en-US" dirty="0" smtClean="0">
                <a:latin typeface="Arial" charset="0"/>
                <a:cs typeface="Arial" charset="0"/>
              </a:rPr>
              <a:t>Sorting algorithms</a:t>
            </a:r>
          </a:p>
          <a:p>
            <a:pPr lvl="1" eaLnBrk="1" hangingPunct="1"/>
            <a:r>
              <a:rPr lang="en-US" dirty="0" smtClean="0">
                <a:latin typeface="Arial" charset="0"/>
                <a:cs typeface="Arial" charset="0"/>
              </a:rPr>
              <a:t>Object-oriented design / polymorphism / interfaces / inheritance</a:t>
            </a:r>
          </a:p>
          <a:p>
            <a:pPr lvl="1" eaLnBrk="1" hangingPunct="1"/>
            <a:r>
              <a:rPr lang="en-US" dirty="0" smtClean="0">
                <a:latin typeface="Arial" charset="0"/>
                <a:cs typeface="Arial" charset="0"/>
              </a:rPr>
              <a:t>Abstract class</a:t>
            </a:r>
          </a:p>
          <a:p>
            <a:pPr eaLnBrk="1" hangingPunct="1">
              <a:buFont typeface="Arial" charset="0"/>
              <a:buNone/>
            </a:pPr>
            <a:endParaRPr lang="en-CA" dirty="0" smtClean="0">
              <a:latin typeface="Arial" charset="0"/>
              <a:cs typeface="Arial" charset="0"/>
            </a:endParaRPr>
          </a:p>
        </p:txBody>
      </p:sp>
    </p:spTree>
    <p:extLst>
      <p:ext uri="{BB962C8B-B14F-4D97-AF65-F5344CB8AC3E}">
        <p14:creationId xmlns:p14="http://schemas.microsoft.com/office/powerpoint/2010/main" val="3230528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68313" y="2924175"/>
            <a:ext cx="8435975" cy="720725"/>
          </a:xfrm>
        </p:spPr>
        <p:txBody>
          <a:bodyPr/>
          <a:lstStyle/>
          <a:p>
            <a:pPr algn="ctr" eaLnBrk="1" hangingPunct="1">
              <a:buFontTx/>
              <a:buNone/>
            </a:pPr>
            <a:r>
              <a:rPr lang="en-US" sz="4000" smtClean="0">
                <a:latin typeface="Arial" charset="0"/>
                <a:cs typeface="Arial" charset="0"/>
              </a:rPr>
              <a:t>Ultimate</a:t>
            </a:r>
          </a:p>
        </p:txBody>
      </p:sp>
      <p:sp>
        <p:nvSpPr>
          <p:cNvPr id="31747" name="Title 3"/>
          <p:cNvSpPr>
            <a:spLocks noGrp="1"/>
          </p:cNvSpPr>
          <p:nvPr>
            <p:ph type="title"/>
          </p:nvPr>
        </p:nvSpPr>
        <p:spPr/>
        <p:txBody>
          <a:bodyPr/>
          <a:lstStyle/>
          <a:p>
            <a:pPr eaLnBrk="1" hangingPunct="1"/>
            <a:r>
              <a:rPr lang="en-CA" smtClean="0">
                <a:latin typeface="Arial" charset="0"/>
                <a:cs typeface="Arial" charset="0"/>
              </a:rPr>
              <a:t>Improving Your Performance</a:t>
            </a:r>
          </a:p>
        </p:txBody>
      </p:sp>
    </p:spTree>
    <p:extLst>
      <p:ext uri="{BB962C8B-B14F-4D97-AF65-F5344CB8AC3E}">
        <p14:creationId xmlns:p14="http://schemas.microsoft.com/office/powerpoint/2010/main" val="3887046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68313" y="2924175"/>
            <a:ext cx="8435975" cy="720725"/>
          </a:xfrm>
        </p:spPr>
        <p:txBody>
          <a:bodyPr/>
          <a:lstStyle/>
          <a:p>
            <a:pPr algn="ctr" eaLnBrk="1" hangingPunct="1">
              <a:buFontTx/>
              <a:buNone/>
            </a:pPr>
            <a:r>
              <a:rPr lang="en-US" sz="4000" smtClean="0">
                <a:latin typeface="Arial" charset="0"/>
                <a:cs typeface="Arial" charset="0"/>
              </a:rPr>
              <a:t>Knife</a:t>
            </a:r>
          </a:p>
        </p:txBody>
      </p:sp>
      <p:sp>
        <p:nvSpPr>
          <p:cNvPr id="32771" name="Title 3"/>
          <p:cNvSpPr>
            <a:spLocks noGrp="1"/>
          </p:cNvSpPr>
          <p:nvPr>
            <p:ph type="title"/>
          </p:nvPr>
        </p:nvSpPr>
        <p:spPr/>
        <p:txBody>
          <a:bodyPr/>
          <a:lstStyle/>
          <a:p>
            <a:pPr eaLnBrk="1" hangingPunct="1"/>
            <a:r>
              <a:rPr lang="en-CA" smtClean="0">
                <a:latin typeface="Arial" charset="0"/>
                <a:cs typeface="Arial" charset="0"/>
              </a:rPr>
              <a:t>Improving Your Performance</a:t>
            </a:r>
          </a:p>
        </p:txBody>
      </p:sp>
    </p:spTree>
    <p:extLst>
      <p:ext uri="{BB962C8B-B14F-4D97-AF65-F5344CB8AC3E}">
        <p14:creationId xmlns:p14="http://schemas.microsoft.com/office/powerpoint/2010/main" val="3326560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468313" y="2924175"/>
            <a:ext cx="8435975" cy="720725"/>
          </a:xfrm>
        </p:spPr>
        <p:txBody>
          <a:bodyPr/>
          <a:lstStyle/>
          <a:p>
            <a:pPr algn="ctr" eaLnBrk="1" hangingPunct="1">
              <a:buFontTx/>
              <a:buNone/>
            </a:pPr>
            <a:r>
              <a:rPr lang="en-US" sz="4000" smtClean="0">
                <a:latin typeface="Arial" charset="0"/>
                <a:cs typeface="Arial" charset="0"/>
              </a:rPr>
              <a:t>Asteroid</a:t>
            </a:r>
          </a:p>
        </p:txBody>
      </p:sp>
      <p:sp>
        <p:nvSpPr>
          <p:cNvPr id="33795" name="Title 3"/>
          <p:cNvSpPr>
            <a:spLocks noGrp="1"/>
          </p:cNvSpPr>
          <p:nvPr>
            <p:ph type="title"/>
          </p:nvPr>
        </p:nvSpPr>
        <p:spPr/>
        <p:txBody>
          <a:bodyPr/>
          <a:lstStyle/>
          <a:p>
            <a:pPr eaLnBrk="1" hangingPunct="1"/>
            <a:r>
              <a:rPr lang="en-CA" smtClean="0">
                <a:latin typeface="Arial" charset="0"/>
                <a:cs typeface="Arial" charset="0"/>
              </a:rPr>
              <a:t>Improving Your Performance</a:t>
            </a:r>
          </a:p>
        </p:txBody>
      </p:sp>
    </p:spTree>
    <p:extLst>
      <p:ext uri="{BB962C8B-B14F-4D97-AF65-F5344CB8AC3E}">
        <p14:creationId xmlns:p14="http://schemas.microsoft.com/office/powerpoint/2010/main" val="3109038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68313" y="2924175"/>
            <a:ext cx="8435975" cy="720725"/>
          </a:xfrm>
        </p:spPr>
        <p:txBody>
          <a:bodyPr/>
          <a:lstStyle/>
          <a:p>
            <a:pPr algn="ctr" eaLnBrk="1" hangingPunct="1">
              <a:buFontTx/>
              <a:buNone/>
            </a:pPr>
            <a:r>
              <a:rPr lang="en-US" sz="4000" smtClean="0">
                <a:latin typeface="Arial" charset="0"/>
                <a:cs typeface="Arial" charset="0"/>
              </a:rPr>
              <a:t>Motion</a:t>
            </a:r>
          </a:p>
        </p:txBody>
      </p:sp>
      <p:sp>
        <p:nvSpPr>
          <p:cNvPr id="34819" name="Title 3"/>
          <p:cNvSpPr>
            <a:spLocks noGrp="1"/>
          </p:cNvSpPr>
          <p:nvPr>
            <p:ph type="title"/>
          </p:nvPr>
        </p:nvSpPr>
        <p:spPr/>
        <p:txBody>
          <a:bodyPr/>
          <a:lstStyle/>
          <a:p>
            <a:pPr eaLnBrk="1" hangingPunct="1"/>
            <a:r>
              <a:rPr lang="en-CA" smtClean="0">
                <a:latin typeface="Arial" charset="0"/>
                <a:cs typeface="Arial" charset="0"/>
              </a:rPr>
              <a:t>Improving Your Performance</a:t>
            </a:r>
          </a:p>
        </p:txBody>
      </p:sp>
    </p:spTree>
    <p:extLst>
      <p:ext uri="{BB962C8B-B14F-4D97-AF65-F5344CB8AC3E}">
        <p14:creationId xmlns:p14="http://schemas.microsoft.com/office/powerpoint/2010/main" val="1670801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468313" y="2924175"/>
            <a:ext cx="8435975" cy="720725"/>
          </a:xfrm>
        </p:spPr>
        <p:txBody>
          <a:bodyPr/>
          <a:lstStyle/>
          <a:p>
            <a:pPr algn="ctr" eaLnBrk="1" hangingPunct="1">
              <a:buFontTx/>
              <a:buNone/>
            </a:pPr>
            <a:r>
              <a:rPr lang="en-US" sz="4000" smtClean="0">
                <a:latin typeface="Arial" charset="0"/>
                <a:cs typeface="Arial" charset="0"/>
              </a:rPr>
              <a:t>Shipwreck</a:t>
            </a:r>
          </a:p>
        </p:txBody>
      </p:sp>
      <p:sp>
        <p:nvSpPr>
          <p:cNvPr id="35843" name="Title 3"/>
          <p:cNvSpPr>
            <a:spLocks noGrp="1"/>
          </p:cNvSpPr>
          <p:nvPr>
            <p:ph type="title"/>
          </p:nvPr>
        </p:nvSpPr>
        <p:spPr/>
        <p:txBody>
          <a:bodyPr/>
          <a:lstStyle/>
          <a:p>
            <a:pPr eaLnBrk="1" hangingPunct="1"/>
            <a:r>
              <a:rPr lang="en-CA" smtClean="0">
                <a:latin typeface="Arial" charset="0"/>
                <a:cs typeface="Arial" charset="0"/>
              </a:rPr>
              <a:t>Improving Your Performance</a:t>
            </a:r>
          </a:p>
        </p:txBody>
      </p:sp>
    </p:spTree>
    <p:extLst>
      <p:ext uri="{BB962C8B-B14F-4D97-AF65-F5344CB8AC3E}">
        <p14:creationId xmlns:p14="http://schemas.microsoft.com/office/powerpoint/2010/main" val="23779720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468313" y="2924175"/>
            <a:ext cx="8435975" cy="720725"/>
          </a:xfrm>
        </p:spPr>
        <p:txBody>
          <a:bodyPr/>
          <a:lstStyle/>
          <a:p>
            <a:pPr algn="ctr" eaLnBrk="1" hangingPunct="1">
              <a:buFontTx/>
              <a:buNone/>
            </a:pPr>
            <a:r>
              <a:rPr lang="en-US" sz="4000" smtClean="0">
                <a:latin typeface="Arial" charset="0"/>
                <a:cs typeface="Arial" charset="0"/>
              </a:rPr>
              <a:t>Peach</a:t>
            </a:r>
          </a:p>
        </p:txBody>
      </p:sp>
      <p:sp>
        <p:nvSpPr>
          <p:cNvPr id="36867" name="Title 3"/>
          <p:cNvSpPr>
            <a:spLocks noGrp="1"/>
          </p:cNvSpPr>
          <p:nvPr>
            <p:ph type="title"/>
          </p:nvPr>
        </p:nvSpPr>
        <p:spPr/>
        <p:txBody>
          <a:bodyPr/>
          <a:lstStyle/>
          <a:p>
            <a:pPr eaLnBrk="1" hangingPunct="1"/>
            <a:r>
              <a:rPr lang="en-CA" smtClean="0">
                <a:latin typeface="Arial" charset="0"/>
                <a:cs typeface="Arial" charset="0"/>
              </a:rPr>
              <a:t>Improving Your Performance</a:t>
            </a:r>
          </a:p>
        </p:txBody>
      </p:sp>
    </p:spTree>
    <p:extLst>
      <p:ext uri="{BB962C8B-B14F-4D97-AF65-F5344CB8AC3E}">
        <p14:creationId xmlns:p14="http://schemas.microsoft.com/office/powerpoint/2010/main" val="1327228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68313" y="2924175"/>
            <a:ext cx="8435975" cy="720725"/>
          </a:xfrm>
        </p:spPr>
        <p:txBody>
          <a:bodyPr/>
          <a:lstStyle/>
          <a:p>
            <a:pPr algn="ctr" eaLnBrk="1" hangingPunct="1">
              <a:buFontTx/>
              <a:buNone/>
            </a:pPr>
            <a:r>
              <a:rPr lang="en-US" sz="4000" smtClean="0">
                <a:latin typeface="Arial" charset="0"/>
                <a:cs typeface="Arial" charset="0"/>
              </a:rPr>
              <a:t>Ford</a:t>
            </a:r>
          </a:p>
        </p:txBody>
      </p:sp>
      <p:sp>
        <p:nvSpPr>
          <p:cNvPr id="37891" name="Title 3"/>
          <p:cNvSpPr>
            <a:spLocks noGrp="1"/>
          </p:cNvSpPr>
          <p:nvPr>
            <p:ph type="title"/>
          </p:nvPr>
        </p:nvSpPr>
        <p:spPr/>
        <p:txBody>
          <a:bodyPr/>
          <a:lstStyle/>
          <a:p>
            <a:pPr eaLnBrk="1" hangingPunct="1"/>
            <a:r>
              <a:rPr lang="en-CA" smtClean="0">
                <a:latin typeface="Arial" charset="0"/>
                <a:cs typeface="Arial" charset="0"/>
              </a:rPr>
              <a:t>Improving Your Performance</a:t>
            </a:r>
          </a:p>
        </p:txBody>
      </p:sp>
    </p:spTree>
    <p:extLst>
      <p:ext uri="{BB962C8B-B14F-4D97-AF65-F5344CB8AC3E}">
        <p14:creationId xmlns:p14="http://schemas.microsoft.com/office/powerpoint/2010/main" val="9286296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468313" y="2924175"/>
            <a:ext cx="8435975" cy="720725"/>
          </a:xfrm>
        </p:spPr>
        <p:txBody>
          <a:bodyPr/>
          <a:lstStyle/>
          <a:p>
            <a:pPr algn="ctr" eaLnBrk="1" hangingPunct="1">
              <a:buFontTx/>
              <a:buNone/>
            </a:pPr>
            <a:r>
              <a:rPr lang="en-US" sz="4000" smtClean="0">
                <a:latin typeface="Arial" charset="0"/>
                <a:cs typeface="Arial" charset="0"/>
              </a:rPr>
              <a:t>Pencil</a:t>
            </a:r>
          </a:p>
        </p:txBody>
      </p:sp>
      <p:sp>
        <p:nvSpPr>
          <p:cNvPr id="38915" name="Title 3"/>
          <p:cNvSpPr>
            <a:spLocks noGrp="1"/>
          </p:cNvSpPr>
          <p:nvPr>
            <p:ph type="title"/>
          </p:nvPr>
        </p:nvSpPr>
        <p:spPr/>
        <p:txBody>
          <a:bodyPr/>
          <a:lstStyle/>
          <a:p>
            <a:pPr eaLnBrk="1" hangingPunct="1"/>
            <a:r>
              <a:rPr lang="en-CA" smtClean="0">
                <a:latin typeface="Arial" charset="0"/>
                <a:cs typeface="Arial" charset="0"/>
              </a:rPr>
              <a:t>Improving Your Performance</a:t>
            </a:r>
          </a:p>
        </p:txBody>
      </p:sp>
    </p:spTree>
    <p:extLst>
      <p:ext uri="{BB962C8B-B14F-4D97-AF65-F5344CB8AC3E}">
        <p14:creationId xmlns:p14="http://schemas.microsoft.com/office/powerpoint/2010/main" val="1795178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68313" y="2924175"/>
            <a:ext cx="8435975" cy="720725"/>
          </a:xfrm>
        </p:spPr>
        <p:txBody>
          <a:bodyPr/>
          <a:lstStyle/>
          <a:p>
            <a:pPr algn="ctr" eaLnBrk="1" hangingPunct="1">
              <a:buFontTx/>
              <a:buNone/>
            </a:pPr>
            <a:r>
              <a:rPr lang="en-US" sz="4000" smtClean="0">
                <a:latin typeface="Arial" charset="0"/>
                <a:cs typeface="Arial" charset="0"/>
              </a:rPr>
              <a:t>Metre</a:t>
            </a:r>
          </a:p>
        </p:txBody>
      </p:sp>
      <p:sp>
        <p:nvSpPr>
          <p:cNvPr id="39939" name="Title 3"/>
          <p:cNvSpPr>
            <a:spLocks noGrp="1"/>
          </p:cNvSpPr>
          <p:nvPr>
            <p:ph type="title"/>
          </p:nvPr>
        </p:nvSpPr>
        <p:spPr/>
        <p:txBody>
          <a:bodyPr/>
          <a:lstStyle/>
          <a:p>
            <a:pPr eaLnBrk="1" hangingPunct="1"/>
            <a:r>
              <a:rPr lang="en-CA" smtClean="0">
                <a:latin typeface="Arial" charset="0"/>
                <a:cs typeface="Arial" charset="0"/>
              </a:rPr>
              <a:t>Improving Your Performance</a:t>
            </a:r>
          </a:p>
        </p:txBody>
      </p:sp>
    </p:spTree>
    <p:extLst>
      <p:ext uri="{BB962C8B-B14F-4D97-AF65-F5344CB8AC3E}">
        <p14:creationId xmlns:p14="http://schemas.microsoft.com/office/powerpoint/2010/main" val="194827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68313" y="2924175"/>
            <a:ext cx="8435975" cy="720725"/>
          </a:xfrm>
        </p:spPr>
        <p:txBody>
          <a:bodyPr/>
          <a:lstStyle/>
          <a:p>
            <a:pPr algn="ctr" eaLnBrk="1" hangingPunct="1">
              <a:buFontTx/>
              <a:buNone/>
            </a:pPr>
            <a:r>
              <a:rPr lang="en-US" sz="4000" smtClean="0">
                <a:latin typeface="Arial" charset="0"/>
                <a:cs typeface="Arial" charset="0"/>
              </a:rPr>
              <a:t>Curtain</a:t>
            </a:r>
          </a:p>
        </p:txBody>
      </p:sp>
      <p:sp>
        <p:nvSpPr>
          <p:cNvPr id="40963" name="Title 3"/>
          <p:cNvSpPr>
            <a:spLocks noGrp="1"/>
          </p:cNvSpPr>
          <p:nvPr>
            <p:ph type="title"/>
          </p:nvPr>
        </p:nvSpPr>
        <p:spPr/>
        <p:txBody>
          <a:bodyPr/>
          <a:lstStyle/>
          <a:p>
            <a:pPr eaLnBrk="1" hangingPunct="1"/>
            <a:r>
              <a:rPr lang="en-CA" smtClean="0">
                <a:latin typeface="Arial" charset="0"/>
                <a:cs typeface="Arial" charset="0"/>
              </a:rPr>
              <a:t>Improving Your Performance</a:t>
            </a:r>
          </a:p>
        </p:txBody>
      </p:sp>
    </p:spTree>
    <p:extLst>
      <p:ext uri="{BB962C8B-B14F-4D97-AF65-F5344CB8AC3E}">
        <p14:creationId xmlns:p14="http://schemas.microsoft.com/office/powerpoint/2010/main" val="1817456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latin typeface="Arial" charset="0"/>
                <a:cs typeface="Arial" charset="0"/>
              </a:rPr>
              <a:t>ECE 150 </a:t>
            </a:r>
            <a:r>
              <a:rPr lang="en-US" i="1" smtClean="0">
                <a:latin typeface="Arial" charset="0"/>
                <a:cs typeface="Arial" charset="0"/>
              </a:rPr>
              <a:t>Fundamentals of Programming</a:t>
            </a:r>
            <a:endParaRPr lang="en-CA" smtClean="0">
              <a:latin typeface="Arial" charset="0"/>
              <a:cs typeface="Arial" charset="0"/>
            </a:endParaRPr>
          </a:p>
        </p:txBody>
      </p:sp>
      <p:sp>
        <p:nvSpPr>
          <p:cNvPr id="3" name="Content Placeholder 2"/>
          <p:cNvSpPr>
            <a:spLocks noGrp="1"/>
          </p:cNvSpPr>
          <p:nvPr>
            <p:ph idx="1"/>
          </p:nvPr>
        </p:nvSpPr>
        <p:spPr/>
        <p:txBody>
          <a:bodyPr/>
          <a:lstStyle/>
          <a:p>
            <a:pPr eaLnBrk="1" hangingPunct="1">
              <a:buFont typeface="Arial" charset="0"/>
              <a:buNone/>
            </a:pPr>
            <a:r>
              <a:rPr lang="en-US" smtClean="0">
                <a:latin typeface="Arial" charset="0"/>
                <a:cs typeface="Arial" charset="0"/>
              </a:rPr>
              <a:t>	These were the basics of programming</a:t>
            </a:r>
          </a:p>
          <a:p>
            <a:pPr lvl="1" eaLnBrk="1" hangingPunct="1"/>
            <a:r>
              <a:rPr lang="en-US" smtClean="0">
                <a:latin typeface="Arial" charset="0"/>
                <a:cs typeface="Arial" charset="0"/>
              </a:rPr>
              <a:t>The ability to manipulate the computer to perform the required tasks</a:t>
            </a:r>
          </a:p>
          <a:p>
            <a:pPr eaLnBrk="1" hangingPunct="1">
              <a:buFont typeface="Arial" charset="0"/>
              <a:buNone/>
            </a:pPr>
            <a:r>
              <a:rPr lang="en-US" smtClean="0">
                <a:latin typeface="Arial" charset="0"/>
                <a:cs typeface="Arial" charset="0"/>
              </a:rPr>
              <a:t>	</a:t>
            </a:r>
          </a:p>
          <a:p>
            <a:pPr eaLnBrk="1" hangingPunct="1">
              <a:buFont typeface="Arial" charset="0"/>
              <a:buNone/>
            </a:pPr>
            <a:r>
              <a:rPr lang="en-US" smtClean="0">
                <a:latin typeface="Arial" charset="0"/>
                <a:cs typeface="Arial" charset="0"/>
              </a:rPr>
              <a:t>	You saw data storage techniques:</a:t>
            </a:r>
          </a:p>
          <a:p>
            <a:pPr lvl="1" eaLnBrk="1" hangingPunct="1"/>
            <a:r>
              <a:rPr lang="en-US" smtClean="0">
                <a:latin typeface="Arial" charset="0"/>
                <a:cs typeface="Arial" charset="0"/>
              </a:rPr>
              <a:t>Arrays, and</a:t>
            </a:r>
          </a:p>
          <a:p>
            <a:pPr lvl="1" eaLnBrk="1" hangingPunct="1"/>
            <a:r>
              <a:rPr lang="en-US" smtClean="0">
                <a:latin typeface="Arial" charset="0"/>
                <a:cs typeface="Arial" charset="0"/>
              </a:rPr>
              <a:t>Linked lists (collections were discussed)</a:t>
            </a:r>
          </a:p>
          <a:p>
            <a:pPr eaLnBrk="1" hangingPunct="1">
              <a:buFont typeface="Arial" charset="0"/>
              <a:buNone/>
            </a:pPr>
            <a:r>
              <a:rPr lang="en-US" smtClean="0">
                <a:latin typeface="Arial" charset="0"/>
                <a:cs typeface="Arial" charset="0"/>
              </a:rPr>
              <a:t>	</a:t>
            </a:r>
          </a:p>
          <a:p>
            <a:pPr eaLnBrk="1" hangingPunct="1">
              <a:buFont typeface="Arial" charset="0"/>
              <a:buNone/>
            </a:pPr>
            <a:r>
              <a:rPr lang="en-US" smtClean="0">
                <a:latin typeface="Arial" charset="0"/>
                <a:cs typeface="Arial" charset="0"/>
              </a:rPr>
              <a:t>	You saw array accessing/manipulation techniques:</a:t>
            </a:r>
          </a:p>
          <a:p>
            <a:pPr lvl="1" eaLnBrk="1" hangingPunct="1"/>
            <a:r>
              <a:rPr lang="en-US" smtClean="0">
                <a:latin typeface="Arial" charset="0"/>
                <a:cs typeface="Arial" charset="0"/>
              </a:rPr>
              <a:t>Searching, and</a:t>
            </a:r>
          </a:p>
          <a:p>
            <a:pPr lvl="1" eaLnBrk="1" hangingPunct="1"/>
            <a:r>
              <a:rPr lang="en-US" smtClean="0">
                <a:latin typeface="Arial" charset="0"/>
                <a:cs typeface="Arial" charset="0"/>
              </a:rPr>
              <a:t>Sorting</a:t>
            </a:r>
          </a:p>
          <a:p>
            <a:pPr eaLnBrk="1" hangingPunct="1">
              <a:buFont typeface="Arial" charset="0"/>
              <a:buNone/>
            </a:pPr>
            <a:endParaRPr lang="en-CA" smtClean="0">
              <a:latin typeface="Arial" charset="0"/>
              <a:cs typeface="Arial" charset="0"/>
            </a:endParaRPr>
          </a:p>
        </p:txBody>
      </p:sp>
    </p:spTree>
    <p:extLst>
      <p:ext uri="{BB962C8B-B14F-4D97-AF65-F5344CB8AC3E}">
        <p14:creationId xmlns:p14="http://schemas.microsoft.com/office/powerpoint/2010/main" val="628781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468313" y="2924175"/>
            <a:ext cx="8435975" cy="720725"/>
          </a:xfrm>
        </p:spPr>
        <p:txBody>
          <a:bodyPr/>
          <a:lstStyle/>
          <a:p>
            <a:pPr algn="ctr" eaLnBrk="1" hangingPunct="1">
              <a:buFontTx/>
              <a:buNone/>
            </a:pPr>
            <a:r>
              <a:rPr lang="en-US" sz="4000" smtClean="0">
                <a:latin typeface="Arial" charset="0"/>
                <a:cs typeface="Arial" charset="0"/>
              </a:rPr>
              <a:t>Forever</a:t>
            </a:r>
          </a:p>
        </p:txBody>
      </p:sp>
      <p:sp>
        <p:nvSpPr>
          <p:cNvPr id="41987" name="Title 3"/>
          <p:cNvSpPr>
            <a:spLocks noGrp="1"/>
          </p:cNvSpPr>
          <p:nvPr>
            <p:ph type="title"/>
          </p:nvPr>
        </p:nvSpPr>
        <p:spPr/>
        <p:txBody>
          <a:bodyPr/>
          <a:lstStyle/>
          <a:p>
            <a:pPr eaLnBrk="1" hangingPunct="1"/>
            <a:r>
              <a:rPr lang="en-CA" smtClean="0">
                <a:latin typeface="Arial" charset="0"/>
                <a:cs typeface="Arial" charset="0"/>
              </a:rPr>
              <a:t>Improving Your Performance</a:t>
            </a:r>
          </a:p>
        </p:txBody>
      </p:sp>
    </p:spTree>
    <p:extLst>
      <p:ext uri="{BB962C8B-B14F-4D97-AF65-F5344CB8AC3E}">
        <p14:creationId xmlns:p14="http://schemas.microsoft.com/office/powerpoint/2010/main" val="7131402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p:txBody>
          <a:bodyPr/>
          <a:lstStyle/>
          <a:p>
            <a:pPr eaLnBrk="1" hangingPunct="1">
              <a:buFont typeface="Arial" charset="0"/>
              <a:buChar char="‫"/>
            </a:pPr>
            <a:r>
              <a:rPr lang="en-US" smtClean="0">
                <a:latin typeface="Arial" charset="0"/>
                <a:cs typeface="Arial" charset="0"/>
              </a:rPr>
              <a:t>Now, write down as many of these words as you can</a:t>
            </a:r>
          </a:p>
          <a:p>
            <a:pPr lvl="1" eaLnBrk="1" hangingPunct="1"/>
            <a:r>
              <a:rPr lang="en-US" smtClean="0">
                <a:latin typeface="Arial" charset="0"/>
                <a:cs typeface="Arial" charset="0"/>
              </a:rPr>
              <a:t>Most of you will be able to write down somewhere between 7 through 9 of these</a:t>
            </a:r>
          </a:p>
          <a:p>
            <a:pPr lvl="1" eaLnBrk="1" hangingPunct="1"/>
            <a:r>
              <a:rPr lang="en-US" smtClean="0">
                <a:latin typeface="Arial" charset="0"/>
                <a:cs typeface="Arial" charset="0"/>
              </a:rPr>
              <a:t>It may even be possible to remember more new topics, however, you will note that there is no relationship between these objects</a:t>
            </a:r>
          </a:p>
        </p:txBody>
      </p:sp>
      <p:sp>
        <p:nvSpPr>
          <p:cNvPr id="43011" name="Title 3"/>
          <p:cNvSpPr>
            <a:spLocks noGrp="1"/>
          </p:cNvSpPr>
          <p:nvPr>
            <p:ph type="title"/>
          </p:nvPr>
        </p:nvSpPr>
        <p:spPr/>
        <p:txBody>
          <a:bodyPr/>
          <a:lstStyle/>
          <a:p>
            <a:pPr eaLnBrk="1" hangingPunct="1"/>
            <a:r>
              <a:rPr lang="en-CA" smtClean="0">
                <a:latin typeface="Arial" charset="0"/>
                <a:cs typeface="Arial" charset="0"/>
              </a:rPr>
              <a:t>Improving Your Performance</a:t>
            </a:r>
          </a:p>
        </p:txBody>
      </p:sp>
    </p:spTree>
    <p:extLst>
      <p:ext uri="{BB962C8B-B14F-4D97-AF65-F5344CB8AC3E}">
        <p14:creationId xmlns:p14="http://schemas.microsoft.com/office/powerpoint/2010/main" val="1798004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p:txBody>
          <a:bodyPr/>
          <a:lstStyle/>
          <a:p>
            <a:pPr eaLnBrk="1" hangingPunct="1">
              <a:buFont typeface="Arial" charset="0"/>
              <a:buChar char="‫"/>
            </a:pPr>
            <a:r>
              <a:rPr lang="en-US" smtClean="0">
                <a:latin typeface="Arial" charset="0"/>
                <a:cs typeface="Arial" charset="0"/>
              </a:rPr>
              <a:t>To transfer information from your short-term memory to your long-term memory, that information must be imposed on your mind at least three times</a:t>
            </a:r>
          </a:p>
          <a:p>
            <a:pPr eaLnBrk="1" hangingPunct="1">
              <a:buFont typeface="Arial" charset="0"/>
              <a:buChar char="‫"/>
            </a:pPr>
            <a:endParaRPr lang="en-US" smtClean="0">
              <a:latin typeface="Arial" charset="0"/>
              <a:cs typeface="Arial" charset="0"/>
            </a:endParaRPr>
          </a:p>
          <a:p>
            <a:pPr eaLnBrk="1" hangingPunct="1">
              <a:buFont typeface="Arial" charset="0"/>
              <a:buChar char="‫"/>
            </a:pPr>
            <a:r>
              <a:rPr lang="en-US" smtClean="0">
                <a:latin typeface="Arial" charset="0"/>
                <a:cs typeface="Arial" charset="0"/>
              </a:rPr>
              <a:t>You should always try the following:</a:t>
            </a:r>
          </a:p>
          <a:p>
            <a:pPr lvl="1" eaLnBrk="1" hangingPunct="1"/>
            <a:r>
              <a:rPr lang="en-US" smtClean="0">
                <a:latin typeface="Arial" charset="0"/>
                <a:cs typeface="Arial" charset="0"/>
              </a:rPr>
              <a:t>Look at the slides before class</a:t>
            </a:r>
          </a:p>
          <a:p>
            <a:pPr lvl="1" eaLnBrk="1" hangingPunct="1"/>
            <a:r>
              <a:rPr lang="en-US" smtClean="0">
                <a:latin typeface="Arial" charset="0"/>
                <a:cs typeface="Arial" charset="0"/>
              </a:rPr>
              <a:t>Attend lectures</a:t>
            </a:r>
          </a:p>
          <a:p>
            <a:pPr lvl="2" eaLnBrk="1" hangingPunct="1"/>
            <a:r>
              <a:rPr lang="en-US" smtClean="0">
                <a:latin typeface="Arial" charset="0"/>
                <a:cs typeface="Arial" charset="0"/>
              </a:rPr>
              <a:t>You see the information again with commentary</a:t>
            </a:r>
          </a:p>
          <a:p>
            <a:pPr lvl="1" eaLnBrk="1" hangingPunct="1"/>
            <a:r>
              <a:rPr lang="en-US" smtClean="0">
                <a:latin typeface="Arial" charset="0"/>
                <a:cs typeface="Arial" charset="0"/>
              </a:rPr>
              <a:t>Review the lecture during the evening</a:t>
            </a:r>
          </a:p>
          <a:p>
            <a:pPr lvl="2" eaLnBrk="1" hangingPunct="1"/>
            <a:r>
              <a:rPr lang="en-US" smtClean="0">
                <a:latin typeface="Arial" charset="0"/>
                <a:cs typeface="Arial" charset="0"/>
              </a:rPr>
              <a:t>Rewrite and summarize the slides in </a:t>
            </a:r>
            <a:r>
              <a:rPr lang="en-US" b="1" smtClean="0">
                <a:latin typeface="Arial" charset="0"/>
                <a:cs typeface="Arial" charset="0"/>
              </a:rPr>
              <a:t>your</a:t>
            </a:r>
            <a:r>
              <a:rPr lang="en-US" smtClean="0">
                <a:latin typeface="Arial" charset="0"/>
                <a:cs typeface="Arial" charset="0"/>
              </a:rPr>
              <a:t> words</a:t>
            </a:r>
          </a:p>
        </p:txBody>
      </p:sp>
      <p:sp>
        <p:nvSpPr>
          <p:cNvPr id="45059" name="Title 3"/>
          <p:cNvSpPr>
            <a:spLocks noGrp="1"/>
          </p:cNvSpPr>
          <p:nvPr>
            <p:ph type="title"/>
          </p:nvPr>
        </p:nvSpPr>
        <p:spPr/>
        <p:txBody>
          <a:bodyPr/>
          <a:lstStyle/>
          <a:p>
            <a:pPr eaLnBrk="1" hangingPunct="1"/>
            <a:r>
              <a:rPr lang="en-CA" smtClean="0">
                <a:latin typeface="Arial" charset="0"/>
                <a:cs typeface="Arial" charset="0"/>
              </a:rPr>
              <a:t>Improving Your Performance</a:t>
            </a:r>
          </a:p>
        </p:txBody>
      </p:sp>
    </p:spTree>
    <p:extLst>
      <p:ext uri="{BB962C8B-B14F-4D97-AF65-F5344CB8AC3E}">
        <p14:creationId xmlns:p14="http://schemas.microsoft.com/office/powerpoint/2010/main" val="3052854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144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p:txBody>
          <a:bodyPr/>
          <a:lstStyle/>
          <a:p>
            <a:pPr eaLnBrk="1" hangingPunct="1">
              <a:buFont typeface="Arial" charset="0"/>
              <a:buChar char="‫"/>
            </a:pPr>
            <a:r>
              <a:rPr lang="en-US" smtClean="0">
                <a:latin typeface="Arial" charset="0"/>
                <a:cs typeface="Arial" charset="0"/>
              </a:rPr>
              <a:t>In addition to this, you should:</a:t>
            </a:r>
          </a:p>
          <a:p>
            <a:pPr lvl="1" eaLnBrk="1" hangingPunct="1"/>
            <a:r>
              <a:rPr lang="en-US" smtClean="0">
                <a:latin typeface="Arial" charset="0"/>
                <a:cs typeface="Arial" charset="0"/>
              </a:rPr>
              <a:t>Get a reasonable nights sleep (apparently this is when information is transferred to your long-term memory), and</a:t>
            </a:r>
          </a:p>
          <a:p>
            <a:pPr lvl="1" eaLnBrk="1" hangingPunct="1"/>
            <a:r>
              <a:rPr lang="en-US" smtClean="0">
                <a:latin typeface="Arial" charset="0"/>
                <a:cs typeface="Arial" charset="0"/>
              </a:rPr>
              <a:t>Eat a good breakfast (also apparently good for the memory)</a:t>
            </a:r>
          </a:p>
        </p:txBody>
      </p:sp>
      <p:sp>
        <p:nvSpPr>
          <p:cNvPr id="46083" name="Title 3"/>
          <p:cNvSpPr>
            <a:spLocks noGrp="1"/>
          </p:cNvSpPr>
          <p:nvPr>
            <p:ph type="title"/>
          </p:nvPr>
        </p:nvSpPr>
        <p:spPr/>
        <p:txBody>
          <a:bodyPr/>
          <a:lstStyle/>
          <a:p>
            <a:pPr eaLnBrk="1" hangingPunct="1"/>
            <a:r>
              <a:rPr lang="en-CA" smtClean="0">
                <a:latin typeface="Arial" charset="0"/>
                <a:cs typeface="Arial" charset="0"/>
              </a:rPr>
              <a:t>Improving Your Performance</a:t>
            </a:r>
          </a:p>
        </p:txBody>
      </p:sp>
    </p:spTree>
    <p:extLst>
      <p:ext uri="{BB962C8B-B14F-4D97-AF65-F5344CB8AC3E}">
        <p14:creationId xmlns:p14="http://schemas.microsoft.com/office/powerpoint/2010/main" val="22218729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latin typeface="Arial" charset="0"/>
                <a:cs typeface="Arial" charset="0"/>
              </a:rPr>
              <a:t>Improving Your Performance</a:t>
            </a:r>
          </a:p>
        </p:txBody>
      </p:sp>
      <p:sp>
        <p:nvSpPr>
          <p:cNvPr id="47107" name="Rectangle 3"/>
          <p:cNvSpPr>
            <a:spLocks noGrp="1" noChangeArrowheads="1"/>
          </p:cNvSpPr>
          <p:nvPr>
            <p:ph type="body" idx="1"/>
          </p:nvPr>
        </p:nvSpPr>
        <p:spPr/>
        <p:txBody>
          <a:bodyPr/>
          <a:lstStyle/>
          <a:p>
            <a:pPr eaLnBrk="1" hangingPunct="1">
              <a:buFont typeface="Arial" charset="0"/>
              <a:buChar char="‫"/>
            </a:pPr>
            <a:r>
              <a:rPr lang="en-US" smtClean="0">
                <a:latin typeface="Arial" charset="0"/>
                <a:cs typeface="Arial" charset="0"/>
              </a:rPr>
              <a:t>Like other courses, this course builds on previous information</a:t>
            </a:r>
          </a:p>
          <a:p>
            <a:pPr lvl="1" eaLnBrk="1" hangingPunct="1"/>
            <a:r>
              <a:rPr lang="en-US" smtClean="0">
                <a:latin typeface="Arial" charset="0"/>
                <a:cs typeface="Arial" charset="0"/>
              </a:rPr>
              <a:t>I will not answer questions about material which I have either previously covered or indicated that you are required to read</a:t>
            </a:r>
          </a:p>
          <a:p>
            <a:pPr eaLnBrk="1" hangingPunct="1">
              <a:buFont typeface="Arial" charset="0"/>
              <a:buChar char="‫"/>
            </a:pPr>
            <a:endParaRPr lang="en-US" smtClean="0">
              <a:latin typeface="Arial" charset="0"/>
              <a:cs typeface="Arial" charset="0"/>
            </a:endParaRPr>
          </a:p>
          <a:p>
            <a:pPr eaLnBrk="1" hangingPunct="1">
              <a:buFont typeface="Arial" charset="0"/>
              <a:buChar char="‫"/>
            </a:pPr>
            <a:r>
              <a:rPr lang="en-US" smtClean="0">
                <a:latin typeface="Arial" charset="0"/>
                <a:cs typeface="Arial" charset="0"/>
              </a:rPr>
              <a:t>Also, neither the T.A.s nor myself will be available for help either on the day of the mid-term or final examinations</a:t>
            </a:r>
          </a:p>
          <a:p>
            <a:pPr lvl="1" eaLnBrk="1" hangingPunct="1"/>
            <a:r>
              <a:rPr lang="en-US" smtClean="0">
                <a:latin typeface="Arial" charset="0"/>
                <a:cs typeface="Arial" charset="0"/>
              </a:rPr>
              <a:t>There is no help which can be derived in that time, and therefore, to impress this upon you, you must study before-hand if you believe you will need help</a:t>
            </a:r>
          </a:p>
          <a:p>
            <a:pPr eaLnBrk="1" hangingPunct="1">
              <a:buFont typeface="Arial" charset="0"/>
              <a:buChar char="‫"/>
            </a:pPr>
            <a:endParaRPr lang="en-US" smtClean="0">
              <a:latin typeface="Arial" charset="0"/>
              <a:cs typeface="Arial" charset="0"/>
            </a:endParaRPr>
          </a:p>
        </p:txBody>
      </p:sp>
    </p:spTree>
    <p:extLst>
      <p:ext uri="{BB962C8B-B14F-4D97-AF65-F5344CB8AC3E}">
        <p14:creationId xmlns:p14="http://schemas.microsoft.com/office/powerpoint/2010/main" val="9956173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latin typeface="Arial" charset="0"/>
                <a:cs typeface="Arial" charset="0"/>
              </a:rPr>
              <a:t>Academic Offences</a:t>
            </a:r>
          </a:p>
        </p:txBody>
      </p:sp>
      <p:sp>
        <p:nvSpPr>
          <p:cNvPr id="48131" name="Rectangle 3"/>
          <p:cNvSpPr>
            <a:spLocks noGrp="1" noChangeArrowheads="1"/>
          </p:cNvSpPr>
          <p:nvPr>
            <p:ph type="body" idx="1"/>
          </p:nvPr>
        </p:nvSpPr>
        <p:spPr/>
        <p:txBody>
          <a:bodyPr/>
          <a:lstStyle/>
          <a:p>
            <a:pPr eaLnBrk="1" hangingPunct="1">
              <a:buFont typeface="Arial" charset="0"/>
              <a:buChar char="‫"/>
            </a:pPr>
            <a:r>
              <a:rPr lang="en-US" dirty="0" smtClean="0">
                <a:latin typeface="Arial" charset="0"/>
                <a:cs typeface="Arial" charset="0"/>
              </a:rPr>
              <a:t>Academic Offences include, but are not limited to:</a:t>
            </a:r>
          </a:p>
          <a:p>
            <a:pPr lvl="1" eaLnBrk="1" hangingPunct="1"/>
            <a:r>
              <a:rPr lang="en-US" b="1" dirty="0" smtClean="0">
                <a:latin typeface="Arial" charset="0"/>
                <a:cs typeface="Arial" charset="0"/>
              </a:rPr>
              <a:t>Infringing unreasonably </a:t>
            </a:r>
            <a:r>
              <a:rPr lang="en-US" dirty="0" smtClean="0">
                <a:latin typeface="Arial" charset="0"/>
                <a:cs typeface="Arial" charset="0"/>
              </a:rPr>
              <a:t>on the work of other members</a:t>
            </a:r>
          </a:p>
          <a:p>
            <a:pPr lvl="2" eaLnBrk="1" hangingPunct="1"/>
            <a:r>
              <a:rPr lang="en-US" dirty="0" smtClean="0">
                <a:latin typeface="Arial" charset="0"/>
                <a:cs typeface="Arial" charset="0"/>
              </a:rPr>
              <a:t>E.g., disrupting classes</a:t>
            </a:r>
          </a:p>
          <a:p>
            <a:pPr lvl="1" eaLnBrk="1" hangingPunct="1"/>
            <a:r>
              <a:rPr lang="en-US" b="1" dirty="0" smtClean="0">
                <a:latin typeface="Arial" charset="0"/>
                <a:cs typeface="Arial" charset="0"/>
              </a:rPr>
              <a:t>Cheating</a:t>
            </a:r>
          </a:p>
          <a:p>
            <a:pPr lvl="1" eaLnBrk="1" hangingPunct="1"/>
            <a:r>
              <a:rPr lang="en-US" b="1" dirty="0" smtClean="0">
                <a:latin typeface="Arial" charset="0"/>
                <a:cs typeface="Arial" charset="0"/>
              </a:rPr>
              <a:t>Plagiarism</a:t>
            </a:r>
          </a:p>
          <a:p>
            <a:pPr lvl="1" eaLnBrk="1" hangingPunct="1"/>
            <a:r>
              <a:rPr lang="en-US" b="1" dirty="0" smtClean="0">
                <a:latin typeface="Arial" charset="0"/>
                <a:cs typeface="Arial" charset="0"/>
              </a:rPr>
              <a:t>Misrepresentations</a:t>
            </a:r>
          </a:p>
          <a:p>
            <a:pPr eaLnBrk="1" hangingPunct="1">
              <a:buFont typeface="Arial" charset="0"/>
              <a:buChar char="‫"/>
            </a:pPr>
            <a:endParaRPr lang="en-US" dirty="0" smtClean="0">
              <a:latin typeface="Arial" charset="0"/>
              <a:cs typeface="Arial" charset="0"/>
            </a:endParaRPr>
          </a:p>
          <a:p>
            <a:pPr eaLnBrk="1" hangingPunct="1">
              <a:buFont typeface="Arial" charset="0"/>
              <a:buChar char="‫"/>
            </a:pPr>
            <a:r>
              <a:rPr lang="en-US" dirty="0" smtClean="0">
                <a:latin typeface="Arial" charset="0"/>
                <a:cs typeface="Arial" charset="0"/>
              </a:rPr>
              <a:t>All students must read Policy 71</a:t>
            </a:r>
          </a:p>
        </p:txBody>
      </p:sp>
    </p:spTree>
    <p:extLst>
      <p:ext uri="{BB962C8B-B14F-4D97-AF65-F5344CB8AC3E}">
        <p14:creationId xmlns:p14="http://schemas.microsoft.com/office/powerpoint/2010/main" val="37084234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latin typeface="Arial" charset="0"/>
                <a:cs typeface="Arial" charset="0"/>
              </a:rPr>
              <a:t>Plagiarism</a:t>
            </a:r>
          </a:p>
        </p:txBody>
      </p:sp>
      <p:sp>
        <p:nvSpPr>
          <p:cNvPr id="49155" name="Rectangle 3"/>
          <p:cNvSpPr>
            <a:spLocks noGrp="1" noChangeArrowheads="1"/>
          </p:cNvSpPr>
          <p:nvPr>
            <p:ph type="body" idx="1"/>
          </p:nvPr>
        </p:nvSpPr>
        <p:spPr/>
        <p:txBody>
          <a:bodyPr/>
          <a:lstStyle/>
          <a:p>
            <a:pPr eaLnBrk="1" hangingPunct="1">
              <a:buFont typeface="Arial" charset="0"/>
              <a:buChar char="‫"/>
            </a:pPr>
            <a:r>
              <a:rPr lang="en-US" smtClean="0">
                <a:latin typeface="Arial" charset="0"/>
                <a:cs typeface="Arial" charset="0"/>
              </a:rPr>
              <a:t>All projects must be done individually:</a:t>
            </a:r>
          </a:p>
          <a:p>
            <a:pPr lvl="1" eaLnBrk="1" hangingPunct="1"/>
            <a:r>
              <a:rPr lang="en-US" smtClean="0">
                <a:latin typeface="Arial" charset="0"/>
                <a:cs typeface="Arial" charset="0"/>
              </a:rPr>
              <a:t>You may not copy code directly from any other source</a:t>
            </a:r>
          </a:p>
          <a:p>
            <a:pPr lvl="1" eaLnBrk="1" hangingPunct="1"/>
            <a:r>
              <a:rPr lang="en-US" smtClean="0">
                <a:latin typeface="Arial" charset="0"/>
                <a:cs typeface="Arial" charset="0"/>
              </a:rPr>
              <a:t>Plagiarism detection software will be used on all of the projects</a:t>
            </a:r>
          </a:p>
          <a:p>
            <a:pPr lvl="1" eaLnBrk="1" hangingPunct="1"/>
            <a:r>
              <a:rPr lang="en-US" smtClean="0">
                <a:latin typeface="Arial" charset="0"/>
                <a:cs typeface="Arial" charset="0"/>
              </a:rPr>
              <a:t>If you viewed another code (from books or lecture notes), you must include a reference in your project</a:t>
            </a:r>
          </a:p>
          <a:p>
            <a:pPr lvl="1" eaLnBrk="1" hangingPunct="1"/>
            <a:r>
              <a:rPr lang="en-US" smtClean="0">
                <a:latin typeface="Arial" charset="0"/>
                <a:cs typeface="Arial" charset="0"/>
              </a:rPr>
              <a:t>You may not share code with any other students by transmitting completed functions to your peers</a:t>
            </a:r>
          </a:p>
          <a:p>
            <a:pPr lvl="2" eaLnBrk="1" hangingPunct="1"/>
            <a:r>
              <a:rPr lang="en-US" smtClean="0">
                <a:latin typeface="Arial" charset="0"/>
                <a:cs typeface="Arial" charset="0"/>
              </a:rPr>
              <a:t>This restriction includes—but is not limited to—electronic and hard-copy sharing</a:t>
            </a:r>
          </a:p>
          <a:p>
            <a:pPr lvl="1" eaLnBrk="1" hangingPunct="1"/>
            <a:r>
              <a:rPr lang="en-US" smtClean="0">
                <a:latin typeface="Arial" charset="0"/>
                <a:cs typeface="Arial" charset="0"/>
              </a:rPr>
              <a:t>You may discuss projects together and help another student debug his or her code; however, you cannot dictate or give the exact solution</a:t>
            </a:r>
          </a:p>
        </p:txBody>
      </p:sp>
    </p:spTree>
    <p:extLst>
      <p:ext uri="{BB962C8B-B14F-4D97-AF65-F5344CB8AC3E}">
        <p14:creationId xmlns:p14="http://schemas.microsoft.com/office/powerpoint/2010/main" val="19968798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latin typeface="Arial" charset="0"/>
                <a:cs typeface="Arial" charset="0"/>
              </a:rPr>
              <a:t>Plagiarism</a:t>
            </a:r>
          </a:p>
        </p:txBody>
      </p:sp>
      <p:sp>
        <p:nvSpPr>
          <p:cNvPr id="50179" name="Rectangle 3"/>
          <p:cNvSpPr>
            <a:spLocks noGrp="1" noChangeArrowheads="1"/>
          </p:cNvSpPr>
          <p:nvPr>
            <p:ph type="body" idx="1"/>
          </p:nvPr>
        </p:nvSpPr>
        <p:spPr/>
        <p:txBody>
          <a:bodyPr/>
          <a:lstStyle/>
          <a:p>
            <a:pPr eaLnBrk="1" hangingPunct="1">
              <a:buFont typeface="Arial" charset="0"/>
              <a:buChar char="‫"/>
            </a:pPr>
            <a:r>
              <a:rPr lang="en-US" dirty="0" smtClean="0">
                <a:latin typeface="Arial" charset="0"/>
                <a:cs typeface="Arial" charset="0"/>
              </a:rPr>
              <a:t>Projects will be submitted to MOSS for plagiarism detection</a:t>
            </a:r>
          </a:p>
          <a:p>
            <a:pPr algn="ctr" eaLnBrk="1" hangingPunct="1">
              <a:buFont typeface="Arial" charset="0"/>
              <a:buChar char="‫"/>
            </a:pPr>
            <a:r>
              <a:rPr lang="en-CA" dirty="0" smtClean="0">
                <a:latin typeface="Arial" charset="0"/>
                <a:cs typeface="Arial" charset="0"/>
              </a:rPr>
              <a:t>(</a:t>
            </a:r>
            <a:r>
              <a:rPr lang="en-CA" i="1" dirty="0" smtClean="0">
                <a:latin typeface="Arial" charset="0"/>
                <a:cs typeface="Arial" charset="0"/>
              </a:rPr>
              <a:t>M</a:t>
            </a:r>
            <a:r>
              <a:rPr lang="en-CA" dirty="0" smtClean="0">
                <a:latin typeface="Arial" charset="0"/>
                <a:cs typeface="Arial" charset="0"/>
              </a:rPr>
              <a:t>easure </a:t>
            </a:r>
            <a:r>
              <a:rPr lang="en-CA" i="1" dirty="0" smtClean="0">
                <a:latin typeface="Arial" charset="0"/>
                <a:cs typeface="Arial" charset="0"/>
              </a:rPr>
              <a:t>O</a:t>
            </a:r>
            <a:r>
              <a:rPr lang="en-CA" dirty="0" smtClean="0">
                <a:latin typeface="Arial" charset="0"/>
                <a:cs typeface="Arial" charset="0"/>
              </a:rPr>
              <a:t>f </a:t>
            </a:r>
            <a:r>
              <a:rPr lang="en-CA" i="1" dirty="0" smtClean="0">
                <a:latin typeface="Arial" charset="0"/>
                <a:cs typeface="Arial" charset="0"/>
              </a:rPr>
              <a:t>S</a:t>
            </a:r>
            <a:r>
              <a:rPr lang="en-CA" dirty="0" smtClean="0">
                <a:latin typeface="Arial" charset="0"/>
                <a:cs typeface="Arial" charset="0"/>
              </a:rPr>
              <a:t>oftware </a:t>
            </a:r>
            <a:r>
              <a:rPr lang="en-CA" i="1" dirty="0" smtClean="0">
                <a:latin typeface="Arial" charset="0"/>
                <a:cs typeface="Arial" charset="0"/>
              </a:rPr>
              <a:t>S</a:t>
            </a:r>
            <a:r>
              <a:rPr lang="en-CA" dirty="0" smtClean="0">
                <a:latin typeface="Arial" charset="0"/>
                <a:cs typeface="Arial" charset="0"/>
              </a:rPr>
              <a:t>imilarity)</a:t>
            </a:r>
            <a:endParaRPr lang="en-US" dirty="0" smtClean="0">
              <a:latin typeface="Arial" charset="0"/>
              <a:cs typeface="Arial" charset="0"/>
            </a:endParaRPr>
          </a:p>
          <a:p>
            <a:pPr>
              <a:buFont typeface="Arial" charset="0"/>
              <a:buNone/>
            </a:pPr>
            <a:r>
              <a:rPr lang="en-CA" dirty="0" smtClean="0">
                <a:latin typeface="Arial" charset="0"/>
                <a:cs typeface="Arial" charset="0"/>
              </a:rPr>
              <a:t>	This plagiarism-detection software hosted on a Stanford University server and is based on the paper</a:t>
            </a:r>
          </a:p>
          <a:p>
            <a:pPr algn="ctr">
              <a:buFont typeface="Arial" charset="0"/>
              <a:buNone/>
            </a:pPr>
            <a:r>
              <a:rPr lang="en-CA" b="1" dirty="0" smtClean="0">
                <a:latin typeface="Arial" charset="0"/>
                <a:cs typeface="Arial" charset="0"/>
              </a:rPr>
              <a:t>Winnowing: Local Algorithms for Document Fingerprinting</a:t>
            </a:r>
          </a:p>
          <a:p>
            <a:pPr>
              <a:buFont typeface="Arial" charset="0"/>
              <a:buNone/>
            </a:pPr>
            <a:r>
              <a:rPr lang="en-CA" dirty="0" smtClean="0">
                <a:latin typeface="Arial" charset="0"/>
                <a:cs typeface="Arial" charset="0"/>
              </a:rPr>
              <a:t>	by Saul </a:t>
            </a:r>
            <a:r>
              <a:rPr lang="en-CA" dirty="0" err="1" smtClean="0">
                <a:latin typeface="Arial" charset="0"/>
                <a:cs typeface="Arial" charset="0"/>
              </a:rPr>
              <a:t>Schleimer</a:t>
            </a:r>
            <a:r>
              <a:rPr lang="en-CA" dirty="0" smtClean="0">
                <a:latin typeface="Arial" charset="0"/>
                <a:cs typeface="Arial" charset="0"/>
              </a:rPr>
              <a:t>, Daniel S. Wilkerson, and Alex Aiken</a:t>
            </a:r>
          </a:p>
          <a:p>
            <a:pPr>
              <a:buFont typeface="Arial" charset="0"/>
              <a:buNone/>
            </a:pPr>
            <a:endParaRPr lang="en-CA" dirty="0" smtClean="0">
              <a:latin typeface="Arial" charset="0"/>
              <a:cs typeface="Arial" charset="0"/>
            </a:endParaRPr>
          </a:p>
          <a:p>
            <a:pPr>
              <a:buFont typeface="Arial" charset="0"/>
              <a:buNone/>
            </a:pPr>
            <a:r>
              <a:rPr lang="en-CA" dirty="0" smtClean="0">
                <a:latin typeface="Arial" charset="0"/>
                <a:cs typeface="Arial" charset="0"/>
              </a:rPr>
              <a:t>	You are only asked for you </a:t>
            </a:r>
            <a:r>
              <a:rPr lang="en-CA" dirty="0" err="1" smtClean="0">
                <a:latin typeface="Arial" charset="0"/>
                <a:cs typeface="Arial" charset="0"/>
              </a:rPr>
              <a:t>uWaterloo</a:t>
            </a:r>
            <a:r>
              <a:rPr lang="en-CA" dirty="0" smtClean="0">
                <a:latin typeface="Arial" charset="0"/>
                <a:cs typeface="Arial" charset="0"/>
              </a:rPr>
              <a:t> User ID in both the project files and the name of the submitted file</a:t>
            </a:r>
          </a:p>
          <a:p>
            <a:pPr lvl="1"/>
            <a:r>
              <a:rPr lang="en-CA" dirty="0" smtClean="0">
                <a:latin typeface="Arial" charset="0"/>
                <a:cs typeface="Arial" charset="0"/>
              </a:rPr>
              <a:t>It is not recommended that you include either your full name or your</a:t>
            </a:r>
            <a:br>
              <a:rPr lang="en-CA" dirty="0" smtClean="0">
                <a:latin typeface="Arial" charset="0"/>
                <a:cs typeface="Arial" charset="0"/>
              </a:rPr>
            </a:br>
            <a:r>
              <a:rPr lang="en-CA" dirty="0" err="1" smtClean="0">
                <a:latin typeface="Arial" charset="0"/>
                <a:cs typeface="Arial" charset="0"/>
              </a:rPr>
              <a:t>uWaterloo</a:t>
            </a:r>
            <a:r>
              <a:rPr lang="en-CA" dirty="0" smtClean="0">
                <a:latin typeface="Arial" charset="0"/>
                <a:cs typeface="Arial" charset="0"/>
              </a:rPr>
              <a:t> Student ID Number</a:t>
            </a:r>
            <a:endParaRPr lang="en-US" dirty="0" smtClean="0">
              <a:latin typeface="Arial" charset="0"/>
              <a:cs typeface="Arial" charset="0"/>
            </a:endParaRPr>
          </a:p>
        </p:txBody>
      </p:sp>
    </p:spTree>
    <p:extLst>
      <p:ext uri="{BB962C8B-B14F-4D97-AF65-F5344CB8AC3E}">
        <p14:creationId xmlns:p14="http://schemas.microsoft.com/office/powerpoint/2010/main" val="19991978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latin typeface="Arial" charset="0"/>
                <a:cs typeface="Arial" charset="0"/>
              </a:rPr>
              <a:t>Plagiarism</a:t>
            </a:r>
          </a:p>
        </p:txBody>
      </p:sp>
      <p:sp>
        <p:nvSpPr>
          <p:cNvPr id="109571" name="Rectangle 3"/>
          <p:cNvSpPr>
            <a:spLocks noGrp="1" noChangeArrowheads="1"/>
          </p:cNvSpPr>
          <p:nvPr>
            <p:ph type="body" idx="1"/>
          </p:nvPr>
        </p:nvSpPr>
        <p:spPr/>
        <p:txBody>
          <a:bodyPr/>
          <a:lstStyle/>
          <a:p>
            <a:pPr eaLnBrk="1" hangingPunct="1">
              <a:buFont typeface="Arial" charset="0"/>
              <a:buChar char="‫"/>
            </a:pPr>
            <a:r>
              <a:rPr lang="en-US" smtClean="0">
                <a:latin typeface="Arial" charset="0"/>
                <a:cs typeface="Arial" charset="0"/>
              </a:rPr>
              <a:t>Collaboration with other students must be limited to</a:t>
            </a:r>
          </a:p>
          <a:p>
            <a:pPr lvl="1" eaLnBrk="1" hangingPunct="1"/>
            <a:r>
              <a:rPr lang="en-US" smtClean="0">
                <a:latin typeface="Arial" charset="0"/>
                <a:cs typeface="Arial" charset="0"/>
              </a:rPr>
              <a:t>Discussions</a:t>
            </a:r>
          </a:p>
          <a:p>
            <a:pPr lvl="1" eaLnBrk="1" hangingPunct="1"/>
            <a:r>
              <a:rPr lang="en-US" smtClean="0">
                <a:latin typeface="Arial" charset="0"/>
                <a:cs typeface="Arial" charset="0"/>
              </a:rPr>
              <a:t>High-level pseudocode</a:t>
            </a:r>
          </a:p>
          <a:p>
            <a:pPr lvl="1" eaLnBrk="1" hangingPunct="1"/>
            <a:r>
              <a:rPr lang="en-US" smtClean="0">
                <a:latin typeface="Arial" charset="0"/>
                <a:cs typeface="Arial" charset="0"/>
              </a:rPr>
              <a:t>Assistance with debugging (only through the offering of advice)</a:t>
            </a:r>
          </a:p>
          <a:p>
            <a:pPr lvl="1" eaLnBrk="1" hangingPunct="1"/>
            <a:r>
              <a:rPr lang="en-US" smtClean="0">
                <a:latin typeface="Arial" charset="0"/>
                <a:cs typeface="Arial" charset="0"/>
              </a:rPr>
              <a:t>Sharing test files</a:t>
            </a:r>
          </a:p>
          <a:p>
            <a:pPr eaLnBrk="1" hangingPunct="1">
              <a:buFont typeface="Arial" charset="0"/>
              <a:buChar char="‫"/>
            </a:pPr>
            <a:endParaRPr lang="en-US" smtClean="0">
              <a:latin typeface="Arial" charset="0"/>
              <a:cs typeface="Arial" charset="0"/>
            </a:endParaRPr>
          </a:p>
          <a:p>
            <a:pPr eaLnBrk="1" hangingPunct="1">
              <a:buFont typeface="Arial" charset="0"/>
              <a:buChar char="‫"/>
            </a:pPr>
            <a:r>
              <a:rPr lang="en-US" smtClean="0">
                <a:latin typeface="Arial" charset="0"/>
                <a:cs typeface="Arial" charset="0"/>
              </a:rPr>
              <a:t>All such collaborations </a:t>
            </a:r>
            <a:r>
              <a:rPr lang="en-US" b="1" smtClean="0">
                <a:latin typeface="Arial" charset="0"/>
                <a:cs typeface="Arial" charset="0"/>
              </a:rPr>
              <a:t>must</a:t>
            </a:r>
            <a:r>
              <a:rPr lang="en-US" smtClean="0">
                <a:latin typeface="Arial" charset="0"/>
                <a:cs typeface="Arial" charset="0"/>
              </a:rPr>
              <a:t> be documented in your source code</a:t>
            </a:r>
          </a:p>
        </p:txBody>
      </p:sp>
    </p:spTree>
    <p:extLst>
      <p:ext uri="{BB962C8B-B14F-4D97-AF65-F5344CB8AC3E}">
        <p14:creationId xmlns:p14="http://schemas.microsoft.com/office/powerpoint/2010/main" val="938849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latin typeface="Arial" charset="0"/>
                <a:cs typeface="Arial" charset="0"/>
              </a:rPr>
              <a:t>Plagiarism</a:t>
            </a:r>
          </a:p>
        </p:txBody>
      </p:sp>
      <p:sp>
        <p:nvSpPr>
          <p:cNvPr id="7171" name="Rectangle 3"/>
          <p:cNvSpPr>
            <a:spLocks noGrp="1" noChangeArrowheads="1"/>
          </p:cNvSpPr>
          <p:nvPr>
            <p:ph type="body" idx="1"/>
          </p:nvPr>
        </p:nvSpPr>
        <p:spPr/>
        <p:txBody>
          <a:bodyPr rtlCol="0">
            <a:normAutofit fontScale="92500"/>
          </a:bodyPr>
          <a:lstStyle/>
          <a:p>
            <a:pPr eaLnBrk="1" fontAlgn="auto" hangingPunct="1">
              <a:spcAft>
                <a:spcPts val="0"/>
              </a:spcAft>
              <a:buFont typeface="Arial" pitchFamily="34" charset="0"/>
              <a:buNone/>
              <a:defRPr/>
            </a:pPr>
            <a:r>
              <a:rPr lang="en-US" dirty="0" smtClean="0"/>
              <a:t>	When one student copies from another student, both students are responsible</a:t>
            </a:r>
          </a:p>
          <a:p>
            <a:pPr lvl="1" eaLnBrk="1" fontAlgn="auto" hangingPunct="1">
              <a:spcAft>
                <a:spcPts val="0"/>
              </a:spcAft>
              <a:defRPr/>
            </a:pPr>
            <a:r>
              <a:rPr lang="en-US" dirty="0" smtClean="0"/>
              <a:t>Exceptions are made for outright theft</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	The penalty for plagiarism on a Project is a mark of 0 on the project in question and a further 5% is subtracted from your final grade </a:t>
            </a:r>
          </a:p>
          <a:p>
            <a:pPr lvl="1" eaLnBrk="1" fontAlgn="auto" hangingPunct="1">
              <a:spcAft>
                <a:spcPts val="0"/>
              </a:spcAft>
              <a:defRPr/>
            </a:pPr>
            <a:r>
              <a:rPr lang="en-US" dirty="0" smtClean="0"/>
              <a:t>Regardless if Projects are counted or not</a:t>
            </a:r>
          </a:p>
        </p:txBody>
      </p:sp>
    </p:spTree>
    <p:extLst>
      <p:ext uri="{BB962C8B-B14F-4D97-AF65-F5344CB8AC3E}">
        <p14:creationId xmlns:p14="http://schemas.microsoft.com/office/powerpoint/2010/main" val="4273994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latin typeface="Arial" charset="0"/>
                <a:cs typeface="Arial" charset="0"/>
              </a:rPr>
              <a:t>ECE 250 </a:t>
            </a:r>
            <a:r>
              <a:rPr lang="en-US" i="1" smtClean="0">
                <a:latin typeface="Arial" charset="0"/>
                <a:cs typeface="Arial" charset="0"/>
              </a:rPr>
              <a:t>Algorithms and Data Structures</a:t>
            </a:r>
            <a:endParaRPr lang="en-CA" smtClean="0">
              <a:latin typeface="Arial" charset="0"/>
              <a:cs typeface="Arial" charset="0"/>
            </a:endParaRPr>
          </a:p>
        </p:txBody>
      </p:sp>
      <p:sp>
        <p:nvSpPr>
          <p:cNvPr id="3" name="Content Placeholder 2"/>
          <p:cNvSpPr>
            <a:spLocks noGrp="1"/>
          </p:cNvSpPr>
          <p:nvPr>
            <p:ph idx="1"/>
          </p:nvPr>
        </p:nvSpPr>
        <p:spPr/>
        <p:txBody>
          <a:bodyPr/>
          <a:lstStyle/>
          <a:p>
            <a:pPr eaLnBrk="1" hangingPunct="1">
              <a:buFont typeface="Arial" charset="0"/>
              <a:buNone/>
            </a:pPr>
            <a:r>
              <a:rPr lang="en-US" smtClean="0">
                <a:latin typeface="Arial" charset="0"/>
                <a:cs typeface="Arial" charset="0"/>
              </a:rPr>
              <a:t>	In this course, we will look at:</a:t>
            </a:r>
          </a:p>
          <a:p>
            <a:pPr lvl="1" eaLnBrk="1" hangingPunct="1"/>
            <a:r>
              <a:rPr lang="en-US" i="1" smtClean="0">
                <a:latin typeface="Arial" charset="0"/>
                <a:cs typeface="Arial" charset="0"/>
              </a:rPr>
              <a:t>Algorithms</a:t>
            </a:r>
            <a:r>
              <a:rPr lang="en-US" smtClean="0">
                <a:latin typeface="Arial" charset="0"/>
                <a:cs typeface="Arial" charset="0"/>
              </a:rPr>
              <a:t> for solving problems efficiently</a:t>
            </a:r>
          </a:p>
          <a:p>
            <a:pPr lvl="1" eaLnBrk="1" hangingPunct="1"/>
            <a:r>
              <a:rPr lang="en-US" i="1" smtClean="0">
                <a:latin typeface="Arial" charset="0"/>
                <a:cs typeface="Arial" charset="0"/>
              </a:rPr>
              <a:t>Data structures</a:t>
            </a:r>
            <a:r>
              <a:rPr lang="en-US" smtClean="0">
                <a:latin typeface="Arial" charset="0"/>
                <a:cs typeface="Arial" charset="0"/>
              </a:rPr>
              <a:t> for efficiently storing, accessing, and modifying data</a:t>
            </a:r>
          </a:p>
          <a:p>
            <a:pPr eaLnBrk="1" hangingPunct="1">
              <a:buFont typeface="Arial" charset="0"/>
              <a:buNone/>
            </a:pPr>
            <a:r>
              <a:rPr lang="en-US" smtClean="0">
                <a:latin typeface="Arial" charset="0"/>
                <a:cs typeface="Arial" charset="0"/>
              </a:rPr>
              <a:t>	We will see that all data structures have trade-offs</a:t>
            </a:r>
          </a:p>
          <a:p>
            <a:pPr lvl="1" eaLnBrk="1" hangingPunct="1"/>
            <a:r>
              <a:rPr lang="en-US" smtClean="0">
                <a:latin typeface="Arial" charset="0"/>
                <a:cs typeface="Arial" charset="0"/>
              </a:rPr>
              <a:t>There is no </a:t>
            </a:r>
            <a:r>
              <a:rPr lang="en-US" i="1" smtClean="0">
                <a:latin typeface="Arial" charset="0"/>
                <a:cs typeface="Arial" charset="0"/>
              </a:rPr>
              <a:t>ultimate</a:t>
            </a:r>
            <a:r>
              <a:rPr lang="en-US" smtClean="0">
                <a:latin typeface="Arial" charset="0"/>
                <a:cs typeface="Arial" charset="0"/>
              </a:rPr>
              <a:t> data structure...</a:t>
            </a:r>
          </a:p>
          <a:p>
            <a:pPr lvl="1" eaLnBrk="1" hangingPunct="1"/>
            <a:r>
              <a:rPr lang="en-US" smtClean="0">
                <a:latin typeface="Arial" charset="0"/>
                <a:cs typeface="Arial" charset="0"/>
              </a:rPr>
              <a:t>The choice depends on our requirements</a:t>
            </a:r>
          </a:p>
          <a:p>
            <a:pPr eaLnBrk="1" hangingPunct="1">
              <a:buFont typeface="Arial" charset="0"/>
              <a:buNone/>
            </a:pPr>
            <a:endParaRPr lang="en-CA" smtClean="0">
              <a:latin typeface="Arial" charset="0"/>
              <a:cs typeface="Arial" charset="0"/>
            </a:endParaRPr>
          </a:p>
        </p:txBody>
      </p:sp>
    </p:spTree>
    <p:extLst>
      <p:ext uri="{BB962C8B-B14F-4D97-AF65-F5344CB8AC3E}">
        <p14:creationId xmlns:p14="http://schemas.microsoft.com/office/powerpoint/2010/main" val="317214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CA" smtClean="0">
                <a:latin typeface="Arial" charset="0"/>
                <a:cs typeface="Arial" charset="0"/>
              </a:rPr>
              <a:t>Plagiarism</a:t>
            </a:r>
          </a:p>
        </p:txBody>
      </p:sp>
      <p:sp>
        <p:nvSpPr>
          <p:cNvPr id="53251" name="Content Placeholder 2"/>
          <p:cNvSpPr>
            <a:spLocks noGrp="1"/>
          </p:cNvSpPr>
          <p:nvPr>
            <p:ph idx="1"/>
          </p:nvPr>
        </p:nvSpPr>
        <p:spPr/>
        <p:txBody>
          <a:bodyPr/>
          <a:lstStyle/>
          <a:p>
            <a:pPr eaLnBrk="1" hangingPunct="1">
              <a:buFont typeface="Arial" charset="0"/>
              <a:buNone/>
            </a:pPr>
            <a:r>
              <a:rPr lang="en-US" dirty="0" smtClean="0">
                <a:latin typeface="Arial" charset="0"/>
                <a:cs typeface="Arial" charset="0"/>
              </a:rPr>
              <a:t>	One student cannot accept “full responsibility”</a:t>
            </a:r>
          </a:p>
          <a:p>
            <a:pPr lvl="1" eaLnBrk="1" hangingPunct="1"/>
            <a:r>
              <a:rPr lang="en-US" dirty="0" smtClean="0">
                <a:latin typeface="Arial" charset="0"/>
                <a:cs typeface="Arial" charset="0"/>
              </a:rPr>
              <a:t>For example, Alex, </a:t>
            </a:r>
            <a:r>
              <a:rPr lang="en-CA" dirty="0" smtClean="0">
                <a:latin typeface="Arial" charset="0"/>
                <a:cs typeface="Arial" charset="0"/>
              </a:rPr>
              <a:t>Bailey</a:t>
            </a:r>
            <a:r>
              <a:rPr lang="en-US" dirty="0" smtClean="0">
                <a:latin typeface="Arial" charset="0"/>
                <a:cs typeface="Arial" charset="0"/>
              </a:rPr>
              <a:t>, </a:t>
            </a:r>
            <a:r>
              <a:rPr lang="en-CA" dirty="0" smtClean="0">
                <a:latin typeface="Arial" charset="0"/>
                <a:cs typeface="Arial" charset="0"/>
              </a:rPr>
              <a:t>Casey</a:t>
            </a:r>
            <a:r>
              <a:rPr lang="en-US" dirty="0" smtClean="0">
                <a:latin typeface="Arial" charset="0"/>
                <a:cs typeface="Arial" charset="0"/>
              </a:rPr>
              <a:t>, and </a:t>
            </a:r>
            <a:r>
              <a:rPr lang="en-CA" dirty="0" smtClean="0">
                <a:latin typeface="Arial" charset="0"/>
                <a:cs typeface="Arial" charset="0"/>
              </a:rPr>
              <a:t>Devin </a:t>
            </a:r>
            <a:r>
              <a:rPr lang="en-US" dirty="0" smtClean="0">
                <a:latin typeface="Arial" charset="0"/>
                <a:cs typeface="Arial" charset="0"/>
              </a:rPr>
              <a:t>worked together in a group</a:t>
            </a:r>
          </a:p>
          <a:p>
            <a:pPr lvl="1" eaLnBrk="1" hangingPunct="1"/>
            <a:r>
              <a:rPr lang="en-US" dirty="0" smtClean="0">
                <a:latin typeface="Arial" charset="0"/>
                <a:cs typeface="Arial" charset="0"/>
              </a:rPr>
              <a:t>They each did their own work, however, they shared code to comment on each others programming</a:t>
            </a:r>
          </a:p>
          <a:p>
            <a:pPr lvl="1" eaLnBrk="1" hangingPunct="1"/>
            <a:r>
              <a:rPr lang="en-CA" dirty="0" smtClean="0">
                <a:latin typeface="Arial" charset="0"/>
                <a:cs typeface="Arial" charset="0"/>
              </a:rPr>
              <a:t>Bailey</a:t>
            </a:r>
            <a:r>
              <a:rPr lang="en-US" dirty="0" smtClean="0">
                <a:latin typeface="Arial" charset="0"/>
                <a:cs typeface="Arial" charset="0"/>
              </a:rPr>
              <a:t> gave Alex’s code to </a:t>
            </a:r>
            <a:r>
              <a:rPr lang="en-CA" dirty="0" smtClean="0">
                <a:latin typeface="Arial" charset="0"/>
                <a:cs typeface="Arial" charset="0"/>
              </a:rPr>
              <a:t>Emerson </a:t>
            </a:r>
            <a:r>
              <a:rPr lang="en-US" dirty="0" smtClean="0">
                <a:latin typeface="Arial" charset="0"/>
                <a:cs typeface="Arial" charset="0"/>
              </a:rPr>
              <a:t>who copied it for his project and submitted it</a:t>
            </a:r>
          </a:p>
          <a:p>
            <a:pPr lvl="1" eaLnBrk="1" hangingPunct="1"/>
            <a:r>
              <a:rPr lang="en-US" dirty="0" smtClean="0">
                <a:latin typeface="Arial" charset="0"/>
                <a:cs typeface="Arial" charset="0"/>
              </a:rPr>
              <a:t>Alex, Bailey and Emerson received a 0 and –5 %</a:t>
            </a:r>
          </a:p>
          <a:p>
            <a:pPr>
              <a:buFont typeface="Arial" charset="0"/>
              <a:buChar char="•"/>
            </a:pPr>
            <a:endParaRPr lang="en-CA" dirty="0" smtClean="0">
              <a:latin typeface="Arial" charset="0"/>
              <a:cs typeface="Arial" charset="0"/>
            </a:endParaRPr>
          </a:p>
        </p:txBody>
      </p:sp>
    </p:spTree>
    <p:extLst>
      <p:ext uri="{BB962C8B-B14F-4D97-AF65-F5344CB8AC3E}">
        <p14:creationId xmlns:p14="http://schemas.microsoft.com/office/powerpoint/2010/main" val="16502500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latin typeface="Arial" charset="0"/>
                <a:cs typeface="Arial" charset="0"/>
              </a:rPr>
              <a:t>Plagiarism:  Example 1</a:t>
            </a:r>
          </a:p>
        </p:txBody>
      </p:sp>
      <p:sp>
        <p:nvSpPr>
          <p:cNvPr id="54275" name="Rectangle 3"/>
          <p:cNvSpPr>
            <a:spLocks noGrp="1" noChangeArrowheads="1"/>
          </p:cNvSpPr>
          <p:nvPr>
            <p:ph type="body" idx="1"/>
          </p:nvPr>
        </p:nvSpPr>
        <p:spPr/>
        <p:txBody>
          <a:bodyPr/>
          <a:lstStyle/>
          <a:p>
            <a:pPr eaLnBrk="1" hangingPunct="1">
              <a:buFont typeface="Arial" charset="0"/>
              <a:buChar char="‫"/>
            </a:pPr>
            <a:r>
              <a:rPr lang="en-US" smtClean="0">
                <a:latin typeface="Arial" charset="0"/>
                <a:cs typeface="Arial" charset="0"/>
              </a:rPr>
              <a:t>Alex and Bailey were lab partners in ECE 222</a:t>
            </a:r>
          </a:p>
          <a:p>
            <a:pPr eaLnBrk="1" hangingPunct="1">
              <a:buFont typeface="Arial" charset="0"/>
              <a:buChar char="‫"/>
            </a:pPr>
            <a:r>
              <a:rPr lang="en-US" smtClean="0">
                <a:latin typeface="Arial" charset="0"/>
                <a:cs typeface="Arial" charset="0"/>
              </a:rPr>
              <a:t>Bailey left herself logged on Unix to allow Alex to complete the lab</a:t>
            </a:r>
          </a:p>
          <a:p>
            <a:pPr eaLnBrk="1" hangingPunct="1">
              <a:buFont typeface="Arial" charset="0"/>
              <a:buChar char="‫"/>
            </a:pPr>
            <a:r>
              <a:rPr lang="en-US" smtClean="0">
                <a:latin typeface="Arial" charset="0"/>
                <a:cs typeface="Arial" charset="0"/>
              </a:rPr>
              <a:t>Alex copied Bailey’s ECE 250 project</a:t>
            </a:r>
          </a:p>
          <a:p>
            <a:pPr eaLnBrk="1" hangingPunct="1">
              <a:buFont typeface="Arial" charset="0"/>
              <a:buChar char="‫"/>
            </a:pPr>
            <a:endParaRPr lang="en-US" smtClean="0">
              <a:latin typeface="Arial" charset="0"/>
              <a:cs typeface="Arial" charset="0"/>
            </a:endParaRPr>
          </a:p>
        </p:txBody>
      </p:sp>
    </p:spTree>
    <p:extLst>
      <p:ext uri="{BB962C8B-B14F-4D97-AF65-F5344CB8AC3E}">
        <p14:creationId xmlns:p14="http://schemas.microsoft.com/office/powerpoint/2010/main" val="27292412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latin typeface="Arial" charset="0"/>
                <a:cs typeface="Arial" charset="0"/>
              </a:rPr>
              <a:t>Plagiarism:  Example 2</a:t>
            </a:r>
          </a:p>
        </p:txBody>
      </p:sp>
      <p:sp>
        <p:nvSpPr>
          <p:cNvPr id="55299" name="Rectangle 3"/>
          <p:cNvSpPr>
            <a:spLocks noGrp="1" noChangeArrowheads="1"/>
          </p:cNvSpPr>
          <p:nvPr>
            <p:ph type="body" idx="1"/>
          </p:nvPr>
        </p:nvSpPr>
        <p:spPr/>
        <p:txBody>
          <a:bodyPr/>
          <a:lstStyle/>
          <a:p>
            <a:pPr eaLnBrk="1" hangingPunct="1">
              <a:buFont typeface="Arial" charset="0"/>
              <a:buChar char="‫"/>
            </a:pPr>
            <a:r>
              <a:rPr lang="en-CA" smtClean="0">
                <a:latin typeface="Arial" charset="0"/>
                <a:cs typeface="Arial" charset="0"/>
              </a:rPr>
              <a:t>Leslie </a:t>
            </a:r>
            <a:r>
              <a:rPr lang="en-US" smtClean="0">
                <a:latin typeface="Arial" charset="0"/>
                <a:cs typeface="Arial" charset="0"/>
              </a:rPr>
              <a:t>asked if </a:t>
            </a:r>
            <a:r>
              <a:rPr lang="en-CA" smtClean="0">
                <a:latin typeface="Arial" charset="0"/>
                <a:cs typeface="Arial" charset="0"/>
              </a:rPr>
              <a:t>Morgan </a:t>
            </a:r>
            <a:r>
              <a:rPr lang="en-US" smtClean="0">
                <a:latin typeface="Arial" charset="0"/>
                <a:cs typeface="Arial" charset="0"/>
              </a:rPr>
              <a:t>could send her his code so that she could look at it (promising, of course, not to copy it)</a:t>
            </a:r>
          </a:p>
          <a:p>
            <a:pPr eaLnBrk="1" hangingPunct="1">
              <a:buFont typeface="Arial" charset="0"/>
              <a:buChar char="‫"/>
            </a:pPr>
            <a:r>
              <a:rPr lang="en-CA" smtClean="0">
                <a:latin typeface="Arial" charset="0"/>
                <a:cs typeface="Arial" charset="0"/>
              </a:rPr>
              <a:t>Morgan </a:t>
            </a:r>
            <a:r>
              <a:rPr lang="en-US" smtClean="0">
                <a:latin typeface="Arial" charset="0"/>
                <a:cs typeface="Arial" charset="0"/>
              </a:rPr>
              <a:t>sent the code</a:t>
            </a:r>
          </a:p>
          <a:p>
            <a:pPr eaLnBrk="1" hangingPunct="1">
              <a:buFont typeface="Arial" charset="0"/>
              <a:buChar char="‫"/>
            </a:pPr>
            <a:r>
              <a:rPr lang="en-CA" smtClean="0">
                <a:latin typeface="Arial" charset="0"/>
                <a:cs typeface="Arial" charset="0"/>
              </a:rPr>
              <a:t>Leslie </a:t>
            </a:r>
            <a:r>
              <a:rPr lang="en-US" smtClean="0">
                <a:latin typeface="Arial" charset="0"/>
                <a:cs typeface="Arial" charset="0"/>
              </a:rPr>
              <a:t>copied it and handed it in</a:t>
            </a:r>
          </a:p>
          <a:p>
            <a:pPr eaLnBrk="1" hangingPunct="1">
              <a:buFont typeface="Arial" charset="0"/>
              <a:buChar char="‫"/>
            </a:pPr>
            <a:endParaRPr lang="en-US" smtClean="0">
              <a:latin typeface="Arial" charset="0"/>
              <a:cs typeface="Arial" charset="0"/>
            </a:endParaRPr>
          </a:p>
        </p:txBody>
      </p:sp>
    </p:spTree>
    <p:extLst>
      <p:ext uri="{BB962C8B-B14F-4D97-AF65-F5344CB8AC3E}">
        <p14:creationId xmlns:p14="http://schemas.microsoft.com/office/powerpoint/2010/main" val="7519987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latin typeface="Arial" charset="0"/>
                <a:cs typeface="Arial" charset="0"/>
              </a:rPr>
              <a:t>Plagiarism:  Example 3</a:t>
            </a:r>
          </a:p>
        </p:txBody>
      </p:sp>
      <p:sp>
        <p:nvSpPr>
          <p:cNvPr id="56323" name="Rectangle 3"/>
          <p:cNvSpPr>
            <a:spLocks noGrp="1" noChangeArrowheads="1"/>
          </p:cNvSpPr>
          <p:nvPr>
            <p:ph type="body" idx="1"/>
          </p:nvPr>
        </p:nvSpPr>
        <p:spPr/>
        <p:txBody>
          <a:bodyPr/>
          <a:lstStyle/>
          <a:p>
            <a:pPr eaLnBrk="1" hangingPunct="1">
              <a:buFont typeface="Arial" charset="0"/>
              <a:buChar char="‫"/>
            </a:pPr>
            <a:r>
              <a:rPr lang="en-US" smtClean="0">
                <a:latin typeface="Arial" charset="0"/>
                <a:cs typeface="Arial" charset="0"/>
              </a:rPr>
              <a:t>Erin did not chance her default password</a:t>
            </a:r>
          </a:p>
          <a:p>
            <a:pPr eaLnBrk="1" hangingPunct="1">
              <a:buFont typeface="Arial" charset="0"/>
              <a:buChar char="‫"/>
            </a:pPr>
            <a:r>
              <a:rPr lang="en-US" smtClean="0">
                <a:latin typeface="Arial" charset="0"/>
                <a:cs typeface="Arial" charset="0"/>
              </a:rPr>
              <a:t>Fanny logged onto Erin’s account and took Erin’s code</a:t>
            </a:r>
          </a:p>
          <a:p>
            <a:pPr lvl="1" eaLnBrk="1" hangingPunct="1"/>
            <a:r>
              <a:rPr lang="en-US" smtClean="0">
                <a:latin typeface="Arial" charset="0"/>
                <a:cs typeface="Arial" charset="0"/>
              </a:rPr>
              <a:t>Erin is still responsible</a:t>
            </a:r>
          </a:p>
          <a:p>
            <a:pPr eaLnBrk="1" hangingPunct="1">
              <a:buFontTx/>
              <a:buNone/>
            </a:pPr>
            <a:endParaRPr lang="en-US" smtClean="0">
              <a:latin typeface="Arial" charset="0"/>
              <a:cs typeface="Arial" charset="0"/>
            </a:endParaRPr>
          </a:p>
        </p:txBody>
      </p:sp>
    </p:spTree>
    <p:extLst>
      <p:ext uri="{BB962C8B-B14F-4D97-AF65-F5344CB8AC3E}">
        <p14:creationId xmlns:p14="http://schemas.microsoft.com/office/powerpoint/2010/main" val="30348351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latin typeface="Arial" charset="0"/>
                <a:cs typeface="Arial" charset="0"/>
              </a:rPr>
              <a:t>Plagiarism:  Example 4</a:t>
            </a:r>
          </a:p>
        </p:txBody>
      </p:sp>
      <p:sp>
        <p:nvSpPr>
          <p:cNvPr id="57347" name="Rectangle 3"/>
          <p:cNvSpPr>
            <a:spLocks noGrp="1" noChangeArrowheads="1"/>
          </p:cNvSpPr>
          <p:nvPr>
            <p:ph type="body" idx="1"/>
          </p:nvPr>
        </p:nvSpPr>
        <p:spPr/>
        <p:txBody>
          <a:bodyPr/>
          <a:lstStyle/>
          <a:p>
            <a:pPr eaLnBrk="1" hangingPunct="1">
              <a:buFont typeface="Arial" charset="0"/>
              <a:buChar char="‫"/>
            </a:pPr>
            <a:r>
              <a:rPr lang="en-US" smtClean="0">
                <a:latin typeface="Arial" charset="0"/>
                <a:cs typeface="Arial" charset="0"/>
              </a:rPr>
              <a:t>Garry and Harry worked together on a single source file initially and then worked separately to finish off the details</a:t>
            </a:r>
          </a:p>
          <a:p>
            <a:pPr eaLnBrk="1" hangingPunct="1">
              <a:buFont typeface="Arial" charset="0"/>
              <a:buChar char="‫"/>
            </a:pPr>
            <a:r>
              <a:rPr lang="en-US" smtClean="0">
                <a:latin typeface="Arial" charset="0"/>
                <a:cs typeface="Arial" charset="0"/>
              </a:rPr>
              <a:t>The result was still noticeably similar with finger-print-like characteristics which left no doubt that some of the code had a common source</a:t>
            </a:r>
          </a:p>
          <a:p>
            <a:pPr eaLnBrk="1" hangingPunct="1">
              <a:buFontTx/>
              <a:buNone/>
            </a:pPr>
            <a:endParaRPr lang="en-US" smtClean="0">
              <a:latin typeface="Arial" charset="0"/>
              <a:cs typeface="Arial" charset="0"/>
            </a:endParaRPr>
          </a:p>
        </p:txBody>
      </p:sp>
    </p:spTree>
    <p:extLst>
      <p:ext uri="{BB962C8B-B14F-4D97-AF65-F5344CB8AC3E}">
        <p14:creationId xmlns:p14="http://schemas.microsoft.com/office/powerpoint/2010/main" val="6281763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latin typeface="Arial" charset="0"/>
                <a:cs typeface="Arial" charset="0"/>
              </a:rPr>
              <a:t>Plagiarism:  Example 5</a:t>
            </a:r>
          </a:p>
        </p:txBody>
      </p:sp>
      <p:sp>
        <p:nvSpPr>
          <p:cNvPr id="58371" name="Rectangle 3"/>
          <p:cNvSpPr>
            <a:spLocks noGrp="1" noChangeArrowheads="1"/>
          </p:cNvSpPr>
          <p:nvPr>
            <p:ph type="body" idx="1"/>
          </p:nvPr>
        </p:nvSpPr>
        <p:spPr/>
        <p:txBody>
          <a:bodyPr/>
          <a:lstStyle/>
          <a:p>
            <a:pPr eaLnBrk="1" hangingPunct="1">
              <a:buFont typeface="Arial" charset="0"/>
              <a:buChar char="‫"/>
            </a:pPr>
            <a:r>
              <a:rPr lang="en-CA" smtClean="0">
                <a:latin typeface="Arial" charset="0"/>
                <a:cs typeface="Arial" charset="0"/>
              </a:rPr>
              <a:t>Jordan </a:t>
            </a:r>
            <a:r>
              <a:rPr lang="en-US" smtClean="0">
                <a:latin typeface="Arial" charset="0"/>
                <a:cs typeface="Arial" charset="0"/>
              </a:rPr>
              <a:t>uploaded the projects to GITHUB.com without setting appropriate permissions. </a:t>
            </a:r>
            <a:r>
              <a:rPr lang="en-CA" smtClean="0">
                <a:latin typeface="Arial" charset="0"/>
                <a:cs typeface="Arial" charset="0"/>
              </a:rPr>
              <a:t>Kasey found this site, downloaded the projects and submitted them.  Both are guilty.</a:t>
            </a:r>
          </a:p>
          <a:p>
            <a:pPr eaLnBrk="1" hangingPunct="1">
              <a:buFont typeface="Arial" charset="0"/>
              <a:buChar char="‫"/>
            </a:pPr>
            <a:endParaRPr lang="en-CA" smtClean="0">
              <a:latin typeface="Arial" charset="0"/>
              <a:cs typeface="Arial" charset="0"/>
            </a:endParaRPr>
          </a:p>
          <a:p>
            <a:pPr lvl="1" eaLnBrk="1" hangingPunct="1"/>
            <a:r>
              <a:rPr lang="en-CA" smtClean="0">
                <a:latin typeface="Arial" charset="0"/>
                <a:cs typeface="Arial" charset="0"/>
              </a:rPr>
              <a:t>This applies to any public forum, news group, </a:t>
            </a:r>
            <a:r>
              <a:rPr lang="en-CA" i="1" smtClean="0">
                <a:latin typeface="Arial" charset="0"/>
                <a:cs typeface="Arial" charset="0"/>
              </a:rPr>
              <a:t>etc</a:t>
            </a:r>
            <a:r>
              <a:rPr lang="en-CA" smtClean="0">
                <a:latin typeface="Arial" charset="0"/>
                <a:cs typeface="Arial" charset="0"/>
              </a:rPr>
              <a:t>., not just gitub.com…</a:t>
            </a:r>
            <a:endParaRPr lang="en-US" smtClean="0">
              <a:latin typeface="Arial" charset="0"/>
              <a:cs typeface="Arial" charset="0"/>
            </a:endParaRPr>
          </a:p>
          <a:p>
            <a:pPr eaLnBrk="1" hangingPunct="1">
              <a:buFontTx/>
              <a:buNone/>
            </a:pPr>
            <a:endParaRPr lang="en-US" smtClean="0">
              <a:latin typeface="Arial" charset="0"/>
              <a:cs typeface="Arial" charset="0"/>
            </a:endParaRPr>
          </a:p>
        </p:txBody>
      </p:sp>
    </p:spTree>
    <p:extLst>
      <p:ext uri="{BB962C8B-B14F-4D97-AF65-F5344CB8AC3E}">
        <p14:creationId xmlns:p14="http://schemas.microsoft.com/office/powerpoint/2010/main" val="34072625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latin typeface="Arial" charset="0"/>
                <a:cs typeface="Arial" charset="0"/>
              </a:rPr>
              <a:t>Plagiarism</a:t>
            </a:r>
          </a:p>
        </p:txBody>
      </p:sp>
      <p:sp>
        <p:nvSpPr>
          <p:cNvPr id="59395" name="Rectangle 3"/>
          <p:cNvSpPr>
            <a:spLocks noGrp="1" noChangeArrowheads="1"/>
          </p:cNvSpPr>
          <p:nvPr>
            <p:ph type="body" idx="1"/>
          </p:nvPr>
        </p:nvSpPr>
        <p:spPr/>
        <p:txBody>
          <a:bodyPr/>
          <a:lstStyle/>
          <a:p>
            <a:pPr eaLnBrk="1" hangingPunct="1">
              <a:buFont typeface="Arial" charset="0"/>
              <a:buChar char="‫"/>
            </a:pPr>
            <a:r>
              <a:rPr lang="en-US" smtClean="0">
                <a:latin typeface="Arial" charset="0"/>
                <a:cs typeface="Arial" charset="0"/>
              </a:rPr>
              <a:t>The minimum penalty for plagiarism is 0 on the project and –5% on your final mark for each case of plagiarism</a:t>
            </a:r>
          </a:p>
          <a:p>
            <a:pPr lvl="1" eaLnBrk="1" hangingPunct="1"/>
            <a:r>
              <a:rPr lang="en-US" dirty="0" smtClean="0">
                <a:latin typeface="Arial" charset="0"/>
                <a:cs typeface="Arial" charset="0"/>
              </a:rPr>
              <a:t>the penalty is applied regardless of what proportion the Projects are of your final grade</a:t>
            </a:r>
          </a:p>
          <a:p>
            <a:pPr eaLnBrk="1" hangingPunct="1">
              <a:buFont typeface="Arial" charset="0"/>
              <a:buChar char="‫"/>
            </a:pPr>
            <a:r>
              <a:rPr lang="en-US" dirty="0" smtClean="0">
                <a:latin typeface="Arial" charset="0"/>
                <a:cs typeface="Arial" charset="0"/>
              </a:rPr>
              <a:t>A student who cheats must receive a grade lower than a student who did not hand in a project</a:t>
            </a:r>
          </a:p>
        </p:txBody>
      </p:sp>
    </p:spTree>
    <p:extLst>
      <p:ext uri="{BB962C8B-B14F-4D97-AF65-F5344CB8AC3E}">
        <p14:creationId xmlns:p14="http://schemas.microsoft.com/office/powerpoint/2010/main" val="9953193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latin typeface="Arial" charset="0"/>
                <a:cs typeface="Arial" charset="0"/>
              </a:rPr>
              <a:t>Plagiarism</a:t>
            </a:r>
          </a:p>
        </p:txBody>
      </p:sp>
      <p:sp>
        <p:nvSpPr>
          <p:cNvPr id="60419" name="Rectangle 3"/>
          <p:cNvSpPr>
            <a:spLocks noGrp="1" noChangeArrowheads="1"/>
          </p:cNvSpPr>
          <p:nvPr>
            <p:ph type="body" idx="1"/>
          </p:nvPr>
        </p:nvSpPr>
        <p:spPr/>
        <p:txBody>
          <a:bodyPr/>
          <a:lstStyle/>
          <a:p>
            <a:pPr eaLnBrk="1" hangingPunct="1">
              <a:buFont typeface="Arial" charset="0"/>
              <a:buChar char="‫"/>
            </a:pPr>
            <a:r>
              <a:rPr lang="en-US" smtClean="0">
                <a:latin typeface="Arial" charset="0"/>
                <a:cs typeface="Arial" charset="0"/>
              </a:rPr>
              <a:t>All instances of plagiarism are reported to the Associate Dean of Undergraduate Studies</a:t>
            </a:r>
          </a:p>
          <a:p>
            <a:pPr eaLnBrk="1" hangingPunct="1">
              <a:buFont typeface="Arial" charset="0"/>
              <a:buChar char="‫"/>
            </a:pPr>
            <a:r>
              <a:rPr lang="en-US" smtClean="0">
                <a:latin typeface="Arial" charset="0"/>
                <a:cs typeface="Arial" charset="0"/>
              </a:rPr>
              <a:t>The Associate Dean may increase the penalty, including:</a:t>
            </a:r>
          </a:p>
          <a:p>
            <a:pPr lvl="1" eaLnBrk="1" hangingPunct="1"/>
            <a:r>
              <a:rPr lang="en-US" smtClean="0">
                <a:latin typeface="Arial" charset="0"/>
                <a:cs typeface="Arial" charset="0"/>
              </a:rPr>
              <a:t>requiring four </a:t>
            </a:r>
            <a:r>
              <a:rPr lang="en-US" b="1" smtClean="0">
                <a:latin typeface="Arial" charset="0"/>
                <a:cs typeface="Arial" charset="0"/>
              </a:rPr>
              <a:t>extra</a:t>
            </a:r>
            <a:r>
              <a:rPr lang="en-US" smtClean="0">
                <a:latin typeface="Arial" charset="0"/>
                <a:cs typeface="Arial" charset="0"/>
              </a:rPr>
              <a:t> courses in ethics</a:t>
            </a:r>
          </a:p>
          <a:p>
            <a:pPr lvl="1" eaLnBrk="1" hangingPunct="1"/>
            <a:r>
              <a:rPr lang="en-US" smtClean="0">
                <a:latin typeface="Arial" charset="0"/>
                <a:cs typeface="Arial" charset="0"/>
              </a:rPr>
              <a:t>a suspension</a:t>
            </a:r>
          </a:p>
          <a:p>
            <a:pPr lvl="1" eaLnBrk="1" hangingPunct="1"/>
            <a:r>
              <a:rPr lang="en-US" smtClean="0">
                <a:latin typeface="Arial" charset="0"/>
                <a:cs typeface="Arial" charset="0"/>
              </a:rPr>
              <a:t>expulsion</a:t>
            </a:r>
          </a:p>
        </p:txBody>
      </p:sp>
    </p:spTree>
    <p:extLst>
      <p:ext uri="{BB962C8B-B14F-4D97-AF65-F5344CB8AC3E}">
        <p14:creationId xmlns:p14="http://schemas.microsoft.com/office/powerpoint/2010/main" val="3106567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latin typeface="Arial" charset="0"/>
                <a:cs typeface="Arial" charset="0"/>
              </a:rPr>
              <a:t>Plagiarism</a:t>
            </a:r>
          </a:p>
        </p:txBody>
      </p:sp>
      <p:sp>
        <p:nvSpPr>
          <p:cNvPr id="84995" name="Rectangle 3"/>
          <p:cNvSpPr>
            <a:spLocks noGrp="1" noChangeArrowheads="1"/>
          </p:cNvSpPr>
          <p:nvPr>
            <p:ph type="body" idx="1"/>
          </p:nvPr>
        </p:nvSpPr>
        <p:spPr/>
        <p:txBody>
          <a:bodyPr/>
          <a:lstStyle/>
          <a:p>
            <a:pPr eaLnBrk="1" hangingPunct="1">
              <a:buFont typeface="Arial" charset="0"/>
              <a:buChar char="‫"/>
            </a:pPr>
            <a:r>
              <a:rPr lang="en-US" smtClean="0">
                <a:latin typeface="Arial" charset="0"/>
                <a:cs typeface="Arial" charset="0"/>
              </a:rPr>
              <a:t>Please note that if you get 70% on:</a:t>
            </a:r>
          </a:p>
          <a:p>
            <a:pPr lvl="1" eaLnBrk="1" hangingPunct="1"/>
            <a:r>
              <a:rPr lang="en-US" smtClean="0">
                <a:latin typeface="Arial" charset="0"/>
                <a:cs typeface="Arial" charset="0"/>
              </a:rPr>
              <a:t>all projects,</a:t>
            </a:r>
          </a:p>
          <a:p>
            <a:pPr lvl="1" eaLnBrk="1" hangingPunct="1"/>
            <a:r>
              <a:rPr lang="en-US" smtClean="0">
                <a:latin typeface="Arial" charset="0"/>
                <a:cs typeface="Arial" charset="0"/>
              </a:rPr>
              <a:t>the mid-term examination, and</a:t>
            </a:r>
          </a:p>
          <a:p>
            <a:pPr lvl="1" eaLnBrk="1" hangingPunct="1"/>
            <a:r>
              <a:rPr lang="en-US" smtClean="0">
                <a:latin typeface="Arial" charset="0"/>
                <a:cs typeface="Arial" charset="0"/>
              </a:rPr>
              <a:t>the final examination</a:t>
            </a:r>
          </a:p>
          <a:p>
            <a:pPr eaLnBrk="1" hangingPunct="1">
              <a:buFontTx/>
              <a:buNone/>
            </a:pPr>
            <a:r>
              <a:rPr lang="en-US" smtClean="0">
                <a:latin typeface="Arial" charset="0"/>
                <a:cs typeface="Arial" charset="0"/>
              </a:rPr>
              <a:t>	and you are caught once for plagiarism, your course average will be 61.5</a:t>
            </a:r>
          </a:p>
        </p:txBody>
      </p:sp>
    </p:spTree>
    <p:extLst>
      <p:ext uri="{BB962C8B-B14F-4D97-AF65-F5344CB8AC3E}">
        <p14:creationId xmlns:p14="http://schemas.microsoft.com/office/powerpoint/2010/main" val="3768232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latin typeface="Arial" charset="0"/>
                <a:cs typeface="Arial" charset="0"/>
              </a:rPr>
              <a:t>Plagiarism</a:t>
            </a:r>
          </a:p>
        </p:txBody>
      </p:sp>
      <p:sp>
        <p:nvSpPr>
          <p:cNvPr id="62467" name="Rectangle 3"/>
          <p:cNvSpPr>
            <a:spLocks noGrp="1" noChangeArrowheads="1"/>
          </p:cNvSpPr>
          <p:nvPr>
            <p:ph type="body" idx="1"/>
          </p:nvPr>
        </p:nvSpPr>
        <p:spPr/>
        <p:txBody>
          <a:bodyPr/>
          <a:lstStyle/>
          <a:p>
            <a:pPr eaLnBrk="1" hangingPunct="1">
              <a:buFont typeface="Arial" charset="0"/>
              <a:buChar char="‫"/>
            </a:pPr>
            <a:r>
              <a:rPr lang="en-US" smtClean="0">
                <a:latin typeface="Arial" charset="0"/>
                <a:cs typeface="Arial" charset="0"/>
              </a:rPr>
              <a:t>The best way to avoid plagiarism is:</a:t>
            </a:r>
          </a:p>
          <a:p>
            <a:pPr lvl="1" eaLnBrk="1" hangingPunct="1"/>
            <a:r>
              <a:rPr lang="en-US" smtClean="0">
                <a:latin typeface="Arial" charset="0"/>
                <a:cs typeface="Arial" charset="0"/>
              </a:rPr>
              <a:t>review the C++ tutorial</a:t>
            </a:r>
          </a:p>
          <a:p>
            <a:pPr lvl="1" eaLnBrk="1" hangingPunct="1"/>
            <a:r>
              <a:rPr lang="en-US" smtClean="0">
                <a:latin typeface="Arial" charset="0"/>
                <a:cs typeface="Arial" charset="0"/>
              </a:rPr>
              <a:t>read the project as soon as it is available</a:t>
            </a:r>
          </a:p>
          <a:p>
            <a:pPr lvl="1" eaLnBrk="1" hangingPunct="1"/>
            <a:r>
              <a:rPr lang="en-US" smtClean="0">
                <a:latin typeface="Arial" charset="0"/>
                <a:cs typeface="Arial" charset="0"/>
              </a:rPr>
              <a:t>start the project so that there is sufficient time to contact the T.A. or myself if you have difficulty</a:t>
            </a:r>
          </a:p>
          <a:p>
            <a:pPr lvl="1" eaLnBrk="1" hangingPunct="1"/>
            <a:r>
              <a:rPr lang="en-US" smtClean="0">
                <a:latin typeface="Arial" charset="0"/>
                <a:cs typeface="Arial" charset="0"/>
              </a:rPr>
              <a:t>do not give your code to anyone</a:t>
            </a:r>
          </a:p>
        </p:txBody>
      </p:sp>
    </p:spTree>
    <p:extLst>
      <p:ext uri="{BB962C8B-B14F-4D97-AF65-F5344CB8AC3E}">
        <p14:creationId xmlns:p14="http://schemas.microsoft.com/office/powerpoint/2010/main" val="1761849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latin typeface="Arial" charset="0"/>
                <a:cs typeface="Arial" charset="0"/>
              </a:rPr>
              <a:t>ECE 250 </a:t>
            </a:r>
            <a:r>
              <a:rPr lang="en-US" i="1" smtClean="0">
                <a:latin typeface="Arial" charset="0"/>
                <a:cs typeface="Arial" charset="0"/>
              </a:rPr>
              <a:t>Algorithms and Data Structures</a:t>
            </a:r>
            <a:endParaRPr lang="en-CA" smtClean="0">
              <a:latin typeface="Arial" charset="0"/>
              <a:cs typeface="Arial" charset="0"/>
            </a:endParaRPr>
          </a:p>
        </p:txBody>
      </p:sp>
      <p:sp>
        <p:nvSpPr>
          <p:cNvPr id="10243" name="Content Placeholder 2"/>
          <p:cNvSpPr>
            <a:spLocks noGrp="1"/>
          </p:cNvSpPr>
          <p:nvPr>
            <p:ph idx="1"/>
          </p:nvPr>
        </p:nvSpPr>
        <p:spPr>
          <a:xfrm>
            <a:off x="457200" y="1600200"/>
            <a:ext cx="8229600" cy="4686300"/>
          </a:xfrm>
        </p:spPr>
        <p:txBody>
          <a:bodyPr/>
          <a:lstStyle/>
          <a:p>
            <a:pPr eaLnBrk="1" hangingPunct="1">
              <a:buFont typeface="Arial" charset="0"/>
              <a:buChar char="‫"/>
            </a:pPr>
            <a:r>
              <a:rPr lang="en-US" smtClean="0">
                <a:latin typeface="Arial" charset="0"/>
                <a:cs typeface="Arial" charset="0"/>
              </a:rPr>
              <a:t>Consider accessing the </a:t>
            </a:r>
            <a:r>
              <a:rPr lang="en-US" i="1" smtClean="0">
                <a:latin typeface="Times New Roman" pitchFamily="18" charset="0"/>
                <a:cs typeface="Times New Roman" pitchFamily="18" charset="0"/>
              </a:rPr>
              <a:t>k</a:t>
            </a:r>
            <a:r>
              <a:rPr lang="en-US" baseline="30000" smtClean="0">
                <a:latin typeface="Arial" charset="0"/>
                <a:cs typeface="Arial" charset="0"/>
              </a:rPr>
              <a:t>th</a:t>
            </a:r>
            <a:r>
              <a:rPr lang="en-US" smtClean="0">
                <a:latin typeface="Arial" charset="0"/>
                <a:cs typeface="Arial" charset="0"/>
              </a:rPr>
              <a:t> entry in an array or linked list</a:t>
            </a:r>
          </a:p>
          <a:p>
            <a:pPr lvl="1" eaLnBrk="1" hangingPunct="1"/>
            <a:r>
              <a:rPr lang="en-US" smtClean="0">
                <a:latin typeface="Arial" charset="0"/>
                <a:cs typeface="Arial" charset="0"/>
              </a:rPr>
              <a:t>In an array, we can access it using an index </a:t>
            </a:r>
            <a:r>
              <a:rPr lang="en-US" smtClean="0">
                <a:latin typeface="Consolas" pitchFamily="49" charset="0"/>
                <a:cs typeface="Consolas" pitchFamily="49" charset="0"/>
              </a:rPr>
              <a:t>array[k]</a:t>
            </a:r>
          </a:p>
          <a:p>
            <a:pPr lvl="2" eaLnBrk="1" hangingPunct="1"/>
            <a:r>
              <a:rPr lang="en-US" smtClean="0">
                <a:latin typeface="Arial" charset="0"/>
                <a:cs typeface="Arial" charset="0"/>
              </a:rPr>
              <a:t>You will see in ECE 222 that there is a single machine instruction for this</a:t>
            </a:r>
            <a:endParaRPr lang="en-US" smtClean="0">
              <a:latin typeface="Consolas" pitchFamily="49" charset="0"/>
              <a:cs typeface="Consolas" pitchFamily="49" charset="0"/>
            </a:endParaRPr>
          </a:p>
          <a:p>
            <a:pPr lvl="1" eaLnBrk="1" hangingPunct="1"/>
            <a:r>
              <a:rPr lang="en-US" smtClean="0">
                <a:latin typeface="Arial" charset="0"/>
                <a:cs typeface="Arial" charset="0"/>
              </a:rPr>
              <a:t>We must step through the first </a:t>
            </a:r>
            <a:r>
              <a:rPr lang="en-US" i="1" smtClean="0">
                <a:latin typeface="Times New Roman" pitchFamily="18" charset="0"/>
                <a:cs typeface="Times New Roman" pitchFamily="18" charset="0"/>
              </a:rPr>
              <a:t>k</a:t>
            </a:r>
            <a:r>
              <a:rPr lang="en-US" smtClean="0">
                <a:latin typeface="Times New Roman" pitchFamily="18" charset="0"/>
                <a:cs typeface="Times New Roman" pitchFamily="18" charset="0"/>
              </a:rPr>
              <a:t> – 1 </a:t>
            </a:r>
            <a:r>
              <a:rPr lang="en-US" smtClean="0">
                <a:latin typeface="Arial" charset="0"/>
                <a:cs typeface="Arial" charset="0"/>
              </a:rPr>
              <a:t>nodes in a linked list</a:t>
            </a:r>
          </a:p>
          <a:p>
            <a:pPr lvl="1" eaLnBrk="1" hangingPunct="1"/>
            <a:endParaRPr lang="en-US" smtClean="0">
              <a:latin typeface="Arial" charset="0"/>
              <a:cs typeface="Arial" charset="0"/>
            </a:endParaRPr>
          </a:p>
          <a:p>
            <a:pPr eaLnBrk="1" hangingPunct="1">
              <a:buFont typeface="Arial" charset="0"/>
              <a:buChar char="‫"/>
            </a:pPr>
            <a:r>
              <a:rPr lang="en-US" smtClean="0">
                <a:latin typeface="Arial" charset="0"/>
                <a:cs typeface="Arial" charset="0"/>
              </a:rPr>
              <a:t>Consider searching for an entry in a sorted array or linked list</a:t>
            </a:r>
          </a:p>
          <a:p>
            <a:pPr lvl="1" eaLnBrk="1" hangingPunct="1"/>
            <a:r>
              <a:rPr lang="en-US" smtClean="0">
                <a:latin typeface="Arial" charset="0"/>
                <a:cs typeface="Arial" charset="0"/>
              </a:rPr>
              <a:t>In a sorted array, we use a fast binary search</a:t>
            </a:r>
          </a:p>
          <a:p>
            <a:pPr lvl="2" eaLnBrk="1" hangingPunct="1"/>
            <a:r>
              <a:rPr lang="en-US" smtClean="0">
                <a:latin typeface="Arial" charset="0"/>
                <a:cs typeface="Arial" charset="0"/>
              </a:rPr>
              <a:t>Very fast</a:t>
            </a:r>
          </a:p>
          <a:p>
            <a:pPr lvl="1" eaLnBrk="1" hangingPunct="1"/>
            <a:r>
              <a:rPr lang="en-US" smtClean="0">
                <a:latin typeface="Arial" charset="0"/>
                <a:cs typeface="Arial" charset="0"/>
              </a:rPr>
              <a:t>We must step through all entries less than the entry we’re looking for</a:t>
            </a:r>
          </a:p>
          <a:p>
            <a:pPr lvl="2" eaLnBrk="1" hangingPunct="1"/>
            <a:r>
              <a:rPr lang="en-US" smtClean="0">
                <a:latin typeface="Arial" charset="0"/>
                <a:cs typeface="Arial" charset="0"/>
              </a:rPr>
              <a:t>Slow</a:t>
            </a:r>
          </a:p>
        </p:txBody>
      </p:sp>
    </p:spTree>
    <p:extLst>
      <p:ext uri="{BB962C8B-B14F-4D97-AF65-F5344CB8AC3E}">
        <p14:creationId xmlns:p14="http://schemas.microsoft.com/office/powerpoint/2010/main" val="42619385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latin typeface="Arial" charset="0"/>
                <a:cs typeface="Arial" charset="0"/>
              </a:rPr>
              <a:t>Distribution of Information</a:t>
            </a:r>
          </a:p>
        </p:txBody>
      </p:sp>
      <p:sp>
        <p:nvSpPr>
          <p:cNvPr id="63491" name="Rectangle 3"/>
          <p:cNvSpPr>
            <a:spLocks noGrp="1" noChangeArrowheads="1"/>
          </p:cNvSpPr>
          <p:nvPr>
            <p:ph type="body" idx="1"/>
          </p:nvPr>
        </p:nvSpPr>
        <p:spPr/>
        <p:txBody>
          <a:bodyPr/>
          <a:lstStyle/>
          <a:p>
            <a:pPr eaLnBrk="1" hangingPunct="1">
              <a:buFont typeface="Arial" charset="0"/>
              <a:buChar char="‫"/>
            </a:pPr>
            <a:r>
              <a:rPr lang="en-US" dirty="0" smtClean="0">
                <a:latin typeface="Arial" charset="0"/>
                <a:cs typeface="Arial" charset="0"/>
              </a:rPr>
              <a:t>Information may be pass to the class through one of two media:</a:t>
            </a:r>
          </a:p>
          <a:p>
            <a:pPr lvl="1" eaLnBrk="1" hangingPunct="1"/>
            <a:r>
              <a:rPr lang="en-US" dirty="0" smtClean="0">
                <a:latin typeface="Arial" charset="0"/>
                <a:cs typeface="Arial" charset="0"/>
              </a:rPr>
              <a:t>An announcement in class, </a:t>
            </a:r>
          </a:p>
          <a:p>
            <a:pPr lvl="1" eaLnBrk="1" hangingPunct="1"/>
            <a:r>
              <a:rPr lang="en-US" dirty="0" smtClean="0">
                <a:latin typeface="Arial" charset="0"/>
                <a:cs typeface="Arial" charset="0"/>
              </a:rPr>
              <a:t>An e-mail via an e-mail through </a:t>
            </a:r>
            <a:r>
              <a:rPr lang="en-US" dirty="0" err="1" smtClean="0">
                <a:latin typeface="Arial" charset="0"/>
                <a:cs typeface="Arial" charset="0"/>
              </a:rPr>
              <a:t>uWaterloo</a:t>
            </a:r>
            <a:r>
              <a:rPr lang="en-US" dirty="0" smtClean="0">
                <a:latin typeface="Arial" charset="0"/>
                <a:cs typeface="Arial" charset="0"/>
              </a:rPr>
              <a:t> LEARN</a:t>
            </a:r>
          </a:p>
        </p:txBody>
      </p:sp>
    </p:spTree>
    <p:extLst>
      <p:ext uri="{BB962C8B-B14F-4D97-AF65-F5344CB8AC3E}">
        <p14:creationId xmlns:p14="http://schemas.microsoft.com/office/powerpoint/2010/main" val="24722786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latin typeface="Arial" charset="0"/>
                <a:cs typeface="Arial" charset="0"/>
              </a:rPr>
              <a:t>Summary</a:t>
            </a:r>
          </a:p>
        </p:txBody>
      </p:sp>
      <p:sp>
        <p:nvSpPr>
          <p:cNvPr id="64515" name="Rectangle 3"/>
          <p:cNvSpPr>
            <a:spLocks noGrp="1" noChangeArrowheads="1"/>
          </p:cNvSpPr>
          <p:nvPr>
            <p:ph type="body" idx="1"/>
          </p:nvPr>
        </p:nvSpPr>
        <p:spPr/>
        <p:txBody>
          <a:bodyPr/>
          <a:lstStyle/>
          <a:p>
            <a:pPr eaLnBrk="1" hangingPunct="1">
              <a:buFont typeface="Arial" charset="0"/>
              <a:buChar char="‫"/>
            </a:pPr>
            <a:r>
              <a:rPr lang="en-US" smtClean="0">
                <a:latin typeface="Arial" charset="0"/>
                <a:cs typeface="Arial" charset="0"/>
              </a:rPr>
              <a:t>In this topic, we have:</a:t>
            </a:r>
          </a:p>
          <a:p>
            <a:pPr lvl="1" eaLnBrk="1" hangingPunct="1"/>
            <a:r>
              <a:rPr lang="en-US" smtClean="0">
                <a:latin typeface="Arial" charset="0"/>
                <a:cs typeface="Arial" charset="0"/>
              </a:rPr>
              <a:t>Outlined the course</a:t>
            </a:r>
          </a:p>
          <a:p>
            <a:pPr lvl="1" eaLnBrk="1" hangingPunct="1"/>
            <a:r>
              <a:rPr lang="en-US" smtClean="0">
                <a:latin typeface="Arial" charset="0"/>
                <a:cs typeface="Arial" charset="0"/>
              </a:rPr>
              <a:t>Discussed C++ and the projects</a:t>
            </a:r>
          </a:p>
          <a:p>
            <a:pPr lvl="1" eaLnBrk="1" hangingPunct="1"/>
            <a:r>
              <a:rPr lang="en-US" smtClean="0">
                <a:latin typeface="Arial" charset="0"/>
                <a:cs typeface="Arial" charset="0"/>
              </a:rPr>
              <a:t>Improving your performance</a:t>
            </a:r>
          </a:p>
          <a:p>
            <a:pPr lvl="1" eaLnBrk="1" hangingPunct="1"/>
            <a:r>
              <a:rPr lang="en-US" smtClean="0">
                <a:latin typeface="Arial" charset="0"/>
                <a:cs typeface="Arial" charset="0"/>
              </a:rPr>
              <a:t>Discussed plagiarism and its consequences</a:t>
            </a:r>
          </a:p>
        </p:txBody>
      </p:sp>
    </p:spTree>
    <p:extLst>
      <p:ext uri="{BB962C8B-B14F-4D97-AF65-F5344CB8AC3E}">
        <p14:creationId xmlns:p14="http://schemas.microsoft.com/office/powerpoint/2010/main" val="6937223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solidFill>
                  <a:srgbClr val="B2B2B2"/>
                </a:solidFill>
                <a:latin typeface="Arial" charset="0"/>
                <a:cs typeface="Arial" charset="0"/>
              </a:rPr>
              <a:t>Usage Notes</a:t>
            </a:r>
          </a:p>
        </p:txBody>
      </p:sp>
      <p:sp>
        <p:nvSpPr>
          <p:cNvPr id="119811" name="Rectangle 3"/>
          <p:cNvSpPr>
            <a:spLocks noGrp="1" noChangeArrowheads="1"/>
          </p:cNvSpPr>
          <p:nvPr>
            <p:ph type="body" idx="1"/>
          </p:nvPr>
        </p:nvSpPr>
        <p:spPr/>
        <p:txBody>
          <a:bodyPr>
            <a:normAutofit lnSpcReduction="10000"/>
          </a:bodyPr>
          <a:lstStyle/>
          <a:p>
            <a:pPr eaLnBrk="1" hangingPunct="1">
              <a:defRPr/>
            </a:pPr>
            <a:r>
              <a:rPr lang="en-US" dirty="0">
                <a:solidFill>
                  <a:srgbClr val="B2B2B2"/>
                </a:solidFill>
              </a:rPr>
              <a:t>These slides are made publicly available on the web for anyone to use</a:t>
            </a:r>
          </a:p>
          <a:p>
            <a:pPr eaLnBrk="1" hangingPunct="1">
              <a:defRPr/>
            </a:pPr>
            <a:r>
              <a:rPr lang="en-US" dirty="0">
                <a:solidFill>
                  <a:srgbClr val="B2B2B2"/>
                </a:solidFill>
              </a:rPr>
              <a:t>If you choose to use them, or a part thereof, for a course at another institution, I ask only three things:</a:t>
            </a:r>
          </a:p>
          <a:p>
            <a:pPr lvl="1" eaLnBrk="1" hangingPunct="1">
              <a:defRPr/>
            </a:pPr>
            <a:r>
              <a:rPr lang="en-US" dirty="0">
                <a:solidFill>
                  <a:srgbClr val="B2B2B2"/>
                </a:solidFill>
              </a:rPr>
              <a:t>that you inform me that you are using the slides,</a:t>
            </a:r>
          </a:p>
          <a:p>
            <a:pPr lvl="1" eaLnBrk="1" hangingPunct="1">
              <a:defRPr/>
            </a:pPr>
            <a:r>
              <a:rPr lang="en-US" dirty="0">
                <a:solidFill>
                  <a:srgbClr val="B2B2B2"/>
                </a:solidFill>
              </a:rPr>
              <a:t>that you acknowledge my work, and</a:t>
            </a:r>
          </a:p>
          <a:p>
            <a:pPr lvl="1" eaLnBrk="1" hangingPunct="1">
              <a:defRPr/>
            </a:pPr>
            <a:r>
              <a:rPr lang="en-US" dirty="0">
                <a:solidFill>
                  <a:srgbClr val="B2B2B2"/>
                </a:solidFill>
              </a:rPr>
              <a:t>that you alert me of any mistakes which I made or changes which you make, and allow me the option of incorporating such changes (with an acknowledgment) in my set of slides</a:t>
            </a:r>
          </a:p>
          <a:p>
            <a:pPr lvl="1" eaLnBrk="1" hangingPunct="1">
              <a:buFontTx/>
              <a:buNone/>
              <a:defRPr/>
            </a:pPr>
            <a:endParaRPr lang="en-US" dirty="0">
              <a:solidFill>
                <a:srgbClr val="B2B2B2"/>
              </a:solidFill>
            </a:endParaRPr>
          </a:p>
          <a:p>
            <a:pPr lvl="1" eaLnBrk="1" hangingPunct="1">
              <a:buFontTx/>
              <a:buNone/>
              <a:defRPr/>
            </a:pPr>
            <a:r>
              <a:rPr lang="en-US" dirty="0">
                <a:solidFill>
                  <a:srgbClr val="B2B2B2"/>
                </a:solidFill>
              </a:rPr>
              <a:t>					</a:t>
            </a:r>
            <a:r>
              <a:rPr lang="en-US" sz="1600" dirty="0">
                <a:solidFill>
                  <a:srgbClr val="B2B2B2"/>
                </a:solidFill>
              </a:rPr>
              <a:t>	Sincerely,</a:t>
            </a:r>
          </a:p>
          <a:p>
            <a:pPr lvl="1" eaLnBrk="1" hangingPunct="1">
              <a:buFontTx/>
              <a:buNone/>
              <a:defRPr/>
            </a:pPr>
            <a:r>
              <a:rPr lang="en-US" sz="1600" dirty="0">
                <a:solidFill>
                  <a:srgbClr val="B2B2B2"/>
                </a:solidFill>
              </a:rPr>
              <a:t>						Douglas Wilhelm Harder, </a:t>
            </a:r>
            <a:r>
              <a:rPr lang="en-US" sz="1600" dirty="0" err="1">
                <a:solidFill>
                  <a:srgbClr val="B2B2B2"/>
                </a:solidFill>
              </a:rPr>
              <a:t>MMath</a:t>
            </a:r>
            <a:endParaRPr lang="en-US" sz="1600" dirty="0">
              <a:solidFill>
                <a:srgbClr val="B2B2B2"/>
              </a:solidFill>
            </a:endParaRPr>
          </a:p>
          <a:p>
            <a:pPr lvl="1" eaLnBrk="1" hangingPunct="1">
              <a:buFontTx/>
              <a:buNone/>
              <a:defRPr/>
            </a:pPr>
            <a:r>
              <a:rPr lang="en-US" sz="1600" dirty="0">
                <a:solidFill>
                  <a:srgbClr val="B2B2B2"/>
                </a:solidFill>
              </a:rPr>
              <a:t>						</a:t>
            </a:r>
            <a:r>
              <a:rPr lang="en-US" sz="1600" b="1" dirty="0">
                <a:solidFill>
                  <a:srgbClr val="B2B2B2"/>
                </a:solidFill>
                <a:latin typeface="Courier New" pitchFamily="49" charset="0"/>
              </a:rPr>
              <a:t>dwharder@alumni.uwaterloo.ca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latin typeface="Arial" charset="0"/>
                <a:cs typeface="Arial" charset="0"/>
              </a:rPr>
              <a:t>ECE 250 </a:t>
            </a:r>
            <a:r>
              <a:rPr lang="en-US" i="1" smtClean="0">
                <a:latin typeface="Arial" charset="0"/>
                <a:cs typeface="Arial" charset="0"/>
              </a:rPr>
              <a:t>Algorithms and Data Structures</a:t>
            </a:r>
            <a:endParaRPr lang="en-CA" smtClean="0">
              <a:latin typeface="Arial" charset="0"/>
              <a:cs typeface="Arial" charset="0"/>
            </a:endParaRPr>
          </a:p>
        </p:txBody>
      </p:sp>
      <p:sp>
        <p:nvSpPr>
          <p:cNvPr id="11267" name="Content Placeholder 2"/>
          <p:cNvSpPr>
            <a:spLocks noGrp="1"/>
          </p:cNvSpPr>
          <p:nvPr>
            <p:ph idx="1"/>
          </p:nvPr>
        </p:nvSpPr>
        <p:spPr>
          <a:xfrm>
            <a:off x="457200" y="1600200"/>
            <a:ext cx="8229600" cy="4686300"/>
          </a:xfrm>
        </p:spPr>
        <p:txBody>
          <a:bodyPr/>
          <a:lstStyle/>
          <a:p>
            <a:pPr eaLnBrk="1" hangingPunct="1">
              <a:buFont typeface="Arial" charset="0"/>
              <a:buChar char="‫"/>
            </a:pPr>
            <a:r>
              <a:rPr lang="en-US" smtClean="0">
                <a:latin typeface="Arial" charset="0"/>
                <a:cs typeface="Arial" charset="0"/>
              </a:rPr>
              <a:t>However, consider inserting a new entry to the start of an array or a linked list</a:t>
            </a:r>
          </a:p>
          <a:p>
            <a:pPr lvl="1" eaLnBrk="1" hangingPunct="1"/>
            <a:r>
              <a:rPr lang="en-US" smtClean="0">
                <a:latin typeface="Arial" charset="0"/>
                <a:cs typeface="Arial" charset="0"/>
              </a:rPr>
              <a:t>An array requires that you copy all the elements in the array over</a:t>
            </a:r>
          </a:p>
          <a:p>
            <a:pPr lvl="2" eaLnBrk="1" hangingPunct="1"/>
            <a:r>
              <a:rPr lang="en-US" smtClean="0">
                <a:latin typeface="Arial" charset="0"/>
                <a:cs typeface="Arial" charset="0"/>
              </a:rPr>
              <a:t>Slow for large arrays</a:t>
            </a:r>
          </a:p>
          <a:p>
            <a:pPr lvl="1" eaLnBrk="1" hangingPunct="1"/>
            <a:endParaRPr lang="en-US" smtClean="0">
              <a:latin typeface="Arial" charset="0"/>
              <a:cs typeface="Arial" charset="0"/>
            </a:endParaRPr>
          </a:p>
          <a:p>
            <a:pPr lvl="1" eaLnBrk="1" hangingPunct="1"/>
            <a:endParaRPr lang="en-US" smtClean="0">
              <a:latin typeface="Arial" charset="0"/>
              <a:cs typeface="Arial" charset="0"/>
            </a:endParaRPr>
          </a:p>
          <a:p>
            <a:pPr lvl="1" eaLnBrk="1" hangingPunct="1"/>
            <a:endParaRPr lang="en-US" smtClean="0">
              <a:latin typeface="Arial" charset="0"/>
              <a:cs typeface="Arial" charset="0"/>
            </a:endParaRPr>
          </a:p>
          <a:p>
            <a:pPr lvl="1" eaLnBrk="1" hangingPunct="1"/>
            <a:r>
              <a:rPr lang="en-US" smtClean="0">
                <a:latin typeface="Arial" charset="0"/>
                <a:cs typeface="Arial" charset="0"/>
              </a:rPr>
              <a:t>A linked list allows you to make the insertion very quickly</a:t>
            </a:r>
          </a:p>
          <a:p>
            <a:pPr lvl="2" eaLnBrk="1" hangingPunct="1"/>
            <a:r>
              <a:rPr lang="en-US" smtClean="0">
                <a:latin typeface="Arial" charset="0"/>
                <a:cs typeface="Arial" charset="0"/>
              </a:rPr>
              <a:t>Very fast regardless of size</a:t>
            </a:r>
          </a:p>
          <a:p>
            <a:pPr eaLnBrk="1" hangingPunct="1">
              <a:buFont typeface="Arial" charset="0"/>
              <a:buChar char="‫"/>
            </a:pPr>
            <a:endParaRPr lang="en-CA" smtClean="0">
              <a:latin typeface="Arial" charset="0"/>
              <a:cs typeface="Arial" charset="0"/>
            </a:endParaRPr>
          </a:p>
        </p:txBody>
      </p:sp>
      <p:pic>
        <p:nvPicPr>
          <p:cNvPr id="5" name="Picture 5" descr="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089275"/>
            <a:ext cx="60928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4618038"/>
            <a:ext cx="60928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596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latin typeface="Arial" charset="0"/>
                <a:cs typeface="Arial" charset="0"/>
              </a:rPr>
              <a:t>ECE 250 </a:t>
            </a:r>
            <a:r>
              <a:rPr lang="en-US" i="1" smtClean="0">
                <a:latin typeface="Arial" charset="0"/>
                <a:cs typeface="Arial" charset="0"/>
              </a:rPr>
              <a:t>Algorithms and Data Structures</a:t>
            </a:r>
            <a:endParaRPr lang="en-CA" smtClean="0">
              <a:latin typeface="Arial" charset="0"/>
              <a:cs typeface="Arial" charset="0"/>
            </a:endParaRPr>
          </a:p>
        </p:txBody>
      </p:sp>
      <p:sp>
        <p:nvSpPr>
          <p:cNvPr id="3" name="Content Placeholder 2"/>
          <p:cNvSpPr>
            <a:spLocks noGrp="1"/>
          </p:cNvSpPr>
          <p:nvPr>
            <p:ph idx="1"/>
          </p:nvPr>
        </p:nvSpPr>
        <p:spPr>
          <a:xfrm>
            <a:off x="457200" y="1600200"/>
            <a:ext cx="8229600" cy="5068888"/>
          </a:xfrm>
        </p:spPr>
        <p:txBody>
          <a:bodyPr/>
          <a:lstStyle/>
          <a:p>
            <a:pPr eaLnBrk="1" hangingPunct="1">
              <a:buFont typeface="Arial" charset="0"/>
              <a:buChar char="‫"/>
            </a:pPr>
            <a:r>
              <a:rPr lang="en-CA" dirty="0" smtClean="0">
                <a:latin typeface="Arial" charset="0"/>
                <a:cs typeface="Arial" charset="0"/>
              </a:rPr>
              <a:t>All course-related material on the course web site</a:t>
            </a:r>
          </a:p>
          <a:p>
            <a:pPr algn="ctr" eaLnBrk="1" hangingPunct="1">
              <a:buFont typeface="Arial" charset="0"/>
              <a:buNone/>
            </a:pPr>
            <a:r>
              <a:rPr lang="en-CA" dirty="0" smtClean="0">
                <a:latin typeface="Arial" charset="0"/>
                <a:cs typeface="Arial" charset="0"/>
                <a:hlinkClick r:id="rId3"/>
              </a:rPr>
              <a:t>http://ece.uwaterloo.ca/~dwharder/aads/</a:t>
            </a:r>
            <a:endParaRPr lang="en-CA" dirty="0" smtClean="0">
              <a:latin typeface="Arial" charset="0"/>
              <a:cs typeface="Arial" charset="0"/>
            </a:endParaRPr>
          </a:p>
          <a:p>
            <a:pPr eaLnBrk="1" hangingPunct="1">
              <a:buFont typeface="Arial" charset="0"/>
              <a:buChar char="‫"/>
            </a:pPr>
            <a:endParaRPr lang="en-CA" dirty="0" smtClean="0">
              <a:latin typeface="Arial" charset="0"/>
              <a:cs typeface="Arial" charset="0"/>
            </a:endParaRPr>
          </a:p>
          <a:p>
            <a:pPr eaLnBrk="1" hangingPunct="1">
              <a:buFont typeface="Arial" charset="0"/>
              <a:buChar char="‫"/>
            </a:pPr>
            <a:r>
              <a:rPr lang="en-CA" dirty="0" smtClean="0">
                <a:latin typeface="Arial" charset="0"/>
                <a:cs typeface="Arial" charset="0"/>
              </a:rPr>
              <a:t>This includes:</a:t>
            </a:r>
          </a:p>
          <a:p>
            <a:pPr lvl="1" eaLnBrk="1" hangingPunct="1"/>
            <a:r>
              <a:rPr lang="en-CA" dirty="0" smtClean="0">
                <a:latin typeface="Arial" charset="0"/>
                <a:cs typeface="Arial" charset="0"/>
              </a:rPr>
              <a:t>The Course Outline</a:t>
            </a:r>
          </a:p>
          <a:p>
            <a:pPr lvl="1" eaLnBrk="1" hangingPunct="1"/>
            <a:r>
              <a:rPr lang="en-CA" dirty="0" smtClean="0">
                <a:latin typeface="Arial" charset="0"/>
                <a:cs typeface="Arial" charset="0"/>
              </a:rPr>
              <a:t>Various tutorials</a:t>
            </a:r>
          </a:p>
          <a:p>
            <a:pPr lvl="1" eaLnBrk="1" hangingPunct="1"/>
            <a:r>
              <a:rPr lang="en-CA" dirty="0" smtClean="0">
                <a:latin typeface="Arial" charset="0"/>
                <a:cs typeface="Arial" charset="0"/>
              </a:rPr>
              <a:t>Lecture Material</a:t>
            </a:r>
          </a:p>
          <a:p>
            <a:pPr lvl="1" eaLnBrk="1" hangingPunct="1"/>
            <a:r>
              <a:rPr lang="en-CA" dirty="0" smtClean="0">
                <a:latin typeface="Arial" charset="0"/>
                <a:cs typeface="Arial" charset="0"/>
              </a:rPr>
              <a:t>Lecture Topics</a:t>
            </a:r>
          </a:p>
          <a:p>
            <a:pPr lvl="1" eaLnBrk="1" hangingPunct="1"/>
            <a:r>
              <a:rPr lang="en-CA" dirty="0" smtClean="0">
                <a:latin typeface="Arial" charset="0"/>
                <a:cs typeface="Arial" charset="0"/>
              </a:rPr>
              <a:t>Projects</a:t>
            </a:r>
          </a:p>
          <a:p>
            <a:pPr lvl="1" eaLnBrk="1" hangingPunct="1"/>
            <a:r>
              <a:rPr lang="en-CA" dirty="0" smtClean="0">
                <a:latin typeface="Arial" charset="0"/>
                <a:cs typeface="Arial" charset="0"/>
              </a:rPr>
              <a:t>Homework</a:t>
            </a:r>
          </a:p>
          <a:p>
            <a:pPr lvl="1" eaLnBrk="1" hangingPunct="1"/>
            <a:r>
              <a:rPr lang="en-CA" dirty="0" smtClean="0">
                <a:latin typeface="Arial" charset="0"/>
                <a:cs typeface="Arial" charset="0"/>
              </a:rPr>
              <a:t>Tutorial summaries</a:t>
            </a:r>
          </a:p>
          <a:p>
            <a:pPr lvl="1" eaLnBrk="1" hangingPunct="1"/>
            <a:r>
              <a:rPr lang="en-CA" dirty="0" smtClean="0">
                <a:latin typeface="Arial" charset="0"/>
                <a:cs typeface="Arial" charset="0"/>
              </a:rPr>
              <a:t>Examination Details</a:t>
            </a:r>
            <a:endParaRPr lang="en-US" dirty="0" smtClean="0">
              <a:latin typeface="Arial" charset="0"/>
              <a:cs typeface="Arial" charset="0"/>
            </a:endParaRPr>
          </a:p>
          <a:p>
            <a:pPr eaLnBrk="1" hangingPunct="1">
              <a:buFont typeface="Arial" charset="0"/>
              <a:buChar char="‫"/>
            </a:pPr>
            <a:endParaRPr lang="en-CA" dirty="0" smtClean="0">
              <a:latin typeface="Arial" charset="0"/>
              <a:cs typeface="Arial" charset="0"/>
            </a:endParaRPr>
          </a:p>
        </p:txBody>
      </p:sp>
      <p:pic>
        <p:nvPicPr>
          <p:cNvPr id="12292" name="Picture 2" descr="C:\Users\dwharder\Desktop\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950" y="2565400"/>
            <a:ext cx="4233863"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4156075" y="3279775"/>
            <a:ext cx="1143000" cy="1714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extLst>
      <p:ext uri="{BB962C8B-B14F-4D97-AF65-F5344CB8AC3E}">
        <p14:creationId xmlns:p14="http://schemas.microsoft.com/office/powerpoint/2010/main" val="2949554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573463"/>
            <a:ext cx="3240087"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p:txBody>
          <a:bodyPr/>
          <a:lstStyle/>
          <a:p>
            <a:r>
              <a:rPr lang="en-CA" smtClean="0">
                <a:latin typeface="Arial" charset="0"/>
                <a:cs typeface="Arial" charset="0"/>
              </a:rPr>
              <a:t>Classroom Etiquette</a:t>
            </a:r>
          </a:p>
        </p:txBody>
      </p:sp>
      <p:sp>
        <p:nvSpPr>
          <p:cNvPr id="3" name="Content Placeholder 2"/>
          <p:cNvSpPr>
            <a:spLocks noGrp="1"/>
          </p:cNvSpPr>
          <p:nvPr>
            <p:ph idx="1"/>
          </p:nvPr>
        </p:nvSpPr>
        <p:spPr/>
        <p:txBody>
          <a:bodyPr/>
          <a:lstStyle/>
          <a:p>
            <a:pPr>
              <a:buFont typeface="Arial" charset="0"/>
              <a:buNone/>
            </a:pPr>
            <a:r>
              <a:rPr lang="en-CA" smtClean="0">
                <a:latin typeface="Arial" charset="0"/>
                <a:cs typeface="Arial" charset="0"/>
              </a:rPr>
              <a:t>	All laptop computers, cell phones, tablet computers must be closed during all classroom hours</a:t>
            </a:r>
          </a:p>
          <a:p>
            <a:pPr lvl="1"/>
            <a:r>
              <a:rPr lang="en-CA" smtClean="0">
                <a:latin typeface="Arial" charset="0"/>
                <a:cs typeface="Arial" charset="0"/>
              </a:rPr>
              <a:t>If you wish to use a computer, you are welcome to step outside</a:t>
            </a:r>
          </a:p>
          <a:p>
            <a:pPr lvl="1"/>
            <a:r>
              <a:rPr lang="en-CA" smtClean="0">
                <a:latin typeface="Arial" charset="0"/>
                <a:cs typeface="Arial" charset="0"/>
              </a:rPr>
              <a:t>Computers distract the most people behind and around the user</a:t>
            </a:r>
          </a:p>
          <a:p>
            <a:pPr lvl="1"/>
            <a:r>
              <a:rPr lang="en-CA" smtClean="0">
                <a:latin typeface="Arial" charset="0"/>
                <a:cs typeface="Arial" charset="0"/>
              </a:rPr>
              <a:t>You require a Verification of Illness form to use a computer in class</a:t>
            </a:r>
          </a:p>
          <a:p>
            <a:pPr lvl="1"/>
            <a:r>
              <a:rPr lang="en-CA" smtClean="0">
                <a:latin typeface="Arial" charset="0"/>
                <a:cs typeface="Arial" charset="0"/>
              </a:rPr>
              <a:t>The classroom is not for watching the next football match—even if your country is playing—but you are welcome to sit outside</a:t>
            </a:r>
          </a:p>
        </p:txBody>
      </p:sp>
      <p:sp>
        <p:nvSpPr>
          <p:cNvPr id="5" name="TextBox 4"/>
          <p:cNvSpPr txBox="1"/>
          <p:nvPr/>
        </p:nvSpPr>
        <p:spPr>
          <a:xfrm>
            <a:off x="3205163" y="5805488"/>
            <a:ext cx="574675" cy="307975"/>
          </a:xfrm>
          <a:prstGeom prst="rect">
            <a:avLst/>
          </a:prstGeom>
          <a:noFill/>
        </p:spPr>
        <p:txBody>
          <a:bodyPr wrap="none">
            <a:spAutoFit/>
          </a:bodyPr>
          <a:lstStyle/>
          <a:p>
            <a:pPr>
              <a:defRPr/>
            </a:pPr>
            <a:r>
              <a:rPr lang="en-CA" sz="1400" dirty="0" err="1">
                <a:solidFill>
                  <a:schemeClr val="tx1">
                    <a:lumMod val="50000"/>
                    <a:lumOff val="50000"/>
                  </a:schemeClr>
                </a:solidFill>
              </a:rPr>
              <a:t>Bilby</a:t>
            </a:r>
            <a:endParaRPr lang="en-CA" sz="1400" dirty="0">
              <a:solidFill>
                <a:schemeClr val="tx1">
                  <a:lumMod val="50000"/>
                  <a:lumOff val="50000"/>
                </a:schemeClr>
              </a:solidFill>
            </a:endParaRPr>
          </a:p>
        </p:txBody>
      </p:sp>
      <p:pic>
        <p:nvPicPr>
          <p:cNvPr id="119813" name="Picture 5" descr="C:\Users\dwharder\Desktop\Picture2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4086225"/>
            <a:ext cx="350996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084888" y="6094413"/>
            <a:ext cx="744537" cy="307975"/>
          </a:xfrm>
          <a:prstGeom prst="rect">
            <a:avLst/>
          </a:prstGeom>
          <a:noFill/>
        </p:spPr>
        <p:txBody>
          <a:bodyPr wrap="none">
            <a:spAutoFit/>
          </a:bodyPr>
          <a:lstStyle/>
          <a:p>
            <a:pPr>
              <a:defRPr/>
            </a:pPr>
            <a:r>
              <a:rPr lang="en-CA" sz="1400" dirty="0">
                <a:solidFill>
                  <a:schemeClr val="tx1">
                    <a:lumMod val="50000"/>
                    <a:lumOff val="50000"/>
                  </a:schemeClr>
                </a:solidFill>
              </a:rPr>
              <a:t>© FIFA</a:t>
            </a:r>
          </a:p>
        </p:txBody>
      </p:sp>
    </p:spTree>
    <p:extLst>
      <p:ext uri="{BB962C8B-B14F-4D97-AF65-F5344CB8AC3E}">
        <p14:creationId xmlns:p14="http://schemas.microsoft.com/office/powerpoint/2010/main" val="205324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7042</TotalTime>
  <Words>2158</Words>
  <Application>Microsoft Office PowerPoint</Application>
  <PresentationFormat>On-screen Show (4:3)</PresentationFormat>
  <Paragraphs>459</Paragraphs>
  <Slides>62</Slides>
  <Notes>59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Custom Design</vt:lpstr>
      <vt:lpstr>Equation</vt:lpstr>
      <vt:lpstr>PowerPoint Presentation</vt:lpstr>
      <vt:lpstr>Support WEEF</vt:lpstr>
      <vt:lpstr>ECE 150 Fundamentals of Programming</vt:lpstr>
      <vt:lpstr>ECE 150 Fundamentals of Programming</vt:lpstr>
      <vt:lpstr>ECE 250 Algorithms and Data Structures</vt:lpstr>
      <vt:lpstr>ECE 250 Algorithms and Data Structures</vt:lpstr>
      <vt:lpstr>ECE 250 Algorithms and Data Structures</vt:lpstr>
      <vt:lpstr>ECE 250 Algorithms and Data Structures</vt:lpstr>
      <vt:lpstr>Classroom Etiquette</vt:lpstr>
      <vt:lpstr>C++</vt:lpstr>
      <vt:lpstr>C++</vt:lpstr>
      <vt:lpstr>C++</vt:lpstr>
      <vt:lpstr>Unix</vt:lpstr>
      <vt:lpstr>Evaluation</vt:lpstr>
      <vt:lpstr>Evaluation</vt:lpstr>
      <vt:lpstr>Evaluation</vt:lpstr>
      <vt:lpstr>Evaluation</vt:lpstr>
      <vt:lpstr>Evaluation</vt:lpstr>
      <vt:lpstr>Evaluation</vt:lpstr>
      <vt:lpstr>Evaluation</vt:lpstr>
      <vt:lpstr>Projects</vt:lpstr>
      <vt:lpstr>Projects</vt:lpstr>
      <vt:lpstr>Projects</vt:lpstr>
      <vt:lpstr>Projects</vt:lpstr>
      <vt:lpstr>Projects</vt:lpstr>
      <vt:lpstr>Projects</vt:lpstr>
      <vt:lpstr>Projects</vt:lpstr>
      <vt:lpstr>Improving Your Performance</vt:lpstr>
      <vt:lpstr>Improving Your Performance</vt:lpstr>
      <vt:lpstr>Improving Your Performance</vt:lpstr>
      <vt:lpstr>Improving Your Performance</vt:lpstr>
      <vt:lpstr>Improving Your Performance</vt:lpstr>
      <vt:lpstr>Improving Your Performance</vt:lpstr>
      <vt:lpstr>Improving Your Performance</vt:lpstr>
      <vt:lpstr>Improving Your Performance</vt:lpstr>
      <vt:lpstr>Improving Your Performance</vt:lpstr>
      <vt:lpstr>Improving Your Performance</vt:lpstr>
      <vt:lpstr>Improving Your Performance</vt:lpstr>
      <vt:lpstr>Improving Your Performance</vt:lpstr>
      <vt:lpstr>Improving Your Performance</vt:lpstr>
      <vt:lpstr>Improving Your Performance</vt:lpstr>
      <vt:lpstr>Improving Your Performance</vt:lpstr>
      <vt:lpstr>Improving Your Performance</vt:lpstr>
      <vt:lpstr>Improving Your Performance</vt:lpstr>
      <vt:lpstr>Academic Offences</vt:lpstr>
      <vt:lpstr>Plagiarism</vt:lpstr>
      <vt:lpstr>Plagiarism</vt:lpstr>
      <vt:lpstr>Plagiarism</vt:lpstr>
      <vt:lpstr>Plagiarism</vt:lpstr>
      <vt:lpstr>Plagiarism</vt:lpstr>
      <vt:lpstr>Plagiarism:  Example 1</vt:lpstr>
      <vt:lpstr>Plagiarism:  Example 2</vt:lpstr>
      <vt:lpstr>Plagiarism:  Example 3</vt:lpstr>
      <vt:lpstr>Plagiarism:  Example 4</vt:lpstr>
      <vt:lpstr>Plagiarism:  Example 5</vt:lpstr>
      <vt:lpstr>Plagiarism</vt:lpstr>
      <vt:lpstr>Plagiarism</vt:lpstr>
      <vt:lpstr>Plagiarism</vt:lpstr>
      <vt:lpstr>Plagiarism</vt:lpstr>
      <vt:lpstr>Distribution of Information</vt:lpstr>
      <vt:lpstr>Summary</vt:lpstr>
      <vt:lpstr>Usage Notes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422</cp:revision>
  <dcterms:created xsi:type="dcterms:W3CDTF">2009-09-11T23:00:44Z</dcterms:created>
  <dcterms:modified xsi:type="dcterms:W3CDTF">2018-01-27T14:19:18Z</dcterms:modified>
</cp:coreProperties>
</file>