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6" r:id="rId2"/>
    <p:sldId id="479" r:id="rId3"/>
    <p:sldId id="481" r:id="rId4"/>
    <p:sldId id="632" r:id="rId5"/>
    <p:sldId id="474" r:id="rId6"/>
    <p:sldId id="432" r:id="rId7"/>
    <p:sldId id="609" r:id="rId8"/>
    <p:sldId id="394" r:id="rId9"/>
    <p:sldId id="485" r:id="rId10"/>
    <p:sldId id="515" r:id="rId11"/>
    <p:sldId id="486" r:id="rId12"/>
    <p:sldId id="591" r:id="rId13"/>
    <p:sldId id="675" r:id="rId14"/>
    <p:sldId id="517" r:id="rId15"/>
    <p:sldId id="633" r:id="rId16"/>
    <p:sldId id="660" r:id="rId17"/>
    <p:sldId id="674" r:id="rId18"/>
    <p:sldId id="590" r:id="rId19"/>
    <p:sldId id="676" r:id="rId20"/>
    <p:sldId id="635" r:id="rId21"/>
    <p:sldId id="519" r:id="rId22"/>
    <p:sldId id="647" r:id="rId23"/>
    <p:sldId id="629" r:id="rId24"/>
    <p:sldId id="520" r:id="rId25"/>
    <p:sldId id="610" r:id="rId26"/>
    <p:sldId id="640" r:id="rId27"/>
    <p:sldId id="641" r:id="rId28"/>
    <p:sldId id="664" r:id="rId29"/>
    <p:sldId id="663" r:id="rId30"/>
    <p:sldId id="661" r:id="rId31"/>
    <p:sldId id="521" r:id="rId32"/>
    <p:sldId id="550" r:id="rId33"/>
    <p:sldId id="649" r:id="rId34"/>
    <p:sldId id="648" r:id="rId35"/>
    <p:sldId id="620" r:id="rId36"/>
    <p:sldId id="665" r:id="rId37"/>
    <p:sldId id="488" r:id="rId38"/>
    <p:sldId id="669" r:id="rId39"/>
    <p:sldId id="673" r:id="rId40"/>
    <p:sldId id="642" r:id="rId41"/>
    <p:sldId id="655" r:id="rId42"/>
    <p:sldId id="654" r:id="rId43"/>
    <p:sldId id="656" r:id="rId44"/>
    <p:sldId id="525" r:id="rId45"/>
    <p:sldId id="611" r:id="rId46"/>
    <p:sldId id="555" r:id="rId47"/>
    <p:sldId id="556" r:id="rId48"/>
    <p:sldId id="557" r:id="rId49"/>
    <p:sldId id="637" r:id="rId50"/>
    <p:sldId id="559" r:id="rId51"/>
    <p:sldId id="564" r:id="rId52"/>
    <p:sldId id="657" r:id="rId53"/>
    <p:sldId id="658" r:id="rId54"/>
    <p:sldId id="659" r:id="rId55"/>
    <p:sldId id="569" r:id="rId56"/>
    <p:sldId id="645" r:id="rId57"/>
    <p:sldId id="612" r:id="rId58"/>
    <p:sldId id="614" r:id="rId59"/>
    <p:sldId id="613" r:id="rId60"/>
    <p:sldId id="615" r:id="rId61"/>
    <p:sldId id="616" r:id="rId62"/>
    <p:sldId id="636" r:id="rId63"/>
    <p:sldId id="670" r:id="rId64"/>
    <p:sldId id="570" r:id="rId65"/>
    <p:sldId id="572" r:id="rId66"/>
    <p:sldId id="571" r:id="rId67"/>
    <p:sldId id="619" r:id="rId68"/>
    <p:sldId id="544" r:id="rId69"/>
    <p:sldId id="545" r:id="rId70"/>
    <p:sldId id="491" r:id="rId71"/>
    <p:sldId id="492" r:id="rId72"/>
    <p:sldId id="574" r:id="rId73"/>
    <p:sldId id="575" r:id="rId74"/>
    <p:sldId id="500" r:id="rId75"/>
    <p:sldId id="602" r:id="rId76"/>
    <p:sldId id="603" r:id="rId77"/>
    <p:sldId id="604" r:id="rId78"/>
    <p:sldId id="605" r:id="rId79"/>
    <p:sldId id="497" r:id="rId80"/>
    <p:sldId id="576" r:id="rId81"/>
    <p:sldId id="577" r:id="rId82"/>
    <p:sldId id="578" r:id="rId83"/>
    <p:sldId id="579" r:id="rId84"/>
    <p:sldId id="623" r:id="rId85"/>
    <p:sldId id="624" r:id="rId86"/>
    <p:sldId id="625" r:id="rId87"/>
    <p:sldId id="639" r:id="rId88"/>
    <p:sldId id="618" r:id="rId89"/>
    <p:sldId id="499" r:id="rId90"/>
    <p:sldId id="606" r:id="rId91"/>
    <p:sldId id="638" r:id="rId92"/>
    <p:sldId id="628" r:id="rId93"/>
    <p:sldId id="607" r:id="rId94"/>
    <p:sldId id="510" r:id="rId95"/>
    <p:sldId id="543" r:id="rId96"/>
    <p:sldId id="581" r:id="rId97"/>
    <p:sldId id="582" r:id="rId98"/>
    <p:sldId id="583" r:id="rId99"/>
    <p:sldId id="584" r:id="rId100"/>
    <p:sldId id="585" r:id="rId101"/>
    <p:sldId id="586" r:id="rId102"/>
    <p:sldId id="513" r:id="rId103"/>
    <p:sldId id="372" r:id="rId104"/>
    <p:sldId id="317" r:id="rId105"/>
    <p:sldId id="483" r:id="rId106"/>
    <p:sldId id="320" r:id="rId107"/>
    <p:sldId id="417" r:id="rId108"/>
    <p:sldId id="275" r:id="rId109"/>
    <p:sldId id="318" r:id="rId110"/>
  </p:sldIdLst>
  <p:sldSz cx="9144000" cy="6858000" type="screen4x3"/>
  <p:notesSz cx="6985000" cy="9271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00"/>
    <a:srgbClr val="FF9900"/>
    <a:srgbClr val="F66F0A"/>
    <a:srgbClr val="FF00FF"/>
    <a:srgbClr val="FF6600"/>
    <a:srgbClr val="CC0000"/>
    <a:srgbClr val="FF0000"/>
    <a:srgbClr val="0000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00" autoAdjust="0"/>
    <p:restoredTop sz="95622" autoAdjust="0"/>
  </p:normalViewPr>
  <p:slideViewPr>
    <p:cSldViewPr snapToGrid="0">
      <p:cViewPr varScale="1">
        <p:scale>
          <a:sx n="113" d="100"/>
          <a:sy n="113" d="100"/>
        </p:scale>
        <p:origin x="-104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0"/>
      <c:perspective val="3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5.3</c:v>
                </c:pt>
                <c:pt idx="1">
                  <c:v>5.3</c:v>
                </c:pt>
                <c:pt idx="2">
                  <c:v>4.5</c:v>
                </c:pt>
                <c:pt idx="3">
                  <c:v>5.6</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4.2</c:v>
                </c:pt>
                <c:pt idx="1">
                  <c:v>4.7</c:v>
                </c:pt>
                <c:pt idx="2">
                  <c:v>6.5</c:v>
                </c:pt>
                <c:pt idx="3">
                  <c:v>5.4</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6.3</c:v>
                </c:pt>
                <c:pt idx="1">
                  <c:v>5.3</c:v>
                </c:pt>
                <c:pt idx="2">
                  <c:v>4.5</c:v>
                </c:pt>
                <c:pt idx="3">
                  <c:v>4.4000000000000004</c:v>
                </c:pt>
              </c:numCache>
            </c:numRef>
          </c:val>
        </c:ser>
        <c:dLbls>
          <c:showLegendKey val="0"/>
          <c:showVal val="0"/>
          <c:showCatName val="0"/>
          <c:showSerName val="0"/>
          <c:showPercent val="0"/>
          <c:showBubbleSize val="0"/>
        </c:dLbls>
        <c:gapWidth val="150"/>
        <c:shape val="box"/>
        <c:axId val="162290688"/>
        <c:axId val="162300672"/>
        <c:axId val="156992384"/>
      </c:bar3DChart>
      <c:catAx>
        <c:axId val="162290688"/>
        <c:scaling>
          <c:orientation val="minMax"/>
        </c:scaling>
        <c:delete val="0"/>
        <c:axPos val="b"/>
        <c:numFmt formatCode="General" sourceLinked="1"/>
        <c:majorTickMark val="out"/>
        <c:minorTickMark val="none"/>
        <c:tickLblPos val="nextTo"/>
        <c:crossAx val="162300672"/>
        <c:crosses val="autoZero"/>
        <c:auto val="1"/>
        <c:lblAlgn val="ctr"/>
        <c:lblOffset val="100"/>
        <c:noMultiLvlLbl val="0"/>
      </c:catAx>
      <c:valAx>
        <c:axId val="162300672"/>
        <c:scaling>
          <c:orientation val="minMax"/>
        </c:scaling>
        <c:delete val="0"/>
        <c:axPos val="l"/>
        <c:majorGridlines/>
        <c:numFmt formatCode="General" sourceLinked="1"/>
        <c:majorTickMark val="out"/>
        <c:minorTickMark val="none"/>
        <c:tickLblPos val="nextTo"/>
        <c:crossAx val="162290688"/>
        <c:crosses val="autoZero"/>
        <c:crossBetween val="between"/>
      </c:valAx>
      <c:serAx>
        <c:axId val="156992384"/>
        <c:scaling>
          <c:orientation val="minMax"/>
        </c:scaling>
        <c:delete val="0"/>
        <c:axPos val="b"/>
        <c:numFmt formatCode="General" sourceLinked="1"/>
        <c:majorTickMark val="out"/>
        <c:minorTickMark val="none"/>
        <c:tickLblPos val="nextTo"/>
        <c:txPr>
          <a:bodyPr rot="0" vert="horz"/>
          <a:lstStyle/>
          <a:p>
            <a:pPr>
              <a:defRPr/>
            </a:pPr>
            <a:endParaRPr lang="en-US"/>
          </a:p>
        </c:txPr>
        <c:crossAx val="162300672"/>
        <c:crosses val="autoZero"/>
        <c:tickLblSkip val="1"/>
        <c:tickMarkSkip val="1"/>
      </c:ser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CA"/>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B734E1D7-CB55-4A11-8542-111E10453F5B}" type="datetimeFigureOut">
              <a:rPr lang="en-US"/>
              <a:pPr>
                <a:defRPr/>
              </a:pPr>
              <a:t>11/4/2014</a:t>
            </a:fld>
            <a:endParaRPr lang="en-CA"/>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CA"/>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D44E70E3-0F3D-49AD-BE65-CF3585353E5C}" type="slidenum">
              <a:rPr lang="en-CA"/>
              <a:pPr>
                <a:defRPr/>
              </a:pPr>
              <a:t>‹#›</a:t>
            </a:fld>
            <a:endParaRPr lang="en-CA"/>
          </a:p>
        </p:txBody>
      </p:sp>
    </p:spTree>
    <p:extLst>
      <p:ext uri="{BB962C8B-B14F-4D97-AF65-F5344CB8AC3E}">
        <p14:creationId xmlns:p14="http://schemas.microsoft.com/office/powerpoint/2010/main" val="2429173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F77C9F-5A5A-4843-9E98-2A0837B2F4ED}" type="slidenum">
              <a:rPr lang="en-CA" smtClean="0"/>
              <a:pPr/>
              <a:t>1</a:t>
            </a:fld>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E0698A-B98D-4FE2-AE6F-59858689FD0D}" type="slidenum">
              <a:rPr lang="en-CA" smtClean="0"/>
              <a:pPr/>
              <a:t>10</a:t>
            </a:fld>
            <a:endParaRPr lang="en-CA"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203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2F7ED7-917A-473E-B918-C2131A505FBA}" type="slidenum">
              <a:rPr lang="en-CA" smtClean="0"/>
              <a:pPr/>
              <a:t>104</a:t>
            </a:fld>
            <a:endParaRPr lang="en-CA"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204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9256EB-140D-451E-9260-536D1D712130}" type="slidenum">
              <a:rPr lang="en-CA" smtClean="0"/>
              <a:pPr/>
              <a:t>105</a:t>
            </a:fld>
            <a:endParaRPr lang="en-CA"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205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9B04FB-C6FA-4871-A16E-A0B994948DCD}" type="slidenum">
              <a:rPr lang="en-CA" smtClean="0"/>
              <a:pPr/>
              <a:t>106</a:t>
            </a:fld>
            <a:endParaRPr lang="en-CA"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206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D92A57-A384-4273-82B7-8AC4743D698E}" type="slidenum">
              <a:rPr lang="en-CA" smtClean="0"/>
              <a:pPr/>
              <a:t>107</a:t>
            </a:fld>
            <a:endParaRPr lang="en-CA"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207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E3C00A-3512-4E69-839F-0EC7955EEB07}" type="slidenum">
              <a:rPr lang="en-CA" smtClean="0"/>
              <a:pPr/>
              <a:t>108</a:t>
            </a:fld>
            <a:endParaRPr lang="en-CA"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208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DA16E0-96ED-4DD2-8F8B-DB571BEEA673}" type="slidenum">
              <a:rPr lang="en-CA" smtClean="0"/>
              <a:pPr/>
              <a:t>109</a:t>
            </a:fld>
            <a:endParaRPr lang="en-CA"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F3C9D4-1DCD-4ED1-BC2B-EEFA1B2F677B}" type="slidenum">
              <a:rPr lang="en-CA" smtClean="0"/>
              <a:pPr/>
              <a:t>11</a:t>
            </a:fld>
            <a:endParaRPr lang="en-CA"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CCB41B-2ECE-4E92-8DCA-779EE4E21213}" type="slidenum">
              <a:rPr lang="en-CA" smtClean="0"/>
              <a:pPr/>
              <a:t>12</a:t>
            </a:fld>
            <a:endParaRPr lang="en-CA"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299F6B-DD11-4345-AFDF-1A76F62AA5F9}" type="slidenum">
              <a:rPr lang="en-CA" smtClean="0"/>
              <a:pPr/>
              <a:t>13</a:t>
            </a:fld>
            <a:endParaRPr lang="en-CA"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2DD353-1261-4FB4-BC29-D81FA4338C9B}" type="slidenum">
              <a:rPr lang="en-CA" smtClean="0"/>
              <a:pPr/>
              <a:t>14</a:t>
            </a:fld>
            <a:endParaRPr lang="en-CA"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AFD1B8-0545-422D-B79E-90CD96C55F62}" type="slidenum">
              <a:rPr lang="en-CA" smtClean="0"/>
              <a:pPr/>
              <a:t>15</a:t>
            </a:fld>
            <a:endParaRPr lang="en-CA"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AFD1B8-0545-422D-B79E-90CD96C55F62}" type="slidenum">
              <a:rPr lang="en-CA" smtClean="0"/>
              <a:pPr/>
              <a:t>16</a:t>
            </a:fld>
            <a:endParaRPr lang="en-CA"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AFD1B8-0545-422D-B79E-90CD96C55F62}" type="slidenum">
              <a:rPr lang="en-CA" smtClean="0"/>
              <a:pPr/>
              <a:t>17</a:t>
            </a:fld>
            <a:endParaRPr lang="en-CA"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12651B-64F9-4496-881C-07EA00A309F1}" type="slidenum">
              <a:rPr lang="en-CA" smtClean="0"/>
              <a:pPr/>
              <a:t>18</a:t>
            </a:fld>
            <a:endParaRPr lang="en-CA"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12651B-64F9-4496-881C-07EA00A309F1}" type="slidenum">
              <a:rPr lang="en-CA" smtClean="0"/>
              <a:pPr/>
              <a:t>19</a:t>
            </a:fld>
            <a:endParaRPr lang="en-C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A785D0-4A19-4164-991C-042BDF27069B}" type="slidenum">
              <a:rPr lang="en-CA" smtClean="0"/>
              <a:pPr/>
              <a:t>2</a:t>
            </a:fld>
            <a:endParaRPr lang="en-CA"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C34219-4C42-4C10-9E5C-49C89D638EEF}" type="slidenum">
              <a:rPr lang="en-CA" smtClean="0"/>
              <a:pPr/>
              <a:t>20</a:t>
            </a:fld>
            <a:endParaRPr lang="en-CA"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97A766-DF7C-4876-BC06-5D4235A3ABFC}" type="slidenum">
              <a:rPr lang="en-CA" smtClean="0"/>
              <a:pPr/>
              <a:t>21</a:t>
            </a:fld>
            <a:endParaRPr lang="en-CA"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C34219-4C42-4C10-9E5C-49C89D638EEF}" type="slidenum">
              <a:rPr lang="en-CA" smtClean="0"/>
              <a:pPr/>
              <a:t>22</a:t>
            </a:fld>
            <a:endParaRPr lang="en-CA"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2D5C17-C718-4D65-BB95-F2E2DC62307D}" type="slidenum">
              <a:rPr lang="en-CA" smtClean="0"/>
              <a:pPr/>
              <a:t>23</a:t>
            </a:fld>
            <a:endParaRPr lang="en-CA"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095B30-EF70-4AB9-92B8-A359D749A162}" type="slidenum">
              <a:rPr lang="en-CA" smtClean="0"/>
              <a:pPr/>
              <a:t>24</a:t>
            </a:fld>
            <a:endParaRPr lang="en-CA"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D6CDDD-3C9B-49E6-BECF-84A1378A604D}" type="slidenum">
              <a:rPr lang="en-CA" smtClean="0"/>
              <a:pPr/>
              <a:t>25</a:t>
            </a:fld>
            <a:endParaRPr lang="en-CA"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D6CDDD-3C9B-49E6-BECF-84A1378A604D}" type="slidenum">
              <a:rPr lang="en-CA" smtClean="0"/>
              <a:pPr/>
              <a:t>26</a:t>
            </a:fld>
            <a:endParaRPr lang="en-CA"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5203B3-7A61-47AE-80E1-BDDB27A99822}" type="slidenum">
              <a:rPr lang="en-CA" smtClean="0"/>
              <a:pPr/>
              <a:t>27</a:t>
            </a:fld>
            <a:endParaRPr lang="en-CA"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549CFF-EC5C-44FD-9874-0A817A5ECAFB}" type="slidenum">
              <a:rPr lang="en-CA" smtClean="0"/>
              <a:pPr/>
              <a:t>29</a:t>
            </a:fld>
            <a:endParaRPr lang="en-CA"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D51D07-EF57-4DE2-AE88-8B33AA033D9D}" type="slidenum">
              <a:rPr lang="en-CA" smtClean="0"/>
              <a:pPr/>
              <a:t>30</a:t>
            </a:fld>
            <a:endParaRPr lang="en-C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678DDD-279A-41FC-B17B-475F6BCCE4C0}" type="slidenum">
              <a:rPr lang="en-CA" smtClean="0"/>
              <a:pPr/>
              <a:t>3</a:t>
            </a:fld>
            <a:endParaRPr lang="en-CA"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D6F60B-D426-477B-A935-7BF25A40BD6F}" type="slidenum">
              <a:rPr lang="en-CA" smtClean="0"/>
              <a:pPr/>
              <a:t>31</a:t>
            </a:fld>
            <a:endParaRPr lang="en-CA"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953DC-CD2E-436F-A015-55EAC4C81791}" type="slidenum">
              <a:rPr lang="en-CA" smtClean="0"/>
              <a:pPr/>
              <a:t>32</a:t>
            </a:fld>
            <a:endParaRPr lang="en-CA"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953DC-CD2E-436F-A015-55EAC4C81791}" type="slidenum">
              <a:rPr lang="en-CA" smtClean="0"/>
              <a:pPr/>
              <a:t>33</a:t>
            </a:fld>
            <a:endParaRPr lang="en-CA"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953DC-CD2E-436F-A015-55EAC4C81791}" type="slidenum">
              <a:rPr lang="en-CA" smtClean="0"/>
              <a:pPr/>
              <a:t>34</a:t>
            </a:fld>
            <a:endParaRPr lang="en-CA"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2BDD31-DFF4-40C1-B58F-4BA1210A7AC7}" type="slidenum">
              <a:rPr lang="en-CA" smtClean="0"/>
              <a:pPr/>
              <a:t>35</a:t>
            </a:fld>
            <a:endParaRPr lang="en-CA"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2BDD31-DFF4-40C1-B58F-4BA1210A7AC7}" type="slidenum">
              <a:rPr lang="en-CA" smtClean="0"/>
              <a:pPr/>
              <a:t>36</a:t>
            </a:fld>
            <a:endParaRPr lang="en-CA"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5994A0-6200-4896-9EC8-D5BCE06D409B}" type="slidenum">
              <a:rPr lang="en-CA" smtClean="0"/>
              <a:pPr/>
              <a:t>37</a:t>
            </a:fld>
            <a:endParaRPr lang="en-CA"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5994A0-6200-4896-9EC8-D5BCE06D409B}" type="slidenum">
              <a:rPr lang="en-CA" smtClean="0"/>
              <a:pPr/>
              <a:t>38</a:t>
            </a:fld>
            <a:endParaRPr lang="en-CA"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5994A0-6200-4896-9EC8-D5BCE06D409B}" type="slidenum">
              <a:rPr lang="en-CA" smtClean="0"/>
              <a:pPr/>
              <a:t>39</a:t>
            </a:fld>
            <a:endParaRPr lang="en-CA"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5203B3-7A61-47AE-80E1-BDDB27A99822}" type="slidenum">
              <a:rPr lang="en-CA" smtClean="0"/>
              <a:pPr/>
              <a:t>40</a:t>
            </a:fld>
            <a:endParaRPr lang="en-C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D9FF26-5E74-46A1-97C4-EC3AB77C2D1C}" type="slidenum">
              <a:rPr lang="en-CA" smtClean="0"/>
              <a:pPr/>
              <a:t>4</a:t>
            </a:fld>
            <a:endParaRPr lang="en-CA"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5203B3-7A61-47AE-80E1-BDDB27A99822}" type="slidenum">
              <a:rPr lang="en-CA" smtClean="0"/>
              <a:pPr/>
              <a:t>41</a:t>
            </a:fld>
            <a:endParaRPr lang="en-CA"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5203B3-7A61-47AE-80E1-BDDB27A99822}" type="slidenum">
              <a:rPr lang="en-CA" smtClean="0"/>
              <a:pPr/>
              <a:t>42</a:t>
            </a:fld>
            <a:endParaRPr lang="en-CA"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B5EB38-495D-4ADF-88DB-5D41CC1569D9}" type="slidenum">
              <a:rPr lang="en-CA" smtClean="0"/>
              <a:pPr/>
              <a:t>43</a:t>
            </a:fld>
            <a:endParaRPr lang="en-CA"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459B10-E6D3-4281-8464-94E9A9077AEA}" type="slidenum">
              <a:rPr lang="en-CA" smtClean="0"/>
              <a:pPr/>
              <a:t>44</a:t>
            </a:fld>
            <a:endParaRPr lang="en-CA"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C51BE6-0DF9-4F67-81FA-1C45933845C8}" type="slidenum">
              <a:rPr lang="en-CA" smtClean="0"/>
              <a:pPr/>
              <a:t>45</a:t>
            </a:fld>
            <a:endParaRPr lang="en-CA"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A5A278-D6D6-46DA-A481-DBFF9AFC0E1A}" type="slidenum">
              <a:rPr lang="en-CA" smtClean="0"/>
              <a:pPr/>
              <a:t>46</a:t>
            </a:fld>
            <a:endParaRPr lang="en-CA"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D5938A-F764-4B30-9EBC-068BBD33186A}" type="slidenum">
              <a:rPr lang="en-CA" smtClean="0"/>
              <a:pPr/>
              <a:t>47</a:t>
            </a:fld>
            <a:endParaRPr lang="en-CA"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F7E0C3-E137-4C58-AE4C-9A08EC2B2C89}" type="slidenum">
              <a:rPr lang="en-CA" smtClean="0"/>
              <a:pPr/>
              <a:t>48</a:t>
            </a:fld>
            <a:endParaRPr lang="en-CA"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B5EB38-495D-4ADF-88DB-5D41CC1569D9}" type="slidenum">
              <a:rPr lang="en-CA" smtClean="0"/>
              <a:pPr/>
              <a:t>49</a:t>
            </a:fld>
            <a:endParaRPr lang="en-CA"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31C219-0C5E-4AA3-A7C5-2BA947C43699}" type="slidenum">
              <a:rPr lang="en-CA" smtClean="0"/>
              <a:pPr/>
              <a:t>50</a:t>
            </a:fld>
            <a:endParaRPr lang="en-C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901EAE-AA46-49A6-91D2-0DA1EE6EBBB0}" type="slidenum">
              <a:rPr lang="en-CA" smtClean="0"/>
              <a:pPr/>
              <a:t>5</a:t>
            </a:fld>
            <a:endParaRPr lang="en-CA"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56DCFD-341D-4333-AC35-CDA8731FF35E}" type="slidenum">
              <a:rPr lang="en-CA" smtClean="0"/>
              <a:pPr/>
              <a:t>51</a:t>
            </a:fld>
            <a:endParaRPr lang="en-CA"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546C5C-474F-4571-A699-2CC1A3F4983C}" type="slidenum">
              <a:rPr lang="en-CA" smtClean="0"/>
              <a:pPr/>
              <a:t>52</a:t>
            </a:fld>
            <a:endParaRPr lang="en-CA"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6E03D4-8D88-4062-88E6-A2F1490446D6}" type="slidenum">
              <a:rPr lang="en-CA" smtClean="0"/>
              <a:pPr/>
              <a:t>55</a:t>
            </a:fld>
            <a:endParaRPr lang="en-CA"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6E03D4-8D88-4062-88E6-A2F1490446D6}" type="slidenum">
              <a:rPr lang="en-CA" smtClean="0"/>
              <a:pPr/>
              <a:t>56</a:t>
            </a:fld>
            <a:endParaRPr lang="en-CA"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C0956D-5CD2-4DC2-9A30-78993BE5428C}" type="slidenum">
              <a:rPr lang="en-CA" smtClean="0"/>
              <a:pPr/>
              <a:t>57</a:t>
            </a:fld>
            <a:endParaRPr lang="en-CA"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290F99-E502-4598-AF05-A241404827DC}" type="slidenum">
              <a:rPr lang="en-CA" smtClean="0"/>
              <a:pPr/>
              <a:t>58</a:t>
            </a:fld>
            <a:endParaRPr lang="en-CA"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82B1D2-7CB3-4496-AD02-047D3FF68A41}" type="slidenum">
              <a:rPr lang="en-CA" smtClean="0"/>
              <a:pPr/>
              <a:t>59</a:t>
            </a:fld>
            <a:endParaRPr lang="en-CA"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FD6F89-E1C8-4281-85F2-B4057D188F43}" type="slidenum">
              <a:rPr lang="en-CA" smtClean="0"/>
              <a:pPr/>
              <a:t>60</a:t>
            </a:fld>
            <a:endParaRPr lang="en-CA"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7D4DF7-AF78-4003-8182-6AB520075910}" type="slidenum">
              <a:rPr lang="en-CA" smtClean="0"/>
              <a:pPr/>
              <a:t>61</a:t>
            </a:fld>
            <a:endParaRPr lang="en-CA"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7D4DF7-AF78-4003-8182-6AB520075910}" type="slidenum">
              <a:rPr lang="en-CA" smtClean="0"/>
              <a:pPr/>
              <a:t>62</a:t>
            </a:fld>
            <a:endParaRPr lang="en-CA"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BA06DA-49AC-489B-AFA5-B4D438EAF56B}" type="slidenum">
              <a:rPr lang="en-CA" smtClean="0"/>
              <a:pPr/>
              <a:t>6</a:t>
            </a:fld>
            <a:endParaRPr lang="en-CA"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A36E6B-08E1-4CAF-9CCD-7A81AE81F1BF}" type="slidenum">
              <a:rPr lang="en-CA" smtClean="0"/>
              <a:pPr/>
              <a:t>64</a:t>
            </a:fld>
            <a:endParaRPr lang="en-CA"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4A2CFC-315F-40EB-98BF-DE50F4D08B4A}" type="slidenum">
              <a:rPr lang="en-CA" smtClean="0"/>
              <a:pPr/>
              <a:t>65</a:t>
            </a:fld>
            <a:endParaRPr lang="en-CA"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8C78F1-9568-4369-8F93-4186CECF9C52}" type="slidenum">
              <a:rPr lang="en-CA" smtClean="0"/>
              <a:pPr/>
              <a:t>66</a:t>
            </a:fld>
            <a:endParaRPr lang="en-CA"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CB9BF1-C036-4FB2-BFE8-6BABE3B1C1CD}" type="slidenum">
              <a:rPr lang="en-CA" smtClean="0"/>
              <a:pPr/>
              <a:t>67</a:t>
            </a:fld>
            <a:endParaRPr lang="en-CA"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B058D3-A88B-4976-AFEC-829637A025DB}" type="slidenum">
              <a:rPr lang="en-CA" smtClean="0"/>
              <a:pPr/>
              <a:t>68</a:t>
            </a:fld>
            <a:endParaRPr lang="en-CA"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C022BA-DBE9-4A1F-BAC7-DFC8BE25C13A}" type="slidenum">
              <a:rPr lang="en-CA" smtClean="0"/>
              <a:pPr/>
              <a:t>69</a:t>
            </a:fld>
            <a:endParaRPr lang="en-CA"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4E3333-F8BB-40DC-8697-5D5ED1EDD229}" type="slidenum">
              <a:rPr lang="en-CA" smtClean="0"/>
              <a:pPr/>
              <a:t>70</a:t>
            </a:fld>
            <a:endParaRPr lang="en-CA"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84E81E-8A40-4998-916E-BE88C41D30BE}" type="slidenum">
              <a:rPr lang="en-CA" smtClean="0"/>
              <a:pPr/>
              <a:t>71</a:t>
            </a:fld>
            <a:endParaRPr lang="en-CA"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C5446C-51D8-4941-B863-3BEA48B7D2A5}" type="slidenum">
              <a:rPr lang="en-CA" smtClean="0"/>
              <a:pPr/>
              <a:t>72</a:t>
            </a:fld>
            <a:endParaRPr lang="en-CA"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02F7A1-4A7E-47B5-91FC-BFA05B49C71F}" type="slidenum">
              <a:rPr lang="en-CA" smtClean="0"/>
              <a:pPr/>
              <a:t>73</a:t>
            </a:fld>
            <a:endParaRPr lang="en-CA"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ACD68E-5BBB-4361-A530-BCCCCB477D79}" type="slidenum">
              <a:rPr lang="en-CA" smtClean="0"/>
              <a:pPr/>
              <a:t>7</a:t>
            </a:fld>
            <a:endParaRPr lang="en-CA"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699AFC-33C2-4853-ACCC-F3684105EE84}" type="slidenum">
              <a:rPr lang="en-CA" smtClean="0"/>
              <a:pPr/>
              <a:t>74</a:t>
            </a:fld>
            <a:endParaRPr lang="en-CA"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D7E1CD-1AA4-4DCB-81F5-1F244BD372F1}" type="slidenum">
              <a:rPr lang="en-CA" smtClean="0"/>
              <a:pPr/>
              <a:t>75</a:t>
            </a:fld>
            <a:endParaRPr lang="en-CA"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DFFBA7-5686-440E-87C8-494734D75697}" type="slidenum">
              <a:rPr lang="en-CA" smtClean="0"/>
              <a:pPr/>
              <a:t>76</a:t>
            </a:fld>
            <a:endParaRPr lang="en-CA"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480244-9927-48DF-B513-DCF4EB620653}" type="slidenum">
              <a:rPr lang="en-CA" smtClean="0"/>
              <a:pPr/>
              <a:t>77</a:t>
            </a:fld>
            <a:endParaRPr lang="en-CA"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7A2F26-F219-4FA7-9897-D4C242533E51}" type="slidenum">
              <a:rPr lang="en-CA" smtClean="0"/>
              <a:pPr/>
              <a:t>78</a:t>
            </a:fld>
            <a:endParaRPr lang="en-CA"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23889D-F707-46C9-8A2A-90A4A8BC2A35}" type="slidenum">
              <a:rPr lang="en-CA" smtClean="0"/>
              <a:pPr/>
              <a:t>79</a:t>
            </a:fld>
            <a:endParaRPr lang="en-CA"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30A61C-6546-4035-892A-E07BBDFC729B}" type="slidenum">
              <a:rPr lang="en-CA" smtClean="0"/>
              <a:pPr/>
              <a:t>80</a:t>
            </a:fld>
            <a:endParaRPr lang="en-CA"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5710B3-ED2F-4C35-97B5-165BF65E2B7A}" type="slidenum">
              <a:rPr lang="en-CA" smtClean="0"/>
              <a:pPr/>
              <a:t>81</a:t>
            </a:fld>
            <a:endParaRPr lang="en-CA"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94978E-261D-4FA1-B661-9FD4FA83E451}" type="slidenum">
              <a:rPr lang="en-CA" smtClean="0"/>
              <a:pPr/>
              <a:t>82</a:t>
            </a:fld>
            <a:endParaRPr lang="en-CA"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82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B88F8C-A80B-4BA7-9399-8A009A04DC9E}" type="slidenum">
              <a:rPr lang="en-CA" smtClean="0"/>
              <a:pPr/>
              <a:t>83</a:t>
            </a:fld>
            <a:endParaRPr lang="en-CA"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FA0710-F343-42EC-81DD-3D4A1052142C}" type="slidenum">
              <a:rPr lang="en-CA" smtClean="0"/>
              <a:pPr/>
              <a:t>8</a:t>
            </a:fld>
            <a:endParaRPr lang="en-CA"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27A725-9BD6-419F-88B3-69DF00A798B0}" type="slidenum">
              <a:rPr lang="en-CA" smtClean="0"/>
              <a:pPr/>
              <a:t>84</a:t>
            </a:fld>
            <a:endParaRPr lang="en-CA"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C47859-8C15-48F5-BF3D-5B617907592E}" type="slidenum">
              <a:rPr lang="en-CA" smtClean="0"/>
              <a:pPr/>
              <a:t>85</a:t>
            </a:fld>
            <a:endParaRPr lang="en-CA"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612116-A329-4D66-AC67-1ABC655DF2F1}" type="slidenum">
              <a:rPr lang="en-CA" smtClean="0"/>
              <a:pPr/>
              <a:t>86</a:t>
            </a:fld>
            <a:endParaRPr lang="en-CA"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F9B6D9-4F42-4CD3-8485-A793A1B2E594}" type="slidenum">
              <a:rPr lang="en-CA" smtClean="0"/>
              <a:pPr/>
              <a:t>87</a:t>
            </a:fld>
            <a:endParaRPr lang="en-CA"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B31879-B2DD-4A86-B7A4-D98C5D7BAC11}" type="slidenum">
              <a:rPr lang="en-CA" smtClean="0"/>
              <a:pPr/>
              <a:t>88</a:t>
            </a:fld>
            <a:endParaRPr lang="en-CA"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6D21D5-F96B-4BCB-969F-8FFF884E1532}" type="slidenum">
              <a:rPr lang="en-CA" smtClean="0"/>
              <a:pPr/>
              <a:t>89</a:t>
            </a:fld>
            <a:endParaRPr lang="en-CA"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89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25555D-EAC0-4632-B2B1-50EE78011162}" type="slidenum">
              <a:rPr lang="en-CA" smtClean="0"/>
              <a:pPr/>
              <a:t>90</a:t>
            </a:fld>
            <a:endParaRPr lang="en-CA"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7E557B-5D98-434F-A629-59B2FE6B1EFA}" type="slidenum">
              <a:rPr lang="en-CA" smtClean="0"/>
              <a:pPr/>
              <a:t>91</a:t>
            </a:fld>
            <a:endParaRPr lang="en-CA"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1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2228DC-497F-48AB-A45E-C399C79140A8}" type="slidenum">
              <a:rPr lang="en-CA" smtClean="0"/>
              <a:pPr/>
              <a:t>92</a:t>
            </a:fld>
            <a:endParaRPr lang="en-CA"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2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F6F06D-F318-44AC-9B3C-B341DE666CE2}" type="slidenum">
              <a:rPr lang="en-CA" smtClean="0"/>
              <a:pPr/>
              <a:t>93</a:t>
            </a:fld>
            <a:endParaRPr lang="en-CA"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627684-AE67-4B38-A73D-07960B988B28}" type="slidenum">
              <a:rPr lang="en-CA" smtClean="0"/>
              <a:pPr/>
              <a:t>9</a:t>
            </a:fld>
            <a:endParaRPr lang="en-CA"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3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EB030F-C1E1-4EED-BB92-E88C53144EAC}" type="slidenum">
              <a:rPr lang="en-CA" smtClean="0"/>
              <a:pPr/>
              <a:t>94</a:t>
            </a:fld>
            <a:endParaRPr lang="en-CA"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7DC5AA-9B36-4F67-9AB9-0F043595ACB6}" type="slidenum">
              <a:rPr lang="en-CA" smtClean="0"/>
              <a:pPr/>
              <a:t>95</a:t>
            </a:fld>
            <a:endParaRPr lang="en-CA"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95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581269-A6BC-4328-A233-905E650416C6}" type="slidenum">
              <a:rPr lang="en-CA" smtClean="0"/>
              <a:pPr/>
              <a:t>96</a:t>
            </a:fld>
            <a:endParaRPr lang="en-CA"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96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8B8E30-9830-4D42-B9A7-ED062CDCE088}" type="slidenum">
              <a:rPr lang="en-CA" smtClean="0"/>
              <a:pPr/>
              <a:t>97</a:t>
            </a:fld>
            <a:endParaRPr lang="en-CA"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97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524A45-591F-46A5-8B32-BC5D82296A88}" type="slidenum">
              <a:rPr lang="en-CA" smtClean="0"/>
              <a:pPr/>
              <a:t>98</a:t>
            </a:fld>
            <a:endParaRPr lang="en-CA"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98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4D8622-8410-4E1C-86BA-824B6E586F5B}" type="slidenum">
              <a:rPr lang="en-CA" smtClean="0"/>
              <a:pPr/>
              <a:t>99</a:t>
            </a:fld>
            <a:endParaRPr lang="en-CA"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199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898BE2-2A78-4658-95E6-2DE9C789B62C}" type="slidenum">
              <a:rPr lang="en-CA" smtClean="0"/>
              <a:pPr/>
              <a:t>100</a:t>
            </a:fld>
            <a:endParaRPr lang="en-CA"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
        <p:nvSpPr>
          <p:cNvPr id="200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E7F1ED-593C-49A7-82F2-03CBE18AB938}" type="slidenum">
              <a:rPr lang="en-CA" smtClean="0"/>
              <a:pPr/>
              <a:t>101</a:t>
            </a:fld>
            <a:endParaRPr lang="en-CA"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201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018E26-F6D3-47B1-99BB-6ECF9BF397CB}" type="slidenum">
              <a:rPr lang="en-CA" smtClean="0"/>
              <a:pPr/>
              <a:t>102</a:t>
            </a:fld>
            <a:endParaRPr lang="en-CA"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202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25D526-C899-47AD-BED9-3B545610E7FE}" type="slidenum">
              <a:rPr lang="en-CA" smtClean="0"/>
              <a:pPr/>
              <a:t>103</a:t>
            </a:fld>
            <a:endParaRPr lang="en-CA"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FF2520B-352F-48A9-A171-B451A73890B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CA"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chemeClr val="tx1">
                    <a:lumMod val="50000"/>
                    <a:lumOff val="50000"/>
                  </a:schemeClr>
                </a:solidFill>
              </a:defRPr>
            </a:lvl1pPr>
          </a:lstStyle>
          <a:p>
            <a:pPr>
              <a:defRPr/>
            </a:pPr>
            <a:fld id="{C0F3D598-78DE-413D-9293-A5FE2E4135C4}" type="slidenum">
              <a:rPr lang="en-US"/>
              <a:pPr>
                <a:defRPr/>
              </a:pPr>
              <a:t>‹#›</a:t>
            </a:fld>
            <a:endParaRPr lang="en-US"/>
          </a:p>
        </p:txBody>
      </p:sp>
      <p:sp>
        <p:nvSpPr>
          <p:cNvPr id="8" name="TextBox 7"/>
          <p:cNvSpPr txBox="1"/>
          <p:nvPr userDrawn="1"/>
        </p:nvSpPr>
        <p:spPr>
          <a:xfrm>
            <a:off x="5508104" y="147969"/>
            <a:ext cx="2360838" cy="307777"/>
          </a:xfrm>
          <a:prstGeom prst="rect">
            <a:avLst/>
          </a:prstGeom>
          <a:noFill/>
        </p:spPr>
        <p:txBody>
          <a:bodyPr wrap="none">
            <a:spAutoFit/>
          </a:bodyPr>
          <a:lstStyle/>
          <a:p>
            <a:pPr algn="ctr">
              <a:defRPr/>
            </a:pPr>
            <a:r>
              <a:rPr lang="en-CA" sz="1400" dirty="0" smtClean="0">
                <a:solidFill>
                  <a:schemeClr val="tx1">
                    <a:lumMod val="65000"/>
                    <a:lumOff val="35000"/>
                  </a:schemeClr>
                </a:solidFill>
              </a:rPr>
              <a:t>On technical presentations</a:t>
            </a:r>
            <a:endParaRPr lang="en-CA" sz="1400" dirty="0">
              <a:solidFill>
                <a:schemeClr val="tx1">
                  <a:lumMod val="65000"/>
                  <a:lumOff val="35000"/>
                </a:scheme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DC42DA-B389-4136-BB63-BC7EA5AC464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875463" y="3333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26AB701-B481-4D1D-9717-49A5E5F402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5"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40.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3.png"/><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notesSlide" Target="../notesSlides/notesSlide60.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1.png"/><Relationship Id="rId5" Type="http://schemas.openxmlformats.org/officeDocument/2006/relationships/image" Target="../media/image89.wmf"/><Relationship Id="rId4" Type="http://schemas.openxmlformats.org/officeDocument/2006/relationships/oleObject" Target="../embeddings/oleObject1.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9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en-US" b="1" dirty="0" smtClean="0">
                <a:solidFill>
                  <a:schemeClr val="bg1"/>
                </a:solidFill>
              </a:rPr>
              <a:t>On technical presentations</a:t>
            </a:r>
            <a:br>
              <a:rPr lang="en-US" b="1" dirty="0" smtClean="0">
                <a:solidFill>
                  <a:schemeClr val="bg1"/>
                </a:solidFill>
              </a:rPr>
            </a:br>
            <a:r>
              <a:rPr lang="en-US" sz="2000" b="1" dirty="0" smtClean="0">
                <a:solidFill>
                  <a:schemeClr val="bg1"/>
                </a:solidFill>
              </a:rPr>
              <a:t>Part 2</a:t>
            </a:r>
          </a:p>
        </p:txBody>
      </p:sp>
      <p:sp>
        <p:nvSpPr>
          <p:cNvPr id="5123" name="Rectangle 3"/>
          <p:cNvSpPr>
            <a:spLocks noGrp="1" noChangeArrowheads="1"/>
          </p:cNvSpPr>
          <p:nvPr>
            <p:ph type="subTitle" idx="1"/>
          </p:nvPr>
        </p:nvSpPr>
        <p:spPr>
          <a:xfrm>
            <a:off x="1371600" y="4989513"/>
            <a:ext cx="6400800" cy="1752600"/>
          </a:xfrm>
        </p:spPr>
        <p:txBody>
          <a:bodyPr/>
          <a:lstStyle/>
          <a:p>
            <a:pPr eaLnBrk="1" hangingPunct="1"/>
            <a:r>
              <a:rPr lang="en-US" sz="1200" b="1" dirty="0" smtClean="0">
                <a:solidFill>
                  <a:schemeClr val="bg1"/>
                </a:solidFill>
              </a:rPr>
              <a:t>Douglas Wilhelm Harder</a:t>
            </a:r>
          </a:p>
          <a:p>
            <a:pPr eaLnBrk="1" hangingPunct="1"/>
            <a:r>
              <a:rPr lang="en-US" sz="1200" b="1" dirty="0" smtClean="0">
                <a:solidFill>
                  <a:schemeClr val="bg1"/>
                </a:solidFill>
              </a:rPr>
              <a:t>Department of Electrical and Computer Engineering</a:t>
            </a:r>
          </a:p>
          <a:p>
            <a:pPr eaLnBrk="1" hangingPunct="1"/>
            <a:r>
              <a:rPr lang="en-US" sz="1200" b="1" dirty="0" smtClean="0">
                <a:solidFill>
                  <a:schemeClr val="bg1"/>
                </a:solidFill>
              </a:rPr>
              <a:t>http://ece.uwaterloo.ca/~tppe000/</a:t>
            </a:r>
            <a:br>
              <a:rPr lang="en-US" sz="1200" b="1" dirty="0" smtClean="0">
                <a:solidFill>
                  <a:schemeClr val="bg1"/>
                </a:solidFill>
              </a:rPr>
            </a:br>
            <a:r>
              <a:rPr lang="en-US" sz="1200" b="1" dirty="0" smtClean="0">
                <a:solidFill>
                  <a:schemeClr val="bg1"/>
                </a:solidFill>
              </a:rPr>
              <a:t>University of Waterloo</a:t>
            </a:r>
          </a:p>
          <a:p>
            <a:pPr eaLnBrk="1" hangingPunct="1"/>
            <a:fld id="{C0E2F458-CF91-494B-B8D2-1FA26800A3A9}" type="datetime4">
              <a:rPr lang="en-US" sz="1200" b="1" smtClean="0">
                <a:solidFill>
                  <a:schemeClr val="bg1"/>
                </a:solidFill>
              </a:rPr>
              <a:pPr eaLnBrk="1" hangingPunct="1"/>
              <a:t>November 4, 2014</a:t>
            </a:fld>
            <a:endParaRPr lang="en-US" sz="1200" b="1" dirty="0" smtClean="0">
              <a:solidFill>
                <a:schemeClr val="bg1"/>
              </a:solidFill>
            </a:endParaRPr>
          </a:p>
          <a:p>
            <a:pPr eaLnBrk="1" hangingPunct="1"/>
            <a:endParaRPr lang="en-US" sz="1200" b="1" dirty="0" smtClean="0">
              <a:solidFill>
                <a:schemeClr val="bg1"/>
              </a:solidFill>
            </a:endParaRPr>
          </a:p>
          <a:p>
            <a:pPr eaLnBrk="1" hangingPunct="1"/>
            <a:r>
              <a:rPr lang="en-US" sz="1000" b="1" dirty="0" smtClean="0">
                <a:solidFill>
                  <a:schemeClr val="bg1"/>
                </a:solidFill>
              </a:rPr>
              <a:t>Copyright © 2008-13 by Douglas Wilhelm Harder.  Some rights reserved.</a:t>
            </a:r>
          </a:p>
        </p:txBody>
      </p:sp>
      <p:sp>
        <p:nvSpPr>
          <p:cNvPr id="5124" name="Text Box 6"/>
          <p:cNvSpPr txBox="1">
            <a:spLocks noChangeArrowheads="1"/>
          </p:cNvSpPr>
          <p:nvPr/>
        </p:nvSpPr>
        <p:spPr bwMode="auto">
          <a:xfrm>
            <a:off x="2627313" y="836613"/>
            <a:ext cx="5937250" cy="461962"/>
          </a:xfrm>
          <a:prstGeom prst="rect">
            <a:avLst/>
          </a:prstGeom>
          <a:noFill/>
          <a:ln w="9525">
            <a:noFill/>
            <a:miter lim="800000"/>
            <a:headEnd/>
            <a:tailEnd/>
          </a:ln>
        </p:spPr>
        <p:txBody>
          <a:bodyPr wrap="none">
            <a:spAutoFit/>
          </a:bodyPr>
          <a:lstStyle/>
          <a:p>
            <a:r>
              <a:rPr lang="en-US" sz="2400" b="1">
                <a:solidFill>
                  <a:schemeClr val="bg1"/>
                </a:solidFill>
              </a:rPr>
              <a:t>TPM   Technical Presentation Milestone</a:t>
            </a:r>
          </a:p>
        </p:txBody>
      </p:sp>
      <p:pic>
        <p:nvPicPr>
          <p:cNvPr id="5125" name="Picture 6" descr="C:\Users\dwharder\Desktop\cc.png"/>
          <p:cNvPicPr>
            <a:picLocks noChangeAspect="1" noChangeArrowheads="1"/>
          </p:cNvPicPr>
          <p:nvPr/>
        </p:nvPicPr>
        <p:blipFill>
          <a:blip r:embed="rId3" cstate="print"/>
          <a:srcRect/>
          <a:stretch>
            <a:fillRect/>
          </a:stretch>
        </p:blipFill>
        <p:spPr bwMode="auto">
          <a:xfrm>
            <a:off x="8027988" y="6092825"/>
            <a:ext cx="647700" cy="31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dirty="0" smtClean="0"/>
              <a:t>Look and feel</a:t>
            </a:r>
          </a:p>
        </p:txBody>
      </p:sp>
      <p:sp>
        <p:nvSpPr>
          <p:cNvPr id="17411" name="Rectangle 3"/>
          <p:cNvSpPr>
            <a:spLocks noGrp="1" noChangeArrowheads="1"/>
          </p:cNvSpPr>
          <p:nvPr>
            <p:ph type="body" idx="1"/>
          </p:nvPr>
        </p:nvSpPr>
        <p:spPr/>
        <p:txBody>
          <a:bodyPr/>
          <a:lstStyle/>
          <a:p>
            <a:pPr eaLnBrk="1" hangingPunct="1">
              <a:buFontTx/>
              <a:buNone/>
            </a:pPr>
            <a:r>
              <a:rPr lang="en-US" dirty="0" smtClean="0"/>
              <a:t>	Four aspects regarding the look-and-feel:</a:t>
            </a:r>
          </a:p>
          <a:p>
            <a:pPr lvl="1" eaLnBrk="1" hangingPunct="1"/>
            <a:r>
              <a:rPr lang="en-US" dirty="0" smtClean="0"/>
              <a:t>Consistency</a:t>
            </a:r>
          </a:p>
          <a:p>
            <a:pPr lvl="1" eaLnBrk="1" hangingPunct="1"/>
            <a:r>
              <a:rPr lang="en-US" dirty="0" smtClean="0"/>
              <a:t>Color scheme</a:t>
            </a:r>
          </a:p>
          <a:p>
            <a:pPr lvl="1" eaLnBrk="1" hangingPunct="1"/>
            <a:r>
              <a:rPr lang="en-US" dirty="0" smtClean="0"/>
              <a:t>Slide background</a:t>
            </a:r>
          </a:p>
          <a:p>
            <a:pPr lvl="1" eaLnBrk="1" hangingPunct="1"/>
            <a:r>
              <a:rPr lang="en-US" dirty="0" smtClean="0"/>
              <a:t>“Someone Else’s Slides” syndrome</a:t>
            </a:r>
          </a:p>
          <a:p>
            <a:pPr lvl="1" eaLnBrk="1" hangingPunct="1"/>
            <a:endParaRPr lang="en-US" dirty="0" smtClean="0"/>
          </a:p>
        </p:txBody>
      </p:sp>
      <p:sp>
        <p:nvSpPr>
          <p:cNvPr id="15364" name="Slide Number Placeholder 3"/>
          <p:cNvSpPr>
            <a:spLocks noGrp="1"/>
          </p:cNvSpPr>
          <p:nvPr>
            <p:ph type="sldNum" sz="quarter" idx="12"/>
          </p:nvPr>
        </p:nvSpPr>
        <p:spPr/>
        <p:txBody>
          <a:bodyPr/>
          <a:lstStyle/>
          <a:p>
            <a:pPr>
              <a:defRPr/>
            </a:pPr>
            <a:fld id="{758E1C87-3E38-4AE6-9A6A-4F322068A9B3}" type="slidenum">
              <a:rPr lang="en-US"/>
              <a:pPr>
                <a:defRPr/>
              </a:pPr>
              <a:t>10</a:t>
            </a:fld>
            <a:endParaRPr lang="en-US"/>
          </a:p>
        </p:txBody>
      </p:sp>
      <p:sp>
        <p:nvSpPr>
          <p:cNvPr id="5" name="Rectangle 4"/>
          <p:cNvSpPr/>
          <p:nvPr/>
        </p:nvSpPr>
        <p:spPr>
          <a:xfrm>
            <a:off x="6439" y="634484"/>
            <a:ext cx="1552348" cy="400110"/>
          </a:xfrm>
          <a:prstGeom prst="rect">
            <a:avLst/>
          </a:prstGeom>
        </p:spPr>
        <p:txBody>
          <a:bodyPr wrap="none">
            <a:spAutoFit/>
          </a:bodyPr>
          <a:lstStyle/>
          <a:p>
            <a:r>
              <a:rPr lang="en-US" sz="2000" b="1" dirty="0" smtClean="0">
                <a:solidFill>
                  <a:srgbClr val="7030A0"/>
                </a:solidFill>
              </a:rPr>
              <a:t>Visual aids</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dirty="0" smtClean="0"/>
              <a:t>No answer?</a:t>
            </a:r>
          </a:p>
        </p:txBody>
      </p:sp>
      <p:sp>
        <p:nvSpPr>
          <p:cNvPr id="97283" name="Rectangle 3"/>
          <p:cNvSpPr>
            <a:spLocks noGrp="1" noChangeArrowheads="1"/>
          </p:cNvSpPr>
          <p:nvPr>
            <p:ph type="body" idx="1"/>
          </p:nvPr>
        </p:nvSpPr>
        <p:spPr/>
        <p:txBody>
          <a:bodyPr/>
          <a:lstStyle/>
          <a:p>
            <a:pPr>
              <a:buFontTx/>
              <a:buNone/>
            </a:pPr>
            <a:r>
              <a:rPr lang="en-US" dirty="0" smtClean="0"/>
              <a:t>	Valid non-answers (to at least some questions) are:</a:t>
            </a:r>
          </a:p>
          <a:p>
            <a:pPr lvl="1"/>
            <a:r>
              <a:rPr lang="en-US" dirty="0" smtClean="0"/>
              <a:t>“I don’t know”, or</a:t>
            </a:r>
          </a:p>
          <a:p>
            <a:pPr lvl="1"/>
            <a:r>
              <a:rPr lang="en-US" dirty="0" smtClean="0"/>
              <a:t>“I don’t know, but I’ll get back to you”</a:t>
            </a:r>
          </a:p>
          <a:p>
            <a:pPr lvl="2"/>
            <a:r>
              <a:rPr lang="en-US" dirty="0" smtClean="0"/>
              <a:t>but do get back to that person (credibility)...</a:t>
            </a:r>
          </a:p>
          <a:p>
            <a:pPr lvl="2"/>
            <a:endParaRPr lang="en-US" dirty="0" smtClean="0"/>
          </a:p>
          <a:p>
            <a:pPr>
              <a:buFontTx/>
              <a:buNone/>
            </a:pPr>
            <a:r>
              <a:rPr lang="en-US" dirty="0" smtClean="0"/>
              <a:t>	Hedge your answers if necessary:</a:t>
            </a:r>
          </a:p>
          <a:p>
            <a:pPr lvl="1"/>
            <a:r>
              <a:rPr lang="en-US" dirty="0" smtClean="0"/>
              <a:t>“I may be wrong, but...”</a:t>
            </a:r>
          </a:p>
          <a:p>
            <a:pPr lvl="1"/>
            <a:r>
              <a:rPr lang="en-US" dirty="0" smtClean="0"/>
              <a:t>“It is my understanding that...”</a:t>
            </a:r>
          </a:p>
        </p:txBody>
      </p:sp>
      <p:sp>
        <p:nvSpPr>
          <p:cNvPr id="94212" name="Slide Number Placeholder 3"/>
          <p:cNvSpPr>
            <a:spLocks noGrp="1"/>
          </p:cNvSpPr>
          <p:nvPr>
            <p:ph type="sldNum" sz="quarter" idx="12"/>
          </p:nvPr>
        </p:nvSpPr>
        <p:spPr/>
        <p:txBody>
          <a:bodyPr/>
          <a:lstStyle/>
          <a:p>
            <a:pPr>
              <a:defRPr/>
            </a:pPr>
            <a:fld id="{F879CD76-0C85-42A7-AF73-2E589FB2881A}" type="slidenum">
              <a:rPr lang="en-US"/>
              <a:pPr>
                <a:defRPr/>
              </a:pPr>
              <a:t>100</a:t>
            </a:fld>
            <a:endParaRPr lang="en-US"/>
          </a:p>
        </p:txBody>
      </p:sp>
      <p:pic>
        <p:nvPicPr>
          <p:cNvPr id="96261" name="Picture 5"/>
          <p:cNvPicPr>
            <a:picLocks noChangeAspect="1" noChangeArrowheads="1"/>
          </p:cNvPicPr>
          <p:nvPr/>
        </p:nvPicPr>
        <p:blipFill>
          <a:blip r:embed="rId3" cstate="print"/>
          <a:srcRect/>
          <a:stretch>
            <a:fillRect/>
          </a:stretch>
        </p:blipFill>
        <p:spPr bwMode="auto">
          <a:xfrm>
            <a:off x="6227763" y="2276475"/>
            <a:ext cx="2381250" cy="3162300"/>
          </a:xfrm>
          <a:prstGeom prst="rect">
            <a:avLst/>
          </a:prstGeom>
          <a:noFill/>
          <a:ln w="9525">
            <a:noFill/>
            <a:miter lim="800000"/>
            <a:headEnd/>
            <a:tailEnd/>
          </a:ln>
        </p:spPr>
      </p:pic>
      <p:sp>
        <p:nvSpPr>
          <p:cNvPr id="6" name="Rectangle 5"/>
          <p:cNvSpPr/>
          <p:nvPr/>
        </p:nvSpPr>
        <p:spPr>
          <a:xfrm>
            <a:off x="6439" y="634484"/>
            <a:ext cx="3403511" cy="400110"/>
          </a:xfrm>
          <a:prstGeom prst="rect">
            <a:avLst/>
          </a:prstGeom>
        </p:spPr>
        <p:txBody>
          <a:bodyPr wrap="square">
            <a:spAutoFit/>
          </a:bodyPr>
          <a:lstStyle/>
          <a:p>
            <a:r>
              <a:rPr lang="en-US" sz="2000" b="1" dirty="0" smtClean="0">
                <a:solidFill>
                  <a:srgbClr val="7030A0"/>
                </a:solidFill>
              </a:rPr>
              <a:t>Responding to questions</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8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2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dirty="0" smtClean="0"/>
              <a:t>Don’t be a dick</a:t>
            </a:r>
          </a:p>
        </p:txBody>
      </p:sp>
      <p:sp>
        <p:nvSpPr>
          <p:cNvPr id="98307" name="Rectangle 3"/>
          <p:cNvSpPr>
            <a:spLocks noGrp="1" noChangeArrowheads="1"/>
          </p:cNvSpPr>
          <p:nvPr>
            <p:ph type="body" idx="1"/>
          </p:nvPr>
        </p:nvSpPr>
        <p:spPr/>
        <p:txBody>
          <a:bodyPr/>
          <a:lstStyle/>
          <a:p>
            <a:pPr>
              <a:buFontTx/>
              <a:buNone/>
            </a:pPr>
            <a:r>
              <a:rPr lang="en-US" dirty="0" smtClean="0"/>
              <a:t>	Not all questions are valid:</a:t>
            </a:r>
          </a:p>
          <a:p>
            <a:pPr lvl="1"/>
            <a:r>
              <a:rPr lang="en-US" dirty="0" smtClean="0"/>
              <a:t>A question may be outside the scope of the presentation</a:t>
            </a:r>
          </a:p>
          <a:p>
            <a:pPr lvl="1"/>
            <a:endParaRPr lang="en-US" dirty="0" smtClean="0"/>
          </a:p>
          <a:p>
            <a:pPr>
              <a:buFontTx/>
              <a:buNone/>
            </a:pPr>
            <a:endParaRPr lang="en-US" dirty="0" smtClean="0"/>
          </a:p>
          <a:p>
            <a:pPr>
              <a:buFontTx/>
              <a:buNone/>
            </a:pPr>
            <a:endParaRPr lang="en-US" dirty="0" smtClean="0"/>
          </a:p>
          <a:p>
            <a:pPr>
              <a:buFontTx/>
              <a:buNone/>
            </a:pPr>
            <a:endParaRPr lang="en-US" dirty="0" smtClean="0"/>
          </a:p>
          <a:p>
            <a:pPr>
              <a:buFontTx/>
              <a:buNone/>
            </a:pPr>
            <a:endParaRPr lang="en-US" dirty="0" smtClean="0"/>
          </a:p>
          <a:p>
            <a:pPr>
              <a:buFontTx/>
              <a:buNone/>
            </a:pPr>
            <a:endParaRPr lang="en-US" dirty="0" smtClean="0"/>
          </a:p>
          <a:p>
            <a:pPr>
              <a:buFontTx/>
              <a:buNone/>
            </a:pPr>
            <a:endParaRPr lang="en-US" dirty="0" smtClean="0"/>
          </a:p>
          <a:p>
            <a:pPr>
              <a:buFontTx/>
              <a:buNone/>
            </a:pPr>
            <a:endParaRPr lang="en-US" dirty="0" smtClean="0"/>
          </a:p>
          <a:p>
            <a:pPr>
              <a:buFontTx/>
              <a:buNone/>
            </a:pPr>
            <a:endParaRPr lang="en-US" dirty="0" smtClean="0"/>
          </a:p>
          <a:p>
            <a:pPr algn="ctr">
              <a:buFontTx/>
              <a:buNone/>
            </a:pPr>
            <a:r>
              <a:rPr lang="en-US" dirty="0" smtClean="0"/>
              <a:t>	The TPM sessions are not a forum to demonstrate</a:t>
            </a:r>
            <a:br>
              <a:rPr lang="en-US" dirty="0" smtClean="0"/>
            </a:br>
            <a:r>
              <a:rPr lang="en-US" dirty="0" smtClean="0"/>
              <a:t>your superior intellect by crushing the speaker</a:t>
            </a:r>
          </a:p>
        </p:txBody>
      </p:sp>
      <p:sp>
        <p:nvSpPr>
          <p:cNvPr id="95236" name="Slide Number Placeholder 3"/>
          <p:cNvSpPr>
            <a:spLocks noGrp="1"/>
          </p:cNvSpPr>
          <p:nvPr>
            <p:ph type="sldNum" sz="quarter" idx="12"/>
          </p:nvPr>
        </p:nvSpPr>
        <p:spPr/>
        <p:txBody>
          <a:bodyPr/>
          <a:lstStyle/>
          <a:p>
            <a:pPr>
              <a:defRPr/>
            </a:pPr>
            <a:fld id="{CAF3A9A8-999D-4CCA-A058-1074903201CD}" type="slidenum">
              <a:rPr lang="en-US"/>
              <a:pPr>
                <a:defRPr/>
              </a:pPr>
              <a:t>101</a:t>
            </a:fld>
            <a:endParaRPr lang="en-US"/>
          </a:p>
        </p:txBody>
      </p:sp>
      <p:pic>
        <p:nvPicPr>
          <p:cNvPr id="98310" name="Picture 6"/>
          <p:cNvPicPr>
            <a:picLocks noChangeAspect="1" noChangeArrowheads="1"/>
          </p:cNvPicPr>
          <p:nvPr/>
        </p:nvPicPr>
        <p:blipFill>
          <a:blip r:embed="rId3" cstate="print"/>
          <a:srcRect/>
          <a:stretch>
            <a:fillRect/>
          </a:stretch>
        </p:blipFill>
        <p:spPr bwMode="auto">
          <a:xfrm>
            <a:off x="3255963" y="2349500"/>
            <a:ext cx="2592387" cy="3214688"/>
          </a:xfrm>
          <a:prstGeom prst="rect">
            <a:avLst/>
          </a:prstGeom>
          <a:noFill/>
          <a:ln w="9525">
            <a:noFill/>
            <a:miter lim="800000"/>
            <a:headEnd/>
            <a:tailEnd/>
          </a:ln>
        </p:spPr>
      </p:pic>
      <p:sp>
        <p:nvSpPr>
          <p:cNvPr id="7" name="Rectangle 6"/>
          <p:cNvSpPr/>
          <p:nvPr/>
        </p:nvSpPr>
        <p:spPr>
          <a:xfrm rot="16200000">
            <a:off x="5032375" y="4460875"/>
            <a:ext cx="1939925" cy="307975"/>
          </a:xfrm>
          <a:prstGeom prst="rect">
            <a:avLst/>
          </a:prstGeom>
        </p:spPr>
        <p:txBody>
          <a:bodyPr wrap="none">
            <a:spAutoFit/>
          </a:bodyPr>
          <a:lstStyle/>
          <a:p>
            <a:pPr>
              <a:defRPr/>
            </a:pPr>
            <a:r>
              <a:rPr lang="en-CA" sz="1400" dirty="0">
                <a:solidFill>
                  <a:schemeClr val="tx1">
                    <a:lumMod val="65000"/>
                    <a:lumOff val="35000"/>
                  </a:schemeClr>
                </a:solidFill>
              </a:rPr>
              <a:t>© Paramount Pictures</a:t>
            </a:r>
          </a:p>
        </p:txBody>
      </p:sp>
      <p:sp>
        <p:nvSpPr>
          <p:cNvPr id="8" name="Rectangle 7"/>
          <p:cNvSpPr/>
          <p:nvPr/>
        </p:nvSpPr>
        <p:spPr>
          <a:xfrm>
            <a:off x="6439" y="634484"/>
            <a:ext cx="3403511" cy="400110"/>
          </a:xfrm>
          <a:prstGeom prst="rect">
            <a:avLst/>
          </a:prstGeom>
        </p:spPr>
        <p:txBody>
          <a:bodyPr wrap="square">
            <a:spAutoFit/>
          </a:bodyPr>
          <a:lstStyle/>
          <a:p>
            <a:r>
              <a:rPr lang="en-US" sz="2000" b="1" dirty="0" smtClean="0">
                <a:solidFill>
                  <a:srgbClr val="7030A0"/>
                </a:solidFill>
              </a:rPr>
              <a:t>Responding to questions</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307">
                                            <p:txEl>
                                              <p:pRg st="11" end="1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dirty="0" smtClean="0"/>
              <a:t>Aspects of good presentations</a:t>
            </a:r>
          </a:p>
        </p:txBody>
      </p:sp>
      <p:sp>
        <p:nvSpPr>
          <p:cNvPr id="76803" name="Rectangle 3"/>
          <p:cNvSpPr>
            <a:spLocks noGrp="1" noChangeArrowheads="1"/>
          </p:cNvSpPr>
          <p:nvPr>
            <p:ph type="body" idx="1"/>
          </p:nvPr>
        </p:nvSpPr>
        <p:spPr/>
        <p:txBody>
          <a:bodyPr/>
          <a:lstStyle/>
          <a:p>
            <a:pPr eaLnBrk="1" hangingPunct="1">
              <a:buFontTx/>
              <a:buNone/>
            </a:pPr>
            <a:r>
              <a:rPr lang="en-US" dirty="0" smtClean="0"/>
              <a:t>	We’ve covered five aspects of giving good technical presentations:</a:t>
            </a:r>
          </a:p>
          <a:p>
            <a:pPr lvl="1" eaLnBrk="1" hangingPunct="1"/>
            <a:r>
              <a:rPr lang="en-US" dirty="0" smtClean="0"/>
              <a:t>Interest and knowledge</a:t>
            </a:r>
          </a:p>
          <a:p>
            <a:pPr lvl="1" eaLnBrk="1" hangingPunct="1"/>
            <a:r>
              <a:rPr lang="en-US" dirty="0" smtClean="0"/>
              <a:t>Organization</a:t>
            </a:r>
          </a:p>
          <a:p>
            <a:pPr lvl="1" eaLnBrk="1" hangingPunct="1"/>
            <a:r>
              <a:rPr lang="en-US" dirty="0" smtClean="0"/>
              <a:t>Visual aids</a:t>
            </a:r>
          </a:p>
          <a:p>
            <a:pPr lvl="1" eaLnBrk="1" hangingPunct="1"/>
            <a:r>
              <a:rPr lang="en-US" dirty="0" smtClean="0"/>
              <a:t>Presentation skills</a:t>
            </a:r>
          </a:p>
          <a:p>
            <a:pPr lvl="1" eaLnBrk="1" hangingPunct="1"/>
            <a:r>
              <a:rPr lang="en-US" dirty="0" smtClean="0"/>
              <a:t>Responding to questions</a:t>
            </a:r>
          </a:p>
          <a:p>
            <a:pPr lvl="1" eaLnBrk="1" hangingPunct="1"/>
            <a:endParaRPr lang="en-US" dirty="0" smtClean="0"/>
          </a:p>
          <a:p>
            <a:pPr eaLnBrk="1" hangingPunct="1">
              <a:buFontTx/>
              <a:buNone/>
            </a:pPr>
            <a:r>
              <a:rPr lang="en-US" dirty="0" smtClean="0"/>
              <a:t>	Mastering these skills takes</a:t>
            </a:r>
            <a:br>
              <a:rPr lang="en-US" dirty="0" smtClean="0"/>
            </a:br>
            <a:r>
              <a:rPr lang="en-US" dirty="0" smtClean="0"/>
              <a:t>time and practice....</a:t>
            </a:r>
          </a:p>
          <a:p>
            <a:pPr eaLnBrk="1" hangingPunct="1"/>
            <a:endParaRPr lang="en-US" dirty="0" smtClean="0"/>
          </a:p>
        </p:txBody>
      </p:sp>
      <p:sp>
        <p:nvSpPr>
          <p:cNvPr id="96260" name="Slide Number Placeholder 3"/>
          <p:cNvSpPr>
            <a:spLocks noGrp="1"/>
          </p:cNvSpPr>
          <p:nvPr>
            <p:ph type="sldNum" sz="quarter" idx="12"/>
          </p:nvPr>
        </p:nvSpPr>
        <p:spPr/>
        <p:txBody>
          <a:bodyPr/>
          <a:lstStyle/>
          <a:p>
            <a:pPr>
              <a:defRPr/>
            </a:pPr>
            <a:fld id="{2C441AE0-86C0-49E5-8F69-211D322AD450}" type="slidenum">
              <a:rPr lang="en-US"/>
              <a:pPr>
                <a:defRPr/>
              </a:pPr>
              <a:t>102</a:t>
            </a:fld>
            <a:endParaRPr lang="en-US"/>
          </a:p>
        </p:txBody>
      </p:sp>
      <p:pic>
        <p:nvPicPr>
          <p:cNvPr id="99333" name="Picture 5"/>
          <p:cNvPicPr>
            <a:picLocks noChangeAspect="1" noChangeArrowheads="1"/>
          </p:cNvPicPr>
          <p:nvPr/>
        </p:nvPicPr>
        <p:blipFill>
          <a:blip r:embed="rId3" cstate="print"/>
          <a:srcRect/>
          <a:stretch>
            <a:fillRect/>
          </a:stretch>
        </p:blipFill>
        <p:spPr bwMode="auto">
          <a:xfrm>
            <a:off x="4859338" y="3213100"/>
            <a:ext cx="3509962" cy="3105150"/>
          </a:xfrm>
          <a:prstGeom prst="rect">
            <a:avLst/>
          </a:prstGeom>
          <a:noFill/>
          <a:ln w="9525">
            <a:noFill/>
            <a:miter lim="800000"/>
            <a:headEnd/>
            <a:tailEnd/>
          </a:ln>
        </p:spPr>
      </p:pic>
      <p:sp>
        <p:nvSpPr>
          <p:cNvPr id="6" name="Rectangle 5"/>
          <p:cNvSpPr/>
          <p:nvPr/>
        </p:nvSpPr>
        <p:spPr>
          <a:xfrm rot="16200000">
            <a:off x="6923881" y="4587082"/>
            <a:ext cx="3197225" cy="306388"/>
          </a:xfrm>
          <a:prstGeom prst="rect">
            <a:avLst/>
          </a:prstGeom>
        </p:spPr>
        <p:txBody>
          <a:bodyPr wrap="none">
            <a:spAutoFit/>
          </a:bodyPr>
          <a:lstStyle/>
          <a:p>
            <a:pPr>
              <a:defRPr/>
            </a:pPr>
            <a:r>
              <a:rPr lang="en-CA" sz="1400" dirty="0">
                <a:solidFill>
                  <a:schemeClr val="tx1">
                    <a:lumMod val="50000"/>
                    <a:lumOff val="50000"/>
                  </a:schemeClr>
                </a:solidFill>
              </a:rPr>
              <a:t>http://digitaljournal.com/article/295809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p:cNvSpPr>
            <a:spLocks noChangeArrowheads="1"/>
          </p:cNvSpPr>
          <p:nvPr/>
        </p:nvSpPr>
        <p:spPr bwMode="auto">
          <a:xfrm>
            <a:off x="755650" y="4292600"/>
            <a:ext cx="1673225" cy="574675"/>
          </a:xfrm>
          <a:prstGeom prst="rect">
            <a:avLst/>
          </a:prstGeom>
          <a:solidFill>
            <a:srgbClr val="FF2323"/>
          </a:solidFill>
          <a:ln w="9525">
            <a:noFill/>
            <a:miter lim="800000"/>
            <a:headEnd/>
            <a:tailEnd/>
          </a:ln>
        </p:spPr>
        <p:txBody>
          <a:bodyPr wrap="none" anchor="ctr"/>
          <a:lstStyle/>
          <a:p>
            <a:endParaRPr lang="en-CA"/>
          </a:p>
        </p:txBody>
      </p:sp>
      <p:sp>
        <p:nvSpPr>
          <p:cNvPr id="99331" name="Rectangle 2"/>
          <p:cNvSpPr>
            <a:spLocks noGrp="1" noChangeArrowheads="1"/>
          </p:cNvSpPr>
          <p:nvPr>
            <p:ph type="title"/>
          </p:nvPr>
        </p:nvSpPr>
        <p:spPr/>
        <p:txBody>
          <a:bodyPr/>
          <a:lstStyle/>
          <a:p>
            <a:pPr eaLnBrk="1" hangingPunct="1"/>
            <a:r>
              <a:rPr lang="en-US" dirty="0" smtClean="0"/>
              <a:t>Failing your proficiency examination</a:t>
            </a:r>
          </a:p>
        </p:txBody>
      </p:sp>
      <p:sp>
        <p:nvSpPr>
          <p:cNvPr id="193539" name="Rectangle 3"/>
          <p:cNvSpPr>
            <a:spLocks noGrp="1" noChangeArrowheads="1"/>
          </p:cNvSpPr>
          <p:nvPr>
            <p:ph type="body" idx="1"/>
          </p:nvPr>
        </p:nvSpPr>
        <p:spPr/>
        <p:txBody>
          <a:bodyPr/>
          <a:lstStyle/>
          <a:p>
            <a:pPr eaLnBrk="1" hangingPunct="1"/>
            <a:r>
              <a:rPr lang="en-US" dirty="0" smtClean="0">
                <a:latin typeface="Times New Roman" pitchFamily="18" charset="0"/>
              </a:rPr>
              <a:t>Sew, you gave you’re presenting, butt yew</a:t>
            </a:r>
          </a:p>
          <a:p>
            <a:pPr lvl="1" eaLnBrk="1" hangingPunct="1"/>
            <a:r>
              <a:rPr lang="en-US" dirty="0" smtClean="0">
                <a:solidFill>
                  <a:srgbClr val="FF2323"/>
                </a:solidFill>
                <a:latin typeface="Times New Roman" pitchFamily="18" charset="0"/>
              </a:rPr>
              <a:t>Forgot</a:t>
            </a:r>
          </a:p>
          <a:p>
            <a:pPr lvl="1" eaLnBrk="1" hangingPunct="1"/>
            <a:r>
              <a:rPr lang="en-US" sz="1600" dirty="0" smtClean="0">
                <a:solidFill>
                  <a:srgbClr val="FF9900"/>
                </a:solidFill>
                <a:latin typeface="Times New Roman" pitchFamily="18" charset="0"/>
              </a:rPr>
              <a:t>Used</a:t>
            </a:r>
          </a:p>
          <a:p>
            <a:pPr lvl="1" eaLnBrk="1" hangingPunct="1"/>
            <a:r>
              <a:rPr lang="en-US" sz="1400" dirty="0" smtClean="0">
                <a:solidFill>
                  <a:srgbClr val="FFFF00"/>
                </a:solidFill>
                <a:latin typeface="Times New Roman" pitchFamily="18" charset="0"/>
              </a:rPr>
              <a:t>wrote down everything you wanted to say on your slides and then sat there and read them to the audience, keeping your back to them while you drawl on...</a:t>
            </a:r>
          </a:p>
          <a:p>
            <a:pPr lvl="1" eaLnBrk="1" hangingPunct="1"/>
            <a:r>
              <a:rPr lang="en-US" sz="1200" dirty="0" smtClean="0">
                <a:solidFill>
                  <a:srgbClr val="26FF0F"/>
                </a:solidFill>
                <a:latin typeface="Times New Roman" pitchFamily="18" charset="0"/>
              </a:rPr>
              <a:t>did not practice</a:t>
            </a:r>
          </a:p>
          <a:p>
            <a:pPr lvl="1" eaLnBrk="1" hangingPunct="1"/>
            <a:r>
              <a:rPr lang="en-US" sz="1000" dirty="0" smtClean="0">
                <a:solidFill>
                  <a:srgbClr val="3333FF"/>
                </a:solidFill>
                <a:latin typeface="Times New Roman" pitchFamily="18" charset="0"/>
              </a:rPr>
              <a:t>Waited until two days before the talk to start thinking about your topic</a:t>
            </a:r>
          </a:p>
          <a:p>
            <a:pPr lvl="1" eaLnBrk="1" hangingPunct="1"/>
            <a:r>
              <a:rPr lang="en-US" sz="800" dirty="0" smtClean="0">
                <a:solidFill>
                  <a:srgbClr val="CC0099"/>
                </a:solidFill>
                <a:latin typeface="Times New Roman" pitchFamily="18" charset="0"/>
              </a:rPr>
              <a:t>picked your nose</a:t>
            </a:r>
          </a:p>
          <a:p>
            <a:pPr lvl="1" eaLnBrk="1" hangingPunct="1"/>
            <a:r>
              <a:rPr lang="en-US" sz="600" dirty="0" smtClean="0">
                <a:solidFill>
                  <a:srgbClr val="990033"/>
                </a:solidFill>
              </a:rPr>
              <a:t>Went over time</a:t>
            </a:r>
          </a:p>
          <a:p>
            <a:pPr lvl="1" eaLnBrk="1" hangingPunct="1"/>
            <a:r>
              <a:rPr lang="en-US" sz="600" dirty="0" smtClean="0">
                <a:solidFill>
                  <a:srgbClr val="990033"/>
                </a:solidFill>
              </a:rPr>
              <a:t>Printed your work-term report</a:t>
            </a:r>
          </a:p>
          <a:p>
            <a:pPr lvl="1" eaLnBrk="1" hangingPunct="1"/>
            <a:r>
              <a:rPr lang="en-US" sz="600" dirty="0" smtClean="0">
                <a:solidFill>
                  <a:srgbClr val="990033"/>
                </a:solidFill>
              </a:rPr>
              <a:t>Lied</a:t>
            </a:r>
          </a:p>
          <a:p>
            <a:pPr lvl="1" eaLnBrk="1" hangingPunct="1"/>
            <a:endParaRPr lang="en-US" sz="600" dirty="0" smtClean="0">
              <a:solidFill>
                <a:srgbClr val="990033"/>
              </a:solidFill>
            </a:endParaRPr>
          </a:p>
          <a:p>
            <a:pPr lvl="1" eaLnBrk="1" hangingPunct="1"/>
            <a:endParaRPr lang="en-US" sz="600" dirty="0" smtClean="0">
              <a:solidFill>
                <a:srgbClr val="990033"/>
              </a:solidFill>
            </a:endParaRPr>
          </a:p>
          <a:p>
            <a:pPr lvl="1" eaLnBrk="1" hangingPunct="1"/>
            <a:endParaRPr lang="en-US" sz="600" dirty="0" smtClean="0">
              <a:solidFill>
                <a:srgbClr val="990033"/>
              </a:solidFill>
            </a:endParaRPr>
          </a:p>
          <a:p>
            <a:pPr eaLnBrk="1" hangingPunct="1">
              <a:buFontTx/>
              <a:buNone/>
            </a:pPr>
            <a:r>
              <a:rPr lang="en-US" sz="2800" dirty="0" smtClean="0">
                <a:latin typeface="Times New Roman" pitchFamily="18" charset="0"/>
              </a:rPr>
              <a:t>	 </a:t>
            </a:r>
            <a:r>
              <a:rPr lang="en-US" sz="2800" b="1" dirty="0" smtClean="0">
                <a:solidFill>
                  <a:srgbClr val="62EB37"/>
                </a:solidFill>
                <a:latin typeface="Times New Roman" pitchFamily="18" charset="0"/>
              </a:rPr>
              <a:t>and</a:t>
            </a:r>
            <a:r>
              <a:rPr lang="en-US" sz="2800" dirty="0" smtClean="0">
                <a:latin typeface="Times New Roman" pitchFamily="18" charset="0"/>
              </a:rPr>
              <a:t> </a:t>
            </a:r>
            <a:r>
              <a:rPr lang="en-US" sz="2800" b="1" dirty="0" smtClean="0">
                <a:solidFill>
                  <a:srgbClr val="62EB37"/>
                </a:solidFill>
                <a:latin typeface="Times New Roman" pitchFamily="18" charset="0"/>
              </a:rPr>
              <a:t>you</a:t>
            </a:r>
            <a:endParaRPr lang="en-US" sz="2800" dirty="0" smtClean="0">
              <a:latin typeface="Times New Roman" pitchFamily="18" charset="0"/>
            </a:endParaRPr>
          </a:p>
        </p:txBody>
      </p:sp>
      <p:pic>
        <p:nvPicPr>
          <p:cNvPr id="193542" name="Picture 6"/>
          <p:cNvPicPr>
            <a:picLocks noChangeAspect="1" noChangeArrowheads="1"/>
          </p:cNvPicPr>
          <p:nvPr/>
        </p:nvPicPr>
        <p:blipFill>
          <a:blip r:embed="rId3" cstate="print"/>
          <a:srcRect/>
          <a:stretch>
            <a:fillRect/>
          </a:stretch>
        </p:blipFill>
        <p:spPr bwMode="auto">
          <a:xfrm>
            <a:off x="2411413" y="3644900"/>
            <a:ext cx="5095875" cy="2928938"/>
          </a:xfrm>
          <a:prstGeom prst="rect">
            <a:avLst/>
          </a:prstGeom>
          <a:noFill/>
          <a:ln w="9525">
            <a:noFill/>
            <a:miter lim="800000"/>
            <a:headEnd/>
            <a:tailEnd/>
          </a:ln>
        </p:spPr>
      </p:pic>
      <p:sp>
        <p:nvSpPr>
          <p:cNvPr id="97286" name="Slide Number Placeholder 5"/>
          <p:cNvSpPr>
            <a:spLocks noGrp="1"/>
          </p:cNvSpPr>
          <p:nvPr>
            <p:ph type="sldNum" sz="quarter" idx="12"/>
          </p:nvPr>
        </p:nvSpPr>
        <p:spPr/>
        <p:txBody>
          <a:bodyPr/>
          <a:lstStyle/>
          <a:p>
            <a:pPr>
              <a:defRPr/>
            </a:pPr>
            <a:fld id="{0BB01EFD-0FCC-4FE9-BE2B-BEFB48ACC243}" type="slidenum">
              <a:rPr lang="en-US"/>
              <a:pPr>
                <a:defRPr/>
              </a:pPr>
              <a:t>103</a:t>
            </a:fld>
            <a:endParaRPr lang="en-US"/>
          </a:p>
        </p:txBody>
      </p:sp>
      <p:sp>
        <p:nvSpPr>
          <p:cNvPr id="7" name="Rectangle 6"/>
          <p:cNvSpPr>
            <a:spLocks noChangeArrowheads="1"/>
          </p:cNvSpPr>
          <p:nvPr/>
        </p:nvSpPr>
        <p:spPr bwMode="auto">
          <a:xfrm>
            <a:off x="1860550" y="1963738"/>
            <a:ext cx="636072" cy="369332"/>
          </a:xfrm>
          <a:prstGeom prst="rect">
            <a:avLst/>
          </a:prstGeom>
          <a:noFill/>
          <a:ln w="9525">
            <a:noFill/>
            <a:miter lim="800000"/>
            <a:headEnd/>
            <a:tailEnd/>
          </a:ln>
        </p:spPr>
        <p:txBody>
          <a:bodyPr wrap="none">
            <a:spAutoFit/>
          </a:bodyPr>
          <a:lstStyle/>
          <a:p>
            <a:r>
              <a:rPr lang="en-US" dirty="0" smtClean="0">
                <a:solidFill>
                  <a:srgbClr val="FF2323"/>
                </a:solidFill>
                <a:latin typeface="Times New Roman" pitchFamily="18" charset="0"/>
              </a:rPr>
              <a:t>Your</a:t>
            </a:r>
            <a:endParaRPr lang="en-CA" dirty="0"/>
          </a:p>
        </p:txBody>
      </p:sp>
      <p:sp>
        <p:nvSpPr>
          <p:cNvPr id="9" name="Rectangle 8"/>
          <p:cNvSpPr>
            <a:spLocks noChangeArrowheads="1"/>
          </p:cNvSpPr>
          <p:nvPr/>
        </p:nvSpPr>
        <p:spPr bwMode="auto">
          <a:xfrm>
            <a:off x="2357084" y="1958975"/>
            <a:ext cx="711200" cy="369888"/>
          </a:xfrm>
          <a:prstGeom prst="rect">
            <a:avLst/>
          </a:prstGeom>
          <a:noFill/>
          <a:ln w="9525">
            <a:noFill/>
            <a:miter lim="800000"/>
            <a:headEnd/>
            <a:tailEnd/>
          </a:ln>
        </p:spPr>
        <p:txBody>
          <a:bodyPr wrap="none">
            <a:spAutoFit/>
          </a:bodyPr>
          <a:lstStyle/>
          <a:p>
            <a:r>
              <a:rPr lang="en-US" dirty="0">
                <a:solidFill>
                  <a:srgbClr val="FF2323"/>
                </a:solidFill>
                <a:latin typeface="Times New Roman" pitchFamily="18" charset="0"/>
              </a:rPr>
              <a:t>slides</a:t>
            </a:r>
            <a:endParaRPr lang="en-CA" dirty="0"/>
          </a:p>
        </p:txBody>
      </p:sp>
      <p:sp>
        <p:nvSpPr>
          <p:cNvPr id="10" name="Rectangle 9"/>
          <p:cNvSpPr>
            <a:spLocks noChangeArrowheads="1"/>
          </p:cNvSpPr>
          <p:nvPr/>
        </p:nvSpPr>
        <p:spPr bwMode="auto">
          <a:xfrm>
            <a:off x="1657350" y="2286000"/>
            <a:ext cx="436563" cy="338138"/>
          </a:xfrm>
          <a:prstGeom prst="rect">
            <a:avLst/>
          </a:prstGeom>
          <a:noFill/>
          <a:ln w="9525">
            <a:noFill/>
            <a:miter lim="800000"/>
            <a:headEnd/>
            <a:tailEnd/>
          </a:ln>
        </p:spPr>
        <p:txBody>
          <a:bodyPr wrap="none">
            <a:spAutoFit/>
          </a:bodyPr>
          <a:lstStyle/>
          <a:p>
            <a:r>
              <a:rPr lang="en-US" sz="1600">
                <a:solidFill>
                  <a:srgbClr val="FF9900"/>
                </a:solidFill>
                <a:latin typeface="Times New Roman" pitchFamily="18" charset="0"/>
              </a:rPr>
              <a:t>the</a:t>
            </a:r>
            <a:endParaRPr lang="en-CA" sz="1600"/>
          </a:p>
        </p:txBody>
      </p:sp>
      <p:sp>
        <p:nvSpPr>
          <p:cNvPr id="11" name="Rectangle 10"/>
          <p:cNvSpPr>
            <a:spLocks noChangeArrowheads="1"/>
          </p:cNvSpPr>
          <p:nvPr/>
        </p:nvSpPr>
        <p:spPr bwMode="auto">
          <a:xfrm>
            <a:off x="1962150" y="2286000"/>
            <a:ext cx="708025" cy="338138"/>
          </a:xfrm>
          <a:prstGeom prst="rect">
            <a:avLst/>
          </a:prstGeom>
          <a:noFill/>
          <a:ln w="9525">
            <a:noFill/>
            <a:miter lim="800000"/>
            <a:headEnd/>
            <a:tailEnd/>
          </a:ln>
        </p:spPr>
        <p:txBody>
          <a:bodyPr wrap="none">
            <a:spAutoFit/>
          </a:bodyPr>
          <a:lstStyle/>
          <a:p>
            <a:r>
              <a:rPr lang="en-US" sz="1600">
                <a:solidFill>
                  <a:srgbClr val="FF9900"/>
                </a:solidFill>
                <a:latin typeface="Times New Roman" pitchFamily="18" charset="0"/>
              </a:rPr>
              <a:t>wrong</a:t>
            </a:r>
            <a:endParaRPr lang="en-CA" sz="1600"/>
          </a:p>
        </p:txBody>
      </p:sp>
      <p:sp>
        <p:nvSpPr>
          <p:cNvPr id="12" name="Rectangle 11"/>
          <p:cNvSpPr>
            <a:spLocks noChangeArrowheads="1"/>
          </p:cNvSpPr>
          <p:nvPr/>
        </p:nvSpPr>
        <p:spPr bwMode="auto">
          <a:xfrm>
            <a:off x="2535238" y="2286000"/>
            <a:ext cx="515937" cy="338138"/>
          </a:xfrm>
          <a:prstGeom prst="rect">
            <a:avLst/>
          </a:prstGeom>
          <a:noFill/>
          <a:ln w="9525">
            <a:noFill/>
            <a:miter lim="800000"/>
            <a:headEnd/>
            <a:tailEnd/>
          </a:ln>
        </p:spPr>
        <p:txBody>
          <a:bodyPr wrap="none">
            <a:spAutoFit/>
          </a:bodyPr>
          <a:lstStyle/>
          <a:p>
            <a:r>
              <a:rPr lang="en-US" sz="1600">
                <a:solidFill>
                  <a:srgbClr val="FF9900"/>
                </a:solidFill>
                <a:latin typeface="Times New Roman" pitchFamily="18" charset="0"/>
              </a:rPr>
              <a:t>font</a:t>
            </a:r>
            <a:endParaRPr lang="en-CA" sz="1600"/>
          </a:p>
        </p:txBody>
      </p:sp>
      <p:sp>
        <p:nvSpPr>
          <p:cNvPr id="13" name="Rectangle 12"/>
          <p:cNvSpPr>
            <a:spLocks noChangeArrowheads="1"/>
          </p:cNvSpPr>
          <p:nvPr/>
        </p:nvSpPr>
        <p:spPr bwMode="auto">
          <a:xfrm>
            <a:off x="2906713" y="2286000"/>
            <a:ext cx="481012" cy="338138"/>
          </a:xfrm>
          <a:prstGeom prst="rect">
            <a:avLst/>
          </a:prstGeom>
          <a:noFill/>
          <a:ln w="9525">
            <a:noFill/>
            <a:miter lim="800000"/>
            <a:headEnd/>
            <a:tailEnd/>
          </a:ln>
        </p:spPr>
        <p:txBody>
          <a:bodyPr wrap="none">
            <a:spAutoFit/>
          </a:bodyPr>
          <a:lstStyle/>
          <a:p>
            <a:r>
              <a:rPr lang="en-US" sz="1600">
                <a:solidFill>
                  <a:srgbClr val="FF9900"/>
                </a:solidFill>
                <a:latin typeface="Times New Roman" pitchFamily="18" charset="0"/>
              </a:rPr>
              <a:t>and</a:t>
            </a:r>
            <a:endParaRPr lang="en-CA" sz="1600"/>
          </a:p>
        </p:txBody>
      </p:sp>
      <p:sp>
        <p:nvSpPr>
          <p:cNvPr id="14" name="Rectangle 13"/>
          <p:cNvSpPr>
            <a:spLocks noChangeArrowheads="1"/>
          </p:cNvSpPr>
          <p:nvPr/>
        </p:nvSpPr>
        <p:spPr bwMode="auto">
          <a:xfrm>
            <a:off x="3244850" y="2286000"/>
            <a:ext cx="1024639" cy="338554"/>
          </a:xfrm>
          <a:prstGeom prst="rect">
            <a:avLst/>
          </a:prstGeom>
          <a:noFill/>
          <a:ln w="9525">
            <a:noFill/>
            <a:miter lim="800000"/>
            <a:headEnd/>
            <a:tailEnd/>
          </a:ln>
        </p:spPr>
        <p:txBody>
          <a:bodyPr wrap="none">
            <a:spAutoFit/>
          </a:bodyPr>
          <a:lstStyle/>
          <a:p>
            <a:r>
              <a:rPr lang="en-US" sz="1600" dirty="0" smtClean="0">
                <a:solidFill>
                  <a:srgbClr val="FF9900"/>
                </a:solidFill>
                <a:latin typeface="Times New Roman" pitchFamily="18" charset="0"/>
              </a:rPr>
              <a:t>COLOUR</a:t>
            </a:r>
            <a:endParaRPr lang="en-CA"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539">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93539">
                                            <p:txEl>
                                              <p:pRg st="2" end="2"/>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353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3539">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3539">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3539">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3539">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3539">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3539">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3539">
                                            <p:txEl>
                                              <p:pRg st="13" end="13"/>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35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3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animBg="1"/>
      <p:bldP spid="7" grpId="0"/>
      <p:bldP spid="9" grpId="0"/>
      <p:bldP spid="10" grpId="0"/>
      <p:bldP spid="11" grpId="0"/>
      <p:bldP spid="12" grpId="0"/>
      <p:bldP spid="13" grpId="0"/>
      <p:bldP spid="1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dirty="0" smtClean="0"/>
              <a:t>Failing your proficiency examination</a:t>
            </a:r>
          </a:p>
        </p:txBody>
      </p:sp>
      <p:sp>
        <p:nvSpPr>
          <p:cNvPr id="101379" name="Rectangle 3"/>
          <p:cNvSpPr>
            <a:spLocks noGrp="1" noChangeArrowheads="1"/>
          </p:cNvSpPr>
          <p:nvPr>
            <p:ph type="body" idx="1"/>
          </p:nvPr>
        </p:nvSpPr>
        <p:spPr/>
        <p:txBody>
          <a:bodyPr/>
          <a:lstStyle/>
          <a:p>
            <a:pPr eaLnBrk="1" hangingPunct="1">
              <a:buFontTx/>
              <a:buNone/>
            </a:pPr>
            <a:r>
              <a:rPr lang="en-US" dirty="0" smtClean="0"/>
              <a:t>	If you do not clear the milestone in 2B, you have </a:t>
            </a:r>
            <a:r>
              <a:rPr lang="en-US" b="1" dirty="0" smtClean="0"/>
              <a:t>one</a:t>
            </a:r>
            <a:r>
              <a:rPr lang="en-US" dirty="0" smtClean="0"/>
              <a:t> second opportunity either:</a:t>
            </a:r>
          </a:p>
          <a:p>
            <a:pPr lvl="1" eaLnBrk="1" hangingPunct="1"/>
            <a:r>
              <a:rPr lang="en-US" dirty="0" smtClean="0"/>
              <a:t>In 3A, or</a:t>
            </a:r>
          </a:p>
          <a:p>
            <a:pPr lvl="1" eaLnBrk="1" hangingPunct="1"/>
            <a:r>
              <a:rPr lang="en-US" dirty="0" smtClean="0"/>
              <a:t>In the work-term following 2B</a:t>
            </a:r>
          </a:p>
          <a:p>
            <a:pPr lvl="2" eaLnBrk="1" hangingPunct="1"/>
            <a:r>
              <a:rPr lang="en-US" dirty="0" smtClean="0"/>
              <a:t>If near Waterloo</a:t>
            </a:r>
          </a:p>
          <a:p>
            <a:pPr lvl="2" eaLnBrk="1" hangingPunct="1"/>
            <a:endParaRPr lang="en-US" dirty="0" smtClean="0"/>
          </a:p>
          <a:p>
            <a:pPr eaLnBrk="1" hangingPunct="1">
              <a:buFontTx/>
              <a:buNone/>
            </a:pPr>
            <a:r>
              <a:rPr lang="en-US" dirty="0" smtClean="0"/>
              <a:t>	If you do not clear with this 2</a:t>
            </a:r>
            <a:r>
              <a:rPr lang="en-US" baseline="30000" dirty="0" smtClean="0"/>
              <a:t>nd</a:t>
            </a:r>
            <a:r>
              <a:rPr lang="en-US" dirty="0" smtClean="0"/>
              <a:t> attempt, you must take SPCOM 223 or an equivalent course</a:t>
            </a:r>
          </a:p>
          <a:p>
            <a:pPr lvl="1" eaLnBrk="1" hangingPunct="1"/>
            <a:r>
              <a:rPr lang="en-US" dirty="0" smtClean="0"/>
              <a:t>Attending 12 sessions of Toastmasters gives you another opportunity</a:t>
            </a:r>
          </a:p>
          <a:p>
            <a:pPr lvl="2" eaLnBrk="1" hangingPunct="1"/>
            <a:endParaRPr lang="en-US" dirty="0" smtClean="0"/>
          </a:p>
        </p:txBody>
      </p:sp>
      <p:sp>
        <p:nvSpPr>
          <p:cNvPr id="98308" name="Slide Number Placeholder 3"/>
          <p:cNvSpPr>
            <a:spLocks noGrp="1"/>
          </p:cNvSpPr>
          <p:nvPr>
            <p:ph type="sldNum" sz="quarter" idx="12"/>
          </p:nvPr>
        </p:nvSpPr>
        <p:spPr/>
        <p:txBody>
          <a:bodyPr/>
          <a:lstStyle/>
          <a:p>
            <a:pPr>
              <a:defRPr/>
            </a:pPr>
            <a:fld id="{C9AF8CE2-B20A-4462-8BC1-CFA94AC5D080}" type="slidenum">
              <a:rPr lang="en-US"/>
              <a:pPr>
                <a:defRPr/>
              </a:pPr>
              <a:t>104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dirty="0" smtClean="0"/>
              <a:t>Failing your proficiency examination</a:t>
            </a:r>
          </a:p>
        </p:txBody>
      </p:sp>
      <p:sp>
        <p:nvSpPr>
          <p:cNvPr id="104451" name="Rectangle 3"/>
          <p:cNvSpPr>
            <a:spLocks noGrp="1" noChangeArrowheads="1"/>
          </p:cNvSpPr>
          <p:nvPr>
            <p:ph type="body" idx="1"/>
          </p:nvPr>
        </p:nvSpPr>
        <p:spPr/>
        <p:txBody>
          <a:bodyPr/>
          <a:lstStyle/>
          <a:p>
            <a:pPr eaLnBrk="1" hangingPunct="1">
              <a:buFontTx/>
              <a:buNone/>
            </a:pPr>
            <a:r>
              <a:rPr lang="en-US" dirty="0" smtClean="0"/>
              <a:t>	If you do not show up for your scheduled  2B presentation:</a:t>
            </a:r>
          </a:p>
          <a:p>
            <a:pPr lvl="1" eaLnBrk="1" hangingPunct="1"/>
            <a:r>
              <a:rPr lang="en-US" dirty="0" smtClean="0"/>
              <a:t>No second opportunity</a:t>
            </a:r>
          </a:p>
          <a:p>
            <a:pPr lvl="1" eaLnBrk="1" hangingPunct="1"/>
            <a:r>
              <a:rPr lang="en-US" dirty="0" smtClean="0"/>
              <a:t>You </a:t>
            </a:r>
            <a:r>
              <a:rPr lang="en-US" b="1" dirty="0" smtClean="0"/>
              <a:t>must</a:t>
            </a:r>
            <a:r>
              <a:rPr lang="en-US" dirty="0" smtClean="0"/>
              <a:t> take SPCOM 223 or an equivalent course</a:t>
            </a:r>
          </a:p>
          <a:p>
            <a:pPr eaLnBrk="1" hangingPunct="1">
              <a:buFontTx/>
              <a:buNone/>
            </a:pPr>
            <a:endParaRPr lang="en-US" dirty="0" smtClean="0"/>
          </a:p>
          <a:p>
            <a:pPr eaLnBrk="1" hangingPunct="1">
              <a:buFontTx/>
              <a:buNone/>
            </a:pPr>
            <a:r>
              <a:rPr lang="en-US" dirty="0" smtClean="0"/>
              <a:t>	Illnesses require a Verification of Illness form with a serious illness</a:t>
            </a:r>
          </a:p>
          <a:p>
            <a:pPr eaLnBrk="1" hangingPunct="1"/>
            <a:endParaRPr lang="en-US" dirty="0" smtClean="0"/>
          </a:p>
          <a:p>
            <a:pPr eaLnBrk="1" hangingPunct="1">
              <a:buFontTx/>
              <a:buNone/>
            </a:pPr>
            <a:r>
              <a:rPr lang="en-US" dirty="0" smtClean="0"/>
              <a:t>	Interviews, in general, do not last three hours:</a:t>
            </a:r>
          </a:p>
          <a:p>
            <a:pPr lvl="1" eaLnBrk="1" hangingPunct="1"/>
            <a:r>
              <a:rPr lang="en-US" dirty="0" smtClean="0"/>
              <a:t>We will accommodate you—contact the evaluators ASAP</a:t>
            </a:r>
          </a:p>
          <a:p>
            <a:pPr lvl="1" eaLnBrk="1" hangingPunct="1"/>
            <a:r>
              <a:rPr lang="en-US" dirty="0" smtClean="0"/>
              <a:t>Bring proof of the interview</a:t>
            </a:r>
          </a:p>
        </p:txBody>
      </p:sp>
      <p:sp>
        <p:nvSpPr>
          <p:cNvPr id="101380" name="Slide Number Placeholder 3"/>
          <p:cNvSpPr>
            <a:spLocks noGrp="1"/>
          </p:cNvSpPr>
          <p:nvPr>
            <p:ph type="sldNum" sz="quarter" idx="12"/>
          </p:nvPr>
        </p:nvSpPr>
        <p:spPr/>
        <p:txBody>
          <a:bodyPr/>
          <a:lstStyle/>
          <a:p>
            <a:pPr>
              <a:defRPr/>
            </a:pPr>
            <a:fld id="{C2AFF530-F91B-4E95-A679-2B6A0CBB965A}" type="slidenum">
              <a:rPr lang="en-US"/>
              <a:pPr>
                <a:defRPr/>
              </a:pPr>
              <a:t>105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5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45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4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dirty="0" smtClean="0"/>
              <a:t>Failing your proficiency examination</a:t>
            </a:r>
          </a:p>
        </p:txBody>
      </p:sp>
      <p:sp>
        <p:nvSpPr>
          <p:cNvPr id="102403" name="Rectangle 3"/>
          <p:cNvSpPr>
            <a:spLocks noGrp="1" noChangeArrowheads="1"/>
          </p:cNvSpPr>
          <p:nvPr>
            <p:ph type="body" idx="1"/>
          </p:nvPr>
        </p:nvSpPr>
        <p:spPr/>
        <p:txBody>
          <a:bodyPr/>
          <a:lstStyle/>
          <a:p>
            <a:pPr eaLnBrk="1" hangingPunct="1">
              <a:buFontTx/>
              <a:buNone/>
            </a:pPr>
            <a:r>
              <a:rPr lang="en-US" dirty="0" smtClean="0"/>
              <a:t>	Important points:</a:t>
            </a:r>
          </a:p>
          <a:p>
            <a:pPr lvl="1" eaLnBrk="1" hangingPunct="1"/>
            <a:r>
              <a:rPr lang="en-US" dirty="0" smtClean="0"/>
              <a:t>2B is likely easier than 3A</a:t>
            </a:r>
          </a:p>
          <a:p>
            <a:pPr lvl="1" eaLnBrk="1" hangingPunct="1"/>
            <a:r>
              <a:rPr lang="en-US" dirty="0" smtClean="0"/>
              <a:t>It takes 10-15 hours to prepare</a:t>
            </a:r>
          </a:p>
          <a:p>
            <a:pPr lvl="1" eaLnBrk="1" hangingPunct="1"/>
            <a:r>
              <a:rPr lang="en-US" dirty="0" smtClean="0"/>
              <a:t>A course will require 36 hours plus preparation</a:t>
            </a:r>
          </a:p>
          <a:p>
            <a:pPr lvl="1" eaLnBrk="1" hangingPunct="1"/>
            <a:r>
              <a:rPr lang="en-US" dirty="0" smtClean="0"/>
              <a:t>Giving the same talk twice will probably result in two fails</a:t>
            </a:r>
          </a:p>
        </p:txBody>
      </p:sp>
      <p:sp>
        <p:nvSpPr>
          <p:cNvPr id="102404" name="Slide Number Placeholder 3"/>
          <p:cNvSpPr>
            <a:spLocks noGrp="1"/>
          </p:cNvSpPr>
          <p:nvPr>
            <p:ph type="sldNum" sz="quarter" idx="12"/>
          </p:nvPr>
        </p:nvSpPr>
        <p:spPr/>
        <p:txBody>
          <a:bodyPr/>
          <a:lstStyle/>
          <a:p>
            <a:pPr>
              <a:defRPr/>
            </a:pPr>
            <a:fld id="{FBDD6DD1-4FFB-4D52-A7E7-1021F5E7D8EB}" type="slidenum">
              <a:rPr lang="en-US"/>
              <a:pPr>
                <a:defRPr/>
              </a:pPr>
              <a:t>106</a:t>
            </a:fld>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mtClean="0"/>
              <a:t>Summary</a:t>
            </a:r>
          </a:p>
        </p:txBody>
      </p:sp>
      <p:sp>
        <p:nvSpPr>
          <p:cNvPr id="107523" name="Rectangle 3"/>
          <p:cNvSpPr>
            <a:spLocks noGrp="1" noChangeArrowheads="1"/>
          </p:cNvSpPr>
          <p:nvPr>
            <p:ph type="body" idx="1"/>
          </p:nvPr>
        </p:nvSpPr>
        <p:spPr/>
        <p:txBody>
          <a:bodyPr/>
          <a:lstStyle/>
          <a:p>
            <a:pPr eaLnBrk="1" hangingPunct="1">
              <a:buFontTx/>
              <a:buNone/>
            </a:pPr>
            <a:r>
              <a:rPr lang="en-US" dirty="0" smtClean="0"/>
              <a:t>	No one is a born public speaker</a:t>
            </a:r>
          </a:p>
          <a:p>
            <a:pPr lvl="1" eaLnBrk="1" hangingPunct="1"/>
            <a:r>
              <a:rPr lang="en-US" dirty="0" smtClean="0"/>
              <a:t>Walking is intuitive only because you’ve been doing it for 17 years</a:t>
            </a:r>
          </a:p>
          <a:p>
            <a:pPr eaLnBrk="1" hangingPunct="1">
              <a:buFontTx/>
              <a:buNone/>
            </a:pPr>
            <a:endParaRPr lang="en-US" dirty="0" smtClean="0"/>
          </a:p>
          <a:p>
            <a:pPr eaLnBrk="1" hangingPunct="1">
              <a:buFontTx/>
              <a:buNone/>
            </a:pPr>
            <a:endParaRPr lang="en-US" dirty="0" smtClean="0"/>
          </a:p>
          <a:p>
            <a:pPr eaLnBrk="1" hangingPunct="1">
              <a:buFontTx/>
              <a:buNone/>
            </a:pPr>
            <a:r>
              <a:rPr lang="en-US" dirty="0" smtClean="0"/>
              <a:t>		                          I’ve made every mistake described in this talk</a:t>
            </a:r>
          </a:p>
          <a:p>
            <a:pPr eaLnBrk="1" hangingPunct="1">
              <a:buFontTx/>
              <a:buNone/>
            </a:pP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r>
              <a:rPr lang="en-US" dirty="0" smtClean="0"/>
              <a:t>You can—and will—improve</a:t>
            </a:r>
          </a:p>
          <a:p>
            <a:pPr eaLnBrk="1" hangingPunct="1">
              <a:buFontTx/>
              <a:buNone/>
            </a:pPr>
            <a:r>
              <a:rPr lang="en-US" dirty="0" smtClean="0"/>
              <a:t>with effort and practice</a:t>
            </a:r>
          </a:p>
        </p:txBody>
      </p:sp>
      <p:sp>
        <p:nvSpPr>
          <p:cNvPr id="104452" name="Slide Number Placeholder 3"/>
          <p:cNvSpPr>
            <a:spLocks noGrp="1"/>
          </p:cNvSpPr>
          <p:nvPr>
            <p:ph type="sldNum" sz="quarter" idx="12"/>
          </p:nvPr>
        </p:nvSpPr>
        <p:spPr/>
        <p:txBody>
          <a:bodyPr/>
          <a:lstStyle/>
          <a:p>
            <a:pPr>
              <a:defRPr/>
            </a:pPr>
            <a:fld id="{F98AB4A0-4B54-41AF-9D4F-15F28531D368}" type="slidenum">
              <a:rPr lang="en-US"/>
              <a:pPr>
                <a:defRPr/>
              </a:pPr>
              <a:t>107</a:t>
            </a:fld>
            <a:endParaRPr lang="en-US"/>
          </a:p>
        </p:txBody>
      </p:sp>
      <p:pic>
        <p:nvPicPr>
          <p:cNvPr id="107526" name="Picture 6"/>
          <p:cNvPicPr>
            <a:picLocks noChangeAspect="1" noChangeArrowheads="1"/>
          </p:cNvPicPr>
          <p:nvPr/>
        </p:nvPicPr>
        <p:blipFill>
          <a:blip r:embed="rId3" cstate="print"/>
          <a:srcRect/>
          <a:stretch>
            <a:fillRect/>
          </a:stretch>
        </p:blipFill>
        <p:spPr bwMode="auto">
          <a:xfrm>
            <a:off x="4427538" y="3789363"/>
            <a:ext cx="2108200" cy="2809875"/>
          </a:xfrm>
          <a:prstGeom prst="rect">
            <a:avLst/>
          </a:prstGeom>
          <a:noFill/>
          <a:ln w="9525">
            <a:noFill/>
            <a:miter lim="800000"/>
            <a:headEnd/>
            <a:tailEnd/>
          </a:ln>
        </p:spPr>
      </p:pic>
      <p:pic>
        <p:nvPicPr>
          <p:cNvPr id="107525" name="Picture 5"/>
          <p:cNvPicPr>
            <a:picLocks noChangeAspect="1" noChangeArrowheads="1"/>
          </p:cNvPicPr>
          <p:nvPr/>
        </p:nvPicPr>
        <p:blipFill>
          <a:blip r:embed="rId4" cstate="print"/>
          <a:srcRect/>
          <a:stretch>
            <a:fillRect/>
          </a:stretch>
        </p:blipFill>
        <p:spPr bwMode="auto">
          <a:xfrm>
            <a:off x="6372225" y="4076700"/>
            <a:ext cx="2133600" cy="1619250"/>
          </a:xfrm>
          <a:prstGeom prst="rect">
            <a:avLst/>
          </a:prstGeom>
          <a:noFill/>
          <a:ln w="9525">
            <a:noFill/>
            <a:miter lim="800000"/>
            <a:headEnd/>
            <a:tailEnd/>
          </a:ln>
        </p:spPr>
      </p:pic>
      <p:pic>
        <p:nvPicPr>
          <p:cNvPr id="107528" name="Picture 8"/>
          <p:cNvPicPr>
            <a:picLocks noChangeAspect="1" noChangeArrowheads="1"/>
          </p:cNvPicPr>
          <p:nvPr/>
        </p:nvPicPr>
        <p:blipFill>
          <a:blip r:embed="rId5" cstate="print"/>
          <a:srcRect/>
          <a:stretch>
            <a:fillRect/>
          </a:stretch>
        </p:blipFill>
        <p:spPr bwMode="auto">
          <a:xfrm>
            <a:off x="1116013" y="2385518"/>
            <a:ext cx="1719262" cy="1635125"/>
          </a:xfrm>
          <a:prstGeom prst="rect">
            <a:avLst/>
          </a:prstGeom>
          <a:noFill/>
          <a:ln w="9525">
            <a:noFill/>
            <a:miter lim="800000"/>
            <a:headEnd/>
            <a:tailEnd/>
          </a:ln>
        </p:spPr>
      </p:pic>
      <p:sp>
        <p:nvSpPr>
          <p:cNvPr id="9" name="Rectangle 8"/>
          <p:cNvSpPr/>
          <p:nvPr/>
        </p:nvSpPr>
        <p:spPr>
          <a:xfrm rot="16200000">
            <a:off x="2242344" y="3057824"/>
            <a:ext cx="1509713" cy="307975"/>
          </a:xfrm>
          <a:prstGeom prst="rect">
            <a:avLst/>
          </a:prstGeom>
        </p:spPr>
        <p:txBody>
          <a:bodyPr wrap="none">
            <a:spAutoFit/>
          </a:bodyPr>
          <a:lstStyle/>
          <a:p>
            <a:pPr>
              <a:defRPr/>
            </a:pPr>
            <a:r>
              <a:rPr lang="en-CA" sz="1400" dirty="0">
                <a:solidFill>
                  <a:schemeClr val="tx1">
                    <a:lumMod val="50000"/>
                    <a:lumOff val="50000"/>
                  </a:schemeClr>
                </a:solidFill>
              </a:rPr>
              <a:t>clubs.calvin.edu/</a:t>
            </a:r>
          </a:p>
        </p:txBody>
      </p:sp>
      <p:sp>
        <p:nvSpPr>
          <p:cNvPr id="10" name="Rectangle 9"/>
          <p:cNvSpPr/>
          <p:nvPr/>
        </p:nvSpPr>
        <p:spPr>
          <a:xfrm rot="5400000">
            <a:off x="3520282" y="5704681"/>
            <a:ext cx="1547812" cy="307975"/>
          </a:xfrm>
          <a:prstGeom prst="rect">
            <a:avLst/>
          </a:prstGeom>
        </p:spPr>
        <p:txBody>
          <a:bodyPr wrap="none">
            <a:spAutoFit/>
          </a:bodyPr>
          <a:lstStyle/>
          <a:p>
            <a:pPr>
              <a:defRPr/>
            </a:pPr>
            <a:r>
              <a:rPr lang="en-CA" sz="1400" dirty="0">
                <a:solidFill>
                  <a:schemeClr val="tx1">
                    <a:lumMod val="50000"/>
                    <a:lumOff val="50000"/>
                  </a:schemeClr>
                </a:solidFill>
              </a:rPr>
              <a:t>User:  Zscout370</a:t>
            </a:r>
          </a:p>
        </p:txBody>
      </p:sp>
      <p:sp>
        <p:nvSpPr>
          <p:cNvPr id="11" name="Rectangle 10"/>
          <p:cNvSpPr/>
          <p:nvPr/>
        </p:nvSpPr>
        <p:spPr>
          <a:xfrm>
            <a:off x="6804025" y="5713413"/>
            <a:ext cx="1692275" cy="307975"/>
          </a:xfrm>
          <a:prstGeom prst="rect">
            <a:avLst/>
          </a:prstGeom>
        </p:spPr>
        <p:txBody>
          <a:bodyPr wrap="none">
            <a:spAutoFit/>
          </a:bodyPr>
          <a:lstStyle/>
          <a:p>
            <a:pPr>
              <a:defRPr/>
            </a:pPr>
            <a:r>
              <a:rPr lang="en-CA" sz="1400" dirty="0">
                <a:solidFill>
                  <a:schemeClr val="tx1">
                    <a:lumMod val="50000"/>
                    <a:lumOff val="50000"/>
                  </a:schemeClr>
                </a:solidFill>
              </a:rPr>
              <a:t>© 20</a:t>
            </a:r>
            <a:r>
              <a:rPr lang="en-CA" sz="1400" baseline="30000" dirty="0">
                <a:solidFill>
                  <a:schemeClr val="tx1">
                    <a:lumMod val="50000"/>
                    <a:lumOff val="50000"/>
                  </a:schemeClr>
                </a:solidFill>
              </a:rPr>
              <a:t>th</a:t>
            </a:r>
            <a:r>
              <a:rPr lang="en-CA" sz="1400" dirty="0">
                <a:solidFill>
                  <a:schemeClr val="tx1">
                    <a:lumMod val="50000"/>
                    <a:lumOff val="50000"/>
                  </a:schemeClr>
                </a:solidFill>
              </a:rPr>
              <a:t> Century Fox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5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52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52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5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5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mtClean="0"/>
              <a:t>Summary</a:t>
            </a:r>
          </a:p>
        </p:txBody>
      </p:sp>
      <p:sp>
        <p:nvSpPr>
          <p:cNvPr id="103427" name="Rectangle 3"/>
          <p:cNvSpPr>
            <a:spLocks noGrp="1" noChangeArrowheads="1"/>
          </p:cNvSpPr>
          <p:nvPr>
            <p:ph type="body" idx="1"/>
          </p:nvPr>
        </p:nvSpPr>
        <p:spPr/>
        <p:txBody>
          <a:bodyPr/>
          <a:lstStyle/>
          <a:p>
            <a:pPr eaLnBrk="1" hangingPunct="1">
              <a:buFontTx/>
              <a:buNone/>
            </a:pPr>
            <a:r>
              <a:rPr lang="en-US" dirty="0" smtClean="0"/>
              <a:t>	The last talk included:</a:t>
            </a:r>
          </a:p>
          <a:p>
            <a:pPr lvl="1" eaLnBrk="1" hangingPunct="1"/>
            <a:r>
              <a:rPr lang="en-US" dirty="0" smtClean="0"/>
              <a:t>Interest and knowledge</a:t>
            </a:r>
          </a:p>
          <a:p>
            <a:pPr lvl="1" eaLnBrk="1" hangingPunct="1"/>
            <a:r>
              <a:rPr lang="en-US" dirty="0" smtClean="0"/>
              <a:t>Organization</a:t>
            </a:r>
          </a:p>
          <a:p>
            <a:pPr eaLnBrk="1" hangingPunct="1">
              <a:buFontTx/>
              <a:buNone/>
            </a:pPr>
            <a:endParaRPr lang="en-US" dirty="0" smtClean="0"/>
          </a:p>
          <a:p>
            <a:pPr eaLnBrk="1" hangingPunct="1">
              <a:buFontTx/>
              <a:buNone/>
            </a:pPr>
            <a:r>
              <a:rPr lang="en-US" dirty="0" smtClean="0"/>
              <a:t>	In the last hour, we’ve discussed:</a:t>
            </a:r>
          </a:p>
          <a:p>
            <a:pPr lvl="1" eaLnBrk="1" hangingPunct="1"/>
            <a:r>
              <a:rPr lang="en-US" dirty="0" smtClean="0"/>
              <a:t>Visual aids</a:t>
            </a:r>
          </a:p>
          <a:p>
            <a:pPr lvl="1" eaLnBrk="1" hangingPunct="1"/>
            <a:r>
              <a:rPr lang="en-US" dirty="0" smtClean="0"/>
              <a:t>Presentation skills</a:t>
            </a:r>
          </a:p>
          <a:p>
            <a:pPr lvl="1" eaLnBrk="1" hangingPunct="1"/>
            <a:r>
              <a:rPr lang="en-US" dirty="0" smtClean="0"/>
              <a:t>Responding to questions</a:t>
            </a:r>
          </a:p>
          <a:p>
            <a:pPr eaLnBrk="1" hangingPunct="1">
              <a:buFontTx/>
              <a:buNone/>
            </a:pPr>
            <a:endParaRPr lang="en-US" dirty="0" smtClean="0"/>
          </a:p>
          <a:p>
            <a:pPr eaLnBrk="1" hangingPunct="1">
              <a:buFontTx/>
              <a:buNone/>
            </a:pPr>
            <a:r>
              <a:rPr lang="en-US" dirty="0" smtClean="0"/>
              <a:t>	We concluded with the consequences of failing</a:t>
            </a:r>
          </a:p>
        </p:txBody>
      </p:sp>
      <p:sp>
        <p:nvSpPr>
          <p:cNvPr id="105476" name="Slide Number Placeholder 3"/>
          <p:cNvSpPr>
            <a:spLocks noGrp="1"/>
          </p:cNvSpPr>
          <p:nvPr>
            <p:ph type="sldNum" sz="quarter" idx="12"/>
          </p:nvPr>
        </p:nvSpPr>
        <p:spPr/>
        <p:txBody>
          <a:bodyPr/>
          <a:lstStyle/>
          <a:p>
            <a:pPr>
              <a:defRPr/>
            </a:pPr>
            <a:fld id="{D8F33DEF-3089-41DE-A7B0-D39002C686BA}" type="slidenum">
              <a:rPr lang="en-US"/>
              <a:pPr>
                <a:defRPr/>
              </a:pPr>
              <a:t>108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2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42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42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4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dirty="0" smtClean="0"/>
              <a:t>Any questions?</a:t>
            </a:r>
          </a:p>
        </p:txBody>
      </p:sp>
      <p:sp>
        <p:nvSpPr>
          <p:cNvPr id="105475" name="Rectangle 3"/>
          <p:cNvSpPr>
            <a:spLocks noGrp="1" noChangeArrowheads="1"/>
          </p:cNvSpPr>
          <p:nvPr>
            <p:ph type="body" idx="1"/>
          </p:nvPr>
        </p:nvSpPr>
        <p:spPr/>
        <p:txBody>
          <a:bodyPr/>
          <a:lstStyle/>
          <a:p>
            <a:pPr algn="ctr" eaLnBrk="1" hangingPunct="1">
              <a:buFontTx/>
              <a:buNone/>
            </a:pPr>
            <a:endParaRPr lang="en-US" smtClean="0"/>
          </a:p>
          <a:p>
            <a:pPr algn="ctr" eaLnBrk="1" hangingPunct="1">
              <a:buFontTx/>
              <a:buNone/>
            </a:pPr>
            <a:r>
              <a:rPr lang="en-US" smtClean="0"/>
              <a:t>A good presentation is a three-act play:</a:t>
            </a:r>
            <a:br>
              <a:rPr lang="en-US" smtClean="0"/>
            </a:br>
            <a:r>
              <a:rPr lang="en-US" smtClean="0"/>
              <a:t>a beginning, a middle, and an end</a:t>
            </a:r>
          </a:p>
          <a:p>
            <a:pPr algn="ctr" eaLnBrk="1" hangingPunct="1">
              <a:buFontTx/>
              <a:buNone/>
            </a:pPr>
            <a:endParaRPr lang="en-US" smtClean="0"/>
          </a:p>
          <a:p>
            <a:pPr algn="ctr" eaLnBrk="1" hangingPunct="1">
              <a:buFontTx/>
              <a:buNone/>
            </a:pPr>
            <a:endParaRPr lang="en-US" smtClean="0"/>
          </a:p>
          <a:p>
            <a:pPr algn="ctr" eaLnBrk="1" hangingPunct="1">
              <a:buFontTx/>
              <a:buNone/>
            </a:pPr>
            <a:endParaRPr lang="en-US" smtClean="0"/>
          </a:p>
        </p:txBody>
      </p:sp>
      <p:sp>
        <p:nvSpPr>
          <p:cNvPr id="105476" name="Text Box 4"/>
          <p:cNvSpPr txBox="1">
            <a:spLocks noChangeArrowheads="1"/>
          </p:cNvSpPr>
          <p:nvPr/>
        </p:nvSpPr>
        <p:spPr bwMode="auto">
          <a:xfrm>
            <a:off x="4211638" y="2660650"/>
            <a:ext cx="3473450" cy="338138"/>
          </a:xfrm>
          <a:prstGeom prst="rect">
            <a:avLst/>
          </a:prstGeom>
          <a:noFill/>
          <a:ln w="9525">
            <a:noFill/>
            <a:miter lim="800000"/>
            <a:headEnd/>
            <a:tailEnd/>
          </a:ln>
        </p:spPr>
        <p:txBody>
          <a:bodyPr wrap="none">
            <a:spAutoFit/>
          </a:bodyPr>
          <a:lstStyle/>
          <a:p>
            <a:r>
              <a:rPr lang="en-US" sz="1600">
                <a:solidFill>
                  <a:schemeClr val="bg2"/>
                </a:solidFill>
              </a:rPr>
              <a:t>Universities’  Study Transport Group</a:t>
            </a:r>
          </a:p>
        </p:txBody>
      </p:sp>
      <p:sp>
        <p:nvSpPr>
          <p:cNvPr id="5" name="Rectangle 3"/>
          <p:cNvSpPr txBox="1">
            <a:spLocks noChangeArrowheads="1"/>
          </p:cNvSpPr>
          <p:nvPr/>
        </p:nvSpPr>
        <p:spPr bwMode="auto">
          <a:xfrm>
            <a:off x="523874" y="4222750"/>
            <a:ext cx="8620125" cy="2374900"/>
          </a:xfrm>
          <a:prstGeom prst="rect">
            <a:avLst/>
          </a:prstGeom>
          <a:noFill/>
          <a:ln w="9525">
            <a:noFill/>
            <a:miter lim="800000"/>
            <a:headEnd/>
            <a:tailEnd/>
          </a:ln>
        </p:spPr>
        <p:txBody>
          <a:bodyPr/>
          <a:lstStyle/>
          <a:p>
            <a:pPr marL="342900" indent="-342900">
              <a:spcBef>
                <a:spcPct val="20000"/>
              </a:spcBef>
              <a:defRPr/>
            </a:pPr>
            <a:r>
              <a:rPr lang="en-US" sz="1600" kern="0" dirty="0">
                <a:solidFill>
                  <a:schemeClr val="bg1">
                    <a:lumMod val="75000"/>
                  </a:schemeClr>
                </a:solidFill>
                <a:latin typeface="+mn-lt"/>
              </a:rPr>
              <a:t>	</a:t>
            </a:r>
            <a:r>
              <a:rPr lang="en-US" sz="1600" kern="0" dirty="0">
                <a:solidFill>
                  <a:schemeClr val="tx1">
                    <a:lumMod val="50000"/>
                    <a:lumOff val="50000"/>
                  </a:schemeClr>
                </a:solidFill>
                <a:latin typeface="+mn-lt"/>
              </a:rPr>
              <a:t>All references are listed on</a:t>
            </a:r>
          </a:p>
          <a:p>
            <a:pPr marL="342900" indent="-342900">
              <a:spcBef>
                <a:spcPct val="20000"/>
              </a:spcBef>
              <a:defRPr/>
            </a:pPr>
            <a:r>
              <a:rPr lang="en-US" sz="1050" b="1" kern="0" dirty="0">
                <a:solidFill>
                  <a:schemeClr val="tx1">
                    <a:lumMod val="50000"/>
                    <a:lumOff val="50000"/>
                  </a:schemeClr>
                </a:solidFill>
                <a:latin typeface="Courier New" pitchFamily="49" charset="0"/>
              </a:rPr>
              <a:t>		</a:t>
            </a:r>
            <a:r>
              <a:rPr lang="en-US" sz="1100" kern="0" dirty="0">
                <a:solidFill>
                  <a:schemeClr val="tx1">
                    <a:lumMod val="50000"/>
                    <a:lumOff val="50000"/>
                  </a:schemeClr>
                </a:solidFill>
                <a:latin typeface="Consolas" pitchFamily="49" charset="0"/>
                <a:cs typeface="Consolas" pitchFamily="49" charset="0"/>
              </a:rPr>
              <a:t>http://ece.uwaterloo.ca/~tppe000/</a:t>
            </a:r>
          </a:p>
          <a:p>
            <a:pPr marL="342900" indent="-342900">
              <a:spcBef>
                <a:spcPct val="20000"/>
              </a:spcBef>
              <a:defRPr/>
            </a:pPr>
            <a:r>
              <a:rPr lang="en-US" sz="1100" kern="0" dirty="0">
                <a:solidFill>
                  <a:schemeClr val="tx1">
                    <a:lumMod val="50000"/>
                    <a:lumOff val="50000"/>
                  </a:schemeClr>
                </a:solidFill>
                <a:latin typeface="Consolas" pitchFamily="49" charset="0"/>
                <a:cs typeface="Consolas" pitchFamily="49" charset="0"/>
              </a:rPr>
              <a:t>		http://ece.uwaterloo.ca/~dwharder/TechnicalPresentations/</a:t>
            </a:r>
          </a:p>
          <a:p>
            <a:pPr marL="342900" indent="-342900">
              <a:spcBef>
                <a:spcPct val="20000"/>
              </a:spcBef>
              <a:defRPr/>
            </a:pPr>
            <a:r>
              <a:rPr lang="en-US" sz="1600" kern="0" dirty="0">
                <a:solidFill>
                  <a:schemeClr val="tx1">
                    <a:lumMod val="50000"/>
                    <a:lumOff val="50000"/>
                  </a:schemeClr>
                </a:solidFill>
                <a:latin typeface="+mn-lt"/>
              </a:rPr>
              <a:t>	</a:t>
            </a:r>
          </a:p>
          <a:p>
            <a:pPr marL="342900" indent="-342900">
              <a:spcBef>
                <a:spcPct val="20000"/>
              </a:spcBef>
              <a:defRPr/>
            </a:pPr>
            <a:r>
              <a:rPr lang="en-US" sz="1600" kern="0" dirty="0">
                <a:solidFill>
                  <a:schemeClr val="tx1">
                    <a:lumMod val="50000"/>
                    <a:lumOff val="50000"/>
                  </a:schemeClr>
                </a:solidFill>
                <a:latin typeface="+mn-lt"/>
              </a:rPr>
              <a:t>	All unreferenced images are either copyright </a:t>
            </a:r>
            <a:r>
              <a:rPr lang="en-US" sz="1600" kern="0" dirty="0" smtClean="0">
                <a:solidFill>
                  <a:schemeClr val="tx1">
                    <a:lumMod val="50000"/>
                    <a:lumOff val="50000"/>
                  </a:schemeClr>
                </a:solidFill>
                <a:latin typeface="+mn-lt"/>
              </a:rPr>
              <a:t>free or </a:t>
            </a:r>
            <a:r>
              <a:rPr lang="en-US" sz="1600" kern="0" dirty="0">
                <a:solidFill>
                  <a:schemeClr val="tx1">
                    <a:lumMod val="50000"/>
                    <a:lumOff val="50000"/>
                  </a:schemeClr>
                </a:solidFill>
                <a:latin typeface="+mn-lt"/>
              </a:rPr>
              <a:t>are the work of the author</a:t>
            </a:r>
          </a:p>
          <a:p>
            <a:pPr marL="342900" indent="-342900">
              <a:spcBef>
                <a:spcPct val="20000"/>
              </a:spcBef>
              <a:defRPr/>
            </a:pPr>
            <a:endParaRPr lang="en-US" sz="1600" kern="0" dirty="0">
              <a:solidFill>
                <a:schemeClr val="tx1">
                  <a:lumMod val="50000"/>
                  <a:lumOff val="50000"/>
                </a:schemeClr>
              </a:solidFill>
              <a:latin typeface="+mn-lt"/>
            </a:endParaRPr>
          </a:p>
          <a:p>
            <a:pPr marL="342900" indent="-342900">
              <a:spcBef>
                <a:spcPct val="20000"/>
              </a:spcBef>
              <a:defRPr/>
            </a:pPr>
            <a:r>
              <a:rPr lang="en-US" sz="1600" kern="0" dirty="0">
                <a:solidFill>
                  <a:schemeClr val="tx1">
                    <a:lumMod val="50000"/>
                    <a:lumOff val="50000"/>
                  </a:schemeClr>
                </a:solidFill>
                <a:latin typeface="+mn-lt"/>
              </a:rPr>
              <a:t>	Some images are published under the GFDL</a:t>
            </a:r>
          </a:p>
          <a:p>
            <a:pPr marL="742950" lvl="1" indent="-285750">
              <a:spcBef>
                <a:spcPct val="20000"/>
              </a:spcBef>
              <a:defRPr/>
            </a:pPr>
            <a:r>
              <a:rPr lang="en-US" sz="1400" kern="0" dirty="0">
                <a:solidFill>
                  <a:schemeClr val="tx1">
                    <a:lumMod val="50000"/>
                    <a:lumOff val="50000"/>
                  </a:schemeClr>
                </a:solidFill>
                <a:latin typeface="Consolas" pitchFamily="49" charset="0"/>
                <a:cs typeface="Consolas" pitchFamily="49" charset="0"/>
              </a:rPr>
              <a:t>		</a:t>
            </a:r>
            <a:r>
              <a:rPr lang="en-US" sz="1200" kern="0" dirty="0">
                <a:solidFill>
                  <a:schemeClr val="tx1">
                    <a:lumMod val="50000"/>
                    <a:lumOff val="50000"/>
                  </a:schemeClr>
                </a:solidFill>
                <a:latin typeface="Consolas" pitchFamily="49" charset="0"/>
                <a:cs typeface="Consolas" pitchFamily="49" charset="0"/>
              </a:rPr>
              <a:t>http://www.gnu.org/copyleft/fdl.html</a:t>
            </a:r>
          </a:p>
        </p:txBody>
      </p:sp>
      <p:sp>
        <p:nvSpPr>
          <p:cNvPr id="6" name="TextBox 5"/>
          <p:cNvSpPr txBox="1"/>
          <p:nvPr/>
        </p:nvSpPr>
        <p:spPr>
          <a:xfrm>
            <a:off x="395288" y="3821113"/>
            <a:ext cx="1497012" cy="401637"/>
          </a:xfrm>
          <a:prstGeom prst="rect">
            <a:avLst/>
          </a:prstGeom>
          <a:noFill/>
        </p:spPr>
        <p:txBody>
          <a:bodyPr wrap="none">
            <a:spAutoFit/>
          </a:bodyPr>
          <a:lstStyle/>
          <a:p>
            <a:pPr>
              <a:defRPr/>
            </a:pPr>
            <a:r>
              <a:rPr lang="en-CA" sz="2000" dirty="0">
                <a:solidFill>
                  <a:schemeClr val="tx1">
                    <a:lumMod val="50000"/>
                    <a:lumOff val="50000"/>
                  </a:schemeClr>
                </a:solidFill>
              </a:rPr>
              <a:t>References</a:t>
            </a:r>
          </a:p>
        </p:txBody>
      </p:sp>
      <p:sp>
        <p:nvSpPr>
          <p:cNvPr id="106503" name="Slide Number Placeholder 6"/>
          <p:cNvSpPr>
            <a:spLocks noGrp="1"/>
          </p:cNvSpPr>
          <p:nvPr>
            <p:ph type="sldNum" sz="quarter" idx="12"/>
          </p:nvPr>
        </p:nvSpPr>
        <p:spPr/>
        <p:txBody>
          <a:bodyPr/>
          <a:lstStyle/>
          <a:p>
            <a:pPr>
              <a:defRPr/>
            </a:pPr>
            <a:fld id="{F9EEE9C0-1815-4B1D-82FF-6F40B62B022C}" type="slidenum">
              <a:rPr lang="en-US"/>
              <a:pPr>
                <a:defRPr/>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smtClean="0"/>
              <a:t>Consistency</a:t>
            </a:r>
          </a:p>
        </p:txBody>
      </p:sp>
      <p:sp>
        <p:nvSpPr>
          <p:cNvPr id="15363" name="Rectangle 3"/>
          <p:cNvSpPr>
            <a:spLocks noGrp="1" noChangeArrowheads="1"/>
          </p:cNvSpPr>
          <p:nvPr>
            <p:ph type="body" idx="1"/>
          </p:nvPr>
        </p:nvSpPr>
        <p:spPr/>
        <p:txBody>
          <a:bodyPr/>
          <a:lstStyle/>
          <a:p>
            <a:pPr eaLnBrk="1" hangingPunct="1">
              <a:buFontTx/>
              <a:buNone/>
            </a:pPr>
            <a:r>
              <a:rPr lang="en-US" dirty="0" smtClean="0"/>
              <a:t>	The appearance of slides should not change from slide-to-slide</a:t>
            </a:r>
          </a:p>
          <a:p>
            <a:pPr lvl="1" eaLnBrk="1" hangingPunct="1"/>
            <a:r>
              <a:rPr lang="en-US" dirty="0" smtClean="0"/>
              <a:t>The audience will learn where to look</a:t>
            </a:r>
          </a:p>
          <a:p>
            <a:pPr eaLnBrk="1" hangingPunct="1">
              <a:buFontTx/>
              <a:buNone/>
            </a:pPr>
            <a:r>
              <a:rPr lang="en-US" dirty="0" smtClean="0"/>
              <a:t>	</a:t>
            </a:r>
          </a:p>
          <a:p>
            <a:pPr lvl="1" eaLnBrk="1" hangingPunct="1"/>
            <a:endParaRPr lang="en-US" dirty="0" smtClean="0"/>
          </a:p>
          <a:p>
            <a:pPr eaLnBrk="1" hangingPunct="1"/>
            <a:endParaRPr lang="en-US" dirty="0" smtClean="0"/>
          </a:p>
        </p:txBody>
      </p:sp>
      <p:sp>
        <p:nvSpPr>
          <p:cNvPr id="16388" name="Slide Number Placeholder 3"/>
          <p:cNvSpPr>
            <a:spLocks noGrp="1"/>
          </p:cNvSpPr>
          <p:nvPr>
            <p:ph type="sldNum" sz="quarter" idx="12"/>
          </p:nvPr>
        </p:nvSpPr>
        <p:spPr/>
        <p:txBody>
          <a:bodyPr/>
          <a:lstStyle/>
          <a:p>
            <a:pPr>
              <a:defRPr/>
            </a:pPr>
            <a:fld id="{E19B7B6B-A46B-4107-85E0-8E5E7A2A32E6}" type="slidenum">
              <a:rPr lang="en-US"/>
              <a:pPr>
                <a:defRPr/>
              </a:pPr>
              <a:t>11</a:t>
            </a:fld>
            <a:endParaRPr lang="en-US"/>
          </a:p>
        </p:txBody>
      </p:sp>
      <p:sp>
        <p:nvSpPr>
          <p:cNvPr id="5" name="Rectangle 4"/>
          <p:cNvSpPr/>
          <p:nvPr/>
        </p:nvSpPr>
        <p:spPr>
          <a:xfrm>
            <a:off x="6439" y="634484"/>
            <a:ext cx="2193229"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Look and feel</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2627313" y="2359025"/>
            <a:ext cx="6346825" cy="3446463"/>
          </a:xfrm>
        </p:spPr>
        <p:txBody>
          <a:bodyPr/>
          <a:lstStyle/>
          <a:p>
            <a:pPr eaLnBrk="1" hangingPunct="1">
              <a:buFontTx/>
              <a:buNone/>
            </a:pPr>
            <a:r>
              <a:rPr lang="en-US" dirty="0" smtClean="0"/>
              <a:t>	The </a:t>
            </a:r>
            <a:r>
              <a:rPr lang="en-US" dirty="0"/>
              <a:t>appearance of slides should not change from slide-to-slide</a:t>
            </a:r>
          </a:p>
          <a:p>
            <a:pPr lvl="1" eaLnBrk="1" hangingPunct="1"/>
            <a:r>
              <a:rPr lang="en-US" dirty="0"/>
              <a:t>The audience will learn where to look</a:t>
            </a:r>
          </a:p>
          <a:p>
            <a:pPr lvl="1" eaLnBrk="1" hangingPunct="1"/>
            <a:r>
              <a:rPr lang="en-US" dirty="0"/>
              <a:t>Less time will be </a:t>
            </a:r>
            <a:r>
              <a:rPr lang="en-US" dirty="0" smtClean="0"/>
              <a:t>spent navigating the format</a:t>
            </a:r>
            <a:endParaRPr lang="en-US" dirty="0"/>
          </a:p>
          <a:p>
            <a:pPr lvl="1" eaLnBrk="1" hangingPunct="1"/>
            <a:endParaRPr lang="en-US" dirty="0"/>
          </a:p>
          <a:p>
            <a:pPr eaLnBrk="1" hangingPunct="1">
              <a:buFontTx/>
              <a:buNone/>
            </a:pPr>
            <a:r>
              <a:rPr lang="en-US" dirty="0"/>
              <a:t>	</a:t>
            </a:r>
            <a:r>
              <a:rPr lang="en-US" dirty="0" smtClean="0"/>
              <a:t>Inconsistencies can be frustrating if they are significant…</a:t>
            </a:r>
            <a:endParaRPr lang="en-US" dirty="0"/>
          </a:p>
        </p:txBody>
      </p:sp>
      <p:sp>
        <p:nvSpPr>
          <p:cNvPr id="23555" name="Rectangle 4"/>
          <p:cNvSpPr>
            <a:spLocks noChangeArrowheads="1"/>
          </p:cNvSpPr>
          <p:nvPr/>
        </p:nvSpPr>
        <p:spPr bwMode="auto">
          <a:xfrm>
            <a:off x="755650" y="1341438"/>
            <a:ext cx="7345363" cy="1143000"/>
          </a:xfrm>
          <a:prstGeom prst="rect">
            <a:avLst/>
          </a:prstGeom>
          <a:noFill/>
          <a:ln w="9525">
            <a:noFill/>
            <a:miter lim="800000"/>
            <a:headEnd/>
            <a:tailEnd/>
          </a:ln>
        </p:spPr>
        <p:txBody>
          <a:bodyPr anchor="ctr"/>
          <a:lstStyle/>
          <a:p>
            <a:pPr eaLnBrk="0" hangingPunct="0"/>
            <a:r>
              <a:rPr lang="en-US" sz="4000" b="1" dirty="0" smtClean="0">
                <a:solidFill>
                  <a:schemeClr val="tx2"/>
                </a:solidFill>
                <a:latin typeface="Comic Sans MS" pitchFamily="66" charset="0"/>
              </a:rPr>
              <a:t>Consistency</a:t>
            </a:r>
          </a:p>
        </p:txBody>
      </p:sp>
      <p:sp>
        <p:nvSpPr>
          <p:cNvPr id="23556" name="Text Box 5"/>
          <p:cNvSpPr txBox="1">
            <a:spLocks noChangeArrowheads="1"/>
          </p:cNvSpPr>
          <p:nvPr/>
        </p:nvSpPr>
        <p:spPr bwMode="auto">
          <a:xfrm>
            <a:off x="323850" y="6453188"/>
            <a:ext cx="3181350" cy="366712"/>
          </a:xfrm>
          <a:prstGeom prst="rect">
            <a:avLst/>
          </a:prstGeom>
          <a:noFill/>
          <a:ln w="9525">
            <a:noFill/>
            <a:miter lim="800000"/>
            <a:headEnd/>
            <a:tailEnd/>
          </a:ln>
        </p:spPr>
        <p:txBody>
          <a:bodyPr wrap="none">
            <a:spAutoFit/>
          </a:bodyPr>
          <a:lstStyle/>
          <a:p>
            <a:r>
              <a:rPr lang="en-US">
                <a:solidFill>
                  <a:schemeClr val="bg2"/>
                </a:solidFill>
              </a:rPr>
              <a:t>http://www.peoplequake.com/</a:t>
            </a:r>
          </a:p>
        </p:txBody>
      </p:sp>
      <p:pic>
        <p:nvPicPr>
          <p:cNvPr id="23557" name="Picture 6" descr="app-presenter"/>
          <p:cNvPicPr>
            <a:picLocks noChangeAspect="1" noChangeArrowheads="1"/>
          </p:cNvPicPr>
          <p:nvPr/>
        </p:nvPicPr>
        <p:blipFill>
          <a:blip r:embed="rId3" cstate="print"/>
          <a:srcRect/>
          <a:stretch>
            <a:fillRect/>
          </a:stretch>
        </p:blipFill>
        <p:spPr bwMode="auto">
          <a:xfrm>
            <a:off x="101600" y="2420938"/>
            <a:ext cx="2454275" cy="4105275"/>
          </a:xfrm>
          <a:prstGeom prst="rect">
            <a:avLst/>
          </a:prstGeom>
          <a:noFill/>
          <a:ln w="9525">
            <a:noFill/>
            <a:miter lim="800000"/>
            <a:headEnd/>
            <a:tailEnd/>
          </a:ln>
        </p:spPr>
      </p:pic>
      <p:pic>
        <p:nvPicPr>
          <p:cNvPr id="23558" name="Picture 7" descr="blah"/>
          <p:cNvPicPr>
            <a:picLocks noChangeAspect="1" noChangeArrowheads="1"/>
          </p:cNvPicPr>
          <p:nvPr/>
        </p:nvPicPr>
        <p:blipFill>
          <a:blip r:embed="rId4" cstate="print"/>
          <a:srcRect/>
          <a:stretch>
            <a:fillRect/>
          </a:stretch>
        </p:blipFill>
        <p:spPr bwMode="auto">
          <a:xfrm>
            <a:off x="6808787" y="1008063"/>
            <a:ext cx="1000125" cy="666750"/>
          </a:xfrm>
          <a:prstGeom prst="rect">
            <a:avLst/>
          </a:prstGeom>
          <a:noFill/>
          <a:ln w="9525">
            <a:noFill/>
            <a:miter lim="800000"/>
            <a:headEnd/>
            <a:tailEnd/>
          </a:ln>
        </p:spPr>
      </p:pic>
      <p:sp>
        <p:nvSpPr>
          <p:cNvPr id="8" name="Rectangle 7"/>
          <p:cNvSpPr/>
          <p:nvPr/>
        </p:nvSpPr>
        <p:spPr>
          <a:xfrm>
            <a:off x="2229053" y="188913"/>
            <a:ext cx="3313112" cy="71913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3560" name="Rectangle 2"/>
          <p:cNvSpPr>
            <a:spLocks noGrp="1" noChangeArrowheads="1"/>
          </p:cNvSpPr>
          <p:nvPr>
            <p:ph type="title"/>
          </p:nvPr>
        </p:nvSpPr>
        <p:spPr/>
        <p:txBody>
          <a:bodyPr/>
          <a:lstStyle/>
          <a:p>
            <a:pPr algn="l"/>
            <a:r>
              <a:rPr lang="en-US" dirty="0" smtClean="0">
                <a:latin typeface="Times New Roman" pitchFamily="18" charset="0"/>
              </a:rPr>
              <a:t>On technical presentations</a:t>
            </a:r>
            <a:br>
              <a:rPr lang="en-US" dirty="0" smtClean="0">
                <a:latin typeface="Times New Roman" pitchFamily="18" charset="0"/>
              </a:rPr>
            </a:br>
            <a:endParaRPr lang="en-US" sz="4000" dirty="0" smtClean="0">
              <a:latin typeface="Times New Roman" pitchFamily="18" charset="0"/>
            </a:endParaRPr>
          </a:p>
        </p:txBody>
      </p:sp>
      <p:sp>
        <p:nvSpPr>
          <p:cNvPr id="20489" name="Slide Number Placeholder 8"/>
          <p:cNvSpPr>
            <a:spLocks noGrp="1"/>
          </p:cNvSpPr>
          <p:nvPr>
            <p:ph type="sldNum" sz="quarter" idx="12"/>
          </p:nvPr>
        </p:nvSpPr>
        <p:spPr/>
        <p:txBody>
          <a:bodyPr/>
          <a:lstStyle/>
          <a:p>
            <a:pPr>
              <a:defRPr/>
            </a:pPr>
            <a:fld id="{C07B2BB9-EC7B-40A7-A15F-0D97D73DAFF9}" type="slidenum">
              <a:rPr lang="en-US"/>
              <a:pPr>
                <a:defRPr/>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6088" y="1617663"/>
            <a:ext cx="8229600" cy="1323975"/>
          </a:xfrm>
          <a:prstGeom prst="rect">
            <a:avLst/>
          </a:prstGeom>
          <a:noFill/>
          <a:ln w="9525">
            <a:noFill/>
            <a:miter lim="800000"/>
            <a:headEnd/>
            <a:tailEnd/>
          </a:ln>
        </p:spPr>
        <p:txBody>
          <a:bodyPr/>
          <a:lstStyle/>
          <a:p>
            <a:pPr marL="342900" indent="-342900">
              <a:spcBef>
                <a:spcPct val="20000"/>
              </a:spcBef>
              <a:defRPr/>
            </a:pPr>
            <a:r>
              <a:rPr lang="en-US" sz="2000" kern="0" dirty="0">
                <a:latin typeface="+mn-lt"/>
              </a:rPr>
              <a:t>	</a:t>
            </a:r>
            <a:r>
              <a:rPr lang="en-CA" sz="2000" kern="0" dirty="0" smtClean="0">
                <a:latin typeface="+mn-lt"/>
              </a:rPr>
              <a:t>Small </a:t>
            </a:r>
            <a:r>
              <a:rPr lang="en-CA" sz="2000" kern="0" dirty="0" smtClean="0">
                <a:latin typeface="+mn-lt"/>
              </a:rPr>
              <a:t>changes will </a:t>
            </a:r>
            <a:r>
              <a:rPr lang="en-CA" sz="2000" kern="0" dirty="0" smtClean="0">
                <a:latin typeface="+mn-lt"/>
              </a:rPr>
              <a:t>distract </a:t>
            </a:r>
            <a:r>
              <a:rPr lang="en-CA" sz="2000" kern="0" dirty="0" smtClean="0">
                <a:latin typeface="+mn-lt"/>
              </a:rPr>
              <a:t>the </a:t>
            </a:r>
            <a:r>
              <a:rPr lang="en-CA" sz="2000" kern="0" dirty="0" smtClean="0">
                <a:latin typeface="+mn-lt"/>
              </a:rPr>
              <a:t>audience</a:t>
            </a:r>
            <a:endParaRPr lang="en-US" sz="2000" kern="0" dirty="0">
              <a:latin typeface="+mn-lt"/>
            </a:endParaRPr>
          </a:p>
          <a:p>
            <a:pPr marL="742950" lvl="1" indent="-285750">
              <a:spcBef>
                <a:spcPct val="20000"/>
              </a:spcBef>
              <a:buFontTx/>
              <a:buChar char="–"/>
              <a:defRPr/>
            </a:pPr>
            <a:r>
              <a:rPr lang="en-US" kern="0" dirty="0">
                <a:latin typeface="+mn-lt"/>
              </a:rPr>
              <a:t>Movement attracts the eye</a:t>
            </a:r>
          </a:p>
          <a:p>
            <a:pPr marL="742950" lvl="1" indent="-285750">
              <a:spcBef>
                <a:spcPct val="20000"/>
              </a:spcBef>
              <a:buFontTx/>
              <a:buChar char="–"/>
              <a:defRPr/>
            </a:pPr>
            <a:r>
              <a:rPr lang="en-US" kern="0" dirty="0">
                <a:latin typeface="+mn-lt"/>
              </a:rPr>
              <a:t>Survival mechanism</a:t>
            </a:r>
          </a:p>
        </p:txBody>
      </p:sp>
      <p:sp>
        <p:nvSpPr>
          <p:cNvPr id="8" name="Rectangle 3"/>
          <p:cNvSpPr txBox="1">
            <a:spLocks noChangeArrowheads="1"/>
          </p:cNvSpPr>
          <p:nvPr/>
        </p:nvSpPr>
        <p:spPr bwMode="auto">
          <a:xfrm>
            <a:off x="457200" y="1639888"/>
            <a:ext cx="8229600" cy="1325562"/>
          </a:xfrm>
          <a:prstGeom prst="rect">
            <a:avLst/>
          </a:prstGeom>
          <a:noFill/>
          <a:ln w="9525">
            <a:noFill/>
            <a:miter lim="800000"/>
            <a:headEnd/>
            <a:tailEnd/>
          </a:ln>
        </p:spPr>
        <p:txBody>
          <a:bodyPr/>
          <a:lstStyle/>
          <a:p>
            <a:pPr marL="342900" indent="-342900">
              <a:spcBef>
                <a:spcPct val="20000"/>
              </a:spcBef>
              <a:defRPr/>
            </a:pPr>
            <a:r>
              <a:rPr lang="en-US" sz="2000" kern="0" dirty="0">
                <a:latin typeface="+mn-lt"/>
              </a:rPr>
              <a:t>	</a:t>
            </a:r>
            <a:r>
              <a:rPr lang="en-CA" sz="2000" kern="0" dirty="0" smtClean="0">
                <a:latin typeface="+mn-lt"/>
              </a:rPr>
              <a:t>Small </a:t>
            </a:r>
            <a:r>
              <a:rPr lang="en-CA" sz="2000" kern="0" dirty="0" smtClean="0">
                <a:latin typeface="+mn-lt"/>
              </a:rPr>
              <a:t>changes will </a:t>
            </a:r>
            <a:r>
              <a:rPr lang="en-CA" sz="2000" kern="0" dirty="0" smtClean="0">
                <a:latin typeface="+mn-lt"/>
              </a:rPr>
              <a:t>distract </a:t>
            </a:r>
            <a:r>
              <a:rPr lang="en-CA" sz="2000" kern="0" dirty="0" smtClean="0">
                <a:latin typeface="+mn-lt"/>
              </a:rPr>
              <a:t>the audience</a:t>
            </a:r>
            <a:endParaRPr lang="en-US" sz="2000" kern="0" dirty="0">
              <a:latin typeface="+mn-lt"/>
            </a:endParaRPr>
          </a:p>
          <a:p>
            <a:pPr marL="742950" lvl="1" indent="-285750">
              <a:spcBef>
                <a:spcPct val="20000"/>
              </a:spcBef>
              <a:buFontTx/>
              <a:buChar char="–"/>
              <a:defRPr/>
            </a:pPr>
            <a:r>
              <a:rPr lang="en-US" kern="0" dirty="0">
                <a:latin typeface="+mn-lt"/>
              </a:rPr>
              <a:t>Movement attracts the eye</a:t>
            </a:r>
          </a:p>
          <a:p>
            <a:pPr marL="742950" lvl="1" indent="-285750">
              <a:spcBef>
                <a:spcPct val="20000"/>
              </a:spcBef>
              <a:buFontTx/>
              <a:buChar char="–"/>
              <a:defRPr/>
            </a:pPr>
            <a:r>
              <a:rPr lang="en-US" kern="0" dirty="0">
                <a:latin typeface="+mn-lt"/>
              </a:rPr>
              <a:t>Survival mechanism</a:t>
            </a:r>
          </a:p>
        </p:txBody>
      </p:sp>
      <p:sp>
        <p:nvSpPr>
          <p:cNvPr id="18435" name="Rectangle 3"/>
          <p:cNvSpPr>
            <a:spLocks noGrp="1" noChangeArrowheads="1"/>
          </p:cNvSpPr>
          <p:nvPr>
            <p:ph type="body" idx="1"/>
          </p:nvPr>
        </p:nvSpPr>
        <p:spPr>
          <a:xfrm>
            <a:off x="426707" y="1630032"/>
            <a:ext cx="8229600" cy="1323975"/>
          </a:xfrm>
        </p:spPr>
        <p:txBody>
          <a:bodyPr/>
          <a:lstStyle/>
          <a:p>
            <a:pPr eaLnBrk="1" hangingPunct="1">
              <a:buFontTx/>
              <a:buNone/>
            </a:pPr>
            <a:r>
              <a:rPr lang="en-US" dirty="0" smtClean="0"/>
              <a:t>	</a:t>
            </a:r>
            <a:r>
              <a:rPr lang="en-CA" dirty="0" smtClean="0"/>
              <a:t>Small </a:t>
            </a:r>
            <a:r>
              <a:rPr lang="en-CA" dirty="0" smtClean="0"/>
              <a:t>changes will </a:t>
            </a:r>
            <a:r>
              <a:rPr lang="en-CA" dirty="0" smtClean="0"/>
              <a:t>distract </a:t>
            </a:r>
            <a:r>
              <a:rPr lang="en-CA" dirty="0" smtClean="0"/>
              <a:t>the audience</a:t>
            </a:r>
            <a:endParaRPr lang="en-US" dirty="0" smtClean="0"/>
          </a:p>
          <a:p>
            <a:pPr lvl="1" eaLnBrk="1" hangingPunct="1"/>
            <a:r>
              <a:rPr lang="en-US" dirty="0" smtClean="0"/>
              <a:t>Movement attracts the eye</a:t>
            </a:r>
          </a:p>
          <a:p>
            <a:pPr lvl="1" eaLnBrk="1" hangingPunct="1"/>
            <a:r>
              <a:rPr lang="en-US" dirty="0" smtClean="0"/>
              <a:t>Survival mechanism</a:t>
            </a:r>
          </a:p>
        </p:txBody>
      </p:sp>
      <p:sp>
        <p:nvSpPr>
          <p:cNvPr id="21506" name="Rectangle 2"/>
          <p:cNvSpPr>
            <a:spLocks noGrp="1" noChangeArrowheads="1"/>
          </p:cNvSpPr>
          <p:nvPr>
            <p:ph type="title"/>
          </p:nvPr>
        </p:nvSpPr>
        <p:spPr>
          <a:xfrm>
            <a:off x="359415" y="301934"/>
            <a:ext cx="8229600" cy="1143000"/>
          </a:xfrm>
        </p:spPr>
        <p:txBody>
          <a:bodyPr/>
          <a:lstStyle/>
          <a:p>
            <a:pPr>
              <a:defRPr/>
            </a:pPr>
            <a:r>
              <a:rPr lang="en-US" dirty="0" smtClean="0"/>
              <a:t>Consistency</a:t>
            </a:r>
            <a:endParaRPr lang="en-US" dirty="0"/>
          </a:p>
        </p:txBody>
      </p:sp>
      <p:sp>
        <p:nvSpPr>
          <p:cNvPr id="7" name="Rectangle 2"/>
          <p:cNvSpPr txBox="1">
            <a:spLocks noChangeArrowheads="1"/>
          </p:cNvSpPr>
          <p:nvPr/>
        </p:nvSpPr>
        <p:spPr bwMode="auto">
          <a:xfrm>
            <a:off x="339198" y="321262"/>
            <a:ext cx="8229600" cy="1143000"/>
          </a:xfrm>
          <a:prstGeom prst="rect">
            <a:avLst/>
          </a:prstGeom>
          <a:noFill/>
          <a:ln w="9525">
            <a:noFill/>
            <a:miter lim="800000"/>
            <a:headEnd/>
            <a:tailEnd/>
          </a:ln>
        </p:spPr>
        <p:txBody>
          <a:bodyPr anchor="ctr"/>
          <a:lstStyle/>
          <a:p>
            <a:pPr algn="ctr">
              <a:defRPr/>
            </a:pPr>
            <a:r>
              <a:rPr lang="en-US" sz="2800" kern="0" dirty="0" smtClean="0">
                <a:solidFill>
                  <a:schemeClr val="tx2"/>
                </a:solidFill>
              </a:rPr>
              <a:t>Consistency</a:t>
            </a:r>
            <a:endParaRPr lang="en-US" sz="2800" kern="0" dirty="0">
              <a:solidFill>
                <a:schemeClr val="tx2"/>
              </a:solidFill>
            </a:endParaRPr>
          </a:p>
        </p:txBody>
      </p:sp>
      <p:sp>
        <p:nvSpPr>
          <p:cNvPr id="10" name="Rectangle 2"/>
          <p:cNvSpPr txBox="1">
            <a:spLocks noChangeArrowheads="1"/>
          </p:cNvSpPr>
          <p:nvPr/>
        </p:nvSpPr>
        <p:spPr bwMode="auto">
          <a:xfrm>
            <a:off x="328808" y="269890"/>
            <a:ext cx="8229600" cy="1143000"/>
          </a:xfrm>
          <a:prstGeom prst="rect">
            <a:avLst/>
          </a:prstGeom>
          <a:noFill/>
          <a:ln w="9525">
            <a:noFill/>
            <a:miter lim="800000"/>
            <a:headEnd/>
            <a:tailEnd/>
          </a:ln>
        </p:spPr>
        <p:txBody>
          <a:bodyPr anchor="ctr"/>
          <a:lstStyle/>
          <a:p>
            <a:pPr algn="ctr">
              <a:defRPr/>
            </a:pPr>
            <a:r>
              <a:rPr lang="en-US" sz="2800" kern="0" dirty="0" smtClean="0">
                <a:solidFill>
                  <a:schemeClr val="tx2"/>
                </a:solidFill>
                <a:latin typeface="+mj-lt"/>
                <a:ea typeface="+mj-ea"/>
                <a:cs typeface="+mj-cs"/>
              </a:rPr>
              <a:t>Consistency</a:t>
            </a:r>
            <a:endParaRPr lang="en-US" sz="2800" kern="0" dirty="0">
              <a:solidFill>
                <a:schemeClr val="tx2"/>
              </a:solidFill>
              <a:latin typeface="+mj-lt"/>
              <a:ea typeface="+mj-ea"/>
              <a:cs typeface="+mj-cs"/>
            </a:endParaRPr>
          </a:p>
        </p:txBody>
      </p:sp>
      <p:sp>
        <p:nvSpPr>
          <p:cNvPr id="11" name="Rectangle 3"/>
          <p:cNvSpPr txBox="1">
            <a:spLocks noChangeArrowheads="1"/>
          </p:cNvSpPr>
          <p:nvPr/>
        </p:nvSpPr>
        <p:spPr bwMode="auto">
          <a:xfrm>
            <a:off x="469900" y="2944813"/>
            <a:ext cx="8229600" cy="1336675"/>
          </a:xfrm>
          <a:prstGeom prst="rect">
            <a:avLst/>
          </a:prstGeom>
          <a:noFill/>
          <a:ln w="9525">
            <a:noFill/>
            <a:miter lim="800000"/>
            <a:headEnd/>
            <a:tailEnd/>
          </a:ln>
        </p:spPr>
        <p:txBody>
          <a:bodyPr/>
          <a:lstStyle/>
          <a:p>
            <a:pPr marL="342900" indent="-342900">
              <a:spcBef>
                <a:spcPct val="20000"/>
              </a:spcBef>
              <a:defRPr/>
            </a:pPr>
            <a:r>
              <a:rPr lang="en-US" sz="2000" kern="0" dirty="0">
                <a:latin typeface="+mn-lt"/>
              </a:rPr>
              <a:t>	Small </a:t>
            </a:r>
            <a:r>
              <a:rPr lang="en-US" sz="2000" kern="0" dirty="0" smtClean="0">
                <a:latin typeface="+mn-lt"/>
              </a:rPr>
              <a:t>changes</a:t>
            </a:r>
            <a:endParaRPr lang="en-US" sz="2000" kern="0" dirty="0">
              <a:latin typeface="+mn-lt"/>
            </a:endParaRPr>
          </a:p>
          <a:p>
            <a:pPr marL="742950" lvl="1" indent="-285750">
              <a:spcBef>
                <a:spcPct val="20000"/>
              </a:spcBef>
              <a:buFontTx/>
              <a:buChar char="–"/>
              <a:defRPr/>
            </a:pPr>
            <a:r>
              <a:rPr lang="en-US" kern="0" dirty="0" smtClean="0">
                <a:latin typeface="+mn-lt"/>
              </a:rPr>
              <a:t>Annoy </a:t>
            </a:r>
            <a:r>
              <a:rPr lang="en-US" kern="0" dirty="0">
                <a:latin typeface="+mn-lt"/>
              </a:rPr>
              <a:t>the audience</a:t>
            </a:r>
          </a:p>
          <a:p>
            <a:pPr marL="742950" lvl="1" indent="-285750">
              <a:spcBef>
                <a:spcPct val="20000"/>
              </a:spcBef>
              <a:buFontTx/>
              <a:buChar char="–"/>
              <a:defRPr/>
            </a:pPr>
            <a:r>
              <a:rPr lang="en-US" kern="0" dirty="0" smtClean="0">
                <a:latin typeface="+mn-lt"/>
              </a:rPr>
              <a:t>Appear unprofessional</a:t>
            </a:r>
            <a:endParaRPr lang="en-US" kern="0" dirty="0">
              <a:latin typeface="+mn-lt"/>
            </a:endParaRPr>
          </a:p>
        </p:txBody>
      </p:sp>
      <p:sp>
        <p:nvSpPr>
          <p:cNvPr id="19460" name="Slide Number Placeholder 3"/>
          <p:cNvSpPr>
            <a:spLocks noGrp="1"/>
          </p:cNvSpPr>
          <p:nvPr>
            <p:ph type="sldNum" sz="quarter" idx="12"/>
          </p:nvPr>
        </p:nvSpPr>
        <p:spPr/>
        <p:txBody>
          <a:bodyPr/>
          <a:lstStyle/>
          <a:p>
            <a:pPr>
              <a:defRPr/>
            </a:pPr>
            <a:fld id="{E5D30502-C3FA-48BD-ABCF-A7A6C690B856}" type="slidenum">
              <a:rPr lang="en-US"/>
              <a:pPr>
                <a:defRPr/>
              </a:pPr>
              <a:t>13</a:t>
            </a:fld>
            <a:endParaRPr lang="en-US" dirty="0"/>
          </a:p>
        </p:txBody>
      </p:sp>
      <p:sp>
        <p:nvSpPr>
          <p:cNvPr id="5" name="Rectangle 3"/>
          <p:cNvSpPr txBox="1">
            <a:spLocks noChangeArrowheads="1"/>
          </p:cNvSpPr>
          <p:nvPr/>
        </p:nvSpPr>
        <p:spPr bwMode="auto">
          <a:xfrm>
            <a:off x="453694" y="2955617"/>
            <a:ext cx="8229600" cy="1336675"/>
          </a:xfrm>
          <a:prstGeom prst="rect">
            <a:avLst/>
          </a:prstGeom>
          <a:noFill/>
          <a:ln w="9525">
            <a:noFill/>
            <a:miter lim="800000"/>
            <a:headEnd/>
            <a:tailEnd/>
          </a:ln>
        </p:spPr>
        <p:txBody>
          <a:bodyPr/>
          <a:lstStyle/>
          <a:p>
            <a:pPr marL="342900" indent="-342900">
              <a:spcBef>
                <a:spcPct val="20000"/>
              </a:spcBef>
              <a:defRPr/>
            </a:pPr>
            <a:r>
              <a:rPr lang="en-US" sz="2000" kern="0" dirty="0">
                <a:latin typeface="+mn-lt"/>
              </a:rPr>
              <a:t>	Small </a:t>
            </a:r>
            <a:r>
              <a:rPr lang="en-US" sz="2000" kern="0" dirty="0" smtClean="0">
                <a:latin typeface="+mn-lt"/>
              </a:rPr>
              <a:t>changes</a:t>
            </a:r>
            <a:endParaRPr lang="en-US" sz="2000" kern="0" dirty="0">
              <a:latin typeface="+mn-lt"/>
            </a:endParaRPr>
          </a:p>
          <a:p>
            <a:pPr marL="742950" lvl="1" indent="-285750">
              <a:spcBef>
                <a:spcPct val="20000"/>
              </a:spcBef>
              <a:buFontTx/>
              <a:buChar char="–"/>
              <a:defRPr/>
            </a:pPr>
            <a:r>
              <a:rPr lang="en-US" kern="0" dirty="0" smtClean="0">
                <a:latin typeface="+mn-lt"/>
              </a:rPr>
              <a:t>Annoy </a:t>
            </a:r>
            <a:r>
              <a:rPr lang="en-US" kern="0" dirty="0">
                <a:latin typeface="+mn-lt"/>
              </a:rPr>
              <a:t>the audience</a:t>
            </a:r>
          </a:p>
          <a:p>
            <a:pPr marL="742950" lvl="1" indent="-285750">
              <a:spcBef>
                <a:spcPct val="20000"/>
              </a:spcBef>
              <a:buFontTx/>
              <a:buChar char="–"/>
              <a:defRPr/>
            </a:pPr>
            <a:r>
              <a:rPr lang="en-US" kern="0" dirty="0" smtClean="0">
                <a:latin typeface="+mn-lt"/>
              </a:rPr>
              <a:t>Appear unprofessional</a:t>
            </a:r>
            <a:endParaRPr lang="en-US" kern="0" dirty="0">
              <a:latin typeface="+mn-lt"/>
            </a:endParaRPr>
          </a:p>
        </p:txBody>
      </p:sp>
      <p:sp>
        <p:nvSpPr>
          <p:cNvPr id="6" name="Rectangle 3"/>
          <p:cNvSpPr txBox="1">
            <a:spLocks noChangeArrowheads="1"/>
          </p:cNvSpPr>
          <p:nvPr/>
        </p:nvSpPr>
        <p:spPr bwMode="auto">
          <a:xfrm>
            <a:off x="454025" y="4292600"/>
            <a:ext cx="8229600" cy="936625"/>
          </a:xfrm>
          <a:prstGeom prst="rect">
            <a:avLst/>
          </a:prstGeom>
          <a:noFill/>
          <a:ln w="9525">
            <a:noFill/>
            <a:miter lim="800000"/>
            <a:headEnd/>
            <a:tailEnd/>
          </a:ln>
        </p:spPr>
        <p:txBody>
          <a:bodyPr/>
          <a:lstStyle/>
          <a:p>
            <a:pPr marL="342900" indent="-342900">
              <a:spcBef>
                <a:spcPct val="20000"/>
              </a:spcBef>
              <a:defRPr/>
            </a:pPr>
            <a:r>
              <a:rPr lang="en-US" sz="2000" kern="0" dirty="0">
                <a:latin typeface="+mn-lt"/>
              </a:rPr>
              <a:t>	Quickly flip through the slides to detect small changes</a:t>
            </a:r>
          </a:p>
          <a:p>
            <a:pPr marL="742950" lvl="1" indent="-285750">
              <a:spcBef>
                <a:spcPct val="20000"/>
              </a:spcBef>
              <a:buFontTx/>
              <a:buChar char="–"/>
              <a:defRPr/>
            </a:pPr>
            <a:endParaRPr lang="en-US" kern="0" dirty="0">
              <a:latin typeface="+mn-lt"/>
            </a:endParaRPr>
          </a:p>
        </p:txBody>
      </p:sp>
      <p:sp>
        <p:nvSpPr>
          <p:cNvPr id="12" name="Rectangle 11"/>
          <p:cNvSpPr/>
          <p:nvPr/>
        </p:nvSpPr>
        <p:spPr>
          <a:xfrm>
            <a:off x="6439" y="634484"/>
            <a:ext cx="2193229"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Look and feel</a:t>
            </a:r>
            <a:endParaRPr lang="en-CA" sz="2000" b="1" dirty="0" smtClean="0">
              <a:solidFill>
                <a:srgbClr val="7030A0"/>
              </a:solidFill>
            </a:endParaRPr>
          </a:p>
        </p:txBody>
      </p:sp>
    </p:spTree>
    <p:extLst>
      <p:ext uri="{BB962C8B-B14F-4D97-AF65-F5344CB8AC3E}">
        <p14:creationId xmlns:p14="http://schemas.microsoft.com/office/powerpoint/2010/main" val="81567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8435">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8435">
                                            <p:txEl>
                                              <p:pRg st="1" end="1"/>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8435">
                                            <p:txEl>
                                              <p:pRg st="2" end="2"/>
                                            </p:txEl>
                                          </p:spTgt>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8">
                                            <p:txEl>
                                              <p:pRg st="0" end="0"/>
                                            </p:txEl>
                                          </p:spTgt>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build="p"/>
      <p:bldP spid="8" grpId="1" build="allAtOnce"/>
      <p:bldP spid="18435" grpId="0" build="p"/>
      <p:bldP spid="21506" grpId="0"/>
      <p:bldP spid="7" grpId="0"/>
      <p:bldP spid="7" grpId="1"/>
      <p:bldP spid="10" grpId="0"/>
      <p:bldP spid="10" grpId="1"/>
      <p:bldP spid="11" grpId="0"/>
      <p:bldP spid="5" grpId="0"/>
      <p:bldP spid="5" grpId="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smtClean="0"/>
              <a:t>Color schemes</a:t>
            </a:r>
          </a:p>
        </p:txBody>
      </p:sp>
      <p:sp>
        <p:nvSpPr>
          <p:cNvPr id="19459" name="Rectangle 3"/>
          <p:cNvSpPr>
            <a:spLocks noGrp="1" noChangeArrowheads="1"/>
          </p:cNvSpPr>
          <p:nvPr>
            <p:ph type="body" idx="1"/>
          </p:nvPr>
        </p:nvSpPr>
        <p:spPr/>
        <p:txBody>
          <a:bodyPr/>
          <a:lstStyle/>
          <a:p>
            <a:pPr eaLnBrk="1" hangingPunct="1">
              <a:buFontTx/>
              <a:buNone/>
            </a:pPr>
            <a:r>
              <a:rPr lang="en-US" dirty="0" smtClean="0"/>
              <a:t>	Background images distract and potentially clash</a:t>
            </a:r>
          </a:p>
          <a:p>
            <a:pPr eaLnBrk="1" hangingPunct="1">
              <a:buFontTx/>
              <a:buNone/>
            </a:pP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r>
              <a:rPr lang="en-US" dirty="0" smtClean="0"/>
              <a:t>	A plain background is most appropriate for technical presentations</a:t>
            </a:r>
          </a:p>
          <a:p>
            <a:pPr lvl="1" eaLnBrk="1" hangingPunct="1"/>
            <a:r>
              <a:rPr lang="en-US" dirty="0" smtClean="0"/>
              <a:t>Dark text on a white or light background is common</a:t>
            </a:r>
          </a:p>
          <a:p>
            <a:pPr eaLnBrk="1" hangingPunct="1">
              <a:buFontTx/>
              <a:buNone/>
            </a:pPr>
            <a:endParaRPr lang="en-US" dirty="0" smtClean="0"/>
          </a:p>
        </p:txBody>
      </p:sp>
      <p:sp>
        <p:nvSpPr>
          <p:cNvPr id="17412" name="Slide Number Placeholder 3"/>
          <p:cNvSpPr>
            <a:spLocks noGrp="1"/>
          </p:cNvSpPr>
          <p:nvPr>
            <p:ph type="sldNum" sz="quarter" idx="12"/>
          </p:nvPr>
        </p:nvSpPr>
        <p:spPr/>
        <p:txBody>
          <a:bodyPr/>
          <a:lstStyle/>
          <a:p>
            <a:pPr>
              <a:defRPr/>
            </a:pPr>
            <a:fld id="{45DC94CF-042E-490C-9CBE-D3C310BE6FB8}" type="slidenum">
              <a:rPr lang="en-US"/>
              <a:pPr>
                <a:defRPr/>
              </a:pPr>
              <a:t>14</a:t>
            </a:fld>
            <a:endParaRPr lang="en-US"/>
          </a:p>
        </p:txBody>
      </p:sp>
      <p:pic>
        <p:nvPicPr>
          <p:cNvPr id="19461" name="Picture 6" descr="PowerPoint Template about tropical, paradise, maldi"/>
          <p:cNvPicPr>
            <a:picLocks noChangeAspect="1" noChangeArrowheads="1"/>
          </p:cNvPicPr>
          <p:nvPr/>
        </p:nvPicPr>
        <p:blipFill>
          <a:blip r:embed="rId3" cstate="print"/>
          <a:srcRect/>
          <a:stretch>
            <a:fillRect/>
          </a:stretch>
        </p:blipFill>
        <p:spPr bwMode="auto">
          <a:xfrm>
            <a:off x="1908175" y="2276475"/>
            <a:ext cx="2252663" cy="1690688"/>
          </a:xfrm>
          <a:prstGeom prst="rect">
            <a:avLst/>
          </a:prstGeom>
          <a:noFill/>
          <a:ln w="9525">
            <a:noFill/>
            <a:miter lim="800000"/>
            <a:headEnd/>
            <a:tailEnd/>
          </a:ln>
        </p:spPr>
      </p:pic>
      <p:pic>
        <p:nvPicPr>
          <p:cNvPr id="19462" name="Picture 8" descr="PPT Template - tropical, paradise, maldi - Text Slide"/>
          <p:cNvPicPr>
            <a:picLocks noChangeAspect="1" noChangeArrowheads="1"/>
          </p:cNvPicPr>
          <p:nvPr/>
        </p:nvPicPr>
        <p:blipFill>
          <a:blip r:embed="rId4" cstate="print"/>
          <a:srcRect/>
          <a:stretch>
            <a:fillRect/>
          </a:stretch>
        </p:blipFill>
        <p:spPr bwMode="auto">
          <a:xfrm>
            <a:off x="4067175" y="2060575"/>
            <a:ext cx="1825625" cy="1368425"/>
          </a:xfrm>
          <a:prstGeom prst="rect">
            <a:avLst/>
          </a:prstGeom>
          <a:noFill/>
          <a:ln w="9525">
            <a:noFill/>
            <a:miter lim="800000"/>
            <a:headEnd/>
            <a:tailEnd/>
          </a:ln>
        </p:spPr>
      </p:pic>
      <p:sp>
        <p:nvSpPr>
          <p:cNvPr id="7" name="Rectangle 6"/>
          <p:cNvSpPr/>
          <p:nvPr/>
        </p:nvSpPr>
        <p:spPr>
          <a:xfrm>
            <a:off x="4211638" y="3429000"/>
            <a:ext cx="2643187" cy="307975"/>
          </a:xfrm>
          <a:prstGeom prst="rect">
            <a:avLst/>
          </a:prstGeom>
        </p:spPr>
        <p:txBody>
          <a:bodyPr wrap="none">
            <a:spAutoFit/>
          </a:bodyPr>
          <a:lstStyle/>
          <a:p>
            <a:pPr>
              <a:defRPr/>
            </a:pPr>
            <a:r>
              <a:rPr lang="en-CA" sz="1400" dirty="0">
                <a:solidFill>
                  <a:schemeClr val="tx1">
                    <a:lumMod val="50000"/>
                    <a:lumOff val="50000"/>
                  </a:schemeClr>
                </a:solidFill>
              </a:rPr>
              <a:t>http://www.crystalgraphics.com</a:t>
            </a:r>
          </a:p>
        </p:txBody>
      </p:sp>
      <p:sp>
        <p:nvSpPr>
          <p:cNvPr id="8" name="Rectangle 7"/>
          <p:cNvSpPr/>
          <p:nvPr/>
        </p:nvSpPr>
        <p:spPr>
          <a:xfrm>
            <a:off x="6439" y="634484"/>
            <a:ext cx="2193229"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Look and feel</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smtClean="0">
                <a:solidFill>
                  <a:srgbClr val="FFFF00"/>
                </a:solidFill>
              </a:rPr>
              <a:t>Color schemes</a:t>
            </a:r>
          </a:p>
        </p:txBody>
      </p:sp>
      <p:sp>
        <p:nvSpPr>
          <p:cNvPr id="20483" name="Rectangle 3"/>
          <p:cNvSpPr>
            <a:spLocks noGrp="1" noChangeArrowheads="1"/>
          </p:cNvSpPr>
          <p:nvPr>
            <p:ph type="body" idx="1"/>
          </p:nvPr>
        </p:nvSpPr>
        <p:spPr/>
        <p:txBody>
          <a:bodyPr/>
          <a:lstStyle/>
          <a:p>
            <a:pPr eaLnBrk="1" hangingPunct="1">
              <a:buFontTx/>
              <a:buNone/>
            </a:pPr>
            <a:r>
              <a:rPr lang="en-US" dirty="0" smtClean="0"/>
              <a:t>	</a:t>
            </a:r>
            <a:r>
              <a:rPr lang="en-US" dirty="0" smtClean="0">
                <a:solidFill>
                  <a:srgbClr val="FFFF00"/>
                </a:solidFill>
              </a:rPr>
              <a:t>Background images distract and potentially clash</a:t>
            </a:r>
          </a:p>
          <a:p>
            <a:pPr eaLnBrk="1" hangingPunct="1">
              <a:buFontTx/>
              <a:buNone/>
            </a:pP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r>
              <a:rPr lang="en-US" dirty="0" smtClean="0"/>
              <a:t>	</a:t>
            </a:r>
            <a:r>
              <a:rPr lang="en-US" dirty="0" smtClean="0">
                <a:solidFill>
                  <a:srgbClr val="FFFF00"/>
                </a:solidFill>
              </a:rPr>
              <a:t>A plain background is most appropriate for technical presentations</a:t>
            </a:r>
          </a:p>
          <a:p>
            <a:pPr lvl="1" eaLnBrk="1" hangingPunct="1"/>
            <a:r>
              <a:rPr lang="en-CA" dirty="0" smtClean="0">
                <a:solidFill>
                  <a:srgbClr val="FFFF00"/>
                </a:solidFill>
              </a:rPr>
              <a:t>Dark text on a white or light background is common</a:t>
            </a:r>
          </a:p>
          <a:p>
            <a:pPr lvl="1" eaLnBrk="1" hangingPunct="1"/>
            <a:r>
              <a:rPr lang="en-US" dirty="0" smtClean="0">
                <a:solidFill>
                  <a:srgbClr val="FFFF00"/>
                </a:solidFill>
              </a:rPr>
              <a:t>Some people prefer yellow on blue</a:t>
            </a:r>
          </a:p>
          <a:p>
            <a:pPr lvl="2" eaLnBrk="1" hangingPunct="1"/>
            <a:r>
              <a:rPr lang="en-US" dirty="0" smtClean="0">
                <a:solidFill>
                  <a:srgbClr val="FFFF00"/>
                </a:solidFill>
              </a:rPr>
              <a:t>Anecdotal evidence suggests light-on-dark is better in larger rooms</a:t>
            </a:r>
          </a:p>
          <a:p>
            <a:pPr eaLnBrk="1" hangingPunct="1">
              <a:buFontTx/>
              <a:buNone/>
            </a:pPr>
            <a:endParaRPr lang="en-US" dirty="0" smtClean="0"/>
          </a:p>
        </p:txBody>
      </p:sp>
      <p:sp>
        <p:nvSpPr>
          <p:cNvPr id="17412" name="Slide Number Placeholder 3"/>
          <p:cNvSpPr>
            <a:spLocks noGrp="1"/>
          </p:cNvSpPr>
          <p:nvPr>
            <p:ph type="sldNum" sz="quarter" idx="12"/>
          </p:nvPr>
        </p:nvSpPr>
        <p:spPr/>
        <p:txBody>
          <a:bodyPr/>
          <a:lstStyle/>
          <a:p>
            <a:pPr>
              <a:defRPr/>
            </a:pPr>
            <a:fld id="{A71D9099-979A-4B85-9B3F-528DAC834084}" type="slidenum">
              <a:rPr lang="en-US"/>
              <a:pPr>
                <a:defRPr/>
              </a:pPr>
              <a:t>15</a:t>
            </a:fld>
            <a:endParaRPr lang="en-US"/>
          </a:p>
        </p:txBody>
      </p:sp>
      <p:pic>
        <p:nvPicPr>
          <p:cNvPr id="20485" name="Picture 6" descr="PowerPoint Template about tropical, paradise, maldi"/>
          <p:cNvPicPr>
            <a:picLocks noChangeAspect="1" noChangeArrowheads="1"/>
          </p:cNvPicPr>
          <p:nvPr/>
        </p:nvPicPr>
        <p:blipFill>
          <a:blip r:embed="rId3" cstate="print"/>
          <a:srcRect/>
          <a:stretch>
            <a:fillRect/>
          </a:stretch>
        </p:blipFill>
        <p:spPr bwMode="auto">
          <a:xfrm>
            <a:off x="1908175" y="2276475"/>
            <a:ext cx="2252663" cy="1690688"/>
          </a:xfrm>
          <a:prstGeom prst="rect">
            <a:avLst/>
          </a:prstGeom>
          <a:noFill/>
          <a:ln w="9525">
            <a:noFill/>
            <a:miter lim="800000"/>
            <a:headEnd/>
            <a:tailEnd/>
          </a:ln>
        </p:spPr>
      </p:pic>
      <p:pic>
        <p:nvPicPr>
          <p:cNvPr id="20486" name="Picture 8" descr="PPT Template - tropical, paradise, maldi - Text Slide"/>
          <p:cNvPicPr>
            <a:picLocks noChangeAspect="1" noChangeArrowheads="1"/>
          </p:cNvPicPr>
          <p:nvPr/>
        </p:nvPicPr>
        <p:blipFill>
          <a:blip r:embed="rId4" cstate="print"/>
          <a:srcRect/>
          <a:stretch>
            <a:fillRect/>
          </a:stretch>
        </p:blipFill>
        <p:spPr bwMode="auto">
          <a:xfrm>
            <a:off x="4067175" y="2060575"/>
            <a:ext cx="1825625" cy="1368425"/>
          </a:xfrm>
          <a:prstGeom prst="rect">
            <a:avLst/>
          </a:prstGeom>
          <a:noFill/>
          <a:ln w="9525">
            <a:noFill/>
            <a:miter lim="800000"/>
            <a:headEnd/>
            <a:tailEnd/>
          </a:ln>
        </p:spPr>
      </p:pic>
      <p:sp>
        <p:nvSpPr>
          <p:cNvPr id="20487" name="Rectangle 6"/>
          <p:cNvSpPr>
            <a:spLocks noChangeArrowheads="1"/>
          </p:cNvSpPr>
          <p:nvPr/>
        </p:nvSpPr>
        <p:spPr bwMode="auto">
          <a:xfrm>
            <a:off x="4211638" y="3429000"/>
            <a:ext cx="2643187" cy="307975"/>
          </a:xfrm>
          <a:prstGeom prst="rect">
            <a:avLst/>
          </a:prstGeom>
          <a:noFill/>
          <a:ln w="9525">
            <a:noFill/>
            <a:miter lim="800000"/>
            <a:headEnd/>
            <a:tailEnd/>
          </a:ln>
        </p:spPr>
        <p:txBody>
          <a:bodyPr wrap="none">
            <a:spAutoFit/>
          </a:bodyPr>
          <a:lstStyle/>
          <a:p>
            <a:r>
              <a:rPr lang="en-CA" sz="1400">
                <a:solidFill>
                  <a:srgbClr val="FFFF00"/>
                </a:solidFill>
              </a:rPr>
              <a:t>http://www.crystalgraphics.com</a:t>
            </a:r>
          </a:p>
        </p:txBody>
      </p:sp>
      <p:sp>
        <p:nvSpPr>
          <p:cNvPr id="20488" name="Rectangle 7"/>
          <p:cNvSpPr>
            <a:spLocks noChangeArrowheads="1"/>
          </p:cNvSpPr>
          <p:nvPr/>
        </p:nvSpPr>
        <p:spPr bwMode="auto">
          <a:xfrm>
            <a:off x="5536995" y="147968"/>
            <a:ext cx="2360839" cy="307777"/>
          </a:xfrm>
          <a:prstGeom prst="rect">
            <a:avLst/>
          </a:prstGeom>
          <a:noFill/>
          <a:ln w="9525">
            <a:noFill/>
            <a:miter lim="800000"/>
            <a:headEnd/>
            <a:tailEnd/>
          </a:ln>
        </p:spPr>
        <p:txBody>
          <a:bodyPr wrap="none">
            <a:spAutoFit/>
          </a:bodyPr>
          <a:lstStyle/>
          <a:p>
            <a:r>
              <a:rPr lang="en-US" sz="1400" dirty="0" smtClean="0">
                <a:solidFill>
                  <a:srgbClr val="FFFF00"/>
                </a:solidFill>
              </a:rPr>
              <a:t>On technical presentations</a:t>
            </a:r>
            <a:endParaRPr lang="en-CA" sz="1400" dirty="0"/>
          </a:p>
        </p:txBody>
      </p:sp>
      <p:sp>
        <p:nvSpPr>
          <p:cNvPr id="20489" name="Rectangle 8"/>
          <p:cNvSpPr>
            <a:spLocks noChangeArrowheads="1"/>
          </p:cNvSpPr>
          <p:nvPr/>
        </p:nvSpPr>
        <p:spPr bwMode="auto">
          <a:xfrm>
            <a:off x="8645834" y="338138"/>
            <a:ext cx="383438" cy="307777"/>
          </a:xfrm>
          <a:prstGeom prst="rect">
            <a:avLst/>
          </a:prstGeom>
          <a:noFill/>
          <a:ln w="9525">
            <a:noFill/>
            <a:miter lim="800000"/>
            <a:headEnd/>
            <a:tailEnd/>
          </a:ln>
        </p:spPr>
        <p:txBody>
          <a:bodyPr wrap="none">
            <a:spAutoFit/>
          </a:bodyPr>
          <a:lstStyle/>
          <a:p>
            <a:r>
              <a:rPr lang="en-US" sz="1400" dirty="0" smtClean="0">
                <a:solidFill>
                  <a:srgbClr val="FFFF00"/>
                </a:solidFill>
              </a:rPr>
              <a:t>14</a:t>
            </a:r>
            <a:endParaRPr lang="en-CA" sz="1400" dirty="0"/>
          </a:p>
        </p:txBody>
      </p:sp>
      <p:sp>
        <p:nvSpPr>
          <p:cNvPr id="10" name="Rectangle 9"/>
          <p:cNvSpPr/>
          <p:nvPr/>
        </p:nvSpPr>
        <p:spPr>
          <a:xfrm>
            <a:off x="6439" y="634484"/>
            <a:ext cx="2193229" cy="707886"/>
          </a:xfrm>
          <a:prstGeom prst="rect">
            <a:avLst/>
          </a:prstGeom>
        </p:spPr>
        <p:txBody>
          <a:bodyPr wrap="none">
            <a:spAutoFit/>
          </a:bodyPr>
          <a:lstStyle/>
          <a:p>
            <a:r>
              <a:rPr lang="en-US" sz="2000" b="1" dirty="0" smtClean="0">
                <a:solidFill>
                  <a:srgbClr val="FFFF00"/>
                </a:solidFill>
              </a:rPr>
              <a:t>Visual aids</a:t>
            </a:r>
          </a:p>
          <a:p>
            <a:r>
              <a:rPr lang="en-US" sz="2000" b="1" dirty="0" smtClean="0">
                <a:solidFill>
                  <a:srgbClr val="FFFF00"/>
                </a:solidFill>
              </a:rPr>
              <a:t> – Look and feel</a:t>
            </a:r>
            <a:endParaRPr lang="en-CA" sz="2000" b="1" dirty="0" smtClean="0">
              <a:solidFill>
                <a:srgbClr val="FFFF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smtClean="0">
                <a:solidFill>
                  <a:srgbClr val="FF0000"/>
                </a:solidFill>
              </a:rPr>
              <a:t>Color schemes</a:t>
            </a:r>
          </a:p>
        </p:txBody>
      </p:sp>
      <p:sp>
        <p:nvSpPr>
          <p:cNvPr id="20483" name="Rectangle 3"/>
          <p:cNvSpPr>
            <a:spLocks noGrp="1" noChangeArrowheads="1"/>
          </p:cNvSpPr>
          <p:nvPr>
            <p:ph type="body" idx="1"/>
          </p:nvPr>
        </p:nvSpPr>
        <p:spPr/>
        <p:txBody>
          <a:bodyPr/>
          <a:lstStyle/>
          <a:p>
            <a:pPr eaLnBrk="1" hangingPunct="1">
              <a:buFontTx/>
              <a:buNone/>
            </a:pPr>
            <a:r>
              <a:rPr lang="en-US" dirty="0" smtClean="0">
                <a:solidFill>
                  <a:srgbClr val="FF0000"/>
                </a:solidFill>
              </a:rPr>
              <a:t>	Background images distract and potentially clash</a:t>
            </a:r>
          </a:p>
          <a:p>
            <a:pPr eaLnBrk="1" hangingPunct="1">
              <a:buFontTx/>
              <a:buNone/>
            </a:pPr>
            <a:endParaRPr lang="en-US" dirty="0" smtClean="0">
              <a:solidFill>
                <a:srgbClr val="FF0000"/>
              </a:solidFill>
            </a:endParaRPr>
          </a:p>
          <a:p>
            <a:pPr eaLnBrk="1" hangingPunct="1">
              <a:buFontTx/>
              <a:buNone/>
            </a:pPr>
            <a:endParaRPr lang="en-US" dirty="0" smtClean="0">
              <a:solidFill>
                <a:srgbClr val="FF0000"/>
              </a:solidFill>
            </a:endParaRPr>
          </a:p>
          <a:p>
            <a:pPr eaLnBrk="1" hangingPunct="1">
              <a:buFontTx/>
              <a:buNone/>
            </a:pPr>
            <a:endParaRPr lang="en-US" dirty="0" smtClean="0">
              <a:solidFill>
                <a:srgbClr val="FF0000"/>
              </a:solidFill>
            </a:endParaRPr>
          </a:p>
          <a:p>
            <a:pPr eaLnBrk="1" hangingPunct="1">
              <a:buFontTx/>
              <a:buNone/>
            </a:pPr>
            <a:endParaRPr lang="en-US" dirty="0" smtClean="0">
              <a:solidFill>
                <a:srgbClr val="FF0000"/>
              </a:solidFill>
            </a:endParaRPr>
          </a:p>
          <a:p>
            <a:pPr eaLnBrk="1" hangingPunct="1">
              <a:buFontTx/>
              <a:buNone/>
            </a:pPr>
            <a:endParaRPr lang="en-US" dirty="0" smtClean="0">
              <a:solidFill>
                <a:srgbClr val="FF0000"/>
              </a:solidFill>
            </a:endParaRPr>
          </a:p>
          <a:p>
            <a:pPr eaLnBrk="1" hangingPunct="1">
              <a:buFontTx/>
              <a:buNone/>
            </a:pPr>
            <a:endParaRPr lang="en-US" dirty="0" smtClean="0">
              <a:solidFill>
                <a:srgbClr val="FF0000"/>
              </a:solidFill>
            </a:endParaRPr>
          </a:p>
          <a:p>
            <a:pPr eaLnBrk="1" hangingPunct="1">
              <a:buFontTx/>
              <a:buNone/>
            </a:pPr>
            <a:r>
              <a:rPr lang="en-US" dirty="0" smtClean="0">
                <a:solidFill>
                  <a:srgbClr val="FF0000"/>
                </a:solidFill>
              </a:rPr>
              <a:t>	A plain background is most appropriate for technical presentations</a:t>
            </a:r>
          </a:p>
          <a:p>
            <a:pPr lvl="1" eaLnBrk="1" hangingPunct="1"/>
            <a:r>
              <a:rPr lang="en-CA" dirty="0" smtClean="0">
                <a:solidFill>
                  <a:srgbClr val="FF0000"/>
                </a:solidFill>
              </a:rPr>
              <a:t>Dark text on a white or light background is common</a:t>
            </a:r>
          </a:p>
          <a:p>
            <a:pPr lvl="1" eaLnBrk="1" hangingPunct="1"/>
            <a:r>
              <a:rPr lang="en-US" dirty="0" smtClean="0">
                <a:solidFill>
                  <a:srgbClr val="FF0000"/>
                </a:solidFill>
              </a:rPr>
              <a:t>Some people prefer yellow on blue</a:t>
            </a:r>
          </a:p>
          <a:p>
            <a:pPr lvl="2" eaLnBrk="1" hangingPunct="1"/>
            <a:r>
              <a:rPr lang="en-US" dirty="0" smtClean="0">
                <a:solidFill>
                  <a:srgbClr val="FF0000"/>
                </a:solidFill>
              </a:rPr>
              <a:t>Anecdotal evidence suggests light-on-dark is better in larger rooms</a:t>
            </a:r>
          </a:p>
          <a:p>
            <a:pPr lvl="1" eaLnBrk="1" hangingPunct="1"/>
            <a:r>
              <a:rPr lang="en-US" dirty="0" smtClean="0">
                <a:solidFill>
                  <a:srgbClr val="FF0000"/>
                </a:solidFill>
              </a:rPr>
              <a:t>Avoid red-green and other clashing colors</a:t>
            </a:r>
          </a:p>
          <a:p>
            <a:pPr eaLnBrk="1" hangingPunct="1">
              <a:buFontTx/>
              <a:buNone/>
            </a:pPr>
            <a:endParaRPr lang="en-US" dirty="0" smtClean="0">
              <a:solidFill>
                <a:srgbClr val="FF0000"/>
              </a:solidFill>
            </a:endParaRPr>
          </a:p>
        </p:txBody>
      </p:sp>
      <p:sp>
        <p:nvSpPr>
          <p:cNvPr id="17412" name="Slide Number Placeholder 3"/>
          <p:cNvSpPr>
            <a:spLocks noGrp="1"/>
          </p:cNvSpPr>
          <p:nvPr>
            <p:ph type="sldNum" sz="quarter" idx="12"/>
          </p:nvPr>
        </p:nvSpPr>
        <p:spPr/>
        <p:txBody>
          <a:bodyPr/>
          <a:lstStyle/>
          <a:p>
            <a:pPr>
              <a:defRPr/>
            </a:pPr>
            <a:fld id="{A71D9099-979A-4B85-9B3F-528DAC834084}" type="slidenum">
              <a:rPr lang="en-US"/>
              <a:pPr>
                <a:defRPr/>
              </a:pPr>
              <a:t>16</a:t>
            </a:fld>
            <a:endParaRPr lang="en-US"/>
          </a:p>
        </p:txBody>
      </p:sp>
      <p:pic>
        <p:nvPicPr>
          <p:cNvPr id="20485" name="Picture 6" descr="PowerPoint Template about tropical, paradise, maldi"/>
          <p:cNvPicPr>
            <a:picLocks noChangeAspect="1" noChangeArrowheads="1"/>
          </p:cNvPicPr>
          <p:nvPr/>
        </p:nvPicPr>
        <p:blipFill>
          <a:blip r:embed="rId3" cstate="print"/>
          <a:srcRect/>
          <a:stretch>
            <a:fillRect/>
          </a:stretch>
        </p:blipFill>
        <p:spPr bwMode="auto">
          <a:xfrm>
            <a:off x="1908175" y="2276475"/>
            <a:ext cx="2252663" cy="1690688"/>
          </a:xfrm>
          <a:prstGeom prst="rect">
            <a:avLst/>
          </a:prstGeom>
          <a:noFill/>
          <a:ln w="9525">
            <a:noFill/>
            <a:miter lim="800000"/>
            <a:headEnd/>
            <a:tailEnd/>
          </a:ln>
        </p:spPr>
      </p:pic>
      <p:pic>
        <p:nvPicPr>
          <p:cNvPr id="20486" name="Picture 8" descr="PPT Template - tropical, paradise, maldi - Text Slide"/>
          <p:cNvPicPr>
            <a:picLocks noChangeAspect="1" noChangeArrowheads="1"/>
          </p:cNvPicPr>
          <p:nvPr/>
        </p:nvPicPr>
        <p:blipFill>
          <a:blip r:embed="rId4" cstate="print"/>
          <a:srcRect/>
          <a:stretch>
            <a:fillRect/>
          </a:stretch>
        </p:blipFill>
        <p:spPr bwMode="auto">
          <a:xfrm>
            <a:off x="4067175" y="2060575"/>
            <a:ext cx="1825625" cy="1368425"/>
          </a:xfrm>
          <a:prstGeom prst="rect">
            <a:avLst/>
          </a:prstGeom>
          <a:noFill/>
          <a:ln w="9525">
            <a:noFill/>
            <a:miter lim="800000"/>
            <a:headEnd/>
            <a:tailEnd/>
          </a:ln>
        </p:spPr>
      </p:pic>
      <p:sp>
        <p:nvSpPr>
          <p:cNvPr id="20487" name="Rectangle 6"/>
          <p:cNvSpPr>
            <a:spLocks noChangeArrowheads="1"/>
          </p:cNvSpPr>
          <p:nvPr/>
        </p:nvSpPr>
        <p:spPr bwMode="auto">
          <a:xfrm>
            <a:off x="4211638" y="3429000"/>
            <a:ext cx="2643187" cy="307975"/>
          </a:xfrm>
          <a:prstGeom prst="rect">
            <a:avLst/>
          </a:prstGeom>
          <a:noFill/>
          <a:ln w="9525">
            <a:noFill/>
            <a:miter lim="800000"/>
            <a:headEnd/>
            <a:tailEnd/>
          </a:ln>
        </p:spPr>
        <p:txBody>
          <a:bodyPr wrap="none">
            <a:spAutoFit/>
          </a:bodyPr>
          <a:lstStyle/>
          <a:p>
            <a:r>
              <a:rPr lang="en-CA" sz="1400" dirty="0">
                <a:solidFill>
                  <a:srgbClr val="FF0000"/>
                </a:solidFill>
              </a:rPr>
              <a:t>http://www.crystalgraphics.com</a:t>
            </a:r>
          </a:p>
        </p:txBody>
      </p:sp>
      <p:sp>
        <p:nvSpPr>
          <p:cNvPr id="20489" name="Rectangle 8"/>
          <p:cNvSpPr>
            <a:spLocks noChangeArrowheads="1"/>
          </p:cNvSpPr>
          <p:nvPr/>
        </p:nvSpPr>
        <p:spPr bwMode="auto">
          <a:xfrm>
            <a:off x="8645834" y="338138"/>
            <a:ext cx="383438" cy="307777"/>
          </a:xfrm>
          <a:prstGeom prst="rect">
            <a:avLst/>
          </a:prstGeom>
          <a:noFill/>
          <a:ln w="9525">
            <a:noFill/>
            <a:miter lim="800000"/>
            <a:headEnd/>
            <a:tailEnd/>
          </a:ln>
        </p:spPr>
        <p:txBody>
          <a:bodyPr wrap="none">
            <a:spAutoFit/>
          </a:bodyPr>
          <a:lstStyle/>
          <a:p>
            <a:r>
              <a:rPr lang="en-US" sz="1400" dirty="0" smtClean="0">
                <a:solidFill>
                  <a:srgbClr val="FF0000"/>
                </a:solidFill>
              </a:rPr>
              <a:t>15</a:t>
            </a:r>
            <a:endParaRPr lang="en-CA" sz="1400" dirty="0">
              <a:solidFill>
                <a:srgbClr val="FF0000"/>
              </a:solidFill>
            </a:endParaRPr>
          </a:p>
        </p:txBody>
      </p:sp>
      <p:sp>
        <p:nvSpPr>
          <p:cNvPr id="10" name="Rectangle 9"/>
          <p:cNvSpPr/>
          <p:nvPr/>
        </p:nvSpPr>
        <p:spPr>
          <a:xfrm>
            <a:off x="6439" y="634484"/>
            <a:ext cx="2193229" cy="707886"/>
          </a:xfrm>
          <a:prstGeom prst="rect">
            <a:avLst/>
          </a:prstGeom>
        </p:spPr>
        <p:txBody>
          <a:bodyPr wrap="none">
            <a:spAutoFit/>
          </a:bodyPr>
          <a:lstStyle/>
          <a:p>
            <a:r>
              <a:rPr lang="en-US" sz="2000" b="1" dirty="0" smtClean="0">
                <a:solidFill>
                  <a:srgbClr val="FF0000"/>
                </a:solidFill>
              </a:rPr>
              <a:t>Visual aids</a:t>
            </a:r>
          </a:p>
          <a:p>
            <a:r>
              <a:rPr lang="en-US" sz="2000" b="1" dirty="0" smtClean="0">
                <a:solidFill>
                  <a:srgbClr val="FF0000"/>
                </a:solidFill>
              </a:rPr>
              <a:t> – Look and feel</a:t>
            </a:r>
            <a:endParaRPr lang="en-CA" sz="2000" b="1" dirty="0" smtClean="0">
              <a:solidFill>
                <a:srgbClr val="FF0000"/>
              </a:solidFill>
            </a:endParaRPr>
          </a:p>
        </p:txBody>
      </p:sp>
      <p:sp>
        <p:nvSpPr>
          <p:cNvPr id="11" name="Rectangle 7"/>
          <p:cNvSpPr>
            <a:spLocks noChangeArrowheads="1"/>
          </p:cNvSpPr>
          <p:nvPr/>
        </p:nvSpPr>
        <p:spPr bwMode="auto">
          <a:xfrm>
            <a:off x="5536995" y="147968"/>
            <a:ext cx="2360839" cy="307777"/>
          </a:xfrm>
          <a:prstGeom prst="rect">
            <a:avLst/>
          </a:prstGeom>
          <a:noFill/>
          <a:ln w="9525">
            <a:noFill/>
            <a:miter lim="800000"/>
            <a:headEnd/>
            <a:tailEnd/>
          </a:ln>
        </p:spPr>
        <p:txBody>
          <a:bodyPr wrap="none">
            <a:spAutoFit/>
          </a:bodyPr>
          <a:lstStyle/>
          <a:p>
            <a:r>
              <a:rPr lang="en-US" sz="1400" dirty="0" smtClean="0">
                <a:solidFill>
                  <a:srgbClr val="FF0000"/>
                </a:solidFill>
              </a:rPr>
              <a:t>On technical presentations</a:t>
            </a:r>
            <a:endParaRPr lang="en-CA" sz="1400"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smtClean="0">
                <a:solidFill>
                  <a:srgbClr val="FF0000"/>
                </a:solidFill>
              </a:rPr>
              <a:t>Color schemes</a:t>
            </a:r>
          </a:p>
        </p:txBody>
      </p:sp>
      <p:sp>
        <p:nvSpPr>
          <p:cNvPr id="20483" name="Rectangle 3"/>
          <p:cNvSpPr>
            <a:spLocks noGrp="1" noChangeArrowheads="1"/>
          </p:cNvSpPr>
          <p:nvPr>
            <p:ph type="body" idx="1"/>
          </p:nvPr>
        </p:nvSpPr>
        <p:spPr/>
        <p:txBody>
          <a:bodyPr/>
          <a:lstStyle/>
          <a:p>
            <a:pPr eaLnBrk="1" hangingPunct="1">
              <a:buFontTx/>
              <a:buNone/>
            </a:pPr>
            <a:r>
              <a:rPr lang="en-US" dirty="0" smtClean="0">
                <a:solidFill>
                  <a:srgbClr val="FF0000"/>
                </a:solidFill>
              </a:rPr>
              <a:t>	Background images distract and potentially clash</a:t>
            </a:r>
          </a:p>
          <a:p>
            <a:pPr eaLnBrk="1" hangingPunct="1">
              <a:buFontTx/>
              <a:buNone/>
            </a:pPr>
            <a:endParaRPr lang="en-US" dirty="0" smtClean="0">
              <a:solidFill>
                <a:srgbClr val="FF0000"/>
              </a:solidFill>
            </a:endParaRPr>
          </a:p>
          <a:p>
            <a:pPr eaLnBrk="1" hangingPunct="1">
              <a:buFontTx/>
              <a:buNone/>
            </a:pPr>
            <a:endParaRPr lang="en-US" dirty="0" smtClean="0">
              <a:solidFill>
                <a:srgbClr val="FF0000"/>
              </a:solidFill>
            </a:endParaRPr>
          </a:p>
          <a:p>
            <a:pPr eaLnBrk="1" hangingPunct="1">
              <a:buFontTx/>
              <a:buNone/>
            </a:pPr>
            <a:endParaRPr lang="en-US" dirty="0" smtClean="0">
              <a:solidFill>
                <a:srgbClr val="FF0000"/>
              </a:solidFill>
            </a:endParaRPr>
          </a:p>
          <a:p>
            <a:pPr eaLnBrk="1" hangingPunct="1">
              <a:buFontTx/>
              <a:buNone/>
            </a:pPr>
            <a:endParaRPr lang="en-US" dirty="0" smtClean="0">
              <a:solidFill>
                <a:srgbClr val="FF0000"/>
              </a:solidFill>
            </a:endParaRPr>
          </a:p>
          <a:p>
            <a:pPr eaLnBrk="1" hangingPunct="1">
              <a:buFontTx/>
              <a:buNone/>
            </a:pPr>
            <a:endParaRPr lang="en-US" dirty="0" smtClean="0">
              <a:solidFill>
                <a:srgbClr val="FF0000"/>
              </a:solidFill>
            </a:endParaRPr>
          </a:p>
          <a:p>
            <a:pPr eaLnBrk="1" hangingPunct="1">
              <a:buFontTx/>
              <a:buNone/>
            </a:pPr>
            <a:endParaRPr lang="en-US" dirty="0" smtClean="0">
              <a:solidFill>
                <a:srgbClr val="FF0000"/>
              </a:solidFill>
            </a:endParaRPr>
          </a:p>
          <a:p>
            <a:pPr eaLnBrk="1" hangingPunct="1">
              <a:buFontTx/>
              <a:buNone/>
            </a:pPr>
            <a:r>
              <a:rPr lang="en-US" dirty="0" smtClean="0">
                <a:solidFill>
                  <a:srgbClr val="FF0000"/>
                </a:solidFill>
              </a:rPr>
              <a:t>	A plain background is most appropriate for technical presentations</a:t>
            </a:r>
          </a:p>
          <a:p>
            <a:pPr lvl="1" eaLnBrk="1" hangingPunct="1"/>
            <a:r>
              <a:rPr lang="en-CA" dirty="0" smtClean="0">
                <a:solidFill>
                  <a:srgbClr val="FF0000"/>
                </a:solidFill>
              </a:rPr>
              <a:t>Dark text on a white or light background is common</a:t>
            </a:r>
          </a:p>
          <a:p>
            <a:pPr lvl="1" eaLnBrk="1" hangingPunct="1"/>
            <a:r>
              <a:rPr lang="en-US" dirty="0" smtClean="0">
                <a:solidFill>
                  <a:srgbClr val="FF0000"/>
                </a:solidFill>
              </a:rPr>
              <a:t>Some people prefer yellow on blue</a:t>
            </a:r>
          </a:p>
          <a:p>
            <a:pPr lvl="2" eaLnBrk="1" hangingPunct="1"/>
            <a:r>
              <a:rPr lang="en-US" dirty="0" smtClean="0">
                <a:solidFill>
                  <a:srgbClr val="FF0000"/>
                </a:solidFill>
              </a:rPr>
              <a:t>Anecdotal evidence suggests light-on-dark is better in larger rooms</a:t>
            </a:r>
          </a:p>
          <a:p>
            <a:pPr lvl="1" eaLnBrk="1" hangingPunct="1"/>
            <a:r>
              <a:rPr lang="en-US" dirty="0" smtClean="0">
                <a:solidFill>
                  <a:srgbClr val="FF0000"/>
                </a:solidFill>
              </a:rPr>
              <a:t>Avoid red-green and other clashing colors</a:t>
            </a:r>
          </a:p>
          <a:p>
            <a:pPr lvl="1" eaLnBrk="1" hangingPunct="1"/>
            <a:r>
              <a:rPr lang="en-US" dirty="0" smtClean="0">
                <a:solidFill>
                  <a:srgbClr val="FF0000"/>
                </a:solidFill>
              </a:rPr>
              <a:t>Warm colors tend to agitate audiences</a:t>
            </a:r>
          </a:p>
          <a:p>
            <a:pPr eaLnBrk="1" hangingPunct="1">
              <a:buFontTx/>
              <a:buNone/>
            </a:pPr>
            <a:endParaRPr lang="en-US" dirty="0" smtClean="0">
              <a:solidFill>
                <a:srgbClr val="FF0000"/>
              </a:solidFill>
            </a:endParaRPr>
          </a:p>
        </p:txBody>
      </p:sp>
      <p:sp>
        <p:nvSpPr>
          <p:cNvPr id="17412" name="Slide Number Placeholder 3"/>
          <p:cNvSpPr>
            <a:spLocks noGrp="1"/>
          </p:cNvSpPr>
          <p:nvPr>
            <p:ph type="sldNum" sz="quarter" idx="12"/>
          </p:nvPr>
        </p:nvSpPr>
        <p:spPr/>
        <p:txBody>
          <a:bodyPr/>
          <a:lstStyle/>
          <a:p>
            <a:pPr>
              <a:defRPr/>
            </a:pPr>
            <a:fld id="{A71D9099-979A-4B85-9B3F-528DAC834084}" type="slidenum">
              <a:rPr lang="en-US"/>
              <a:pPr>
                <a:defRPr/>
              </a:pPr>
              <a:t>17</a:t>
            </a:fld>
            <a:endParaRPr lang="en-US"/>
          </a:p>
        </p:txBody>
      </p:sp>
      <p:pic>
        <p:nvPicPr>
          <p:cNvPr id="20485" name="Picture 6" descr="PowerPoint Template about tropical, paradise, maldi"/>
          <p:cNvPicPr>
            <a:picLocks noChangeAspect="1" noChangeArrowheads="1"/>
          </p:cNvPicPr>
          <p:nvPr/>
        </p:nvPicPr>
        <p:blipFill>
          <a:blip r:embed="rId3" cstate="print"/>
          <a:srcRect/>
          <a:stretch>
            <a:fillRect/>
          </a:stretch>
        </p:blipFill>
        <p:spPr bwMode="auto">
          <a:xfrm>
            <a:off x="1908175" y="2276475"/>
            <a:ext cx="2252663" cy="1690688"/>
          </a:xfrm>
          <a:prstGeom prst="rect">
            <a:avLst/>
          </a:prstGeom>
          <a:noFill/>
          <a:ln w="9525">
            <a:noFill/>
            <a:miter lim="800000"/>
            <a:headEnd/>
            <a:tailEnd/>
          </a:ln>
        </p:spPr>
      </p:pic>
      <p:pic>
        <p:nvPicPr>
          <p:cNvPr id="20486" name="Picture 8" descr="PPT Template - tropical, paradise, maldi - Text Slide"/>
          <p:cNvPicPr>
            <a:picLocks noChangeAspect="1" noChangeArrowheads="1"/>
          </p:cNvPicPr>
          <p:nvPr/>
        </p:nvPicPr>
        <p:blipFill>
          <a:blip r:embed="rId4" cstate="print"/>
          <a:srcRect/>
          <a:stretch>
            <a:fillRect/>
          </a:stretch>
        </p:blipFill>
        <p:spPr bwMode="auto">
          <a:xfrm>
            <a:off x="4067175" y="2060575"/>
            <a:ext cx="1825625" cy="1368425"/>
          </a:xfrm>
          <a:prstGeom prst="rect">
            <a:avLst/>
          </a:prstGeom>
          <a:noFill/>
          <a:ln w="9525">
            <a:noFill/>
            <a:miter lim="800000"/>
            <a:headEnd/>
            <a:tailEnd/>
          </a:ln>
        </p:spPr>
      </p:pic>
      <p:sp>
        <p:nvSpPr>
          <p:cNvPr id="20487" name="Rectangle 6"/>
          <p:cNvSpPr>
            <a:spLocks noChangeArrowheads="1"/>
          </p:cNvSpPr>
          <p:nvPr/>
        </p:nvSpPr>
        <p:spPr bwMode="auto">
          <a:xfrm>
            <a:off x="4211638" y="3429000"/>
            <a:ext cx="2643187" cy="307975"/>
          </a:xfrm>
          <a:prstGeom prst="rect">
            <a:avLst/>
          </a:prstGeom>
          <a:noFill/>
          <a:ln w="9525">
            <a:noFill/>
            <a:miter lim="800000"/>
            <a:headEnd/>
            <a:tailEnd/>
          </a:ln>
        </p:spPr>
        <p:txBody>
          <a:bodyPr wrap="none">
            <a:spAutoFit/>
          </a:bodyPr>
          <a:lstStyle/>
          <a:p>
            <a:r>
              <a:rPr lang="en-CA" sz="1400" dirty="0">
                <a:solidFill>
                  <a:srgbClr val="FF0000"/>
                </a:solidFill>
              </a:rPr>
              <a:t>http://www.crystalgraphics.com</a:t>
            </a:r>
          </a:p>
        </p:txBody>
      </p:sp>
      <p:sp>
        <p:nvSpPr>
          <p:cNvPr id="20489" name="Rectangle 8"/>
          <p:cNvSpPr>
            <a:spLocks noChangeArrowheads="1"/>
          </p:cNvSpPr>
          <p:nvPr/>
        </p:nvSpPr>
        <p:spPr bwMode="auto">
          <a:xfrm>
            <a:off x="8645834" y="338138"/>
            <a:ext cx="383438" cy="307777"/>
          </a:xfrm>
          <a:prstGeom prst="rect">
            <a:avLst/>
          </a:prstGeom>
          <a:noFill/>
          <a:ln w="9525">
            <a:noFill/>
            <a:miter lim="800000"/>
            <a:headEnd/>
            <a:tailEnd/>
          </a:ln>
        </p:spPr>
        <p:txBody>
          <a:bodyPr wrap="none">
            <a:spAutoFit/>
          </a:bodyPr>
          <a:lstStyle/>
          <a:p>
            <a:r>
              <a:rPr lang="en-US" sz="1400" dirty="0" smtClean="0">
                <a:solidFill>
                  <a:srgbClr val="FF0000"/>
                </a:solidFill>
              </a:rPr>
              <a:t>16</a:t>
            </a:r>
            <a:endParaRPr lang="en-CA" sz="1400" dirty="0">
              <a:solidFill>
                <a:srgbClr val="FF0000"/>
              </a:solidFill>
            </a:endParaRPr>
          </a:p>
        </p:txBody>
      </p:sp>
      <p:sp>
        <p:nvSpPr>
          <p:cNvPr id="10" name="Rectangle 9"/>
          <p:cNvSpPr/>
          <p:nvPr/>
        </p:nvSpPr>
        <p:spPr>
          <a:xfrm>
            <a:off x="6439" y="634484"/>
            <a:ext cx="2193229" cy="707886"/>
          </a:xfrm>
          <a:prstGeom prst="rect">
            <a:avLst/>
          </a:prstGeom>
        </p:spPr>
        <p:txBody>
          <a:bodyPr wrap="none">
            <a:spAutoFit/>
          </a:bodyPr>
          <a:lstStyle/>
          <a:p>
            <a:r>
              <a:rPr lang="en-US" sz="2000" b="1" dirty="0" smtClean="0">
                <a:solidFill>
                  <a:srgbClr val="FF0000"/>
                </a:solidFill>
              </a:rPr>
              <a:t>Visual aids</a:t>
            </a:r>
          </a:p>
          <a:p>
            <a:r>
              <a:rPr lang="en-US" sz="2000" b="1" dirty="0" smtClean="0">
                <a:solidFill>
                  <a:srgbClr val="FF0000"/>
                </a:solidFill>
              </a:rPr>
              <a:t> – Look and feel</a:t>
            </a:r>
            <a:endParaRPr lang="en-CA" sz="2000" b="1" dirty="0" smtClean="0">
              <a:solidFill>
                <a:srgbClr val="FF0000"/>
              </a:solidFill>
            </a:endParaRPr>
          </a:p>
        </p:txBody>
      </p:sp>
      <p:sp>
        <p:nvSpPr>
          <p:cNvPr id="11" name="Rectangle 7"/>
          <p:cNvSpPr>
            <a:spLocks noChangeArrowheads="1"/>
          </p:cNvSpPr>
          <p:nvPr/>
        </p:nvSpPr>
        <p:spPr bwMode="auto">
          <a:xfrm>
            <a:off x="5536995" y="147968"/>
            <a:ext cx="2360839" cy="307777"/>
          </a:xfrm>
          <a:prstGeom prst="rect">
            <a:avLst/>
          </a:prstGeom>
          <a:noFill/>
          <a:ln w="9525">
            <a:noFill/>
            <a:miter lim="800000"/>
            <a:headEnd/>
            <a:tailEnd/>
          </a:ln>
        </p:spPr>
        <p:txBody>
          <a:bodyPr wrap="none">
            <a:spAutoFit/>
          </a:bodyPr>
          <a:lstStyle/>
          <a:p>
            <a:r>
              <a:rPr lang="en-US" sz="1400" dirty="0" smtClean="0">
                <a:solidFill>
                  <a:srgbClr val="FF0000"/>
                </a:solidFill>
              </a:rPr>
              <a:t>On technical presentations</a:t>
            </a:r>
            <a:endParaRPr lang="en-CA" sz="1400" dirty="0">
              <a:solidFill>
                <a:srgbClr val="FF0000"/>
              </a:solidFill>
            </a:endParaRPr>
          </a:p>
        </p:txBody>
      </p:sp>
    </p:spTree>
    <p:extLst>
      <p:ext uri="{BB962C8B-B14F-4D97-AF65-F5344CB8AC3E}">
        <p14:creationId xmlns:p14="http://schemas.microsoft.com/office/powerpoint/2010/main" val="3291965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p:txBody>
          <a:bodyPr/>
          <a:lstStyle/>
          <a:p>
            <a:r>
              <a:rPr lang="en-US" sz="3600" dirty="0" smtClean="0">
                <a:solidFill>
                  <a:schemeClr val="tx1"/>
                </a:solidFill>
              </a:rPr>
              <a:t>Backgrounds</a:t>
            </a:r>
          </a:p>
        </p:txBody>
      </p:sp>
      <p:sp>
        <p:nvSpPr>
          <p:cNvPr id="233476" name="Rectangle 4"/>
          <p:cNvSpPr>
            <a:spLocks noGrp="1" noChangeArrowheads="1"/>
          </p:cNvSpPr>
          <p:nvPr>
            <p:ph type="body" idx="1"/>
          </p:nvPr>
        </p:nvSpPr>
        <p:spPr/>
        <p:txBody>
          <a:bodyPr/>
          <a:lstStyle/>
          <a:p>
            <a:pPr>
              <a:buNone/>
            </a:pPr>
            <a:r>
              <a:rPr lang="en-US" dirty="0" smtClean="0">
                <a:solidFill>
                  <a:srgbClr val="EAEAEA"/>
                </a:solidFill>
              </a:rPr>
              <a:t>	</a:t>
            </a:r>
            <a:r>
              <a:rPr lang="en-US" dirty="0" smtClean="0"/>
              <a:t>This speaker’s backgrounds are white with accents at the top</a:t>
            </a:r>
          </a:p>
        </p:txBody>
      </p:sp>
      <p:sp>
        <p:nvSpPr>
          <p:cNvPr id="23557" name="Slide Number Placeholder 4"/>
          <p:cNvSpPr>
            <a:spLocks noGrp="1"/>
          </p:cNvSpPr>
          <p:nvPr>
            <p:ph type="sldNum" sz="quarter" idx="12"/>
          </p:nvPr>
        </p:nvSpPr>
        <p:spPr/>
        <p:txBody>
          <a:bodyPr/>
          <a:lstStyle/>
          <a:p>
            <a:pPr>
              <a:defRPr/>
            </a:pPr>
            <a:fld id="{1E82383A-EEC0-4799-A8C7-B97E16E15246}" type="slidenum">
              <a:rPr lang="en-US"/>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xxx"/>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title"/>
          </p:nvPr>
        </p:nvSpPr>
        <p:spPr/>
        <p:txBody>
          <a:bodyPr/>
          <a:lstStyle/>
          <a:p>
            <a:r>
              <a:rPr lang="en-US" sz="3600" dirty="0" smtClean="0">
                <a:solidFill>
                  <a:schemeClr val="accent1"/>
                </a:solidFill>
              </a:rPr>
              <a:t>Backgrounds</a:t>
            </a:r>
          </a:p>
        </p:txBody>
      </p:sp>
      <p:sp>
        <p:nvSpPr>
          <p:cNvPr id="233476" name="Rectangle 4"/>
          <p:cNvSpPr>
            <a:spLocks noGrp="1" noChangeArrowheads="1"/>
          </p:cNvSpPr>
          <p:nvPr>
            <p:ph type="body" idx="1"/>
          </p:nvPr>
        </p:nvSpPr>
        <p:spPr/>
        <p:txBody>
          <a:bodyPr/>
          <a:lstStyle/>
          <a:p>
            <a:pPr>
              <a:buNone/>
            </a:pPr>
            <a:r>
              <a:rPr lang="en-US" dirty="0" smtClean="0">
                <a:solidFill>
                  <a:srgbClr val="EAEAEA"/>
                </a:solidFill>
              </a:rPr>
              <a:t>	</a:t>
            </a:r>
            <a:r>
              <a:rPr lang="en-CA" dirty="0">
                <a:solidFill>
                  <a:srgbClr val="EAEAEA"/>
                </a:solidFill>
              </a:rPr>
              <a:t>This speaker’s backgrounds are white with accents at the top</a:t>
            </a:r>
          </a:p>
          <a:p>
            <a:pPr>
              <a:buNone/>
            </a:pPr>
            <a:endParaRPr lang="en-US" dirty="0" smtClean="0">
              <a:solidFill>
                <a:srgbClr val="EAEAEA"/>
              </a:solidFill>
            </a:endParaRPr>
          </a:p>
          <a:p>
            <a:pPr>
              <a:buNone/>
            </a:pPr>
            <a:r>
              <a:rPr lang="en-US" dirty="0" smtClean="0">
                <a:solidFill>
                  <a:srgbClr val="EAEAEA"/>
                </a:solidFill>
              </a:rPr>
              <a:t>	Non-uniform backgrounds can cause issues</a:t>
            </a:r>
          </a:p>
          <a:p>
            <a:pPr lvl="1"/>
            <a:r>
              <a:rPr lang="en-US" dirty="0" smtClean="0">
                <a:solidFill>
                  <a:srgbClr val="EAEAEA"/>
                </a:solidFill>
              </a:rPr>
              <a:t>The title font color literally blends in</a:t>
            </a:r>
          </a:p>
          <a:p>
            <a:pPr lvl="1"/>
            <a:endParaRPr lang="en-US" dirty="0" smtClean="0">
              <a:solidFill>
                <a:srgbClr val="EAEAEA"/>
              </a:solidFill>
            </a:endParaRPr>
          </a:p>
          <a:p>
            <a:pPr lvl="1"/>
            <a:endParaRPr lang="en-US" dirty="0" smtClean="0">
              <a:solidFill>
                <a:srgbClr val="EAEAEA"/>
              </a:solidFill>
            </a:endParaRPr>
          </a:p>
          <a:p>
            <a:pPr lvl="1"/>
            <a:endParaRPr lang="en-US" dirty="0" smtClean="0">
              <a:solidFill>
                <a:srgbClr val="EAEAEA"/>
              </a:solidFill>
            </a:endParaRPr>
          </a:p>
          <a:p>
            <a:pPr lvl="1"/>
            <a:endParaRPr lang="en-US" dirty="0" smtClean="0">
              <a:solidFill>
                <a:srgbClr val="EAEAEA"/>
              </a:solidFill>
            </a:endParaRPr>
          </a:p>
          <a:p>
            <a:pPr lvl="1"/>
            <a:endParaRPr lang="en-US" dirty="0" smtClean="0">
              <a:solidFill>
                <a:srgbClr val="EAEAEA"/>
              </a:solidFill>
            </a:endParaRPr>
          </a:p>
          <a:p>
            <a:pPr lvl="1"/>
            <a:endParaRPr lang="en-US" dirty="0" smtClean="0">
              <a:solidFill>
                <a:srgbClr val="EAEAEA"/>
              </a:solidFill>
            </a:endParaRPr>
          </a:p>
          <a:p>
            <a:pPr lvl="1"/>
            <a:r>
              <a:rPr lang="en-US" dirty="0" smtClean="0">
                <a:solidFill>
                  <a:schemeClr val="bg1">
                    <a:lumMod val="85000"/>
                  </a:schemeClr>
                </a:solidFill>
              </a:rPr>
              <a:t>This background ships with PowerPoint</a:t>
            </a:r>
          </a:p>
        </p:txBody>
      </p:sp>
      <p:sp>
        <p:nvSpPr>
          <p:cNvPr id="23557" name="Slide Number Placeholder 4"/>
          <p:cNvSpPr>
            <a:spLocks noGrp="1"/>
          </p:cNvSpPr>
          <p:nvPr>
            <p:ph type="sldNum" sz="quarter" idx="12"/>
          </p:nvPr>
        </p:nvSpPr>
        <p:spPr/>
        <p:txBody>
          <a:bodyPr/>
          <a:lstStyle/>
          <a:p>
            <a:pPr>
              <a:defRPr/>
            </a:pPr>
            <a:fld id="{1E82383A-EEC0-4799-A8C7-B97E16E15246}" type="slidenum">
              <a:rPr lang="en-US"/>
              <a:pPr>
                <a:defRPr/>
              </a:pPr>
              <a:t>19</a:t>
            </a:fld>
            <a:endParaRPr lang="en-US"/>
          </a:p>
        </p:txBody>
      </p:sp>
    </p:spTree>
    <p:extLst>
      <p:ext uri="{BB962C8B-B14F-4D97-AF65-F5344CB8AC3E}">
        <p14:creationId xmlns:p14="http://schemas.microsoft.com/office/powerpoint/2010/main" val="2591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47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47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Outline</a:t>
            </a:r>
          </a:p>
        </p:txBody>
      </p:sp>
      <p:sp>
        <p:nvSpPr>
          <p:cNvPr id="7171" name="Rectangle 3"/>
          <p:cNvSpPr>
            <a:spLocks noGrp="1" noChangeArrowheads="1"/>
          </p:cNvSpPr>
          <p:nvPr>
            <p:ph type="body" idx="1"/>
          </p:nvPr>
        </p:nvSpPr>
        <p:spPr/>
        <p:txBody>
          <a:bodyPr/>
          <a:lstStyle/>
          <a:p>
            <a:pPr eaLnBrk="1" hangingPunct="1">
              <a:buFontTx/>
              <a:buNone/>
            </a:pPr>
            <a:r>
              <a:rPr lang="en-US" dirty="0" smtClean="0"/>
              <a:t>	The previous session covered:</a:t>
            </a:r>
          </a:p>
          <a:p>
            <a:pPr lvl="1" eaLnBrk="1" hangingPunct="1"/>
            <a:r>
              <a:rPr lang="en-US" dirty="0" smtClean="0"/>
              <a:t>Background</a:t>
            </a:r>
          </a:p>
          <a:p>
            <a:pPr lvl="1" eaLnBrk="1" hangingPunct="1"/>
            <a:r>
              <a:rPr lang="en-US" dirty="0" smtClean="0"/>
              <a:t>The milestone</a:t>
            </a:r>
          </a:p>
          <a:p>
            <a:pPr lvl="1" eaLnBrk="1" hangingPunct="1"/>
            <a:r>
              <a:rPr lang="en-US" dirty="0" smtClean="0"/>
              <a:t>Bad presentations</a:t>
            </a:r>
          </a:p>
          <a:p>
            <a:pPr lvl="1" eaLnBrk="1" hangingPunct="1"/>
            <a:r>
              <a:rPr lang="en-US" dirty="0" smtClean="0"/>
              <a:t>First two aspects of a good presentation:</a:t>
            </a:r>
          </a:p>
          <a:p>
            <a:pPr lvl="2" eaLnBrk="1" hangingPunct="1"/>
            <a:r>
              <a:rPr lang="en-US" dirty="0" smtClean="0"/>
              <a:t>Interest and knowledge</a:t>
            </a:r>
          </a:p>
          <a:p>
            <a:pPr lvl="2" eaLnBrk="1" hangingPunct="1"/>
            <a:r>
              <a:rPr lang="en-US" dirty="0" smtClean="0"/>
              <a:t>Organization</a:t>
            </a:r>
          </a:p>
        </p:txBody>
      </p:sp>
      <p:sp>
        <p:nvSpPr>
          <p:cNvPr id="7172" name="Slide Number Placeholder 3"/>
          <p:cNvSpPr>
            <a:spLocks noGrp="1"/>
          </p:cNvSpPr>
          <p:nvPr>
            <p:ph type="sldNum" sz="quarter" idx="12"/>
          </p:nvPr>
        </p:nvSpPr>
        <p:spPr/>
        <p:txBody>
          <a:bodyPr/>
          <a:lstStyle/>
          <a:p>
            <a:pPr>
              <a:defRPr/>
            </a:pPr>
            <a:fld id="{5601FF39-4D35-4302-AB1C-BA431BA05A03}" type="slidenum">
              <a:rPr lang="en-US"/>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smtClean="0"/>
              <a:t>“Someone Else’s Slides”</a:t>
            </a:r>
          </a:p>
        </p:txBody>
      </p:sp>
      <p:sp>
        <p:nvSpPr>
          <p:cNvPr id="2" name="Slide Number Placeholder 7"/>
          <p:cNvSpPr>
            <a:spLocks noGrp="1"/>
          </p:cNvSpPr>
          <p:nvPr>
            <p:ph type="sldNum" sz="quarter" idx="12"/>
          </p:nvPr>
        </p:nvSpPr>
        <p:spPr/>
        <p:txBody>
          <a:bodyPr/>
          <a:lstStyle/>
          <a:p>
            <a:pPr>
              <a:defRPr/>
            </a:pPr>
            <a:fld id="{B763353F-CB27-4D0F-8C68-F65284BF1B2E}" type="slidenum">
              <a:rPr lang="en-US"/>
              <a:pPr>
                <a:defRPr/>
              </a:pPr>
              <a:t>20</a:t>
            </a:fld>
            <a:endParaRPr lang="en-US"/>
          </a:p>
        </p:txBody>
      </p:sp>
      <p:sp>
        <p:nvSpPr>
          <p:cNvPr id="10"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lvl="0" indent="-342900">
              <a:spcBef>
                <a:spcPct val="20000"/>
              </a:spcBef>
            </a:pPr>
            <a:r>
              <a:rPr lang="en-US" sz="2000" kern="0" dirty="0" smtClean="0">
                <a:solidFill>
                  <a:srgbClr val="000000"/>
                </a:solidFill>
                <a:latin typeface="Arial"/>
              </a:rPr>
              <a:t>	</a:t>
            </a:r>
            <a:r>
              <a:rPr lang="en-US" sz="2000" kern="0" dirty="0" smtClean="0"/>
              <a:t>Don’t fall victim to “someone else’s slides” </a:t>
            </a:r>
            <a:r>
              <a:rPr lang="en-US" sz="2000" kern="0" dirty="0" smtClean="0"/>
              <a:t>syndrome, it reduces</a:t>
            </a:r>
            <a:endParaRPr lang="en-US" sz="2000" kern="0" dirty="0" smtClean="0">
              <a:solidFill>
                <a:srgbClr val="000000"/>
              </a:solidFill>
              <a:latin typeface="Arial"/>
            </a:endParaRPr>
          </a:p>
          <a:p>
            <a:pPr marL="742950" lvl="1" indent="-285750">
              <a:spcBef>
                <a:spcPct val="20000"/>
              </a:spcBef>
              <a:buFontTx/>
              <a:buChar char="–"/>
            </a:pPr>
            <a:r>
              <a:rPr lang="en-US" kern="0" dirty="0" smtClean="0">
                <a:solidFill>
                  <a:srgbClr val="000000"/>
                </a:solidFill>
                <a:latin typeface="Arial"/>
              </a:rPr>
              <a:t>Your </a:t>
            </a:r>
            <a:r>
              <a:rPr lang="en-US" kern="0" dirty="0" smtClean="0">
                <a:solidFill>
                  <a:srgbClr val="000000"/>
                </a:solidFill>
                <a:latin typeface="Arial"/>
              </a:rPr>
              <a:t>preparation time</a:t>
            </a:r>
          </a:p>
          <a:p>
            <a:pPr marL="742950" lvl="1" indent="-285750">
              <a:spcBef>
                <a:spcPct val="20000"/>
              </a:spcBef>
              <a:buFontTx/>
              <a:buChar char="–"/>
            </a:pPr>
            <a:r>
              <a:rPr lang="en-US" kern="0" dirty="0" smtClean="0">
                <a:solidFill>
                  <a:srgbClr val="000000"/>
                </a:solidFill>
                <a:latin typeface="Arial"/>
              </a:rPr>
              <a:t>The </a:t>
            </a:r>
            <a:r>
              <a:rPr lang="en-US" kern="0" dirty="0" smtClean="0">
                <a:solidFill>
                  <a:srgbClr val="000000"/>
                </a:solidFill>
                <a:latin typeface="Arial"/>
              </a:rPr>
              <a:t>time you spend thinking about the presentation</a:t>
            </a:r>
            <a:endParaRPr lang="en-US" kern="0" dirty="0"/>
          </a:p>
        </p:txBody>
      </p:sp>
      <p:pic>
        <p:nvPicPr>
          <p:cNvPr id="76801" name="Picture 1"/>
          <p:cNvPicPr>
            <a:picLocks noChangeAspect="1" noChangeArrowheads="1"/>
          </p:cNvPicPr>
          <p:nvPr/>
        </p:nvPicPr>
        <p:blipFill>
          <a:blip r:embed="rId3" cstate="print"/>
          <a:srcRect/>
          <a:stretch>
            <a:fillRect/>
          </a:stretch>
        </p:blipFill>
        <p:spPr bwMode="auto">
          <a:xfrm>
            <a:off x="670561" y="3116747"/>
            <a:ext cx="3370909" cy="2520000"/>
          </a:xfrm>
          <a:prstGeom prst="rect">
            <a:avLst/>
          </a:prstGeom>
          <a:noFill/>
          <a:ln w="9525">
            <a:solidFill>
              <a:schemeClr val="tx1"/>
            </a:solidFill>
            <a:miter lim="800000"/>
            <a:headEnd/>
            <a:tailEnd/>
          </a:ln>
        </p:spPr>
      </p:pic>
      <p:pic>
        <p:nvPicPr>
          <p:cNvPr id="76802" name="Picture 2"/>
          <p:cNvPicPr>
            <a:picLocks noChangeAspect="1" noChangeArrowheads="1"/>
          </p:cNvPicPr>
          <p:nvPr/>
        </p:nvPicPr>
        <p:blipFill>
          <a:blip r:embed="rId4" cstate="print"/>
          <a:srcRect/>
          <a:stretch>
            <a:fillRect/>
          </a:stretch>
        </p:blipFill>
        <p:spPr bwMode="auto">
          <a:xfrm>
            <a:off x="1573531" y="3964260"/>
            <a:ext cx="3350666" cy="2520000"/>
          </a:xfrm>
          <a:prstGeom prst="rect">
            <a:avLst/>
          </a:prstGeom>
          <a:noFill/>
          <a:ln w="9525">
            <a:solidFill>
              <a:schemeClr val="tx1"/>
            </a:solidFill>
            <a:miter lim="800000"/>
            <a:headEnd/>
            <a:tailEnd/>
          </a:ln>
        </p:spPr>
      </p:pic>
      <p:pic>
        <p:nvPicPr>
          <p:cNvPr id="76803" name="Picture 3"/>
          <p:cNvPicPr>
            <a:picLocks noChangeAspect="1" noChangeArrowheads="1"/>
          </p:cNvPicPr>
          <p:nvPr/>
        </p:nvPicPr>
        <p:blipFill>
          <a:blip r:embed="rId5" cstate="print"/>
          <a:srcRect/>
          <a:stretch>
            <a:fillRect/>
          </a:stretch>
        </p:blipFill>
        <p:spPr bwMode="auto">
          <a:xfrm>
            <a:off x="2967200" y="4134800"/>
            <a:ext cx="3360000" cy="2520000"/>
          </a:xfrm>
          <a:prstGeom prst="rect">
            <a:avLst/>
          </a:prstGeom>
          <a:noFill/>
          <a:ln w="9525">
            <a:solidFill>
              <a:schemeClr val="tx1"/>
            </a:solidFill>
            <a:miter lim="800000"/>
            <a:headEnd/>
            <a:tailEnd/>
          </a:ln>
        </p:spPr>
      </p:pic>
      <p:pic>
        <p:nvPicPr>
          <p:cNvPr id="76805" name="Picture 5"/>
          <p:cNvPicPr>
            <a:picLocks noChangeAspect="1" noChangeArrowheads="1"/>
          </p:cNvPicPr>
          <p:nvPr/>
        </p:nvPicPr>
        <p:blipFill>
          <a:blip r:embed="rId6" cstate="print"/>
          <a:srcRect/>
          <a:stretch>
            <a:fillRect/>
          </a:stretch>
        </p:blipFill>
        <p:spPr bwMode="auto">
          <a:xfrm>
            <a:off x="5250181" y="3380060"/>
            <a:ext cx="3341334" cy="2520000"/>
          </a:xfrm>
          <a:prstGeom prst="rect">
            <a:avLst/>
          </a:prstGeom>
          <a:noFill/>
          <a:ln w="9525">
            <a:solidFill>
              <a:schemeClr val="tx1"/>
            </a:solidFill>
            <a:miter lim="800000"/>
            <a:headEnd/>
            <a:tailEnd/>
          </a:ln>
        </p:spPr>
      </p:pic>
      <p:sp>
        <p:nvSpPr>
          <p:cNvPr id="35" name="Rectangle 34"/>
          <p:cNvSpPr/>
          <p:nvPr/>
        </p:nvSpPr>
        <p:spPr>
          <a:xfrm>
            <a:off x="6922770" y="6211054"/>
            <a:ext cx="1107996" cy="369332"/>
          </a:xfrm>
          <a:prstGeom prst="rect">
            <a:avLst/>
          </a:prstGeom>
        </p:spPr>
        <p:txBody>
          <a:bodyPr wrap="none">
            <a:spAutoFit/>
          </a:bodyPr>
          <a:lstStyle/>
          <a:p>
            <a:r>
              <a:rPr lang="en-US" kern="0" dirty="0" smtClean="0"/>
              <a:t>B. </a:t>
            </a:r>
            <a:r>
              <a:rPr lang="en-US" kern="0" dirty="0" err="1" smtClean="0"/>
              <a:t>Priess</a:t>
            </a:r>
            <a:endParaRPr lang="en-CA" dirty="0"/>
          </a:p>
        </p:txBody>
      </p:sp>
      <p:sp>
        <p:nvSpPr>
          <p:cNvPr id="11" name="Rectangle 10"/>
          <p:cNvSpPr/>
          <p:nvPr/>
        </p:nvSpPr>
        <p:spPr>
          <a:xfrm>
            <a:off x="6439" y="634484"/>
            <a:ext cx="2193229"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Look and feel</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768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500"/>
                                  </p:stCondLst>
                                  <p:childTnLst>
                                    <p:set>
                                      <p:cBhvr>
                                        <p:cTn id="11" dur="1" fill="hold">
                                          <p:stCondLst>
                                            <p:cond delay="0"/>
                                          </p:stCondLst>
                                        </p:cTn>
                                        <p:tgtEl>
                                          <p:spTgt spid="76802"/>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76803"/>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nodeType="afterEffect">
                                  <p:stCondLst>
                                    <p:cond delay="500"/>
                                  </p:stCondLst>
                                  <p:childTnLst>
                                    <p:set>
                                      <p:cBhvr>
                                        <p:cTn id="17" dur="1" fill="hold">
                                          <p:stCondLst>
                                            <p:cond delay="0"/>
                                          </p:stCondLst>
                                        </p:cTn>
                                        <p:tgtEl>
                                          <p:spTgt spid="76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t>“Someone Else’s Slides”</a:t>
            </a:r>
          </a:p>
        </p:txBody>
      </p:sp>
      <p:sp>
        <p:nvSpPr>
          <p:cNvPr id="27651" name="Rectangle 3"/>
          <p:cNvSpPr>
            <a:spLocks noGrp="1" noChangeArrowheads="1"/>
          </p:cNvSpPr>
          <p:nvPr>
            <p:ph type="body" idx="1"/>
          </p:nvPr>
        </p:nvSpPr>
        <p:spPr/>
        <p:txBody>
          <a:bodyPr/>
          <a:lstStyle/>
          <a:p>
            <a:pPr eaLnBrk="1" hangingPunct="1">
              <a:buFontTx/>
              <a:buNone/>
            </a:pPr>
            <a:r>
              <a:rPr lang="en-US" dirty="0" smtClean="0"/>
              <a:t>	Most importantly, you should avoid</a:t>
            </a:r>
            <a:endParaRPr lang="en-US" sz="2800" dirty="0" smtClean="0"/>
          </a:p>
          <a:p>
            <a:pPr lvl="1" algn="ctr" eaLnBrk="1" hangingPunct="1">
              <a:buFontTx/>
              <a:buNone/>
            </a:pPr>
            <a:r>
              <a:rPr lang="en-US" sz="2800" dirty="0" smtClean="0"/>
              <a:t>Plagiarism</a:t>
            </a:r>
          </a:p>
        </p:txBody>
      </p:sp>
      <p:sp>
        <p:nvSpPr>
          <p:cNvPr id="24580" name="Slide Number Placeholder 3"/>
          <p:cNvSpPr>
            <a:spLocks noGrp="1"/>
          </p:cNvSpPr>
          <p:nvPr>
            <p:ph type="sldNum" sz="quarter" idx="12"/>
          </p:nvPr>
        </p:nvSpPr>
        <p:spPr/>
        <p:txBody>
          <a:bodyPr/>
          <a:lstStyle/>
          <a:p>
            <a:pPr>
              <a:defRPr/>
            </a:pPr>
            <a:fld id="{7E742D8F-69B8-4B4A-BAA6-DF6D1C2E983D}" type="slidenum">
              <a:rPr lang="en-US"/>
              <a:pPr>
                <a:defRPr/>
              </a:pPr>
              <a:t>21</a:t>
            </a:fld>
            <a:endParaRPr lang="en-US"/>
          </a:p>
        </p:txBody>
      </p:sp>
      <p:pic>
        <p:nvPicPr>
          <p:cNvPr id="27653" name="Picture 5"/>
          <p:cNvPicPr>
            <a:picLocks noChangeAspect="1" noChangeArrowheads="1"/>
          </p:cNvPicPr>
          <p:nvPr/>
        </p:nvPicPr>
        <p:blipFill>
          <a:blip r:embed="rId3" cstate="print"/>
          <a:srcRect/>
          <a:stretch>
            <a:fillRect/>
          </a:stretch>
        </p:blipFill>
        <p:spPr bwMode="auto">
          <a:xfrm>
            <a:off x="3132138" y="3068638"/>
            <a:ext cx="3600450" cy="2070100"/>
          </a:xfrm>
          <a:prstGeom prst="rect">
            <a:avLst/>
          </a:prstGeom>
          <a:noFill/>
          <a:ln w="9525">
            <a:noFill/>
            <a:miter lim="800000"/>
            <a:headEnd/>
            <a:tailEnd/>
          </a:ln>
        </p:spPr>
      </p:pic>
      <p:sp>
        <p:nvSpPr>
          <p:cNvPr id="6" name="Rectangle 5"/>
          <p:cNvSpPr/>
          <p:nvPr/>
        </p:nvSpPr>
        <p:spPr>
          <a:xfrm>
            <a:off x="0" y="6550025"/>
            <a:ext cx="8569325" cy="307975"/>
          </a:xfrm>
          <a:prstGeom prst="rect">
            <a:avLst/>
          </a:prstGeom>
        </p:spPr>
        <p:txBody>
          <a:bodyPr>
            <a:spAutoFit/>
          </a:bodyPr>
          <a:lstStyle/>
          <a:p>
            <a:pPr>
              <a:defRPr/>
            </a:pPr>
            <a:r>
              <a:rPr lang="en-CA" sz="1400" dirty="0">
                <a:solidFill>
                  <a:schemeClr val="tx1">
                    <a:lumMod val="65000"/>
                    <a:lumOff val="35000"/>
                  </a:schemeClr>
                </a:solidFill>
              </a:rPr>
              <a:t>http://methodwithmadness.blogspot.ca/2012/08/is-plagiarism-hampering-development-of.html</a:t>
            </a:r>
          </a:p>
        </p:txBody>
      </p:sp>
      <p:sp>
        <p:nvSpPr>
          <p:cNvPr id="7" name="Rectangle 6"/>
          <p:cNvSpPr/>
          <p:nvPr/>
        </p:nvSpPr>
        <p:spPr>
          <a:xfrm>
            <a:off x="6439" y="634484"/>
            <a:ext cx="2193229"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Look and feel</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smtClean="0"/>
              <a:t>“Someone Else’s Slides”</a:t>
            </a:r>
          </a:p>
        </p:txBody>
      </p:sp>
      <p:sp>
        <p:nvSpPr>
          <p:cNvPr id="2" name="Slide Number Placeholder 7"/>
          <p:cNvSpPr>
            <a:spLocks noGrp="1"/>
          </p:cNvSpPr>
          <p:nvPr>
            <p:ph type="sldNum" sz="quarter" idx="12"/>
          </p:nvPr>
        </p:nvSpPr>
        <p:spPr/>
        <p:txBody>
          <a:bodyPr/>
          <a:lstStyle/>
          <a:p>
            <a:pPr>
              <a:defRPr/>
            </a:pPr>
            <a:fld id="{B763353F-CB27-4D0F-8C68-F65284BF1B2E}" type="slidenum">
              <a:rPr lang="en-US"/>
              <a:pPr>
                <a:defRPr/>
              </a:pPr>
              <a:t>22</a:t>
            </a:fld>
            <a:endParaRPr lang="en-US"/>
          </a:p>
        </p:txBody>
      </p:sp>
      <p:sp>
        <p:nvSpPr>
          <p:cNvPr id="10"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defRPr/>
            </a:pPr>
            <a:r>
              <a:rPr lang="en-US" sz="2000" kern="0" dirty="0"/>
              <a:t>	</a:t>
            </a:r>
            <a:r>
              <a:rPr lang="en-US" sz="2000" kern="0" dirty="0" smtClean="0"/>
              <a:t>It is unfortunately common practice to copy slides, often with little or no form of attribution</a:t>
            </a:r>
            <a:endParaRPr lang="en-US" sz="2000" kern="0" dirty="0"/>
          </a:p>
          <a:p>
            <a:pPr marL="742950" lvl="1" indent="-285750">
              <a:spcBef>
                <a:spcPct val="20000"/>
              </a:spcBef>
              <a:buFontTx/>
              <a:buChar char="–"/>
              <a:defRPr/>
            </a:pPr>
            <a:r>
              <a:rPr lang="en-US" kern="0" dirty="0" smtClean="0"/>
              <a:t>Copyists </a:t>
            </a:r>
            <a:r>
              <a:rPr lang="en-US" kern="0" dirty="0"/>
              <a:t>make small cosmetic </a:t>
            </a:r>
            <a:r>
              <a:rPr lang="en-US" kern="0" dirty="0" smtClean="0"/>
              <a:t>changes</a:t>
            </a:r>
            <a:endParaRPr lang="en-US" kern="0" dirty="0"/>
          </a:p>
          <a:p>
            <a:pPr marL="342900" indent="-342900">
              <a:spcBef>
                <a:spcPct val="20000"/>
              </a:spcBef>
              <a:defRPr/>
            </a:pPr>
            <a:endParaRPr lang="en-US" sz="2000" kern="0" dirty="0"/>
          </a:p>
        </p:txBody>
      </p:sp>
      <p:pic>
        <p:nvPicPr>
          <p:cNvPr id="12299" name="Picture 11"/>
          <p:cNvPicPr>
            <a:picLocks noChangeAspect="1" noChangeArrowheads="1"/>
          </p:cNvPicPr>
          <p:nvPr/>
        </p:nvPicPr>
        <p:blipFill>
          <a:blip r:embed="rId3" cstate="print"/>
          <a:srcRect/>
          <a:stretch>
            <a:fillRect/>
          </a:stretch>
        </p:blipFill>
        <p:spPr bwMode="auto">
          <a:xfrm>
            <a:off x="107950" y="3573463"/>
            <a:ext cx="2763838" cy="1979612"/>
          </a:xfrm>
          <a:prstGeom prst="rect">
            <a:avLst/>
          </a:prstGeom>
          <a:noFill/>
          <a:ln w="9525">
            <a:solidFill>
              <a:schemeClr val="tx1"/>
            </a:solidFill>
            <a:miter lim="800000"/>
            <a:headEnd/>
            <a:tailEnd/>
          </a:ln>
        </p:spPr>
      </p:pic>
      <p:pic>
        <p:nvPicPr>
          <p:cNvPr id="12" name="Picture 5"/>
          <p:cNvPicPr>
            <a:picLocks noChangeAspect="1" noChangeArrowheads="1"/>
          </p:cNvPicPr>
          <p:nvPr/>
        </p:nvPicPr>
        <p:blipFill>
          <a:blip r:embed="rId4" cstate="print"/>
          <a:srcRect/>
          <a:stretch>
            <a:fillRect/>
          </a:stretch>
        </p:blipFill>
        <p:spPr bwMode="auto">
          <a:xfrm>
            <a:off x="3340100" y="4759325"/>
            <a:ext cx="2632075" cy="1979613"/>
          </a:xfrm>
          <a:prstGeom prst="rect">
            <a:avLst/>
          </a:prstGeom>
          <a:noFill/>
          <a:ln w="9525">
            <a:solidFill>
              <a:schemeClr val="tx1"/>
            </a:solidFill>
            <a:miter lim="800000"/>
            <a:headEnd/>
            <a:tailEnd/>
          </a:ln>
        </p:spPr>
      </p:pic>
      <p:pic>
        <p:nvPicPr>
          <p:cNvPr id="14" name="Picture 7"/>
          <p:cNvPicPr>
            <a:picLocks noChangeAspect="1" noChangeArrowheads="1"/>
          </p:cNvPicPr>
          <p:nvPr/>
        </p:nvPicPr>
        <p:blipFill>
          <a:blip r:embed="rId5" cstate="print"/>
          <a:srcRect/>
          <a:stretch>
            <a:fillRect/>
          </a:stretch>
        </p:blipFill>
        <p:spPr bwMode="auto">
          <a:xfrm>
            <a:off x="6372225" y="3573463"/>
            <a:ext cx="2652713" cy="1979612"/>
          </a:xfrm>
          <a:prstGeom prst="rect">
            <a:avLst/>
          </a:prstGeom>
          <a:noFill/>
          <a:ln w="9525">
            <a:solidFill>
              <a:schemeClr val="tx1"/>
            </a:solidFill>
            <a:miter lim="800000"/>
            <a:headEnd/>
            <a:tailEnd/>
          </a:ln>
        </p:spPr>
      </p:pic>
      <p:pic>
        <p:nvPicPr>
          <p:cNvPr id="11" name="Picture 4"/>
          <p:cNvPicPr>
            <a:picLocks noChangeAspect="1" noChangeArrowheads="1"/>
          </p:cNvPicPr>
          <p:nvPr/>
        </p:nvPicPr>
        <p:blipFill>
          <a:blip r:embed="rId6" cstate="print"/>
          <a:srcRect/>
          <a:stretch>
            <a:fillRect/>
          </a:stretch>
        </p:blipFill>
        <p:spPr bwMode="auto">
          <a:xfrm>
            <a:off x="3033713" y="2636838"/>
            <a:ext cx="2719387" cy="2052637"/>
          </a:xfrm>
          <a:prstGeom prst="rect">
            <a:avLst/>
          </a:prstGeom>
          <a:noFill/>
          <a:ln w="9525">
            <a:solidFill>
              <a:schemeClr val="tx1"/>
            </a:solidFill>
            <a:miter lim="800000"/>
            <a:headEnd/>
            <a:tailEnd/>
          </a:ln>
        </p:spPr>
      </p:pic>
      <p:sp>
        <p:nvSpPr>
          <p:cNvPr id="15" name="Rectangle 14"/>
          <p:cNvSpPr>
            <a:spLocks noChangeArrowheads="1"/>
          </p:cNvSpPr>
          <p:nvPr/>
        </p:nvSpPr>
        <p:spPr bwMode="auto">
          <a:xfrm>
            <a:off x="6808104" y="6550223"/>
            <a:ext cx="2335896" cy="307777"/>
          </a:xfrm>
          <a:prstGeom prst="rect">
            <a:avLst/>
          </a:prstGeom>
          <a:noFill/>
          <a:ln w="9525">
            <a:noFill/>
            <a:miter lim="800000"/>
            <a:headEnd/>
            <a:tailEnd/>
          </a:ln>
        </p:spPr>
        <p:txBody>
          <a:bodyPr wrap="none">
            <a:spAutoFit/>
          </a:bodyPr>
          <a:lstStyle/>
          <a:p>
            <a:r>
              <a:rPr lang="en-GB" sz="1400" dirty="0" smtClean="0"/>
              <a:t>Original: </a:t>
            </a:r>
            <a:r>
              <a:rPr lang="en-GB" sz="1400" dirty="0" err="1"/>
              <a:t>Simonas</a:t>
            </a:r>
            <a:r>
              <a:rPr lang="en-GB" sz="1400" dirty="0"/>
              <a:t> </a:t>
            </a:r>
            <a:r>
              <a:rPr lang="lt-LT" sz="1400" dirty="0" smtClean="0"/>
              <a:t>Šaltenis</a:t>
            </a:r>
            <a:endParaRPr lang="en-GB" sz="1400" i="1" dirty="0"/>
          </a:p>
        </p:txBody>
      </p:sp>
      <p:sp>
        <p:nvSpPr>
          <p:cNvPr id="16" name="TextBox 15"/>
          <p:cNvSpPr txBox="1">
            <a:spLocks noChangeArrowheads="1"/>
          </p:cNvSpPr>
          <p:nvPr/>
        </p:nvSpPr>
        <p:spPr bwMode="auto">
          <a:xfrm>
            <a:off x="5813425" y="2852515"/>
            <a:ext cx="1592263" cy="369887"/>
          </a:xfrm>
          <a:prstGeom prst="rect">
            <a:avLst/>
          </a:prstGeom>
          <a:noFill/>
          <a:ln w="9525">
            <a:noFill/>
            <a:miter lim="800000"/>
            <a:headEnd/>
            <a:tailEnd/>
          </a:ln>
        </p:spPr>
        <p:txBody>
          <a:bodyPr wrap="none">
            <a:spAutoFit/>
          </a:bodyPr>
          <a:lstStyle/>
          <a:p>
            <a:r>
              <a:rPr lang="en-CA">
                <a:latin typeface="Meiryo" pitchFamily="34" charset="-128"/>
                <a:ea typeface="Meiryo" pitchFamily="34" charset="-128"/>
                <a:cs typeface="Meiryo" pitchFamily="34" charset="-128"/>
              </a:rPr>
              <a:t>ght </a:t>
            </a:r>
            <a:r>
              <a:rPr lang="en-CA" i="1">
                <a:latin typeface="Meiryo" pitchFamily="34" charset="-128"/>
                <a:ea typeface="Meiryo" pitchFamily="34" charset="-128"/>
                <a:cs typeface="Meiryo" pitchFamily="34" charset="-128"/>
              </a:rPr>
              <a:t>lg n,</a:t>
            </a:r>
            <a:r>
              <a:rPr lang="en-CA">
                <a:latin typeface="Meiryo" pitchFamily="34" charset="-128"/>
                <a:ea typeface="Meiryo" pitchFamily="34" charset="-128"/>
                <a:cs typeface="Meiryo" pitchFamily="34" charset="-128"/>
              </a:rPr>
              <a:t> run</a:t>
            </a:r>
          </a:p>
        </p:txBody>
      </p:sp>
      <p:sp>
        <p:nvSpPr>
          <p:cNvPr id="17" name="Oval 16"/>
          <p:cNvSpPr/>
          <p:nvPr/>
        </p:nvSpPr>
        <p:spPr>
          <a:xfrm>
            <a:off x="5902325" y="2627090"/>
            <a:ext cx="1384300" cy="792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 name="Oval 17"/>
          <p:cNvSpPr/>
          <p:nvPr/>
        </p:nvSpPr>
        <p:spPr>
          <a:xfrm>
            <a:off x="4038600" y="3521075"/>
            <a:ext cx="611188" cy="2968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TextBox 19"/>
          <p:cNvSpPr txBox="1"/>
          <p:nvPr/>
        </p:nvSpPr>
        <p:spPr>
          <a:xfrm>
            <a:off x="1692275" y="5886450"/>
            <a:ext cx="1530350" cy="368300"/>
          </a:xfrm>
          <a:prstGeom prst="rect">
            <a:avLst/>
          </a:prstGeom>
          <a:noFill/>
        </p:spPr>
        <p:txBody>
          <a:bodyPr wrap="none">
            <a:spAutoFit/>
          </a:bodyPr>
          <a:lstStyle/>
          <a:p>
            <a:pPr>
              <a:defRPr/>
            </a:pPr>
            <a:r>
              <a:rPr lang="en-CA" dirty="0" err="1">
                <a:latin typeface="+mj-lt"/>
                <a:ea typeface="Meiryo" pitchFamily="34" charset="-128"/>
              </a:rPr>
              <a:t>ght</a:t>
            </a:r>
            <a:r>
              <a:rPr lang="en-CA" dirty="0">
                <a:latin typeface="+mj-lt"/>
                <a:ea typeface="Meiryo" pitchFamily="34" charset="-128"/>
              </a:rPr>
              <a:t> </a:t>
            </a:r>
            <a:r>
              <a:rPr lang="en-CA" i="1" dirty="0">
                <a:latin typeface="+mj-lt"/>
                <a:ea typeface="Meiryo" pitchFamily="34" charset="-128"/>
              </a:rPr>
              <a:t>log n,</a:t>
            </a:r>
            <a:r>
              <a:rPr lang="en-CA" dirty="0">
                <a:latin typeface="+mj-lt"/>
                <a:ea typeface="Meiryo" pitchFamily="34" charset="-128"/>
              </a:rPr>
              <a:t> run</a:t>
            </a:r>
          </a:p>
        </p:txBody>
      </p:sp>
      <p:sp>
        <p:nvSpPr>
          <p:cNvPr id="21" name="Oval 20"/>
          <p:cNvSpPr/>
          <p:nvPr/>
        </p:nvSpPr>
        <p:spPr>
          <a:xfrm>
            <a:off x="1781175" y="5732463"/>
            <a:ext cx="1350963" cy="720725"/>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2" name="TextBox 21"/>
          <p:cNvSpPr txBox="1"/>
          <p:nvPr/>
        </p:nvSpPr>
        <p:spPr>
          <a:xfrm>
            <a:off x="6651625" y="5813425"/>
            <a:ext cx="1403350" cy="369888"/>
          </a:xfrm>
          <a:prstGeom prst="rect">
            <a:avLst/>
          </a:prstGeom>
          <a:noFill/>
        </p:spPr>
        <p:txBody>
          <a:bodyPr wrap="none">
            <a:spAutoFit/>
          </a:bodyPr>
          <a:lstStyle/>
          <a:p>
            <a:pPr>
              <a:defRPr/>
            </a:pPr>
            <a:r>
              <a:rPr lang="en-CA" dirty="0" err="1">
                <a:latin typeface="+mj-lt"/>
                <a:ea typeface="Meiryo" pitchFamily="34" charset="-128"/>
              </a:rPr>
              <a:t>ght</a:t>
            </a:r>
            <a:r>
              <a:rPr lang="en-CA" dirty="0">
                <a:latin typeface="+mj-lt"/>
                <a:ea typeface="Meiryo" pitchFamily="34" charset="-128"/>
              </a:rPr>
              <a:t> </a:t>
            </a:r>
            <a:r>
              <a:rPr lang="en-CA" dirty="0" err="1">
                <a:latin typeface="+mj-lt"/>
                <a:ea typeface="Meiryo" pitchFamily="34" charset="-128"/>
              </a:rPr>
              <a:t>lg</a:t>
            </a:r>
            <a:r>
              <a:rPr lang="en-CA" dirty="0">
                <a:latin typeface="+mj-lt"/>
                <a:ea typeface="Meiryo" pitchFamily="34" charset="-128"/>
              </a:rPr>
              <a:t> n, run</a:t>
            </a:r>
          </a:p>
        </p:txBody>
      </p:sp>
      <p:sp>
        <p:nvSpPr>
          <p:cNvPr id="23" name="Oval 22"/>
          <p:cNvSpPr/>
          <p:nvPr/>
        </p:nvSpPr>
        <p:spPr>
          <a:xfrm>
            <a:off x="6742113" y="5657850"/>
            <a:ext cx="1214437" cy="719138"/>
          </a:xfrm>
          <a:prstGeom prst="ellipse">
            <a:avLst/>
          </a:prstGeom>
          <a:noFill/>
          <a:ln>
            <a:solidFill>
              <a:srgbClr val="37B8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4" name="Oval 23"/>
          <p:cNvSpPr/>
          <p:nvPr/>
        </p:nvSpPr>
        <p:spPr>
          <a:xfrm>
            <a:off x="7285038" y="4213225"/>
            <a:ext cx="503237" cy="223838"/>
          </a:xfrm>
          <a:prstGeom prst="ellipse">
            <a:avLst/>
          </a:prstGeom>
          <a:noFill/>
          <a:ln>
            <a:solidFill>
              <a:srgbClr val="37B8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5" name="TextBox 24"/>
          <p:cNvSpPr txBox="1"/>
          <p:nvPr/>
        </p:nvSpPr>
        <p:spPr>
          <a:xfrm>
            <a:off x="377825" y="2933700"/>
            <a:ext cx="1403350" cy="369888"/>
          </a:xfrm>
          <a:prstGeom prst="rect">
            <a:avLst/>
          </a:prstGeom>
          <a:noFill/>
        </p:spPr>
        <p:txBody>
          <a:bodyPr wrap="none">
            <a:spAutoFit/>
          </a:bodyPr>
          <a:lstStyle/>
          <a:p>
            <a:pPr>
              <a:defRPr/>
            </a:pPr>
            <a:r>
              <a:rPr lang="en-CA" dirty="0" err="1">
                <a:latin typeface="+mj-lt"/>
                <a:ea typeface="Meiryo" pitchFamily="34" charset="-128"/>
              </a:rPr>
              <a:t>ght</a:t>
            </a:r>
            <a:r>
              <a:rPr lang="en-CA" dirty="0">
                <a:latin typeface="+mj-lt"/>
                <a:ea typeface="Meiryo" pitchFamily="34" charset="-128"/>
              </a:rPr>
              <a:t> </a:t>
            </a:r>
            <a:r>
              <a:rPr lang="en-CA" dirty="0" err="1">
                <a:latin typeface="Times New Roman" pitchFamily="18" charset="0"/>
                <a:ea typeface="Meiryo" pitchFamily="34" charset="-128"/>
                <a:cs typeface="Times New Roman" pitchFamily="18" charset="0"/>
              </a:rPr>
              <a:t>lg</a:t>
            </a:r>
            <a:r>
              <a:rPr lang="en-CA" i="1" dirty="0">
                <a:latin typeface="Times New Roman" pitchFamily="18" charset="0"/>
                <a:ea typeface="Meiryo" pitchFamily="34" charset="-128"/>
                <a:cs typeface="Times New Roman" pitchFamily="18" charset="0"/>
              </a:rPr>
              <a:t> n</a:t>
            </a:r>
            <a:r>
              <a:rPr lang="en-CA" i="1" dirty="0">
                <a:latin typeface="+mj-lt"/>
                <a:ea typeface="Meiryo" pitchFamily="34" charset="-128"/>
              </a:rPr>
              <a:t>,</a:t>
            </a:r>
            <a:r>
              <a:rPr lang="en-CA" dirty="0">
                <a:latin typeface="+mj-lt"/>
                <a:ea typeface="Meiryo" pitchFamily="34" charset="-128"/>
              </a:rPr>
              <a:t> run</a:t>
            </a:r>
          </a:p>
        </p:txBody>
      </p:sp>
      <p:sp>
        <p:nvSpPr>
          <p:cNvPr id="26" name="Oval 25"/>
          <p:cNvSpPr/>
          <p:nvPr/>
        </p:nvSpPr>
        <p:spPr>
          <a:xfrm>
            <a:off x="455613" y="2844800"/>
            <a:ext cx="1206500" cy="576263"/>
          </a:xfrm>
          <a:prstGeom prst="ellipse">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 name="Oval 27"/>
          <p:cNvSpPr/>
          <p:nvPr/>
        </p:nvSpPr>
        <p:spPr>
          <a:xfrm>
            <a:off x="1085850" y="4254500"/>
            <a:ext cx="433388" cy="225425"/>
          </a:xfrm>
          <a:prstGeom prst="ellipse">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 name="Oval 28"/>
          <p:cNvSpPr/>
          <p:nvPr/>
        </p:nvSpPr>
        <p:spPr>
          <a:xfrm>
            <a:off x="4057650" y="5638800"/>
            <a:ext cx="533400" cy="225425"/>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31" name="Straight Connector 30"/>
          <p:cNvCxnSpPr/>
          <p:nvPr/>
        </p:nvCxnSpPr>
        <p:spPr>
          <a:xfrm>
            <a:off x="492919" y="3238501"/>
            <a:ext cx="601665" cy="1165228"/>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6" idx="6"/>
          </p:cNvCxnSpPr>
          <p:nvPr/>
        </p:nvCxnSpPr>
        <p:spPr>
          <a:xfrm flipH="1">
            <a:off x="1522413" y="3132932"/>
            <a:ext cx="139700" cy="1245393"/>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9" idx="0"/>
          </p:cNvCxnSpPr>
          <p:nvPr/>
        </p:nvCxnSpPr>
        <p:spPr>
          <a:xfrm flipH="1">
            <a:off x="2312194" y="5638800"/>
            <a:ext cx="2012156" cy="97631"/>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757488" y="5838031"/>
            <a:ext cx="1755776" cy="579438"/>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4" idx="2"/>
          </p:cNvCxnSpPr>
          <p:nvPr/>
        </p:nvCxnSpPr>
        <p:spPr>
          <a:xfrm flipH="1">
            <a:off x="6742114" y="4325144"/>
            <a:ext cx="542924" cy="1661322"/>
          </a:xfrm>
          <a:prstGeom prst="line">
            <a:avLst/>
          </a:prstGeom>
          <a:ln w="19050">
            <a:solidFill>
              <a:srgbClr val="37B8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4" idx="6"/>
          </p:cNvCxnSpPr>
          <p:nvPr/>
        </p:nvCxnSpPr>
        <p:spPr>
          <a:xfrm>
            <a:off x="7788275" y="4324350"/>
            <a:ext cx="168275" cy="1697038"/>
          </a:xfrm>
          <a:prstGeom prst="line">
            <a:avLst/>
          </a:prstGeom>
          <a:ln w="19050">
            <a:solidFill>
              <a:srgbClr val="37B8F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388991" y="3395663"/>
            <a:ext cx="2439994" cy="4222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7" idx="1"/>
            <a:endCxn id="18" idx="1"/>
          </p:cNvCxnSpPr>
          <p:nvPr/>
        </p:nvCxnSpPr>
        <p:spPr>
          <a:xfrm flipH="1">
            <a:off x="4128106" y="2743099"/>
            <a:ext cx="1976945" cy="8214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439" y="634484"/>
            <a:ext cx="2193229"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Look and feel</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12299"/>
                                        </p:tgtEl>
                                        <p:attrNameLst>
                                          <p:attrName>style.visibility</p:attrName>
                                        </p:attrNameLst>
                                      </p:cBhvr>
                                      <p:to>
                                        <p:strVal val="visible"/>
                                      </p:to>
                                    </p:set>
                                  </p:childTnLst>
                                </p:cTn>
                              </p:par>
                              <p:par>
                                <p:cTn id="12" presetID="0" presetClass="path" presetSubtype="0" accel="50000" decel="50000" fill="hold" nodeType="withEffect">
                                  <p:stCondLst>
                                    <p:cond delay="500"/>
                                  </p:stCondLst>
                                  <p:childTnLst>
                                    <p:animMotion origin="layout" path="M 0.31354 -0.13371 L 2.77778E-6 3.90007E-6 " pathEditMode="relative" rAng="0" ptsTypes="AA">
                                      <p:cBhvr>
                                        <p:cTn id="13" dur="500" fill="hold"/>
                                        <p:tgtEl>
                                          <p:spTgt spid="12299"/>
                                        </p:tgtEl>
                                        <p:attrNameLst>
                                          <p:attrName>ppt_x</p:attrName>
                                          <p:attrName>ppt_y</p:attrName>
                                        </p:attrNameLst>
                                      </p:cBhvr>
                                      <p:rCtr x="-15700" y="6700"/>
                                    </p:animMotion>
                                  </p:childTnLst>
                                </p:cTn>
                              </p:par>
                            </p:childTnLst>
                          </p:cTn>
                        </p:par>
                        <p:par>
                          <p:cTn id="14" fill="hold">
                            <p:stCondLst>
                              <p:cond delay="1000"/>
                            </p:stCondLst>
                            <p:childTnLst>
                              <p:par>
                                <p:cTn id="15" presetID="1" presetClass="entr" presetSubtype="0" fill="hold" nodeType="afterEffect">
                                  <p:stCondLst>
                                    <p:cond delay="500"/>
                                  </p:stCondLst>
                                  <p:childTnLst>
                                    <p:set>
                                      <p:cBhvr>
                                        <p:cTn id="16" dur="1" fill="hold">
                                          <p:stCondLst>
                                            <p:cond delay="0"/>
                                          </p:stCondLst>
                                        </p:cTn>
                                        <p:tgtEl>
                                          <p:spTgt spid="12"/>
                                        </p:tgtEl>
                                        <p:attrNameLst>
                                          <p:attrName>style.visibility</p:attrName>
                                        </p:attrNameLst>
                                      </p:cBhvr>
                                      <p:to>
                                        <p:strVal val="visible"/>
                                      </p:to>
                                    </p:set>
                                  </p:childTnLst>
                                </p:cTn>
                              </p:par>
                              <p:par>
                                <p:cTn id="17" presetID="0" presetClass="path" presetSubtype="0" accel="50000" decel="50000" fill="hold" nodeType="withEffect">
                                  <p:stCondLst>
                                    <p:cond delay="500"/>
                                  </p:stCondLst>
                                  <p:childTnLst>
                                    <p:animMotion origin="layout" path="M -0.03281 -0.3065 L -1.38889E-6 -2.76891E-6 " pathEditMode="relative" rAng="0" ptsTypes="AA">
                                      <p:cBhvr>
                                        <p:cTn id="18" dur="500" fill="hold"/>
                                        <p:tgtEl>
                                          <p:spTgt spid="12"/>
                                        </p:tgtEl>
                                        <p:attrNameLst>
                                          <p:attrName>ppt_x</p:attrName>
                                          <p:attrName>ppt_y</p:attrName>
                                        </p:attrNameLst>
                                      </p:cBhvr>
                                      <p:rCtr x="1600" y="15300"/>
                                    </p:animMotion>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childTnLst>
                                </p:cTn>
                              </p:par>
                              <p:par>
                                <p:cTn id="22" presetID="0" presetClass="path" presetSubtype="0" accel="50000" decel="50000" fill="hold" nodeType="withEffect">
                                  <p:stCondLst>
                                    <p:cond delay="500"/>
                                  </p:stCondLst>
                                  <p:childTnLst>
                                    <p:animMotion origin="layout" path="M -0.36545 -0.13371 L -2.77778E-7 3.90007E-6 " pathEditMode="relative" rAng="0" ptsTypes="AA">
                                      <p:cBhvr>
                                        <p:cTn id="23" dur="500" fill="hold"/>
                                        <p:tgtEl>
                                          <p:spTgt spid="14"/>
                                        </p:tgtEl>
                                        <p:attrNameLst>
                                          <p:attrName>ppt_x</p:attrName>
                                          <p:attrName>ppt_y</p:attrName>
                                        </p:attrNameLst>
                                      </p:cBhvr>
                                      <p:rCtr x="18300" y="6700"/>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3"/>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8" grpId="0" animBg="1"/>
      <p:bldP spid="20" grpId="0"/>
      <p:bldP spid="21" grpId="0" animBg="1"/>
      <p:bldP spid="22" grpId="0"/>
      <p:bldP spid="23" grpId="0" animBg="1"/>
      <p:bldP spid="24" grpId="0" animBg="1"/>
      <p:bldP spid="25" grpId="0"/>
      <p:bldP spid="26"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t>Textual content</a:t>
            </a:r>
          </a:p>
        </p:txBody>
      </p:sp>
      <p:sp>
        <p:nvSpPr>
          <p:cNvPr id="28675" name="Rectangle 3"/>
          <p:cNvSpPr>
            <a:spLocks noGrp="1" noChangeArrowheads="1"/>
          </p:cNvSpPr>
          <p:nvPr>
            <p:ph type="body" idx="1"/>
          </p:nvPr>
        </p:nvSpPr>
        <p:spPr/>
        <p:txBody>
          <a:bodyPr/>
          <a:lstStyle/>
          <a:p>
            <a:pPr eaLnBrk="1" hangingPunct="1">
              <a:buFontTx/>
              <a:buNone/>
            </a:pPr>
            <a:r>
              <a:rPr lang="en-US" dirty="0" smtClean="0"/>
              <a:t>	A significant amount of information is carried by text</a:t>
            </a:r>
          </a:p>
          <a:p>
            <a:pPr eaLnBrk="1" hangingPunct="1">
              <a:buFontTx/>
              <a:buNone/>
            </a:pPr>
            <a:r>
              <a:rPr lang="en-US" dirty="0" smtClean="0"/>
              <a:t>	Aspects concerning text:</a:t>
            </a:r>
          </a:p>
          <a:p>
            <a:pPr lvl="1" eaLnBrk="1" hangingPunct="1"/>
            <a:r>
              <a:rPr lang="en-US" dirty="0" smtClean="0"/>
              <a:t>Layout</a:t>
            </a:r>
          </a:p>
          <a:p>
            <a:pPr lvl="1" eaLnBrk="1" hangingPunct="1"/>
            <a:r>
              <a:rPr lang="en-US" dirty="0" smtClean="0"/>
              <a:t>Typeface</a:t>
            </a:r>
          </a:p>
          <a:p>
            <a:pPr lvl="1" eaLnBrk="1" hangingPunct="1"/>
            <a:r>
              <a:rPr lang="en-US" dirty="0" smtClean="0"/>
              <a:t>Font size</a:t>
            </a:r>
          </a:p>
          <a:p>
            <a:pPr lvl="1" eaLnBrk="1" hangingPunct="1"/>
            <a:r>
              <a:rPr lang="en-US" dirty="0" smtClean="0"/>
              <a:t>Language</a:t>
            </a:r>
          </a:p>
          <a:p>
            <a:pPr lvl="1" eaLnBrk="1" hangingPunct="1"/>
            <a:endParaRPr lang="en-US" dirty="0" smtClean="0"/>
          </a:p>
          <a:p>
            <a:pPr lvl="1" eaLnBrk="1" hangingPunct="1"/>
            <a:endParaRPr lang="en-US" dirty="0" smtClean="0"/>
          </a:p>
        </p:txBody>
      </p:sp>
      <p:sp>
        <p:nvSpPr>
          <p:cNvPr id="24580" name="Slide Number Placeholder 3"/>
          <p:cNvSpPr>
            <a:spLocks noGrp="1"/>
          </p:cNvSpPr>
          <p:nvPr>
            <p:ph type="sldNum" sz="quarter" idx="12"/>
          </p:nvPr>
        </p:nvSpPr>
        <p:spPr/>
        <p:txBody>
          <a:bodyPr/>
          <a:lstStyle/>
          <a:p>
            <a:pPr>
              <a:defRPr/>
            </a:pPr>
            <a:fld id="{3778428A-09DA-4E0B-933F-3BEEB4A3CCF6}" type="slidenum">
              <a:rPr lang="en-US"/>
              <a:pPr>
                <a:defRPr/>
              </a:pPr>
              <a:t>23</a:t>
            </a:fld>
            <a:endParaRPr lang="en-US"/>
          </a:p>
        </p:txBody>
      </p:sp>
      <p:sp>
        <p:nvSpPr>
          <p:cNvPr id="5" name="Rectangle 4"/>
          <p:cNvSpPr/>
          <p:nvPr/>
        </p:nvSpPr>
        <p:spPr>
          <a:xfrm>
            <a:off x="6439" y="634484"/>
            <a:ext cx="1552348" cy="400110"/>
          </a:xfrm>
          <a:prstGeom prst="rect">
            <a:avLst/>
          </a:prstGeom>
        </p:spPr>
        <p:txBody>
          <a:bodyPr wrap="none">
            <a:spAutoFit/>
          </a:bodyPr>
          <a:lstStyle/>
          <a:p>
            <a:r>
              <a:rPr lang="en-US" sz="2000" b="1" dirty="0" smtClean="0">
                <a:solidFill>
                  <a:srgbClr val="7030A0"/>
                </a:solidFill>
              </a:rPr>
              <a:t>Visual aids</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smtClean="0"/>
              <a:t>Layout</a:t>
            </a:r>
          </a:p>
        </p:txBody>
      </p:sp>
      <p:sp>
        <p:nvSpPr>
          <p:cNvPr id="29699" name="Rectangle 3"/>
          <p:cNvSpPr>
            <a:spLocks noGrp="1" noChangeArrowheads="1"/>
          </p:cNvSpPr>
          <p:nvPr>
            <p:ph type="body" idx="1"/>
          </p:nvPr>
        </p:nvSpPr>
        <p:spPr/>
        <p:txBody>
          <a:bodyPr/>
          <a:lstStyle/>
          <a:p>
            <a:pPr eaLnBrk="1" hangingPunct="1">
              <a:buFontTx/>
              <a:buNone/>
            </a:pPr>
            <a:r>
              <a:rPr lang="en-US" dirty="0" smtClean="0"/>
              <a:t>	Text should be laid out hierarchically</a:t>
            </a:r>
          </a:p>
          <a:p>
            <a:pPr eaLnBrk="1" hangingPunct="1">
              <a:buFontTx/>
              <a:buNone/>
            </a:pPr>
            <a:r>
              <a:rPr lang="en-US" dirty="0" smtClean="0"/>
              <a:t>	Linear text lack association</a:t>
            </a:r>
          </a:p>
          <a:p>
            <a:pPr eaLnBrk="1" hangingPunct="1">
              <a:buFontTx/>
              <a:buNone/>
            </a:pPr>
            <a:r>
              <a:rPr lang="en-US" dirty="0" smtClean="0"/>
              <a:t>	Audience will look at each point separately</a:t>
            </a:r>
          </a:p>
          <a:p>
            <a:pPr eaLnBrk="1" hangingPunct="1">
              <a:buFontTx/>
              <a:buNone/>
            </a:pPr>
            <a:r>
              <a:rPr lang="en-US" dirty="0" smtClean="0"/>
              <a:t>	PowerPoint has some nice features</a:t>
            </a:r>
          </a:p>
          <a:p>
            <a:pPr eaLnBrk="1" hangingPunct="1">
              <a:buFontTx/>
              <a:buNone/>
            </a:pPr>
            <a:r>
              <a:rPr lang="en-US" dirty="0" smtClean="0"/>
              <a:t>	It </a:t>
            </a:r>
            <a:r>
              <a:rPr lang="en-US" dirty="0" smtClean="0"/>
              <a:t>allows indentation</a:t>
            </a:r>
            <a:endParaRPr lang="en-US" dirty="0" smtClean="0"/>
          </a:p>
          <a:p>
            <a:pPr eaLnBrk="1" hangingPunct="1">
              <a:buFontTx/>
              <a:buNone/>
            </a:pPr>
            <a:r>
              <a:rPr lang="en-US" dirty="0" smtClean="0"/>
              <a:t>	</a:t>
            </a:r>
            <a:r>
              <a:rPr lang="en-US" dirty="0" smtClean="0"/>
              <a:t>Text can appear </a:t>
            </a:r>
            <a:r>
              <a:rPr lang="en-US" dirty="0" smtClean="0"/>
              <a:t>progressively</a:t>
            </a:r>
          </a:p>
          <a:p>
            <a:pPr eaLnBrk="1" hangingPunct="1"/>
            <a:endParaRPr lang="en-US" dirty="0" smtClean="0"/>
          </a:p>
        </p:txBody>
      </p:sp>
      <p:sp>
        <p:nvSpPr>
          <p:cNvPr id="25604" name="Slide Number Placeholder 3"/>
          <p:cNvSpPr>
            <a:spLocks noGrp="1"/>
          </p:cNvSpPr>
          <p:nvPr>
            <p:ph type="sldNum" sz="quarter" idx="12"/>
          </p:nvPr>
        </p:nvSpPr>
        <p:spPr/>
        <p:txBody>
          <a:bodyPr/>
          <a:lstStyle/>
          <a:p>
            <a:pPr>
              <a:defRPr/>
            </a:pPr>
            <a:fld id="{AA35ECD4-15CA-4891-AD70-626A76587358}" type="slidenum">
              <a:rPr lang="en-US"/>
              <a:pPr>
                <a:defRPr/>
              </a:pPr>
              <a:t>24</a:t>
            </a:fld>
            <a:endParaRPr lang="en-US"/>
          </a:p>
        </p:txBody>
      </p:sp>
      <p:sp>
        <p:nvSpPr>
          <p:cNvPr id="5" name="Rectangle 4"/>
          <p:cNvSpPr/>
          <p:nvPr/>
        </p:nvSpPr>
        <p:spPr>
          <a:xfrm>
            <a:off x="6439" y="634484"/>
            <a:ext cx="238738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Textual content</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smtClean="0"/>
              <a:t>Layout</a:t>
            </a:r>
          </a:p>
        </p:txBody>
      </p:sp>
      <p:sp>
        <p:nvSpPr>
          <p:cNvPr id="5"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defRPr/>
            </a:pPr>
            <a:r>
              <a:rPr lang="en-US" sz="2000" kern="0" dirty="0">
                <a:latin typeface="+mn-lt"/>
              </a:rPr>
              <a:t>	</a:t>
            </a:r>
            <a:r>
              <a:rPr lang="en-US" sz="2000" kern="0" dirty="0" smtClean="0">
                <a:latin typeface="+mn-lt"/>
              </a:rPr>
              <a:t>Text </a:t>
            </a:r>
            <a:r>
              <a:rPr lang="en-US" sz="2000" kern="0" dirty="0">
                <a:latin typeface="+mn-lt"/>
              </a:rPr>
              <a:t>should be laid out hierarchically</a:t>
            </a:r>
          </a:p>
          <a:p>
            <a:pPr marL="742950" lvl="1" indent="-285750">
              <a:spcBef>
                <a:spcPct val="20000"/>
              </a:spcBef>
              <a:buFontTx/>
              <a:buChar char="–"/>
              <a:defRPr/>
            </a:pPr>
            <a:r>
              <a:rPr lang="en-US" kern="0" dirty="0">
                <a:latin typeface="+mn-lt"/>
              </a:rPr>
              <a:t>Linear text lack association</a:t>
            </a:r>
          </a:p>
          <a:p>
            <a:pPr marL="742950" lvl="1" indent="-285750">
              <a:spcBef>
                <a:spcPct val="20000"/>
              </a:spcBef>
              <a:buFontTx/>
              <a:buChar char="–"/>
              <a:defRPr/>
            </a:pPr>
            <a:r>
              <a:rPr lang="en-US" kern="0" dirty="0">
                <a:latin typeface="+mn-lt"/>
              </a:rPr>
              <a:t>Audience will look at each point separately</a:t>
            </a:r>
          </a:p>
          <a:p>
            <a:pPr marL="742950" lvl="1" indent="-285750">
              <a:spcBef>
                <a:spcPct val="20000"/>
              </a:spcBef>
              <a:buFontTx/>
              <a:buChar char="–"/>
              <a:defRPr/>
            </a:pPr>
            <a:endParaRPr lang="en-US" kern="0" dirty="0">
              <a:latin typeface="+mn-lt"/>
            </a:endParaRPr>
          </a:p>
          <a:p>
            <a:pPr marL="342900" indent="-342900">
              <a:spcBef>
                <a:spcPct val="20000"/>
              </a:spcBef>
              <a:defRPr/>
            </a:pPr>
            <a:r>
              <a:rPr lang="en-US" sz="2000" kern="0" dirty="0">
                <a:latin typeface="+mn-lt"/>
              </a:rPr>
              <a:t>	PowerPoint has some nice features</a:t>
            </a:r>
          </a:p>
          <a:p>
            <a:pPr marL="742950" lvl="1" indent="-285750">
              <a:spcBef>
                <a:spcPct val="20000"/>
              </a:spcBef>
              <a:buFontTx/>
              <a:buChar char="–"/>
              <a:defRPr/>
            </a:pPr>
            <a:r>
              <a:rPr lang="en-US" kern="0" dirty="0" smtClean="0">
                <a:latin typeface="+mn-lt"/>
              </a:rPr>
              <a:t>It allows indentation</a:t>
            </a:r>
            <a:endParaRPr lang="en-US" kern="0" dirty="0">
              <a:latin typeface="+mn-lt"/>
            </a:endParaRPr>
          </a:p>
          <a:p>
            <a:pPr marL="742950" lvl="1" indent="-285750">
              <a:spcBef>
                <a:spcPct val="20000"/>
              </a:spcBef>
              <a:buFontTx/>
              <a:buChar char="–"/>
              <a:defRPr/>
            </a:pPr>
            <a:r>
              <a:rPr lang="en-US" kern="0" dirty="0" smtClean="0">
                <a:latin typeface="+mn-lt"/>
              </a:rPr>
              <a:t>Text can </a:t>
            </a:r>
            <a:r>
              <a:rPr lang="en-US" kern="0" dirty="0">
                <a:latin typeface="+mn-lt"/>
              </a:rPr>
              <a:t>appear </a:t>
            </a:r>
            <a:r>
              <a:rPr lang="en-US" kern="0" dirty="0" smtClean="0">
                <a:latin typeface="+mn-lt"/>
              </a:rPr>
              <a:t>progressively</a:t>
            </a:r>
          </a:p>
          <a:p>
            <a:pPr marL="742950" lvl="1" indent="-285750">
              <a:spcBef>
                <a:spcPct val="20000"/>
              </a:spcBef>
              <a:buFontTx/>
              <a:buChar char="–"/>
              <a:defRPr/>
            </a:pPr>
            <a:endParaRPr lang="en-US" kern="0" dirty="0" smtClean="0">
              <a:latin typeface="+mn-lt"/>
            </a:endParaRPr>
          </a:p>
          <a:p>
            <a:pPr marL="285750" indent="-285750">
              <a:spcBef>
                <a:spcPct val="20000"/>
              </a:spcBef>
              <a:defRPr/>
            </a:pPr>
            <a:r>
              <a:rPr lang="en-US" kern="0" dirty="0" smtClean="0">
                <a:latin typeface="+mn-lt"/>
              </a:rPr>
              <a:t>	</a:t>
            </a:r>
            <a:r>
              <a:rPr lang="en-US" kern="0" dirty="0" smtClean="0"/>
              <a:t>Do not, however</a:t>
            </a:r>
          </a:p>
          <a:p>
            <a:pPr marL="742950" lvl="1" indent="-285750">
              <a:spcBef>
                <a:spcPct val="20000"/>
              </a:spcBef>
              <a:buFontTx/>
              <a:buChar char="–"/>
              <a:defRPr/>
            </a:pPr>
            <a:r>
              <a:rPr lang="en-US" kern="0" dirty="0" smtClean="0"/>
              <a:t>Use excessive</a:t>
            </a:r>
          </a:p>
          <a:p>
            <a:pPr marL="1200150" lvl="2" indent="-285750">
              <a:spcBef>
                <a:spcPct val="20000"/>
              </a:spcBef>
              <a:buFont typeface="Arial" pitchFamily="34" charset="0"/>
              <a:buChar char="•"/>
              <a:defRPr/>
            </a:pPr>
            <a:r>
              <a:rPr lang="en-US" sz="1600" kern="0" dirty="0" smtClean="0"/>
              <a:t>And unnecessary</a:t>
            </a:r>
          </a:p>
          <a:p>
            <a:pPr marL="1657350" lvl="3" indent="-285750">
              <a:spcBef>
                <a:spcPct val="20000"/>
              </a:spcBef>
              <a:buFont typeface="Wingdings" pitchFamily="2" charset="2"/>
              <a:buChar char="Ø"/>
              <a:defRPr/>
            </a:pPr>
            <a:r>
              <a:rPr lang="en-US" sz="1400" kern="0" dirty="0" smtClean="0"/>
              <a:t>And pointless hierarchical indentation</a:t>
            </a:r>
          </a:p>
          <a:p>
            <a:pPr marL="2114550" lvl="4" indent="-285750">
              <a:spcBef>
                <a:spcPct val="20000"/>
              </a:spcBef>
              <a:buFont typeface="Wingdings" pitchFamily="2" charset="2"/>
              <a:buChar char="v"/>
              <a:defRPr/>
            </a:pPr>
            <a:r>
              <a:rPr lang="en-US" sz="1200" kern="0" dirty="0" smtClean="0"/>
              <a:t>Two levels at most</a:t>
            </a:r>
            <a:endParaRPr lang="en-US" kern="0" dirty="0"/>
          </a:p>
        </p:txBody>
      </p:sp>
      <p:sp>
        <p:nvSpPr>
          <p:cNvPr id="26628" name="Slide Number Placeholder 3"/>
          <p:cNvSpPr>
            <a:spLocks noGrp="1"/>
          </p:cNvSpPr>
          <p:nvPr>
            <p:ph type="sldNum" sz="quarter" idx="12"/>
          </p:nvPr>
        </p:nvSpPr>
        <p:spPr/>
        <p:txBody>
          <a:bodyPr/>
          <a:lstStyle/>
          <a:p>
            <a:pPr>
              <a:defRPr/>
            </a:pPr>
            <a:fld id="{0D853586-F22B-4C53-9309-1E16CBC4D32E}" type="slidenum">
              <a:rPr lang="en-US"/>
              <a:pPr>
                <a:defRPr/>
              </a:pPr>
              <a:t>25</a:t>
            </a:fld>
            <a:endParaRPr lang="en-US"/>
          </a:p>
        </p:txBody>
      </p:sp>
      <p:sp>
        <p:nvSpPr>
          <p:cNvPr id="6" name="Rectangle 5"/>
          <p:cNvSpPr/>
          <p:nvPr/>
        </p:nvSpPr>
        <p:spPr>
          <a:xfrm>
            <a:off x="6439" y="634484"/>
            <a:ext cx="238738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Textual content</a:t>
            </a:r>
            <a:endParaRPr lang="en-CA" sz="2000" b="1" dirty="0" smtClean="0">
              <a:solidFill>
                <a:srgbClr val="7030A0"/>
              </a:solidFill>
            </a:endParaRPr>
          </a:p>
        </p:txBody>
      </p:sp>
      <p:sp>
        <p:nvSpPr>
          <p:cNvPr id="2" name="Rectangle 1"/>
          <p:cNvSpPr/>
          <p:nvPr/>
        </p:nvSpPr>
        <p:spPr>
          <a:xfrm rot="20631304">
            <a:off x="4988230" y="5479535"/>
            <a:ext cx="3570208" cy="369332"/>
          </a:xfrm>
          <a:prstGeom prst="rect">
            <a:avLst/>
          </a:prstGeom>
        </p:spPr>
        <p:txBody>
          <a:bodyPr wrap="none">
            <a:spAutoFit/>
          </a:bodyPr>
          <a:lstStyle/>
          <a:p>
            <a:pPr marL="342900" indent="-342900">
              <a:spcBef>
                <a:spcPct val="20000"/>
              </a:spcBef>
              <a:defRPr/>
            </a:pPr>
            <a:r>
              <a:rPr lang="en-US" kern="0" dirty="0">
                <a:solidFill>
                  <a:srgbClr val="FF0000"/>
                </a:solidFill>
              </a:rPr>
              <a:t>In contrast to the previous slide...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500"/>
                                  </p:stCondLst>
                                  <p:childTnLst>
                                    <p:set>
                                      <p:cBhvr>
                                        <p:cTn id="17" dur="1" fill="hold">
                                          <p:stCondLst>
                                            <p:cond delay="0"/>
                                          </p:stCondLst>
                                        </p:cTn>
                                        <p:tgtEl>
                                          <p:spTgt spid="5">
                                            <p:txEl>
                                              <p:pRg st="9" end="9"/>
                                            </p:txEl>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50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500"/>
                                  </p:stCondLst>
                                  <p:childTnLst>
                                    <p:set>
                                      <p:cBhvr>
                                        <p:cTn id="23" dur="1" fill="hold">
                                          <p:stCondLst>
                                            <p:cond delay="0"/>
                                          </p:stCondLst>
                                        </p:cTn>
                                        <p:tgtEl>
                                          <p:spTgt spid="5">
                                            <p:txEl>
                                              <p:pRg st="11" end="11"/>
                                            </p:txEl>
                                          </p:spTgt>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50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p:cNvSpPr/>
          <p:nvPr/>
        </p:nvSpPr>
        <p:spPr>
          <a:xfrm>
            <a:off x="4458832" y="77667"/>
            <a:ext cx="3417903" cy="443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1113578" y="814813"/>
            <a:ext cx="6768007" cy="784830"/>
          </a:xfrm>
          <a:prstGeom prst="rect">
            <a:avLst/>
          </a:prstGeom>
          <a:noFill/>
        </p:spPr>
        <p:txBody>
          <a:bodyPr wrap="none" rtlCol="0">
            <a:spAutoFit/>
          </a:bodyPr>
          <a:lstStyle/>
          <a:p>
            <a:r>
              <a:rPr lang="en-CA" sz="2230" dirty="0" smtClean="0"/>
              <a:t>Review of Test Data Indicates Conservatism for Tile</a:t>
            </a:r>
          </a:p>
          <a:p>
            <a:pPr algn="ctr"/>
            <a:r>
              <a:rPr lang="en-CA" sz="2230" dirty="0" smtClean="0"/>
              <a:t>Penetration</a:t>
            </a:r>
            <a:endParaRPr lang="en-CA" sz="2230" dirty="0"/>
          </a:p>
        </p:txBody>
      </p:sp>
      <p:sp>
        <p:nvSpPr>
          <p:cNvPr id="10" name="Rectangle 9"/>
          <p:cNvSpPr/>
          <p:nvPr/>
        </p:nvSpPr>
        <p:spPr>
          <a:xfrm>
            <a:off x="371192" y="389299"/>
            <a:ext cx="8193386" cy="61563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 name="Straight Connector 11"/>
          <p:cNvCxnSpPr/>
          <p:nvPr/>
        </p:nvCxnSpPr>
        <p:spPr>
          <a:xfrm>
            <a:off x="751438" y="1647731"/>
            <a:ext cx="74147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75853" y="6100518"/>
            <a:ext cx="6728234" cy="15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509613" y="6150495"/>
            <a:ext cx="319318" cy="307777"/>
          </a:xfrm>
          <a:prstGeom prst="rect">
            <a:avLst/>
          </a:prstGeom>
        </p:spPr>
        <p:txBody>
          <a:bodyPr wrap="none">
            <a:spAutoFit/>
          </a:bodyPr>
          <a:lstStyle/>
          <a:p>
            <a:r>
              <a:rPr lang="en-CA" sz="1400" b="1" dirty="0" smtClean="0">
                <a:latin typeface="Times New Roman" pitchFamily="18" charset="0"/>
                <a:cs typeface="Times New Roman" pitchFamily="18" charset="0"/>
              </a:rPr>
              <a:t>6 </a:t>
            </a:r>
            <a:endParaRPr lang="en-CA" sz="1400" b="1" dirty="0">
              <a:latin typeface="Times New Roman" pitchFamily="18" charset="0"/>
              <a:cs typeface="Times New Roman" pitchFamily="18" charset="0"/>
            </a:endParaRPr>
          </a:p>
        </p:txBody>
      </p:sp>
      <p:sp>
        <p:nvSpPr>
          <p:cNvPr id="20" name="Rectangle 19"/>
          <p:cNvSpPr/>
          <p:nvPr/>
        </p:nvSpPr>
        <p:spPr>
          <a:xfrm>
            <a:off x="4076842" y="6167091"/>
            <a:ext cx="694421" cy="276999"/>
          </a:xfrm>
          <a:prstGeom prst="rect">
            <a:avLst/>
          </a:prstGeom>
        </p:spPr>
        <p:txBody>
          <a:bodyPr wrap="none">
            <a:spAutoFit/>
          </a:bodyPr>
          <a:lstStyle/>
          <a:p>
            <a:r>
              <a:rPr lang="en-CA" sz="1200" b="1" dirty="0" smtClean="0">
                <a:latin typeface="Times New Roman" pitchFamily="18" charset="0"/>
                <a:cs typeface="Times New Roman" pitchFamily="18" charset="0"/>
              </a:rPr>
              <a:t>2/21/03 </a:t>
            </a:r>
            <a:endParaRPr lang="en-CA" sz="1200" b="1" dirty="0">
              <a:latin typeface="Times New Roman" pitchFamily="18" charset="0"/>
              <a:cs typeface="Times New Roman" pitchFamily="18" charset="0"/>
            </a:endParaRPr>
          </a:p>
        </p:txBody>
      </p:sp>
      <p:sp>
        <p:nvSpPr>
          <p:cNvPr id="21" name="Rectangle 3"/>
          <p:cNvSpPr txBox="1">
            <a:spLocks noChangeArrowheads="1"/>
          </p:cNvSpPr>
          <p:nvPr/>
        </p:nvSpPr>
        <p:spPr bwMode="auto">
          <a:xfrm>
            <a:off x="1045645" y="1618306"/>
            <a:ext cx="774439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lang="en-US" kern="0" dirty="0" smtClean="0">
                <a:latin typeface="+mn-lt"/>
              </a:rPr>
              <a:t>	The existing SOFI on tile test data used to create Crater</a:t>
            </a:r>
            <a:br>
              <a:rPr lang="en-US" kern="0" dirty="0" smtClean="0">
                <a:latin typeface="+mn-lt"/>
              </a:rPr>
            </a:br>
            <a:r>
              <a:rPr lang="en-US" kern="0" dirty="0" smtClean="0">
                <a:latin typeface="+mn-lt"/>
              </a:rPr>
              <a:t>was reviewed along with STS-87 Southwest Research data</a:t>
            </a:r>
          </a:p>
          <a:p>
            <a:pPr marL="800100" lvl="1" indent="-342900" eaLnBrk="0" hangingPunct="0">
              <a:spcBef>
                <a:spcPct val="20000"/>
              </a:spcBef>
              <a:buFont typeface="Arial" pitchFamily="34" charset="0"/>
              <a:buChar char="−"/>
            </a:pPr>
            <a:r>
              <a:rPr kumimoji="0" lang="en-US" sz="1700" b="0" i="0" u="none" strike="noStrike" kern="0" cap="none" spc="0" normalizeH="0" baseline="0" noProof="0" dirty="0" smtClean="0">
                <a:ln>
                  <a:noFill/>
                </a:ln>
                <a:solidFill>
                  <a:schemeClr val="tx1"/>
                </a:solidFill>
                <a:effectLst/>
                <a:uLnTx/>
                <a:uFillTx/>
                <a:latin typeface="+mn-lt"/>
              </a:rPr>
              <a:t>Crater </a:t>
            </a:r>
            <a:r>
              <a:rPr kumimoji="0" lang="en-US" sz="1700" b="0" i="0" u="none" strike="noStrike" kern="0" cap="none" spc="0" normalizeH="0" baseline="0" noProof="0" dirty="0" err="1" smtClean="0">
                <a:ln>
                  <a:noFill/>
                </a:ln>
                <a:solidFill>
                  <a:schemeClr val="tx1"/>
                </a:solidFill>
                <a:effectLst/>
                <a:uLnTx/>
                <a:uFillTx/>
                <a:latin typeface="+mn-lt"/>
              </a:rPr>
              <a:t>overpredicted</a:t>
            </a:r>
            <a:r>
              <a:rPr kumimoji="0" lang="en-US" sz="1700" b="0" i="0" u="none" strike="noStrike" kern="0" cap="none" spc="0" normalizeH="0" noProof="0" dirty="0" smtClean="0">
                <a:ln>
                  <a:noFill/>
                </a:ln>
                <a:solidFill>
                  <a:schemeClr val="tx1"/>
                </a:solidFill>
                <a:effectLst/>
                <a:uLnTx/>
                <a:uFillTx/>
                <a:latin typeface="+mn-lt"/>
              </a:rPr>
              <a:t> penetration of tile coating</a:t>
            </a:r>
            <a:br>
              <a:rPr kumimoji="0" lang="en-US" sz="1700" b="0" i="0" u="none" strike="noStrike" kern="0" cap="none" spc="0" normalizeH="0" noProof="0" dirty="0" smtClean="0">
                <a:ln>
                  <a:noFill/>
                </a:ln>
                <a:solidFill>
                  <a:schemeClr val="tx1"/>
                </a:solidFill>
                <a:effectLst/>
                <a:uLnTx/>
                <a:uFillTx/>
                <a:latin typeface="+mn-lt"/>
              </a:rPr>
            </a:br>
            <a:r>
              <a:rPr kumimoji="0" lang="en-US" sz="1700" b="0" i="0" u="none" strike="noStrike" kern="0" cap="none" spc="0" normalizeH="0" noProof="0" dirty="0" smtClean="0">
                <a:ln>
                  <a:noFill/>
                </a:ln>
                <a:solidFill>
                  <a:schemeClr val="tx1"/>
                </a:solidFill>
                <a:effectLst/>
                <a:uLnTx/>
                <a:uFillTx/>
                <a:latin typeface="+mn-lt"/>
              </a:rPr>
              <a:t>significantly</a:t>
            </a:r>
          </a:p>
          <a:p>
            <a:pPr marL="1257300" lvl="2" indent="-342900" eaLnBrk="0" hangingPunct="0">
              <a:spcBef>
                <a:spcPct val="20000"/>
              </a:spcBef>
              <a:buFont typeface="Arial" pitchFamily="34" charset="0"/>
              <a:buChar char="♦"/>
            </a:pPr>
            <a:r>
              <a:rPr lang="en-US" sz="1500" kern="0" baseline="0" dirty="0" smtClean="0">
                <a:latin typeface="+mn-lt"/>
              </a:rPr>
              <a:t>Initial penetration to described by normal velocity</a:t>
            </a:r>
          </a:p>
          <a:p>
            <a:pPr marL="1714500" lvl="3" indent="-342900" eaLnBrk="0" hangingPunct="0">
              <a:spcBef>
                <a:spcPct val="20000"/>
              </a:spcBef>
              <a:buFont typeface="Arial" pitchFamily="34" charset="0"/>
              <a:buChar char="•"/>
            </a:pPr>
            <a:r>
              <a:rPr kumimoji="0" lang="en-US" sz="1400" b="0" i="0" u="none" strike="noStrike" kern="0" cap="none" spc="0" normalizeH="0" noProof="0" dirty="0" smtClean="0">
                <a:ln>
                  <a:noFill/>
                </a:ln>
                <a:solidFill>
                  <a:schemeClr val="tx1"/>
                </a:solidFill>
                <a:effectLst/>
                <a:uLnTx/>
                <a:uFillTx/>
                <a:latin typeface="+mn-lt"/>
              </a:rPr>
              <a:t>Varies with volume/mass of projectile (e.g., 200ft/sec for</a:t>
            </a:r>
            <a:br>
              <a:rPr kumimoji="0" lang="en-US" sz="1400" b="0" i="0" u="none" strike="noStrike" kern="0" cap="none" spc="0" normalizeH="0" noProof="0" dirty="0" smtClean="0">
                <a:ln>
                  <a:noFill/>
                </a:ln>
                <a:solidFill>
                  <a:schemeClr val="tx1"/>
                </a:solidFill>
                <a:effectLst/>
                <a:uLnTx/>
                <a:uFillTx/>
                <a:latin typeface="+mn-lt"/>
              </a:rPr>
            </a:br>
            <a:r>
              <a:rPr kumimoji="0" lang="en-US" sz="1400" b="0" i="0" u="none" strike="noStrike" kern="0" cap="none" spc="0" normalizeH="0" noProof="0" dirty="0" smtClean="0">
                <a:ln>
                  <a:noFill/>
                </a:ln>
                <a:solidFill>
                  <a:schemeClr val="tx1"/>
                </a:solidFill>
                <a:effectLst/>
                <a:uLnTx/>
                <a:uFillTx/>
                <a:latin typeface="+mn-lt"/>
              </a:rPr>
              <a:t>3cu.in)</a:t>
            </a:r>
          </a:p>
          <a:p>
            <a:pPr marL="1257300" lvl="2" indent="-342900" eaLnBrk="0" hangingPunct="0">
              <a:spcBef>
                <a:spcPct val="20000"/>
              </a:spcBef>
              <a:buFont typeface="Arial" pitchFamily="34" charset="0"/>
              <a:buChar char="♦"/>
            </a:pPr>
            <a:r>
              <a:rPr lang="en-US" sz="1500" kern="0" dirty="0" smtClean="0"/>
              <a:t>Significant energy is required for the softer SOFI particle</a:t>
            </a:r>
            <a:br>
              <a:rPr lang="en-US" sz="1500" kern="0" dirty="0" smtClean="0"/>
            </a:br>
            <a:r>
              <a:rPr lang="en-US" sz="1500" kern="0" dirty="0" smtClean="0"/>
              <a:t>to penetrate the relatively hard tile coating</a:t>
            </a:r>
          </a:p>
          <a:p>
            <a:pPr marL="1714500" lvl="3" indent="-342900" eaLnBrk="0" hangingPunct="0">
              <a:spcBef>
                <a:spcPct val="20000"/>
              </a:spcBef>
              <a:buFont typeface="Arial" pitchFamily="34" charset="0"/>
              <a:buChar char="•"/>
            </a:pPr>
            <a:r>
              <a:rPr lang="en-US" sz="1400" kern="0" dirty="0" smtClean="0"/>
              <a:t>Test results do show that it is possible at sufficient mass</a:t>
            </a:r>
            <a:br>
              <a:rPr lang="en-US" sz="1400" kern="0" dirty="0" smtClean="0"/>
            </a:br>
            <a:r>
              <a:rPr lang="en-US" sz="1400" kern="0" dirty="0" smtClean="0"/>
              <a:t>and velocity</a:t>
            </a:r>
          </a:p>
          <a:p>
            <a:pPr marL="1257300" lvl="2" indent="-342900" eaLnBrk="0" hangingPunct="0">
              <a:spcBef>
                <a:spcPct val="20000"/>
              </a:spcBef>
              <a:buFont typeface="Arial" pitchFamily="34" charset="0"/>
              <a:buChar char="♦"/>
            </a:pPr>
            <a:r>
              <a:rPr lang="en-US" sz="1500" kern="0" dirty="0" smtClean="0"/>
              <a:t>Conversely, once tile is penetrated SOFI can cause</a:t>
            </a:r>
            <a:br>
              <a:rPr lang="en-US" sz="1500" kern="0" dirty="0" smtClean="0"/>
            </a:br>
            <a:r>
              <a:rPr lang="en-US" sz="1500" kern="0" dirty="0" smtClean="0"/>
              <a:t>significant damage</a:t>
            </a:r>
          </a:p>
          <a:p>
            <a:pPr marL="1714500" lvl="3" indent="-342900" eaLnBrk="0" hangingPunct="0">
              <a:spcBef>
                <a:spcPct val="20000"/>
              </a:spcBef>
              <a:buFont typeface="Arial" pitchFamily="34" charset="0"/>
              <a:buChar char="•"/>
            </a:pPr>
            <a:r>
              <a:rPr lang="en-US" sz="1400" kern="0" dirty="0" smtClean="0"/>
              <a:t>Minor variation in total energy (above penetration level)</a:t>
            </a:r>
            <a:br>
              <a:rPr lang="en-US" sz="1400" kern="0" dirty="0" smtClean="0"/>
            </a:br>
            <a:r>
              <a:rPr lang="en-US" sz="1400" kern="0" dirty="0" smtClean="0"/>
              <a:t>can cause significant tile damage</a:t>
            </a:r>
          </a:p>
          <a:p>
            <a:pPr marL="800100" lvl="1" indent="-342900" eaLnBrk="0" hangingPunct="0">
              <a:spcBef>
                <a:spcPct val="20000"/>
              </a:spcBef>
              <a:buFont typeface="Arial" pitchFamily="34" charset="0"/>
              <a:buChar char="−"/>
            </a:pPr>
            <a:r>
              <a:rPr lang="en-US" sz="1700" kern="0" dirty="0" smtClean="0"/>
              <a:t>Flight condition is significantly outside of test database</a:t>
            </a:r>
          </a:p>
          <a:p>
            <a:pPr marL="1257300" lvl="2" indent="-342900" eaLnBrk="0" hangingPunct="0">
              <a:spcBef>
                <a:spcPct val="20000"/>
              </a:spcBef>
              <a:buFont typeface="Arial" pitchFamily="34" charset="0"/>
              <a:buChar char="♦"/>
            </a:pPr>
            <a:r>
              <a:rPr lang="en-US" sz="1500" kern="0" dirty="0" smtClean="0"/>
              <a:t>Volume of ramp is 1920cu in </a:t>
            </a:r>
            <a:r>
              <a:rPr lang="en-US" sz="1500" kern="0" dirty="0" err="1" smtClean="0"/>
              <a:t>vs</a:t>
            </a:r>
            <a:r>
              <a:rPr lang="en-US" sz="1500" kern="0" dirty="0" smtClean="0"/>
              <a:t> 3cu in for test</a:t>
            </a:r>
          </a:p>
        </p:txBody>
      </p:sp>
      <p:sp>
        <p:nvSpPr>
          <p:cNvPr id="23" name="Oval 22"/>
          <p:cNvSpPr/>
          <p:nvPr/>
        </p:nvSpPr>
        <p:spPr>
          <a:xfrm>
            <a:off x="1251755" y="1748901"/>
            <a:ext cx="115410" cy="1154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1953088" y="5681709"/>
            <a:ext cx="4625266" cy="5415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6638186" y="5717219"/>
            <a:ext cx="2505814" cy="369332"/>
          </a:xfrm>
          <a:prstGeom prst="rect">
            <a:avLst/>
          </a:prstGeom>
          <a:noFill/>
        </p:spPr>
        <p:txBody>
          <a:bodyPr wrap="none" rtlCol="0">
            <a:spAutoFit/>
          </a:bodyPr>
          <a:lstStyle/>
          <a:p>
            <a:r>
              <a:rPr lang="en-CA" dirty="0" smtClean="0">
                <a:solidFill>
                  <a:srgbClr val="FF0000"/>
                </a:solidFill>
              </a:rPr>
              <a:t>The critical information</a:t>
            </a:r>
            <a:endParaRPr lang="en-CA" dirty="0">
              <a:solidFill>
                <a:srgbClr val="FF0000"/>
              </a:solidFill>
            </a:endParaRPr>
          </a:p>
        </p:txBody>
      </p:sp>
      <p:sp>
        <p:nvSpPr>
          <p:cNvPr id="14" name="TextBox 13"/>
          <p:cNvSpPr txBox="1"/>
          <p:nvPr/>
        </p:nvSpPr>
        <p:spPr>
          <a:xfrm rot="21420592">
            <a:off x="40641" y="336884"/>
            <a:ext cx="7177991" cy="369332"/>
          </a:xfrm>
          <a:prstGeom prst="rect">
            <a:avLst/>
          </a:prstGeom>
          <a:noFill/>
        </p:spPr>
        <p:txBody>
          <a:bodyPr wrap="none" rtlCol="0">
            <a:spAutoFit/>
          </a:bodyPr>
          <a:lstStyle/>
          <a:p>
            <a:r>
              <a:rPr lang="en-CA" b="1" dirty="0" smtClean="0">
                <a:solidFill>
                  <a:srgbClr val="FF0000"/>
                </a:solidFill>
              </a:rPr>
              <a:t>A slide presenting information about the foam that hit Columbia</a:t>
            </a:r>
            <a:endParaRPr lang="en-CA"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Layout</a:t>
            </a:r>
          </a:p>
        </p:txBody>
      </p:sp>
      <p:sp>
        <p:nvSpPr>
          <p:cNvPr id="31747" name="Rectangle 3"/>
          <p:cNvSpPr>
            <a:spLocks noGrp="1" noChangeArrowheads="1"/>
          </p:cNvSpPr>
          <p:nvPr>
            <p:ph type="body" idx="1"/>
          </p:nvPr>
        </p:nvSpPr>
        <p:spPr/>
        <p:txBody>
          <a:bodyPr/>
          <a:lstStyle/>
          <a:p>
            <a:pPr>
              <a:buFontTx/>
              <a:buNone/>
            </a:pPr>
            <a:r>
              <a:rPr lang="en-US" smtClean="0"/>
              <a:t>	Some people advocate using the 1-7-7 rule:</a:t>
            </a:r>
          </a:p>
          <a:p>
            <a:pPr lvl="1"/>
            <a:r>
              <a:rPr lang="en-US" smtClean="0"/>
              <a:t>Each slide will cover exactly one point</a:t>
            </a:r>
          </a:p>
          <a:p>
            <a:pPr lvl="1"/>
            <a:r>
              <a:rPr lang="en-US" smtClean="0"/>
              <a:t>Each slide has at most seven items</a:t>
            </a:r>
          </a:p>
          <a:p>
            <a:pPr lvl="1"/>
            <a:r>
              <a:rPr lang="en-US" smtClean="0"/>
              <a:t>Each item has at most seven words</a:t>
            </a:r>
          </a:p>
          <a:p>
            <a:pPr lvl="1"/>
            <a:r>
              <a:rPr lang="en-US" smtClean="0"/>
              <a:t>Do not add unnecessary points and words</a:t>
            </a:r>
          </a:p>
          <a:p>
            <a:pPr lvl="1"/>
            <a:r>
              <a:rPr lang="en-US" smtClean="0"/>
              <a:t>Filling up the page is not necessary</a:t>
            </a:r>
          </a:p>
          <a:p>
            <a:pPr lvl="1"/>
            <a:r>
              <a:rPr lang="en-US" smtClean="0"/>
              <a:t>After all, it is only a guideline</a:t>
            </a:r>
          </a:p>
        </p:txBody>
      </p:sp>
      <p:sp>
        <p:nvSpPr>
          <p:cNvPr id="27652" name="Slide Number Placeholder 3"/>
          <p:cNvSpPr>
            <a:spLocks noGrp="1"/>
          </p:cNvSpPr>
          <p:nvPr>
            <p:ph type="sldNum" sz="quarter" idx="12"/>
          </p:nvPr>
        </p:nvSpPr>
        <p:spPr/>
        <p:txBody>
          <a:bodyPr/>
          <a:lstStyle/>
          <a:p>
            <a:pPr>
              <a:defRPr/>
            </a:pPr>
            <a:fld id="{6FB04BDD-659F-460E-8F03-E7E6F995D3E9}" type="slidenum">
              <a:rPr lang="en-US"/>
              <a:pPr>
                <a:defRPr/>
              </a:pPr>
              <a:t>27</a:t>
            </a:fld>
            <a:endParaRPr lang="en-US"/>
          </a:p>
        </p:txBody>
      </p:sp>
      <p:sp>
        <p:nvSpPr>
          <p:cNvPr id="5" name="Rectangle 4"/>
          <p:cNvSpPr/>
          <p:nvPr/>
        </p:nvSpPr>
        <p:spPr>
          <a:xfrm>
            <a:off x="6439" y="634484"/>
            <a:ext cx="238738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Textual content</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Layout</a:t>
            </a:r>
            <a:endParaRPr lang="en-CA" dirty="0"/>
          </a:p>
        </p:txBody>
      </p:sp>
      <p:sp>
        <p:nvSpPr>
          <p:cNvPr id="3" name="Content Placeholder 2"/>
          <p:cNvSpPr>
            <a:spLocks noGrp="1"/>
          </p:cNvSpPr>
          <p:nvPr>
            <p:ph idx="1"/>
          </p:nvPr>
        </p:nvSpPr>
        <p:spPr/>
        <p:txBody>
          <a:bodyPr/>
          <a:lstStyle/>
          <a:p>
            <a:pPr>
              <a:buNone/>
            </a:pPr>
            <a:r>
              <a:rPr lang="en-CA" dirty="0" smtClean="0"/>
              <a:t>	Aim for balance</a:t>
            </a:r>
          </a:p>
          <a:p>
            <a:pPr lvl="1"/>
            <a:r>
              <a:rPr lang="en-CA" dirty="0" smtClean="0"/>
              <a:t>Each page should have approximately the same content</a:t>
            </a:r>
          </a:p>
        </p:txBody>
      </p:sp>
      <p:sp>
        <p:nvSpPr>
          <p:cNvPr id="4" name="Slide Number Placeholder 3"/>
          <p:cNvSpPr>
            <a:spLocks noGrp="1"/>
          </p:cNvSpPr>
          <p:nvPr>
            <p:ph type="sldNum" sz="quarter" idx="12"/>
          </p:nvPr>
        </p:nvSpPr>
        <p:spPr/>
        <p:txBody>
          <a:bodyPr/>
          <a:lstStyle/>
          <a:p>
            <a:pPr>
              <a:defRPr/>
            </a:pPr>
            <a:fld id="{C0F3D598-78DE-413D-9293-A5FE2E4135C4}" type="slidenum">
              <a:rPr lang="en-US" smtClean="0"/>
              <a:pPr>
                <a:defRPr/>
              </a:pPr>
              <a:t>28</a:t>
            </a:fld>
            <a:endParaRPr lang="en-US"/>
          </a:p>
        </p:txBody>
      </p:sp>
      <p:sp>
        <p:nvSpPr>
          <p:cNvPr id="5" name="Rectangle 4"/>
          <p:cNvSpPr/>
          <p:nvPr/>
        </p:nvSpPr>
        <p:spPr>
          <a:xfrm>
            <a:off x="6439" y="634484"/>
            <a:ext cx="238738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Textual content</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smtClean="0"/>
              <a:t>Layout</a:t>
            </a:r>
          </a:p>
        </p:txBody>
      </p:sp>
      <p:sp>
        <p:nvSpPr>
          <p:cNvPr id="29699" name="Rectangle 3"/>
          <p:cNvSpPr>
            <a:spLocks noGrp="1" noChangeArrowheads="1"/>
          </p:cNvSpPr>
          <p:nvPr>
            <p:ph type="body" idx="1"/>
          </p:nvPr>
        </p:nvSpPr>
        <p:spPr/>
        <p:txBody>
          <a:bodyPr/>
          <a:lstStyle/>
          <a:p>
            <a:pPr>
              <a:buFontTx/>
              <a:buNone/>
            </a:pPr>
            <a:r>
              <a:rPr lang="en-US" dirty="0" smtClean="0"/>
              <a:t>	Avoid having a single word appear on a line as a result of a line wrap</a:t>
            </a:r>
          </a:p>
          <a:p>
            <a:pPr lvl="1"/>
            <a:r>
              <a:rPr lang="en-US" dirty="0" smtClean="0"/>
              <a:t>You can either rephrase, shorten, lengthen, or split the line into two items</a:t>
            </a:r>
          </a:p>
          <a:p>
            <a:pPr lvl="1"/>
            <a:r>
              <a:rPr lang="en-US" dirty="0" smtClean="0"/>
              <a:t>Otherwise it will look awkward—chances are the line is too long, anyway</a:t>
            </a:r>
          </a:p>
          <a:p>
            <a:pPr lvl="1"/>
            <a:r>
              <a:rPr lang="en-US" dirty="0" smtClean="0"/>
              <a:t>This is not the way to do it, people:  it will definitely be noticed by the audience</a:t>
            </a:r>
          </a:p>
          <a:p>
            <a:pPr lvl="1"/>
            <a:endParaRPr lang="en-US" dirty="0" smtClean="0"/>
          </a:p>
          <a:p>
            <a:pPr>
              <a:buFontTx/>
              <a:buNone/>
            </a:pPr>
            <a:r>
              <a:rPr lang="en-US" dirty="0" smtClean="0"/>
              <a:t>	Avoid </a:t>
            </a:r>
            <a:r>
              <a:rPr lang="en-US" dirty="0" smtClean="0"/>
              <a:t>line wraps with only one or two words</a:t>
            </a:r>
            <a:endParaRPr lang="en-US" dirty="0" smtClean="0"/>
          </a:p>
          <a:p>
            <a:pPr lvl="1"/>
            <a:r>
              <a:rPr lang="en-US" dirty="0" smtClean="0"/>
              <a:t>Rephrase, shorten, lengthen, or split </a:t>
            </a:r>
            <a:r>
              <a:rPr lang="en-US" dirty="0" smtClean="0"/>
              <a:t>it</a:t>
            </a:r>
            <a:endParaRPr lang="en-US" dirty="0" smtClean="0"/>
          </a:p>
          <a:p>
            <a:pPr lvl="1"/>
            <a:r>
              <a:rPr lang="en-US" dirty="0" smtClean="0"/>
              <a:t>It looks awkward—the </a:t>
            </a:r>
            <a:r>
              <a:rPr lang="en-US" dirty="0" smtClean="0"/>
              <a:t>line is </a:t>
            </a:r>
            <a:r>
              <a:rPr lang="en-US" dirty="0" smtClean="0"/>
              <a:t>probably too </a:t>
            </a:r>
            <a:r>
              <a:rPr lang="en-US" dirty="0" smtClean="0"/>
              <a:t>long</a:t>
            </a:r>
          </a:p>
          <a:p>
            <a:pPr lvl="1"/>
            <a:r>
              <a:rPr lang="en-US" dirty="0" smtClean="0"/>
              <a:t>This will be noticed by the audience</a:t>
            </a:r>
            <a:endParaRPr lang="en-US" dirty="0" smtClean="0"/>
          </a:p>
          <a:p>
            <a:pPr lvl="1"/>
            <a:endParaRPr lang="en-US" dirty="0" smtClean="0"/>
          </a:p>
        </p:txBody>
      </p:sp>
      <p:sp>
        <p:nvSpPr>
          <p:cNvPr id="28676" name="Slide Number Placeholder 3"/>
          <p:cNvSpPr>
            <a:spLocks noGrp="1"/>
          </p:cNvSpPr>
          <p:nvPr>
            <p:ph type="sldNum" sz="quarter" idx="12"/>
          </p:nvPr>
        </p:nvSpPr>
        <p:spPr/>
        <p:txBody>
          <a:bodyPr/>
          <a:lstStyle/>
          <a:p>
            <a:pPr>
              <a:defRPr/>
            </a:pPr>
            <a:fld id="{6B9121D5-A813-4B96-B435-156C1893AD06}" type="slidenum">
              <a:rPr lang="en-US"/>
              <a:pPr>
                <a:defRPr/>
              </a:pPr>
              <a:t>29</a:t>
            </a:fld>
            <a:endParaRPr lang="en-US"/>
          </a:p>
        </p:txBody>
      </p:sp>
      <p:sp>
        <p:nvSpPr>
          <p:cNvPr id="5" name="Rectangle 4"/>
          <p:cNvSpPr/>
          <p:nvPr/>
        </p:nvSpPr>
        <p:spPr>
          <a:xfrm>
            <a:off x="6439" y="634484"/>
            <a:ext cx="238738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Textual content</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9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Outline</a:t>
            </a:r>
          </a:p>
        </p:txBody>
      </p:sp>
      <p:sp>
        <p:nvSpPr>
          <p:cNvPr id="8195" name="Rectangle 3"/>
          <p:cNvSpPr>
            <a:spLocks noGrp="1" noChangeArrowheads="1"/>
          </p:cNvSpPr>
          <p:nvPr>
            <p:ph type="body" idx="1"/>
          </p:nvPr>
        </p:nvSpPr>
        <p:spPr/>
        <p:txBody>
          <a:bodyPr/>
          <a:lstStyle/>
          <a:p>
            <a:pPr eaLnBrk="1" hangingPunct="1">
              <a:buFontTx/>
              <a:buNone/>
            </a:pPr>
            <a:r>
              <a:rPr lang="en-US" dirty="0" smtClean="0"/>
              <a:t>	This session covers:</a:t>
            </a:r>
          </a:p>
          <a:p>
            <a:pPr lvl="1" eaLnBrk="1" hangingPunct="1"/>
            <a:r>
              <a:rPr lang="en-US" dirty="0" smtClean="0"/>
              <a:t>Three further aspects of a good presentation:</a:t>
            </a:r>
          </a:p>
          <a:p>
            <a:pPr lvl="2" eaLnBrk="1" hangingPunct="1"/>
            <a:r>
              <a:rPr lang="en-US" dirty="0" smtClean="0"/>
              <a:t>Visual aids</a:t>
            </a:r>
          </a:p>
          <a:p>
            <a:pPr lvl="2" eaLnBrk="1" hangingPunct="1"/>
            <a:r>
              <a:rPr lang="en-US" dirty="0" smtClean="0"/>
              <a:t>Presentation skills</a:t>
            </a:r>
          </a:p>
          <a:p>
            <a:pPr lvl="2" eaLnBrk="1" hangingPunct="1"/>
            <a:r>
              <a:rPr lang="en-US" dirty="0" smtClean="0"/>
              <a:t>Responses to questions</a:t>
            </a:r>
          </a:p>
          <a:p>
            <a:pPr lvl="1" eaLnBrk="1" hangingPunct="1"/>
            <a:r>
              <a:rPr lang="en-US" dirty="0" smtClean="0"/>
              <a:t>Consequences of failures</a:t>
            </a:r>
            <a:endParaRPr lang="en-US" i="1" dirty="0" smtClean="0"/>
          </a:p>
        </p:txBody>
      </p:sp>
      <p:sp>
        <p:nvSpPr>
          <p:cNvPr id="8196" name="Slide Number Placeholder 3"/>
          <p:cNvSpPr>
            <a:spLocks noGrp="1"/>
          </p:cNvSpPr>
          <p:nvPr>
            <p:ph type="sldNum" sz="quarter" idx="12"/>
          </p:nvPr>
        </p:nvSpPr>
        <p:spPr/>
        <p:txBody>
          <a:bodyPr/>
          <a:lstStyle/>
          <a:p>
            <a:pPr>
              <a:defRPr/>
            </a:pPr>
            <a:fld id="{DE397482-F7FC-46E4-9B92-4AE6F54F29C1}" type="slidenum">
              <a:rPr lang="en-US"/>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x"/>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25603" name="Rectangle 2"/>
          <p:cNvSpPr>
            <a:spLocks noGrp="1" noChangeArrowheads="1"/>
          </p:cNvSpPr>
          <p:nvPr>
            <p:ph type="title"/>
          </p:nvPr>
        </p:nvSpPr>
        <p:spPr>
          <a:noFill/>
        </p:spPr>
        <p:txBody>
          <a:bodyPr/>
          <a:lstStyle/>
          <a:p>
            <a:pPr algn="l"/>
            <a:r>
              <a:rPr lang="en-US" sz="4000" dirty="0" smtClean="0">
                <a:solidFill>
                  <a:schemeClr val="bg1"/>
                </a:solidFill>
                <a:latin typeface="Times New Roman" pitchFamily="18" charset="0"/>
              </a:rPr>
              <a:t>On technical presentations</a:t>
            </a:r>
            <a:r>
              <a:rPr lang="en-US" sz="4000" dirty="0" smtClean="0">
                <a:latin typeface="Times New Roman" pitchFamily="18" charset="0"/>
              </a:rPr>
              <a:t/>
            </a:r>
            <a:br>
              <a:rPr lang="en-US" sz="4000" dirty="0" smtClean="0">
                <a:latin typeface="Times New Roman" pitchFamily="18" charset="0"/>
              </a:rPr>
            </a:br>
            <a:endParaRPr lang="en-US" sz="4000" dirty="0" smtClean="0">
              <a:latin typeface="Times New Roman" pitchFamily="18" charset="0"/>
            </a:endParaRPr>
          </a:p>
        </p:txBody>
      </p:sp>
      <p:sp>
        <p:nvSpPr>
          <p:cNvPr id="232451" name="Rectangle 3"/>
          <p:cNvSpPr>
            <a:spLocks noGrp="1" noChangeArrowheads="1"/>
          </p:cNvSpPr>
          <p:nvPr>
            <p:ph type="body" idx="1"/>
          </p:nvPr>
        </p:nvSpPr>
        <p:spPr>
          <a:xfrm>
            <a:off x="179388" y="1844675"/>
            <a:ext cx="8064500" cy="3446463"/>
          </a:xfrm>
          <a:noFill/>
        </p:spPr>
        <p:txBody>
          <a:bodyPr/>
          <a:lstStyle/>
          <a:p>
            <a:pPr>
              <a:buFont typeface="Wingdings" pitchFamily="2" charset="2"/>
              <a:buChar char="ü"/>
            </a:pPr>
            <a:r>
              <a:rPr lang="en-US" dirty="0" smtClean="0">
                <a:solidFill>
                  <a:schemeClr val="bg1"/>
                </a:solidFill>
                <a:latin typeface="Times New Roman" pitchFamily="18" charset="0"/>
              </a:rPr>
              <a:t>Too many </a:t>
            </a:r>
            <a:r>
              <a:rPr lang="en-US" dirty="0" smtClean="0">
                <a:solidFill>
                  <a:schemeClr val="bg1"/>
                </a:solidFill>
              </a:rPr>
              <a:t>“</a:t>
            </a:r>
            <a:r>
              <a:rPr lang="en-US" dirty="0" smtClean="0">
                <a:solidFill>
                  <a:schemeClr val="bg1"/>
                </a:solidFill>
                <a:latin typeface="Times New Roman" pitchFamily="18" charset="0"/>
              </a:rPr>
              <a:t>features</a:t>
            </a:r>
            <a:r>
              <a:rPr lang="en-US" dirty="0" smtClean="0">
                <a:solidFill>
                  <a:schemeClr val="bg1"/>
                </a:solidFill>
              </a:rPr>
              <a:t>”</a:t>
            </a:r>
            <a:r>
              <a:rPr lang="en-US" dirty="0" smtClean="0">
                <a:solidFill>
                  <a:schemeClr val="bg1"/>
                </a:solidFill>
                <a:latin typeface="Times New Roman" pitchFamily="18" charset="0"/>
              </a:rPr>
              <a:t> alienate your audience</a:t>
            </a:r>
          </a:p>
          <a:p>
            <a:pPr lvl="1">
              <a:buFont typeface="Wingdings" pitchFamily="2" charset="2"/>
              <a:buChar char="ü"/>
            </a:pPr>
            <a:r>
              <a:rPr lang="en-US" dirty="0" smtClean="0">
                <a:solidFill>
                  <a:schemeClr val="bg1"/>
                </a:solidFill>
                <a:latin typeface="Times New Roman" pitchFamily="18" charset="0"/>
              </a:rPr>
              <a:t>You focus on the glitz</a:t>
            </a:r>
          </a:p>
          <a:p>
            <a:pPr lvl="1">
              <a:buFont typeface="Wingdings" pitchFamily="2" charset="2"/>
              <a:buChar char="ü"/>
            </a:pPr>
            <a:r>
              <a:rPr lang="en-US" dirty="0" smtClean="0">
                <a:solidFill>
                  <a:schemeClr val="bg1"/>
                </a:solidFill>
                <a:latin typeface="Times New Roman" pitchFamily="18" charset="0"/>
              </a:rPr>
              <a:t>The presentation suffers...</a:t>
            </a:r>
          </a:p>
        </p:txBody>
      </p:sp>
      <p:sp>
        <p:nvSpPr>
          <p:cNvPr id="25605" name="Rectangle 4"/>
          <p:cNvSpPr>
            <a:spLocks noChangeArrowheads="1"/>
          </p:cNvSpPr>
          <p:nvPr/>
        </p:nvSpPr>
        <p:spPr bwMode="auto">
          <a:xfrm>
            <a:off x="1476375" y="836613"/>
            <a:ext cx="6315075" cy="1143000"/>
          </a:xfrm>
          <a:prstGeom prst="rect">
            <a:avLst/>
          </a:prstGeom>
          <a:noFill/>
          <a:ln w="9525">
            <a:noFill/>
            <a:miter lim="800000"/>
            <a:headEnd/>
            <a:tailEnd/>
          </a:ln>
        </p:spPr>
        <p:txBody>
          <a:bodyPr anchor="ctr"/>
          <a:lstStyle/>
          <a:p>
            <a:pPr algn="r" eaLnBrk="0" hangingPunct="0"/>
            <a:r>
              <a:rPr lang="en-US" sz="4000" b="1" dirty="0" smtClean="0">
                <a:solidFill>
                  <a:schemeClr val="bg1"/>
                </a:solidFill>
                <a:latin typeface="Times New Roman" pitchFamily="18" charset="0"/>
              </a:rPr>
              <a:t>Layout  </a:t>
            </a:r>
            <a:endParaRPr lang="en-US" sz="4000" b="1" dirty="0">
              <a:solidFill>
                <a:schemeClr val="bg1"/>
              </a:solidFill>
              <a:latin typeface="Times New Roman" pitchFamily="18" charset="0"/>
            </a:endParaRPr>
          </a:p>
        </p:txBody>
      </p:sp>
      <p:sp>
        <p:nvSpPr>
          <p:cNvPr id="232454" name="Rectangle 6"/>
          <p:cNvSpPr>
            <a:spLocks noChangeArrowheads="1"/>
          </p:cNvSpPr>
          <p:nvPr/>
        </p:nvSpPr>
        <p:spPr bwMode="auto">
          <a:xfrm>
            <a:off x="3346450" y="4221163"/>
            <a:ext cx="2305050" cy="998537"/>
          </a:xfrm>
          <a:prstGeom prst="rect">
            <a:avLst/>
          </a:prstGeom>
          <a:noFill/>
          <a:ln w="9525">
            <a:noFill/>
            <a:miter lim="800000"/>
            <a:headEnd/>
            <a:tailEnd/>
          </a:ln>
        </p:spPr>
        <p:txBody>
          <a:bodyPr/>
          <a:lstStyle/>
          <a:p>
            <a:pPr marL="342900" indent="-342900" eaLnBrk="0" hangingPunct="0">
              <a:spcBef>
                <a:spcPct val="20000"/>
              </a:spcBef>
            </a:pPr>
            <a:r>
              <a:rPr lang="en-US" sz="4800" b="1">
                <a:solidFill>
                  <a:srgbClr val="FFFF00"/>
                </a:solidFill>
                <a:latin typeface="Times New Roman" pitchFamily="18" charset="0"/>
              </a:rPr>
              <a:t>FAIL!</a:t>
            </a:r>
          </a:p>
        </p:txBody>
      </p:sp>
      <p:sp>
        <p:nvSpPr>
          <p:cNvPr id="232455" name="Text Box 7"/>
          <p:cNvSpPr txBox="1">
            <a:spLocks noChangeArrowheads="1"/>
          </p:cNvSpPr>
          <p:nvPr/>
        </p:nvSpPr>
        <p:spPr bwMode="auto">
          <a:xfrm>
            <a:off x="6121400" y="5589588"/>
            <a:ext cx="2914650" cy="366712"/>
          </a:xfrm>
          <a:prstGeom prst="rect">
            <a:avLst/>
          </a:prstGeom>
          <a:noFill/>
          <a:ln w="9525">
            <a:noFill/>
            <a:miter lim="800000"/>
            <a:headEnd/>
            <a:tailEnd/>
          </a:ln>
        </p:spPr>
        <p:txBody>
          <a:bodyPr wrap="none">
            <a:spAutoFit/>
          </a:bodyPr>
          <a:lstStyle/>
          <a:p>
            <a:r>
              <a:rPr lang="en-US">
                <a:solidFill>
                  <a:schemeClr val="bg2"/>
                </a:solidFill>
              </a:rPr>
              <a:t>http://sonoranalliance.com/</a:t>
            </a:r>
          </a:p>
        </p:txBody>
      </p:sp>
      <p:pic>
        <p:nvPicPr>
          <p:cNvPr id="232457" name="Picture 9" descr="x"/>
          <p:cNvPicPr>
            <a:picLocks noChangeAspect="1" noChangeArrowheads="1"/>
          </p:cNvPicPr>
          <p:nvPr/>
        </p:nvPicPr>
        <p:blipFill>
          <a:blip r:embed="rId6" cstate="print"/>
          <a:srcRect/>
          <a:stretch>
            <a:fillRect/>
          </a:stretch>
        </p:blipFill>
        <p:spPr bwMode="auto">
          <a:xfrm>
            <a:off x="6862763" y="2781300"/>
            <a:ext cx="2281237" cy="3044825"/>
          </a:xfrm>
          <a:prstGeom prst="rect">
            <a:avLst/>
          </a:prstGeom>
          <a:noFill/>
          <a:ln w="9525">
            <a:noFill/>
            <a:miter lim="800000"/>
            <a:headEnd/>
            <a:tailEnd/>
          </a:ln>
        </p:spPr>
      </p:pic>
      <p:sp>
        <p:nvSpPr>
          <p:cNvPr id="22537" name="Slide Number Placeholder 8"/>
          <p:cNvSpPr>
            <a:spLocks noGrp="1"/>
          </p:cNvSpPr>
          <p:nvPr>
            <p:ph type="sldNum" sz="quarter" idx="12"/>
          </p:nvPr>
        </p:nvSpPr>
        <p:spPr/>
        <p:txBody>
          <a:bodyPr/>
          <a:lstStyle/>
          <a:p>
            <a:pPr>
              <a:defRPr/>
            </a:pPr>
            <a:fld id="{B421E6DE-6C5C-41CB-BE11-38BA023E4235}" type="slidenum">
              <a:rPr lang="en-US"/>
              <a:pPr>
                <a:defRPr/>
              </a:pPr>
              <a:t>30</a:t>
            </a:fld>
            <a:endParaRPr lang="en-US"/>
          </a:p>
        </p:txBody>
      </p:sp>
      <p:sp>
        <p:nvSpPr>
          <p:cNvPr id="10" name="Rectangle 4"/>
          <p:cNvSpPr>
            <a:spLocks noChangeArrowheads="1"/>
          </p:cNvSpPr>
          <p:nvPr/>
        </p:nvSpPr>
        <p:spPr bwMode="auto">
          <a:xfrm>
            <a:off x="304800" y="855663"/>
            <a:ext cx="5162549" cy="896937"/>
          </a:xfrm>
          <a:prstGeom prst="rect">
            <a:avLst/>
          </a:prstGeom>
          <a:noFill/>
          <a:ln w="9525">
            <a:noFill/>
            <a:miter lim="800000"/>
            <a:headEnd/>
            <a:tailEnd/>
          </a:ln>
        </p:spPr>
        <p:txBody>
          <a:bodyPr anchor="ctr"/>
          <a:lstStyle/>
          <a:p>
            <a:pPr eaLnBrk="0" hangingPunct="0"/>
            <a:r>
              <a:rPr lang="en-US" sz="3200" b="1" dirty="0" smtClean="0">
                <a:solidFill>
                  <a:schemeClr val="bg1"/>
                </a:solidFill>
                <a:latin typeface="Times New Roman" pitchFamily="18" charset="0"/>
              </a:rPr>
              <a:t>Visual aids: Look and feel</a:t>
            </a:r>
            <a:endParaRPr lang="en-US" sz="3200" b="1" dirty="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type="lt">
                                    <p:tmPct val="7000"/>
                                  </p:iterate>
                                  <p:childTnLst>
                                    <p:set>
                                      <p:cBhvr>
                                        <p:cTn id="6" dur="1" fill="hold">
                                          <p:stCondLst>
                                            <p:cond delay="0"/>
                                          </p:stCondLst>
                                        </p:cTn>
                                        <p:tgtEl>
                                          <p:spTgt spid="232451">
                                            <p:txEl>
                                              <p:pRg st="1" end="1"/>
                                            </p:txEl>
                                          </p:spTgt>
                                        </p:tgtEl>
                                        <p:attrNameLst>
                                          <p:attrName>style.visibility</p:attrName>
                                        </p:attrNameLst>
                                      </p:cBhvr>
                                      <p:to>
                                        <p:strVal val="visible"/>
                                      </p:to>
                                    </p:set>
                                    <p:anim calcmode="lin" valueType="num">
                                      <p:cBhvr additive="base">
                                        <p:cTn id="7" dur="500" fill="hold"/>
                                        <p:tgtEl>
                                          <p:spTgt spid="23245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2451">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32451">
                                            <p:txEl>
                                              <p:pRg st="2" end="2"/>
                                            </p:txEl>
                                          </p:spTgt>
                                        </p:tgtEl>
                                        <p:attrNameLst>
                                          <p:attrName>style.visibility</p:attrName>
                                        </p:attrNameLst>
                                      </p:cBhvr>
                                      <p:to>
                                        <p:strVal val="visible"/>
                                      </p:to>
                                    </p:set>
                                    <p:animEffect transition="in" filter="blinds(horizontal)">
                                      <p:cBhvr>
                                        <p:cTn id="13" dur="500"/>
                                        <p:tgtEl>
                                          <p:spTgt spid="232451">
                                            <p:txEl>
                                              <p:pRg st="2" end="2"/>
                                            </p:txEl>
                                          </p:spTgt>
                                        </p:tgtEl>
                                      </p:cBhvr>
                                    </p:animEffect>
                                  </p:childTnLst>
                                </p:cTn>
                              </p:par>
                            </p:childTnLst>
                          </p:cTn>
                        </p:par>
                        <p:par>
                          <p:cTn id="14" fill="hold">
                            <p:stCondLst>
                              <p:cond delay="500"/>
                            </p:stCondLst>
                            <p:childTnLst>
                              <p:par>
                                <p:cTn id="15" presetID="8" presetClass="emph" presetSubtype="0" fill="hold" nodeType="afterEffect">
                                  <p:stCondLst>
                                    <p:cond delay="1000"/>
                                  </p:stCondLst>
                                  <p:childTnLst>
                                    <p:animRot by="43200000">
                                      <p:cBhvr>
                                        <p:cTn id="16" dur="2000" fill="hold"/>
                                        <p:tgtEl>
                                          <p:spTgt spid="232451">
                                            <p:txEl>
                                              <p:pRg st="2" end="2"/>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24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explode.wav"/>
                                        </p:tgtEl>
                                      </p:cMediaNode>
                                    </p:audio>
                                  </p:subTnLst>
                                </p:cTn>
                              </p:par>
                            </p:childTnLst>
                          </p:cTn>
                        </p:par>
                        <p:par>
                          <p:cTn id="21" fill="hold">
                            <p:stCondLst>
                              <p:cond delay="0"/>
                            </p:stCondLst>
                            <p:childTnLst>
                              <p:par>
                                <p:cTn id="22" presetID="1" presetClass="entr" presetSubtype="0" fill="hold" nodeType="afterEffect">
                                  <p:stCondLst>
                                    <p:cond delay="500"/>
                                  </p:stCondLst>
                                  <p:childTnLst>
                                    <p:set>
                                      <p:cBhvr>
                                        <p:cTn id="23" dur="1" fill="hold">
                                          <p:stCondLst>
                                            <p:cond delay="0"/>
                                          </p:stCondLst>
                                        </p:cTn>
                                        <p:tgtEl>
                                          <p:spTgt spid="232457"/>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232455"/>
                                        </p:tgtEl>
                                        <p:attrNameLst>
                                          <p:attrName>style.visibility</p:attrName>
                                        </p:attrNameLst>
                                      </p:cBhvr>
                                      <p:to>
                                        <p:strVal val="visible"/>
                                      </p:to>
                                    </p:set>
                                  </p:childTnLst>
                                </p:cTn>
                              </p:par>
                            </p:childTnLst>
                          </p:cTn>
                        </p:par>
                        <p:par>
                          <p:cTn id="26" fill="hold">
                            <p:stCondLst>
                              <p:cond delay="500"/>
                            </p:stCondLst>
                            <p:childTnLst>
                              <p:par>
                                <p:cTn id="27" presetID="6" presetClass="emph" presetSubtype="0" fill="hold" grpId="1" nodeType="afterEffect">
                                  <p:stCondLst>
                                    <p:cond delay="0"/>
                                  </p:stCondLst>
                                  <p:childTnLst>
                                    <p:animScale>
                                      <p:cBhvr>
                                        <p:cTn id="28" dur="1000" fill="hold"/>
                                        <p:tgtEl>
                                          <p:spTgt spid="232454"/>
                                        </p:tgtEl>
                                      </p:cBhvr>
                                      <p:by x="150000" y="150000"/>
                                    </p:animScale>
                                  </p:childTnLst>
                                </p:cTn>
                              </p:par>
                            </p:childTnLst>
                          </p:cTn>
                        </p:par>
                        <p:par>
                          <p:cTn id="29" fill="hold">
                            <p:stCondLst>
                              <p:cond delay="1500"/>
                            </p:stCondLst>
                            <p:childTnLst>
                              <p:par>
                                <p:cTn id="30" presetID="2" presetClass="exit" presetSubtype="4" fill="hold" grpId="2" nodeType="afterEffect">
                                  <p:stCondLst>
                                    <p:cond delay="1000"/>
                                  </p:stCondLst>
                                  <p:childTnLst>
                                    <p:anim calcmode="lin" valueType="num">
                                      <p:cBhvr additive="base">
                                        <p:cTn id="31" dur="500"/>
                                        <p:tgtEl>
                                          <p:spTgt spid="232454"/>
                                        </p:tgtEl>
                                        <p:attrNameLst>
                                          <p:attrName>ppt_x</p:attrName>
                                        </p:attrNameLst>
                                      </p:cBhvr>
                                      <p:tavLst>
                                        <p:tav tm="0">
                                          <p:val>
                                            <p:strVal val="ppt_x"/>
                                          </p:val>
                                        </p:tav>
                                        <p:tav tm="100000">
                                          <p:val>
                                            <p:strVal val="ppt_x"/>
                                          </p:val>
                                        </p:tav>
                                      </p:tavLst>
                                    </p:anim>
                                    <p:anim calcmode="lin" valueType="num">
                                      <p:cBhvr additive="base">
                                        <p:cTn id="32" dur="500"/>
                                        <p:tgtEl>
                                          <p:spTgt spid="232454"/>
                                        </p:tgtEl>
                                        <p:attrNameLst>
                                          <p:attrName>ppt_y</p:attrName>
                                        </p:attrNameLst>
                                      </p:cBhvr>
                                      <p:tavLst>
                                        <p:tav tm="0">
                                          <p:val>
                                            <p:strVal val="ppt_y"/>
                                          </p:val>
                                        </p:tav>
                                        <p:tav tm="100000">
                                          <p:val>
                                            <p:strVal val="1+ppt_h/2"/>
                                          </p:val>
                                        </p:tav>
                                      </p:tavLst>
                                    </p:anim>
                                    <p:set>
                                      <p:cBhvr>
                                        <p:cTn id="33" dur="1" fill="hold">
                                          <p:stCondLst>
                                            <p:cond delay="499"/>
                                          </p:stCondLst>
                                        </p:cTn>
                                        <p:tgtEl>
                                          <p:spTgt spid="23245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4" grpId="0"/>
      <p:bldP spid="232454" grpId="1"/>
      <p:bldP spid="232454" grpId="2"/>
      <p:bldP spid="2324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dirty="0" smtClean="0"/>
              <a:t>Typeface</a:t>
            </a:r>
          </a:p>
        </p:txBody>
      </p:sp>
      <p:sp>
        <p:nvSpPr>
          <p:cNvPr id="33796" name="Rectangle 3"/>
          <p:cNvSpPr>
            <a:spLocks noGrp="1" noChangeArrowheads="1"/>
          </p:cNvSpPr>
          <p:nvPr>
            <p:ph type="body" idx="1"/>
          </p:nvPr>
        </p:nvSpPr>
        <p:spPr/>
        <p:txBody>
          <a:bodyPr/>
          <a:lstStyle/>
          <a:p>
            <a:pPr eaLnBrk="1" hangingPunct="1">
              <a:buFontTx/>
              <a:buNone/>
            </a:pPr>
            <a:r>
              <a:rPr lang="en-US" dirty="0" smtClean="0"/>
              <a:t>	The selection of typeface is important</a:t>
            </a:r>
          </a:p>
          <a:p>
            <a:pPr lvl="1" eaLnBrk="1" hangingPunct="1"/>
            <a:r>
              <a:rPr lang="en-US" dirty="0" smtClean="0"/>
              <a:t>The slides must be read from a distance</a:t>
            </a:r>
          </a:p>
          <a:p>
            <a:pPr>
              <a:buFontTx/>
              <a:buNone/>
            </a:pPr>
            <a:endParaRPr lang="en-US" dirty="0" smtClean="0"/>
          </a:p>
          <a:p>
            <a:pPr>
              <a:buFontTx/>
              <a:buNone/>
            </a:pPr>
            <a:r>
              <a:rPr lang="en-US" dirty="0" smtClean="0"/>
              <a:t>	Use a sans serif typeface with a uniform nib</a:t>
            </a:r>
          </a:p>
        </p:txBody>
      </p:sp>
      <p:sp>
        <p:nvSpPr>
          <p:cNvPr id="29701" name="Slide Number Placeholder 4"/>
          <p:cNvSpPr>
            <a:spLocks noGrp="1"/>
          </p:cNvSpPr>
          <p:nvPr>
            <p:ph type="sldNum" sz="quarter" idx="12"/>
          </p:nvPr>
        </p:nvSpPr>
        <p:spPr/>
        <p:txBody>
          <a:bodyPr/>
          <a:lstStyle/>
          <a:p>
            <a:pPr>
              <a:defRPr/>
            </a:pPr>
            <a:fld id="{AFF6A336-FD99-4401-A178-9D9212CB0A3F}" type="slidenum">
              <a:rPr lang="en-US"/>
              <a:pPr>
                <a:defRPr/>
              </a:pPr>
              <a:t>31</a:t>
            </a:fld>
            <a:endParaRPr lang="en-US"/>
          </a:p>
        </p:txBody>
      </p:sp>
      <p:sp>
        <p:nvSpPr>
          <p:cNvPr id="33798" name="TextBox 5"/>
          <p:cNvSpPr txBox="1">
            <a:spLocks noChangeArrowheads="1"/>
          </p:cNvSpPr>
          <p:nvPr/>
        </p:nvSpPr>
        <p:spPr bwMode="auto">
          <a:xfrm rot="-823603">
            <a:off x="4367213" y="5105400"/>
            <a:ext cx="2573337" cy="400050"/>
          </a:xfrm>
          <a:prstGeom prst="rect">
            <a:avLst/>
          </a:prstGeom>
          <a:noFill/>
          <a:ln w="9525">
            <a:noFill/>
            <a:miter lim="800000"/>
            <a:headEnd/>
            <a:tailEnd/>
          </a:ln>
        </p:spPr>
        <p:txBody>
          <a:bodyPr wrap="none">
            <a:spAutoFit/>
          </a:bodyPr>
          <a:lstStyle/>
          <a:p>
            <a:r>
              <a:rPr lang="en-CA" sz="2000" dirty="0">
                <a:solidFill>
                  <a:srgbClr val="FF0000"/>
                </a:solidFill>
              </a:rPr>
              <a:t>Better for printed text</a:t>
            </a:r>
          </a:p>
        </p:txBody>
      </p:sp>
      <p:sp>
        <p:nvSpPr>
          <p:cNvPr id="33799" name="TextBox 6"/>
          <p:cNvSpPr txBox="1">
            <a:spLocks noChangeArrowheads="1"/>
          </p:cNvSpPr>
          <p:nvPr/>
        </p:nvSpPr>
        <p:spPr bwMode="auto">
          <a:xfrm rot="897621">
            <a:off x="1671638" y="5172075"/>
            <a:ext cx="2305050" cy="708025"/>
          </a:xfrm>
          <a:prstGeom prst="rect">
            <a:avLst/>
          </a:prstGeom>
          <a:noFill/>
          <a:ln w="9525">
            <a:noFill/>
            <a:miter lim="800000"/>
            <a:headEnd/>
            <a:tailEnd/>
          </a:ln>
        </p:spPr>
        <p:txBody>
          <a:bodyPr wrap="none">
            <a:spAutoFit/>
          </a:bodyPr>
          <a:lstStyle/>
          <a:p>
            <a:pPr algn="ctr"/>
            <a:r>
              <a:rPr lang="en-CA" sz="2000">
                <a:solidFill>
                  <a:srgbClr val="FF0000"/>
                </a:solidFill>
              </a:rPr>
              <a:t>Better for poster</a:t>
            </a:r>
          </a:p>
          <a:p>
            <a:pPr algn="ctr"/>
            <a:r>
              <a:rPr lang="en-CA" sz="2000">
                <a:solidFill>
                  <a:srgbClr val="FF0000"/>
                </a:solidFill>
              </a:rPr>
              <a:t>and on-screen text</a:t>
            </a:r>
          </a:p>
        </p:txBody>
      </p:sp>
      <p:sp>
        <p:nvSpPr>
          <p:cNvPr id="8" name="Rectangle 7"/>
          <p:cNvSpPr/>
          <p:nvPr/>
        </p:nvSpPr>
        <p:spPr>
          <a:xfrm>
            <a:off x="6439" y="634484"/>
            <a:ext cx="238738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Textual content</a:t>
            </a:r>
            <a:endParaRPr lang="en-CA" sz="2000" b="1" dirty="0" smtClean="0">
              <a:solidFill>
                <a:srgbClr val="7030A0"/>
              </a:solidFill>
            </a:endParaRPr>
          </a:p>
        </p:txBody>
      </p:sp>
      <p:sp>
        <p:nvSpPr>
          <p:cNvPr id="2" name="TextBox 1"/>
          <p:cNvSpPr txBox="1"/>
          <p:nvPr/>
        </p:nvSpPr>
        <p:spPr>
          <a:xfrm>
            <a:off x="2141957" y="2493581"/>
            <a:ext cx="3968138" cy="3154710"/>
          </a:xfrm>
          <a:prstGeom prst="rect">
            <a:avLst/>
          </a:prstGeom>
          <a:noFill/>
        </p:spPr>
        <p:txBody>
          <a:bodyPr wrap="none" rtlCol="0">
            <a:spAutoFit/>
          </a:bodyPr>
          <a:lstStyle/>
          <a:p>
            <a:r>
              <a:rPr lang="en-CA" sz="19900" dirty="0" smtClean="0"/>
              <a:t>P </a:t>
            </a:r>
            <a:r>
              <a:rPr lang="en-CA" sz="19900" dirty="0" err="1" smtClean="0">
                <a:latin typeface="Times New Roman" panose="02020603050405020304" pitchFamily="18" charset="0"/>
                <a:cs typeface="Times New Roman" panose="02020603050405020304" pitchFamily="18" charset="0"/>
              </a:rPr>
              <a:t>P</a:t>
            </a:r>
            <a:endParaRPr lang="en-CA"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3379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Typeface</a:t>
            </a:r>
          </a:p>
        </p:txBody>
      </p:sp>
      <p:sp>
        <p:nvSpPr>
          <p:cNvPr id="30723" name="Rectangle 3"/>
          <p:cNvSpPr>
            <a:spLocks noGrp="1" noChangeArrowheads="1"/>
          </p:cNvSpPr>
          <p:nvPr>
            <p:ph type="body" idx="1"/>
          </p:nvPr>
        </p:nvSpPr>
        <p:spPr/>
        <p:txBody>
          <a:bodyPr/>
          <a:lstStyle/>
          <a:p>
            <a:pPr>
              <a:buFontTx/>
              <a:buNone/>
            </a:pPr>
            <a:r>
              <a:rPr lang="en-US" dirty="0" smtClean="0"/>
              <a:t>	Sans serif examples:</a:t>
            </a:r>
          </a:p>
          <a:p>
            <a:pPr lvl="1"/>
            <a:r>
              <a:rPr lang="en-US" dirty="0" smtClean="0">
                <a:latin typeface="+mj-lt"/>
                <a:ea typeface="Tahoma" panose="020B0604030504040204" pitchFamily="34" charset="0"/>
                <a:cs typeface="Tahoma" panose="020B0604030504040204" pitchFamily="34" charset="0"/>
              </a:rPr>
              <a:t>Arial		abcdefghijklmnopqrstuvwxyz</a:t>
            </a:r>
          </a:p>
          <a:p>
            <a:pPr lvl="1"/>
            <a:r>
              <a:rPr lang="en-US" dirty="0" smtClean="0">
                <a:latin typeface="Trebuchet MS" panose="020B0603020202020204" pitchFamily="34" charset="0"/>
                <a:ea typeface="Tahoma" panose="020B0604030504040204" pitchFamily="34" charset="0"/>
                <a:cs typeface="Tahoma" panose="020B0604030504040204" pitchFamily="34" charset="0"/>
              </a:rPr>
              <a:t>Trebuchet		abcdefghijklmnopqrstuvwxyz</a:t>
            </a:r>
          </a:p>
          <a:p>
            <a:pPr lvl="1"/>
            <a:r>
              <a:rPr lang="en-US" dirty="0" smtClean="0">
                <a:latin typeface="Calibri" panose="020F0502020204030204" pitchFamily="34" charset="0"/>
                <a:ea typeface="Tahoma" panose="020B0604030504040204" pitchFamily="34" charset="0"/>
                <a:cs typeface="Tahoma" panose="020B0604030504040204" pitchFamily="34" charset="0"/>
              </a:rPr>
              <a:t>Calibri		abcdefghijklmnopqrstuvwxyz</a:t>
            </a:r>
            <a:endParaRPr lang="en-US" dirty="0">
              <a:ea typeface="Tahoma" panose="020B0604030504040204" pitchFamily="34" charset="0"/>
              <a:cs typeface="Tahoma" panose="020B0604030504040204" pitchFamily="34" charset="0"/>
            </a:endParaRPr>
          </a:p>
          <a:p>
            <a:pPr>
              <a:buFontTx/>
              <a:buNone/>
            </a:pPr>
            <a:endParaRPr lang="en-US" sz="1100" dirty="0" smtClean="0"/>
          </a:p>
          <a:p>
            <a:pPr>
              <a:buFontTx/>
              <a:buNone/>
            </a:pPr>
            <a:r>
              <a:rPr lang="en-US" dirty="0" smtClean="0"/>
              <a:t>	Fonts with serifs may</a:t>
            </a:r>
            <a:r>
              <a:rPr lang="en-US" i="1" dirty="0" smtClean="0"/>
              <a:t> </a:t>
            </a:r>
            <a:r>
              <a:rPr lang="en-US" dirty="0" smtClean="0"/>
              <a:t>work as titles, but are harder to read:</a:t>
            </a:r>
          </a:p>
          <a:p>
            <a:pPr lvl="1"/>
            <a:r>
              <a:rPr lang="en-US" dirty="0" smtClean="0">
                <a:latin typeface="Georgia" pitchFamily="18" charset="0"/>
              </a:rPr>
              <a:t>Georgia		abcdefghijklmnopqrstuvwxyz</a:t>
            </a:r>
          </a:p>
          <a:p>
            <a:pPr lvl="1"/>
            <a:r>
              <a:rPr lang="en-US" dirty="0" err="1" smtClean="0">
                <a:latin typeface="Constantia" panose="02030602050306030303" pitchFamily="18" charset="0"/>
              </a:rPr>
              <a:t>Constantina</a:t>
            </a:r>
            <a:r>
              <a:rPr lang="en-US" dirty="0" smtClean="0">
                <a:latin typeface="Constantia" panose="02030602050306030303" pitchFamily="18" charset="0"/>
              </a:rPr>
              <a:t>	abcdefghijklmnopqrstuvwxyz</a:t>
            </a:r>
          </a:p>
          <a:p>
            <a:pPr lvl="1"/>
            <a:r>
              <a:rPr lang="en-US" dirty="0" smtClean="0">
                <a:latin typeface="Times New Roman" pitchFamily="18" charset="0"/>
              </a:rPr>
              <a:t>Times New Roman	abcdefghijklmnopqrstuvwxyz</a:t>
            </a:r>
            <a:endParaRPr lang="en-US" dirty="0" smtClean="0">
              <a:latin typeface="Times New Roman" pitchFamily="18" charset="0"/>
              <a:cs typeface="Times New Roman" pitchFamily="18" charset="0"/>
            </a:endParaRPr>
          </a:p>
          <a:p>
            <a:pPr>
              <a:buNone/>
            </a:pPr>
            <a:endParaRPr lang="en-US" sz="1100" dirty="0" smtClean="0">
              <a:latin typeface="Comic Sans MS" pitchFamily="66" charset="0"/>
            </a:endParaRPr>
          </a:p>
          <a:p>
            <a:pPr>
              <a:buNone/>
            </a:pPr>
            <a:r>
              <a:rPr lang="en-US" dirty="0" smtClean="0">
                <a:latin typeface="Comic Sans MS" pitchFamily="66" charset="0"/>
              </a:rPr>
              <a:t>	Avoid</a:t>
            </a:r>
          </a:p>
        </p:txBody>
      </p:sp>
      <p:pic>
        <p:nvPicPr>
          <p:cNvPr id="30730" name="Picture 10" descr="C:\Users\dwharder\Desktop\AG.png"/>
          <p:cNvPicPr>
            <a:picLocks noChangeAspect="1" noChangeArrowheads="1"/>
          </p:cNvPicPr>
          <p:nvPr/>
        </p:nvPicPr>
        <p:blipFill>
          <a:blip r:embed="rId3" cstate="print"/>
          <a:srcRect/>
          <a:stretch>
            <a:fillRect/>
          </a:stretch>
        </p:blipFill>
        <p:spPr bwMode="auto">
          <a:xfrm rot="20945959">
            <a:off x="927097" y="5978135"/>
            <a:ext cx="4208275" cy="298036"/>
          </a:xfrm>
          <a:prstGeom prst="rect">
            <a:avLst/>
          </a:prstGeom>
          <a:noFill/>
          <a:ln w="9525">
            <a:noFill/>
            <a:miter lim="800000"/>
            <a:headEnd/>
            <a:tailEnd/>
          </a:ln>
        </p:spPr>
      </p:pic>
      <p:sp>
        <p:nvSpPr>
          <p:cNvPr id="30731" name="Slide Number Placeholder 10"/>
          <p:cNvSpPr>
            <a:spLocks noGrp="1"/>
          </p:cNvSpPr>
          <p:nvPr>
            <p:ph type="sldNum" sz="quarter" idx="12"/>
          </p:nvPr>
        </p:nvSpPr>
        <p:spPr/>
        <p:txBody>
          <a:bodyPr/>
          <a:lstStyle/>
          <a:p>
            <a:pPr>
              <a:defRPr/>
            </a:pPr>
            <a:fld id="{DCCB75CA-32A2-45C1-810D-D82889B1C3FB}" type="slidenum">
              <a:rPr lang="en-US"/>
              <a:pPr>
                <a:defRPr/>
              </a:pPr>
              <a:t>32</a:t>
            </a:fld>
            <a:endParaRPr lang="en-US"/>
          </a:p>
        </p:txBody>
      </p:sp>
      <p:sp>
        <p:nvSpPr>
          <p:cNvPr id="12" name="Rectangle 11"/>
          <p:cNvSpPr/>
          <p:nvPr/>
        </p:nvSpPr>
        <p:spPr>
          <a:xfrm>
            <a:off x="6439" y="634484"/>
            <a:ext cx="238738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Textual content</a:t>
            </a:r>
            <a:endParaRPr lang="en-CA" sz="2000" b="1" dirty="0" smtClean="0">
              <a:solidFill>
                <a:srgbClr val="7030A0"/>
              </a:solidFill>
            </a:endParaRPr>
          </a:p>
        </p:txBody>
      </p:sp>
      <p:pic>
        <p:nvPicPr>
          <p:cNvPr id="60418" name="Picture 2" descr="C:\Users\dwharder\Desktop\lobster.png"/>
          <p:cNvPicPr>
            <a:picLocks noChangeAspect="1" noChangeArrowheads="1"/>
          </p:cNvPicPr>
          <p:nvPr/>
        </p:nvPicPr>
        <p:blipFill>
          <a:blip r:embed="rId4" cstate="print"/>
          <a:srcRect/>
          <a:stretch>
            <a:fillRect/>
          </a:stretch>
        </p:blipFill>
        <p:spPr bwMode="auto">
          <a:xfrm rot="811366">
            <a:off x="7160462" y="5611713"/>
            <a:ext cx="1711577" cy="680067"/>
          </a:xfrm>
          <a:prstGeom prst="rect">
            <a:avLst/>
          </a:prstGeom>
          <a:noFill/>
        </p:spPr>
      </p:pic>
      <p:sp>
        <p:nvSpPr>
          <p:cNvPr id="16" name="Rectangle 15"/>
          <p:cNvSpPr/>
          <p:nvPr/>
        </p:nvSpPr>
        <p:spPr>
          <a:xfrm rot="20638968">
            <a:off x="3870914" y="6168490"/>
            <a:ext cx="1838925" cy="461665"/>
          </a:xfrm>
          <a:prstGeom prst="rect">
            <a:avLst/>
          </a:prstGeom>
        </p:spPr>
        <p:txBody>
          <a:bodyPr wrap="square">
            <a:spAutoFit/>
          </a:bodyPr>
          <a:lstStyle/>
          <a:p>
            <a:r>
              <a:rPr lang="en-US" sz="2400" dirty="0" smtClean="0">
                <a:latin typeface="Comic Sans MS" pitchFamily="66" charset="0"/>
              </a:rPr>
              <a:t>Comic Sans</a:t>
            </a:r>
            <a:endParaRPr lang="en-CA" sz="2400" dirty="0"/>
          </a:p>
        </p:txBody>
      </p:sp>
      <p:sp>
        <p:nvSpPr>
          <p:cNvPr id="17" name="Rectangle 16"/>
          <p:cNvSpPr/>
          <p:nvPr/>
        </p:nvSpPr>
        <p:spPr>
          <a:xfrm rot="1085049">
            <a:off x="5881493" y="6098294"/>
            <a:ext cx="2277447" cy="461665"/>
          </a:xfrm>
          <a:prstGeom prst="rect">
            <a:avLst/>
          </a:prstGeom>
        </p:spPr>
        <p:txBody>
          <a:bodyPr wrap="square">
            <a:spAutoFit/>
          </a:bodyPr>
          <a:lstStyle/>
          <a:p>
            <a:r>
              <a:rPr lang="en-US" sz="2400" dirty="0" smtClean="0">
                <a:latin typeface="Courier New" pitchFamily="49" charset="0"/>
                <a:cs typeface="Courier New" pitchFamily="49" charset="0"/>
              </a:rPr>
              <a:t>Courier New</a:t>
            </a:r>
          </a:p>
        </p:txBody>
      </p:sp>
      <p:sp>
        <p:nvSpPr>
          <p:cNvPr id="18" name="Rectangle 17"/>
          <p:cNvSpPr/>
          <p:nvPr/>
        </p:nvSpPr>
        <p:spPr>
          <a:xfrm rot="649790">
            <a:off x="1529934" y="5354399"/>
            <a:ext cx="1888625" cy="461665"/>
          </a:xfrm>
          <a:prstGeom prst="rect">
            <a:avLst/>
          </a:prstGeom>
        </p:spPr>
        <p:txBody>
          <a:bodyPr wrap="square">
            <a:spAutoFit/>
          </a:bodyPr>
          <a:lstStyle/>
          <a:p>
            <a:r>
              <a:rPr lang="en-US" sz="2400" dirty="0" smtClean="0">
                <a:latin typeface="Broadway" pitchFamily="82" charset="0"/>
              </a:rPr>
              <a:t>Broadway</a:t>
            </a:r>
          </a:p>
        </p:txBody>
      </p:sp>
      <p:sp>
        <p:nvSpPr>
          <p:cNvPr id="19" name="Rectangle 18"/>
          <p:cNvSpPr/>
          <p:nvPr/>
        </p:nvSpPr>
        <p:spPr>
          <a:xfrm rot="20322131">
            <a:off x="168810" y="5720915"/>
            <a:ext cx="1153914" cy="461665"/>
          </a:xfrm>
          <a:prstGeom prst="rect">
            <a:avLst/>
          </a:prstGeom>
        </p:spPr>
        <p:txBody>
          <a:bodyPr wrap="square">
            <a:spAutoFit/>
          </a:bodyPr>
          <a:lstStyle/>
          <a:p>
            <a:r>
              <a:rPr lang="en-CA" sz="2400" dirty="0" err="1" smtClean="0">
                <a:latin typeface="Papyrus" pitchFamily="66" charset="0"/>
              </a:rPr>
              <a:t>Museo</a:t>
            </a:r>
            <a:endParaRPr lang="en-CA" sz="2400" dirty="0" smtClean="0">
              <a:latin typeface="Papyru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2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2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2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cstate="print"/>
          <a:srcRect/>
          <a:stretch>
            <a:fillRect/>
          </a:stretch>
        </p:blipFill>
        <p:spPr bwMode="auto">
          <a:xfrm>
            <a:off x="1696813" y="2362200"/>
            <a:ext cx="5827937" cy="4381501"/>
          </a:xfrm>
          <a:prstGeom prst="rect">
            <a:avLst/>
          </a:prstGeom>
          <a:noFill/>
          <a:ln w="9525">
            <a:noFill/>
            <a:miter lim="800000"/>
            <a:headEnd/>
            <a:tailEnd/>
          </a:ln>
        </p:spPr>
      </p:pic>
      <p:sp>
        <p:nvSpPr>
          <p:cNvPr id="34818" name="Rectangle 2"/>
          <p:cNvSpPr>
            <a:spLocks noGrp="1" noChangeArrowheads="1"/>
          </p:cNvSpPr>
          <p:nvPr>
            <p:ph type="title"/>
          </p:nvPr>
        </p:nvSpPr>
        <p:spPr/>
        <p:txBody>
          <a:bodyPr/>
          <a:lstStyle/>
          <a:p>
            <a:r>
              <a:rPr lang="en-US" dirty="0" smtClean="0"/>
              <a:t>Typeface</a:t>
            </a:r>
          </a:p>
        </p:txBody>
      </p:sp>
      <p:sp>
        <p:nvSpPr>
          <p:cNvPr id="30723" name="Rectangle 3"/>
          <p:cNvSpPr>
            <a:spLocks noGrp="1" noChangeArrowheads="1"/>
          </p:cNvSpPr>
          <p:nvPr>
            <p:ph type="body" idx="1"/>
          </p:nvPr>
        </p:nvSpPr>
        <p:spPr/>
        <p:txBody>
          <a:bodyPr/>
          <a:lstStyle/>
          <a:p>
            <a:pPr>
              <a:buNone/>
            </a:pPr>
            <a:r>
              <a:rPr lang="en-US" dirty="0" smtClean="0"/>
              <a:t>	</a:t>
            </a:r>
            <a:r>
              <a:rPr lang="en-CA" dirty="0" smtClean="0">
                <a:latin typeface="Comic Sans MS" pitchFamily="66" charset="0"/>
              </a:rPr>
              <a:t>“Using Comic Sans (except in comic strips)</a:t>
            </a:r>
            <a:br>
              <a:rPr lang="en-CA" dirty="0" smtClean="0">
                <a:latin typeface="Comic Sans MS" pitchFamily="66" charset="0"/>
              </a:rPr>
            </a:br>
            <a:r>
              <a:rPr lang="en-CA" dirty="0" smtClean="0">
                <a:latin typeface="Comic Sans MS" pitchFamily="66" charset="0"/>
              </a:rPr>
              <a:t> is like doing physics in Imperial units.”        </a:t>
            </a:r>
            <a:r>
              <a:rPr lang="en-CA" sz="1600" dirty="0" smtClean="0">
                <a:latin typeface="Comic Sans MS" pitchFamily="66" charset="0"/>
              </a:rPr>
              <a:t>Alastair Houghton</a:t>
            </a:r>
            <a:endParaRPr lang="en-CA" dirty="0" smtClean="0">
              <a:latin typeface="Comic Sans MS" pitchFamily="66" charset="0"/>
            </a:endParaRPr>
          </a:p>
          <a:p>
            <a:pPr>
              <a:buFontTx/>
              <a:buNone/>
            </a:pPr>
            <a:endParaRPr lang="en-US" dirty="0" smtClean="0">
              <a:latin typeface="Comic Sans MS" pitchFamily="66" charset="0"/>
            </a:endParaRPr>
          </a:p>
        </p:txBody>
      </p:sp>
      <p:sp>
        <p:nvSpPr>
          <p:cNvPr id="30731" name="Slide Number Placeholder 10"/>
          <p:cNvSpPr>
            <a:spLocks noGrp="1"/>
          </p:cNvSpPr>
          <p:nvPr>
            <p:ph type="sldNum" sz="quarter" idx="12"/>
          </p:nvPr>
        </p:nvSpPr>
        <p:spPr/>
        <p:txBody>
          <a:bodyPr/>
          <a:lstStyle/>
          <a:p>
            <a:pPr>
              <a:defRPr/>
            </a:pPr>
            <a:fld id="{DCCB75CA-32A2-45C1-810D-D82889B1C3FB}" type="slidenum">
              <a:rPr lang="en-US"/>
              <a:pPr>
                <a:defRPr/>
              </a:pPr>
              <a:t>33</a:t>
            </a:fld>
            <a:endParaRPr lang="en-US"/>
          </a:p>
        </p:txBody>
      </p:sp>
      <p:sp>
        <p:nvSpPr>
          <p:cNvPr id="12" name="Rectangle 11"/>
          <p:cNvSpPr/>
          <p:nvPr/>
        </p:nvSpPr>
        <p:spPr>
          <a:xfrm>
            <a:off x="6439" y="634484"/>
            <a:ext cx="238738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Textual content</a:t>
            </a:r>
            <a:endParaRPr lang="en-CA" sz="2000" b="1" dirty="0" smtClean="0">
              <a:solidFill>
                <a:srgbClr val="7030A0"/>
              </a:solidFill>
            </a:endParaRPr>
          </a:p>
        </p:txBody>
      </p:sp>
      <p:sp>
        <p:nvSpPr>
          <p:cNvPr id="14" name="Rectangle 13"/>
          <p:cNvSpPr/>
          <p:nvPr/>
        </p:nvSpPr>
        <p:spPr>
          <a:xfrm rot="16200000">
            <a:off x="6286500" y="5166895"/>
            <a:ext cx="2819400" cy="307777"/>
          </a:xfrm>
          <a:prstGeom prst="rect">
            <a:avLst/>
          </a:prstGeom>
        </p:spPr>
        <p:txBody>
          <a:bodyPr wrap="square">
            <a:spAutoFit/>
          </a:bodyPr>
          <a:lstStyle/>
          <a:p>
            <a:pPr>
              <a:buNone/>
            </a:pPr>
            <a:r>
              <a:rPr lang="en-CA" sz="1400" dirty="0" err="1" smtClean="0">
                <a:solidFill>
                  <a:schemeClr val="tx1">
                    <a:lumMod val="50000"/>
                    <a:lumOff val="50000"/>
                  </a:schemeClr>
                </a:solidFill>
                <a:latin typeface="Comic Sans MS" pitchFamily="66" charset="0"/>
              </a:rPr>
              <a:t>Fabiola</a:t>
            </a:r>
            <a:r>
              <a:rPr lang="en-CA" sz="1400" dirty="0" smtClean="0">
                <a:solidFill>
                  <a:schemeClr val="tx1">
                    <a:lumMod val="50000"/>
                    <a:lumOff val="50000"/>
                  </a:schemeClr>
                </a:solidFill>
                <a:latin typeface="Comic Sans MS" pitchFamily="66" charset="0"/>
              </a:rPr>
              <a:t> </a:t>
            </a:r>
            <a:r>
              <a:rPr lang="en-CA" sz="1400" dirty="0" err="1" smtClean="0">
                <a:solidFill>
                  <a:schemeClr val="tx1">
                    <a:lumMod val="50000"/>
                    <a:lumOff val="50000"/>
                  </a:schemeClr>
                </a:solidFill>
                <a:latin typeface="Comic Sans MS" pitchFamily="66" charset="0"/>
              </a:rPr>
              <a:t>Gianotti</a:t>
            </a:r>
            <a:r>
              <a:rPr lang="en-CA" sz="1400" dirty="0" smtClean="0">
                <a:solidFill>
                  <a:schemeClr val="tx1">
                    <a:lumMod val="50000"/>
                    <a:lumOff val="50000"/>
                  </a:schemeClr>
                </a:solidFill>
                <a:latin typeface="Comic Sans MS" pitchFamily="66" charset="0"/>
              </a:rPr>
              <a:t> (CERN)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Font</a:t>
            </a:r>
          </a:p>
        </p:txBody>
      </p:sp>
      <p:sp>
        <p:nvSpPr>
          <p:cNvPr id="30723" name="Rectangle 3"/>
          <p:cNvSpPr>
            <a:spLocks noGrp="1" noChangeArrowheads="1"/>
          </p:cNvSpPr>
          <p:nvPr>
            <p:ph type="body" idx="1"/>
          </p:nvPr>
        </p:nvSpPr>
        <p:spPr/>
        <p:txBody>
          <a:bodyPr/>
          <a:lstStyle/>
          <a:p>
            <a:pPr>
              <a:buFontTx/>
              <a:buNone/>
            </a:pPr>
            <a:r>
              <a:rPr lang="en-US" dirty="0" smtClean="0"/>
              <a:t>	Use a reasonable sized font</a:t>
            </a:r>
          </a:p>
          <a:p>
            <a:pPr lvl="1"/>
            <a:r>
              <a:rPr lang="en-US" dirty="0" smtClean="0"/>
              <a:t>This will prevent you from crowding your slides</a:t>
            </a:r>
          </a:p>
          <a:p>
            <a:pPr>
              <a:buFontTx/>
              <a:buNone/>
            </a:pPr>
            <a:r>
              <a:rPr lang="en-US" dirty="0" smtClean="0"/>
              <a:t>	</a:t>
            </a:r>
          </a:p>
        </p:txBody>
      </p:sp>
      <p:sp>
        <p:nvSpPr>
          <p:cNvPr id="34820" name="Line 4"/>
          <p:cNvSpPr>
            <a:spLocks noChangeShapeType="1"/>
          </p:cNvSpPr>
          <p:nvPr/>
        </p:nvSpPr>
        <p:spPr bwMode="auto">
          <a:xfrm flipH="1" flipV="1">
            <a:off x="4190260" y="1811045"/>
            <a:ext cx="2672083" cy="257020"/>
          </a:xfrm>
          <a:prstGeom prst="line">
            <a:avLst/>
          </a:prstGeom>
          <a:noFill/>
          <a:ln w="9525">
            <a:solidFill>
              <a:schemeClr val="tx1"/>
            </a:solidFill>
            <a:round/>
            <a:headEnd/>
            <a:tailEnd type="triangle" w="med" len="med"/>
          </a:ln>
        </p:spPr>
        <p:txBody>
          <a:bodyPr/>
          <a:lstStyle/>
          <a:p>
            <a:endParaRPr lang="en-CA"/>
          </a:p>
        </p:txBody>
      </p:sp>
      <p:sp>
        <p:nvSpPr>
          <p:cNvPr id="34821" name="Text Box 5"/>
          <p:cNvSpPr txBox="1">
            <a:spLocks noChangeArrowheads="1"/>
          </p:cNvSpPr>
          <p:nvPr/>
        </p:nvSpPr>
        <p:spPr bwMode="auto">
          <a:xfrm>
            <a:off x="6887743" y="1866453"/>
            <a:ext cx="754062" cy="400050"/>
          </a:xfrm>
          <a:prstGeom prst="rect">
            <a:avLst/>
          </a:prstGeom>
          <a:noFill/>
          <a:ln w="9525">
            <a:noFill/>
            <a:miter lim="800000"/>
            <a:headEnd/>
            <a:tailEnd/>
          </a:ln>
        </p:spPr>
        <p:txBody>
          <a:bodyPr wrap="square">
            <a:spAutoFit/>
          </a:bodyPr>
          <a:lstStyle/>
          <a:p>
            <a:r>
              <a:rPr lang="en-US" sz="2000" dirty="0"/>
              <a:t>20 pt</a:t>
            </a:r>
          </a:p>
        </p:txBody>
      </p:sp>
      <p:sp>
        <p:nvSpPr>
          <p:cNvPr id="34822" name="Text Box 6"/>
          <p:cNvSpPr txBox="1">
            <a:spLocks noChangeArrowheads="1"/>
          </p:cNvSpPr>
          <p:nvPr/>
        </p:nvSpPr>
        <p:spPr bwMode="auto">
          <a:xfrm>
            <a:off x="6727825" y="2312988"/>
            <a:ext cx="754063" cy="400050"/>
          </a:xfrm>
          <a:prstGeom prst="rect">
            <a:avLst/>
          </a:prstGeom>
          <a:noFill/>
          <a:ln w="9525">
            <a:noFill/>
            <a:miter lim="800000"/>
            <a:headEnd/>
            <a:tailEnd/>
          </a:ln>
        </p:spPr>
        <p:txBody>
          <a:bodyPr wrap="none">
            <a:spAutoFit/>
          </a:bodyPr>
          <a:lstStyle/>
          <a:p>
            <a:r>
              <a:rPr lang="en-US" sz="2000"/>
              <a:t>18 pt</a:t>
            </a:r>
          </a:p>
        </p:txBody>
      </p:sp>
      <p:sp>
        <p:nvSpPr>
          <p:cNvPr id="34823" name="Line 7"/>
          <p:cNvSpPr>
            <a:spLocks noChangeShapeType="1"/>
          </p:cNvSpPr>
          <p:nvPr/>
        </p:nvSpPr>
        <p:spPr bwMode="auto">
          <a:xfrm flipH="1" flipV="1">
            <a:off x="6084888" y="2205038"/>
            <a:ext cx="574675" cy="215900"/>
          </a:xfrm>
          <a:prstGeom prst="line">
            <a:avLst/>
          </a:prstGeom>
          <a:noFill/>
          <a:ln w="9525">
            <a:solidFill>
              <a:schemeClr val="tx1"/>
            </a:solidFill>
            <a:round/>
            <a:headEnd/>
            <a:tailEnd type="triangle" w="med" len="med"/>
          </a:ln>
        </p:spPr>
        <p:txBody>
          <a:bodyPr/>
          <a:lstStyle/>
          <a:p>
            <a:endParaRPr lang="en-CA"/>
          </a:p>
        </p:txBody>
      </p:sp>
      <p:sp>
        <p:nvSpPr>
          <p:cNvPr id="30731" name="Slide Number Placeholder 10"/>
          <p:cNvSpPr>
            <a:spLocks noGrp="1"/>
          </p:cNvSpPr>
          <p:nvPr>
            <p:ph type="sldNum" sz="quarter" idx="12"/>
          </p:nvPr>
        </p:nvSpPr>
        <p:spPr/>
        <p:txBody>
          <a:bodyPr/>
          <a:lstStyle/>
          <a:p>
            <a:pPr>
              <a:defRPr/>
            </a:pPr>
            <a:fld id="{DCCB75CA-32A2-45C1-810D-D82889B1C3FB}" type="slidenum">
              <a:rPr lang="en-US"/>
              <a:pPr>
                <a:defRPr/>
              </a:pPr>
              <a:t>34</a:t>
            </a:fld>
            <a:endParaRPr lang="en-US"/>
          </a:p>
        </p:txBody>
      </p:sp>
      <p:sp>
        <p:nvSpPr>
          <p:cNvPr id="12" name="Rectangle 11"/>
          <p:cNvSpPr/>
          <p:nvPr/>
        </p:nvSpPr>
        <p:spPr>
          <a:xfrm>
            <a:off x="6439" y="634484"/>
            <a:ext cx="238738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Textual content</a:t>
            </a:r>
            <a:endParaRPr lang="en-CA" sz="2000" b="1" dirty="0" smtClean="0">
              <a:solidFill>
                <a:srgbClr val="7030A0"/>
              </a:solidFill>
            </a:endParaRPr>
          </a:p>
        </p:txBody>
      </p:sp>
      <p:sp>
        <p:nvSpPr>
          <p:cNvPr id="13" name="Rectangle 3"/>
          <p:cNvSpPr txBox="1">
            <a:spLocks noChangeArrowheads="1"/>
          </p:cNvSpPr>
          <p:nvPr/>
        </p:nvSpPr>
        <p:spPr bwMode="auto">
          <a:xfrm>
            <a:off x="59180" y="2720266"/>
            <a:ext cx="9004917" cy="39734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0" fontAlgn="base" latinLnBrk="0" hangingPunct="0">
              <a:lnSpc>
                <a:spcPct val="100000"/>
              </a:lnSpc>
              <a:spcBef>
                <a:spcPct val="20000"/>
              </a:spcBef>
              <a:spcAft>
                <a:spcPct val="0"/>
              </a:spcAft>
              <a:buClrTx/>
              <a:buSzTx/>
              <a:buFontTx/>
              <a:buNone/>
              <a:tabLst/>
              <a:defRPr/>
            </a:pPr>
            <a:r>
              <a:rPr lang="en-US" sz="4400" b="1" kern="0" dirty="0" smtClean="0">
                <a:latin typeface="+mn-lt"/>
              </a:rPr>
              <a:t>	</a:t>
            </a:r>
            <a:r>
              <a:rPr kumimoji="0" lang="en-US" sz="4800" b="1" i="0" u="none" strike="noStrike" kern="0" cap="none" spc="0" normalizeH="0" baseline="0" noProof="0" dirty="0" smtClean="0">
                <a:ln>
                  <a:noFill/>
                </a:ln>
                <a:solidFill>
                  <a:schemeClr val="tx1"/>
                </a:solidFill>
                <a:effectLst/>
                <a:uLnTx/>
                <a:uFillTx/>
                <a:latin typeface="+mn-lt"/>
                <a:ea typeface="+mn-ea"/>
                <a:cs typeface="+mn-cs"/>
              </a:rPr>
              <a:t>A large font is annoying and fills up too much of the space available on the slide</a:t>
            </a:r>
            <a:endParaRPr kumimoji="0" lang="en-US" sz="44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defTabSz="914400" rtl="0" eaLnBrk="0" fontAlgn="base" latinLnBrk="0" hangingPunct="0">
              <a:lnSpc>
                <a:spcPct val="100000"/>
              </a:lnSpc>
              <a:spcBef>
                <a:spcPct val="20000"/>
              </a:spcBef>
              <a:spcAft>
                <a:spcPct val="0"/>
              </a:spcAft>
              <a:buClrTx/>
              <a:buSzTx/>
              <a:buFontTx/>
              <a:buNone/>
              <a:tabLst/>
              <a:defRPr/>
            </a:pPr>
            <a:r>
              <a:rPr kumimoji="0" lang="en-US" sz="1200" b="0" i="0" u="none" strike="noStrike" kern="0" cap="none" spc="0" normalizeH="0" baseline="0" noProof="0" dirty="0" smtClean="0">
                <a:ln>
                  <a:noFill/>
                </a:ln>
                <a:solidFill>
                  <a:schemeClr val="tx1"/>
                </a:solidFill>
                <a:effectLst/>
                <a:uLnTx/>
                <a:uFillTx/>
                <a:latin typeface="+mn-lt"/>
                <a:ea typeface="+mn-ea"/>
                <a:cs typeface="+mn-cs"/>
              </a:rPr>
              <a:t>	</a:t>
            </a:r>
            <a:r>
              <a:rPr kumimoji="0" lang="en-US" sz="11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A small font is almost impossible to read, especially for those people in the back who are squinting their eyes trying to figure out what is the </a:t>
            </a:r>
            <a:r>
              <a:rPr lang="en-US" sz="1100" kern="0" dirty="0" smtClean="0">
                <a:latin typeface="Times New Roman" pitchFamily="18" charset="0"/>
                <a:cs typeface="Times New Roman" pitchFamily="18" charset="0"/>
              </a:rPr>
              <a:t>$#!+</a:t>
            </a:r>
            <a:r>
              <a:rPr kumimoji="0" lang="en-US" sz="11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 it is that you have on the slide.</a:t>
            </a:r>
          </a:p>
          <a:p>
            <a:pPr marL="342900" marR="0" lvl="0" indent="-342900" defTabSz="914400" rtl="0" eaLnBrk="0" fontAlgn="base" latinLnBrk="0" hangingPunct="0">
              <a:lnSpc>
                <a:spcPct val="100000"/>
              </a:lnSpc>
              <a:spcBef>
                <a:spcPct val="20000"/>
              </a:spcBef>
              <a:spcAft>
                <a:spcPct val="0"/>
              </a:spcAft>
              <a:buClrTx/>
              <a:buSzTx/>
              <a:buFontTx/>
              <a:buNone/>
              <a:tabLst/>
              <a:defRPr/>
            </a:pPr>
            <a:r>
              <a:rPr kumimoji="0" lang="en-US" sz="11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	Additionally, at this point, no one is listening to me and is instead desperately trying to figure out what it is that is written here.  After all, it must be very important.  Like I mentioned elsewhere, the slides should complement your talk, not replace it.</a:t>
            </a:r>
          </a:p>
          <a:p>
            <a:pPr marL="342900" marR="0" lvl="0" indent="-342900" defTabSz="914400" rtl="0" eaLnBrk="0" fontAlgn="base" latinLnBrk="0" hangingPunct="0">
              <a:lnSpc>
                <a:spcPct val="100000"/>
              </a:lnSpc>
              <a:spcBef>
                <a:spcPct val="20000"/>
              </a:spcBef>
              <a:spcAft>
                <a:spcPct val="0"/>
              </a:spcAft>
              <a:buClrTx/>
              <a:buSzTx/>
              <a:buFontTx/>
              <a:buNone/>
              <a:tabLst/>
              <a:defRPr/>
            </a:pPr>
            <a:r>
              <a:rPr kumimoji="0" lang="en-US" sz="11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	This is a 12 pt font which is great for normal text, but it is grossly inadequate for a talk.</a:t>
            </a:r>
          </a:p>
          <a:p>
            <a:pPr marL="342900" marR="0" lvl="0" indent="-342900" defTabSz="914400" rtl="0" eaLnBrk="0" fontAlgn="base" latinLnBrk="0" hangingPunct="0">
              <a:lnSpc>
                <a:spcPct val="100000"/>
              </a:lnSpc>
              <a:spcBef>
                <a:spcPct val="20000"/>
              </a:spcBef>
              <a:spcAft>
                <a:spcPct val="0"/>
              </a:spcAft>
              <a:buClrTx/>
              <a:buSzTx/>
              <a:buFontTx/>
              <a:buNone/>
              <a:tabLst/>
              <a:defRPr/>
            </a:pPr>
            <a:r>
              <a:rPr kumimoji="0" lang="en-US" sz="11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	As there are members of the audience who are slightly older than you (here, your evaluators, in the real world, your managers and vice presidents).  They would like to see your slides, too.</a:t>
            </a:r>
          </a:p>
          <a:p>
            <a:pPr marL="342900" marR="0" lvl="0" indent="-342900" defTabSz="914400" rtl="0" eaLnBrk="0" fontAlgn="base" latinLnBrk="0" hangingPunct="0">
              <a:lnSpc>
                <a:spcPct val="100000"/>
              </a:lnSpc>
              <a:spcBef>
                <a:spcPct val="20000"/>
              </a:spcBef>
              <a:spcAft>
                <a:spcPct val="0"/>
              </a:spcAft>
              <a:buClrTx/>
              <a:buSzTx/>
              <a:buFontTx/>
              <a:buNone/>
              <a:tabLst/>
              <a:defRPr/>
            </a:pPr>
            <a:r>
              <a:rPr kumimoji="0" lang="en-US" sz="11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	Too much information on the slide</a:t>
            </a:r>
            <a:endParaRPr kumimoji="0" lang="en-US"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smtClean="0"/>
              <a:t>Language</a:t>
            </a:r>
          </a:p>
        </p:txBody>
      </p:sp>
      <p:sp>
        <p:nvSpPr>
          <p:cNvPr id="192515" name="Rectangle 3"/>
          <p:cNvSpPr>
            <a:spLocks noGrp="1" noChangeArrowheads="1"/>
          </p:cNvSpPr>
          <p:nvPr>
            <p:ph type="body" idx="1"/>
          </p:nvPr>
        </p:nvSpPr>
        <p:spPr>
          <a:xfrm>
            <a:off x="457200" y="1600200"/>
            <a:ext cx="7955280" cy="4525963"/>
          </a:xfrm>
        </p:spPr>
        <p:txBody>
          <a:bodyPr/>
          <a:lstStyle/>
          <a:p>
            <a:pPr>
              <a:buFontTx/>
              <a:buNone/>
            </a:pPr>
            <a:r>
              <a:rPr lang="en-US" dirty="0" smtClean="0"/>
              <a:t>	Use correct grammar and spelling</a:t>
            </a:r>
          </a:p>
          <a:p>
            <a:pPr lvl="1"/>
            <a:r>
              <a:rPr lang="en-US" dirty="0" smtClean="0"/>
              <a:t>Each </a:t>
            </a:r>
            <a:r>
              <a:rPr lang="en-US" dirty="0" err="1" smtClean="0"/>
              <a:t>speling</a:t>
            </a:r>
            <a:r>
              <a:rPr lang="en-US" dirty="0" smtClean="0"/>
              <a:t> or </a:t>
            </a:r>
            <a:r>
              <a:rPr lang="en-US" dirty="0" err="1" smtClean="0"/>
              <a:t>gramatical</a:t>
            </a:r>
            <a:r>
              <a:rPr lang="en-US" dirty="0" smtClean="0"/>
              <a:t> mistake </a:t>
            </a:r>
            <a:r>
              <a:rPr lang="en-US" dirty="0" smtClean="0"/>
              <a:t>is a distraction</a:t>
            </a:r>
            <a:endParaRPr lang="en-US" dirty="0" smtClean="0"/>
          </a:p>
          <a:p>
            <a:pPr lvl="1"/>
            <a:r>
              <a:rPr lang="en-US" dirty="0" smtClean="0"/>
              <a:t>Such errors will appear very </a:t>
            </a:r>
            <a:r>
              <a:rPr lang="en-US" dirty="0" err="1" smtClean="0"/>
              <a:t>unprofessonal</a:t>
            </a:r>
            <a:endParaRPr lang="en-US" dirty="0" smtClean="0"/>
          </a:p>
          <a:p>
            <a:pPr lvl="1"/>
            <a:r>
              <a:rPr lang="en-US" dirty="0" smtClean="0"/>
              <a:t>If yew sea read </a:t>
            </a:r>
            <a:r>
              <a:rPr lang="en-US" dirty="0" err="1" smtClean="0"/>
              <a:t>underliming</a:t>
            </a:r>
            <a:r>
              <a:rPr lang="en-US" dirty="0" smtClean="0"/>
              <a:t>, </a:t>
            </a:r>
            <a:r>
              <a:rPr lang="en-US" dirty="0" err="1" smtClean="0"/>
              <a:t>cheque</a:t>
            </a:r>
            <a:r>
              <a:rPr lang="en-US" dirty="0" smtClean="0"/>
              <a:t> it</a:t>
            </a:r>
          </a:p>
          <a:p>
            <a:pPr lvl="1"/>
            <a:r>
              <a:rPr lang="en-US" dirty="0" smtClean="0"/>
              <a:t>Reread your slides after 48 hours</a:t>
            </a:r>
          </a:p>
          <a:p>
            <a:pPr lvl="1"/>
            <a:endParaRPr lang="en-US" dirty="0" smtClean="0"/>
          </a:p>
          <a:p>
            <a:pPr>
              <a:buFontTx/>
              <a:buNone/>
            </a:pPr>
            <a:r>
              <a:rPr lang="en-US" dirty="0" smtClean="0"/>
              <a:t>	You must understand English grammar too abbreviate it</a:t>
            </a:r>
          </a:p>
          <a:p>
            <a:pPr>
              <a:buFontTx/>
              <a:buNone/>
            </a:pPr>
            <a:endParaRPr lang="en-US" dirty="0" smtClean="0"/>
          </a:p>
        </p:txBody>
      </p:sp>
      <p:sp>
        <p:nvSpPr>
          <p:cNvPr id="192581" name="Line 69"/>
          <p:cNvSpPr>
            <a:spLocks noChangeShapeType="1"/>
          </p:cNvSpPr>
          <p:nvPr/>
        </p:nvSpPr>
        <p:spPr bwMode="auto">
          <a:xfrm>
            <a:off x="2898775" y="2905125"/>
            <a:ext cx="47625" cy="49213"/>
          </a:xfrm>
          <a:prstGeom prst="line">
            <a:avLst/>
          </a:prstGeom>
          <a:noFill/>
          <a:ln w="19050">
            <a:solidFill>
              <a:srgbClr val="FF0000"/>
            </a:solidFill>
            <a:round/>
            <a:headEnd/>
            <a:tailEnd/>
          </a:ln>
        </p:spPr>
        <p:txBody>
          <a:bodyPr/>
          <a:lstStyle/>
          <a:p>
            <a:endParaRPr lang="en-CA"/>
          </a:p>
        </p:txBody>
      </p:sp>
      <p:sp>
        <p:nvSpPr>
          <p:cNvPr id="192582" name="Line 70"/>
          <p:cNvSpPr>
            <a:spLocks noChangeShapeType="1"/>
          </p:cNvSpPr>
          <p:nvPr/>
        </p:nvSpPr>
        <p:spPr bwMode="auto">
          <a:xfrm flipH="1">
            <a:off x="2935288" y="2905125"/>
            <a:ext cx="47625" cy="47625"/>
          </a:xfrm>
          <a:prstGeom prst="line">
            <a:avLst/>
          </a:prstGeom>
          <a:noFill/>
          <a:ln w="19050">
            <a:solidFill>
              <a:srgbClr val="FF0000"/>
            </a:solidFill>
            <a:round/>
            <a:headEnd/>
            <a:tailEnd/>
          </a:ln>
        </p:spPr>
        <p:txBody>
          <a:bodyPr/>
          <a:lstStyle/>
          <a:p>
            <a:endParaRPr lang="en-CA"/>
          </a:p>
        </p:txBody>
      </p:sp>
      <p:sp>
        <p:nvSpPr>
          <p:cNvPr id="192583" name="Line 71"/>
          <p:cNvSpPr>
            <a:spLocks noChangeShapeType="1"/>
          </p:cNvSpPr>
          <p:nvPr/>
        </p:nvSpPr>
        <p:spPr bwMode="auto">
          <a:xfrm>
            <a:off x="2973388" y="2908300"/>
            <a:ext cx="47625" cy="49213"/>
          </a:xfrm>
          <a:prstGeom prst="line">
            <a:avLst/>
          </a:prstGeom>
          <a:noFill/>
          <a:ln w="19050">
            <a:solidFill>
              <a:srgbClr val="FF0000"/>
            </a:solidFill>
            <a:round/>
            <a:headEnd/>
            <a:tailEnd/>
          </a:ln>
        </p:spPr>
        <p:txBody>
          <a:bodyPr/>
          <a:lstStyle/>
          <a:p>
            <a:endParaRPr lang="en-CA"/>
          </a:p>
        </p:txBody>
      </p:sp>
      <p:sp>
        <p:nvSpPr>
          <p:cNvPr id="192584" name="Line 72"/>
          <p:cNvSpPr>
            <a:spLocks noChangeShapeType="1"/>
          </p:cNvSpPr>
          <p:nvPr/>
        </p:nvSpPr>
        <p:spPr bwMode="auto">
          <a:xfrm flipH="1">
            <a:off x="3009900" y="2908300"/>
            <a:ext cx="47625" cy="47625"/>
          </a:xfrm>
          <a:prstGeom prst="line">
            <a:avLst/>
          </a:prstGeom>
          <a:noFill/>
          <a:ln w="19050">
            <a:solidFill>
              <a:srgbClr val="FF0000"/>
            </a:solidFill>
            <a:round/>
            <a:headEnd/>
            <a:tailEnd/>
          </a:ln>
        </p:spPr>
        <p:txBody>
          <a:bodyPr/>
          <a:lstStyle/>
          <a:p>
            <a:endParaRPr lang="en-CA"/>
          </a:p>
        </p:txBody>
      </p:sp>
      <p:sp>
        <p:nvSpPr>
          <p:cNvPr id="192593" name="Line 81"/>
          <p:cNvSpPr>
            <a:spLocks noChangeShapeType="1"/>
          </p:cNvSpPr>
          <p:nvPr/>
        </p:nvSpPr>
        <p:spPr bwMode="auto">
          <a:xfrm>
            <a:off x="3046413" y="2905125"/>
            <a:ext cx="47625" cy="49213"/>
          </a:xfrm>
          <a:prstGeom prst="line">
            <a:avLst/>
          </a:prstGeom>
          <a:noFill/>
          <a:ln w="19050">
            <a:solidFill>
              <a:srgbClr val="FF0000"/>
            </a:solidFill>
            <a:round/>
            <a:headEnd/>
            <a:tailEnd/>
          </a:ln>
        </p:spPr>
        <p:txBody>
          <a:bodyPr/>
          <a:lstStyle/>
          <a:p>
            <a:endParaRPr lang="en-CA"/>
          </a:p>
        </p:txBody>
      </p:sp>
      <p:sp>
        <p:nvSpPr>
          <p:cNvPr id="192594" name="Line 82"/>
          <p:cNvSpPr>
            <a:spLocks noChangeShapeType="1"/>
          </p:cNvSpPr>
          <p:nvPr/>
        </p:nvSpPr>
        <p:spPr bwMode="auto">
          <a:xfrm flipH="1">
            <a:off x="3082925" y="2905125"/>
            <a:ext cx="47625" cy="47625"/>
          </a:xfrm>
          <a:prstGeom prst="line">
            <a:avLst/>
          </a:prstGeom>
          <a:noFill/>
          <a:ln w="19050">
            <a:solidFill>
              <a:srgbClr val="FF0000"/>
            </a:solidFill>
            <a:round/>
            <a:headEnd/>
            <a:tailEnd/>
          </a:ln>
        </p:spPr>
        <p:txBody>
          <a:bodyPr/>
          <a:lstStyle/>
          <a:p>
            <a:endParaRPr lang="en-CA"/>
          </a:p>
        </p:txBody>
      </p:sp>
      <p:sp>
        <p:nvSpPr>
          <p:cNvPr id="192595" name="Line 83"/>
          <p:cNvSpPr>
            <a:spLocks noChangeShapeType="1"/>
          </p:cNvSpPr>
          <p:nvPr/>
        </p:nvSpPr>
        <p:spPr bwMode="auto">
          <a:xfrm>
            <a:off x="3121025" y="2908300"/>
            <a:ext cx="47625" cy="49213"/>
          </a:xfrm>
          <a:prstGeom prst="line">
            <a:avLst/>
          </a:prstGeom>
          <a:noFill/>
          <a:ln w="19050">
            <a:solidFill>
              <a:srgbClr val="FF0000"/>
            </a:solidFill>
            <a:round/>
            <a:headEnd/>
            <a:tailEnd/>
          </a:ln>
        </p:spPr>
        <p:txBody>
          <a:bodyPr/>
          <a:lstStyle/>
          <a:p>
            <a:endParaRPr lang="en-CA"/>
          </a:p>
        </p:txBody>
      </p:sp>
      <p:sp>
        <p:nvSpPr>
          <p:cNvPr id="192596" name="Line 84"/>
          <p:cNvSpPr>
            <a:spLocks noChangeShapeType="1"/>
          </p:cNvSpPr>
          <p:nvPr/>
        </p:nvSpPr>
        <p:spPr bwMode="auto">
          <a:xfrm flipH="1">
            <a:off x="3157538" y="2908300"/>
            <a:ext cx="47625" cy="47625"/>
          </a:xfrm>
          <a:prstGeom prst="line">
            <a:avLst/>
          </a:prstGeom>
          <a:noFill/>
          <a:ln w="19050">
            <a:solidFill>
              <a:srgbClr val="FF0000"/>
            </a:solidFill>
            <a:round/>
            <a:headEnd/>
            <a:tailEnd/>
          </a:ln>
        </p:spPr>
        <p:txBody>
          <a:bodyPr/>
          <a:lstStyle/>
          <a:p>
            <a:endParaRPr lang="en-CA"/>
          </a:p>
        </p:txBody>
      </p:sp>
      <p:sp>
        <p:nvSpPr>
          <p:cNvPr id="192601" name="Line 89"/>
          <p:cNvSpPr>
            <a:spLocks noChangeShapeType="1"/>
          </p:cNvSpPr>
          <p:nvPr/>
        </p:nvSpPr>
        <p:spPr bwMode="auto">
          <a:xfrm>
            <a:off x="3194050" y="2905125"/>
            <a:ext cx="47625" cy="49213"/>
          </a:xfrm>
          <a:prstGeom prst="line">
            <a:avLst/>
          </a:prstGeom>
          <a:noFill/>
          <a:ln w="19050">
            <a:solidFill>
              <a:srgbClr val="FF0000"/>
            </a:solidFill>
            <a:round/>
            <a:headEnd/>
            <a:tailEnd/>
          </a:ln>
        </p:spPr>
        <p:txBody>
          <a:bodyPr/>
          <a:lstStyle/>
          <a:p>
            <a:endParaRPr lang="en-CA"/>
          </a:p>
        </p:txBody>
      </p:sp>
      <p:sp>
        <p:nvSpPr>
          <p:cNvPr id="192602" name="Line 90"/>
          <p:cNvSpPr>
            <a:spLocks noChangeShapeType="1"/>
          </p:cNvSpPr>
          <p:nvPr/>
        </p:nvSpPr>
        <p:spPr bwMode="auto">
          <a:xfrm flipH="1">
            <a:off x="3230563" y="2905125"/>
            <a:ext cx="47625" cy="47625"/>
          </a:xfrm>
          <a:prstGeom prst="line">
            <a:avLst/>
          </a:prstGeom>
          <a:noFill/>
          <a:ln w="19050">
            <a:solidFill>
              <a:srgbClr val="FF0000"/>
            </a:solidFill>
            <a:round/>
            <a:headEnd/>
            <a:tailEnd/>
          </a:ln>
        </p:spPr>
        <p:txBody>
          <a:bodyPr/>
          <a:lstStyle/>
          <a:p>
            <a:endParaRPr lang="en-CA"/>
          </a:p>
        </p:txBody>
      </p:sp>
      <p:sp>
        <p:nvSpPr>
          <p:cNvPr id="192603" name="Line 91"/>
          <p:cNvSpPr>
            <a:spLocks noChangeShapeType="1"/>
          </p:cNvSpPr>
          <p:nvPr/>
        </p:nvSpPr>
        <p:spPr bwMode="auto">
          <a:xfrm>
            <a:off x="3268663" y="2908300"/>
            <a:ext cx="47625" cy="49213"/>
          </a:xfrm>
          <a:prstGeom prst="line">
            <a:avLst/>
          </a:prstGeom>
          <a:noFill/>
          <a:ln w="19050">
            <a:solidFill>
              <a:srgbClr val="FF0000"/>
            </a:solidFill>
            <a:round/>
            <a:headEnd/>
            <a:tailEnd/>
          </a:ln>
        </p:spPr>
        <p:txBody>
          <a:bodyPr/>
          <a:lstStyle/>
          <a:p>
            <a:endParaRPr lang="en-CA"/>
          </a:p>
        </p:txBody>
      </p:sp>
      <p:sp>
        <p:nvSpPr>
          <p:cNvPr id="192604" name="Line 92"/>
          <p:cNvSpPr>
            <a:spLocks noChangeShapeType="1"/>
          </p:cNvSpPr>
          <p:nvPr/>
        </p:nvSpPr>
        <p:spPr bwMode="auto">
          <a:xfrm flipH="1">
            <a:off x="3305175" y="2908300"/>
            <a:ext cx="47625" cy="47625"/>
          </a:xfrm>
          <a:prstGeom prst="line">
            <a:avLst/>
          </a:prstGeom>
          <a:noFill/>
          <a:ln w="19050">
            <a:solidFill>
              <a:srgbClr val="FF0000"/>
            </a:solidFill>
            <a:round/>
            <a:headEnd/>
            <a:tailEnd/>
          </a:ln>
        </p:spPr>
        <p:txBody>
          <a:bodyPr/>
          <a:lstStyle/>
          <a:p>
            <a:endParaRPr lang="en-CA"/>
          </a:p>
        </p:txBody>
      </p:sp>
      <p:sp>
        <p:nvSpPr>
          <p:cNvPr id="192605" name="Line 93"/>
          <p:cNvSpPr>
            <a:spLocks noChangeShapeType="1"/>
          </p:cNvSpPr>
          <p:nvPr/>
        </p:nvSpPr>
        <p:spPr bwMode="auto">
          <a:xfrm>
            <a:off x="3341688" y="2905125"/>
            <a:ext cx="47625" cy="49213"/>
          </a:xfrm>
          <a:prstGeom prst="line">
            <a:avLst/>
          </a:prstGeom>
          <a:noFill/>
          <a:ln w="19050">
            <a:solidFill>
              <a:srgbClr val="FF0000"/>
            </a:solidFill>
            <a:round/>
            <a:headEnd/>
            <a:tailEnd/>
          </a:ln>
        </p:spPr>
        <p:txBody>
          <a:bodyPr/>
          <a:lstStyle/>
          <a:p>
            <a:endParaRPr lang="en-CA"/>
          </a:p>
        </p:txBody>
      </p:sp>
      <p:sp>
        <p:nvSpPr>
          <p:cNvPr id="192606" name="Line 94"/>
          <p:cNvSpPr>
            <a:spLocks noChangeShapeType="1"/>
          </p:cNvSpPr>
          <p:nvPr/>
        </p:nvSpPr>
        <p:spPr bwMode="auto">
          <a:xfrm flipH="1">
            <a:off x="3378200" y="2905125"/>
            <a:ext cx="47625" cy="47625"/>
          </a:xfrm>
          <a:prstGeom prst="line">
            <a:avLst/>
          </a:prstGeom>
          <a:noFill/>
          <a:ln w="19050">
            <a:solidFill>
              <a:srgbClr val="FF0000"/>
            </a:solidFill>
            <a:round/>
            <a:headEnd/>
            <a:tailEnd/>
          </a:ln>
        </p:spPr>
        <p:txBody>
          <a:bodyPr/>
          <a:lstStyle/>
          <a:p>
            <a:endParaRPr lang="en-CA"/>
          </a:p>
        </p:txBody>
      </p:sp>
      <p:sp>
        <p:nvSpPr>
          <p:cNvPr id="192607" name="Line 95"/>
          <p:cNvSpPr>
            <a:spLocks noChangeShapeType="1"/>
          </p:cNvSpPr>
          <p:nvPr/>
        </p:nvSpPr>
        <p:spPr bwMode="auto">
          <a:xfrm>
            <a:off x="3416300" y="2908300"/>
            <a:ext cx="47625" cy="49213"/>
          </a:xfrm>
          <a:prstGeom prst="line">
            <a:avLst/>
          </a:prstGeom>
          <a:noFill/>
          <a:ln w="19050">
            <a:solidFill>
              <a:srgbClr val="FF0000"/>
            </a:solidFill>
            <a:round/>
            <a:headEnd/>
            <a:tailEnd/>
          </a:ln>
        </p:spPr>
        <p:txBody>
          <a:bodyPr/>
          <a:lstStyle/>
          <a:p>
            <a:endParaRPr lang="en-CA"/>
          </a:p>
        </p:txBody>
      </p:sp>
      <p:sp>
        <p:nvSpPr>
          <p:cNvPr id="192608" name="Line 96"/>
          <p:cNvSpPr>
            <a:spLocks noChangeShapeType="1"/>
          </p:cNvSpPr>
          <p:nvPr/>
        </p:nvSpPr>
        <p:spPr bwMode="auto">
          <a:xfrm flipH="1">
            <a:off x="3452813" y="2908300"/>
            <a:ext cx="47625" cy="47625"/>
          </a:xfrm>
          <a:prstGeom prst="line">
            <a:avLst/>
          </a:prstGeom>
          <a:noFill/>
          <a:ln w="19050">
            <a:solidFill>
              <a:srgbClr val="FF0000"/>
            </a:solidFill>
            <a:round/>
            <a:headEnd/>
            <a:tailEnd/>
          </a:ln>
        </p:spPr>
        <p:txBody>
          <a:bodyPr/>
          <a:lstStyle/>
          <a:p>
            <a:endParaRPr lang="en-CA"/>
          </a:p>
        </p:txBody>
      </p:sp>
      <p:sp>
        <p:nvSpPr>
          <p:cNvPr id="192609" name="Line 97"/>
          <p:cNvSpPr>
            <a:spLocks noChangeShapeType="1"/>
          </p:cNvSpPr>
          <p:nvPr/>
        </p:nvSpPr>
        <p:spPr bwMode="auto">
          <a:xfrm>
            <a:off x="3489325" y="2905125"/>
            <a:ext cx="47625" cy="49213"/>
          </a:xfrm>
          <a:prstGeom prst="line">
            <a:avLst/>
          </a:prstGeom>
          <a:noFill/>
          <a:ln w="19050">
            <a:solidFill>
              <a:srgbClr val="FF0000"/>
            </a:solidFill>
            <a:round/>
            <a:headEnd/>
            <a:tailEnd/>
          </a:ln>
        </p:spPr>
        <p:txBody>
          <a:bodyPr/>
          <a:lstStyle/>
          <a:p>
            <a:endParaRPr lang="en-CA"/>
          </a:p>
        </p:txBody>
      </p:sp>
      <p:sp>
        <p:nvSpPr>
          <p:cNvPr id="192610" name="Line 98"/>
          <p:cNvSpPr>
            <a:spLocks noChangeShapeType="1"/>
          </p:cNvSpPr>
          <p:nvPr/>
        </p:nvSpPr>
        <p:spPr bwMode="auto">
          <a:xfrm flipH="1">
            <a:off x="3525838" y="2905125"/>
            <a:ext cx="47625" cy="47625"/>
          </a:xfrm>
          <a:prstGeom prst="line">
            <a:avLst/>
          </a:prstGeom>
          <a:noFill/>
          <a:ln w="19050">
            <a:solidFill>
              <a:srgbClr val="FF0000"/>
            </a:solidFill>
            <a:round/>
            <a:headEnd/>
            <a:tailEnd/>
          </a:ln>
        </p:spPr>
        <p:txBody>
          <a:bodyPr/>
          <a:lstStyle/>
          <a:p>
            <a:endParaRPr lang="en-CA"/>
          </a:p>
        </p:txBody>
      </p:sp>
      <p:sp>
        <p:nvSpPr>
          <p:cNvPr id="192611" name="Line 99"/>
          <p:cNvSpPr>
            <a:spLocks noChangeShapeType="1"/>
          </p:cNvSpPr>
          <p:nvPr/>
        </p:nvSpPr>
        <p:spPr bwMode="auto">
          <a:xfrm>
            <a:off x="3563938" y="2908300"/>
            <a:ext cx="47625" cy="49213"/>
          </a:xfrm>
          <a:prstGeom prst="line">
            <a:avLst/>
          </a:prstGeom>
          <a:noFill/>
          <a:ln w="19050">
            <a:solidFill>
              <a:srgbClr val="FF0000"/>
            </a:solidFill>
            <a:round/>
            <a:headEnd/>
            <a:tailEnd/>
          </a:ln>
        </p:spPr>
        <p:txBody>
          <a:bodyPr/>
          <a:lstStyle/>
          <a:p>
            <a:endParaRPr lang="en-CA"/>
          </a:p>
        </p:txBody>
      </p:sp>
      <p:sp>
        <p:nvSpPr>
          <p:cNvPr id="192612" name="Line 100"/>
          <p:cNvSpPr>
            <a:spLocks noChangeShapeType="1"/>
          </p:cNvSpPr>
          <p:nvPr/>
        </p:nvSpPr>
        <p:spPr bwMode="auto">
          <a:xfrm flipH="1">
            <a:off x="3600450" y="2908300"/>
            <a:ext cx="47625" cy="47625"/>
          </a:xfrm>
          <a:prstGeom prst="line">
            <a:avLst/>
          </a:prstGeom>
          <a:noFill/>
          <a:ln w="19050">
            <a:solidFill>
              <a:srgbClr val="FF0000"/>
            </a:solidFill>
            <a:round/>
            <a:headEnd/>
            <a:tailEnd/>
          </a:ln>
        </p:spPr>
        <p:txBody>
          <a:bodyPr/>
          <a:lstStyle/>
          <a:p>
            <a:endParaRPr lang="en-CA"/>
          </a:p>
        </p:txBody>
      </p:sp>
      <p:sp>
        <p:nvSpPr>
          <p:cNvPr id="192613" name="Line 101"/>
          <p:cNvSpPr>
            <a:spLocks noChangeShapeType="1"/>
          </p:cNvSpPr>
          <p:nvPr/>
        </p:nvSpPr>
        <p:spPr bwMode="auto">
          <a:xfrm>
            <a:off x="3636963" y="2905125"/>
            <a:ext cx="47625" cy="49213"/>
          </a:xfrm>
          <a:prstGeom prst="line">
            <a:avLst/>
          </a:prstGeom>
          <a:noFill/>
          <a:ln w="19050">
            <a:solidFill>
              <a:srgbClr val="FF0000"/>
            </a:solidFill>
            <a:round/>
            <a:headEnd/>
            <a:tailEnd/>
          </a:ln>
        </p:spPr>
        <p:txBody>
          <a:bodyPr/>
          <a:lstStyle/>
          <a:p>
            <a:endParaRPr lang="en-CA"/>
          </a:p>
        </p:txBody>
      </p:sp>
      <p:sp>
        <p:nvSpPr>
          <p:cNvPr id="192614" name="Line 102"/>
          <p:cNvSpPr>
            <a:spLocks noChangeShapeType="1"/>
          </p:cNvSpPr>
          <p:nvPr/>
        </p:nvSpPr>
        <p:spPr bwMode="auto">
          <a:xfrm flipH="1">
            <a:off x="3673475" y="2905125"/>
            <a:ext cx="47625" cy="47625"/>
          </a:xfrm>
          <a:prstGeom prst="line">
            <a:avLst/>
          </a:prstGeom>
          <a:noFill/>
          <a:ln w="19050">
            <a:solidFill>
              <a:srgbClr val="FF0000"/>
            </a:solidFill>
            <a:round/>
            <a:headEnd/>
            <a:tailEnd/>
          </a:ln>
        </p:spPr>
        <p:txBody>
          <a:bodyPr/>
          <a:lstStyle/>
          <a:p>
            <a:endParaRPr lang="en-CA"/>
          </a:p>
        </p:txBody>
      </p:sp>
      <p:sp>
        <p:nvSpPr>
          <p:cNvPr id="192615" name="Line 103"/>
          <p:cNvSpPr>
            <a:spLocks noChangeShapeType="1"/>
          </p:cNvSpPr>
          <p:nvPr/>
        </p:nvSpPr>
        <p:spPr bwMode="auto">
          <a:xfrm>
            <a:off x="3711575" y="2908300"/>
            <a:ext cx="47625" cy="49213"/>
          </a:xfrm>
          <a:prstGeom prst="line">
            <a:avLst/>
          </a:prstGeom>
          <a:noFill/>
          <a:ln w="19050">
            <a:solidFill>
              <a:srgbClr val="FF0000"/>
            </a:solidFill>
            <a:round/>
            <a:headEnd/>
            <a:tailEnd/>
          </a:ln>
        </p:spPr>
        <p:txBody>
          <a:bodyPr/>
          <a:lstStyle/>
          <a:p>
            <a:endParaRPr lang="en-CA"/>
          </a:p>
        </p:txBody>
      </p:sp>
      <p:sp>
        <p:nvSpPr>
          <p:cNvPr id="192616" name="Line 104"/>
          <p:cNvSpPr>
            <a:spLocks noChangeShapeType="1"/>
          </p:cNvSpPr>
          <p:nvPr/>
        </p:nvSpPr>
        <p:spPr bwMode="auto">
          <a:xfrm flipH="1">
            <a:off x="3748088" y="2908300"/>
            <a:ext cx="47625" cy="47625"/>
          </a:xfrm>
          <a:prstGeom prst="line">
            <a:avLst/>
          </a:prstGeom>
          <a:noFill/>
          <a:ln w="19050">
            <a:solidFill>
              <a:srgbClr val="FF0000"/>
            </a:solidFill>
            <a:round/>
            <a:headEnd/>
            <a:tailEnd/>
          </a:ln>
        </p:spPr>
        <p:txBody>
          <a:bodyPr/>
          <a:lstStyle/>
          <a:p>
            <a:endParaRPr lang="en-CA"/>
          </a:p>
        </p:txBody>
      </p:sp>
      <p:sp>
        <p:nvSpPr>
          <p:cNvPr id="192617" name="Line 105"/>
          <p:cNvSpPr>
            <a:spLocks noChangeShapeType="1"/>
          </p:cNvSpPr>
          <p:nvPr/>
        </p:nvSpPr>
        <p:spPr bwMode="auto">
          <a:xfrm>
            <a:off x="3784600" y="2905125"/>
            <a:ext cx="47625" cy="49213"/>
          </a:xfrm>
          <a:prstGeom prst="line">
            <a:avLst/>
          </a:prstGeom>
          <a:noFill/>
          <a:ln w="19050">
            <a:solidFill>
              <a:srgbClr val="FF0000"/>
            </a:solidFill>
            <a:round/>
            <a:headEnd/>
            <a:tailEnd/>
          </a:ln>
        </p:spPr>
        <p:txBody>
          <a:bodyPr/>
          <a:lstStyle/>
          <a:p>
            <a:endParaRPr lang="en-CA"/>
          </a:p>
        </p:txBody>
      </p:sp>
      <p:sp>
        <p:nvSpPr>
          <p:cNvPr id="192618" name="Line 106"/>
          <p:cNvSpPr>
            <a:spLocks noChangeShapeType="1"/>
          </p:cNvSpPr>
          <p:nvPr/>
        </p:nvSpPr>
        <p:spPr bwMode="auto">
          <a:xfrm flipH="1">
            <a:off x="3821113" y="2905125"/>
            <a:ext cx="47625" cy="47625"/>
          </a:xfrm>
          <a:prstGeom prst="line">
            <a:avLst/>
          </a:prstGeom>
          <a:noFill/>
          <a:ln w="19050">
            <a:solidFill>
              <a:srgbClr val="FF0000"/>
            </a:solidFill>
            <a:round/>
            <a:headEnd/>
            <a:tailEnd/>
          </a:ln>
        </p:spPr>
        <p:txBody>
          <a:bodyPr/>
          <a:lstStyle/>
          <a:p>
            <a:endParaRPr lang="en-CA"/>
          </a:p>
        </p:txBody>
      </p:sp>
      <p:sp>
        <p:nvSpPr>
          <p:cNvPr id="192619" name="Line 107"/>
          <p:cNvSpPr>
            <a:spLocks noChangeShapeType="1"/>
          </p:cNvSpPr>
          <p:nvPr/>
        </p:nvSpPr>
        <p:spPr bwMode="auto">
          <a:xfrm>
            <a:off x="3859213" y="2908300"/>
            <a:ext cx="47625" cy="49213"/>
          </a:xfrm>
          <a:prstGeom prst="line">
            <a:avLst/>
          </a:prstGeom>
          <a:noFill/>
          <a:ln w="19050">
            <a:solidFill>
              <a:srgbClr val="FF0000"/>
            </a:solidFill>
            <a:round/>
            <a:headEnd/>
            <a:tailEnd/>
          </a:ln>
        </p:spPr>
        <p:txBody>
          <a:bodyPr/>
          <a:lstStyle/>
          <a:p>
            <a:endParaRPr lang="en-CA"/>
          </a:p>
        </p:txBody>
      </p:sp>
      <p:sp>
        <p:nvSpPr>
          <p:cNvPr id="192620" name="Line 108"/>
          <p:cNvSpPr>
            <a:spLocks noChangeShapeType="1"/>
          </p:cNvSpPr>
          <p:nvPr/>
        </p:nvSpPr>
        <p:spPr bwMode="auto">
          <a:xfrm flipH="1">
            <a:off x="3895725" y="2908300"/>
            <a:ext cx="47625" cy="47625"/>
          </a:xfrm>
          <a:prstGeom prst="line">
            <a:avLst/>
          </a:prstGeom>
          <a:noFill/>
          <a:ln w="19050">
            <a:solidFill>
              <a:srgbClr val="FF0000"/>
            </a:solidFill>
            <a:round/>
            <a:headEnd/>
            <a:tailEnd/>
          </a:ln>
        </p:spPr>
        <p:txBody>
          <a:bodyPr/>
          <a:lstStyle/>
          <a:p>
            <a:endParaRPr lang="en-CA"/>
          </a:p>
        </p:txBody>
      </p:sp>
      <p:sp>
        <p:nvSpPr>
          <p:cNvPr id="32800" name="Slide Number Placeholder 31"/>
          <p:cNvSpPr>
            <a:spLocks noGrp="1"/>
          </p:cNvSpPr>
          <p:nvPr>
            <p:ph type="sldNum" sz="quarter" idx="12"/>
          </p:nvPr>
        </p:nvSpPr>
        <p:spPr/>
        <p:txBody>
          <a:bodyPr/>
          <a:lstStyle/>
          <a:p>
            <a:pPr>
              <a:defRPr/>
            </a:pPr>
            <a:fld id="{1DE55AFE-BC2F-4624-8E13-2B24722E124C}" type="slidenum">
              <a:rPr lang="en-US"/>
              <a:pPr>
                <a:defRPr/>
              </a:pPr>
              <a:t>35</a:t>
            </a:fld>
            <a:endParaRPr lang="en-US"/>
          </a:p>
        </p:txBody>
      </p:sp>
      <p:sp>
        <p:nvSpPr>
          <p:cNvPr id="33" name="Line 108"/>
          <p:cNvSpPr>
            <a:spLocks noChangeShapeType="1"/>
          </p:cNvSpPr>
          <p:nvPr/>
        </p:nvSpPr>
        <p:spPr bwMode="auto">
          <a:xfrm flipH="1">
            <a:off x="3967163" y="2905125"/>
            <a:ext cx="47625" cy="47625"/>
          </a:xfrm>
          <a:prstGeom prst="line">
            <a:avLst/>
          </a:prstGeom>
          <a:noFill/>
          <a:ln w="19050">
            <a:solidFill>
              <a:srgbClr val="FF0000"/>
            </a:solidFill>
            <a:round/>
            <a:headEnd/>
            <a:tailEnd/>
          </a:ln>
        </p:spPr>
        <p:txBody>
          <a:bodyPr/>
          <a:lstStyle/>
          <a:p>
            <a:endParaRPr lang="en-CA"/>
          </a:p>
        </p:txBody>
      </p:sp>
      <p:sp>
        <p:nvSpPr>
          <p:cNvPr id="34" name="Line 107"/>
          <p:cNvSpPr>
            <a:spLocks noChangeShapeType="1"/>
          </p:cNvSpPr>
          <p:nvPr/>
        </p:nvSpPr>
        <p:spPr bwMode="auto">
          <a:xfrm>
            <a:off x="3929063" y="2908300"/>
            <a:ext cx="47625" cy="49213"/>
          </a:xfrm>
          <a:prstGeom prst="line">
            <a:avLst/>
          </a:prstGeom>
          <a:noFill/>
          <a:ln w="19050">
            <a:solidFill>
              <a:srgbClr val="FF0000"/>
            </a:solidFill>
            <a:round/>
            <a:headEnd/>
            <a:tailEnd/>
          </a:ln>
        </p:spPr>
        <p:txBody>
          <a:bodyPr/>
          <a:lstStyle/>
          <a:p>
            <a:endParaRPr lang="en-CA"/>
          </a:p>
        </p:txBody>
      </p:sp>
      <p:sp>
        <p:nvSpPr>
          <p:cNvPr id="35" name="Rectangle 34"/>
          <p:cNvSpPr/>
          <p:nvPr/>
        </p:nvSpPr>
        <p:spPr>
          <a:xfrm>
            <a:off x="6439" y="634484"/>
            <a:ext cx="238738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Textual content</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5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51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25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258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258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25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25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25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25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25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260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260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260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26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260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260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260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260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26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26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26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26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26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26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26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26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26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26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926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926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92515">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25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81" grpId="0" animBg="1"/>
      <p:bldP spid="192582" grpId="0" animBg="1"/>
      <p:bldP spid="192583" grpId="0" animBg="1"/>
      <p:bldP spid="192584" grpId="0" animBg="1"/>
      <p:bldP spid="192593" grpId="0" animBg="1"/>
      <p:bldP spid="192594" grpId="0" animBg="1"/>
      <p:bldP spid="192595" grpId="0" animBg="1"/>
      <p:bldP spid="192596" grpId="0" animBg="1"/>
      <p:bldP spid="192601" grpId="0" animBg="1"/>
      <p:bldP spid="192602" grpId="0" animBg="1"/>
      <p:bldP spid="192603" grpId="0" animBg="1"/>
      <p:bldP spid="192604" grpId="0" animBg="1"/>
      <p:bldP spid="192605" grpId="0" animBg="1"/>
      <p:bldP spid="192606" grpId="0" animBg="1"/>
      <p:bldP spid="192607" grpId="0" animBg="1"/>
      <p:bldP spid="192608" grpId="0" animBg="1"/>
      <p:bldP spid="192609" grpId="0" animBg="1"/>
      <p:bldP spid="192610" grpId="0" animBg="1"/>
      <p:bldP spid="192611" grpId="0" animBg="1"/>
      <p:bldP spid="192612" grpId="0" animBg="1"/>
      <p:bldP spid="192613" grpId="0" animBg="1"/>
      <p:bldP spid="192614" grpId="0" animBg="1"/>
      <p:bldP spid="192615" grpId="0" animBg="1"/>
      <p:bldP spid="192616" grpId="0" animBg="1"/>
      <p:bldP spid="192617" grpId="0" animBg="1"/>
      <p:bldP spid="192618" grpId="0" animBg="1"/>
      <p:bldP spid="192619" grpId="0" animBg="1"/>
      <p:bldP spid="192620" grpId="0" animBg="1"/>
      <p:bldP spid="33" grpId="0" animBg="1"/>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smtClean="0"/>
              <a:t>Observations</a:t>
            </a:r>
          </a:p>
        </p:txBody>
      </p:sp>
      <p:sp>
        <p:nvSpPr>
          <p:cNvPr id="192515" name="Rectangle 3"/>
          <p:cNvSpPr>
            <a:spLocks noGrp="1" noChangeArrowheads="1"/>
          </p:cNvSpPr>
          <p:nvPr>
            <p:ph type="body" idx="1"/>
          </p:nvPr>
        </p:nvSpPr>
        <p:spPr>
          <a:xfrm>
            <a:off x="457200" y="1600200"/>
            <a:ext cx="8065363" cy="4525963"/>
          </a:xfrm>
        </p:spPr>
        <p:txBody>
          <a:bodyPr/>
          <a:lstStyle/>
          <a:p>
            <a:pPr>
              <a:buFontTx/>
              <a:buNone/>
            </a:pPr>
            <a:r>
              <a:rPr lang="en-US" dirty="0" smtClean="0"/>
              <a:t>	A few final observations:</a:t>
            </a:r>
          </a:p>
          <a:p>
            <a:pPr lvl="1"/>
            <a:r>
              <a:rPr lang="en-US" dirty="0" smtClean="0"/>
              <a:t>In general, use American spellings</a:t>
            </a:r>
          </a:p>
          <a:p>
            <a:pPr lvl="2"/>
            <a:r>
              <a:rPr lang="en-US" dirty="0" smtClean="0"/>
              <a:t>English is not everyone’s first language</a:t>
            </a:r>
          </a:p>
          <a:p>
            <a:pPr lvl="1"/>
            <a:r>
              <a:rPr lang="en-US" dirty="0" smtClean="0"/>
              <a:t>Use conventional capitalization</a:t>
            </a:r>
          </a:p>
          <a:p>
            <a:pPr lvl="2"/>
            <a:r>
              <a:rPr lang="en-US" dirty="0" smtClean="0"/>
              <a:t>WE ARE NOT USED TO READING IN ALL CAPITAL LETTERS</a:t>
            </a:r>
          </a:p>
          <a:p>
            <a:pPr lvl="2"/>
            <a:endParaRPr lang="en-US" dirty="0" smtClean="0"/>
          </a:p>
          <a:p>
            <a:pPr lvl="2"/>
            <a:endParaRPr lang="en-US" dirty="0" smtClean="0"/>
          </a:p>
          <a:p>
            <a:pPr lvl="2"/>
            <a:endParaRPr lang="en-US" dirty="0" smtClean="0"/>
          </a:p>
          <a:p>
            <a:pPr lvl="2"/>
            <a:endParaRPr lang="en-US" dirty="0" smtClean="0"/>
          </a:p>
          <a:p>
            <a:pPr lvl="2"/>
            <a:endParaRPr lang="en-US" dirty="0" smtClean="0"/>
          </a:p>
          <a:p>
            <a:pPr lvl="2"/>
            <a:r>
              <a:rPr lang="en-US" dirty="0" smtClean="0"/>
              <a:t>It’s Also More Difficult To Read When The First Letters Are All Capitalized</a:t>
            </a:r>
          </a:p>
          <a:p>
            <a:pPr lvl="1"/>
            <a:r>
              <a:rPr lang="en-US" dirty="0" smtClean="0"/>
              <a:t>Avoid </a:t>
            </a:r>
            <a:r>
              <a:rPr lang="en-US" u="sng" dirty="0" smtClean="0"/>
              <a:t>underling</a:t>
            </a:r>
            <a:r>
              <a:rPr lang="en-US" dirty="0" smtClean="0"/>
              <a:t>, </a:t>
            </a:r>
            <a:r>
              <a:rPr lang="en-US" b="1" dirty="0" smtClean="0"/>
              <a:t>boldface</a:t>
            </a:r>
            <a:r>
              <a:rPr lang="en-US" dirty="0" smtClean="0"/>
              <a:t>, and exclamation marks</a:t>
            </a:r>
            <a:r>
              <a:rPr lang="en-US" b="1" i="1" dirty="0" smtClean="0"/>
              <a:t>!</a:t>
            </a:r>
            <a:endParaRPr lang="en-US" i="1" dirty="0" smtClean="0"/>
          </a:p>
        </p:txBody>
      </p:sp>
      <p:sp>
        <p:nvSpPr>
          <p:cNvPr id="32800" name="Slide Number Placeholder 31"/>
          <p:cNvSpPr>
            <a:spLocks noGrp="1"/>
          </p:cNvSpPr>
          <p:nvPr>
            <p:ph type="sldNum" sz="quarter" idx="12"/>
          </p:nvPr>
        </p:nvSpPr>
        <p:spPr/>
        <p:txBody>
          <a:bodyPr/>
          <a:lstStyle/>
          <a:p>
            <a:pPr>
              <a:defRPr/>
            </a:pPr>
            <a:fld id="{1DE55AFE-BC2F-4624-8E13-2B24722E124C}" type="slidenum">
              <a:rPr lang="en-US"/>
              <a:pPr>
                <a:defRPr/>
              </a:pPr>
              <a:t>36</a:t>
            </a:fld>
            <a:endParaRPr lang="en-US"/>
          </a:p>
        </p:txBody>
      </p:sp>
      <p:sp>
        <p:nvSpPr>
          <p:cNvPr id="35" name="Rectangle 34"/>
          <p:cNvSpPr/>
          <p:nvPr/>
        </p:nvSpPr>
        <p:spPr>
          <a:xfrm>
            <a:off x="6439" y="634484"/>
            <a:ext cx="238738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Textual content</a:t>
            </a:r>
            <a:endParaRPr lang="en-CA" sz="2000" b="1" dirty="0" smtClean="0">
              <a:solidFill>
                <a:srgbClr val="7030A0"/>
              </a:solidFill>
            </a:endParaRPr>
          </a:p>
        </p:txBody>
      </p:sp>
      <p:pic>
        <p:nvPicPr>
          <p:cNvPr id="60419" name="Picture 3" descr="C:\Users\dwharder\Desktop\y1.png"/>
          <p:cNvPicPr>
            <a:picLocks noChangeAspect="1" noChangeArrowheads="1"/>
          </p:cNvPicPr>
          <p:nvPr/>
        </p:nvPicPr>
        <p:blipFill>
          <a:blip r:embed="rId3" cstate="print"/>
          <a:srcRect/>
          <a:stretch>
            <a:fillRect/>
          </a:stretch>
        </p:blipFill>
        <p:spPr bwMode="auto">
          <a:xfrm>
            <a:off x="532266" y="3314325"/>
            <a:ext cx="4012441" cy="1004838"/>
          </a:xfrm>
          <a:prstGeom prst="rect">
            <a:avLst/>
          </a:prstGeom>
          <a:noFill/>
        </p:spPr>
      </p:pic>
      <p:pic>
        <p:nvPicPr>
          <p:cNvPr id="60420" name="Picture 4" descr="C:\Users\dwharder\Desktop\y2.png"/>
          <p:cNvPicPr>
            <a:picLocks noChangeAspect="1" noChangeArrowheads="1"/>
          </p:cNvPicPr>
          <p:nvPr/>
        </p:nvPicPr>
        <p:blipFill>
          <a:blip r:embed="rId4" cstate="print"/>
          <a:srcRect/>
          <a:stretch>
            <a:fillRect/>
          </a:stretch>
        </p:blipFill>
        <p:spPr bwMode="auto">
          <a:xfrm>
            <a:off x="4667538" y="3587280"/>
            <a:ext cx="4012441" cy="1004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5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5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251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4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04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51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25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solidFill>
                  <a:schemeClr val="tx1"/>
                </a:solidFill>
              </a:rPr>
              <a:t>Images</a:t>
            </a:r>
          </a:p>
        </p:txBody>
      </p:sp>
      <p:sp>
        <p:nvSpPr>
          <p:cNvPr id="24579" name="Rectangle 3"/>
          <p:cNvSpPr>
            <a:spLocks noGrp="1" noChangeArrowheads="1"/>
          </p:cNvSpPr>
          <p:nvPr>
            <p:ph type="body" idx="1"/>
          </p:nvPr>
        </p:nvSpPr>
        <p:spPr/>
        <p:txBody>
          <a:bodyPr/>
          <a:lstStyle/>
          <a:p>
            <a:pPr>
              <a:buFontTx/>
              <a:buNone/>
            </a:pPr>
            <a:r>
              <a:rPr lang="en-US" b="1" dirty="0" smtClean="0"/>
              <a:t>	</a:t>
            </a:r>
            <a:r>
              <a:rPr lang="en-US" dirty="0" smtClean="0"/>
              <a:t>A picture is worth a thousand words</a:t>
            </a:r>
          </a:p>
          <a:p>
            <a:pPr>
              <a:buFontTx/>
              <a:buNone/>
            </a:pPr>
            <a:endParaRPr lang="en-US" dirty="0" smtClean="0"/>
          </a:p>
          <a:p>
            <a:pPr>
              <a:buFontTx/>
              <a:buNone/>
            </a:pPr>
            <a:r>
              <a:rPr lang="en-US" dirty="0" smtClean="0"/>
              <a:t>	Use them as they will</a:t>
            </a:r>
          </a:p>
          <a:p>
            <a:pPr lvl="1"/>
            <a:r>
              <a:rPr lang="en-US" dirty="0" smtClean="0"/>
              <a:t>Convey more information than text</a:t>
            </a:r>
          </a:p>
          <a:p>
            <a:pPr lvl="1"/>
            <a:r>
              <a:rPr lang="en-US" dirty="0" smtClean="0"/>
              <a:t>They’re more </a:t>
            </a:r>
            <a:r>
              <a:rPr lang="en-US" dirty="0" smtClean="0"/>
              <a:t>memorable</a:t>
            </a:r>
          </a:p>
          <a:p>
            <a:pPr lvl="1"/>
            <a:r>
              <a:rPr lang="en-US" dirty="0" smtClean="0"/>
              <a:t>Bad pictures are memorable, too</a:t>
            </a:r>
            <a:endParaRPr lang="en-US" dirty="0" smtClean="0"/>
          </a:p>
          <a:p>
            <a:pPr>
              <a:buFontTx/>
              <a:buNone/>
            </a:pPr>
            <a:endParaRPr lang="en-US" dirty="0" smtClean="0"/>
          </a:p>
          <a:p>
            <a:pPr>
              <a:buFontTx/>
              <a:buNone/>
            </a:pPr>
            <a:r>
              <a:rPr lang="en-US" dirty="0" smtClean="0"/>
              <a:t>	We will look at:</a:t>
            </a:r>
          </a:p>
          <a:p>
            <a:pPr lvl="1"/>
            <a:r>
              <a:rPr lang="en-US" dirty="0" smtClean="0"/>
              <a:t>Use</a:t>
            </a:r>
          </a:p>
          <a:p>
            <a:pPr lvl="1"/>
            <a:r>
              <a:rPr lang="en-US" dirty="0" smtClean="0"/>
              <a:t>Formats</a:t>
            </a:r>
          </a:p>
          <a:p>
            <a:pPr lvl="1"/>
            <a:r>
              <a:rPr lang="en-US" dirty="0" smtClean="0"/>
              <a:t>Image tools</a:t>
            </a:r>
          </a:p>
        </p:txBody>
      </p:sp>
      <p:pic>
        <p:nvPicPr>
          <p:cNvPr id="38916" name="Picture 4"/>
          <p:cNvPicPr>
            <a:picLocks noChangeAspect="1" noChangeArrowheads="1"/>
          </p:cNvPicPr>
          <p:nvPr/>
        </p:nvPicPr>
        <p:blipFill>
          <a:blip r:embed="rId3" cstate="print"/>
          <a:srcRect/>
          <a:stretch>
            <a:fillRect/>
          </a:stretch>
        </p:blipFill>
        <p:spPr bwMode="auto">
          <a:xfrm>
            <a:off x="5411527" y="1222375"/>
            <a:ext cx="3462597" cy="3597275"/>
          </a:xfrm>
          <a:prstGeom prst="rect">
            <a:avLst/>
          </a:prstGeom>
          <a:noFill/>
          <a:ln w="9525">
            <a:noFill/>
            <a:miter lim="800000"/>
            <a:headEnd/>
            <a:tailEnd/>
          </a:ln>
        </p:spPr>
      </p:pic>
      <p:sp>
        <p:nvSpPr>
          <p:cNvPr id="38917" name="Slide Number Placeholder 4"/>
          <p:cNvSpPr>
            <a:spLocks noGrp="1"/>
          </p:cNvSpPr>
          <p:nvPr>
            <p:ph type="sldNum" sz="quarter" idx="12"/>
          </p:nvPr>
        </p:nvSpPr>
        <p:spPr>
          <a:noFill/>
        </p:spPr>
        <p:txBody>
          <a:bodyPr/>
          <a:lstStyle/>
          <a:p>
            <a:fld id="{225B7C1B-B8A3-44EE-935B-EAC38EADE140}" type="slidenum">
              <a:rPr lang="en-US" smtClean="0">
                <a:solidFill>
                  <a:schemeClr val="bg1">
                    <a:lumMod val="50000"/>
                  </a:schemeClr>
                </a:solidFill>
              </a:rPr>
              <a:pPr/>
              <a:t>37</a:t>
            </a:fld>
            <a:endParaRPr lang="en-US" dirty="0" smtClean="0">
              <a:solidFill>
                <a:schemeClr val="bg1">
                  <a:lumMod val="50000"/>
                </a:schemeClr>
              </a:solidFill>
            </a:endParaRPr>
          </a:p>
        </p:txBody>
      </p:sp>
      <p:sp>
        <p:nvSpPr>
          <p:cNvPr id="6" name="Rectangle 5"/>
          <p:cNvSpPr/>
          <p:nvPr/>
        </p:nvSpPr>
        <p:spPr>
          <a:xfrm>
            <a:off x="6439" y="634484"/>
            <a:ext cx="1552348" cy="400110"/>
          </a:xfrm>
          <a:prstGeom prst="rect">
            <a:avLst/>
          </a:prstGeom>
        </p:spPr>
        <p:txBody>
          <a:bodyPr wrap="none">
            <a:spAutoFit/>
          </a:bodyPr>
          <a:lstStyle/>
          <a:p>
            <a:r>
              <a:rPr lang="en-US" sz="2000" b="1" dirty="0" smtClean="0">
                <a:solidFill>
                  <a:srgbClr val="7030A0"/>
                </a:solidFill>
              </a:rPr>
              <a:t>Visual aids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57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9">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57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32" name="Picture 8" descr="https://lh3.googleusercontent.com/-Seb9LR_cK3U/Ub8ixEz9_qI/AAAAAAABgjg/MJVAIgQGf_I/w447-h673-no/DSC_0247-001.JPG"/>
          <p:cNvPicPr>
            <a:picLocks noChangeAspect="1" noChangeArrowheads="1"/>
          </p:cNvPicPr>
          <p:nvPr/>
        </p:nvPicPr>
        <p:blipFill>
          <a:blip r:embed="rId3" cstate="print"/>
          <a:srcRect l="10257" t="7281" r="12491"/>
          <a:stretch>
            <a:fillRect/>
          </a:stretch>
        </p:blipFill>
        <p:spPr bwMode="auto">
          <a:xfrm>
            <a:off x="-1" y="1865385"/>
            <a:ext cx="2762877" cy="4992615"/>
          </a:xfrm>
          <a:prstGeom prst="rect">
            <a:avLst/>
          </a:prstGeom>
          <a:noFill/>
        </p:spPr>
      </p:pic>
      <p:pic>
        <p:nvPicPr>
          <p:cNvPr id="257034" name="Picture 10" descr="https://lh4.googleusercontent.com/-FxlUMUixeo0/Ub8jlXSpZwI/AAAAAAABgk8/HKn1-8RqdEE/w447-h673-no/DSC_0250-001.JPG"/>
          <p:cNvPicPr>
            <a:picLocks noChangeAspect="1" noChangeArrowheads="1"/>
          </p:cNvPicPr>
          <p:nvPr/>
        </p:nvPicPr>
        <p:blipFill>
          <a:blip r:embed="rId4" cstate="print"/>
          <a:srcRect/>
          <a:stretch>
            <a:fillRect/>
          </a:stretch>
        </p:blipFill>
        <p:spPr bwMode="auto">
          <a:xfrm>
            <a:off x="5059680" y="708677"/>
            <a:ext cx="4084320" cy="6149323"/>
          </a:xfrm>
          <a:prstGeom prst="rect">
            <a:avLst/>
          </a:prstGeom>
          <a:noFill/>
        </p:spPr>
      </p:pic>
      <p:pic>
        <p:nvPicPr>
          <p:cNvPr id="257036" name="Picture 12" descr="https://lh4.googleusercontent.com/-U_EVg7aUD-Y/Ub8n45fVlII/AAAAAAABgnk/_ZUEQijSAYc/w1013-h673-no/DSC_0316-001.JPG"/>
          <p:cNvPicPr>
            <a:picLocks noChangeAspect="1" noChangeArrowheads="1"/>
          </p:cNvPicPr>
          <p:nvPr/>
        </p:nvPicPr>
        <p:blipFill>
          <a:blip r:embed="rId5" cstate="print"/>
          <a:srcRect r="9593"/>
          <a:stretch>
            <a:fillRect/>
          </a:stretch>
        </p:blipFill>
        <p:spPr bwMode="auto">
          <a:xfrm>
            <a:off x="2442947" y="3434375"/>
            <a:ext cx="4658893" cy="3423625"/>
          </a:xfrm>
          <a:prstGeom prst="rect">
            <a:avLst/>
          </a:prstGeom>
          <a:noFill/>
        </p:spPr>
      </p:pic>
      <p:sp>
        <p:nvSpPr>
          <p:cNvPr id="38914" name="Rectangle 2"/>
          <p:cNvSpPr>
            <a:spLocks noGrp="1" noChangeArrowheads="1"/>
          </p:cNvSpPr>
          <p:nvPr>
            <p:ph type="title"/>
          </p:nvPr>
        </p:nvSpPr>
        <p:spPr/>
        <p:txBody>
          <a:bodyPr/>
          <a:lstStyle/>
          <a:p>
            <a:pPr eaLnBrk="1" hangingPunct="1"/>
            <a:r>
              <a:rPr lang="en-US" dirty="0" smtClean="0">
                <a:solidFill>
                  <a:schemeClr val="tx1"/>
                </a:solidFill>
              </a:rPr>
              <a:t>Spacing</a:t>
            </a:r>
          </a:p>
        </p:txBody>
      </p:sp>
      <p:sp>
        <p:nvSpPr>
          <p:cNvPr id="24579" name="Rectangle 3"/>
          <p:cNvSpPr>
            <a:spLocks noGrp="1" noChangeArrowheads="1"/>
          </p:cNvSpPr>
          <p:nvPr>
            <p:ph type="body" idx="1"/>
          </p:nvPr>
        </p:nvSpPr>
        <p:spPr>
          <a:xfrm>
            <a:off x="465667" y="1346190"/>
            <a:ext cx="8229600" cy="4525963"/>
          </a:xfrm>
        </p:spPr>
        <p:txBody>
          <a:bodyPr/>
          <a:lstStyle/>
          <a:p>
            <a:pPr>
              <a:buFontTx/>
              <a:buNone/>
            </a:pPr>
            <a:r>
              <a:rPr lang="en-US" dirty="0" smtClean="0"/>
              <a:t>	Don’t crowd images</a:t>
            </a:r>
          </a:p>
          <a:p>
            <a:pPr>
              <a:buFontTx/>
              <a:buNone/>
            </a:pPr>
            <a:r>
              <a:rPr lang="en-US" dirty="0" smtClean="0"/>
              <a:t>                                Each image should be</a:t>
            </a:r>
            <a:br>
              <a:rPr lang="en-US" dirty="0" smtClean="0"/>
            </a:br>
            <a:r>
              <a:rPr lang="en-US" dirty="0" smtClean="0"/>
              <a:t>                           surrounded by both an</a:t>
            </a:r>
          </a:p>
          <a:p>
            <a:pPr>
              <a:buFontTx/>
              <a:buNone/>
            </a:pPr>
            <a:r>
              <a:rPr lang="en-US" dirty="0" smtClean="0"/>
              <a:t>                                appropriate </a:t>
            </a:r>
            <a:r>
              <a:rPr lang="en-US" sz="1800" dirty="0" smtClean="0"/>
              <a:t> </a:t>
            </a:r>
            <a:r>
              <a:rPr lang="en-US" dirty="0" smtClean="0"/>
              <a:t> and </a:t>
            </a:r>
            <a:r>
              <a:rPr lang="en-US" sz="1800" dirty="0" smtClean="0"/>
              <a:t> </a:t>
            </a:r>
            <a:r>
              <a:rPr lang="en-US" dirty="0" smtClean="0"/>
              <a:t> bal-</a:t>
            </a:r>
          </a:p>
          <a:p>
            <a:pPr>
              <a:buFontTx/>
              <a:buNone/>
            </a:pPr>
            <a:r>
              <a:rPr lang="en-US" dirty="0" smtClean="0"/>
              <a:t>                                </a:t>
            </a:r>
            <a:r>
              <a:rPr lang="en-US" sz="1950" dirty="0" err="1" smtClean="0"/>
              <a:t>anced</a:t>
            </a:r>
            <a:r>
              <a:rPr lang="en-US" sz="1950" dirty="0" smtClean="0"/>
              <a:t> amount of white-</a:t>
            </a:r>
            <a:r>
              <a:rPr lang="en-US" dirty="0" smtClean="0"/>
              <a:t/>
            </a:r>
            <a:br>
              <a:rPr lang="en-US" dirty="0" smtClean="0"/>
            </a:br>
            <a:r>
              <a:rPr lang="en-US" dirty="0" smtClean="0"/>
              <a:t>                           space</a:t>
            </a:r>
          </a:p>
        </p:txBody>
      </p:sp>
      <p:sp>
        <p:nvSpPr>
          <p:cNvPr id="38917" name="Slide Number Placeholder 4"/>
          <p:cNvSpPr>
            <a:spLocks noGrp="1"/>
          </p:cNvSpPr>
          <p:nvPr>
            <p:ph type="sldNum" sz="quarter" idx="12"/>
          </p:nvPr>
        </p:nvSpPr>
        <p:spPr>
          <a:noFill/>
        </p:spPr>
        <p:txBody>
          <a:bodyPr/>
          <a:lstStyle/>
          <a:p>
            <a:fld id="{225B7C1B-B8A3-44EE-935B-EAC38EADE140}" type="slidenum">
              <a:rPr lang="en-US" smtClean="0">
                <a:solidFill>
                  <a:schemeClr val="bg1">
                    <a:lumMod val="50000"/>
                  </a:schemeClr>
                </a:solidFill>
              </a:rPr>
              <a:pPr/>
              <a:t>38</a:t>
            </a:fld>
            <a:endParaRPr lang="en-US" dirty="0" smtClean="0">
              <a:solidFill>
                <a:schemeClr val="bg1">
                  <a:lumMod val="50000"/>
                </a:schemeClr>
              </a:solidFill>
            </a:endParaRPr>
          </a:p>
        </p:txBody>
      </p:sp>
      <p:sp>
        <p:nvSpPr>
          <p:cNvPr id="11" name="Rectangle 10"/>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solidFill>
                  <a:schemeClr val="tx1"/>
                </a:solidFill>
              </a:rPr>
              <a:t>Spacing</a:t>
            </a:r>
          </a:p>
        </p:txBody>
      </p:sp>
      <p:sp>
        <p:nvSpPr>
          <p:cNvPr id="24579" name="Rectangle 3"/>
          <p:cNvSpPr>
            <a:spLocks noGrp="1" noChangeArrowheads="1"/>
          </p:cNvSpPr>
          <p:nvPr>
            <p:ph type="body" idx="1"/>
          </p:nvPr>
        </p:nvSpPr>
        <p:spPr/>
        <p:txBody>
          <a:bodyPr/>
          <a:lstStyle/>
          <a:p>
            <a:pPr>
              <a:buFontTx/>
              <a:buNone/>
            </a:pPr>
            <a:r>
              <a:rPr lang="en-US" b="1" dirty="0" smtClean="0"/>
              <a:t>	</a:t>
            </a:r>
            <a:r>
              <a:rPr lang="en-US" dirty="0" smtClean="0"/>
              <a:t>Don’t crowd images</a:t>
            </a:r>
          </a:p>
          <a:p>
            <a:pPr lvl="1"/>
            <a:r>
              <a:rPr lang="en-US" dirty="0" smtClean="0"/>
              <a:t>Whitespace allows the audience to focus</a:t>
            </a:r>
            <a:br>
              <a:rPr lang="en-US" dirty="0" smtClean="0"/>
            </a:br>
            <a:r>
              <a:rPr lang="en-US" dirty="0" smtClean="0"/>
              <a:t>on the individual images or graphs</a:t>
            </a:r>
          </a:p>
        </p:txBody>
      </p:sp>
      <p:sp>
        <p:nvSpPr>
          <p:cNvPr id="38917" name="Slide Number Placeholder 4"/>
          <p:cNvSpPr>
            <a:spLocks noGrp="1"/>
          </p:cNvSpPr>
          <p:nvPr>
            <p:ph type="sldNum" sz="quarter" idx="12"/>
          </p:nvPr>
        </p:nvSpPr>
        <p:spPr>
          <a:noFill/>
        </p:spPr>
        <p:txBody>
          <a:bodyPr/>
          <a:lstStyle/>
          <a:p>
            <a:fld id="{225B7C1B-B8A3-44EE-935B-EAC38EADE140}" type="slidenum">
              <a:rPr lang="en-US" smtClean="0">
                <a:solidFill>
                  <a:schemeClr val="bg1">
                    <a:lumMod val="50000"/>
                  </a:schemeClr>
                </a:solidFill>
              </a:rPr>
              <a:pPr/>
              <a:t>39</a:t>
            </a:fld>
            <a:endParaRPr lang="en-US" dirty="0" smtClean="0">
              <a:solidFill>
                <a:schemeClr val="bg1">
                  <a:lumMod val="50000"/>
                </a:schemeClr>
              </a:solidFill>
            </a:endParaRPr>
          </a:p>
        </p:txBody>
      </p:sp>
      <p:sp>
        <p:nvSpPr>
          <p:cNvPr id="11" name="Rectangle 10"/>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pic>
        <p:nvPicPr>
          <p:cNvPr id="260098" name="Picture 2" descr="https://lh3.googleusercontent.com/-rEOXlN89Yn4/UbtOJYLyNlI/AAAAAAABe9M/d_lsTjvOQx4/w1013-h673-no/DSC_0562-001.JPG"/>
          <p:cNvPicPr>
            <a:picLocks noChangeAspect="1" noChangeArrowheads="1"/>
          </p:cNvPicPr>
          <p:nvPr/>
        </p:nvPicPr>
        <p:blipFill>
          <a:blip r:embed="rId3" cstate="print"/>
          <a:srcRect/>
          <a:stretch>
            <a:fillRect/>
          </a:stretch>
        </p:blipFill>
        <p:spPr bwMode="auto">
          <a:xfrm>
            <a:off x="286192" y="2987583"/>
            <a:ext cx="5049673" cy="3354817"/>
          </a:xfrm>
          <a:prstGeom prst="rect">
            <a:avLst/>
          </a:prstGeom>
          <a:noFill/>
        </p:spPr>
      </p:pic>
      <p:pic>
        <p:nvPicPr>
          <p:cNvPr id="260104" name="Picture 8" descr="https://lh5.googleusercontent.com/-sUBU3cdnH5k/UbtTBITPa8I/AAAAAAABeEQ/suh0E9ved0U/w1013-h673-no/DSC_0884.JPG"/>
          <p:cNvPicPr>
            <a:picLocks noChangeAspect="1" noChangeArrowheads="1"/>
          </p:cNvPicPr>
          <p:nvPr/>
        </p:nvPicPr>
        <p:blipFill>
          <a:blip r:embed="rId4" cstate="print"/>
          <a:srcRect l="39124" t="8934" r="25091"/>
          <a:stretch>
            <a:fillRect/>
          </a:stretch>
        </p:blipFill>
        <p:spPr bwMode="auto">
          <a:xfrm>
            <a:off x="5622463" y="1119192"/>
            <a:ext cx="3234516" cy="5468456"/>
          </a:xfrm>
          <a:prstGeom prst="rect">
            <a:avLst/>
          </a:prstGeom>
          <a:noFill/>
        </p:spPr>
      </p:pic>
      <p:cxnSp>
        <p:nvCxnSpPr>
          <p:cNvPr id="16" name="Straight Arrow Connector 15"/>
          <p:cNvCxnSpPr/>
          <p:nvPr/>
        </p:nvCxnSpPr>
        <p:spPr>
          <a:xfrm>
            <a:off x="2977697" y="6315506"/>
            <a:ext cx="2" cy="529047"/>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982180" y="2474147"/>
            <a:ext cx="2" cy="529047"/>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0" y="4249271"/>
            <a:ext cx="295835" cy="4370"/>
          </a:xfrm>
          <a:prstGeom prst="straightConnector1">
            <a:avLst/>
          </a:prstGeom>
          <a:ln w="28575">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328271" y="4267200"/>
            <a:ext cx="301004" cy="450"/>
          </a:xfrm>
          <a:prstGeom prst="straightConnector1">
            <a:avLst/>
          </a:prstGeom>
          <a:ln w="28575">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8855392" y="4257675"/>
            <a:ext cx="288608" cy="4932"/>
          </a:xfrm>
          <a:prstGeom prst="straightConnector1">
            <a:avLst/>
          </a:prstGeom>
          <a:ln w="28575">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60104" idx="2"/>
          </p:cNvCxnSpPr>
          <p:nvPr/>
        </p:nvCxnSpPr>
        <p:spPr>
          <a:xfrm>
            <a:off x="7239721" y="6587648"/>
            <a:ext cx="4042" cy="270352"/>
          </a:xfrm>
          <a:prstGeom prst="straightConnector1">
            <a:avLst/>
          </a:prstGeom>
          <a:ln w="28575">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smtClean="0"/>
              <a:t>Aspects of good presentations</a:t>
            </a:r>
          </a:p>
        </p:txBody>
      </p:sp>
      <p:sp>
        <p:nvSpPr>
          <p:cNvPr id="63491" name="Rectangle 3"/>
          <p:cNvSpPr>
            <a:spLocks noGrp="1" noChangeArrowheads="1"/>
          </p:cNvSpPr>
          <p:nvPr>
            <p:ph type="body" idx="1"/>
          </p:nvPr>
        </p:nvSpPr>
        <p:spPr/>
        <p:txBody>
          <a:bodyPr/>
          <a:lstStyle/>
          <a:p>
            <a:pPr eaLnBrk="1" hangingPunct="1">
              <a:buFontTx/>
              <a:buNone/>
              <a:defRPr/>
            </a:pPr>
            <a:r>
              <a:rPr lang="en-US" dirty="0" smtClean="0"/>
              <a:t>	With interest, knowledge and organization,</a:t>
            </a:r>
            <a:br>
              <a:rPr lang="en-US" dirty="0" smtClean="0"/>
            </a:br>
            <a:r>
              <a:rPr lang="en-US" dirty="0" smtClean="0"/>
              <a:t>we must now prepare the supporting visual aids:</a:t>
            </a:r>
          </a:p>
          <a:p>
            <a:pPr lvl="1" eaLnBrk="1" hangingPunct="1">
              <a:defRPr/>
            </a:pPr>
            <a:r>
              <a:rPr lang="en-US" dirty="0" smtClean="0"/>
              <a:t>Interest and knowledge</a:t>
            </a:r>
          </a:p>
          <a:p>
            <a:pPr lvl="1" eaLnBrk="1" hangingPunct="1">
              <a:defRPr/>
            </a:pPr>
            <a:r>
              <a:rPr lang="en-US" dirty="0" smtClean="0"/>
              <a:t>Organization</a:t>
            </a:r>
          </a:p>
          <a:p>
            <a:pPr lvl="1" eaLnBrk="1" hangingPunct="1">
              <a:defRPr/>
            </a:pPr>
            <a:r>
              <a:rPr lang="en-US" b="1" dirty="0" smtClean="0">
                <a:solidFill>
                  <a:srgbClr val="3333FF"/>
                </a:solidFill>
              </a:rPr>
              <a:t>Visual aids</a:t>
            </a:r>
          </a:p>
          <a:p>
            <a:pPr lvl="1" eaLnBrk="1" hangingPunct="1">
              <a:defRPr/>
            </a:pPr>
            <a:r>
              <a:rPr lang="en-US" dirty="0" smtClean="0">
                <a:solidFill>
                  <a:schemeClr val="bg1">
                    <a:lumMod val="65000"/>
                  </a:schemeClr>
                </a:solidFill>
              </a:rPr>
              <a:t>Presentation skills</a:t>
            </a:r>
          </a:p>
          <a:p>
            <a:pPr lvl="1" eaLnBrk="1" hangingPunct="1">
              <a:defRPr/>
            </a:pPr>
            <a:r>
              <a:rPr lang="en-US" dirty="0" smtClean="0">
                <a:solidFill>
                  <a:srgbClr val="C0C0C0"/>
                </a:solidFill>
              </a:rPr>
              <a:t>Responding to questions</a:t>
            </a:r>
          </a:p>
        </p:txBody>
      </p:sp>
      <p:sp>
        <p:nvSpPr>
          <p:cNvPr id="62468" name="Slide Number Placeholder 3"/>
          <p:cNvSpPr>
            <a:spLocks noGrp="1"/>
          </p:cNvSpPr>
          <p:nvPr>
            <p:ph type="sldNum" sz="quarter" idx="12"/>
          </p:nvPr>
        </p:nvSpPr>
        <p:spPr/>
        <p:txBody>
          <a:bodyPr/>
          <a:lstStyle/>
          <a:p>
            <a:pPr>
              <a:defRPr/>
            </a:pPr>
            <a:fld id="{A6303071-0C02-449D-A428-6870894C02B0}" type="slidenum">
              <a:rPr lang="en-US"/>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dwharder\Desktop\minardmap.jpg"/>
          <p:cNvPicPr>
            <a:picLocks noChangeAspect="1" noChangeArrowheads="1"/>
          </p:cNvPicPr>
          <p:nvPr/>
        </p:nvPicPr>
        <p:blipFill>
          <a:blip r:embed="rId3" cstate="print"/>
          <a:srcRect/>
          <a:stretch>
            <a:fillRect/>
          </a:stretch>
        </p:blipFill>
        <p:spPr bwMode="auto">
          <a:xfrm>
            <a:off x="1" y="2838450"/>
            <a:ext cx="9109738" cy="3733800"/>
          </a:xfrm>
          <a:prstGeom prst="rect">
            <a:avLst/>
          </a:prstGeom>
          <a:noFill/>
        </p:spPr>
      </p:pic>
      <p:sp>
        <p:nvSpPr>
          <p:cNvPr id="31746" name="Rectangle 2"/>
          <p:cNvSpPr>
            <a:spLocks noGrp="1" noChangeArrowheads="1"/>
          </p:cNvSpPr>
          <p:nvPr>
            <p:ph type="title"/>
          </p:nvPr>
        </p:nvSpPr>
        <p:spPr/>
        <p:txBody>
          <a:bodyPr/>
          <a:lstStyle/>
          <a:p>
            <a:r>
              <a:rPr lang="en-US" dirty="0" smtClean="0">
                <a:solidFill>
                  <a:schemeClr val="tx1"/>
                </a:solidFill>
              </a:rPr>
              <a:t>Use</a:t>
            </a:r>
            <a:endParaRPr lang="en-US" dirty="0" smtClean="0"/>
          </a:p>
        </p:txBody>
      </p:sp>
      <p:sp>
        <p:nvSpPr>
          <p:cNvPr id="31747" name="Rectangle 3"/>
          <p:cNvSpPr>
            <a:spLocks noGrp="1" noChangeArrowheads="1"/>
          </p:cNvSpPr>
          <p:nvPr>
            <p:ph type="body" idx="1"/>
          </p:nvPr>
        </p:nvSpPr>
        <p:spPr/>
        <p:txBody>
          <a:bodyPr/>
          <a:lstStyle/>
          <a:p>
            <a:pPr>
              <a:buFontTx/>
              <a:buNone/>
            </a:pPr>
            <a:r>
              <a:rPr lang="en-US" dirty="0" smtClean="0"/>
              <a:t>	This classic by </a:t>
            </a:r>
            <a:r>
              <a:rPr lang="en-US" dirty="0" err="1" smtClean="0"/>
              <a:t>Minard</a:t>
            </a:r>
            <a:r>
              <a:rPr lang="en-US" dirty="0" smtClean="0"/>
              <a:t> shows Napoleon’s advance on Moscow</a:t>
            </a:r>
          </a:p>
          <a:p>
            <a:pPr lvl="1"/>
            <a:r>
              <a:rPr lang="en-US" sz="1600" dirty="0" smtClean="0"/>
              <a:t>The path he took</a:t>
            </a:r>
          </a:p>
          <a:p>
            <a:pPr lvl="1"/>
            <a:r>
              <a:rPr lang="en-US" sz="1600" dirty="0" smtClean="0"/>
              <a:t>The number of surviving soldiers</a:t>
            </a:r>
          </a:p>
          <a:p>
            <a:pPr lvl="1"/>
            <a:r>
              <a:rPr lang="en-US" sz="1600" dirty="0" smtClean="0"/>
              <a:t>The effect of river crossings is clear</a:t>
            </a:r>
          </a:p>
          <a:p>
            <a:pPr lvl="1"/>
            <a:r>
              <a:rPr lang="en-US" sz="1600" dirty="0" smtClean="0"/>
              <a:t>The temperature during the retreat</a:t>
            </a:r>
          </a:p>
          <a:p>
            <a:pPr lvl="1"/>
            <a:r>
              <a:rPr lang="en-US" sz="1600" dirty="0" smtClean="0"/>
              <a:t>Reference your images…</a:t>
            </a:r>
          </a:p>
        </p:txBody>
      </p:sp>
      <p:sp>
        <p:nvSpPr>
          <p:cNvPr id="27652" name="Slide Number Placeholder 3"/>
          <p:cNvSpPr>
            <a:spLocks noGrp="1"/>
          </p:cNvSpPr>
          <p:nvPr>
            <p:ph type="sldNum" sz="quarter" idx="12"/>
          </p:nvPr>
        </p:nvSpPr>
        <p:spPr/>
        <p:txBody>
          <a:bodyPr/>
          <a:lstStyle/>
          <a:p>
            <a:pPr>
              <a:defRPr/>
            </a:pPr>
            <a:fld id="{6FB04BDD-659F-460E-8F03-E7E6F995D3E9}" type="slidenum">
              <a:rPr lang="en-US"/>
              <a:pPr>
                <a:defRPr/>
              </a:pPr>
              <a:t>40</a:t>
            </a:fld>
            <a:endParaRPr lang="en-US"/>
          </a:p>
        </p:txBody>
      </p:sp>
      <p:sp>
        <p:nvSpPr>
          <p:cNvPr id="12" name="Rectangle 11"/>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sp>
        <p:nvSpPr>
          <p:cNvPr id="13" name="Rectangle 12"/>
          <p:cNvSpPr/>
          <p:nvPr/>
        </p:nvSpPr>
        <p:spPr>
          <a:xfrm>
            <a:off x="4800600" y="6550223"/>
            <a:ext cx="4343400" cy="307777"/>
          </a:xfrm>
          <a:prstGeom prst="rect">
            <a:avLst/>
          </a:prstGeom>
        </p:spPr>
        <p:txBody>
          <a:bodyPr wrap="square">
            <a:spAutoFit/>
          </a:bodyPr>
          <a:lstStyle/>
          <a:p>
            <a:r>
              <a:rPr lang="en-CA" sz="1400" dirty="0" smtClean="0">
                <a:solidFill>
                  <a:schemeClr val="tx1">
                    <a:lumMod val="50000"/>
                    <a:lumOff val="50000"/>
                  </a:schemeClr>
                </a:solidFill>
              </a:rPr>
              <a:t>Charles </a:t>
            </a:r>
            <a:r>
              <a:rPr lang="en-CA" sz="1400" dirty="0" err="1" smtClean="0">
                <a:solidFill>
                  <a:schemeClr val="tx1">
                    <a:lumMod val="50000"/>
                    <a:lumOff val="50000"/>
                  </a:schemeClr>
                </a:solidFill>
              </a:rPr>
              <a:t>Minard</a:t>
            </a:r>
            <a:r>
              <a:rPr lang="en-CA" sz="1400" dirty="0" smtClean="0">
                <a:solidFill>
                  <a:schemeClr val="tx1">
                    <a:lumMod val="50000"/>
                    <a:lumOff val="50000"/>
                  </a:schemeClr>
                </a:solidFill>
              </a:rPr>
              <a:t>, </a:t>
            </a:r>
            <a:r>
              <a:rPr lang="en-CA" sz="1400" i="1" dirty="0" smtClean="0">
                <a:solidFill>
                  <a:schemeClr val="tx1">
                    <a:lumMod val="50000"/>
                    <a:lumOff val="50000"/>
                  </a:schemeClr>
                </a:solidFill>
              </a:rPr>
              <a:t>French Invasion of Russia</a:t>
            </a:r>
            <a:r>
              <a:rPr lang="en-CA" sz="1400" dirty="0" smtClean="0">
                <a:solidFill>
                  <a:schemeClr val="tx1">
                    <a:lumMod val="50000"/>
                    <a:lumOff val="50000"/>
                  </a:schemeClr>
                </a:solidFill>
              </a:rPr>
              <a:t>, 1869</a:t>
            </a:r>
            <a:endParaRPr lang="en-CA" sz="1400" dirty="0">
              <a:solidFill>
                <a:schemeClr val="tx1">
                  <a:lumMod val="50000"/>
                  <a:lumOff val="50000"/>
                </a:schemeClr>
              </a:solidFill>
            </a:endParaRPr>
          </a:p>
        </p:txBody>
      </p:sp>
      <p:sp>
        <p:nvSpPr>
          <p:cNvPr id="8" name="Freeform 7"/>
          <p:cNvSpPr/>
          <p:nvPr/>
        </p:nvSpPr>
        <p:spPr>
          <a:xfrm>
            <a:off x="358065" y="3043560"/>
            <a:ext cx="8424909" cy="2145437"/>
          </a:xfrm>
          <a:custGeom>
            <a:avLst/>
            <a:gdLst>
              <a:gd name="connsiteX0" fmla="*/ 112451 w 8451542"/>
              <a:gd name="connsiteY0" fmla="*/ 1417468 h 2143958"/>
              <a:gd name="connsiteX1" fmla="*/ 1541755 w 8451542"/>
              <a:gd name="connsiteY1" fmla="*/ 1444101 h 2143958"/>
              <a:gd name="connsiteX2" fmla="*/ 3770051 w 8451542"/>
              <a:gd name="connsiteY2" fmla="*/ 1017973 h 2143958"/>
              <a:gd name="connsiteX3" fmla="*/ 4986291 w 8451542"/>
              <a:gd name="connsiteY3" fmla="*/ 1266548 h 2143958"/>
              <a:gd name="connsiteX4" fmla="*/ 5998346 w 8451542"/>
              <a:gd name="connsiteY4" fmla="*/ 1017973 h 2143958"/>
              <a:gd name="connsiteX5" fmla="*/ 6726315 w 8451542"/>
              <a:gd name="connsiteY5" fmla="*/ 378781 h 2143958"/>
              <a:gd name="connsiteX6" fmla="*/ 7392140 w 8451542"/>
              <a:gd name="connsiteY6" fmla="*/ 414292 h 2143958"/>
              <a:gd name="connsiteX7" fmla="*/ 8226641 w 8451542"/>
              <a:gd name="connsiteY7" fmla="*/ 50307 h 2143958"/>
              <a:gd name="connsiteX8" fmla="*/ 8350928 w 8451542"/>
              <a:gd name="connsiteY8" fmla="*/ 716132 h 2143958"/>
              <a:gd name="connsiteX9" fmla="*/ 7622959 w 8451542"/>
              <a:gd name="connsiteY9" fmla="*/ 716132 h 2143958"/>
              <a:gd name="connsiteX10" fmla="*/ 6531006 w 8451542"/>
              <a:gd name="connsiteY10" fmla="*/ 1000218 h 2143958"/>
              <a:gd name="connsiteX11" fmla="*/ 5083946 w 8451542"/>
              <a:gd name="connsiteY11" fmla="*/ 1603899 h 2143958"/>
              <a:gd name="connsiteX12" fmla="*/ 3432699 w 8451542"/>
              <a:gd name="connsiteY12" fmla="*/ 2101049 h 2143958"/>
              <a:gd name="connsiteX13" fmla="*/ 2669219 w 8451542"/>
              <a:gd name="connsiteY13" fmla="*/ 1861352 h 2143958"/>
              <a:gd name="connsiteX14" fmla="*/ 2314113 w 8451542"/>
              <a:gd name="connsiteY14" fmla="*/ 1896862 h 2143958"/>
              <a:gd name="connsiteX15" fmla="*/ 2251969 w 8451542"/>
              <a:gd name="connsiteY15" fmla="*/ 1967884 h 2143958"/>
              <a:gd name="connsiteX16" fmla="*/ 1639410 w 8451542"/>
              <a:gd name="connsiteY16" fmla="*/ 1843596 h 2143958"/>
              <a:gd name="connsiteX17" fmla="*/ 254493 w 8451542"/>
              <a:gd name="connsiteY17" fmla="*/ 1870229 h 2143958"/>
              <a:gd name="connsiteX18" fmla="*/ 112451 w 8451542"/>
              <a:gd name="connsiteY18" fmla="*/ 1887985 h 2143958"/>
              <a:gd name="connsiteX0" fmla="*/ 112451 w 8451542"/>
              <a:gd name="connsiteY0" fmla="*/ 1417468 h 2143958"/>
              <a:gd name="connsiteX1" fmla="*/ 1541755 w 8451542"/>
              <a:gd name="connsiteY1" fmla="*/ 1444101 h 2143958"/>
              <a:gd name="connsiteX2" fmla="*/ 3770051 w 8451542"/>
              <a:gd name="connsiteY2" fmla="*/ 1017973 h 2143958"/>
              <a:gd name="connsiteX3" fmla="*/ 4986291 w 8451542"/>
              <a:gd name="connsiteY3" fmla="*/ 1266548 h 2143958"/>
              <a:gd name="connsiteX4" fmla="*/ 5998346 w 8451542"/>
              <a:gd name="connsiteY4" fmla="*/ 1017973 h 2143958"/>
              <a:gd name="connsiteX5" fmla="*/ 6726315 w 8451542"/>
              <a:gd name="connsiteY5" fmla="*/ 378781 h 2143958"/>
              <a:gd name="connsiteX6" fmla="*/ 7392140 w 8451542"/>
              <a:gd name="connsiteY6" fmla="*/ 414292 h 2143958"/>
              <a:gd name="connsiteX7" fmla="*/ 8226641 w 8451542"/>
              <a:gd name="connsiteY7" fmla="*/ 50307 h 2143958"/>
              <a:gd name="connsiteX8" fmla="*/ 8350928 w 8451542"/>
              <a:gd name="connsiteY8" fmla="*/ 716132 h 2143958"/>
              <a:gd name="connsiteX9" fmla="*/ 7622959 w 8451542"/>
              <a:gd name="connsiteY9" fmla="*/ 716132 h 2143958"/>
              <a:gd name="connsiteX10" fmla="*/ 6531006 w 8451542"/>
              <a:gd name="connsiteY10" fmla="*/ 1000218 h 2143958"/>
              <a:gd name="connsiteX11" fmla="*/ 5083946 w 8451542"/>
              <a:gd name="connsiteY11" fmla="*/ 1603899 h 2143958"/>
              <a:gd name="connsiteX12" fmla="*/ 3432699 w 8451542"/>
              <a:gd name="connsiteY12" fmla="*/ 2101049 h 2143958"/>
              <a:gd name="connsiteX13" fmla="*/ 2669219 w 8451542"/>
              <a:gd name="connsiteY13" fmla="*/ 1861352 h 2143958"/>
              <a:gd name="connsiteX14" fmla="*/ 2314113 w 8451542"/>
              <a:gd name="connsiteY14" fmla="*/ 1896862 h 2143958"/>
              <a:gd name="connsiteX15" fmla="*/ 2083293 w 8451542"/>
              <a:gd name="connsiteY15" fmla="*/ 1967884 h 2143958"/>
              <a:gd name="connsiteX16" fmla="*/ 1639410 w 8451542"/>
              <a:gd name="connsiteY16" fmla="*/ 1843596 h 2143958"/>
              <a:gd name="connsiteX17" fmla="*/ 254493 w 8451542"/>
              <a:gd name="connsiteY17" fmla="*/ 1870229 h 2143958"/>
              <a:gd name="connsiteX18" fmla="*/ 112451 w 8451542"/>
              <a:gd name="connsiteY18" fmla="*/ 1887985 h 2143958"/>
              <a:gd name="connsiteX0" fmla="*/ 112451 w 8451542"/>
              <a:gd name="connsiteY0" fmla="*/ 1417468 h 2143958"/>
              <a:gd name="connsiteX1" fmla="*/ 1541755 w 8451542"/>
              <a:gd name="connsiteY1" fmla="*/ 1444101 h 2143958"/>
              <a:gd name="connsiteX2" fmla="*/ 3770051 w 8451542"/>
              <a:gd name="connsiteY2" fmla="*/ 1017973 h 2143958"/>
              <a:gd name="connsiteX3" fmla="*/ 4986291 w 8451542"/>
              <a:gd name="connsiteY3" fmla="*/ 1266548 h 2143958"/>
              <a:gd name="connsiteX4" fmla="*/ 5998346 w 8451542"/>
              <a:gd name="connsiteY4" fmla="*/ 1017973 h 2143958"/>
              <a:gd name="connsiteX5" fmla="*/ 6726315 w 8451542"/>
              <a:gd name="connsiteY5" fmla="*/ 378781 h 2143958"/>
              <a:gd name="connsiteX6" fmla="*/ 7392140 w 8451542"/>
              <a:gd name="connsiteY6" fmla="*/ 414292 h 2143958"/>
              <a:gd name="connsiteX7" fmla="*/ 8226641 w 8451542"/>
              <a:gd name="connsiteY7" fmla="*/ 50307 h 2143958"/>
              <a:gd name="connsiteX8" fmla="*/ 8350928 w 8451542"/>
              <a:gd name="connsiteY8" fmla="*/ 716132 h 2143958"/>
              <a:gd name="connsiteX9" fmla="*/ 7622959 w 8451542"/>
              <a:gd name="connsiteY9" fmla="*/ 716132 h 2143958"/>
              <a:gd name="connsiteX10" fmla="*/ 6531006 w 8451542"/>
              <a:gd name="connsiteY10" fmla="*/ 1000218 h 2143958"/>
              <a:gd name="connsiteX11" fmla="*/ 5083946 w 8451542"/>
              <a:gd name="connsiteY11" fmla="*/ 1603899 h 2143958"/>
              <a:gd name="connsiteX12" fmla="*/ 3432699 w 8451542"/>
              <a:gd name="connsiteY12" fmla="*/ 2101049 h 2143958"/>
              <a:gd name="connsiteX13" fmla="*/ 2669219 w 8451542"/>
              <a:gd name="connsiteY13" fmla="*/ 1861352 h 2143958"/>
              <a:gd name="connsiteX14" fmla="*/ 2331868 w 8451542"/>
              <a:gd name="connsiteY14" fmla="*/ 1861351 h 2143958"/>
              <a:gd name="connsiteX15" fmla="*/ 2083293 w 8451542"/>
              <a:gd name="connsiteY15" fmla="*/ 1967884 h 2143958"/>
              <a:gd name="connsiteX16" fmla="*/ 1639410 w 8451542"/>
              <a:gd name="connsiteY16" fmla="*/ 1843596 h 2143958"/>
              <a:gd name="connsiteX17" fmla="*/ 254493 w 8451542"/>
              <a:gd name="connsiteY17" fmla="*/ 1870229 h 2143958"/>
              <a:gd name="connsiteX18" fmla="*/ 112451 w 8451542"/>
              <a:gd name="connsiteY18" fmla="*/ 1887985 h 2143958"/>
              <a:gd name="connsiteX0" fmla="*/ 112451 w 8451542"/>
              <a:gd name="connsiteY0" fmla="*/ 1417468 h 2143958"/>
              <a:gd name="connsiteX1" fmla="*/ 1541755 w 8451542"/>
              <a:gd name="connsiteY1" fmla="*/ 1444101 h 2143958"/>
              <a:gd name="connsiteX2" fmla="*/ 3770051 w 8451542"/>
              <a:gd name="connsiteY2" fmla="*/ 1017973 h 2143958"/>
              <a:gd name="connsiteX3" fmla="*/ 4986291 w 8451542"/>
              <a:gd name="connsiteY3" fmla="*/ 1266548 h 2143958"/>
              <a:gd name="connsiteX4" fmla="*/ 5998346 w 8451542"/>
              <a:gd name="connsiteY4" fmla="*/ 1017973 h 2143958"/>
              <a:gd name="connsiteX5" fmla="*/ 6726315 w 8451542"/>
              <a:gd name="connsiteY5" fmla="*/ 378781 h 2143958"/>
              <a:gd name="connsiteX6" fmla="*/ 7392140 w 8451542"/>
              <a:gd name="connsiteY6" fmla="*/ 414292 h 2143958"/>
              <a:gd name="connsiteX7" fmla="*/ 8226641 w 8451542"/>
              <a:gd name="connsiteY7" fmla="*/ 50307 h 2143958"/>
              <a:gd name="connsiteX8" fmla="*/ 8350928 w 8451542"/>
              <a:gd name="connsiteY8" fmla="*/ 716132 h 2143958"/>
              <a:gd name="connsiteX9" fmla="*/ 7622959 w 8451542"/>
              <a:gd name="connsiteY9" fmla="*/ 716132 h 2143958"/>
              <a:gd name="connsiteX10" fmla="*/ 6531006 w 8451542"/>
              <a:gd name="connsiteY10" fmla="*/ 1000218 h 2143958"/>
              <a:gd name="connsiteX11" fmla="*/ 5083946 w 8451542"/>
              <a:gd name="connsiteY11" fmla="*/ 1603899 h 2143958"/>
              <a:gd name="connsiteX12" fmla="*/ 3432699 w 8451542"/>
              <a:gd name="connsiteY12" fmla="*/ 2101049 h 2143958"/>
              <a:gd name="connsiteX13" fmla="*/ 2669219 w 8451542"/>
              <a:gd name="connsiteY13" fmla="*/ 1861352 h 2143958"/>
              <a:gd name="connsiteX14" fmla="*/ 2331868 w 8451542"/>
              <a:gd name="connsiteY14" fmla="*/ 1861351 h 2143958"/>
              <a:gd name="connsiteX15" fmla="*/ 2083293 w 8451542"/>
              <a:gd name="connsiteY15" fmla="*/ 1967884 h 2143958"/>
              <a:gd name="connsiteX16" fmla="*/ 1639410 w 8451542"/>
              <a:gd name="connsiteY16" fmla="*/ 1843596 h 2143958"/>
              <a:gd name="connsiteX17" fmla="*/ 254493 w 8451542"/>
              <a:gd name="connsiteY17" fmla="*/ 1870229 h 2143958"/>
              <a:gd name="connsiteX18" fmla="*/ 112451 w 8451542"/>
              <a:gd name="connsiteY18" fmla="*/ 1887985 h 2143958"/>
              <a:gd name="connsiteX0" fmla="*/ 112451 w 8451542"/>
              <a:gd name="connsiteY0" fmla="*/ 1417468 h 2143958"/>
              <a:gd name="connsiteX1" fmla="*/ 1541755 w 8451542"/>
              <a:gd name="connsiteY1" fmla="*/ 1444101 h 2143958"/>
              <a:gd name="connsiteX2" fmla="*/ 3770051 w 8451542"/>
              <a:gd name="connsiteY2" fmla="*/ 1017973 h 2143958"/>
              <a:gd name="connsiteX3" fmla="*/ 4986291 w 8451542"/>
              <a:gd name="connsiteY3" fmla="*/ 1266548 h 2143958"/>
              <a:gd name="connsiteX4" fmla="*/ 5998346 w 8451542"/>
              <a:gd name="connsiteY4" fmla="*/ 1017973 h 2143958"/>
              <a:gd name="connsiteX5" fmla="*/ 6726315 w 8451542"/>
              <a:gd name="connsiteY5" fmla="*/ 378781 h 2143958"/>
              <a:gd name="connsiteX6" fmla="*/ 7392140 w 8451542"/>
              <a:gd name="connsiteY6" fmla="*/ 414292 h 2143958"/>
              <a:gd name="connsiteX7" fmla="*/ 8226641 w 8451542"/>
              <a:gd name="connsiteY7" fmla="*/ 50307 h 2143958"/>
              <a:gd name="connsiteX8" fmla="*/ 8350928 w 8451542"/>
              <a:gd name="connsiteY8" fmla="*/ 716132 h 2143958"/>
              <a:gd name="connsiteX9" fmla="*/ 7622959 w 8451542"/>
              <a:gd name="connsiteY9" fmla="*/ 716132 h 2143958"/>
              <a:gd name="connsiteX10" fmla="*/ 6531006 w 8451542"/>
              <a:gd name="connsiteY10" fmla="*/ 1000218 h 2143958"/>
              <a:gd name="connsiteX11" fmla="*/ 5083946 w 8451542"/>
              <a:gd name="connsiteY11" fmla="*/ 1603899 h 2143958"/>
              <a:gd name="connsiteX12" fmla="*/ 3432699 w 8451542"/>
              <a:gd name="connsiteY12" fmla="*/ 2101049 h 2143958"/>
              <a:gd name="connsiteX13" fmla="*/ 2669219 w 8451542"/>
              <a:gd name="connsiteY13" fmla="*/ 1861352 h 2143958"/>
              <a:gd name="connsiteX14" fmla="*/ 2331868 w 8451542"/>
              <a:gd name="connsiteY14" fmla="*/ 1861351 h 2143958"/>
              <a:gd name="connsiteX15" fmla="*/ 2083293 w 8451542"/>
              <a:gd name="connsiteY15" fmla="*/ 1967884 h 2143958"/>
              <a:gd name="connsiteX16" fmla="*/ 1639410 w 8451542"/>
              <a:gd name="connsiteY16" fmla="*/ 1843596 h 2143958"/>
              <a:gd name="connsiteX17" fmla="*/ 254493 w 8451542"/>
              <a:gd name="connsiteY17" fmla="*/ 1870229 h 2143958"/>
              <a:gd name="connsiteX18" fmla="*/ 112451 w 8451542"/>
              <a:gd name="connsiteY18" fmla="*/ 1887985 h 2143958"/>
              <a:gd name="connsiteX0" fmla="*/ 112451 w 8451542"/>
              <a:gd name="connsiteY0" fmla="*/ 1417468 h 2143958"/>
              <a:gd name="connsiteX1" fmla="*/ 1541755 w 8451542"/>
              <a:gd name="connsiteY1" fmla="*/ 1444101 h 2143958"/>
              <a:gd name="connsiteX2" fmla="*/ 3770051 w 8451542"/>
              <a:gd name="connsiteY2" fmla="*/ 1017973 h 2143958"/>
              <a:gd name="connsiteX3" fmla="*/ 4986291 w 8451542"/>
              <a:gd name="connsiteY3" fmla="*/ 1266548 h 2143958"/>
              <a:gd name="connsiteX4" fmla="*/ 5998346 w 8451542"/>
              <a:gd name="connsiteY4" fmla="*/ 1017973 h 2143958"/>
              <a:gd name="connsiteX5" fmla="*/ 6726315 w 8451542"/>
              <a:gd name="connsiteY5" fmla="*/ 378781 h 2143958"/>
              <a:gd name="connsiteX6" fmla="*/ 7392140 w 8451542"/>
              <a:gd name="connsiteY6" fmla="*/ 414292 h 2143958"/>
              <a:gd name="connsiteX7" fmla="*/ 8226641 w 8451542"/>
              <a:gd name="connsiteY7" fmla="*/ 50307 h 2143958"/>
              <a:gd name="connsiteX8" fmla="*/ 8350928 w 8451542"/>
              <a:gd name="connsiteY8" fmla="*/ 716132 h 2143958"/>
              <a:gd name="connsiteX9" fmla="*/ 7622959 w 8451542"/>
              <a:gd name="connsiteY9" fmla="*/ 716132 h 2143958"/>
              <a:gd name="connsiteX10" fmla="*/ 6531006 w 8451542"/>
              <a:gd name="connsiteY10" fmla="*/ 1000218 h 2143958"/>
              <a:gd name="connsiteX11" fmla="*/ 5083946 w 8451542"/>
              <a:gd name="connsiteY11" fmla="*/ 1603899 h 2143958"/>
              <a:gd name="connsiteX12" fmla="*/ 3432699 w 8451542"/>
              <a:gd name="connsiteY12" fmla="*/ 2101049 h 2143958"/>
              <a:gd name="connsiteX13" fmla="*/ 2669219 w 8451542"/>
              <a:gd name="connsiteY13" fmla="*/ 1861352 h 2143958"/>
              <a:gd name="connsiteX14" fmla="*/ 2331868 w 8451542"/>
              <a:gd name="connsiteY14" fmla="*/ 1861351 h 2143958"/>
              <a:gd name="connsiteX15" fmla="*/ 2083293 w 8451542"/>
              <a:gd name="connsiteY15" fmla="*/ 1967884 h 2143958"/>
              <a:gd name="connsiteX16" fmla="*/ 1639410 w 8451542"/>
              <a:gd name="connsiteY16" fmla="*/ 1843596 h 2143958"/>
              <a:gd name="connsiteX17" fmla="*/ 254493 w 8451542"/>
              <a:gd name="connsiteY17" fmla="*/ 1870229 h 2143958"/>
              <a:gd name="connsiteX18" fmla="*/ 112451 w 8451542"/>
              <a:gd name="connsiteY18" fmla="*/ 1887985 h 2143958"/>
              <a:gd name="connsiteX0" fmla="*/ 112451 w 8451542"/>
              <a:gd name="connsiteY0" fmla="*/ 1417468 h 2123243"/>
              <a:gd name="connsiteX1" fmla="*/ 1541755 w 8451542"/>
              <a:gd name="connsiteY1" fmla="*/ 1444101 h 2123243"/>
              <a:gd name="connsiteX2" fmla="*/ 3770051 w 8451542"/>
              <a:gd name="connsiteY2" fmla="*/ 1017973 h 2123243"/>
              <a:gd name="connsiteX3" fmla="*/ 4986291 w 8451542"/>
              <a:gd name="connsiteY3" fmla="*/ 1266548 h 2123243"/>
              <a:gd name="connsiteX4" fmla="*/ 5998346 w 8451542"/>
              <a:gd name="connsiteY4" fmla="*/ 1017973 h 2123243"/>
              <a:gd name="connsiteX5" fmla="*/ 6726315 w 8451542"/>
              <a:gd name="connsiteY5" fmla="*/ 378781 h 2123243"/>
              <a:gd name="connsiteX6" fmla="*/ 7392140 w 8451542"/>
              <a:gd name="connsiteY6" fmla="*/ 414292 h 2123243"/>
              <a:gd name="connsiteX7" fmla="*/ 8226641 w 8451542"/>
              <a:gd name="connsiteY7" fmla="*/ 50307 h 2123243"/>
              <a:gd name="connsiteX8" fmla="*/ 8350928 w 8451542"/>
              <a:gd name="connsiteY8" fmla="*/ 716132 h 2123243"/>
              <a:gd name="connsiteX9" fmla="*/ 7622959 w 8451542"/>
              <a:gd name="connsiteY9" fmla="*/ 716132 h 2123243"/>
              <a:gd name="connsiteX10" fmla="*/ 6531006 w 8451542"/>
              <a:gd name="connsiteY10" fmla="*/ 1000218 h 2123243"/>
              <a:gd name="connsiteX11" fmla="*/ 5083946 w 8451542"/>
              <a:gd name="connsiteY11" fmla="*/ 1603899 h 2123243"/>
              <a:gd name="connsiteX12" fmla="*/ 4373732 w 8451542"/>
              <a:gd name="connsiteY12" fmla="*/ 1728187 h 2123243"/>
              <a:gd name="connsiteX13" fmla="*/ 3432699 w 8451542"/>
              <a:gd name="connsiteY13" fmla="*/ 2101049 h 2123243"/>
              <a:gd name="connsiteX14" fmla="*/ 2669219 w 8451542"/>
              <a:gd name="connsiteY14" fmla="*/ 1861352 h 2123243"/>
              <a:gd name="connsiteX15" fmla="*/ 2331868 w 8451542"/>
              <a:gd name="connsiteY15" fmla="*/ 1861351 h 2123243"/>
              <a:gd name="connsiteX16" fmla="*/ 2083293 w 8451542"/>
              <a:gd name="connsiteY16" fmla="*/ 1967884 h 2123243"/>
              <a:gd name="connsiteX17" fmla="*/ 1639410 w 8451542"/>
              <a:gd name="connsiteY17" fmla="*/ 1843596 h 2123243"/>
              <a:gd name="connsiteX18" fmla="*/ 254493 w 8451542"/>
              <a:gd name="connsiteY18" fmla="*/ 1870229 h 2123243"/>
              <a:gd name="connsiteX19" fmla="*/ 112451 w 8451542"/>
              <a:gd name="connsiteY19" fmla="*/ 1887985 h 2123243"/>
              <a:gd name="connsiteX0" fmla="*/ 112451 w 8424909"/>
              <a:gd name="connsiteY0" fmla="*/ 1439662 h 2145437"/>
              <a:gd name="connsiteX1" fmla="*/ 1541755 w 8424909"/>
              <a:gd name="connsiteY1" fmla="*/ 1466295 h 2145437"/>
              <a:gd name="connsiteX2" fmla="*/ 3770051 w 8424909"/>
              <a:gd name="connsiteY2" fmla="*/ 1040167 h 2145437"/>
              <a:gd name="connsiteX3" fmla="*/ 4986291 w 8424909"/>
              <a:gd name="connsiteY3" fmla="*/ 1288742 h 2145437"/>
              <a:gd name="connsiteX4" fmla="*/ 5998346 w 8424909"/>
              <a:gd name="connsiteY4" fmla="*/ 1040167 h 2145437"/>
              <a:gd name="connsiteX5" fmla="*/ 6726315 w 8424909"/>
              <a:gd name="connsiteY5" fmla="*/ 400975 h 2145437"/>
              <a:gd name="connsiteX6" fmla="*/ 7392140 w 8424909"/>
              <a:gd name="connsiteY6" fmla="*/ 436486 h 2145437"/>
              <a:gd name="connsiteX7" fmla="*/ 8226641 w 8424909"/>
              <a:gd name="connsiteY7" fmla="*/ 72501 h 2145437"/>
              <a:gd name="connsiteX8" fmla="*/ 8324295 w 8424909"/>
              <a:gd name="connsiteY8" fmla="*/ 871491 h 2145437"/>
              <a:gd name="connsiteX9" fmla="*/ 7622959 w 8424909"/>
              <a:gd name="connsiteY9" fmla="*/ 738326 h 2145437"/>
              <a:gd name="connsiteX10" fmla="*/ 6531006 w 8424909"/>
              <a:gd name="connsiteY10" fmla="*/ 1022412 h 2145437"/>
              <a:gd name="connsiteX11" fmla="*/ 5083946 w 8424909"/>
              <a:gd name="connsiteY11" fmla="*/ 1626093 h 2145437"/>
              <a:gd name="connsiteX12" fmla="*/ 4373732 w 8424909"/>
              <a:gd name="connsiteY12" fmla="*/ 1750381 h 2145437"/>
              <a:gd name="connsiteX13" fmla="*/ 3432699 w 8424909"/>
              <a:gd name="connsiteY13" fmla="*/ 2123243 h 2145437"/>
              <a:gd name="connsiteX14" fmla="*/ 2669219 w 8424909"/>
              <a:gd name="connsiteY14" fmla="*/ 1883546 h 2145437"/>
              <a:gd name="connsiteX15" fmla="*/ 2331868 w 8424909"/>
              <a:gd name="connsiteY15" fmla="*/ 1883545 h 2145437"/>
              <a:gd name="connsiteX16" fmla="*/ 2083293 w 8424909"/>
              <a:gd name="connsiteY16" fmla="*/ 1990078 h 2145437"/>
              <a:gd name="connsiteX17" fmla="*/ 1639410 w 8424909"/>
              <a:gd name="connsiteY17" fmla="*/ 1865790 h 2145437"/>
              <a:gd name="connsiteX18" fmla="*/ 254493 w 8424909"/>
              <a:gd name="connsiteY18" fmla="*/ 1892423 h 2145437"/>
              <a:gd name="connsiteX19" fmla="*/ 112451 w 8424909"/>
              <a:gd name="connsiteY19" fmla="*/ 1910179 h 214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24909" h="2145437">
                <a:moveTo>
                  <a:pt x="112451" y="1439662"/>
                </a:moveTo>
                <a:cubicBezTo>
                  <a:pt x="522303" y="1486269"/>
                  <a:pt x="932155" y="1532877"/>
                  <a:pt x="1541755" y="1466295"/>
                </a:cubicBezTo>
                <a:cubicBezTo>
                  <a:pt x="2151355" y="1399713"/>
                  <a:pt x="3195962" y="1069759"/>
                  <a:pt x="3770051" y="1040167"/>
                </a:cubicBezTo>
                <a:cubicBezTo>
                  <a:pt x="4344140" y="1010575"/>
                  <a:pt x="4614909" y="1288742"/>
                  <a:pt x="4986291" y="1288742"/>
                </a:cubicBezTo>
                <a:cubicBezTo>
                  <a:pt x="5357673" y="1288742"/>
                  <a:pt x="5708342" y="1188128"/>
                  <a:pt x="5998346" y="1040167"/>
                </a:cubicBezTo>
                <a:cubicBezTo>
                  <a:pt x="6288350" y="892206"/>
                  <a:pt x="6494016" y="501588"/>
                  <a:pt x="6726315" y="400975"/>
                </a:cubicBezTo>
                <a:cubicBezTo>
                  <a:pt x="6958614" y="300362"/>
                  <a:pt x="7142086" y="491232"/>
                  <a:pt x="7392140" y="436486"/>
                </a:cubicBezTo>
                <a:cubicBezTo>
                  <a:pt x="7642194" y="381740"/>
                  <a:pt x="8071282" y="0"/>
                  <a:pt x="8226641" y="72501"/>
                </a:cubicBezTo>
                <a:cubicBezTo>
                  <a:pt x="8382000" y="145002"/>
                  <a:pt x="8424909" y="760520"/>
                  <a:pt x="8324295" y="871491"/>
                </a:cubicBezTo>
                <a:cubicBezTo>
                  <a:pt x="8223681" y="982462"/>
                  <a:pt x="7921841" y="713173"/>
                  <a:pt x="7622959" y="738326"/>
                </a:cubicBezTo>
                <a:cubicBezTo>
                  <a:pt x="7324078" y="763480"/>
                  <a:pt x="6954175" y="874451"/>
                  <a:pt x="6531006" y="1022412"/>
                </a:cubicBezTo>
                <a:cubicBezTo>
                  <a:pt x="6107837" y="1170373"/>
                  <a:pt x="5443492" y="1504765"/>
                  <a:pt x="5083946" y="1626093"/>
                </a:cubicBezTo>
                <a:cubicBezTo>
                  <a:pt x="4724400" y="1747421"/>
                  <a:pt x="4648940" y="1667523"/>
                  <a:pt x="4373732" y="1750381"/>
                </a:cubicBezTo>
                <a:cubicBezTo>
                  <a:pt x="4098524" y="1833239"/>
                  <a:pt x="3716785" y="2101049"/>
                  <a:pt x="3432699" y="2123243"/>
                </a:cubicBezTo>
                <a:cubicBezTo>
                  <a:pt x="3148613" y="2145437"/>
                  <a:pt x="2817180" y="2021151"/>
                  <a:pt x="2669219" y="1883546"/>
                </a:cubicBezTo>
                <a:cubicBezTo>
                  <a:pt x="2547891" y="1745941"/>
                  <a:pt x="2456155" y="1794769"/>
                  <a:pt x="2331868" y="1883545"/>
                </a:cubicBezTo>
                <a:cubicBezTo>
                  <a:pt x="2234214" y="1901300"/>
                  <a:pt x="2198703" y="1993037"/>
                  <a:pt x="2083293" y="1990078"/>
                </a:cubicBezTo>
                <a:cubicBezTo>
                  <a:pt x="1967883" y="1987119"/>
                  <a:pt x="1944210" y="1882066"/>
                  <a:pt x="1639410" y="1865790"/>
                </a:cubicBezTo>
                <a:cubicBezTo>
                  <a:pt x="1334610" y="1849514"/>
                  <a:pt x="508986" y="1885025"/>
                  <a:pt x="254493" y="1892423"/>
                </a:cubicBezTo>
                <a:cubicBezTo>
                  <a:pt x="0" y="1899821"/>
                  <a:pt x="56225" y="1905000"/>
                  <a:pt x="112451" y="1910179"/>
                </a:cubicBezTo>
              </a:path>
            </a:pathLst>
          </a:custGeom>
          <a:ln w="571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9" name="Rectangle 8"/>
          <p:cNvSpPr/>
          <p:nvPr/>
        </p:nvSpPr>
        <p:spPr>
          <a:xfrm>
            <a:off x="849684" y="4322886"/>
            <a:ext cx="1018227" cy="369332"/>
          </a:xfrm>
          <a:prstGeom prst="rect">
            <a:avLst/>
          </a:prstGeom>
          <a:solidFill>
            <a:schemeClr val="bg1"/>
          </a:solidFill>
          <a:effectLst>
            <a:softEdge rad="63500"/>
          </a:effectLst>
        </p:spPr>
        <p:txBody>
          <a:bodyPr wrap="none">
            <a:spAutoFit/>
          </a:bodyPr>
          <a:lstStyle/>
          <a:p>
            <a:r>
              <a:rPr lang="en-US" b="1" dirty="0" smtClean="0">
                <a:solidFill>
                  <a:srgbClr val="0000FF"/>
                </a:solidFill>
              </a:rPr>
              <a:t>400,000</a:t>
            </a:r>
          </a:p>
        </p:txBody>
      </p:sp>
      <p:sp>
        <p:nvSpPr>
          <p:cNvPr id="10" name="Rectangle 9"/>
          <p:cNvSpPr/>
          <p:nvPr/>
        </p:nvSpPr>
        <p:spPr>
          <a:xfrm>
            <a:off x="5169505" y="4137742"/>
            <a:ext cx="1018227" cy="369332"/>
          </a:xfrm>
          <a:prstGeom prst="rect">
            <a:avLst/>
          </a:prstGeom>
          <a:solidFill>
            <a:schemeClr val="bg1"/>
          </a:solidFill>
          <a:effectLst>
            <a:softEdge rad="63500"/>
          </a:effectLst>
        </p:spPr>
        <p:txBody>
          <a:bodyPr wrap="none">
            <a:spAutoFit/>
          </a:bodyPr>
          <a:lstStyle/>
          <a:p>
            <a:r>
              <a:rPr lang="en-US" b="1" dirty="0" smtClean="0">
                <a:solidFill>
                  <a:srgbClr val="0000FF"/>
                </a:solidFill>
              </a:rPr>
              <a:t>145,000</a:t>
            </a:r>
          </a:p>
        </p:txBody>
      </p:sp>
      <p:sp>
        <p:nvSpPr>
          <p:cNvPr id="11" name="Rectangle 10"/>
          <p:cNvSpPr/>
          <p:nvPr/>
        </p:nvSpPr>
        <p:spPr>
          <a:xfrm>
            <a:off x="4462067" y="4577833"/>
            <a:ext cx="889987" cy="369332"/>
          </a:xfrm>
          <a:prstGeom prst="rect">
            <a:avLst/>
          </a:prstGeom>
          <a:solidFill>
            <a:schemeClr val="bg1"/>
          </a:solidFill>
          <a:effectLst>
            <a:softEdge rad="63500"/>
          </a:effectLst>
        </p:spPr>
        <p:txBody>
          <a:bodyPr wrap="none">
            <a:spAutoFit/>
          </a:bodyPr>
          <a:lstStyle/>
          <a:p>
            <a:r>
              <a:rPr lang="en-US" b="1" dirty="0" smtClean="0">
                <a:solidFill>
                  <a:srgbClr val="0000FF"/>
                </a:solidFill>
              </a:rPr>
              <a:t>24,000</a:t>
            </a:r>
          </a:p>
        </p:txBody>
      </p:sp>
      <p:sp>
        <p:nvSpPr>
          <p:cNvPr id="14" name="Rectangle 13"/>
          <p:cNvSpPr/>
          <p:nvPr/>
        </p:nvSpPr>
        <p:spPr>
          <a:xfrm>
            <a:off x="933054" y="4754459"/>
            <a:ext cx="761747" cy="369332"/>
          </a:xfrm>
          <a:prstGeom prst="rect">
            <a:avLst/>
          </a:prstGeom>
          <a:solidFill>
            <a:schemeClr val="bg1"/>
          </a:solidFill>
          <a:effectLst>
            <a:softEdge rad="63500"/>
          </a:effectLst>
        </p:spPr>
        <p:txBody>
          <a:bodyPr wrap="none">
            <a:spAutoFit/>
          </a:bodyPr>
          <a:lstStyle/>
          <a:p>
            <a:r>
              <a:rPr lang="en-US" b="1" dirty="0" smtClean="0">
                <a:solidFill>
                  <a:srgbClr val="0000FF"/>
                </a:solidFill>
              </a:rPr>
              <a:t>4,000</a:t>
            </a:r>
          </a:p>
        </p:txBody>
      </p:sp>
      <p:sp>
        <p:nvSpPr>
          <p:cNvPr id="15" name="Oval 14"/>
          <p:cNvSpPr/>
          <p:nvPr/>
        </p:nvSpPr>
        <p:spPr>
          <a:xfrm>
            <a:off x="1056448" y="5237825"/>
            <a:ext cx="8007658" cy="160242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6321" name="Picture 1"/>
          <p:cNvPicPr>
            <a:picLocks noChangeAspect="1" noChangeArrowheads="1"/>
          </p:cNvPicPr>
          <p:nvPr/>
        </p:nvPicPr>
        <p:blipFill>
          <a:blip r:embed="rId4" cstate="print"/>
          <a:srcRect/>
          <a:stretch>
            <a:fillRect/>
          </a:stretch>
        </p:blipFill>
        <p:spPr bwMode="auto">
          <a:xfrm>
            <a:off x="1308409" y="4328722"/>
            <a:ext cx="4829175" cy="1514475"/>
          </a:xfrm>
          <a:prstGeom prst="rect">
            <a:avLst/>
          </a:prstGeom>
          <a:noFill/>
          <a:ln w="9525">
            <a:noFill/>
            <a:miter lim="800000"/>
            <a:headEnd/>
            <a:tailEnd/>
          </a:ln>
        </p:spPr>
      </p:pic>
      <p:sp>
        <p:nvSpPr>
          <p:cNvPr id="16" name="Oval 15"/>
          <p:cNvSpPr/>
          <p:nvPr/>
        </p:nvSpPr>
        <p:spPr>
          <a:xfrm>
            <a:off x="2096087" y="5078994"/>
            <a:ext cx="529417" cy="71859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a:off x="4683869" y="4344155"/>
            <a:ext cx="529417" cy="71859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60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600"/>
                            </p:stCondLst>
                            <p:childTnLst>
                              <p:par>
                                <p:cTn id="21" presetID="1" presetClass="entr" presetSubtype="0" fill="hold" grpId="0" nodeType="afterEffect">
                                  <p:stCondLst>
                                    <p:cond delay="60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1200"/>
                            </p:stCondLst>
                            <p:childTnLst>
                              <p:par>
                                <p:cTn id="24" presetID="1" presetClass="entr" presetSubtype="0" fill="hold" grpId="0" nodeType="afterEffect">
                                  <p:stCondLst>
                                    <p:cond delay="60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1747">
                                            <p:txEl>
                                              <p:pRg st="3" end="3"/>
                                            </p:txEl>
                                          </p:spTgt>
                                        </p:tgtEl>
                                        <p:attrNameLst>
                                          <p:attrName>style.visibility</p:attrName>
                                        </p:attrNameLst>
                                      </p:cBhvr>
                                      <p:to>
                                        <p:strVal val="visible"/>
                                      </p:to>
                                    </p:set>
                                  </p:childTnLst>
                                </p:cTn>
                              </p:par>
                              <p:par>
                                <p:cTn id="30" presetID="1" presetClass="exit" presetSubtype="0" fill="hold" grpId="1"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53" presetClass="entr" presetSubtype="0" fill="hold" nodeType="withEffect">
                                  <p:stCondLst>
                                    <p:cond delay="0"/>
                                  </p:stCondLst>
                                  <p:childTnLst>
                                    <p:set>
                                      <p:cBhvr>
                                        <p:cTn id="39" dur="1" fill="hold">
                                          <p:stCondLst>
                                            <p:cond delay="0"/>
                                          </p:stCondLst>
                                        </p:cTn>
                                        <p:tgtEl>
                                          <p:spTgt spid="56321"/>
                                        </p:tgtEl>
                                        <p:attrNameLst>
                                          <p:attrName>style.visibility</p:attrName>
                                        </p:attrNameLst>
                                      </p:cBhvr>
                                      <p:to>
                                        <p:strVal val="visible"/>
                                      </p:to>
                                    </p:set>
                                    <p:anim calcmode="lin" valueType="num">
                                      <p:cBhvr>
                                        <p:cTn id="40" dur="500" fill="hold"/>
                                        <p:tgtEl>
                                          <p:spTgt spid="56321"/>
                                        </p:tgtEl>
                                        <p:attrNameLst>
                                          <p:attrName>ppt_w</p:attrName>
                                        </p:attrNameLst>
                                      </p:cBhvr>
                                      <p:tavLst>
                                        <p:tav tm="0">
                                          <p:val>
                                            <p:fltVal val="0"/>
                                          </p:val>
                                        </p:tav>
                                        <p:tav tm="100000">
                                          <p:val>
                                            <p:strVal val="#ppt_w"/>
                                          </p:val>
                                        </p:tav>
                                      </p:tavLst>
                                    </p:anim>
                                    <p:anim calcmode="lin" valueType="num">
                                      <p:cBhvr>
                                        <p:cTn id="41" dur="500" fill="hold"/>
                                        <p:tgtEl>
                                          <p:spTgt spid="56321"/>
                                        </p:tgtEl>
                                        <p:attrNameLst>
                                          <p:attrName>ppt_h</p:attrName>
                                        </p:attrNameLst>
                                      </p:cBhvr>
                                      <p:tavLst>
                                        <p:tav tm="0">
                                          <p:val>
                                            <p:fltVal val="0"/>
                                          </p:val>
                                        </p:tav>
                                        <p:tav tm="100000">
                                          <p:val>
                                            <p:strVal val="#ppt_h"/>
                                          </p:val>
                                        </p:tav>
                                      </p:tavLst>
                                    </p:anim>
                                    <p:animEffect transition="in" filter="fade">
                                      <p:cBhvr>
                                        <p:cTn id="42" dur="500"/>
                                        <p:tgtEl>
                                          <p:spTgt spid="56321"/>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747">
                                            <p:txEl>
                                              <p:pRg st="4" end="4"/>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563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1747">
                                            <p:txEl>
                                              <p:pRg st="5" end="5"/>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8" grpId="1" animBg="1"/>
      <p:bldP spid="9" grpId="0" animBg="1"/>
      <p:bldP spid="9" grpId="1" animBg="1"/>
      <p:bldP spid="10" grpId="0" animBg="1"/>
      <p:bldP spid="10" grpId="1" animBg="1"/>
      <p:bldP spid="11" grpId="0" animBg="1"/>
      <p:bldP spid="11"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solidFill>
                  <a:schemeClr val="tx1"/>
                </a:solidFill>
              </a:rPr>
              <a:t>Use</a:t>
            </a:r>
            <a:endParaRPr lang="en-US" dirty="0" smtClean="0"/>
          </a:p>
        </p:txBody>
      </p:sp>
      <p:sp>
        <p:nvSpPr>
          <p:cNvPr id="31747" name="Rectangle 3"/>
          <p:cNvSpPr>
            <a:spLocks noGrp="1" noChangeArrowheads="1"/>
          </p:cNvSpPr>
          <p:nvPr>
            <p:ph type="body" idx="1"/>
          </p:nvPr>
        </p:nvSpPr>
        <p:spPr/>
        <p:txBody>
          <a:bodyPr/>
          <a:lstStyle/>
          <a:p>
            <a:pPr>
              <a:buFontTx/>
              <a:buNone/>
            </a:pPr>
            <a:r>
              <a:rPr lang="en-US" dirty="0" smtClean="0"/>
              <a:t>	Do not use images gratuitously—especially clipart </a:t>
            </a:r>
          </a:p>
        </p:txBody>
      </p:sp>
      <p:sp>
        <p:nvSpPr>
          <p:cNvPr id="27652" name="Slide Number Placeholder 3"/>
          <p:cNvSpPr>
            <a:spLocks noGrp="1"/>
          </p:cNvSpPr>
          <p:nvPr>
            <p:ph type="sldNum" sz="quarter" idx="12"/>
          </p:nvPr>
        </p:nvSpPr>
        <p:spPr/>
        <p:txBody>
          <a:bodyPr/>
          <a:lstStyle/>
          <a:p>
            <a:pPr>
              <a:defRPr/>
            </a:pPr>
            <a:fld id="{6FB04BDD-659F-460E-8F03-E7E6F995D3E9}" type="slidenum">
              <a:rPr lang="en-US"/>
              <a:pPr>
                <a:defRPr/>
              </a:pPr>
              <a:t>41</a:t>
            </a:fld>
            <a:endParaRPr lang="en-US"/>
          </a:p>
        </p:txBody>
      </p:sp>
      <p:sp>
        <p:nvSpPr>
          <p:cNvPr id="12" name="Rectangle 11"/>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pic>
        <p:nvPicPr>
          <p:cNvPr id="131080" name="Picture 8"/>
          <p:cNvPicPr>
            <a:picLocks noChangeAspect="1" noChangeArrowheads="1"/>
          </p:cNvPicPr>
          <p:nvPr/>
        </p:nvPicPr>
        <p:blipFill>
          <a:blip r:embed="rId3" cstate="print"/>
          <a:srcRect/>
          <a:stretch>
            <a:fillRect/>
          </a:stretch>
        </p:blipFill>
        <p:spPr bwMode="auto">
          <a:xfrm>
            <a:off x="5729288" y="2276475"/>
            <a:ext cx="3095625" cy="3095625"/>
          </a:xfrm>
          <a:prstGeom prst="rect">
            <a:avLst/>
          </a:prstGeom>
          <a:noFill/>
          <a:ln w="9525">
            <a:noFill/>
            <a:miter lim="800000"/>
            <a:headEnd/>
            <a:tailEnd/>
          </a:ln>
        </p:spPr>
      </p:pic>
      <p:pic>
        <p:nvPicPr>
          <p:cNvPr id="131086" name="Picture 14"/>
          <p:cNvPicPr>
            <a:picLocks noChangeAspect="1" noChangeArrowheads="1"/>
          </p:cNvPicPr>
          <p:nvPr/>
        </p:nvPicPr>
        <p:blipFill>
          <a:blip r:embed="rId4" cstate="print"/>
          <a:srcRect/>
          <a:stretch>
            <a:fillRect/>
          </a:stretch>
        </p:blipFill>
        <p:spPr bwMode="auto">
          <a:xfrm>
            <a:off x="757238" y="2733675"/>
            <a:ext cx="3095625" cy="3095625"/>
          </a:xfrm>
          <a:prstGeom prst="rect">
            <a:avLst/>
          </a:prstGeom>
          <a:noFill/>
          <a:ln w="9525">
            <a:noFill/>
            <a:miter lim="800000"/>
            <a:headEnd/>
            <a:tailEnd/>
          </a:ln>
        </p:spPr>
      </p:pic>
      <p:pic>
        <p:nvPicPr>
          <p:cNvPr id="131077" name="Picture 5"/>
          <p:cNvPicPr>
            <a:picLocks noChangeAspect="1" noChangeArrowheads="1"/>
          </p:cNvPicPr>
          <p:nvPr/>
        </p:nvPicPr>
        <p:blipFill>
          <a:blip r:embed="rId5" cstate="print"/>
          <a:srcRect/>
          <a:stretch>
            <a:fillRect/>
          </a:stretch>
        </p:blipFill>
        <p:spPr bwMode="auto">
          <a:xfrm>
            <a:off x="1652588" y="3238500"/>
            <a:ext cx="3095625" cy="3095625"/>
          </a:xfrm>
          <a:prstGeom prst="rect">
            <a:avLst/>
          </a:prstGeom>
          <a:noFill/>
          <a:ln w="9525">
            <a:noFill/>
            <a:miter lim="800000"/>
            <a:headEnd/>
            <a:tailEnd/>
          </a:ln>
        </p:spPr>
      </p:pic>
      <p:pic>
        <p:nvPicPr>
          <p:cNvPr id="131075" name="Picture 3"/>
          <p:cNvPicPr>
            <a:picLocks noChangeAspect="1" noChangeArrowheads="1"/>
          </p:cNvPicPr>
          <p:nvPr/>
        </p:nvPicPr>
        <p:blipFill>
          <a:blip r:embed="rId6" cstate="print"/>
          <a:srcRect/>
          <a:stretch>
            <a:fillRect/>
          </a:stretch>
        </p:blipFill>
        <p:spPr bwMode="auto">
          <a:xfrm>
            <a:off x="4719638" y="2052638"/>
            <a:ext cx="3095625" cy="3095625"/>
          </a:xfrm>
          <a:prstGeom prst="rect">
            <a:avLst/>
          </a:prstGeom>
          <a:noFill/>
          <a:ln w="9525">
            <a:noFill/>
            <a:miter lim="800000"/>
            <a:headEnd/>
            <a:tailEnd/>
          </a:ln>
        </p:spPr>
      </p:pic>
      <p:pic>
        <p:nvPicPr>
          <p:cNvPr id="131090" name="Picture 18"/>
          <p:cNvPicPr>
            <a:picLocks noChangeAspect="1" noChangeArrowheads="1"/>
          </p:cNvPicPr>
          <p:nvPr/>
        </p:nvPicPr>
        <p:blipFill>
          <a:blip r:embed="rId7" cstate="print"/>
          <a:srcRect/>
          <a:stretch>
            <a:fillRect/>
          </a:stretch>
        </p:blipFill>
        <p:spPr bwMode="auto">
          <a:xfrm>
            <a:off x="242888" y="3309938"/>
            <a:ext cx="3095625" cy="3095625"/>
          </a:xfrm>
          <a:prstGeom prst="rect">
            <a:avLst/>
          </a:prstGeom>
          <a:noFill/>
          <a:ln w="9525">
            <a:noFill/>
            <a:miter lim="800000"/>
            <a:headEnd/>
            <a:tailEnd/>
          </a:ln>
        </p:spPr>
      </p:pic>
      <p:pic>
        <p:nvPicPr>
          <p:cNvPr id="131089" name="Picture 17"/>
          <p:cNvPicPr>
            <a:picLocks noChangeAspect="1" noChangeArrowheads="1"/>
          </p:cNvPicPr>
          <p:nvPr/>
        </p:nvPicPr>
        <p:blipFill>
          <a:blip r:embed="rId8" cstate="print"/>
          <a:srcRect/>
          <a:stretch>
            <a:fillRect/>
          </a:stretch>
        </p:blipFill>
        <p:spPr bwMode="auto">
          <a:xfrm>
            <a:off x="5614988" y="2909888"/>
            <a:ext cx="3095625" cy="3095625"/>
          </a:xfrm>
          <a:prstGeom prst="rect">
            <a:avLst/>
          </a:prstGeom>
          <a:noFill/>
          <a:ln w="9525">
            <a:noFill/>
            <a:miter lim="800000"/>
            <a:headEnd/>
            <a:tailEnd/>
          </a:ln>
        </p:spPr>
      </p:pic>
      <p:pic>
        <p:nvPicPr>
          <p:cNvPr id="131088" name="Picture 16"/>
          <p:cNvPicPr>
            <a:picLocks noChangeAspect="1" noChangeArrowheads="1"/>
          </p:cNvPicPr>
          <p:nvPr/>
        </p:nvPicPr>
        <p:blipFill>
          <a:blip r:embed="rId9" cstate="print"/>
          <a:srcRect/>
          <a:stretch>
            <a:fillRect/>
          </a:stretch>
        </p:blipFill>
        <p:spPr bwMode="auto">
          <a:xfrm>
            <a:off x="1404938" y="2166938"/>
            <a:ext cx="3095625" cy="3095625"/>
          </a:xfrm>
          <a:prstGeom prst="rect">
            <a:avLst/>
          </a:prstGeom>
          <a:noFill/>
          <a:ln w="9525">
            <a:noFill/>
            <a:miter lim="800000"/>
            <a:headEnd/>
            <a:tailEnd/>
          </a:ln>
        </p:spPr>
      </p:pic>
      <p:pic>
        <p:nvPicPr>
          <p:cNvPr id="131085" name="Picture 13"/>
          <p:cNvPicPr>
            <a:picLocks noChangeAspect="1" noChangeArrowheads="1"/>
          </p:cNvPicPr>
          <p:nvPr/>
        </p:nvPicPr>
        <p:blipFill>
          <a:blip r:embed="rId10" cstate="print"/>
          <a:srcRect/>
          <a:stretch>
            <a:fillRect/>
          </a:stretch>
        </p:blipFill>
        <p:spPr bwMode="auto">
          <a:xfrm>
            <a:off x="4872038" y="3386138"/>
            <a:ext cx="3095625" cy="3095625"/>
          </a:xfrm>
          <a:prstGeom prst="rect">
            <a:avLst/>
          </a:prstGeom>
          <a:noFill/>
          <a:ln w="9525">
            <a:noFill/>
            <a:miter lim="800000"/>
            <a:headEnd/>
            <a:tailEnd/>
          </a:ln>
        </p:spPr>
      </p:pic>
      <p:pic>
        <p:nvPicPr>
          <p:cNvPr id="131083" name="Picture 11"/>
          <p:cNvPicPr>
            <a:picLocks noChangeAspect="1" noChangeArrowheads="1"/>
          </p:cNvPicPr>
          <p:nvPr/>
        </p:nvPicPr>
        <p:blipFill>
          <a:blip r:embed="rId11" cstate="print"/>
          <a:srcRect/>
          <a:stretch>
            <a:fillRect/>
          </a:stretch>
        </p:blipFill>
        <p:spPr bwMode="auto">
          <a:xfrm>
            <a:off x="5005388" y="3043238"/>
            <a:ext cx="3095625" cy="3095625"/>
          </a:xfrm>
          <a:prstGeom prst="rect">
            <a:avLst/>
          </a:prstGeom>
          <a:noFill/>
          <a:ln w="9525">
            <a:noFill/>
            <a:miter lim="800000"/>
            <a:headEnd/>
            <a:tailEnd/>
          </a:ln>
        </p:spPr>
      </p:pic>
      <p:pic>
        <p:nvPicPr>
          <p:cNvPr id="131084" name="Picture 12"/>
          <p:cNvPicPr>
            <a:picLocks noChangeAspect="1" noChangeArrowheads="1"/>
          </p:cNvPicPr>
          <p:nvPr/>
        </p:nvPicPr>
        <p:blipFill>
          <a:blip r:embed="rId12" cstate="print"/>
          <a:srcRect/>
          <a:stretch>
            <a:fillRect/>
          </a:stretch>
        </p:blipFill>
        <p:spPr bwMode="auto">
          <a:xfrm>
            <a:off x="1100138" y="3348038"/>
            <a:ext cx="3095625" cy="3095625"/>
          </a:xfrm>
          <a:prstGeom prst="rect">
            <a:avLst/>
          </a:prstGeom>
          <a:noFill/>
          <a:ln w="9525">
            <a:noFill/>
            <a:miter lim="800000"/>
            <a:headEnd/>
            <a:tailEnd/>
          </a:ln>
        </p:spPr>
      </p:pic>
      <p:pic>
        <p:nvPicPr>
          <p:cNvPr id="131081" name="Picture 9"/>
          <p:cNvPicPr>
            <a:picLocks noChangeAspect="1" noChangeArrowheads="1"/>
          </p:cNvPicPr>
          <p:nvPr/>
        </p:nvPicPr>
        <p:blipFill>
          <a:blip r:embed="rId13" cstate="print"/>
          <a:srcRect/>
          <a:stretch>
            <a:fillRect/>
          </a:stretch>
        </p:blipFill>
        <p:spPr bwMode="auto">
          <a:xfrm>
            <a:off x="4572000" y="2543175"/>
            <a:ext cx="3095625" cy="3095625"/>
          </a:xfrm>
          <a:prstGeom prst="rect">
            <a:avLst/>
          </a:prstGeom>
          <a:noFill/>
          <a:ln w="9525">
            <a:noFill/>
            <a:miter lim="800000"/>
            <a:headEnd/>
            <a:tailEnd/>
          </a:ln>
        </p:spPr>
      </p:pic>
      <p:pic>
        <p:nvPicPr>
          <p:cNvPr id="131087" name="Picture 15"/>
          <p:cNvPicPr>
            <a:picLocks noChangeAspect="1" noChangeArrowheads="1"/>
          </p:cNvPicPr>
          <p:nvPr/>
        </p:nvPicPr>
        <p:blipFill>
          <a:blip r:embed="rId14" cstate="print"/>
          <a:srcRect/>
          <a:stretch>
            <a:fillRect/>
          </a:stretch>
        </p:blipFill>
        <p:spPr bwMode="auto">
          <a:xfrm>
            <a:off x="0" y="3195638"/>
            <a:ext cx="3095625" cy="3095625"/>
          </a:xfrm>
          <a:prstGeom prst="rect">
            <a:avLst/>
          </a:prstGeom>
          <a:noFill/>
          <a:ln w="9525">
            <a:noFill/>
            <a:miter lim="800000"/>
            <a:headEnd/>
            <a:tailEnd/>
          </a:ln>
        </p:spPr>
      </p:pic>
      <p:pic>
        <p:nvPicPr>
          <p:cNvPr id="131078" name="Picture 6"/>
          <p:cNvPicPr>
            <a:picLocks noChangeAspect="1" noChangeArrowheads="1"/>
          </p:cNvPicPr>
          <p:nvPr/>
        </p:nvPicPr>
        <p:blipFill>
          <a:blip r:embed="rId15" cstate="print"/>
          <a:srcRect/>
          <a:stretch>
            <a:fillRect/>
          </a:stretch>
        </p:blipFill>
        <p:spPr bwMode="auto">
          <a:xfrm>
            <a:off x="5410200" y="3157538"/>
            <a:ext cx="3095625" cy="3095625"/>
          </a:xfrm>
          <a:prstGeom prst="rect">
            <a:avLst/>
          </a:prstGeom>
          <a:noFill/>
          <a:ln w="9525">
            <a:noFill/>
            <a:miter lim="800000"/>
            <a:headEnd/>
            <a:tailEnd/>
          </a:ln>
        </p:spPr>
      </p:pic>
      <p:pic>
        <p:nvPicPr>
          <p:cNvPr id="131079" name="Picture 7"/>
          <p:cNvPicPr>
            <a:picLocks noChangeAspect="1" noChangeArrowheads="1"/>
          </p:cNvPicPr>
          <p:nvPr/>
        </p:nvPicPr>
        <p:blipFill>
          <a:blip r:embed="rId16" cstate="print"/>
          <a:srcRect/>
          <a:stretch>
            <a:fillRect/>
          </a:stretch>
        </p:blipFill>
        <p:spPr bwMode="auto">
          <a:xfrm>
            <a:off x="1576388" y="2471738"/>
            <a:ext cx="3095625" cy="3095625"/>
          </a:xfrm>
          <a:prstGeom prst="rect">
            <a:avLst/>
          </a:prstGeom>
          <a:noFill/>
          <a:ln w="9525">
            <a:noFill/>
            <a:miter lim="800000"/>
            <a:headEnd/>
            <a:tailEnd/>
          </a:ln>
        </p:spPr>
      </p:pic>
      <p:sp>
        <p:nvSpPr>
          <p:cNvPr id="24" name="Rectangle 23"/>
          <p:cNvSpPr/>
          <p:nvPr/>
        </p:nvSpPr>
        <p:spPr>
          <a:xfrm>
            <a:off x="6753677" y="6488668"/>
            <a:ext cx="2220416" cy="307777"/>
          </a:xfrm>
          <a:prstGeom prst="rect">
            <a:avLst/>
          </a:prstGeom>
        </p:spPr>
        <p:txBody>
          <a:bodyPr wrap="none">
            <a:spAutoFit/>
          </a:bodyPr>
          <a:lstStyle/>
          <a:p>
            <a:r>
              <a:rPr lang="en-CA" sz="1400" dirty="0" smtClean="0">
                <a:solidFill>
                  <a:schemeClr val="tx1">
                    <a:lumMod val="50000"/>
                    <a:lumOff val="50000"/>
                  </a:schemeClr>
                </a:solidFill>
              </a:rPr>
              <a:t>http://office.microsoft.com</a:t>
            </a:r>
            <a:endParaRPr lang="en-CA" sz="1400" dirty="0">
              <a:solidFill>
                <a:schemeClr val="tx1">
                  <a:lumMod val="50000"/>
                  <a:lumOff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08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31080"/>
                                        </p:tgtEl>
                                        <p:attrNameLst>
                                          <p:attrName>style.visibility</p:attrName>
                                        </p:attrNameLst>
                                      </p:cBhvr>
                                      <p:to>
                                        <p:strVal val="visible"/>
                                      </p:to>
                                    </p:set>
                                  </p:childTnLst>
                                </p:cTn>
                              </p:par>
                            </p:childTnLst>
                          </p:cTn>
                        </p:par>
                        <p:par>
                          <p:cTn id="10" fill="hold">
                            <p:stCondLst>
                              <p:cond delay="1000"/>
                            </p:stCondLst>
                            <p:childTnLst>
                              <p:par>
                                <p:cTn id="11" presetID="1" presetClass="exit" presetSubtype="0" fill="hold" nodeType="afterEffect">
                                  <p:stCondLst>
                                    <p:cond delay="1000"/>
                                  </p:stCondLst>
                                  <p:childTnLst>
                                    <p:set>
                                      <p:cBhvr>
                                        <p:cTn id="12" dur="1" fill="hold">
                                          <p:stCondLst>
                                            <p:cond delay="0"/>
                                          </p:stCondLst>
                                        </p:cTn>
                                        <p:tgtEl>
                                          <p:spTgt spid="131086"/>
                                        </p:tgtEl>
                                        <p:attrNameLst>
                                          <p:attrName>style.visibility</p:attrName>
                                        </p:attrNameLst>
                                      </p:cBhvr>
                                      <p:to>
                                        <p:strVal val="hidden"/>
                                      </p:to>
                                    </p:set>
                                  </p:childTnLst>
                                </p:cTn>
                              </p:par>
                              <p:par>
                                <p:cTn id="13" presetID="1" presetClass="entr" presetSubtype="0" fill="hold" nodeType="withEffect">
                                  <p:stCondLst>
                                    <p:cond delay="1000"/>
                                  </p:stCondLst>
                                  <p:childTnLst>
                                    <p:set>
                                      <p:cBhvr>
                                        <p:cTn id="14" dur="1" fill="hold">
                                          <p:stCondLst>
                                            <p:cond delay="0"/>
                                          </p:stCondLst>
                                        </p:cTn>
                                        <p:tgtEl>
                                          <p:spTgt spid="131077"/>
                                        </p:tgtEl>
                                        <p:attrNameLst>
                                          <p:attrName>style.visibility</p:attrName>
                                        </p:attrNameLst>
                                      </p:cBhvr>
                                      <p:to>
                                        <p:strVal val="visible"/>
                                      </p:to>
                                    </p:set>
                                  </p:childTnLst>
                                </p:cTn>
                              </p:par>
                            </p:childTnLst>
                          </p:cTn>
                        </p:par>
                        <p:par>
                          <p:cTn id="15" fill="hold">
                            <p:stCondLst>
                              <p:cond delay="2000"/>
                            </p:stCondLst>
                            <p:childTnLst>
                              <p:par>
                                <p:cTn id="16" presetID="1" presetClass="exit" presetSubtype="0" fill="hold" nodeType="afterEffect">
                                  <p:stCondLst>
                                    <p:cond delay="1000"/>
                                  </p:stCondLst>
                                  <p:childTnLst>
                                    <p:set>
                                      <p:cBhvr>
                                        <p:cTn id="17" dur="1" fill="hold">
                                          <p:stCondLst>
                                            <p:cond delay="0"/>
                                          </p:stCondLst>
                                        </p:cTn>
                                        <p:tgtEl>
                                          <p:spTgt spid="131080"/>
                                        </p:tgtEl>
                                        <p:attrNameLst>
                                          <p:attrName>style.visibility</p:attrName>
                                        </p:attrNameLst>
                                      </p:cBhvr>
                                      <p:to>
                                        <p:strVal val="hidden"/>
                                      </p:to>
                                    </p:set>
                                  </p:childTnLst>
                                </p:cTn>
                              </p:par>
                              <p:par>
                                <p:cTn id="18" presetID="1" presetClass="entr" presetSubtype="0" fill="hold" nodeType="withEffect">
                                  <p:stCondLst>
                                    <p:cond delay="1000"/>
                                  </p:stCondLst>
                                  <p:childTnLst>
                                    <p:set>
                                      <p:cBhvr>
                                        <p:cTn id="19" dur="1" fill="hold">
                                          <p:stCondLst>
                                            <p:cond delay="0"/>
                                          </p:stCondLst>
                                        </p:cTn>
                                        <p:tgtEl>
                                          <p:spTgt spid="131075"/>
                                        </p:tgtEl>
                                        <p:attrNameLst>
                                          <p:attrName>style.visibility</p:attrName>
                                        </p:attrNameLst>
                                      </p:cBhvr>
                                      <p:to>
                                        <p:strVal val="visible"/>
                                      </p:to>
                                    </p:set>
                                  </p:childTnLst>
                                </p:cTn>
                              </p:par>
                            </p:childTnLst>
                          </p:cTn>
                        </p:par>
                        <p:par>
                          <p:cTn id="20" fill="hold">
                            <p:stCondLst>
                              <p:cond delay="3000"/>
                            </p:stCondLst>
                            <p:childTnLst>
                              <p:par>
                                <p:cTn id="21" presetID="1" presetClass="exit" presetSubtype="0" fill="hold" nodeType="afterEffect">
                                  <p:stCondLst>
                                    <p:cond delay="0"/>
                                  </p:stCondLst>
                                  <p:childTnLst>
                                    <p:set>
                                      <p:cBhvr>
                                        <p:cTn id="22" dur="1" fill="hold">
                                          <p:stCondLst>
                                            <p:cond delay="0"/>
                                          </p:stCondLst>
                                        </p:cTn>
                                        <p:tgtEl>
                                          <p:spTgt spid="13107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31089"/>
                                        </p:tgtEl>
                                        <p:attrNameLst>
                                          <p:attrName>style.visibility</p:attrName>
                                        </p:attrNameLst>
                                      </p:cBhvr>
                                      <p:to>
                                        <p:strVal val="visible"/>
                                      </p:to>
                                    </p:set>
                                  </p:childTnLst>
                                </p:cTn>
                              </p:par>
                            </p:childTnLst>
                          </p:cTn>
                        </p:par>
                        <p:par>
                          <p:cTn id="25" fill="hold">
                            <p:stCondLst>
                              <p:cond delay="3000"/>
                            </p:stCondLst>
                            <p:childTnLst>
                              <p:par>
                                <p:cTn id="26" presetID="1" presetClass="exit" presetSubtype="0" fill="hold" nodeType="afterEffect">
                                  <p:stCondLst>
                                    <p:cond delay="0"/>
                                  </p:stCondLst>
                                  <p:childTnLst>
                                    <p:set>
                                      <p:cBhvr>
                                        <p:cTn id="27" dur="1" fill="hold">
                                          <p:stCondLst>
                                            <p:cond delay="0"/>
                                          </p:stCondLst>
                                        </p:cTn>
                                        <p:tgtEl>
                                          <p:spTgt spid="131075"/>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31090"/>
                                        </p:tgtEl>
                                        <p:attrNameLst>
                                          <p:attrName>style.visibility</p:attrName>
                                        </p:attrNameLst>
                                      </p:cBhvr>
                                      <p:to>
                                        <p:strVal val="visible"/>
                                      </p:to>
                                    </p:set>
                                  </p:childTnLst>
                                </p:cTn>
                              </p:par>
                            </p:childTnLst>
                          </p:cTn>
                        </p:par>
                        <p:par>
                          <p:cTn id="30" fill="hold">
                            <p:stCondLst>
                              <p:cond delay="3000"/>
                            </p:stCondLst>
                            <p:childTnLst>
                              <p:par>
                                <p:cTn id="31" presetID="1" presetClass="exit" presetSubtype="0" fill="hold" nodeType="afterEffect">
                                  <p:stCondLst>
                                    <p:cond delay="1000"/>
                                  </p:stCondLst>
                                  <p:childTnLst>
                                    <p:set>
                                      <p:cBhvr>
                                        <p:cTn id="32" dur="1" fill="hold">
                                          <p:stCondLst>
                                            <p:cond delay="0"/>
                                          </p:stCondLst>
                                        </p:cTn>
                                        <p:tgtEl>
                                          <p:spTgt spid="131089"/>
                                        </p:tgtEl>
                                        <p:attrNameLst>
                                          <p:attrName>style.visibility</p:attrName>
                                        </p:attrNameLst>
                                      </p:cBhvr>
                                      <p:to>
                                        <p:strVal val="hidden"/>
                                      </p:to>
                                    </p:set>
                                  </p:childTnLst>
                                </p:cTn>
                              </p:par>
                              <p:par>
                                <p:cTn id="33" presetID="1" presetClass="entr" presetSubtype="0" fill="hold" nodeType="withEffect">
                                  <p:stCondLst>
                                    <p:cond delay="1000"/>
                                  </p:stCondLst>
                                  <p:childTnLst>
                                    <p:set>
                                      <p:cBhvr>
                                        <p:cTn id="34" dur="1" fill="hold">
                                          <p:stCondLst>
                                            <p:cond delay="0"/>
                                          </p:stCondLst>
                                        </p:cTn>
                                        <p:tgtEl>
                                          <p:spTgt spid="131085"/>
                                        </p:tgtEl>
                                        <p:attrNameLst>
                                          <p:attrName>style.visibility</p:attrName>
                                        </p:attrNameLst>
                                      </p:cBhvr>
                                      <p:to>
                                        <p:strVal val="visible"/>
                                      </p:to>
                                    </p:set>
                                  </p:childTnLst>
                                </p:cTn>
                              </p:par>
                            </p:childTnLst>
                          </p:cTn>
                        </p:par>
                        <p:par>
                          <p:cTn id="35" fill="hold">
                            <p:stCondLst>
                              <p:cond delay="4000"/>
                            </p:stCondLst>
                            <p:childTnLst>
                              <p:par>
                                <p:cTn id="36" presetID="1" presetClass="exit" presetSubtype="0" fill="hold" nodeType="afterEffect">
                                  <p:stCondLst>
                                    <p:cond delay="0"/>
                                  </p:stCondLst>
                                  <p:childTnLst>
                                    <p:set>
                                      <p:cBhvr>
                                        <p:cTn id="37" dur="1" fill="hold">
                                          <p:stCondLst>
                                            <p:cond delay="0"/>
                                          </p:stCondLst>
                                        </p:cTn>
                                        <p:tgtEl>
                                          <p:spTgt spid="131090"/>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31088"/>
                                        </p:tgtEl>
                                        <p:attrNameLst>
                                          <p:attrName>style.visibility</p:attrName>
                                        </p:attrNameLst>
                                      </p:cBhvr>
                                      <p:to>
                                        <p:strVal val="visible"/>
                                      </p:to>
                                    </p:set>
                                  </p:childTnLst>
                                </p:cTn>
                              </p:par>
                            </p:childTnLst>
                          </p:cTn>
                        </p:par>
                        <p:par>
                          <p:cTn id="40" fill="hold">
                            <p:stCondLst>
                              <p:cond delay="4000"/>
                            </p:stCondLst>
                            <p:childTnLst>
                              <p:par>
                                <p:cTn id="41" presetID="1" presetClass="exit" presetSubtype="0" fill="hold" nodeType="afterEffect">
                                  <p:stCondLst>
                                    <p:cond delay="0"/>
                                  </p:stCondLst>
                                  <p:childTnLst>
                                    <p:set>
                                      <p:cBhvr>
                                        <p:cTn id="42" dur="1" fill="hold">
                                          <p:stCondLst>
                                            <p:cond delay="0"/>
                                          </p:stCondLst>
                                        </p:cTn>
                                        <p:tgtEl>
                                          <p:spTgt spid="13108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31083"/>
                                        </p:tgtEl>
                                        <p:attrNameLst>
                                          <p:attrName>style.visibility</p:attrName>
                                        </p:attrNameLst>
                                      </p:cBhvr>
                                      <p:to>
                                        <p:strVal val="visible"/>
                                      </p:to>
                                    </p:set>
                                  </p:childTnLst>
                                </p:cTn>
                              </p:par>
                            </p:childTnLst>
                          </p:cTn>
                        </p:par>
                        <p:par>
                          <p:cTn id="45" fill="hold">
                            <p:stCondLst>
                              <p:cond delay="4000"/>
                            </p:stCondLst>
                            <p:childTnLst>
                              <p:par>
                                <p:cTn id="46" presetID="1" presetClass="exit" presetSubtype="0" fill="hold" nodeType="afterEffect">
                                  <p:stCondLst>
                                    <p:cond delay="1000"/>
                                  </p:stCondLst>
                                  <p:childTnLst>
                                    <p:set>
                                      <p:cBhvr>
                                        <p:cTn id="47" dur="1" fill="hold">
                                          <p:stCondLst>
                                            <p:cond delay="0"/>
                                          </p:stCondLst>
                                        </p:cTn>
                                        <p:tgtEl>
                                          <p:spTgt spid="131088"/>
                                        </p:tgtEl>
                                        <p:attrNameLst>
                                          <p:attrName>style.visibility</p:attrName>
                                        </p:attrNameLst>
                                      </p:cBhvr>
                                      <p:to>
                                        <p:strVal val="hidden"/>
                                      </p:to>
                                    </p:set>
                                  </p:childTnLst>
                                </p:cTn>
                              </p:par>
                              <p:par>
                                <p:cTn id="48" presetID="1" presetClass="entr" presetSubtype="0" fill="hold" nodeType="withEffect">
                                  <p:stCondLst>
                                    <p:cond delay="1000"/>
                                  </p:stCondLst>
                                  <p:childTnLst>
                                    <p:set>
                                      <p:cBhvr>
                                        <p:cTn id="49" dur="1" fill="hold">
                                          <p:stCondLst>
                                            <p:cond delay="0"/>
                                          </p:stCondLst>
                                        </p:cTn>
                                        <p:tgtEl>
                                          <p:spTgt spid="131084"/>
                                        </p:tgtEl>
                                        <p:attrNameLst>
                                          <p:attrName>style.visibility</p:attrName>
                                        </p:attrNameLst>
                                      </p:cBhvr>
                                      <p:to>
                                        <p:strVal val="visible"/>
                                      </p:to>
                                    </p:set>
                                  </p:childTnLst>
                                </p:cTn>
                              </p:par>
                            </p:childTnLst>
                          </p:cTn>
                        </p:par>
                        <p:par>
                          <p:cTn id="50" fill="hold">
                            <p:stCondLst>
                              <p:cond delay="5000"/>
                            </p:stCondLst>
                            <p:childTnLst>
                              <p:par>
                                <p:cTn id="51" presetID="1" presetClass="exit" presetSubtype="0" fill="hold" nodeType="afterEffect">
                                  <p:stCondLst>
                                    <p:cond delay="1000"/>
                                  </p:stCondLst>
                                  <p:childTnLst>
                                    <p:set>
                                      <p:cBhvr>
                                        <p:cTn id="52" dur="1" fill="hold">
                                          <p:stCondLst>
                                            <p:cond delay="0"/>
                                          </p:stCondLst>
                                        </p:cTn>
                                        <p:tgtEl>
                                          <p:spTgt spid="131083"/>
                                        </p:tgtEl>
                                        <p:attrNameLst>
                                          <p:attrName>style.visibility</p:attrName>
                                        </p:attrNameLst>
                                      </p:cBhvr>
                                      <p:to>
                                        <p:strVal val="hidden"/>
                                      </p:to>
                                    </p:set>
                                  </p:childTnLst>
                                </p:cTn>
                              </p:par>
                              <p:par>
                                <p:cTn id="53" presetID="1" presetClass="entr" presetSubtype="0" fill="hold" nodeType="withEffect">
                                  <p:stCondLst>
                                    <p:cond delay="1000"/>
                                  </p:stCondLst>
                                  <p:childTnLst>
                                    <p:set>
                                      <p:cBhvr>
                                        <p:cTn id="54" dur="1" fill="hold">
                                          <p:stCondLst>
                                            <p:cond delay="0"/>
                                          </p:stCondLst>
                                        </p:cTn>
                                        <p:tgtEl>
                                          <p:spTgt spid="131081"/>
                                        </p:tgtEl>
                                        <p:attrNameLst>
                                          <p:attrName>style.visibility</p:attrName>
                                        </p:attrNameLst>
                                      </p:cBhvr>
                                      <p:to>
                                        <p:strVal val="visible"/>
                                      </p:to>
                                    </p:set>
                                  </p:childTnLst>
                                </p:cTn>
                              </p:par>
                            </p:childTnLst>
                          </p:cTn>
                        </p:par>
                        <p:par>
                          <p:cTn id="55" fill="hold">
                            <p:stCondLst>
                              <p:cond delay="6000"/>
                            </p:stCondLst>
                            <p:childTnLst>
                              <p:par>
                                <p:cTn id="56" presetID="1" presetClass="exit" presetSubtype="0" fill="hold" nodeType="afterEffect">
                                  <p:stCondLst>
                                    <p:cond delay="1000"/>
                                  </p:stCondLst>
                                  <p:childTnLst>
                                    <p:set>
                                      <p:cBhvr>
                                        <p:cTn id="57" dur="1" fill="hold">
                                          <p:stCondLst>
                                            <p:cond delay="0"/>
                                          </p:stCondLst>
                                        </p:cTn>
                                        <p:tgtEl>
                                          <p:spTgt spid="131084"/>
                                        </p:tgtEl>
                                        <p:attrNameLst>
                                          <p:attrName>style.visibility</p:attrName>
                                        </p:attrNameLst>
                                      </p:cBhvr>
                                      <p:to>
                                        <p:strVal val="hidden"/>
                                      </p:to>
                                    </p:set>
                                  </p:childTnLst>
                                </p:cTn>
                              </p:par>
                              <p:par>
                                <p:cTn id="58" presetID="1" presetClass="entr" presetSubtype="0" fill="hold" nodeType="withEffect">
                                  <p:stCondLst>
                                    <p:cond delay="1000"/>
                                  </p:stCondLst>
                                  <p:childTnLst>
                                    <p:set>
                                      <p:cBhvr>
                                        <p:cTn id="59" dur="1" fill="hold">
                                          <p:stCondLst>
                                            <p:cond delay="0"/>
                                          </p:stCondLst>
                                        </p:cTn>
                                        <p:tgtEl>
                                          <p:spTgt spid="131087"/>
                                        </p:tgtEl>
                                        <p:attrNameLst>
                                          <p:attrName>style.visibility</p:attrName>
                                        </p:attrNameLst>
                                      </p:cBhvr>
                                      <p:to>
                                        <p:strVal val="visible"/>
                                      </p:to>
                                    </p:set>
                                  </p:childTnLst>
                                </p:cTn>
                              </p:par>
                            </p:childTnLst>
                          </p:cTn>
                        </p:par>
                        <p:par>
                          <p:cTn id="60" fill="hold">
                            <p:stCondLst>
                              <p:cond delay="7000"/>
                            </p:stCondLst>
                            <p:childTnLst>
                              <p:par>
                                <p:cTn id="61" presetID="1" presetClass="exit" presetSubtype="0" fill="hold" nodeType="afterEffect">
                                  <p:stCondLst>
                                    <p:cond delay="1000"/>
                                  </p:stCondLst>
                                  <p:childTnLst>
                                    <p:set>
                                      <p:cBhvr>
                                        <p:cTn id="62" dur="1" fill="hold">
                                          <p:stCondLst>
                                            <p:cond delay="0"/>
                                          </p:stCondLst>
                                        </p:cTn>
                                        <p:tgtEl>
                                          <p:spTgt spid="131081"/>
                                        </p:tgtEl>
                                        <p:attrNameLst>
                                          <p:attrName>style.visibility</p:attrName>
                                        </p:attrNameLst>
                                      </p:cBhvr>
                                      <p:to>
                                        <p:strVal val="hidden"/>
                                      </p:to>
                                    </p:set>
                                  </p:childTnLst>
                                </p:cTn>
                              </p:par>
                              <p:par>
                                <p:cTn id="63" presetID="1" presetClass="entr" presetSubtype="0" fill="hold" nodeType="withEffect">
                                  <p:stCondLst>
                                    <p:cond delay="1000"/>
                                  </p:stCondLst>
                                  <p:childTnLst>
                                    <p:set>
                                      <p:cBhvr>
                                        <p:cTn id="64" dur="1" fill="hold">
                                          <p:stCondLst>
                                            <p:cond delay="0"/>
                                          </p:stCondLst>
                                        </p:cTn>
                                        <p:tgtEl>
                                          <p:spTgt spid="131078"/>
                                        </p:tgtEl>
                                        <p:attrNameLst>
                                          <p:attrName>style.visibility</p:attrName>
                                        </p:attrNameLst>
                                      </p:cBhvr>
                                      <p:to>
                                        <p:strVal val="visible"/>
                                      </p:to>
                                    </p:set>
                                  </p:childTnLst>
                                </p:cTn>
                              </p:par>
                            </p:childTnLst>
                          </p:cTn>
                        </p:par>
                        <p:par>
                          <p:cTn id="65" fill="hold">
                            <p:stCondLst>
                              <p:cond delay="8000"/>
                            </p:stCondLst>
                            <p:childTnLst>
                              <p:par>
                                <p:cTn id="66" presetID="1" presetClass="exit" presetSubtype="0" fill="hold" nodeType="afterEffect">
                                  <p:stCondLst>
                                    <p:cond delay="1000"/>
                                  </p:stCondLst>
                                  <p:childTnLst>
                                    <p:set>
                                      <p:cBhvr>
                                        <p:cTn id="67" dur="1" fill="hold">
                                          <p:stCondLst>
                                            <p:cond delay="0"/>
                                          </p:stCondLst>
                                        </p:cTn>
                                        <p:tgtEl>
                                          <p:spTgt spid="131087"/>
                                        </p:tgtEl>
                                        <p:attrNameLst>
                                          <p:attrName>style.visibility</p:attrName>
                                        </p:attrNameLst>
                                      </p:cBhvr>
                                      <p:to>
                                        <p:strVal val="hidden"/>
                                      </p:to>
                                    </p:set>
                                  </p:childTnLst>
                                </p:cTn>
                              </p:par>
                              <p:par>
                                <p:cTn id="68" presetID="1" presetClass="entr" presetSubtype="0" fill="hold" nodeType="withEffect">
                                  <p:stCondLst>
                                    <p:cond delay="1000"/>
                                  </p:stCondLst>
                                  <p:childTnLst>
                                    <p:set>
                                      <p:cBhvr>
                                        <p:cTn id="69" dur="1" fill="hold">
                                          <p:stCondLst>
                                            <p:cond delay="0"/>
                                          </p:stCondLst>
                                        </p:cTn>
                                        <p:tgtEl>
                                          <p:spTgt spid="131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ah.png"/>
          <p:cNvPicPr>
            <a:picLocks noChangeAspect="1"/>
          </p:cNvPicPr>
          <p:nvPr/>
        </p:nvPicPr>
        <p:blipFill>
          <a:blip r:embed="rId3" cstate="print"/>
          <a:stretch>
            <a:fillRect/>
          </a:stretch>
        </p:blipFill>
        <p:spPr>
          <a:xfrm>
            <a:off x="2473896" y="3348028"/>
            <a:ext cx="3953233" cy="1661419"/>
          </a:xfrm>
          <a:prstGeom prst="rect">
            <a:avLst/>
          </a:prstGeom>
        </p:spPr>
      </p:pic>
      <p:pic>
        <p:nvPicPr>
          <p:cNvPr id="6" name="Picture 5" descr="blah.png"/>
          <p:cNvPicPr>
            <a:picLocks noChangeAspect="1"/>
          </p:cNvPicPr>
          <p:nvPr/>
        </p:nvPicPr>
        <p:blipFill>
          <a:blip r:embed="rId4" cstate="print"/>
          <a:stretch>
            <a:fillRect/>
          </a:stretch>
        </p:blipFill>
        <p:spPr>
          <a:xfrm>
            <a:off x="1637525" y="2862055"/>
            <a:ext cx="6209941" cy="3771303"/>
          </a:xfrm>
          <a:prstGeom prst="rect">
            <a:avLst/>
          </a:prstGeom>
        </p:spPr>
      </p:pic>
      <p:sp>
        <p:nvSpPr>
          <p:cNvPr id="31746" name="Rectangle 2"/>
          <p:cNvSpPr>
            <a:spLocks noGrp="1" noChangeArrowheads="1"/>
          </p:cNvSpPr>
          <p:nvPr>
            <p:ph type="title"/>
          </p:nvPr>
        </p:nvSpPr>
        <p:spPr/>
        <p:txBody>
          <a:bodyPr/>
          <a:lstStyle/>
          <a:p>
            <a:r>
              <a:rPr lang="en-US" dirty="0" smtClean="0">
                <a:solidFill>
                  <a:schemeClr val="tx1"/>
                </a:solidFill>
              </a:rPr>
              <a:t>Use</a:t>
            </a:r>
            <a:endParaRPr lang="en-US" dirty="0" smtClean="0"/>
          </a:p>
        </p:txBody>
      </p:sp>
      <p:sp>
        <p:nvSpPr>
          <p:cNvPr id="31747" name="Rectangle 3"/>
          <p:cNvSpPr>
            <a:spLocks noGrp="1" noChangeArrowheads="1"/>
          </p:cNvSpPr>
          <p:nvPr>
            <p:ph type="body" idx="1"/>
          </p:nvPr>
        </p:nvSpPr>
        <p:spPr/>
        <p:txBody>
          <a:bodyPr/>
          <a:lstStyle/>
          <a:p>
            <a:pPr>
              <a:buFontTx/>
              <a:buNone/>
            </a:pPr>
            <a:r>
              <a:rPr lang="en-US" dirty="0" smtClean="0"/>
              <a:t>	Consider the Orbiter being hit by the foam during launch</a:t>
            </a:r>
          </a:p>
          <a:p>
            <a:pPr lvl="1"/>
            <a:r>
              <a:rPr lang="en-US" dirty="0" smtClean="0"/>
              <a:t>The simulations with a 3 cubic inch object predicted no damage</a:t>
            </a:r>
          </a:p>
          <a:p>
            <a:pPr lvl="1"/>
            <a:r>
              <a:rPr lang="en-US" dirty="0" smtClean="0"/>
              <a:t>Unfortunately, the foam that hit the space shuttle was 1920 cubic inches</a:t>
            </a:r>
          </a:p>
        </p:txBody>
      </p:sp>
      <p:sp>
        <p:nvSpPr>
          <p:cNvPr id="27652" name="Slide Number Placeholder 3"/>
          <p:cNvSpPr>
            <a:spLocks noGrp="1"/>
          </p:cNvSpPr>
          <p:nvPr>
            <p:ph type="sldNum" sz="quarter" idx="12"/>
          </p:nvPr>
        </p:nvSpPr>
        <p:spPr/>
        <p:txBody>
          <a:bodyPr/>
          <a:lstStyle/>
          <a:p>
            <a:pPr>
              <a:defRPr/>
            </a:pPr>
            <a:fld id="{6FB04BDD-659F-460E-8F03-E7E6F995D3E9}" type="slidenum">
              <a:rPr lang="en-US"/>
              <a:pPr>
                <a:defRPr/>
              </a:pPr>
              <a:t>42</a:t>
            </a:fld>
            <a:endParaRPr lang="en-US"/>
          </a:p>
        </p:txBody>
      </p:sp>
      <p:sp>
        <p:nvSpPr>
          <p:cNvPr id="5" name="Rectangle 4"/>
          <p:cNvSpPr/>
          <p:nvPr/>
        </p:nvSpPr>
        <p:spPr>
          <a:xfrm>
            <a:off x="1930486" y="6104801"/>
            <a:ext cx="1460400" cy="307777"/>
          </a:xfrm>
          <a:prstGeom prst="rect">
            <a:avLst/>
          </a:prstGeom>
        </p:spPr>
        <p:txBody>
          <a:bodyPr wrap="none">
            <a:spAutoFit/>
          </a:bodyPr>
          <a:lstStyle/>
          <a:p>
            <a:r>
              <a:rPr lang="en-CA" sz="1400" dirty="0" smtClean="0">
                <a:solidFill>
                  <a:schemeClr val="tx1">
                    <a:lumMod val="50000"/>
                    <a:lumOff val="50000"/>
                  </a:schemeClr>
                </a:solidFill>
              </a:rPr>
              <a:t>www.titleist.com</a:t>
            </a:r>
            <a:endParaRPr lang="en-CA" sz="1400" dirty="0">
              <a:solidFill>
                <a:schemeClr val="tx1">
                  <a:lumMod val="50000"/>
                  <a:lumOff val="50000"/>
                </a:schemeClr>
              </a:solidFill>
            </a:endParaRPr>
          </a:p>
        </p:txBody>
      </p:sp>
      <p:sp>
        <p:nvSpPr>
          <p:cNvPr id="11" name="Rectangle 10"/>
          <p:cNvSpPr/>
          <p:nvPr/>
        </p:nvSpPr>
        <p:spPr>
          <a:xfrm>
            <a:off x="3364160" y="6550223"/>
            <a:ext cx="2423805" cy="307777"/>
          </a:xfrm>
          <a:prstGeom prst="rect">
            <a:avLst/>
          </a:prstGeom>
        </p:spPr>
        <p:txBody>
          <a:bodyPr wrap="none">
            <a:spAutoFit/>
          </a:bodyPr>
          <a:lstStyle/>
          <a:p>
            <a:r>
              <a:rPr lang="en-CA" sz="1400" dirty="0" smtClean="0">
                <a:solidFill>
                  <a:schemeClr val="tx1">
                    <a:lumMod val="50000"/>
                    <a:lumOff val="50000"/>
                  </a:schemeClr>
                </a:solidFill>
              </a:rPr>
              <a:t>http://www.acmeunited.com/</a:t>
            </a:r>
            <a:endParaRPr lang="en-CA" sz="1400" dirty="0">
              <a:solidFill>
                <a:schemeClr val="tx1">
                  <a:lumMod val="50000"/>
                  <a:lumOff val="50000"/>
                </a:schemeClr>
              </a:solidFill>
            </a:endParaRPr>
          </a:p>
        </p:txBody>
      </p:sp>
      <p:sp>
        <p:nvSpPr>
          <p:cNvPr id="9" name="TextBox 8"/>
          <p:cNvSpPr txBox="1"/>
          <p:nvPr/>
        </p:nvSpPr>
        <p:spPr>
          <a:xfrm>
            <a:off x="7599923" y="6488668"/>
            <a:ext cx="1531253" cy="369332"/>
          </a:xfrm>
          <a:prstGeom prst="rect">
            <a:avLst/>
          </a:prstGeom>
          <a:noFill/>
        </p:spPr>
        <p:txBody>
          <a:bodyPr wrap="none" rtlCol="0">
            <a:spAutoFit/>
          </a:bodyPr>
          <a:lstStyle/>
          <a:p>
            <a:r>
              <a:rPr lang="en-CA" dirty="0" smtClean="0"/>
              <a:t>Michael Alley</a:t>
            </a:r>
            <a:endParaRPr lang="en-CA" dirty="0"/>
          </a:p>
        </p:txBody>
      </p:sp>
      <p:sp>
        <p:nvSpPr>
          <p:cNvPr id="12" name="Rectangle 11"/>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cstate="print"/>
          <a:srcRect/>
          <a:stretch>
            <a:fillRect/>
          </a:stretch>
        </p:blipFill>
        <p:spPr bwMode="auto">
          <a:xfrm>
            <a:off x="344264" y="2654024"/>
            <a:ext cx="8518375" cy="4054512"/>
          </a:xfrm>
          <a:prstGeom prst="rect">
            <a:avLst/>
          </a:prstGeom>
          <a:noFill/>
          <a:ln w="9525">
            <a:noFill/>
            <a:miter lim="800000"/>
            <a:headEnd/>
            <a:tailEnd/>
          </a:ln>
        </p:spPr>
      </p:pic>
      <p:sp>
        <p:nvSpPr>
          <p:cNvPr id="47106" name="Rectangle 2"/>
          <p:cNvSpPr>
            <a:spLocks noGrp="1" noChangeArrowheads="1"/>
          </p:cNvSpPr>
          <p:nvPr>
            <p:ph type="title"/>
          </p:nvPr>
        </p:nvSpPr>
        <p:spPr/>
        <p:txBody>
          <a:bodyPr/>
          <a:lstStyle/>
          <a:p>
            <a:r>
              <a:rPr lang="en-US" dirty="0" smtClean="0"/>
              <a:t>Use</a:t>
            </a:r>
          </a:p>
        </p:txBody>
      </p:sp>
      <p:sp>
        <p:nvSpPr>
          <p:cNvPr id="47107" name="Rectangle 3"/>
          <p:cNvSpPr>
            <a:spLocks noGrp="1" noChangeArrowheads="1"/>
          </p:cNvSpPr>
          <p:nvPr>
            <p:ph type="body" idx="1"/>
          </p:nvPr>
        </p:nvSpPr>
        <p:spPr/>
        <p:txBody>
          <a:bodyPr/>
          <a:lstStyle/>
          <a:p>
            <a:pPr>
              <a:buFontTx/>
              <a:buNone/>
            </a:pPr>
            <a:r>
              <a:rPr lang="en-US" dirty="0" smtClean="0"/>
              <a:t>	Don’t blow up small images:</a:t>
            </a:r>
          </a:p>
          <a:p>
            <a:pPr lvl="1"/>
            <a:r>
              <a:rPr lang="en-US" dirty="0" smtClean="0"/>
              <a:t>Compare</a:t>
            </a:r>
          </a:p>
          <a:p>
            <a:pPr lvl="1"/>
            <a:r>
              <a:rPr lang="en-US" dirty="0" smtClean="0"/>
              <a:t>Imagine showing this image?</a:t>
            </a:r>
          </a:p>
        </p:txBody>
      </p:sp>
      <p:pic>
        <p:nvPicPr>
          <p:cNvPr id="47108" name="Picture 4" descr="small"/>
          <p:cNvPicPr>
            <a:picLocks noChangeAspect="1" noChangeArrowheads="1"/>
          </p:cNvPicPr>
          <p:nvPr/>
        </p:nvPicPr>
        <p:blipFill>
          <a:blip r:embed="rId4" cstate="print"/>
          <a:srcRect/>
          <a:stretch>
            <a:fillRect/>
          </a:stretch>
        </p:blipFill>
        <p:spPr bwMode="auto">
          <a:xfrm>
            <a:off x="5148263" y="2276475"/>
            <a:ext cx="3240087" cy="3240088"/>
          </a:xfrm>
          <a:prstGeom prst="rect">
            <a:avLst/>
          </a:prstGeom>
          <a:noFill/>
          <a:ln w="9525">
            <a:noFill/>
            <a:miter lim="800000"/>
            <a:headEnd/>
            <a:tailEnd/>
          </a:ln>
        </p:spPr>
      </p:pic>
      <p:pic>
        <p:nvPicPr>
          <p:cNvPr id="47109" name="Picture 5" descr="Graphic1"/>
          <p:cNvPicPr>
            <a:picLocks noChangeAspect="1" noChangeArrowheads="1"/>
          </p:cNvPicPr>
          <p:nvPr/>
        </p:nvPicPr>
        <p:blipFill>
          <a:blip r:embed="rId5" cstate="print"/>
          <a:srcRect/>
          <a:stretch>
            <a:fillRect/>
          </a:stretch>
        </p:blipFill>
        <p:spPr bwMode="auto">
          <a:xfrm>
            <a:off x="842963" y="2276475"/>
            <a:ext cx="3224212" cy="3224213"/>
          </a:xfrm>
          <a:prstGeom prst="rect">
            <a:avLst/>
          </a:prstGeom>
          <a:noFill/>
          <a:ln w="9525">
            <a:noFill/>
            <a:miter lim="800000"/>
            <a:headEnd/>
            <a:tailEnd/>
          </a:ln>
        </p:spPr>
      </p:pic>
      <p:pic>
        <p:nvPicPr>
          <p:cNvPr id="47110" name="Picture 6" descr="untitled2"/>
          <p:cNvPicPr>
            <a:picLocks noChangeAspect="1" noChangeArrowheads="1"/>
          </p:cNvPicPr>
          <p:nvPr/>
        </p:nvPicPr>
        <p:blipFill>
          <a:blip r:embed="rId6" cstate="print"/>
          <a:srcRect/>
          <a:stretch>
            <a:fillRect/>
          </a:stretch>
        </p:blipFill>
        <p:spPr bwMode="auto">
          <a:xfrm>
            <a:off x="257175" y="4508500"/>
            <a:ext cx="1793875" cy="1800225"/>
          </a:xfrm>
          <a:prstGeom prst="rect">
            <a:avLst/>
          </a:prstGeom>
          <a:noFill/>
          <a:ln w="9525">
            <a:noFill/>
            <a:miter lim="800000"/>
            <a:headEnd/>
            <a:tailEnd/>
          </a:ln>
        </p:spPr>
      </p:pic>
      <p:pic>
        <p:nvPicPr>
          <p:cNvPr id="47111" name="Picture 7" descr="untitled2"/>
          <p:cNvPicPr>
            <a:picLocks noChangeAspect="1" noChangeArrowheads="1"/>
          </p:cNvPicPr>
          <p:nvPr/>
        </p:nvPicPr>
        <p:blipFill>
          <a:blip r:embed="rId7" cstate="print"/>
          <a:srcRect/>
          <a:stretch>
            <a:fillRect/>
          </a:stretch>
        </p:blipFill>
        <p:spPr bwMode="auto">
          <a:xfrm>
            <a:off x="4500563" y="4508500"/>
            <a:ext cx="1800225" cy="1800225"/>
          </a:xfrm>
          <a:prstGeom prst="rect">
            <a:avLst/>
          </a:prstGeom>
          <a:noFill/>
          <a:ln w="9525">
            <a:noFill/>
            <a:miter lim="800000"/>
            <a:headEnd/>
            <a:tailEnd/>
          </a:ln>
        </p:spPr>
      </p:pic>
      <p:sp>
        <p:nvSpPr>
          <p:cNvPr id="47112" name="Rectangle 8"/>
          <p:cNvSpPr>
            <a:spLocks noChangeArrowheads="1"/>
          </p:cNvSpPr>
          <p:nvPr/>
        </p:nvSpPr>
        <p:spPr bwMode="auto">
          <a:xfrm>
            <a:off x="4500563" y="4508500"/>
            <a:ext cx="1800225" cy="1800225"/>
          </a:xfrm>
          <a:prstGeom prst="rect">
            <a:avLst/>
          </a:prstGeom>
          <a:noFill/>
          <a:ln w="9525">
            <a:solidFill>
              <a:schemeClr val="tx1"/>
            </a:solidFill>
            <a:miter lim="800000"/>
            <a:headEnd/>
            <a:tailEnd/>
          </a:ln>
        </p:spPr>
        <p:txBody>
          <a:bodyPr wrap="none" anchor="ctr"/>
          <a:lstStyle/>
          <a:p>
            <a:endParaRPr lang="en-CA"/>
          </a:p>
        </p:txBody>
      </p:sp>
      <p:sp>
        <p:nvSpPr>
          <p:cNvPr id="47113" name="Rectangle 9"/>
          <p:cNvSpPr>
            <a:spLocks noChangeArrowheads="1"/>
          </p:cNvSpPr>
          <p:nvPr/>
        </p:nvSpPr>
        <p:spPr bwMode="auto">
          <a:xfrm>
            <a:off x="5940425" y="2492375"/>
            <a:ext cx="792163" cy="792163"/>
          </a:xfrm>
          <a:prstGeom prst="rect">
            <a:avLst/>
          </a:prstGeom>
          <a:noFill/>
          <a:ln w="9525">
            <a:solidFill>
              <a:schemeClr val="tx1"/>
            </a:solidFill>
            <a:miter lim="800000"/>
            <a:headEnd/>
            <a:tailEnd/>
          </a:ln>
        </p:spPr>
        <p:txBody>
          <a:bodyPr wrap="none" anchor="ctr"/>
          <a:lstStyle/>
          <a:p>
            <a:endParaRPr lang="en-CA"/>
          </a:p>
        </p:txBody>
      </p:sp>
      <p:sp>
        <p:nvSpPr>
          <p:cNvPr id="47114" name="Line 10"/>
          <p:cNvSpPr>
            <a:spLocks noChangeShapeType="1"/>
          </p:cNvSpPr>
          <p:nvPr/>
        </p:nvSpPr>
        <p:spPr bwMode="auto">
          <a:xfrm flipH="1">
            <a:off x="4500563" y="2492375"/>
            <a:ext cx="1439862" cy="2016125"/>
          </a:xfrm>
          <a:prstGeom prst="line">
            <a:avLst/>
          </a:prstGeom>
          <a:noFill/>
          <a:ln w="9525">
            <a:solidFill>
              <a:schemeClr val="tx1"/>
            </a:solidFill>
            <a:round/>
            <a:headEnd/>
            <a:tailEnd/>
          </a:ln>
        </p:spPr>
        <p:txBody>
          <a:bodyPr/>
          <a:lstStyle/>
          <a:p>
            <a:endParaRPr lang="en-CA"/>
          </a:p>
        </p:txBody>
      </p:sp>
      <p:sp>
        <p:nvSpPr>
          <p:cNvPr id="47115" name="Line 11"/>
          <p:cNvSpPr>
            <a:spLocks noChangeShapeType="1"/>
          </p:cNvSpPr>
          <p:nvPr/>
        </p:nvSpPr>
        <p:spPr bwMode="auto">
          <a:xfrm flipH="1">
            <a:off x="6300788" y="3284538"/>
            <a:ext cx="431800" cy="3024187"/>
          </a:xfrm>
          <a:prstGeom prst="line">
            <a:avLst/>
          </a:prstGeom>
          <a:noFill/>
          <a:ln w="9525">
            <a:solidFill>
              <a:schemeClr val="tx1"/>
            </a:solidFill>
            <a:round/>
            <a:headEnd/>
            <a:tailEnd/>
          </a:ln>
        </p:spPr>
        <p:txBody>
          <a:bodyPr/>
          <a:lstStyle/>
          <a:p>
            <a:endParaRPr lang="en-CA"/>
          </a:p>
        </p:txBody>
      </p:sp>
      <p:sp>
        <p:nvSpPr>
          <p:cNvPr id="47116" name="Rectangle 12"/>
          <p:cNvSpPr>
            <a:spLocks noChangeArrowheads="1"/>
          </p:cNvSpPr>
          <p:nvPr/>
        </p:nvSpPr>
        <p:spPr bwMode="auto">
          <a:xfrm>
            <a:off x="252413" y="4508500"/>
            <a:ext cx="1800225" cy="1800225"/>
          </a:xfrm>
          <a:prstGeom prst="rect">
            <a:avLst/>
          </a:prstGeom>
          <a:noFill/>
          <a:ln w="9525">
            <a:solidFill>
              <a:schemeClr val="tx1"/>
            </a:solidFill>
            <a:miter lim="800000"/>
            <a:headEnd/>
            <a:tailEnd/>
          </a:ln>
        </p:spPr>
        <p:txBody>
          <a:bodyPr wrap="none" anchor="ctr"/>
          <a:lstStyle/>
          <a:p>
            <a:endParaRPr lang="en-CA"/>
          </a:p>
        </p:txBody>
      </p:sp>
      <p:sp>
        <p:nvSpPr>
          <p:cNvPr id="47117" name="Rectangle 13"/>
          <p:cNvSpPr>
            <a:spLocks noChangeArrowheads="1"/>
          </p:cNvSpPr>
          <p:nvPr/>
        </p:nvSpPr>
        <p:spPr bwMode="auto">
          <a:xfrm>
            <a:off x="1692275" y="2492375"/>
            <a:ext cx="792163" cy="792163"/>
          </a:xfrm>
          <a:prstGeom prst="rect">
            <a:avLst/>
          </a:prstGeom>
          <a:noFill/>
          <a:ln w="9525">
            <a:solidFill>
              <a:schemeClr val="tx1"/>
            </a:solidFill>
            <a:miter lim="800000"/>
            <a:headEnd/>
            <a:tailEnd/>
          </a:ln>
        </p:spPr>
        <p:txBody>
          <a:bodyPr wrap="none" anchor="ctr"/>
          <a:lstStyle/>
          <a:p>
            <a:endParaRPr lang="en-CA"/>
          </a:p>
        </p:txBody>
      </p:sp>
      <p:sp>
        <p:nvSpPr>
          <p:cNvPr id="47118" name="Line 14"/>
          <p:cNvSpPr>
            <a:spLocks noChangeShapeType="1"/>
          </p:cNvSpPr>
          <p:nvPr/>
        </p:nvSpPr>
        <p:spPr bwMode="auto">
          <a:xfrm flipH="1">
            <a:off x="252413" y="2492375"/>
            <a:ext cx="1439862" cy="2016125"/>
          </a:xfrm>
          <a:prstGeom prst="line">
            <a:avLst/>
          </a:prstGeom>
          <a:noFill/>
          <a:ln w="9525">
            <a:solidFill>
              <a:schemeClr val="tx1"/>
            </a:solidFill>
            <a:round/>
            <a:headEnd/>
            <a:tailEnd/>
          </a:ln>
        </p:spPr>
        <p:txBody>
          <a:bodyPr/>
          <a:lstStyle/>
          <a:p>
            <a:endParaRPr lang="en-CA"/>
          </a:p>
        </p:txBody>
      </p:sp>
      <p:sp>
        <p:nvSpPr>
          <p:cNvPr id="47119" name="Line 15"/>
          <p:cNvSpPr>
            <a:spLocks noChangeShapeType="1"/>
          </p:cNvSpPr>
          <p:nvPr/>
        </p:nvSpPr>
        <p:spPr bwMode="auto">
          <a:xfrm flipH="1">
            <a:off x="2052638" y="3284538"/>
            <a:ext cx="431800" cy="3024187"/>
          </a:xfrm>
          <a:prstGeom prst="line">
            <a:avLst/>
          </a:prstGeom>
          <a:noFill/>
          <a:ln w="9525">
            <a:solidFill>
              <a:schemeClr val="tx1"/>
            </a:solidFill>
            <a:round/>
            <a:headEnd/>
            <a:tailEnd/>
          </a:ln>
        </p:spPr>
        <p:txBody>
          <a:bodyPr/>
          <a:lstStyle/>
          <a:p>
            <a:endParaRPr lang="en-CA"/>
          </a:p>
        </p:txBody>
      </p:sp>
      <p:sp>
        <p:nvSpPr>
          <p:cNvPr id="42000" name="Slide Number Placeholder 15"/>
          <p:cNvSpPr>
            <a:spLocks noGrp="1"/>
          </p:cNvSpPr>
          <p:nvPr>
            <p:ph type="sldNum" sz="quarter" idx="12"/>
          </p:nvPr>
        </p:nvSpPr>
        <p:spPr/>
        <p:txBody>
          <a:bodyPr/>
          <a:lstStyle/>
          <a:p>
            <a:pPr>
              <a:defRPr/>
            </a:pPr>
            <a:fld id="{3A0D87FA-C54F-44EA-9744-F6D4EA8148B0}" type="slidenum">
              <a:rPr lang="en-US"/>
              <a:pPr>
                <a:defRPr/>
              </a:pPr>
              <a:t>43</a:t>
            </a:fld>
            <a:endParaRPr lang="en-US"/>
          </a:p>
        </p:txBody>
      </p:sp>
      <p:sp>
        <p:nvSpPr>
          <p:cNvPr id="17" name="Rectangle 16"/>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sp>
        <p:nvSpPr>
          <p:cNvPr id="18" name="Rectangle 17"/>
          <p:cNvSpPr/>
          <p:nvPr/>
        </p:nvSpPr>
        <p:spPr>
          <a:xfrm>
            <a:off x="2374450" y="5701784"/>
            <a:ext cx="1686680" cy="400110"/>
          </a:xfrm>
          <a:prstGeom prst="rect">
            <a:avLst/>
          </a:prstGeom>
        </p:spPr>
        <p:txBody>
          <a:bodyPr wrap="none">
            <a:spAutoFit/>
          </a:bodyPr>
          <a:lstStyle/>
          <a:p>
            <a:r>
              <a:rPr lang="en-US" sz="2000" b="1" dirty="0" smtClean="0"/>
              <a:t>1200 </a:t>
            </a:r>
            <a:r>
              <a:rPr lang="en-US" sz="2000" dirty="0" smtClean="0"/>
              <a:t>×</a:t>
            </a:r>
            <a:r>
              <a:rPr lang="en-US" sz="2000" b="1" dirty="0" smtClean="0"/>
              <a:t> 1200 </a:t>
            </a:r>
            <a:endParaRPr lang="en-CA" sz="2000" b="1" dirty="0"/>
          </a:p>
        </p:txBody>
      </p:sp>
      <p:sp>
        <p:nvSpPr>
          <p:cNvPr id="19" name="Rectangle 18"/>
          <p:cNvSpPr/>
          <p:nvPr/>
        </p:nvSpPr>
        <p:spPr>
          <a:xfrm>
            <a:off x="6490639" y="5701784"/>
            <a:ext cx="2371162" cy="400110"/>
          </a:xfrm>
          <a:prstGeom prst="rect">
            <a:avLst/>
          </a:prstGeom>
        </p:spPr>
        <p:txBody>
          <a:bodyPr wrap="none">
            <a:spAutoFit/>
          </a:bodyPr>
          <a:lstStyle/>
          <a:p>
            <a:r>
              <a:rPr lang="en-US" sz="2000" b="1" dirty="0" smtClean="0"/>
              <a:t>zoomed 200 </a:t>
            </a:r>
            <a:r>
              <a:rPr lang="en-US" sz="2000" dirty="0" smtClean="0"/>
              <a:t>×</a:t>
            </a:r>
            <a:r>
              <a:rPr lang="en-US" sz="2000" b="1" dirty="0" smtClean="0"/>
              <a:t> 200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710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711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71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711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711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711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711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7116"/>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711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7118"/>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711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81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p:bldP spid="47113" grpId="0" animBg="1"/>
      <p:bldP spid="47114" grpId="0" animBg="1"/>
      <p:bldP spid="47115" grpId="0" animBg="1"/>
      <p:bldP spid="47116" grpId="0" animBg="1"/>
      <p:bldP spid="47117" grpId="0" animBg="1"/>
      <p:bldP spid="47118" grpId="0" animBg="1"/>
      <p:bldP spid="47119" grpId="0" animBg="1"/>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dirty="0" smtClean="0"/>
              <a:t>Formats</a:t>
            </a:r>
          </a:p>
        </p:txBody>
      </p:sp>
      <p:sp>
        <p:nvSpPr>
          <p:cNvPr id="39939" name="Rectangle 3"/>
          <p:cNvSpPr>
            <a:spLocks noGrp="1" noChangeArrowheads="1"/>
          </p:cNvSpPr>
          <p:nvPr>
            <p:ph type="body" idx="1"/>
          </p:nvPr>
        </p:nvSpPr>
        <p:spPr/>
        <p:txBody>
          <a:bodyPr/>
          <a:lstStyle/>
          <a:p>
            <a:pPr eaLnBrk="1" hangingPunct="1">
              <a:buFontTx/>
              <a:buNone/>
            </a:pPr>
            <a:r>
              <a:rPr lang="en-US" smtClean="0"/>
              <a:t>	Two types of images:</a:t>
            </a:r>
          </a:p>
          <a:p>
            <a:pPr lvl="1" eaLnBrk="1" hangingPunct="1"/>
            <a:r>
              <a:rPr lang="en-US" smtClean="0"/>
              <a:t>Photographs</a:t>
            </a:r>
          </a:p>
          <a:p>
            <a:pPr lvl="1" eaLnBrk="1" hangingPunct="1"/>
            <a:r>
              <a:rPr lang="en-US" smtClean="0"/>
              <a:t>Graphics and line drawings</a:t>
            </a:r>
          </a:p>
          <a:p>
            <a:pPr lvl="1" eaLnBrk="1" hangingPunct="1"/>
            <a:endParaRPr lang="en-US" smtClean="0"/>
          </a:p>
          <a:p>
            <a:pPr eaLnBrk="1" hangingPunct="1">
              <a:buFontTx/>
              <a:buNone/>
            </a:pPr>
            <a:r>
              <a:rPr lang="en-US" smtClean="0"/>
              <a:t>	Image formats include:</a:t>
            </a:r>
          </a:p>
          <a:p>
            <a:pPr lvl="1" eaLnBrk="1" hangingPunct="1"/>
            <a:r>
              <a:rPr lang="en-US" smtClean="0"/>
              <a:t>JPEG/JPG</a:t>
            </a:r>
          </a:p>
          <a:p>
            <a:pPr lvl="1" eaLnBrk="1" hangingPunct="1"/>
            <a:r>
              <a:rPr lang="en-US" smtClean="0"/>
              <a:t>PNG</a:t>
            </a:r>
          </a:p>
          <a:p>
            <a:pPr lvl="1" eaLnBrk="1" hangingPunct="1"/>
            <a:r>
              <a:rPr lang="en-US" smtClean="0"/>
              <a:t>GIF</a:t>
            </a:r>
          </a:p>
        </p:txBody>
      </p:sp>
      <p:pic>
        <p:nvPicPr>
          <p:cNvPr id="39940" name="Picture 4"/>
          <p:cNvPicPr>
            <a:picLocks noChangeAspect="1" noChangeArrowheads="1"/>
          </p:cNvPicPr>
          <p:nvPr/>
        </p:nvPicPr>
        <p:blipFill>
          <a:blip r:embed="rId3" cstate="print"/>
          <a:srcRect/>
          <a:stretch>
            <a:fillRect/>
          </a:stretch>
        </p:blipFill>
        <p:spPr bwMode="auto">
          <a:xfrm>
            <a:off x="4787900" y="1989138"/>
            <a:ext cx="3689350" cy="2447925"/>
          </a:xfrm>
          <a:prstGeom prst="rect">
            <a:avLst/>
          </a:prstGeom>
          <a:noFill/>
          <a:ln w="9525">
            <a:noFill/>
            <a:miter lim="800000"/>
            <a:headEnd/>
            <a:tailEnd/>
          </a:ln>
        </p:spPr>
      </p:pic>
      <p:pic>
        <p:nvPicPr>
          <p:cNvPr id="7" name="Picture 11" descr="C:\Users\dwharder\Desktop\q4.png"/>
          <p:cNvPicPr>
            <a:picLocks noChangeAspect="1" noChangeArrowheads="1"/>
          </p:cNvPicPr>
          <p:nvPr/>
        </p:nvPicPr>
        <p:blipFill>
          <a:blip r:embed="rId4" cstate="print"/>
          <a:srcRect/>
          <a:stretch>
            <a:fillRect/>
          </a:stretch>
        </p:blipFill>
        <p:spPr bwMode="auto">
          <a:xfrm>
            <a:off x="1547813" y="4868863"/>
            <a:ext cx="5507037" cy="1101725"/>
          </a:xfrm>
          <a:prstGeom prst="rect">
            <a:avLst/>
          </a:prstGeom>
          <a:noFill/>
          <a:ln w="9525">
            <a:noFill/>
            <a:miter lim="800000"/>
            <a:headEnd/>
            <a:tailEnd/>
          </a:ln>
        </p:spPr>
      </p:pic>
      <p:sp>
        <p:nvSpPr>
          <p:cNvPr id="36870" name="Slide Number Placeholder 5"/>
          <p:cNvSpPr>
            <a:spLocks noGrp="1"/>
          </p:cNvSpPr>
          <p:nvPr>
            <p:ph type="sldNum" sz="quarter" idx="12"/>
          </p:nvPr>
        </p:nvSpPr>
        <p:spPr/>
        <p:txBody>
          <a:bodyPr/>
          <a:lstStyle/>
          <a:p>
            <a:pPr>
              <a:defRPr/>
            </a:pPr>
            <a:fld id="{D4F3DDDA-75C6-4B0E-9858-4AAE8C0F5249}" type="slidenum">
              <a:rPr lang="en-US"/>
              <a:pPr>
                <a:defRPr/>
              </a:pPr>
              <a:t>44</a:t>
            </a:fld>
            <a:endParaRPr lang="en-US"/>
          </a:p>
        </p:txBody>
      </p:sp>
      <p:sp>
        <p:nvSpPr>
          <p:cNvPr id="8" name="Rectangle 7"/>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93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93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93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9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2" name="Picture 12" descr="C:\Users\dwharder\Downloads\d.gif"/>
          <p:cNvPicPr>
            <a:picLocks noChangeAspect="1" noChangeArrowheads="1" noCrop="1"/>
          </p:cNvPicPr>
          <p:nvPr/>
        </p:nvPicPr>
        <p:blipFill>
          <a:blip r:embed="rId3" cstate="print"/>
          <a:srcRect/>
          <a:stretch>
            <a:fillRect/>
          </a:stretch>
        </p:blipFill>
        <p:spPr bwMode="auto">
          <a:xfrm>
            <a:off x="5899767" y="3754438"/>
            <a:ext cx="1885950" cy="3103562"/>
          </a:xfrm>
          <a:prstGeom prst="rect">
            <a:avLst/>
          </a:prstGeom>
          <a:noFill/>
          <a:ln w="9525">
            <a:noFill/>
            <a:miter lim="800000"/>
            <a:headEnd/>
            <a:tailEnd/>
          </a:ln>
        </p:spPr>
      </p:pic>
      <p:sp>
        <p:nvSpPr>
          <p:cNvPr id="40964" name="Rectangle 2"/>
          <p:cNvSpPr>
            <a:spLocks noGrp="1" noChangeArrowheads="1"/>
          </p:cNvSpPr>
          <p:nvPr>
            <p:ph type="title"/>
          </p:nvPr>
        </p:nvSpPr>
        <p:spPr/>
        <p:txBody>
          <a:bodyPr/>
          <a:lstStyle/>
          <a:p>
            <a:pPr eaLnBrk="1" hangingPunct="1"/>
            <a:r>
              <a:rPr lang="en-US" dirty="0" smtClean="0"/>
              <a:t>Formats</a:t>
            </a:r>
          </a:p>
        </p:txBody>
      </p:sp>
      <p:sp>
        <p:nvSpPr>
          <p:cNvPr id="7"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defRPr/>
            </a:pPr>
            <a:r>
              <a:rPr lang="en-US" sz="2400" kern="0" dirty="0">
                <a:latin typeface="+mn-lt"/>
              </a:rPr>
              <a:t>	</a:t>
            </a:r>
            <a:r>
              <a:rPr lang="en-US" sz="2000" kern="0" dirty="0">
                <a:latin typeface="+mn-lt"/>
              </a:rPr>
              <a:t>JPEG:  Joint Photographic Expert Group</a:t>
            </a:r>
          </a:p>
          <a:p>
            <a:pPr marL="742950" lvl="1" indent="-285750">
              <a:spcBef>
                <a:spcPct val="20000"/>
              </a:spcBef>
              <a:buFontTx/>
              <a:buChar char="–"/>
              <a:defRPr/>
            </a:pPr>
            <a:r>
              <a:rPr lang="en-US" kern="0" dirty="0">
                <a:latin typeface="+mn-lt"/>
              </a:rPr>
              <a:t>Use with Photographs</a:t>
            </a:r>
          </a:p>
          <a:p>
            <a:pPr marL="742950" lvl="1" indent="-285750">
              <a:spcBef>
                <a:spcPct val="20000"/>
              </a:spcBef>
              <a:buFontTx/>
              <a:buChar char="–"/>
              <a:defRPr/>
            </a:pPr>
            <a:endParaRPr lang="en-US" kern="0" dirty="0">
              <a:latin typeface="+mn-lt"/>
            </a:endParaRPr>
          </a:p>
          <a:p>
            <a:pPr marL="342900" indent="-342900">
              <a:spcBef>
                <a:spcPct val="20000"/>
              </a:spcBef>
              <a:defRPr/>
            </a:pPr>
            <a:r>
              <a:rPr lang="en-US" sz="2000" kern="0" dirty="0">
                <a:latin typeface="+mn-lt"/>
              </a:rPr>
              <a:t>	PNG:  Portable Network Graphics</a:t>
            </a:r>
          </a:p>
          <a:p>
            <a:pPr marL="742950" lvl="1" indent="-285750">
              <a:spcBef>
                <a:spcPct val="20000"/>
              </a:spcBef>
              <a:buFontTx/>
              <a:buChar char="–"/>
              <a:defRPr/>
            </a:pPr>
            <a:r>
              <a:rPr lang="en-US" kern="0" dirty="0">
                <a:latin typeface="+mn-lt"/>
              </a:rPr>
              <a:t>Use with graphics and line drawings</a:t>
            </a:r>
          </a:p>
          <a:p>
            <a:pPr marL="742950" lvl="1" indent="-285750">
              <a:spcBef>
                <a:spcPct val="20000"/>
              </a:spcBef>
              <a:buFontTx/>
              <a:buChar char="–"/>
              <a:defRPr/>
            </a:pPr>
            <a:endParaRPr lang="en-US" kern="0" dirty="0">
              <a:latin typeface="+mn-lt"/>
            </a:endParaRPr>
          </a:p>
          <a:p>
            <a:pPr marL="342900" indent="-342900">
              <a:spcBef>
                <a:spcPct val="20000"/>
              </a:spcBef>
              <a:defRPr/>
            </a:pPr>
            <a:r>
              <a:rPr lang="en-US" sz="2000" kern="0" dirty="0">
                <a:latin typeface="+mn-lt"/>
              </a:rPr>
              <a:t>	GIF:  Graphics Interchange Format</a:t>
            </a:r>
          </a:p>
          <a:p>
            <a:pPr marL="742950" lvl="1" indent="-285750">
              <a:spcBef>
                <a:spcPct val="20000"/>
              </a:spcBef>
              <a:buFontTx/>
              <a:buChar char="–"/>
              <a:defRPr/>
            </a:pPr>
            <a:r>
              <a:rPr lang="en-US" kern="0" dirty="0">
                <a:latin typeface="+mn-lt"/>
              </a:rPr>
              <a:t>Don’t use it</a:t>
            </a:r>
          </a:p>
        </p:txBody>
      </p:sp>
      <p:pic>
        <p:nvPicPr>
          <p:cNvPr id="40966" name="Picture 4"/>
          <p:cNvPicPr>
            <a:picLocks noChangeAspect="1" noChangeArrowheads="1"/>
          </p:cNvPicPr>
          <p:nvPr/>
        </p:nvPicPr>
        <p:blipFill>
          <a:blip r:embed="rId4" cstate="print"/>
          <a:srcRect/>
          <a:stretch>
            <a:fillRect/>
          </a:stretch>
        </p:blipFill>
        <p:spPr bwMode="auto">
          <a:xfrm>
            <a:off x="5651500" y="1196975"/>
            <a:ext cx="2495550" cy="1655763"/>
          </a:xfrm>
          <a:prstGeom prst="rect">
            <a:avLst/>
          </a:prstGeom>
          <a:noFill/>
          <a:ln w="9525">
            <a:noFill/>
            <a:miter lim="800000"/>
            <a:headEnd/>
            <a:tailEnd/>
          </a:ln>
        </p:spPr>
      </p:pic>
      <p:pic>
        <p:nvPicPr>
          <p:cNvPr id="9" name="Picture 11" descr="C:\Users\dwharder\Desktop\q4.png"/>
          <p:cNvPicPr>
            <a:picLocks noChangeAspect="1" noChangeArrowheads="1"/>
          </p:cNvPicPr>
          <p:nvPr/>
        </p:nvPicPr>
        <p:blipFill>
          <a:blip r:embed="rId5" cstate="print"/>
          <a:srcRect/>
          <a:stretch>
            <a:fillRect/>
          </a:stretch>
        </p:blipFill>
        <p:spPr bwMode="auto">
          <a:xfrm>
            <a:off x="5148263" y="3068638"/>
            <a:ext cx="3708400" cy="741362"/>
          </a:xfrm>
          <a:prstGeom prst="rect">
            <a:avLst/>
          </a:prstGeom>
          <a:noFill/>
          <a:ln w="9525">
            <a:noFill/>
            <a:miter lim="800000"/>
            <a:headEnd/>
            <a:tailEnd/>
          </a:ln>
        </p:spPr>
      </p:pic>
      <p:pic>
        <p:nvPicPr>
          <p:cNvPr id="10" name="Picture 4" descr="C:\Users\dwharder\Desktop\donot.png"/>
          <p:cNvPicPr>
            <a:picLocks noChangeAspect="1" noChangeArrowheads="1"/>
          </p:cNvPicPr>
          <p:nvPr/>
        </p:nvPicPr>
        <p:blipFill>
          <a:blip r:embed="rId6" cstate="print"/>
          <a:srcRect/>
          <a:stretch>
            <a:fillRect/>
          </a:stretch>
        </p:blipFill>
        <p:spPr bwMode="auto">
          <a:xfrm>
            <a:off x="6631990" y="4952384"/>
            <a:ext cx="608013" cy="608013"/>
          </a:xfrm>
          <a:prstGeom prst="rect">
            <a:avLst/>
          </a:prstGeom>
          <a:noFill/>
          <a:ln w="9525">
            <a:noFill/>
            <a:miter lim="800000"/>
            <a:headEnd/>
            <a:tailEnd/>
          </a:ln>
        </p:spPr>
      </p:pic>
      <p:sp>
        <p:nvSpPr>
          <p:cNvPr id="37895" name="Slide Number Placeholder 7"/>
          <p:cNvSpPr>
            <a:spLocks noGrp="1"/>
          </p:cNvSpPr>
          <p:nvPr>
            <p:ph type="sldNum" sz="quarter" idx="12"/>
          </p:nvPr>
        </p:nvSpPr>
        <p:spPr/>
        <p:txBody>
          <a:bodyPr/>
          <a:lstStyle/>
          <a:p>
            <a:pPr>
              <a:defRPr/>
            </a:pPr>
            <a:fld id="{4087196E-7E14-485A-95F0-D46EA53D81E9}" type="slidenum">
              <a:rPr lang="en-US"/>
              <a:pPr>
                <a:defRPr/>
              </a:pPr>
              <a:t>45</a:t>
            </a:fld>
            <a:endParaRPr lang="en-US"/>
          </a:p>
        </p:txBody>
      </p:sp>
      <p:sp>
        <p:nvSpPr>
          <p:cNvPr id="13" name="Rectangle 12"/>
          <p:cNvSpPr/>
          <p:nvPr/>
        </p:nvSpPr>
        <p:spPr>
          <a:xfrm>
            <a:off x="1931988" y="4068763"/>
            <a:ext cx="3776662" cy="369887"/>
          </a:xfrm>
          <a:prstGeom prst="rect">
            <a:avLst/>
          </a:prstGeom>
        </p:spPr>
        <p:txBody>
          <a:bodyPr wrap="none">
            <a:spAutoFit/>
          </a:bodyPr>
          <a:lstStyle/>
          <a:p>
            <a:pPr marL="742950" lvl="1" indent="-285750">
              <a:spcBef>
                <a:spcPct val="20000"/>
              </a:spcBef>
              <a:defRPr/>
            </a:pPr>
            <a:r>
              <a:rPr lang="en-US" kern="0" dirty="0"/>
              <a:t>unless you need an </a:t>
            </a:r>
            <a:r>
              <a:rPr lang="en-US" kern="0" dirty="0" smtClean="0"/>
              <a:t>animation</a:t>
            </a:r>
            <a:endParaRPr lang="en-US" kern="0" dirty="0"/>
          </a:p>
        </p:txBody>
      </p:sp>
      <p:sp>
        <p:nvSpPr>
          <p:cNvPr id="15" name="Rectangle 14"/>
          <p:cNvSpPr/>
          <p:nvPr/>
        </p:nvSpPr>
        <p:spPr>
          <a:xfrm>
            <a:off x="2801777" y="6581775"/>
            <a:ext cx="3725862" cy="276225"/>
          </a:xfrm>
          <a:prstGeom prst="rect">
            <a:avLst/>
          </a:prstGeom>
        </p:spPr>
        <p:txBody>
          <a:bodyPr>
            <a:spAutoFit/>
          </a:bodyPr>
          <a:lstStyle/>
          <a:p>
            <a:pPr>
              <a:defRPr/>
            </a:pPr>
            <a:r>
              <a:rPr lang="en-CA" sz="1200" dirty="0">
                <a:solidFill>
                  <a:schemeClr val="tx1">
                    <a:lumMod val="50000"/>
                    <a:lumOff val="50000"/>
                  </a:schemeClr>
                </a:solidFill>
              </a:rPr>
              <a:t>http://courses.bio.unc.edu/2011Fall/Biol202Section7/</a:t>
            </a:r>
          </a:p>
        </p:txBody>
      </p:sp>
      <p:sp>
        <p:nvSpPr>
          <p:cNvPr id="12" name="Rectangle 11"/>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t>Formats</a:t>
            </a:r>
          </a:p>
        </p:txBody>
      </p:sp>
      <p:sp>
        <p:nvSpPr>
          <p:cNvPr id="41987" name="Rectangle 3"/>
          <p:cNvSpPr>
            <a:spLocks noGrp="1" noChangeArrowheads="1"/>
          </p:cNvSpPr>
          <p:nvPr>
            <p:ph type="body" idx="1"/>
          </p:nvPr>
        </p:nvSpPr>
        <p:spPr/>
        <p:txBody>
          <a:bodyPr/>
          <a:lstStyle/>
          <a:p>
            <a:pPr>
              <a:buFontTx/>
              <a:buNone/>
            </a:pPr>
            <a:r>
              <a:rPr lang="en-US" dirty="0" smtClean="0"/>
              <a:t>	Comparing PNG and JPEG with </a:t>
            </a:r>
            <a:r>
              <a:rPr lang="en-US" dirty="0" smtClean="0"/>
              <a:t>graphics</a:t>
            </a:r>
            <a:endParaRPr lang="en-US" dirty="0" smtClean="0"/>
          </a:p>
        </p:txBody>
      </p:sp>
      <p:pic>
        <p:nvPicPr>
          <p:cNvPr id="41988" name="Picture 4" descr="Graphic1"/>
          <p:cNvPicPr>
            <a:picLocks noChangeAspect="1" noChangeArrowheads="1"/>
          </p:cNvPicPr>
          <p:nvPr/>
        </p:nvPicPr>
        <p:blipFill>
          <a:blip r:embed="rId3" cstate="print"/>
          <a:srcRect/>
          <a:stretch>
            <a:fillRect/>
          </a:stretch>
        </p:blipFill>
        <p:spPr bwMode="auto">
          <a:xfrm>
            <a:off x="723900" y="2193858"/>
            <a:ext cx="3797300" cy="3797300"/>
          </a:xfrm>
          <a:prstGeom prst="rect">
            <a:avLst/>
          </a:prstGeom>
          <a:noFill/>
          <a:ln w="9525">
            <a:noFill/>
            <a:miter lim="800000"/>
            <a:headEnd/>
            <a:tailEnd/>
          </a:ln>
        </p:spPr>
      </p:pic>
      <p:pic>
        <p:nvPicPr>
          <p:cNvPr id="41989" name="Picture 5" descr="Graphic1"/>
          <p:cNvPicPr>
            <a:picLocks noChangeAspect="1" noChangeArrowheads="1"/>
          </p:cNvPicPr>
          <p:nvPr/>
        </p:nvPicPr>
        <p:blipFill>
          <a:blip r:embed="rId4" cstate="print"/>
          <a:srcRect/>
          <a:stretch>
            <a:fillRect/>
          </a:stretch>
        </p:blipFill>
        <p:spPr bwMode="auto">
          <a:xfrm>
            <a:off x="5092678" y="2193858"/>
            <a:ext cx="3795712" cy="3795712"/>
          </a:xfrm>
          <a:prstGeom prst="rect">
            <a:avLst/>
          </a:prstGeom>
          <a:noFill/>
          <a:ln w="9525">
            <a:noFill/>
            <a:miter lim="800000"/>
            <a:headEnd/>
            <a:tailEnd/>
          </a:ln>
        </p:spPr>
      </p:pic>
      <p:pic>
        <p:nvPicPr>
          <p:cNvPr id="41990" name="Picture 6" descr="xxv"/>
          <p:cNvPicPr>
            <a:picLocks noChangeAspect="1" noChangeArrowheads="1"/>
          </p:cNvPicPr>
          <p:nvPr/>
        </p:nvPicPr>
        <p:blipFill>
          <a:blip r:embed="rId5" cstate="print"/>
          <a:srcRect/>
          <a:stretch>
            <a:fillRect/>
          </a:stretch>
        </p:blipFill>
        <p:spPr bwMode="auto">
          <a:xfrm>
            <a:off x="4589440" y="4425883"/>
            <a:ext cx="1800225" cy="1800225"/>
          </a:xfrm>
          <a:prstGeom prst="rect">
            <a:avLst/>
          </a:prstGeom>
          <a:noFill/>
          <a:ln w="9525">
            <a:noFill/>
            <a:miter lim="800000"/>
            <a:headEnd/>
            <a:tailEnd/>
          </a:ln>
        </p:spPr>
      </p:pic>
      <p:sp>
        <p:nvSpPr>
          <p:cNvPr id="41991" name="Rectangle 7"/>
          <p:cNvSpPr>
            <a:spLocks noChangeArrowheads="1"/>
          </p:cNvSpPr>
          <p:nvPr/>
        </p:nvSpPr>
        <p:spPr bwMode="auto">
          <a:xfrm>
            <a:off x="4589440" y="4425883"/>
            <a:ext cx="1800225" cy="1800225"/>
          </a:xfrm>
          <a:prstGeom prst="rect">
            <a:avLst/>
          </a:prstGeom>
          <a:noFill/>
          <a:ln w="9525">
            <a:solidFill>
              <a:schemeClr val="tx1"/>
            </a:solidFill>
            <a:miter lim="800000"/>
            <a:headEnd/>
            <a:tailEnd/>
          </a:ln>
        </p:spPr>
        <p:txBody>
          <a:bodyPr wrap="none" anchor="ctr"/>
          <a:lstStyle/>
          <a:p>
            <a:endParaRPr lang="en-CA"/>
          </a:p>
        </p:txBody>
      </p:sp>
      <p:sp>
        <p:nvSpPr>
          <p:cNvPr id="41992" name="Rectangle 8"/>
          <p:cNvSpPr>
            <a:spLocks noChangeArrowheads="1"/>
          </p:cNvSpPr>
          <p:nvPr/>
        </p:nvSpPr>
        <p:spPr bwMode="auto">
          <a:xfrm>
            <a:off x="6029303" y="2409758"/>
            <a:ext cx="792162" cy="792162"/>
          </a:xfrm>
          <a:prstGeom prst="rect">
            <a:avLst/>
          </a:prstGeom>
          <a:noFill/>
          <a:ln w="9525">
            <a:solidFill>
              <a:schemeClr val="tx1"/>
            </a:solidFill>
            <a:miter lim="800000"/>
            <a:headEnd/>
            <a:tailEnd/>
          </a:ln>
        </p:spPr>
        <p:txBody>
          <a:bodyPr wrap="none" anchor="ctr"/>
          <a:lstStyle/>
          <a:p>
            <a:endParaRPr lang="en-CA"/>
          </a:p>
        </p:txBody>
      </p:sp>
      <p:sp>
        <p:nvSpPr>
          <p:cNvPr id="41993" name="Line 9"/>
          <p:cNvSpPr>
            <a:spLocks noChangeShapeType="1"/>
          </p:cNvSpPr>
          <p:nvPr/>
        </p:nvSpPr>
        <p:spPr bwMode="auto">
          <a:xfrm flipH="1">
            <a:off x="4589440" y="2409758"/>
            <a:ext cx="1439863" cy="2016125"/>
          </a:xfrm>
          <a:prstGeom prst="line">
            <a:avLst/>
          </a:prstGeom>
          <a:noFill/>
          <a:ln w="9525">
            <a:solidFill>
              <a:schemeClr val="tx1"/>
            </a:solidFill>
            <a:round/>
            <a:headEnd/>
            <a:tailEnd/>
          </a:ln>
        </p:spPr>
        <p:txBody>
          <a:bodyPr/>
          <a:lstStyle/>
          <a:p>
            <a:endParaRPr lang="en-CA"/>
          </a:p>
        </p:txBody>
      </p:sp>
      <p:sp>
        <p:nvSpPr>
          <p:cNvPr id="41994" name="Line 10"/>
          <p:cNvSpPr>
            <a:spLocks noChangeShapeType="1"/>
          </p:cNvSpPr>
          <p:nvPr/>
        </p:nvSpPr>
        <p:spPr bwMode="auto">
          <a:xfrm flipH="1">
            <a:off x="6389665" y="3201920"/>
            <a:ext cx="431800" cy="3024188"/>
          </a:xfrm>
          <a:prstGeom prst="line">
            <a:avLst/>
          </a:prstGeom>
          <a:noFill/>
          <a:ln w="9525">
            <a:solidFill>
              <a:schemeClr val="tx1"/>
            </a:solidFill>
            <a:round/>
            <a:headEnd/>
            <a:tailEnd/>
          </a:ln>
        </p:spPr>
        <p:txBody>
          <a:bodyPr/>
          <a:lstStyle/>
          <a:p>
            <a:endParaRPr lang="en-CA"/>
          </a:p>
        </p:txBody>
      </p:sp>
      <p:pic>
        <p:nvPicPr>
          <p:cNvPr id="41995" name="Picture 11" descr="untitled2"/>
          <p:cNvPicPr>
            <a:picLocks noChangeAspect="1" noChangeArrowheads="1"/>
          </p:cNvPicPr>
          <p:nvPr/>
        </p:nvPicPr>
        <p:blipFill>
          <a:blip r:embed="rId6" cstate="print"/>
          <a:srcRect/>
          <a:stretch>
            <a:fillRect/>
          </a:stretch>
        </p:blipFill>
        <p:spPr bwMode="auto">
          <a:xfrm>
            <a:off x="206375" y="4425883"/>
            <a:ext cx="1793875" cy="1800225"/>
          </a:xfrm>
          <a:prstGeom prst="rect">
            <a:avLst/>
          </a:prstGeom>
          <a:noFill/>
          <a:ln w="9525">
            <a:noFill/>
            <a:miter lim="800000"/>
            <a:headEnd/>
            <a:tailEnd/>
          </a:ln>
        </p:spPr>
      </p:pic>
      <p:sp>
        <p:nvSpPr>
          <p:cNvPr id="41996" name="Rectangle 12"/>
          <p:cNvSpPr>
            <a:spLocks noChangeArrowheads="1"/>
          </p:cNvSpPr>
          <p:nvPr/>
        </p:nvSpPr>
        <p:spPr bwMode="auto">
          <a:xfrm>
            <a:off x="200025" y="4425883"/>
            <a:ext cx="1800225" cy="1800225"/>
          </a:xfrm>
          <a:prstGeom prst="rect">
            <a:avLst/>
          </a:prstGeom>
          <a:noFill/>
          <a:ln w="9525">
            <a:solidFill>
              <a:schemeClr val="tx1"/>
            </a:solidFill>
            <a:miter lim="800000"/>
            <a:headEnd/>
            <a:tailEnd/>
          </a:ln>
        </p:spPr>
        <p:txBody>
          <a:bodyPr wrap="none" anchor="ctr"/>
          <a:lstStyle/>
          <a:p>
            <a:endParaRPr lang="en-CA"/>
          </a:p>
        </p:txBody>
      </p:sp>
      <p:sp>
        <p:nvSpPr>
          <p:cNvPr id="41997" name="Rectangle 13"/>
          <p:cNvSpPr>
            <a:spLocks noChangeArrowheads="1"/>
          </p:cNvSpPr>
          <p:nvPr/>
        </p:nvSpPr>
        <p:spPr bwMode="auto">
          <a:xfrm>
            <a:off x="1639888" y="2409758"/>
            <a:ext cx="792162" cy="792162"/>
          </a:xfrm>
          <a:prstGeom prst="rect">
            <a:avLst/>
          </a:prstGeom>
          <a:noFill/>
          <a:ln w="9525">
            <a:solidFill>
              <a:schemeClr val="tx1"/>
            </a:solidFill>
            <a:miter lim="800000"/>
            <a:headEnd/>
            <a:tailEnd/>
          </a:ln>
        </p:spPr>
        <p:txBody>
          <a:bodyPr wrap="none" anchor="ctr"/>
          <a:lstStyle/>
          <a:p>
            <a:endParaRPr lang="en-CA"/>
          </a:p>
        </p:txBody>
      </p:sp>
      <p:sp>
        <p:nvSpPr>
          <p:cNvPr id="41998" name="Line 14"/>
          <p:cNvSpPr>
            <a:spLocks noChangeShapeType="1"/>
          </p:cNvSpPr>
          <p:nvPr/>
        </p:nvSpPr>
        <p:spPr bwMode="auto">
          <a:xfrm flipH="1">
            <a:off x="200025" y="2409758"/>
            <a:ext cx="1439863" cy="2016125"/>
          </a:xfrm>
          <a:prstGeom prst="line">
            <a:avLst/>
          </a:prstGeom>
          <a:noFill/>
          <a:ln w="9525">
            <a:solidFill>
              <a:schemeClr val="tx1"/>
            </a:solidFill>
            <a:round/>
            <a:headEnd/>
            <a:tailEnd/>
          </a:ln>
        </p:spPr>
        <p:txBody>
          <a:bodyPr/>
          <a:lstStyle/>
          <a:p>
            <a:endParaRPr lang="en-CA"/>
          </a:p>
        </p:txBody>
      </p:sp>
      <p:sp>
        <p:nvSpPr>
          <p:cNvPr id="41999" name="Line 15"/>
          <p:cNvSpPr>
            <a:spLocks noChangeShapeType="1"/>
          </p:cNvSpPr>
          <p:nvPr/>
        </p:nvSpPr>
        <p:spPr bwMode="auto">
          <a:xfrm flipH="1">
            <a:off x="2000250" y="3201920"/>
            <a:ext cx="431800" cy="3024188"/>
          </a:xfrm>
          <a:prstGeom prst="line">
            <a:avLst/>
          </a:prstGeom>
          <a:noFill/>
          <a:ln w="9525">
            <a:solidFill>
              <a:schemeClr val="tx1"/>
            </a:solidFill>
            <a:round/>
            <a:headEnd/>
            <a:tailEnd/>
          </a:ln>
        </p:spPr>
        <p:txBody>
          <a:bodyPr/>
          <a:lstStyle/>
          <a:p>
            <a:endParaRPr lang="en-CA"/>
          </a:p>
        </p:txBody>
      </p:sp>
      <p:sp>
        <p:nvSpPr>
          <p:cNvPr id="38928" name="Slide Number Placeholder 15"/>
          <p:cNvSpPr>
            <a:spLocks noGrp="1"/>
          </p:cNvSpPr>
          <p:nvPr>
            <p:ph type="sldNum" sz="quarter" idx="12"/>
          </p:nvPr>
        </p:nvSpPr>
        <p:spPr/>
        <p:txBody>
          <a:bodyPr/>
          <a:lstStyle/>
          <a:p>
            <a:pPr>
              <a:defRPr/>
            </a:pPr>
            <a:fld id="{D98DFD49-677E-45F8-895B-B17A4AB592A1}" type="slidenum">
              <a:rPr lang="en-US"/>
              <a:pPr>
                <a:defRPr/>
              </a:pPr>
              <a:t>46</a:t>
            </a:fld>
            <a:endParaRPr lang="en-US"/>
          </a:p>
        </p:txBody>
      </p:sp>
      <p:sp>
        <p:nvSpPr>
          <p:cNvPr id="18" name="Rectangle 17"/>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smtClean="0"/>
              <a:t>Formats</a:t>
            </a:r>
          </a:p>
        </p:txBody>
      </p:sp>
      <p:sp>
        <p:nvSpPr>
          <p:cNvPr id="43011" name="Rectangle 3"/>
          <p:cNvSpPr>
            <a:spLocks noGrp="1" noChangeArrowheads="1"/>
          </p:cNvSpPr>
          <p:nvPr>
            <p:ph type="body" idx="1"/>
          </p:nvPr>
        </p:nvSpPr>
        <p:spPr/>
        <p:txBody>
          <a:bodyPr/>
          <a:lstStyle/>
          <a:p>
            <a:pPr>
              <a:buFontTx/>
              <a:buNone/>
            </a:pPr>
            <a:r>
              <a:rPr lang="en-US" dirty="0" smtClean="0"/>
              <a:t>	The </a:t>
            </a:r>
            <a:r>
              <a:rPr lang="en-US" i="1" dirty="0" smtClean="0"/>
              <a:t>waves</a:t>
            </a:r>
            <a:r>
              <a:rPr lang="en-US" dirty="0" smtClean="0"/>
              <a:t> are truncated Fourier series (MATH 211)</a:t>
            </a:r>
          </a:p>
          <a:p>
            <a:pPr lvl="1"/>
            <a:r>
              <a:rPr lang="en-US" dirty="0" smtClean="0"/>
              <a:t>Sharp transitions are smoothed</a:t>
            </a:r>
          </a:p>
          <a:p>
            <a:pPr lvl="1"/>
            <a:r>
              <a:rPr lang="en-US" dirty="0" smtClean="0"/>
              <a:t>Transients appear as speckles</a:t>
            </a:r>
          </a:p>
        </p:txBody>
      </p:sp>
      <p:pic>
        <p:nvPicPr>
          <p:cNvPr id="43012" name="Picture 4" descr="xxx"/>
          <p:cNvPicPr>
            <a:picLocks noChangeAspect="1" noChangeArrowheads="1"/>
          </p:cNvPicPr>
          <p:nvPr/>
        </p:nvPicPr>
        <p:blipFill>
          <a:blip r:embed="rId3" cstate="print"/>
          <a:srcRect/>
          <a:stretch>
            <a:fillRect/>
          </a:stretch>
        </p:blipFill>
        <p:spPr bwMode="auto">
          <a:xfrm>
            <a:off x="3492500" y="2924175"/>
            <a:ext cx="4968875" cy="2319338"/>
          </a:xfrm>
          <a:prstGeom prst="rect">
            <a:avLst/>
          </a:prstGeom>
          <a:noFill/>
          <a:ln w="9525">
            <a:noFill/>
            <a:miter lim="800000"/>
            <a:headEnd/>
            <a:tailEnd/>
          </a:ln>
        </p:spPr>
      </p:pic>
      <p:pic>
        <p:nvPicPr>
          <p:cNvPr id="43013" name="Picture 5" descr="xxv"/>
          <p:cNvPicPr>
            <a:picLocks noChangeAspect="1" noChangeArrowheads="1"/>
          </p:cNvPicPr>
          <p:nvPr/>
        </p:nvPicPr>
        <p:blipFill>
          <a:blip r:embed="rId4" cstate="print"/>
          <a:srcRect/>
          <a:stretch>
            <a:fillRect/>
          </a:stretch>
        </p:blipFill>
        <p:spPr bwMode="auto">
          <a:xfrm>
            <a:off x="395288" y="2924175"/>
            <a:ext cx="2879725" cy="2879725"/>
          </a:xfrm>
          <a:prstGeom prst="rect">
            <a:avLst/>
          </a:prstGeom>
          <a:noFill/>
          <a:ln w="9525">
            <a:noFill/>
            <a:miter lim="800000"/>
            <a:headEnd/>
            <a:tailEnd/>
          </a:ln>
        </p:spPr>
      </p:pic>
      <p:sp>
        <p:nvSpPr>
          <p:cNvPr id="43014" name="Line 6"/>
          <p:cNvSpPr>
            <a:spLocks noChangeShapeType="1"/>
          </p:cNvSpPr>
          <p:nvPr/>
        </p:nvSpPr>
        <p:spPr bwMode="auto">
          <a:xfrm>
            <a:off x="1908175" y="3570288"/>
            <a:ext cx="4319588" cy="506412"/>
          </a:xfrm>
          <a:prstGeom prst="line">
            <a:avLst/>
          </a:prstGeom>
          <a:noFill/>
          <a:ln w="9525">
            <a:solidFill>
              <a:schemeClr val="tx1"/>
            </a:solidFill>
            <a:round/>
            <a:headEnd type="triangle" w="med" len="med"/>
            <a:tailEnd type="triangle" w="med" len="med"/>
          </a:ln>
        </p:spPr>
        <p:txBody>
          <a:bodyPr/>
          <a:lstStyle/>
          <a:p>
            <a:endParaRPr lang="en-CA"/>
          </a:p>
        </p:txBody>
      </p:sp>
      <p:sp>
        <p:nvSpPr>
          <p:cNvPr id="43015" name="Line 7"/>
          <p:cNvSpPr>
            <a:spLocks noChangeShapeType="1"/>
          </p:cNvSpPr>
          <p:nvPr/>
        </p:nvSpPr>
        <p:spPr bwMode="auto">
          <a:xfrm flipH="1">
            <a:off x="2843213" y="3282950"/>
            <a:ext cx="4105275" cy="144463"/>
          </a:xfrm>
          <a:prstGeom prst="line">
            <a:avLst/>
          </a:prstGeom>
          <a:noFill/>
          <a:ln w="9525">
            <a:solidFill>
              <a:schemeClr val="tx1"/>
            </a:solidFill>
            <a:round/>
            <a:headEnd type="triangle" w="med" len="med"/>
            <a:tailEnd type="triangle" w="med" len="med"/>
          </a:ln>
        </p:spPr>
        <p:txBody>
          <a:bodyPr/>
          <a:lstStyle/>
          <a:p>
            <a:endParaRPr lang="en-CA"/>
          </a:p>
        </p:txBody>
      </p:sp>
      <p:sp>
        <p:nvSpPr>
          <p:cNvPr id="43016" name="Line 8"/>
          <p:cNvSpPr>
            <a:spLocks noChangeShapeType="1"/>
          </p:cNvSpPr>
          <p:nvPr/>
        </p:nvSpPr>
        <p:spPr bwMode="auto">
          <a:xfrm>
            <a:off x="5069150" y="5370513"/>
            <a:ext cx="1015738" cy="0"/>
          </a:xfrm>
          <a:prstGeom prst="line">
            <a:avLst/>
          </a:prstGeom>
          <a:noFill/>
          <a:ln w="19050">
            <a:solidFill>
              <a:srgbClr val="D20000"/>
            </a:solidFill>
            <a:round/>
            <a:headEnd/>
            <a:tailEnd/>
          </a:ln>
        </p:spPr>
        <p:txBody>
          <a:bodyPr/>
          <a:lstStyle/>
          <a:p>
            <a:endParaRPr lang="en-CA"/>
          </a:p>
        </p:txBody>
      </p:sp>
      <p:sp>
        <p:nvSpPr>
          <p:cNvPr id="43017" name="Line 9"/>
          <p:cNvSpPr>
            <a:spLocks noChangeShapeType="1"/>
          </p:cNvSpPr>
          <p:nvPr/>
        </p:nvSpPr>
        <p:spPr bwMode="auto">
          <a:xfrm>
            <a:off x="5069150" y="5653088"/>
            <a:ext cx="1015738" cy="0"/>
          </a:xfrm>
          <a:prstGeom prst="line">
            <a:avLst/>
          </a:prstGeom>
          <a:noFill/>
          <a:ln w="19050">
            <a:solidFill>
              <a:schemeClr val="tx1"/>
            </a:solidFill>
            <a:round/>
            <a:headEnd/>
            <a:tailEnd/>
          </a:ln>
        </p:spPr>
        <p:txBody>
          <a:bodyPr/>
          <a:lstStyle/>
          <a:p>
            <a:endParaRPr lang="en-CA"/>
          </a:p>
        </p:txBody>
      </p:sp>
      <p:sp>
        <p:nvSpPr>
          <p:cNvPr id="43018" name="Text Box 10"/>
          <p:cNvSpPr txBox="1">
            <a:spLocks noChangeArrowheads="1"/>
          </p:cNvSpPr>
          <p:nvPr/>
        </p:nvSpPr>
        <p:spPr bwMode="auto">
          <a:xfrm>
            <a:off x="6135688" y="5154613"/>
            <a:ext cx="1967205" cy="369332"/>
          </a:xfrm>
          <a:prstGeom prst="rect">
            <a:avLst/>
          </a:prstGeom>
          <a:noFill/>
          <a:ln w="9525">
            <a:noFill/>
            <a:miter lim="800000"/>
            <a:headEnd/>
            <a:tailEnd/>
          </a:ln>
        </p:spPr>
        <p:txBody>
          <a:bodyPr wrap="none">
            <a:spAutoFit/>
          </a:bodyPr>
          <a:lstStyle/>
          <a:p>
            <a:r>
              <a:rPr lang="en-US" dirty="0" smtClean="0"/>
              <a:t>Unit </a:t>
            </a:r>
            <a:r>
              <a:rPr lang="en-US" dirty="0"/>
              <a:t>step function</a:t>
            </a:r>
          </a:p>
        </p:txBody>
      </p:sp>
      <p:sp>
        <p:nvSpPr>
          <p:cNvPr id="43019" name="Text Box 11"/>
          <p:cNvSpPr txBox="1">
            <a:spLocks noChangeArrowheads="1"/>
          </p:cNvSpPr>
          <p:nvPr/>
        </p:nvSpPr>
        <p:spPr bwMode="auto">
          <a:xfrm>
            <a:off x="6156325" y="5437188"/>
            <a:ext cx="2406650" cy="366712"/>
          </a:xfrm>
          <a:prstGeom prst="rect">
            <a:avLst/>
          </a:prstGeom>
          <a:noFill/>
          <a:ln w="9525">
            <a:noFill/>
            <a:miter lim="800000"/>
            <a:headEnd/>
            <a:tailEnd/>
          </a:ln>
        </p:spPr>
        <p:txBody>
          <a:bodyPr wrap="none">
            <a:spAutoFit/>
          </a:bodyPr>
          <a:lstStyle/>
          <a:p>
            <a:r>
              <a:rPr lang="en-US" dirty="0"/>
              <a:t>Fourier approximation</a:t>
            </a:r>
          </a:p>
        </p:txBody>
      </p:sp>
      <p:sp>
        <p:nvSpPr>
          <p:cNvPr id="39948" name="Slide Number Placeholder 11"/>
          <p:cNvSpPr>
            <a:spLocks noGrp="1"/>
          </p:cNvSpPr>
          <p:nvPr>
            <p:ph type="sldNum" sz="quarter" idx="12"/>
          </p:nvPr>
        </p:nvSpPr>
        <p:spPr/>
        <p:txBody>
          <a:bodyPr/>
          <a:lstStyle/>
          <a:p>
            <a:pPr>
              <a:defRPr/>
            </a:pPr>
            <a:fld id="{61AE45C3-173F-4B92-9705-401228D2BA99}" type="slidenum">
              <a:rPr lang="en-US"/>
              <a:pPr>
                <a:defRPr/>
              </a:pPr>
              <a:t>47</a:t>
            </a:fld>
            <a:endParaRPr lang="en-US"/>
          </a:p>
        </p:txBody>
      </p:sp>
      <p:sp>
        <p:nvSpPr>
          <p:cNvPr id="14" name="Rectangle 13"/>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lah"/>
          <p:cNvPicPr>
            <a:picLocks noChangeAspect="1" noChangeArrowheads="1"/>
          </p:cNvPicPr>
          <p:nvPr/>
        </p:nvPicPr>
        <p:blipFill>
          <a:blip r:embed="rId3" cstate="print"/>
          <a:srcRect/>
          <a:stretch>
            <a:fillRect/>
          </a:stretch>
        </p:blipFill>
        <p:spPr bwMode="auto">
          <a:xfrm>
            <a:off x="323850" y="2060575"/>
            <a:ext cx="4551363" cy="2351088"/>
          </a:xfrm>
          <a:prstGeom prst="rect">
            <a:avLst/>
          </a:prstGeom>
          <a:noFill/>
          <a:ln w="9525">
            <a:noFill/>
            <a:miter lim="800000"/>
            <a:headEnd/>
            <a:tailEnd/>
          </a:ln>
        </p:spPr>
      </p:pic>
      <p:pic>
        <p:nvPicPr>
          <p:cNvPr id="46083" name="Picture 3" descr="blah"/>
          <p:cNvPicPr>
            <a:picLocks noChangeAspect="1" noChangeArrowheads="1"/>
          </p:cNvPicPr>
          <p:nvPr/>
        </p:nvPicPr>
        <p:blipFill>
          <a:blip r:embed="rId4" cstate="print"/>
          <a:srcRect/>
          <a:stretch>
            <a:fillRect/>
          </a:stretch>
        </p:blipFill>
        <p:spPr bwMode="auto">
          <a:xfrm>
            <a:off x="4522788" y="2060575"/>
            <a:ext cx="4549775" cy="2351088"/>
          </a:xfrm>
          <a:prstGeom prst="rect">
            <a:avLst/>
          </a:prstGeom>
          <a:noFill/>
          <a:ln w="9525">
            <a:noFill/>
            <a:miter lim="800000"/>
            <a:headEnd/>
            <a:tailEnd/>
          </a:ln>
        </p:spPr>
      </p:pic>
      <p:sp>
        <p:nvSpPr>
          <p:cNvPr id="46084" name="Rectangle 4"/>
          <p:cNvSpPr>
            <a:spLocks noGrp="1" noChangeArrowheads="1"/>
          </p:cNvSpPr>
          <p:nvPr>
            <p:ph type="title"/>
          </p:nvPr>
        </p:nvSpPr>
        <p:spPr/>
        <p:txBody>
          <a:bodyPr/>
          <a:lstStyle/>
          <a:p>
            <a:r>
              <a:rPr lang="en-US" dirty="0" smtClean="0"/>
              <a:t>Formats</a:t>
            </a:r>
          </a:p>
        </p:txBody>
      </p:sp>
      <p:sp>
        <p:nvSpPr>
          <p:cNvPr id="46085" name="Rectangle 5"/>
          <p:cNvSpPr>
            <a:spLocks noGrp="1" noChangeArrowheads="1"/>
          </p:cNvSpPr>
          <p:nvPr>
            <p:ph type="body" idx="1"/>
          </p:nvPr>
        </p:nvSpPr>
        <p:spPr/>
        <p:txBody>
          <a:bodyPr/>
          <a:lstStyle/>
          <a:p>
            <a:pPr>
              <a:buFontTx/>
              <a:buNone/>
            </a:pPr>
            <a:r>
              <a:rPr lang="en-US" smtClean="0"/>
              <a:t>	Comparing 24-bit PNG and 8-bit dithered GIF</a:t>
            </a:r>
          </a:p>
        </p:txBody>
      </p:sp>
      <p:pic>
        <p:nvPicPr>
          <p:cNvPr id="46086" name="Picture 6" descr="untitled"/>
          <p:cNvPicPr>
            <a:picLocks noChangeAspect="1" noChangeArrowheads="1"/>
          </p:cNvPicPr>
          <p:nvPr/>
        </p:nvPicPr>
        <p:blipFill>
          <a:blip r:embed="rId5" cstate="print"/>
          <a:srcRect/>
          <a:stretch>
            <a:fillRect/>
          </a:stretch>
        </p:blipFill>
        <p:spPr bwMode="auto">
          <a:xfrm>
            <a:off x="4451350" y="4076700"/>
            <a:ext cx="1655763" cy="1655763"/>
          </a:xfrm>
          <a:prstGeom prst="rect">
            <a:avLst/>
          </a:prstGeom>
          <a:noFill/>
          <a:ln w="9525">
            <a:noFill/>
            <a:miter lim="800000"/>
            <a:headEnd/>
            <a:tailEnd/>
          </a:ln>
        </p:spPr>
      </p:pic>
      <p:pic>
        <p:nvPicPr>
          <p:cNvPr id="46087" name="Picture 7" descr="untitled"/>
          <p:cNvPicPr>
            <a:picLocks noChangeAspect="1" noChangeArrowheads="1"/>
          </p:cNvPicPr>
          <p:nvPr/>
        </p:nvPicPr>
        <p:blipFill>
          <a:blip r:embed="rId6" cstate="print"/>
          <a:srcRect/>
          <a:stretch>
            <a:fillRect/>
          </a:stretch>
        </p:blipFill>
        <p:spPr bwMode="auto">
          <a:xfrm>
            <a:off x="417513" y="4076700"/>
            <a:ext cx="1657350" cy="1655763"/>
          </a:xfrm>
          <a:prstGeom prst="rect">
            <a:avLst/>
          </a:prstGeom>
          <a:noFill/>
          <a:ln w="9525">
            <a:noFill/>
            <a:miter lim="800000"/>
            <a:headEnd/>
            <a:tailEnd/>
          </a:ln>
        </p:spPr>
      </p:pic>
      <p:sp>
        <p:nvSpPr>
          <p:cNvPr id="46088" name="Rectangle 8"/>
          <p:cNvSpPr>
            <a:spLocks noChangeArrowheads="1"/>
          </p:cNvSpPr>
          <p:nvPr/>
        </p:nvSpPr>
        <p:spPr bwMode="auto">
          <a:xfrm>
            <a:off x="417513" y="4076700"/>
            <a:ext cx="1657350" cy="1655763"/>
          </a:xfrm>
          <a:prstGeom prst="rect">
            <a:avLst/>
          </a:prstGeom>
          <a:noFill/>
          <a:ln w="9525">
            <a:solidFill>
              <a:schemeClr val="tx1"/>
            </a:solidFill>
            <a:miter lim="800000"/>
            <a:headEnd/>
            <a:tailEnd/>
          </a:ln>
        </p:spPr>
        <p:txBody>
          <a:bodyPr wrap="none" anchor="ctr"/>
          <a:lstStyle/>
          <a:p>
            <a:endParaRPr lang="en-CA"/>
          </a:p>
        </p:txBody>
      </p:sp>
      <p:sp>
        <p:nvSpPr>
          <p:cNvPr id="46089" name="Rectangle 9"/>
          <p:cNvSpPr>
            <a:spLocks noChangeArrowheads="1"/>
          </p:cNvSpPr>
          <p:nvPr/>
        </p:nvSpPr>
        <p:spPr bwMode="auto">
          <a:xfrm>
            <a:off x="4449763" y="4076700"/>
            <a:ext cx="1657350" cy="1655763"/>
          </a:xfrm>
          <a:prstGeom prst="rect">
            <a:avLst/>
          </a:prstGeom>
          <a:noFill/>
          <a:ln w="9525">
            <a:solidFill>
              <a:schemeClr val="tx1"/>
            </a:solidFill>
            <a:miter lim="800000"/>
            <a:headEnd/>
            <a:tailEnd/>
          </a:ln>
        </p:spPr>
        <p:txBody>
          <a:bodyPr wrap="none" anchor="ctr"/>
          <a:lstStyle/>
          <a:p>
            <a:endParaRPr lang="en-CA"/>
          </a:p>
        </p:txBody>
      </p:sp>
      <p:sp>
        <p:nvSpPr>
          <p:cNvPr id="46090" name="Rectangle 10"/>
          <p:cNvSpPr>
            <a:spLocks noChangeArrowheads="1"/>
          </p:cNvSpPr>
          <p:nvPr/>
        </p:nvSpPr>
        <p:spPr bwMode="auto">
          <a:xfrm>
            <a:off x="6107113" y="3140075"/>
            <a:ext cx="431800" cy="431800"/>
          </a:xfrm>
          <a:prstGeom prst="rect">
            <a:avLst/>
          </a:prstGeom>
          <a:noFill/>
          <a:ln w="9525">
            <a:solidFill>
              <a:schemeClr val="tx1"/>
            </a:solidFill>
            <a:miter lim="800000"/>
            <a:headEnd/>
            <a:tailEnd/>
          </a:ln>
        </p:spPr>
        <p:txBody>
          <a:bodyPr wrap="none" anchor="ctr"/>
          <a:lstStyle/>
          <a:p>
            <a:endParaRPr lang="en-CA"/>
          </a:p>
        </p:txBody>
      </p:sp>
      <p:sp>
        <p:nvSpPr>
          <p:cNvPr id="46091" name="Rectangle 11"/>
          <p:cNvSpPr>
            <a:spLocks noChangeArrowheads="1"/>
          </p:cNvSpPr>
          <p:nvPr/>
        </p:nvSpPr>
        <p:spPr bwMode="auto">
          <a:xfrm>
            <a:off x="1858963" y="3141663"/>
            <a:ext cx="431800" cy="430212"/>
          </a:xfrm>
          <a:prstGeom prst="rect">
            <a:avLst/>
          </a:prstGeom>
          <a:noFill/>
          <a:ln w="9525">
            <a:solidFill>
              <a:schemeClr val="tx1"/>
            </a:solidFill>
            <a:miter lim="800000"/>
            <a:headEnd/>
            <a:tailEnd/>
          </a:ln>
        </p:spPr>
        <p:txBody>
          <a:bodyPr wrap="none" anchor="ctr"/>
          <a:lstStyle/>
          <a:p>
            <a:endParaRPr lang="en-CA"/>
          </a:p>
        </p:txBody>
      </p:sp>
      <p:sp>
        <p:nvSpPr>
          <p:cNvPr id="46092" name="Line 12"/>
          <p:cNvSpPr>
            <a:spLocks noChangeShapeType="1"/>
          </p:cNvSpPr>
          <p:nvPr/>
        </p:nvSpPr>
        <p:spPr bwMode="auto">
          <a:xfrm flipH="1">
            <a:off x="417513" y="3140075"/>
            <a:ext cx="1441450" cy="936625"/>
          </a:xfrm>
          <a:prstGeom prst="line">
            <a:avLst/>
          </a:prstGeom>
          <a:noFill/>
          <a:ln w="9525">
            <a:solidFill>
              <a:schemeClr val="tx1"/>
            </a:solidFill>
            <a:round/>
            <a:headEnd/>
            <a:tailEnd/>
          </a:ln>
        </p:spPr>
        <p:txBody>
          <a:bodyPr/>
          <a:lstStyle/>
          <a:p>
            <a:endParaRPr lang="en-CA"/>
          </a:p>
        </p:txBody>
      </p:sp>
      <p:sp>
        <p:nvSpPr>
          <p:cNvPr id="46093" name="Line 13"/>
          <p:cNvSpPr>
            <a:spLocks noChangeShapeType="1"/>
          </p:cNvSpPr>
          <p:nvPr/>
        </p:nvSpPr>
        <p:spPr bwMode="auto">
          <a:xfrm flipH="1">
            <a:off x="2074863" y="3571875"/>
            <a:ext cx="215900" cy="2160588"/>
          </a:xfrm>
          <a:prstGeom prst="line">
            <a:avLst/>
          </a:prstGeom>
          <a:noFill/>
          <a:ln w="9525">
            <a:solidFill>
              <a:schemeClr val="tx1"/>
            </a:solidFill>
            <a:round/>
            <a:headEnd/>
            <a:tailEnd/>
          </a:ln>
        </p:spPr>
        <p:txBody>
          <a:bodyPr/>
          <a:lstStyle/>
          <a:p>
            <a:endParaRPr lang="en-CA"/>
          </a:p>
        </p:txBody>
      </p:sp>
      <p:sp>
        <p:nvSpPr>
          <p:cNvPr id="46094" name="Line 14"/>
          <p:cNvSpPr>
            <a:spLocks noChangeShapeType="1"/>
          </p:cNvSpPr>
          <p:nvPr/>
        </p:nvSpPr>
        <p:spPr bwMode="auto">
          <a:xfrm flipH="1">
            <a:off x="4451350" y="3140075"/>
            <a:ext cx="1655763" cy="936625"/>
          </a:xfrm>
          <a:prstGeom prst="line">
            <a:avLst/>
          </a:prstGeom>
          <a:noFill/>
          <a:ln w="9525">
            <a:solidFill>
              <a:schemeClr val="tx1"/>
            </a:solidFill>
            <a:round/>
            <a:headEnd/>
            <a:tailEnd/>
          </a:ln>
        </p:spPr>
        <p:txBody>
          <a:bodyPr/>
          <a:lstStyle/>
          <a:p>
            <a:endParaRPr lang="en-CA"/>
          </a:p>
        </p:txBody>
      </p:sp>
      <p:sp>
        <p:nvSpPr>
          <p:cNvPr id="46095" name="Line 15"/>
          <p:cNvSpPr>
            <a:spLocks noChangeShapeType="1"/>
          </p:cNvSpPr>
          <p:nvPr/>
        </p:nvSpPr>
        <p:spPr bwMode="auto">
          <a:xfrm flipH="1">
            <a:off x="6107113" y="3571875"/>
            <a:ext cx="431800" cy="2160588"/>
          </a:xfrm>
          <a:prstGeom prst="line">
            <a:avLst/>
          </a:prstGeom>
          <a:noFill/>
          <a:ln w="9525">
            <a:solidFill>
              <a:schemeClr val="tx1"/>
            </a:solidFill>
            <a:round/>
            <a:headEnd/>
            <a:tailEnd/>
          </a:ln>
        </p:spPr>
        <p:txBody>
          <a:bodyPr/>
          <a:lstStyle/>
          <a:p>
            <a:endParaRPr lang="en-CA"/>
          </a:p>
        </p:txBody>
      </p:sp>
      <p:sp>
        <p:nvSpPr>
          <p:cNvPr id="40976" name="Slide Number Placeholder 15"/>
          <p:cNvSpPr>
            <a:spLocks noGrp="1"/>
          </p:cNvSpPr>
          <p:nvPr>
            <p:ph type="sldNum" sz="quarter" idx="12"/>
          </p:nvPr>
        </p:nvSpPr>
        <p:spPr/>
        <p:txBody>
          <a:bodyPr/>
          <a:lstStyle/>
          <a:p>
            <a:pPr>
              <a:defRPr/>
            </a:pPr>
            <a:fld id="{9951A9B2-E556-4C29-91E2-DCBECA8E3A11}" type="slidenum">
              <a:rPr lang="en-US"/>
              <a:pPr>
                <a:defRPr/>
              </a:pPr>
              <a:t>48</a:t>
            </a:fld>
            <a:endParaRPr lang="en-US"/>
          </a:p>
        </p:txBody>
      </p:sp>
      <p:sp>
        <p:nvSpPr>
          <p:cNvPr id="17" name="Rectangle 16"/>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smtClean="0"/>
              <a:t>Tools</a:t>
            </a:r>
          </a:p>
        </p:txBody>
      </p:sp>
      <p:sp>
        <p:nvSpPr>
          <p:cNvPr id="47107" name="Rectangle 3"/>
          <p:cNvSpPr>
            <a:spLocks noGrp="1" noChangeArrowheads="1"/>
          </p:cNvSpPr>
          <p:nvPr>
            <p:ph type="body" idx="1"/>
          </p:nvPr>
        </p:nvSpPr>
        <p:spPr/>
        <p:txBody>
          <a:bodyPr/>
          <a:lstStyle/>
          <a:p>
            <a:pPr>
              <a:buFontTx/>
              <a:buNone/>
            </a:pPr>
            <a:r>
              <a:rPr lang="en-US" dirty="0" smtClean="0"/>
              <a:t>	In PowerPoint, you can format images with </a:t>
            </a:r>
            <a:r>
              <a:rPr lang="en-US" i="1" dirty="0" smtClean="0"/>
              <a:t>Picture Tools</a:t>
            </a:r>
          </a:p>
          <a:p>
            <a:pPr lvl="1"/>
            <a:r>
              <a:rPr lang="en-US" dirty="0" smtClean="0"/>
              <a:t>Avoid </a:t>
            </a:r>
            <a:r>
              <a:rPr lang="en-US" i="1" dirty="0" smtClean="0"/>
              <a:t>Picture Styles </a:t>
            </a:r>
            <a:endParaRPr lang="en-US" dirty="0" smtClean="0"/>
          </a:p>
          <a:p>
            <a:pPr lvl="1"/>
            <a:r>
              <a:rPr lang="en-US" dirty="0" smtClean="0"/>
              <a:t>Adjust the brightness and contrast</a:t>
            </a:r>
          </a:p>
          <a:p>
            <a:pPr lvl="1"/>
            <a:r>
              <a:rPr lang="en-US" dirty="0" smtClean="0"/>
              <a:t>Crop the image</a:t>
            </a:r>
          </a:p>
          <a:p>
            <a:pPr lvl="1"/>
            <a:r>
              <a:rPr lang="en-US" dirty="0" smtClean="0"/>
              <a:t>For example:</a:t>
            </a:r>
          </a:p>
        </p:txBody>
      </p:sp>
      <p:sp>
        <p:nvSpPr>
          <p:cNvPr id="42000" name="Slide Number Placeholder 15"/>
          <p:cNvSpPr>
            <a:spLocks noGrp="1"/>
          </p:cNvSpPr>
          <p:nvPr>
            <p:ph type="sldNum" sz="quarter" idx="12"/>
          </p:nvPr>
        </p:nvSpPr>
        <p:spPr/>
        <p:txBody>
          <a:bodyPr/>
          <a:lstStyle/>
          <a:p>
            <a:pPr>
              <a:defRPr/>
            </a:pPr>
            <a:fld id="{3A0D87FA-C54F-44EA-9744-F6D4EA8148B0}" type="slidenum">
              <a:rPr lang="en-US"/>
              <a:pPr>
                <a:defRPr/>
              </a:pPr>
              <a:t>49</a:t>
            </a:fld>
            <a:endParaRPr lang="en-US"/>
          </a:p>
        </p:txBody>
      </p:sp>
      <p:pic>
        <p:nvPicPr>
          <p:cNvPr id="18" name="Picture 17" descr="blah.jpg"/>
          <p:cNvPicPr>
            <a:picLocks noChangeAspect="1"/>
          </p:cNvPicPr>
          <p:nvPr/>
        </p:nvPicPr>
        <p:blipFill>
          <a:blip r:embed="rId3" cstate="print"/>
          <a:srcRect r="7949" b="7680"/>
          <a:stretch>
            <a:fillRect/>
          </a:stretch>
        </p:blipFill>
        <p:spPr>
          <a:xfrm>
            <a:off x="413977" y="3630341"/>
            <a:ext cx="4315703" cy="2874849"/>
          </a:xfrm>
          <a:prstGeom prst="rect">
            <a:avLst/>
          </a:prstGeom>
        </p:spPr>
      </p:pic>
      <p:pic>
        <p:nvPicPr>
          <p:cNvPr id="20" name="Picture 19" descr="blah.jpg"/>
          <p:cNvPicPr>
            <a:picLocks noChangeAspect="1"/>
          </p:cNvPicPr>
          <p:nvPr/>
        </p:nvPicPr>
        <p:blipFill>
          <a:blip r:embed="rId4" cstate="print">
            <a:lum contrast="30000"/>
          </a:blip>
          <a:srcRect l="37273" t="28580" r="33636" b="23653"/>
          <a:stretch>
            <a:fillRect/>
          </a:stretch>
        </p:blipFill>
        <p:spPr>
          <a:xfrm>
            <a:off x="5175855" y="2614198"/>
            <a:ext cx="3572948" cy="3896746"/>
          </a:xfrm>
          <a:prstGeom prst="rect">
            <a:avLst/>
          </a:prstGeom>
        </p:spPr>
      </p:pic>
      <p:pic>
        <p:nvPicPr>
          <p:cNvPr id="17" name="Picture 16" descr="blah.png"/>
          <p:cNvPicPr>
            <a:picLocks noChangeAspect="1"/>
          </p:cNvPicPr>
          <p:nvPr/>
        </p:nvPicPr>
        <p:blipFill>
          <a:blip r:embed="rId5" cstate="print"/>
          <a:stretch>
            <a:fillRect/>
          </a:stretch>
        </p:blipFill>
        <p:spPr>
          <a:xfrm>
            <a:off x="2088455" y="3174988"/>
            <a:ext cx="5202807" cy="3433265"/>
          </a:xfrm>
          <a:prstGeom prst="rect">
            <a:avLst/>
          </a:prstGeom>
        </p:spPr>
      </p:pic>
      <p:sp>
        <p:nvSpPr>
          <p:cNvPr id="31" name="Oval 30"/>
          <p:cNvSpPr/>
          <p:nvPr/>
        </p:nvSpPr>
        <p:spPr>
          <a:xfrm>
            <a:off x="2080142" y="3383280"/>
            <a:ext cx="1396539" cy="748145"/>
          </a:xfrm>
          <a:prstGeom prst="ellipse">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p:cNvSpPr/>
          <p:nvPr/>
        </p:nvSpPr>
        <p:spPr>
          <a:xfrm>
            <a:off x="6048086" y="3386050"/>
            <a:ext cx="1044633" cy="748145"/>
          </a:xfrm>
          <a:prstGeom prst="ellipse">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5" name="Straight Connector 24"/>
          <p:cNvCxnSpPr/>
          <p:nvPr/>
        </p:nvCxnSpPr>
        <p:spPr>
          <a:xfrm>
            <a:off x="3462350" y="3543300"/>
            <a:ext cx="1781175" cy="3833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462350" y="3545681"/>
            <a:ext cx="1776412" cy="3786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107">
                                            <p:txEl>
                                              <p:pRg st="3" end="3"/>
                                            </p:txEl>
                                          </p:spTgt>
                                        </p:tgtEl>
                                        <p:attrNameLst>
                                          <p:attrName>style.visibility</p:attrName>
                                        </p:attrNameLst>
                                      </p:cBhvr>
                                      <p:to>
                                        <p:strVal val="visible"/>
                                      </p:to>
                                    </p:set>
                                  </p:childTnLst>
                                </p:cTn>
                              </p:par>
                              <p:par>
                                <p:cTn id="25" presetID="1" presetClass="exit" presetSubtype="0" fill="hold" grpId="2"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107">
                                            <p:txEl>
                                              <p:pRg st="4" end="4"/>
                                            </p:txEl>
                                          </p:spTgt>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1000" fill="hold"/>
                                        <p:tgtEl>
                                          <p:spTgt spid="20"/>
                                        </p:tgtEl>
                                        <p:attrNameLst>
                                          <p:attrName>ppt_w</p:attrName>
                                        </p:attrNameLst>
                                      </p:cBhvr>
                                      <p:tavLst>
                                        <p:tav tm="0">
                                          <p:val>
                                            <p:fltVal val="0"/>
                                          </p:val>
                                        </p:tav>
                                        <p:tav tm="100000">
                                          <p:val>
                                            <p:strVal val="#ppt_w"/>
                                          </p:val>
                                        </p:tav>
                                      </p:tavLst>
                                    </p:anim>
                                    <p:anim calcmode="lin" valueType="num">
                                      <p:cBhvr>
                                        <p:cTn id="46" dur="1000" fill="hold"/>
                                        <p:tgtEl>
                                          <p:spTgt spid="20"/>
                                        </p:tgtEl>
                                        <p:attrNameLst>
                                          <p:attrName>ppt_h</p:attrName>
                                        </p:attrNameLst>
                                      </p:cBhvr>
                                      <p:tavLst>
                                        <p:tav tm="0">
                                          <p:val>
                                            <p:fltVal val="0"/>
                                          </p:val>
                                        </p:tav>
                                        <p:tav tm="100000">
                                          <p:val>
                                            <p:strVal val="#ppt_h"/>
                                          </p:val>
                                        </p:tav>
                                      </p:tavLst>
                                    </p:anim>
                                    <p:animEffect transition="in" filter="fade">
                                      <p:cBhvr>
                                        <p:cTn id="47" dur="1000"/>
                                        <p:tgtEl>
                                          <p:spTgt spid="20"/>
                                        </p:tgtEl>
                                      </p:cBhvr>
                                    </p:animEffect>
                                  </p:childTnLst>
                                </p:cTn>
                              </p:par>
                              <p:par>
                                <p:cTn id="48" presetID="0" presetClass="path" presetSubtype="0" accel="50000" decel="50000" fill="hold" nodeType="withEffect">
                                  <p:stCondLst>
                                    <p:cond delay="0"/>
                                  </p:stCondLst>
                                  <p:childTnLst>
                                    <p:animMotion origin="layout" path="M -0.44201 0.02686 L -1.38889E-6 -4.81481E-6 " pathEditMode="relative" rAng="0" ptsTypes="AA">
                                      <p:cBhvr>
                                        <p:cTn id="49" dur="1000" fill="hold"/>
                                        <p:tgtEl>
                                          <p:spTgt spid="20"/>
                                        </p:tgtEl>
                                        <p:attrNameLst>
                                          <p:attrName>ppt_x</p:attrName>
                                          <p:attrName>ppt_y</p:attrName>
                                        </p:attrNameLst>
                                      </p:cBhvr>
                                      <p:rCtr x="22100" y="-1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32" grpId="0" animBg="1"/>
      <p:bldP spid="3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Visual aids</a:t>
            </a:r>
          </a:p>
        </p:txBody>
      </p:sp>
      <p:sp>
        <p:nvSpPr>
          <p:cNvPr id="10243" name="Rectangle 3"/>
          <p:cNvSpPr>
            <a:spLocks noGrp="1" noChangeArrowheads="1"/>
          </p:cNvSpPr>
          <p:nvPr>
            <p:ph type="body" idx="1"/>
          </p:nvPr>
        </p:nvSpPr>
        <p:spPr/>
        <p:txBody>
          <a:bodyPr/>
          <a:lstStyle/>
          <a:p>
            <a:pPr eaLnBrk="1" hangingPunct="1">
              <a:buFontTx/>
              <a:buNone/>
            </a:pPr>
            <a:r>
              <a:rPr lang="en-US" dirty="0" smtClean="0"/>
              <a:t>	Visual aids are a standard component of technical presentations</a:t>
            </a:r>
          </a:p>
          <a:p>
            <a:pPr eaLnBrk="1" hangingPunct="1">
              <a:buFontTx/>
              <a:buNone/>
            </a:pPr>
            <a:endParaRPr lang="en-US" dirty="0" smtClean="0"/>
          </a:p>
          <a:p>
            <a:pPr eaLnBrk="1" hangingPunct="1">
              <a:buFontTx/>
              <a:buNone/>
            </a:pPr>
            <a:r>
              <a:rPr lang="en-US" dirty="0" smtClean="0"/>
              <a:t>	Good visual aids will:</a:t>
            </a:r>
          </a:p>
          <a:p>
            <a:pPr lvl="1" eaLnBrk="1" hangingPunct="1"/>
            <a:r>
              <a:rPr lang="en-US" dirty="0" smtClean="0"/>
              <a:t>Increase understanding</a:t>
            </a:r>
          </a:p>
          <a:p>
            <a:pPr lvl="1" eaLnBrk="1" hangingPunct="1"/>
            <a:r>
              <a:rPr lang="en-US" dirty="0" smtClean="0"/>
              <a:t>Enhance retention</a:t>
            </a:r>
          </a:p>
          <a:p>
            <a:pPr lvl="1" eaLnBrk="1" hangingPunct="1"/>
            <a:r>
              <a:rPr lang="en-US" dirty="0" smtClean="0"/>
              <a:t>Promote attentiveness and focus</a:t>
            </a:r>
          </a:p>
          <a:p>
            <a:pPr lvl="1" eaLnBrk="1" hangingPunct="1"/>
            <a:r>
              <a:rPr lang="en-US" dirty="0" smtClean="0"/>
              <a:t>Help control nervousness</a:t>
            </a:r>
          </a:p>
          <a:p>
            <a:pPr lvl="1" eaLnBrk="1" hangingPunct="1"/>
            <a:endParaRPr lang="en-US" dirty="0" smtClean="0"/>
          </a:p>
          <a:p>
            <a:pPr eaLnBrk="1" hangingPunct="1">
              <a:buFontTx/>
              <a:buNone/>
            </a:pPr>
            <a:r>
              <a:rPr lang="en-US" dirty="0" smtClean="0"/>
              <a:t>	</a:t>
            </a:r>
            <a:r>
              <a:rPr lang="en-US" dirty="0" smtClean="0"/>
              <a:t>Examples:  slides</a:t>
            </a:r>
            <a:r>
              <a:rPr lang="en-US" dirty="0" smtClean="0"/>
              <a:t>, videos, samples, </a:t>
            </a:r>
            <a:r>
              <a:rPr lang="en-US" dirty="0" smtClean="0"/>
              <a:t>mock-ups</a:t>
            </a:r>
            <a:endParaRPr lang="en-US" dirty="0" smtClean="0"/>
          </a:p>
        </p:txBody>
      </p:sp>
      <p:sp>
        <p:nvSpPr>
          <p:cNvPr id="9220" name="Slide Number Placeholder 3"/>
          <p:cNvSpPr>
            <a:spLocks noGrp="1"/>
          </p:cNvSpPr>
          <p:nvPr>
            <p:ph type="sldNum" sz="quarter" idx="12"/>
          </p:nvPr>
        </p:nvSpPr>
        <p:spPr/>
        <p:txBody>
          <a:bodyPr/>
          <a:lstStyle/>
          <a:p>
            <a:pPr>
              <a:defRPr/>
            </a:pPr>
            <a:fld id="{D88A5876-228C-4D42-ABAB-0319636A9EE9}" type="slidenum">
              <a:rPr lang="en-US"/>
              <a:pPr>
                <a:defRPr/>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cstate="print"/>
          <a:srcRect/>
          <a:stretch>
            <a:fillRect/>
          </a:stretch>
        </p:blipFill>
        <p:spPr bwMode="auto">
          <a:xfrm>
            <a:off x="1633491" y="2058374"/>
            <a:ext cx="5761608" cy="3978253"/>
          </a:xfrm>
          <a:prstGeom prst="rect">
            <a:avLst/>
          </a:prstGeom>
          <a:noFill/>
          <a:ln w="9525">
            <a:noFill/>
            <a:miter lim="800000"/>
            <a:headEnd/>
            <a:tailEnd/>
          </a:ln>
        </p:spPr>
      </p:pic>
      <p:sp>
        <p:nvSpPr>
          <p:cNvPr id="48130" name="Rectangle 2"/>
          <p:cNvSpPr>
            <a:spLocks noGrp="1" noChangeArrowheads="1"/>
          </p:cNvSpPr>
          <p:nvPr>
            <p:ph type="title"/>
          </p:nvPr>
        </p:nvSpPr>
        <p:spPr/>
        <p:txBody>
          <a:bodyPr/>
          <a:lstStyle/>
          <a:p>
            <a:r>
              <a:rPr lang="en-US" dirty="0" smtClean="0"/>
              <a:t>Tools</a:t>
            </a:r>
          </a:p>
        </p:txBody>
      </p:sp>
      <p:sp>
        <p:nvSpPr>
          <p:cNvPr id="48131" name="Rectangle 3"/>
          <p:cNvSpPr>
            <a:spLocks noGrp="1" noChangeArrowheads="1"/>
          </p:cNvSpPr>
          <p:nvPr>
            <p:ph type="body" idx="1"/>
          </p:nvPr>
        </p:nvSpPr>
        <p:spPr/>
        <p:txBody>
          <a:bodyPr/>
          <a:lstStyle/>
          <a:p>
            <a:pPr>
              <a:buFontTx/>
              <a:buNone/>
            </a:pPr>
            <a:r>
              <a:rPr lang="en-US" dirty="0" smtClean="0"/>
              <a:t>	PowerPoint also comes with basic vector graphic tools:</a:t>
            </a:r>
            <a:endParaRPr lang="en-US" i="1" dirty="0" smtClean="0"/>
          </a:p>
        </p:txBody>
      </p:sp>
      <p:sp>
        <p:nvSpPr>
          <p:cNvPr id="48132" name="Line 4"/>
          <p:cNvSpPr>
            <a:spLocks noChangeShapeType="1"/>
          </p:cNvSpPr>
          <p:nvPr/>
        </p:nvSpPr>
        <p:spPr bwMode="auto">
          <a:xfrm flipV="1">
            <a:off x="179388" y="2349500"/>
            <a:ext cx="1800225" cy="1223963"/>
          </a:xfrm>
          <a:prstGeom prst="line">
            <a:avLst/>
          </a:prstGeom>
          <a:noFill/>
          <a:ln w="76200">
            <a:solidFill>
              <a:schemeClr val="tx1"/>
            </a:solidFill>
            <a:round/>
            <a:headEnd/>
            <a:tailEnd/>
          </a:ln>
        </p:spPr>
        <p:txBody>
          <a:bodyPr/>
          <a:lstStyle/>
          <a:p>
            <a:endParaRPr lang="en-CA"/>
          </a:p>
        </p:txBody>
      </p:sp>
      <p:sp>
        <p:nvSpPr>
          <p:cNvPr id="48133" name="Line 5"/>
          <p:cNvSpPr>
            <a:spLocks noChangeShapeType="1"/>
          </p:cNvSpPr>
          <p:nvPr/>
        </p:nvSpPr>
        <p:spPr bwMode="auto">
          <a:xfrm flipV="1">
            <a:off x="395288" y="2565400"/>
            <a:ext cx="1800225" cy="1223963"/>
          </a:xfrm>
          <a:prstGeom prst="line">
            <a:avLst/>
          </a:prstGeom>
          <a:noFill/>
          <a:ln w="57150">
            <a:solidFill>
              <a:srgbClr val="000000"/>
            </a:solidFill>
            <a:round/>
            <a:headEnd/>
            <a:tailEnd/>
          </a:ln>
        </p:spPr>
        <p:txBody>
          <a:bodyPr/>
          <a:lstStyle/>
          <a:p>
            <a:endParaRPr lang="en-CA"/>
          </a:p>
        </p:txBody>
      </p:sp>
      <p:sp>
        <p:nvSpPr>
          <p:cNvPr id="48134" name="Line 6"/>
          <p:cNvSpPr>
            <a:spLocks noChangeShapeType="1"/>
          </p:cNvSpPr>
          <p:nvPr/>
        </p:nvSpPr>
        <p:spPr bwMode="auto">
          <a:xfrm flipV="1">
            <a:off x="611188" y="2781300"/>
            <a:ext cx="1800225" cy="1223963"/>
          </a:xfrm>
          <a:prstGeom prst="line">
            <a:avLst/>
          </a:prstGeom>
          <a:noFill/>
          <a:ln w="38100">
            <a:solidFill>
              <a:srgbClr val="000000"/>
            </a:solidFill>
            <a:round/>
            <a:headEnd/>
            <a:tailEnd/>
          </a:ln>
        </p:spPr>
        <p:txBody>
          <a:bodyPr/>
          <a:lstStyle/>
          <a:p>
            <a:endParaRPr lang="en-CA"/>
          </a:p>
        </p:txBody>
      </p:sp>
      <p:sp>
        <p:nvSpPr>
          <p:cNvPr id="48135" name="Line 7"/>
          <p:cNvSpPr>
            <a:spLocks noChangeShapeType="1"/>
          </p:cNvSpPr>
          <p:nvPr/>
        </p:nvSpPr>
        <p:spPr bwMode="auto">
          <a:xfrm flipV="1">
            <a:off x="827088" y="2997200"/>
            <a:ext cx="1800225" cy="1223963"/>
          </a:xfrm>
          <a:prstGeom prst="line">
            <a:avLst/>
          </a:prstGeom>
          <a:noFill/>
          <a:ln w="28575">
            <a:solidFill>
              <a:srgbClr val="000000"/>
            </a:solidFill>
            <a:round/>
            <a:headEnd/>
            <a:tailEnd/>
          </a:ln>
        </p:spPr>
        <p:txBody>
          <a:bodyPr/>
          <a:lstStyle/>
          <a:p>
            <a:endParaRPr lang="en-CA"/>
          </a:p>
        </p:txBody>
      </p:sp>
      <p:sp>
        <p:nvSpPr>
          <p:cNvPr id="48136" name="Line 8"/>
          <p:cNvSpPr>
            <a:spLocks noChangeShapeType="1"/>
          </p:cNvSpPr>
          <p:nvPr/>
        </p:nvSpPr>
        <p:spPr bwMode="auto">
          <a:xfrm flipV="1">
            <a:off x="1042988" y="3213100"/>
            <a:ext cx="1800225" cy="1223963"/>
          </a:xfrm>
          <a:prstGeom prst="line">
            <a:avLst/>
          </a:prstGeom>
          <a:noFill/>
          <a:ln w="19050">
            <a:solidFill>
              <a:srgbClr val="000000"/>
            </a:solidFill>
            <a:round/>
            <a:headEnd/>
            <a:tailEnd/>
          </a:ln>
        </p:spPr>
        <p:txBody>
          <a:bodyPr/>
          <a:lstStyle/>
          <a:p>
            <a:endParaRPr lang="en-CA"/>
          </a:p>
        </p:txBody>
      </p:sp>
      <p:sp>
        <p:nvSpPr>
          <p:cNvPr id="48137" name="Line 9"/>
          <p:cNvSpPr>
            <a:spLocks noChangeShapeType="1"/>
          </p:cNvSpPr>
          <p:nvPr/>
        </p:nvSpPr>
        <p:spPr bwMode="auto">
          <a:xfrm flipV="1">
            <a:off x="1258888" y="3429000"/>
            <a:ext cx="1800225" cy="1223963"/>
          </a:xfrm>
          <a:prstGeom prst="line">
            <a:avLst/>
          </a:prstGeom>
          <a:noFill/>
          <a:ln w="12700">
            <a:solidFill>
              <a:srgbClr val="000000"/>
            </a:solidFill>
            <a:round/>
            <a:headEnd/>
            <a:tailEnd/>
          </a:ln>
        </p:spPr>
        <p:txBody>
          <a:bodyPr/>
          <a:lstStyle/>
          <a:p>
            <a:endParaRPr lang="en-CA"/>
          </a:p>
        </p:txBody>
      </p:sp>
      <p:sp>
        <p:nvSpPr>
          <p:cNvPr id="48138" name="Line 10"/>
          <p:cNvSpPr>
            <a:spLocks noChangeShapeType="1"/>
          </p:cNvSpPr>
          <p:nvPr/>
        </p:nvSpPr>
        <p:spPr bwMode="auto">
          <a:xfrm flipV="1">
            <a:off x="1474788" y="3644900"/>
            <a:ext cx="1800225" cy="1223963"/>
          </a:xfrm>
          <a:prstGeom prst="line">
            <a:avLst/>
          </a:prstGeom>
          <a:noFill/>
          <a:ln w="9525">
            <a:solidFill>
              <a:srgbClr val="000000"/>
            </a:solidFill>
            <a:round/>
            <a:headEnd/>
            <a:tailEnd/>
          </a:ln>
        </p:spPr>
        <p:txBody>
          <a:bodyPr/>
          <a:lstStyle/>
          <a:p>
            <a:endParaRPr lang="en-CA"/>
          </a:p>
        </p:txBody>
      </p:sp>
      <p:sp>
        <p:nvSpPr>
          <p:cNvPr id="48139" name="Line 11"/>
          <p:cNvSpPr>
            <a:spLocks noChangeShapeType="1"/>
          </p:cNvSpPr>
          <p:nvPr/>
        </p:nvSpPr>
        <p:spPr bwMode="auto">
          <a:xfrm flipV="1">
            <a:off x="2052638" y="2349500"/>
            <a:ext cx="1800225" cy="1223963"/>
          </a:xfrm>
          <a:prstGeom prst="line">
            <a:avLst/>
          </a:prstGeom>
          <a:noFill/>
          <a:ln w="76200" cap="rnd">
            <a:solidFill>
              <a:schemeClr val="tx1"/>
            </a:solidFill>
            <a:prstDash val="sysDot"/>
            <a:round/>
            <a:headEnd/>
            <a:tailEnd/>
          </a:ln>
        </p:spPr>
        <p:txBody>
          <a:bodyPr/>
          <a:lstStyle/>
          <a:p>
            <a:endParaRPr lang="en-CA"/>
          </a:p>
        </p:txBody>
      </p:sp>
      <p:sp>
        <p:nvSpPr>
          <p:cNvPr id="48140" name="Line 12"/>
          <p:cNvSpPr>
            <a:spLocks noChangeShapeType="1"/>
          </p:cNvSpPr>
          <p:nvPr/>
        </p:nvSpPr>
        <p:spPr bwMode="auto">
          <a:xfrm flipV="1">
            <a:off x="2268538" y="2565400"/>
            <a:ext cx="1800225" cy="1223963"/>
          </a:xfrm>
          <a:prstGeom prst="line">
            <a:avLst/>
          </a:prstGeom>
          <a:noFill/>
          <a:ln w="57150">
            <a:solidFill>
              <a:srgbClr val="000000"/>
            </a:solidFill>
            <a:prstDash val="sysDot"/>
            <a:round/>
            <a:headEnd/>
            <a:tailEnd/>
          </a:ln>
        </p:spPr>
        <p:txBody>
          <a:bodyPr/>
          <a:lstStyle/>
          <a:p>
            <a:endParaRPr lang="en-CA"/>
          </a:p>
        </p:txBody>
      </p:sp>
      <p:sp>
        <p:nvSpPr>
          <p:cNvPr id="48141" name="Line 13"/>
          <p:cNvSpPr>
            <a:spLocks noChangeShapeType="1"/>
          </p:cNvSpPr>
          <p:nvPr/>
        </p:nvSpPr>
        <p:spPr bwMode="auto">
          <a:xfrm flipV="1">
            <a:off x="2484438" y="2781300"/>
            <a:ext cx="1800225" cy="1223963"/>
          </a:xfrm>
          <a:prstGeom prst="line">
            <a:avLst/>
          </a:prstGeom>
          <a:noFill/>
          <a:ln w="38100">
            <a:solidFill>
              <a:srgbClr val="000000"/>
            </a:solidFill>
            <a:prstDash val="dash"/>
            <a:round/>
            <a:headEnd/>
            <a:tailEnd/>
          </a:ln>
        </p:spPr>
        <p:txBody>
          <a:bodyPr/>
          <a:lstStyle/>
          <a:p>
            <a:endParaRPr lang="en-CA"/>
          </a:p>
        </p:txBody>
      </p:sp>
      <p:sp>
        <p:nvSpPr>
          <p:cNvPr id="48142" name="Line 14"/>
          <p:cNvSpPr>
            <a:spLocks noChangeShapeType="1"/>
          </p:cNvSpPr>
          <p:nvPr/>
        </p:nvSpPr>
        <p:spPr bwMode="auto">
          <a:xfrm flipV="1">
            <a:off x="2700338" y="2997200"/>
            <a:ext cx="1800225" cy="1223963"/>
          </a:xfrm>
          <a:prstGeom prst="line">
            <a:avLst/>
          </a:prstGeom>
          <a:noFill/>
          <a:ln w="28575">
            <a:solidFill>
              <a:srgbClr val="000000"/>
            </a:solidFill>
            <a:prstDash val="dashDot"/>
            <a:round/>
            <a:headEnd/>
            <a:tailEnd/>
          </a:ln>
        </p:spPr>
        <p:txBody>
          <a:bodyPr/>
          <a:lstStyle/>
          <a:p>
            <a:endParaRPr lang="en-CA"/>
          </a:p>
        </p:txBody>
      </p:sp>
      <p:sp>
        <p:nvSpPr>
          <p:cNvPr id="48143" name="Line 15"/>
          <p:cNvSpPr>
            <a:spLocks noChangeShapeType="1"/>
          </p:cNvSpPr>
          <p:nvPr/>
        </p:nvSpPr>
        <p:spPr bwMode="auto">
          <a:xfrm flipV="1">
            <a:off x="2916238" y="3213100"/>
            <a:ext cx="1800225" cy="1223963"/>
          </a:xfrm>
          <a:prstGeom prst="line">
            <a:avLst/>
          </a:prstGeom>
          <a:noFill/>
          <a:ln w="19050">
            <a:solidFill>
              <a:srgbClr val="000000"/>
            </a:solidFill>
            <a:prstDash val="lgDash"/>
            <a:round/>
            <a:headEnd/>
            <a:tailEnd/>
          </a:ln>
        </p:spPr>
        <p:txBody>
          <a:bodyPr/>
          <a:lstStyle/>
          <a:p>
            <a:endParaRPr lang="en-CA"/>
          </a:p>
        </p:txBody>
      </p:sp>
      <p:sp>
        <p:nvSpPr>
          <p:cNvPr id="48144" name="Line 16"/>
          <p:cNvSpPr>
            <a:spLocks noChangeShapeType="1"/>
          </p:cNvSpPr>
          <p:nvPr/>
        </p:nvSpPr>
        <p:spPr bwMode="auto">
          <a:xfrm flipV="1">
            <a:off x="3132138" y="3429000"/>
            <a:ext cx="1800225" cy="1223963"/>
          </a:xfrm>
          <a:prstGeom prst="line">
            <a:avLst/>
          </a:prstGeom>
          <a:noFill/>
          <a:ln w="12700">
            <a:solidFill>
              <a:srgbClr val="000000"/>
            </a:solidFill>
            <a:prstDash val="lgDashDot"/>
            <a:round/>
            <a:headEnd/>
            <a:tailEnd/>
          </a:ln>
        </p:spPr>
        <p:txBody>
          <a:bodyPr/>
          <a:lstStyle/>
          <a:p>
            <a:endParaRPr lang="en-CA"/>
          </a:p>
        </p:txBody>
      </p:sp>
      <p:sp>
        <p:nvSpPr>
          <p:cNvPr id="48145" name="Line 17"/>
          <p:cNvSpPr>
            <a:spLocks noChangeShapeType="1"/>
          </p:cNvSpPr>
          <p:nvPr/>
        </p:nvSpPr>
        <p:spPr bwMode="auto">
          <a:xfrm flipV="1">
            <a:off x="3348038" y="3644900"/>
            <a:ext cx="1800225" cy="1223963"/>
          </a:xfrm>
          <a:prstGeom prst="line">
            <a:avLst/>
          </a:prstGeom>
          <a:noFill/>
          <a:ln w="9525">
            <a:solidFill>
              <a:srgbClr val="000000"/>
            </a:solidFill>
            <a:prstDash val="lgDashDotDot"/>
            <a:round/>
            <a:headEnd/>
            <a:tailEnd/>
          </a:ln>
        </p:spPr>
        <p:txBody>
          <a:bodyPr/>
          <a:lstStyle/>
          <a:p>
            <a:endParaRPr lang="en-CA"/>
          </a:p>
        </p:txBody>
      </p:sp>
      <p:sp>
        <p:nvSpPr>
          <p:cNvPr id="48146" name="Line 18"/>
          <p:cNvSpPr>
            <a:spLocks noChangeShapeType="1"/>
          </p:cNvSpPr>
          <p:nvPr/>
        </p:nvSpPr>
        <p:spPr bwMode="auto">
          <a:xfrm flipV="1">
            <a:off x="3924300" y="2349500"/>
            <a:ext cx="1800225" cy="1223963"/>
          </a:xfrm>
          <a:prstGeom prst="line">
            <a:avLst/>
          </a:prstGeom>
          <a:noFill/>
          <a:ln w="76200">
            <a:solidFill>
              <a:schemeClr val="tx1"/>
            </a:solidFill>
            <a:round/>
            <a:headEnd/>
            <a:tailEnd type="triangle" w="med" len="med"/>
          </a:ln>
        </p:spPr>
        <p:txBody>
          <a:bodyPr/>
          <a:lstStyle/>
          <a:p>
            <a:endParaRPr lang="en-CA"/>
          </a:p>
        </p:txBody>
      </p:sp>
      <p:sp>
        <p:nvSpPr>
          <p:cNvPr id="48147" name="Line 19"/>
          <p:cNvSpPr>
            <a:spLocks noChangeShapeType="1"/>
          </p:cNvSpPr>
          <p:nvPr/>
        </p:nvSpPr>
        <p:spPr bwMode="auto">
          <a:xfrm flipV="1">
            <a:off x="4140200" y="2565400"/>
            <a:ext cx="1800225" cy="1223963"/>
          </a:xfrm>
          <a:prstGeom prst="line">
            <a:avLst/>
          </a:prstGeom>
          <a:noFill/>
          <a:ln w="57150" cap="rnd">
            <a:solidFill>
              <a:srgbClr val="000000"/>
            </a:solidFill>
            <a:prstDash val="sysDot"/>
            <a:round/>
            <a:headEnd/>
            <a:tailEnd type="triangle" w="med" len="med"/>
          </a:ln>
        </p:spPr>
        <p:txBody>
          <a:bodyPr/>
          <a:lstStyle/>
          <a:p>
            <a:endParaRPr lang="en-CA"/>
          </a:p>
        </p:txBody>
      </p:sp>
      <p:sp>
        <p:nvSpPr>
          <p:cNvPr id="48148" name="Line 20"/>
          <p:cNvSpPr>
            <a:spLocks noChangeShapeType="1"/>
          </p:cNvSpPr>
          <p:nvPr/>
        </p:nvSpPr>
        <p:spPr bwMode="auto">
          <a:xfrm flipV="1">
            <a:off x="4356100" y="2781300"/>
            <a:ext cx="1800225" cy="1223963"/>
          </a:xfrm>
          <a:prstGeom prst="line">
            <a:avLst/>
          </a:prstGeom>
          <a:noFill/>
          <a:ln w="38100">
            <a:solidFill>
              <a:srgbClr val="000000"/>
            </a:solidFill>
            <a:round/>
            <a:headEnd type="triangle" w="med" len="med"/>
            <a:tailEnd type="triangle" w="med" len="med"/>
          </a:ln>
        </p:spPr>
        <p:txBody>
          <a:bodyPr/>
          <a:lstStyle/>
          <a:p>
            <a:endParaRPr lang="en-CA"/>
          </a:p>
        </p:txBody>
      </p:sp>
      <p:sp>
        <p:nvSpPr>
          <p:cNvPr id="48149" name="Line 21"/>
          <p:cNvSpPr>
            <a:spLocks noChangeShapeType="1"/>
          </p:cNvSpPr>
          <p:nvPr/>
        </p:nvSpPr>
        <p:spPr bwMode="auto">
          <a:xfrm flipV="1">
            <a:off x="4572000" y="2997200"/>
            <a:ext cx="1800225" cy="1223963"/>
          </a:xfrm>
          <a:prstGeom prst="line">
            <a:avLst/>
          </a:prstGeom>
          <a:noFill/>
          <a:ln w="28575">
            <a:solidFill>
              <a:srgbClr val="000000"/>
            </a:solidFill>
            <a:round/>
            <a:headEnd type="diamond" w="med" len="med"/>
            <a:tailEnd type="diamond" w="med" len="med"/>
          </a:ln>
        </p:spPr>
        <p:txBody>
          <a:bodyPr/>
          <a:lstStyle/>
          <a:p>
            <a:endParaRPr lang="en-CA"/>
          </a:p>
        </p:txBody>
      </p:sp>
      <p:sp>
        <p:nvSpPr>
          <p:cNvPr id="48150" name="Line 22"/>
          <p:cNvSpPr>
            <a:spLocks noChangeShapeType="1"/>
          </p:cNvSpPr>
          <p:nvPr/>
        </p:nvSpPr>
        <p:spPr bwMode="auto">
          <a:xfrm flipV="1">
            <a:off x="4787900" y="3213100"/>
            <a:ext cx="1800225" cy="1223963"/>
          </a:xfrm>
          <a:prstGeom prst="line">
            <a:avLst/>
          </a:prstGeom>
          <a:noFill/>
          <a:ln w="19050">
            <a:solidFill>
              <a:srgbClr val="000000"/>
            </a:solidFill>
            <a:round/>
            <a:headEnd type="oval" w="med" len="med"/>
            <a:tailEnd type="oval" w="med" len="med"/>
          </a:ln>
        </p:spPr>
        <p:txBody>
          <a:bodyPr/>
          <a:lstStyle/>
          <a:p>
            <a:endParaRPr lang="en-CA"/>
          </a:p>
        </p:txBody>
      </p:sp>
      <p:sp>
        <p:nvSpPr>
          <p:cNvPr id="48151" name="Line 23"/>
          <p:cNvSpPr>
            <a:spLocks noChangeShapeType="1"/>
          </p:cNvSpPr>
          <p:nvPr/>
        </p:nvSpPr>
        <p:spPr bwMode="auto">
          <a:xfrm flipV="1">
            <a:off x="5003800" y="3429000"/>
            <a:ext cx="1800225" cy="1223963"/>
          </a:xfrm>
          <a:prstGeom prst="line">
            <a:avLst/>
          </a:prstGeom>
          <a:noFill/>
          <a:ln w="12700">
            <a:solidFill>
              <a:srgbClr val="000000"/>
            </a:solidFill>
            <a:round/>
            <a:headEnd/>
            <a:tailEnd type="triangle" w="med" len="med"/>
          </a:ln>
        </p:spPr>
        <p:txBody>
          <a:bodyPr/>
          <a:lstStyle/>
          <a:p>
            <a:endParaRPr lang="en-CA"/>
          </a:p>
        </p:txBody>
      </p:sp>
      <p:sp>
        <p:nvSpPr>
          <p:cNvPr id="48152" name="Line 24"/>
          <p:cNvSpPr>
            <a:spLocks noChangeShapeType="1"/>
          </p:cNvSpPr>
          <p:nvPr/>
        </p:nvSpPr>
        <p:spPr bwMode="auto">
          <a:xfrm flipV="1">
            <a:off x="5219700" y="3644900"/>
            <a:ext cx="1800225" cy="1223963"/>
          </a:xfrm>
          <a:prstGeom prst="line">
            <a:avLst/>
          </a:prstGeom>
          <a:noFill/>
          <a:ln w="9525">
            <a:solidFill>
              <a:srgbClr val="000000"/>
            </a:solidFill>
            <a:round/>
            <a:headEnd/>
            <a:tailEnd type="triangle" w="med" len="med"/>
          </a:ln>
        </p:spPr>
        <p:txBody>
          <a:bodyPr/>
          <a:lstStyle/>
          <a:p>
            <a:endParaRPr lang="en-CA"/>
          </a:p>
        </p:txBody>
      </p:sp>
      <p:sp>
        <p:nvSpPr>
          <p:cNvPr id="48153" name="Line 25"/>
          <p:cNvSpPr>
            <a:spLocks noChangeShapeType="1"/>
          </p:cNvSpPr>
          <p:nvPr/>
        </p:nvSpPr>
        <p:spPr bwMode="auto">
          <a:xfrm flipV="1">
            <a:off x="5724525" y="2349500"/>
            <a:ext cx="1800225" cy="1223963"/>
          </a:xfrm>
          <a:prstGeom prst="line">
            <a:avLst/>
          </a:prstGeom>
          <a:noFill/>
          <a:ln w="76200">
            <a:solidFill>
              <a:srgbClr val="D20000"/>
            </a:solidFill>
            <a:round/>
            <a:headEnd/>
            <a:tailEnd/>
          </a:ln>
        </p:spPr>
        <p:txBody>
          <a:bodyPr/>
          <a:lstStyle/>
          <a:p>
            <a:endParaRPr lang="en-CA"/>
          </a:p>
        </p:txBody>
      </p:sp>
      <p:sp>
        <p:nvSpPr>
          <p:cNvPr id="48154" name="Line 26"/>
          <p:cNvSpPr>
            <a:spLocks noChangeShapeType="1"/>
          </p:cNvSpPr>
          <p:nvPr/>
        </p:nvSpPr>
        <p:spPr bwMode="auto">
          <a:xfrm flipV="1">
            <a:off x="5940425" y="2565400"/>
            <a:ext cx="1800225" cy="1223963"/>
          </a:xfrm>
          <a:prstGeom prst="line">
            <a:avLst/>
          </a:prstGeom>
          <a:noFill/>
          <a:ln w="57150">
            <a:solidFill>
              <a:srgbClr val="FF9900"/>
            </a:solidFill>
            <a:round/>
            <a:headEnd/>
            <a:tailEnd/>
          </a:ln>
        </p:spPr>
        <p:txBody>
          <a:bodyPr/>
          <a:lstStyle/>
          <a:p>
            <a:endParaRPr lang="en-CA"/>
          </a:p>
        </p:txBody>
      </p:sp>
      <p:sp>
        <p:nvSpPr>
          <p:cNvPr id="48155" name="Line 27"/>
          <p:cNvSpPr>
            <a:spLocks noChangeShapeType="1"/>
          </p:cNvSpPr>
          <p:nvPr/>
        </p:nvSpPr>
        <p:spPr bwMode="auto">
          <a:xfrm flipV="1">
            <a:off x="6156325" y="2781300"/>
            <a:ext cx="1800225" cy="1223963"/>
          </a:xfrm>
          <a:prstGeom prst="line">
            <a:avLst/>
          </a:prstGeom>
          <a:noFill/>
          <a:ln w="38100">
            <a:solidFill>
              <a:srgbClr val="FFFF00"/>
            </a:solidFill>
            <a:round/>
            <a:headEnd/>
            <a:tailEnd/>
          </a:ln>
        </p:spPr>
        <p:txBody>
          <a:bodyPr/>
          <a:lstStyle/>
          <a:p>
            <a:endParaRPr lang="en-CA"/>
          </a:p>
        </p:txBody>
      </p:sp>
      <p:sp>
        <p:nvSpPr>
          <p:cNvPr id="48156" name="Line 28"/>
          <p:cNvSpPr>
            <a:spLocks noChangeShapeType="1"/>
          </p:cNvSpPr>
          <p:nvPr/>
        </p:nvSpPr>
        <p:spPr bwMode="auto">
          <a:xfrm flipV="1">
            <a:off x="6372225" y="2997200"/>
            <a:ext cx="1800225" cy="1223963"/>
          </a:xfrm>
          <a:prstGeom prst="line">
            <a:avLst/>
          </a:prstGeom>
          <a:noFill/>
          <a:ln w="28575">
            <a:solidFill>
              <a:srgbClr val="66FF33"/>
            </a:solidFill>
            <a:round/>
            <a:headEnd/>
            <a:tailEnd/>
          </a:ln>
        </p:spPr>
        <p:txBody>
          <a:bodyPr/>
          <a:lstStyle/>
          <a:p>
            <a:endParaRPr lang="en-CA"/>
          </a:p>
        </p:txBody>
      </p:sp>
      <p:sp>
        <p:nvSpPr>
          <p:cNvPr id="48157" name="Line 29"/>
          <p:cNvSpPr>
            <a:spLocks noChangeShapeType="1"/>
          </p:cNvSpPr>
          <p:nvPr/>
        </p:nvSpPr>
        <p:spPr bwMode="auto">
          <a:xfrm flipV="1">
            <a:off x="6588125" y="3213100"/>
            <a:ext cx="1800225" cy="1223963"/>
          </a:xfrm>
          <a:prstGeom prst="line">
            <a:avLst/>
          </a:prstGeom>
          <a:noFill/>
          <a:ln w="19050">
            <a:solidFill>
              <a:srgbClr val="0099FF"/>
            </a:solidFill>
            <a:round/>
            <a:headEnd/>
            <a:tailEnd/>
          </a:ln>
        </p:spPr>
        <p:txBody>
          <a:bodyPr/>
          <a:lstStyle/>
          <a:p>
            <a:endParaRPr lang="en-CA"/>
          </a:p>
        </p:txBody>
      </p:sp>
      <p:sp>
        <p:nvSpPr>
          <p:cNvPr id="48158" name="Line 30"/>
          <p:cNvSpPr>
            <a:spLocks noChangeShapeType="1"/>
          </p:cNvSpPr>
          <p:nvPr/>
        </p:nvSpPr>
        <p:spPr bwMode="auto">
          <a:xfrm flipV="1">
            <a:off x="6804025" y="3429000"/>
            <a:ext cx="1800225" cy="1223963"/>
          </a:xfrm>
          <a:prstGeom prst="line">
            <a:avLst/>
          </a:prstGeom>
          <a:noFill/>
          <a:ln w="12700">
            <a:solidFill>
              <a:srgbClr val="CC00CC"/>
            </a:solidFill>
            <a:round/>
            <a:headEnd/>
            <a:tailEnd/>
          </a:ln>
        </p:spPr>
        <p:txBody>
          <a:bodyPr/>
          <a:lstStyle/>
          <a:p>
            <a:endParaRPr lang="en-CA"/>
          </a:p>
        </p:txBody>
      </p:sp>
      <p:sp>
        <p:nvSpPr>
          <p:cNvPr id="48159" name="Line 31"/>
          <p:cNvSpPr>
            <a:spLocks noChangeShapeType="1"/>
          </p:cNvSpPr>
          <p:nvPr/>
        </p:nvSpPr>
        <p:spPr bwMode="auto">
          <a:xfrm flipV="1">
            <a:off x="7019925" y="3644900"/>
            <a:ext cx="1800225" cy="1223963"/>
          </a:xfrm>
          <a:prstGeom prst="line">
            <a:avLst/>
          </a:prstGeom>
          <a:noFill/>
          <a:ln w="9525">
            <a:solidFill>
              <a:srgbClr val="000000"/>
            </a:solidFill>
            <a:round/>
            <a:headEnd/>
            <a:tailEnd/>
          </a:ln>
        </p:spPr>
        <p:txBody>
          <a:bodyPr/>
          <a:lstStyle/>
          <a:p>
            <a:endParaRPr lang="en-CA"/>
          </a:p>
        </p:txBody>
      </p:sp>
      <p:sp>
        <p:nvSpPr>
          <p:cNvPr id="48160" name="Rectangle 32"/>
          <p:cNvSpPr>
            <a:spLocks noChangeArrowheads="1"/>
          </p:cNvSpPr>
          <p:nvPr/>
        </p:nvSpPr>
        <p:spPr bwMode="auto">
          <a:xfrm>
            <a:off x="335970" y="5335348"/>
            <a:ext cx="1295400" cy="503237"/>
          </a:xfrm>
          <a:prstGeom prst="rect">
            <a:avLst/>
          </a:prstGeom>
          <a:noFill/>
          <a:ln w="9525" algn="ctr">
            <a:solidFill>
              <a:srgbClr val="D20000"/>
            </a:solidFill>
            <a:miter lim="800000"/>
            <a:headEnd/>
            <a:tailEnd/>
          </a:ln>
        </p:spPr>
        <p:txBody>
          <a:bodyPr wrap="none" anchor="ctr"/>
          <a:lstStyle/>
          <a:p>
            <a:endParaRPr lang="en-CA"/>
          </a:p>
        </p:txBody>
      </p:sp>
      <p:sp>
        <p:nvSpPr>
          <p:cNvPr id="48161" name="Rectangle 33"/>
          <p:cNvSpPr>
            <a:spLocks noChangeArrowheads="1"/>
          </p:cNvSpPr>
          <p:nvPr/>
        </p:nvSpPr>
        <p:spPr bwMode="auto">
          <a:xfrm>
            <a:off x="551870" y="5551248"/>
            <a:ext cx="1295400" cy="503237"/>
          </a:xfrm>
          <a:prstGeom prst="rect">
            <a:avLst/>
          </a:prstGeom>
          <a:noFill/>
          <a:ln w="28575" algn="ctr">
            <a:solidFill>
              <a:srgbClr val="D20000"/>
            </a:solidFill>
            <a:miter lim="800000"/>
            <a:headEnd/>
            <a:tailEnd/>
          </a:ln>
        </p:spPr>
        <p:txBody>
          <a:bodyPr wrap="none" anchor="ctr"/>
          <a:lstStyle/>
          <a:p>
            <a:endParaRPr lang="en-CA"/>
          </a:p>
        </p:txBody>
      </p:sp>
      <p:sp>
        <p:nvSpPr>
          <p:cNvPr id="48162" name="Rectangle 34"/>
          <p:cNvSpPr>
            <a:spLocks noChangeArrowheads="1"/>
          </p:cNvSpPr>
          <p:nvPr/>
        </p:nvSpPr>
        <p:spPr bwMode="auto">
          <a:xfrm>
            <a:off x="767770" y="5767148"/>
            <a:ext cx="1295400" cy="503237"/>
          </a:xfrm>
          <a:prstGeom prst="rect">
            <a:avLst/>
          </a:prstGeom>
          <a:solidFill>
            <a:schemeClr val="bg1"/>
          </a:solidFill>
          <a:ln w="38100" algn="ctr">
            <a:solidFill>
              <a:srgbClr val="D20000"/>
            </a:solidFill>
            <a:miter lim="800000"/>
            <a:headEnd/>
            <a:tailEnd/>
          </a:ln>
        </p:spPr>
        <p:txBody>
          <a:bodyPr wrap="none" anchor="ctr"/>
          <a:lstStyle/>
          <a:p>
            <a:endParaRPr lang="en-CA"/>
          </a:p>
        </p:txBody>
      </p:sp>
      <p:sp>
        <p:nvSpPr>
          <p:cNvPr id="48163" name="Rectangle 35"/>
          <p:cNvSpPr>
            <a:spLocks noChangeArrowheads="1"/>
          </p:cNvSpPr>
          <p:nvPr/>
        </p:nvSpPr>
        <p:spPr bwMode="auto">
          <a:xfrm>
            <a:off x="983670" y="5983048"/>
            <a:ext cx="1295400" cy="503237"/>
          </a:xfrm>
          <a:prstGeom prst="rect">
            <a:avLst/>
          </a:prstGeom>
          <a:solidFill>
            <a:srgbClr val="FF9999"/>
          </a:solidFill>
          <a:ln w="57150" algn="ctr">
            <a:solidFill>
              <a:srgbClr val="D20000"/>
            </a:solidFill>
            <a:miter lim="800000"/>
            <a:headEnd/>
            <a:tailEnd/>
          </a:ln>
        </p:spPr>
        <p:txBody>
          <a:bodyPr wrap="none" anchor="ctr"/>
          <a:lstStyle/>
          <a:p>
            <a:endParaRPr lang="en-CA"/>
          </a:p>
        </p:txBody>
      </p:sp>
      <p:sp>
        <p:nvSpPr>
          <p:cNvPr id="48164" name="Rectangle 36"/>
          <p:cNvSpPr>
            <a:spLocks noChangeArrowheads="1"/>
          </p:cNvSpPr>
          <p:nvPr/>
        </p:nvSpPr>
        <p:spPr bwMode="auto">
          <a:xfrm>
            <a:off x="1199570" y="6198948"/>
            <a:ext cx="1295400" cy="503237"/>
          </a:xfrm>
          <a:prstGeom prst="rect">
            <a:avLst/>
          </a:prstGeom>
          <a:noFill/>
          <a:ln w="76200" algn="ctr">
            <a:solidFill>
              <a:srgbClr val="D20000"/>
            </a:solidFill>
            <a:miter lim="800000"/>
            <a:headEnd/>
            <a:tailEnd/>
          </a:ln>
        </p:spPr>
        <p:txBody>
          <a:bodyPr wrap="none" anchor="ctr"/>
          <a:lstStyle/>
          <a:p>
            <a:endParaRPr lang="en-CA"/>
          </a:p>
        </p:txBody>
      </p:sp>
      <p:sp>
        <p:nvSpPr>
          <p:cNvPr id="48165" name="Oval 37"/>
          <p:cNvSpPr>
            <a:spLocks noChangeArrowheads="1"/>
          </p:cNvSpPr>
          <p:nvPr/>
        </p:nvSpPr>
        <p:spPr bwMode="auto">
          <a:xfrm>
            <a:off x="2843213" y="5163838"/>
            <a:ext cx="1727200" cy="719137"/>
          </a:xfrm>
          <a:prstGeom prst="ellipse">
            <a:avLst/>
          </a:prstGeom>
          <a:noFill/>
          <a:ln w="76200" algn="ctr">
            <a:solidFill>
              <a:srgbClr val="D20000"/>
            </a:solidFill>
            <a:round/>
            <a:headEnd/>
            <a:tailEnd/>
          </a:ln>
        </p:spPr>
        <p:txBody>
          <a:bodyPr wrap="none" anchor="ctr"/>
          <a:lstStyle/>
          <a:p>
            <a:endParaRPr lang="en-CA"/>
          </a:p>
        </p:txBody>
      </p:sp>
      <p:sp>
        <p:nvSpPr>
          <p:cNvPr id="48166" name="Oval 38"/>
          <p:cNvSpPr>
            <a:spLocks noChangeArrowheads="1"/>
          </p:cNvSpPr>
          <p:nvPr/>
        </p:nvSpPr>
        <p:spPr bwMode="auto">
          <a:xfrm>
            <a:off x="3059113" y="5379738"/>
            <a:ext cx="1727200" cy="719137"/>
          </a:xfrm>
          <a:prstGeom prst="ellipse">
            <a:avLst/>
          </a:prstGeom>
          <a:noFill/>
          <a:ln w="57150" cap="rnd" algn="ctr">
            <a:solidFill>
              <a:srgbClr val="FF9900"/>
            </a:solidFill>
            <a:prstDash val="sysDot"/>
            <a:round/>
            <a:headEnd/>
            <a:tailEnd/>
          </a:ln>
        </p:spPr>
        <p:txBody>
          <a:bodyPr wrap="none" anchor="ctr"/>
          <a:lstStyle/>
          <a:p>
            <a:endParaRPr lang="en-CA"/>
          </a:p>
        </p:txBody>
      </p:sp>
      <p:sp>
        <p:nvSpPr>
          <p:cNvPr id="48167" name="Oval 39"/>
          <p:cNvSpPr>
            <a:spLocks noChangeArrowheads="1"/>
          </p:cNvSpPr>
          <p:nvPr/>
        </p:nvSpPr>
        <p:spPr bwMode="auto">
          <a:xfrm>
            <a:off x="3275013" y="5604516"/>
            <a:ext cx="1727200" cy="719137"/>
          </a:xfrm>
          <a:prstGeom prst="ellipse">
            <a:avLst/>
          </a:prstGeom>
          <a:noFill/>
          <a:ln w="38100" algn="ctr">
            <a:solidFill>
              <a:srgbClr val="66FF33"/>
            </a:solidFill>
            <a:prstDash val="sysDot"/>
            <a:round/>
            <a:headEnd/>
            <a:tailEnd/>
          </a:ln>
        </p:spPr>
        <p:txBody>
          <a:bodyPr wrap="none" anchor="ctr"/>
          <a:lstStyle/>
          <a:p>
            <a:endParaRPr lang="en-CA"/>
          </a:p>
        </p:txBody>
      </p:sp>
      <p:sp>
        <p:nvSpPr>
          <p:cNvPr id="48168" name="Oval 40"/>
          <p:cNvSpPr>
            <a:spLocks noChangeArrowheads="1"/>
          </p:cNvSpPr>
          <p:nvPr/>
        </p:nvSpPr>
        <p:spPr bwMode="auto">
          <a:xfrm>
            <a:off x="3490913" y="5811538"/>
            <a:ext cx="1727200" cy="719137"/>
          </a:xfrm>
          <a:prstGeom prst="ellipse">
            <a:avLst/>
          </a:prstGeom>
          <a:noFill/>
          <a:ln w="28575" algn="ctr">
            <a:solidFill>
              <a:srgbClr val="0099FF"/>
            </a:solidFill>
            <a:prstDash val="dash"/>
            <a:round/>
            <a:headEnd/>
            <a:tailEnd/>
          </a:ln>
        </p:spPr>
        <p:txBody>
          <a:bodyPr wrap="none" anchor="ctr"/>
          <a:lstStyle/>
          <a:p>
            <a:endParaRPr lang="en-CA"/>
          </a:p>
        </p:txBody>
      </p:sp>
      <p:sp>
        <p:nvSpPr>
          <p:cNvPr id="48169" name="Oval 41"/>
          <p:cNvSpPr>
            <a:spLocks noChangeArrowheads="1"/>
          </p:cNvSpPr>
          <p:nvPr/>
        </p:nvSpPr>
        <p:spPr bwMode="auto">
          <a:xfrm>
            <a:off x="3706813" y="6027438"/>
            <a:ext cx="1727200" cy="719137"/>
          </a:xfrm>
          <a:prstGeom prst="ellipse">
            <a:avLst/>
          </a:prstGeom>
          <a:noFill/>
          <a:ln w="28575" algn="ctr">
            <a:solidFill>
              <a:srgbClr val="CC00CC"/>
            </a:solidFill>
            <a:prstDash val="dashDot"/>
            <a:round/>
            <a:headEnd/>
            <a:tailEnd/>
          </a:ln>
        </p:spPr>
        <p:txBody>
          <a:bodyPr wrap="none" anchor="ctr"/>
          <a:lstStyle/>
          <a:p>
            <a:endParaRPr lang="en-CA"/>
          </a:p>
        </p:txBody>
      </p:sp>
      <p:sp>
        <p:nvSpPr>
          <p:cNvPr id="200746" name="Rectangle 42"/>
          <p:cNvSpPr>
            <a:spLocks noChangeArrowheads="1"/>
          </p:cNvSpPr>
          <p:nvPr/>
        </p:nvSpPr>
        <p:spPr bwMode="auto">
          <a:xfrm>
            <a:off x="5946482" y="5663816"/>
            <a:ext cx="1295400" cy="503237"/>
          </a:xfrm>
          <a:prstGeom prst="rect">
            <a:avLst/>
          </a:prstGeom>
          <a:noFill/>
          <a:ln w="76200" algn="ctr">
            <a:solidFill>
              <a:schemeClr val="tx1"/>
            </a:solidFill>
            <a:miter lim="800000"/>
            <a:headEnd/>
            <a:tailEnd/>
          </a:ln>
          <a:effectLst>
            <a:outerShdw sy="50000" kx="-2453608" rotWithShape="0">
              <a:srgbClr val="808080">
                <a:alpha val="50000"/>
              </a:srgbClr>
            </a:outerShdw>
          </a:effectLst>
        </p:spPr>
        <p:txBody>
          <a:bodyPr wrap="none" anchor="ctr"/>
          <a:lstStyle/>
          <a:p>
            <a:pPr>
              <a:defRPr/>
            </a:pPr>
            <a:endParaRPr lang="en-CA"/>
          </a:p>
        </p:txBody>
      </p:sp>
      <p:sp>
        <p:nvSpPr>
          <p:cNvPr id="48171" name="Rectangle 43"/>
          <p:cNvSpPr>
            <a:spLocks noChangeArrowheads="1"/>
          </p:cNvSpPr>
          <p:nvPr/>
        </p:nvSpPr>
        <p:spPr bwMode="auto">
          <a:xfrm>
            <a:off x="6451307" y="6240078"/>
            <a:ext cx="1295400" cy="503238"/>
          </a:xfrm>
          <a:prstGeom prst="rect">
            <a:avLst/>
          </a:prstGeom>
          <a:solidFill>
            <a:srgbClr val="D20000"/>
          </a:solidFill>
          <a:ln w="9525">
            <a:miter lim="800000"/>
            <a:headEnd/>
            <a:tailEnd/>
          </a:ln>
          <a:scene3d>
            <a:camera prst="legacyPerspectiveTopRight"/>
            <a:lightRig rig="legacyFlat3" dir="b"/>
          </a:scene3d>
          <a:sp3d extrusionH="121893000" prstMaterial="legacyMatte">
            <a:bevelT w="13500" h="13500" prst="angle"/>
            <a:bevelB w="13500" h="13500" prst="angle"/>
            <a:extrusionClr>
              <a:srgbClr val="D20000"/>
            </a:extrusionClr>
          </a:sp3d>
        </p:spPr>
        <p:txBody>
          <a:bodyPr wrap="none" anchor="ctr">
            <a:flatTx/>
          </a:bodyPr>
          <a:lstStyle/>
          <a:p>
            <a:endParaRPr lang="en-CA"/>
          </a:p>
        </p:txBody>
      </p:sp>
      <p:sp>
        <p:nvSpPr>
          <p:cNvPr id="43052" name="Slide Number Placeholder 43"/>
          <p:cNvSpPr>
            <a:spLocks noGrp="1"/>
          </p:cNvSpPr>
          <p:nvPr>
            <p:ph type="sldNum" sz="quarter" idx="12"/>
          </p:nvPr>
        </p:nvSpPr>
        <p:spPr/>
        <p:txBody>
          <a:bodyPr/>
          <a:lstStyle/>
          <a:p>
            <a:pPr>
              <a:defRPr/>
            </a:pPr>
            <a:fld id="{D17B994C-3EEB-4C10-9AD7-A1658977CD9D}" type="slidenum">
              <a:rPr lang="en-US"/>
              <a:pPr>
                <a:defRPr/>
              </a:pPr>
              <a:t>50</a:t>
            </a:fld>
            <a:endParaRPr lang="en-US"/>
          </a:p>
        </p:txBody>
      </p:sp>
      <p:sp>
        <p:nvSpPr>
          <p:cNvPr id="45" name="Rectangle 44"/>
          <p:cNvSpPr/>
          <p:nvPr/>
        </p:nvSpPr>
        <p:spPr>
          <a:xfrm>
            <a:off x="6439" y="634484"/>
            <a:ext cx="1552348"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Images</a:t>
            </a:r>
            <a:endParaRPr lang="en-CA" sz="2000" b="1" dirty="0" smtClean="0">
              <a:solidFill>
                <a:srgbClr val="7030A0"/>
              </a:solidFill>
            </a:endParaRPr>
          </a:p>
        </p:txBody>
      </p:sp>
      <p:sp>
        <p:nvSpPr>
          <p:cNvPr id="46" name="5-Point Star 45"/>
          <p:cNvSpPr/>
          <p:nvPr/>
        </p:nvSpPr>
        <p:spPr>
          <a:xfrm>
            <a:off x="7608163" y="1269507"/>
            <a:ext cx="585926" cy="577048"/>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5-Point Star 48"/>
          <p:cNvSpPr/>
          <p:nvPr/>
        </p:nvSpPr>
        <p:spPr>
          <a:xfrm>
            <a:off x="7760563" y="1421907"/>
            <a:ext cx="585926" cy="577048"/>
          </a:xfrm>
          <a:prstGeom prst="star5">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5-Point Star 49"/>
          <p:cNvSpPr/>
          <p:nvPr/>
        </p:nvSpPr>
        <p:spPr>
          <a:xfrm>
            <a:off x="7912963" y="1574307"/>
            <a:ext cx="585926" cy="577048"/>
          </a:xfrm>
          <a:prstGeom prst="star5">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5-Point Star 50"/>
          <p:cNvSpPr/>
          <p:nvPr/>
        </p:nvSpPr>
        <p:spPr>
          <a:xfrm>
            <a:off x="8065363" y="1726707"/>
            <a:ext cx="585926" cy="577048"/>
          </a:xfrm>
          <a:prstGeom prst="star5">
            <a:avLst/>
          </a:prstGeom>
          <a:solidFill>
            <a:schemeClr val="accent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5-Point Star 51"/>
          <p:cNvSpPr/>
          <p:nvPr/>
        </p:nvSpPr>
        <p:spPr>
          <a:xfrm>
            <a:off x="8217763" y="1879107"/>
            <a:ext cx="585926" cy="577048"/>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Oval 53"/>
          <p:cNvSpPr/>
          <p:nvPr/>
        </p:nvSpPr>
        <p:spPr>
          <a:xfrm>
            <a:off x="4811696" y="2112885"/>
            <a:ext cx="2112886" cy="914400"/>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Freeform 57"/>
          <p:cNvSpPr/>
          <p:nvPr/>
        </p:nvSpPr>
        <p:spPr>
          <a:xfrm>
            <a:off x="5433134" y="4643021"/>
            <a:ext cx="3018408" cy="1038688"/>
          </a:xfrm>
          <a:custGeom>
            <a:avLst/>
            <a:gdLst>
              <a:gd name="connsiteX0" fmla="*/ 0 w 3018408"/>
              <a:gd name="connsiteY0" fmla="*/ 1038688 h 1038688"/>
              <a:gd name="connsiteX1" fmla="*/ 1012054 w 3018408"/>
              <a:gd name="connsiteY1" fmla="*/ 275208 h 1038688"/>
              <a:gd name="connsiteX2" fmla="*/ 2006353 w 3018408"/>
              <a:gd name="connsiteY2" fmla="*/ 541538 h 1038688"/>
              <a:gd name="connsiteX3" fmla="*/ 3018408 w 3018408"/>
              <a:gd name="connsiteY3" fmla="*/ 0 h 1038688"/>
            </a:gdLst>
            <a:ahLst/>
            <a:cxnLst>
              <a:cxn ang="0">
                <a:pos x="connsiteX0" y="connsiteY0"/>
              </a:cxn>
              <a:cxn ang="0">
                <a:pos x="connsiteX1" y="connsiteY1"/>
              </a:cxn>
              <a:cxn ang="0">
                <a:pos x="connsiteX2" y="connsiteY2"/>
              </a:cxn>
              <a:cxn ang="0">
                <a:pos x="connsiteX3" y="connsiteY3"/>
              </a:cxn>
            </a:cxnLst>
            <a:rect l="l" t="t" r="r" b="b"/>
            <a:pathLst>
              <a:path w="3018408" h="1038688">
                <a:moveTo>
                  <a:pt x="0" y="1038688"/>
                </a:moveTo>
                <a:cubicBezTo>
                  <a:pt x="338831" y="698377"/>
                  <a:pt x="677662" y="358066"/>
                  <a:pt x="1012054" y="275208"/>
                </a:cubicBezTo>
                <a:cubicBezTo>
                  <a:pt x="1346446" y="192350"/>
                  <a:pt x="1671961" y="587406"/>
                  <a:pt x="2006353" y="541538"/>
                </a:cubicBezTo>
                <a:cubicBezTo>
                  <a:pt x="2340745" y="495670"/>
                  <a:pt x="2826059" y="109491"/>
                  <a:pt x="3018408" y="0"/>
                </a:cubicBezTo>
              </a:path>
            </a:pathLst>
          </a:custGeom>
          <a:ln w="38100">
            <a:solidFill>
              <a:srgbClr val="FF00FF"/>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969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1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1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1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1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1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1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1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1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1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1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1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1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1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1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1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1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1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1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1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1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1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81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1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815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15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15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1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15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1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1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16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816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16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16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1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816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816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16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0074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817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P spid="48133" grpId="0" animBg="1"/>
      <p:bldP spid="48134" grpId="0" animBg="1"/>
      <p:bldP spid="48135" grpId="0" animBg="1"/>
      <p:bldP spid="48136" grpId="0" animBg="1"/>
      <p:bldP spid="48137" grpId="0" animBg="1"/>
      <p:bldP spid="48138" grpId="0" animBg="1"/>
      <p:bldP spid="48139" grpId="0" animBg="1"/>
      <p:bldP spid="48140" grpId="0" animBg="1"/>
      <p:bldP spid="48141" grpId="0" animBg="1"/>
      <p:bldP spid="48142" grpId="0" animBg="1"/>
      <p:bldP spid="48143" grpId="0" animBg="1"/>
      <p:bldP spid="48144" grpId="0" animBg="1"/>
      <p:bldP spid="48145" grpId="0" animBg="1"/>
      <p:bldP spid="48146" grpId="0" animBg="1"/>
      <p:bldP spid="48147" grpId="0" animBg="1"/>
      <p:bldP spid="48148" grpId="0" animBg="1"/>
      <p:bldP spid="48149" grpId="0" animBg="1"/>
      <p:bldP spid="48150" grpId="0" animBg="1"/>
      <p:bldP spid="48151" grpId="0" animBg="1"/>
      <p:bldP spid="48152" grpId="0" animBg="1"/>
      <p:bldP spid="48153" grpId="0" animBg="1"/>
      <p:bldP spid="48154" grpId="0" animBg="1"/>
      <p:bldP spid="48155" grpId="0" animBg="1"/>
      <p:bldP spid="48156" grpId="0" animBg="1"/>
      <p:bldP spid="48157" grpId="0" animBg="1"/>
      <p:bldP spid="48158" grpId="0" animBg="1"/>
      <p:bldP spid="48159" grpId="0" animBg="1"/>
      <p:bldP spid="48160" grpId="0" animBg="1"/>
      <p:bldP spid="48161" grpId="0" animBg="1"/>
      <p:bldP spid="48162" grpId="0" animBg="1"/>
      <p:bldP spid="48163" grpId="0" animBg="1"/>
      <p:bldP spid="48164" grpId="0" animBg="1"/>
      <p:bldP spid="48165" grpId="0" animBg="1"/>
      <p:bldP spid="48166" grpId="0" animBg="1"/>
      <p:bldP spid="48167" grpId="0" animBg="1"/>
      <p:bldP spid="48168" grpId="0" animBg="1"/>
      <p:bldP spid="48169" grpId="0" animBg="1"/>
      <p:bldP spid="200746" grpId="0" animBg="1"/>
      <p:bldP spid="48171" grpId="0" animBg="1"/>
      <p:bldP spid="46" grpId="0" animBg="1"/>
      <p:bldP spid="49" grpId="0" animBg="1"/>
      <p:bldP spid="50" grpId="0" animBg="1"/>
      <p:bldP spid="51" grpId="0" animBg="1"/>
      <p:bldP spid="52" grpId="0" animBg="1"/>
      <p:bldP spid="54" grpId="0" animBg="1"/>
      <p:bldP spid="5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t>Charts and graphs</a:t>
            </a:r>
          </a:p>
        </p:txBody>
      </p:sp>
      <p:sp>
        <p:nvSpPr>
          <p:cNvPr id="49155" name="Rectangle 3"/>
          <p:cNvSpPr>
            <a:spLocks noGrp="1" noChangeArrowheads="1"/>
          </p:cNvSpPr>
          <p:nvPr>
            <p:ph type="body" idx="1"/>
          </p:nvPr>
        </p:nvSpPr>
        <p:spPr/>
        <p:txBody>
          <a:bodyPr/>
          <a:lstStyle/>
          <a:p>
            <a:pPr algn="ctr">
              <a:buFontTx/>
              <a:buNone/>
            </a:pPr>
            <a:r>
              <a:rPr lang="en-US" dirty="0" smtClean="0"/>
              <a:t>“There are three kinds of lies: lies, damned lies, and statistics.”</a:t>
            </a:r>
            <a:endParaRPr lang="en-US" sz="1400" dirty="0" smtClean="0"/>
          </a:p>
          <a:p>
            <a:pPr algn="ctr">
              <a:buFontTx/>
              <a:buNone/>
            </a:pPr>
            <a:r>
              <a:rPr lang="en-US" sz="1400" dirty="0" smtClean="0"/>
              <a:t>                                                                                     Prime Minister Benjamin Disraeli</a:t>
            </a:r>
          </a:p>
          <a:p>
            <a:pPr algn="ctr">
              <a:buFontTx/>
              <a:buNone/>
            </a:pPr>
            <a:endParaRPr lang="en-US" sz="1400" dirty="0" smtClean="0"/>
          </a:p>
          <a:p>
            <a:pPr>
              <a:buFontTx/>
              <a:buNone/>
            </a:pPr>
            <a:r>
              <a:rPr lang="en-US" sz="1800" dirty="0" smtClean="0"/>
              <a:t>	Charts and graphs are wonderful means of</a:t>
            </a:r>
            <a:br>
              <a:rPr lang="en-US" sz="1800" dirty="0" smtClean="0"/>
            </a:br>
            <a:r>
              <a:rPr lang="en-US" sz="1800" dirty="0" smtClean="0"/>
              <a:t>presenting data, but be careful!</a:t>
            </a:r>
          </a:p>
          <a:p>
            <a:pPr>
              <a:buFontTx/>
              <a:buNone/>
            </a:pPr>
            <a:endParaRPr lang="en-US" sz="1800" dirty="0" smtClean="0"/>
          </a:p>
          <a:p>
            <a:pPr>
              <a:buFontTx/>
              <a:buNone/>
            </a:pPr>
            <a:r>
              <a:rPr lang="en-US" sz="1800" dirty="0" smtClean="0"/>
              <a:t>	</a:t>
            </a:r>
            <a:r>
              <a:rPr lang="en-US" dirty="0" smtClean="0"/>
              <a:t>Darrell Huff's </a:t>
            </a:r>
            <a:r>
              <a:rPr lang="en-US" i="1" dirty="0" smtClean="0"/>
              <a:t>How to Lie with Statistics</a:t>
            </a:r>
            <a:r>
              <a:rPr lang="en-US" dirty="0" smtClean="0"/>
              <a:t> </a:t>
            </a:r>
          </a:p>
          <a:p>
            <a:pPr lvl="1"/>
            <a:r>
              <a:rPr lang="en-US" dirty="0" smtClean="0"/>
              <a:t>Fast:  ~100 pages</a:t>
            </a:r>
          </a:p>
          <a:p>
            <a:pPr lvl="1"/>
            <a:r>
              <a:rPr lang="en-US" dirty="0" smtClean="0"/>
              <a:t>Cheap:  $10-$20</a:t>
            </a:r>
          </a:p>
          <a:p>
            <a:pPr lvl="1"/>
            <a:r>
              <a:rPr lang="en-US" dirty="0" smtClean="0"/>
              <a:t>50 years old and still relevant!</a:t>
            </a:r>
          </a:p>
        </p:txBody>
      </p:sp>
      <p:pic>
        <p:nvPicPr>
          <p:cNvPr id="49156" name="Picture 4"/>
          <p:cNvPicPr>
            <a:picLocks noChangeAspect="1" noChangeArrowheads="1"/>
          </p:cNvPicPr>
          <p:nvPr/>
        </p:nvPicPr>
        <p:blipFill>
          <a:blip r:embed="rId3" cstate="print"/>
          <a:srcRect/>
          <a:stretch>
            <a:fillRect/>
          </a:stretch>
        </p:blipFill>
        <p:spPr bwMode="auto">
          <a:xfrm>
            <a:off x="6577013" y="2565400"/>
            <a:ext cx="1811337" cy="3095625"/>
          </a:xfrm>
          <a:prstGeom prst="rect">
            <a:avLst/>
          </a:prstGeom>
          <a:noFill/>
          <a:ln w="9525">
            <a:noFill/>
            <a:miter lim="800000"/>
            <a:headEnd/>
            <a:tailEnd/>
          </a:ln>
        </p:spPr>
      </p:pic>
      <p:sp>
        <p:nvSpPr>
          <p:cNvPr id="49157" name="Text Box 5"/>
          <p:cNvSpPr txBox="1">
            <a:spLocks noChangeArrowheads="1"/>
          </p:cNvSpPr>
          <p:nvPr/>
        </p:nvSpPr>
        <p:spPr bwMode="auto">
          <a:xfrm rot="-5400000">
            <a:off x="7464425" y="3489325"/>
            <a:ext cx="2155825" cy="307975"/>
          </a:xfrm>
          <a:prstGeom prst="rect">
            <a:avLst/>
          </a:prstGeom>
          <a:noFill/>
          <a:ln w="9525">
            <a:noFill/>
            <a:miter lim="800000"/>
            <a:headEnd/>
            <a:tailEnd/>
          </a:ln>
        </p:spPr>
        <p:txBody>
          <a:bodyPr wrap="none">
            <a:spAutoFit/>
          </a:bodyPr>
          <a:lstStyle/>
          <a:p>
            <a:r>
              <a:rPr lang="en-US" sz="1400">
                <a:solidFill>
                  <a:schemeClr val="bg2"/>
                </a:solidFill>
              </a:rPr>
              <a:t>http://www.wikipedia.org/</a:t>
            </a:r>
          </a:p>
        </p:txBody>
      </p:sp>
      <p:sp>
        <p:nvSpPr>
          <p:cNvPr id="46086" name="Slide Number Placeholder 5"/>
          <p:cNvSpPr>
            <a:spLocks noGrp="1"/>
          </p:cNvSpPr>
          <p:nvPr>
            <p:ph type="sldNum" sz="quarter" idx="12"/>
          </p:nvPr>
        </p:nvSpPr>
        <p:spPr/>
        <p:txBody>
          <a:bodyPr/>
          <a:lstStyle/>
          <a:p>
            <a:pPr>
              <a:defRPr/>
            </a:pPr>
            <a:fld id="{602153C6-BE17-441C-9885-164E54E94B2F}" type="slidenum">
              <a:rPr lang="en-US"/>
              <a:pPr>
                <a:defRPr/>
              </a:pPr>
              <a:t>51</a:t>
            </a:fld>
            <a:endParaRPr lang="en-US"/>
          </a:p>
        </p:txBody>
      </p:sp>
      <p:sp>
        <p:nvSpPr>
          <p:cNvPr id="7" name="Rectangle 6"/>
          <p:cNvSpPr/>
          <p:nvPr/>
        </p:nvSpPr>
        <p:spPr>
          <a:xfrm>
            <a:off x="6439" y="634484"/>
            <a:ext cx="1552348" cy="400110"/>
          </a:xfrm>
          <a:prstGeom prst="rect">
            <a:avLst/>
          </a:prstGeom>
        </p:spPr>
        <p:txBody>
          <a:bodyPr wrap="none">
            <a:spAutoFit/>
          </a:bodyPr>
          <a:lstStyle/>
          <a:p>
            <a:r>
              <a:rPr lang="en-US" sz="2000" b="1" dirty="0" smtClean="0">
                <a:solidFill>
                  <a:srgbClr val="7030A0"/>
                </a:solidFill>
              </a:rPr>
              <a:t>Visual aids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155">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1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3" cstate="print"/>
          <a:srcRect/>
          <a:stretch>
            <a:fillRect/>
          </a:stretch>
        </p:blipFill>
        <p:spPr bwMode="auto">
          <a:xfrm>
            <a:off x="3241675" y="3187700"/>
            <a:ext cx="5902325" cy="3670300"/>
          </a:xfrm>
          <a:prstGeom prst="rect">
            <a:avLst/>
          </a:prstGeom>
          <a:noFill/>
          <a:ln w="9525">
            <a:noFill/>
            <a:miter lim="800000"/>
            <a:headEnd/>
            <a:tailEnd/>
          </a:ln>
        </p:spPr>
      </p:pic>
      <p:pic>
        <p:nvPicPr>
          <p:cNvPr id="41992" name="Picture 9" descr="C:\Users\dwharder\Desktop\plott.png"/>
          <p:cNvPicPr>
            <a:picLocks noChangeAspect="1" noChangeArrowheads="1"/>
          </p:cNvPicPr>
          <p:nvPr/>
        </p:nvPicPr>
        <p:blipFill>
          <a:blip r:embed="rId4" cstate="print"/>
          <a:srcRect/>
          <a:stretch>
            <a:fillRect/>
          </a:stretch>
        </p:blipFill>
        <p:spPr bwMode="auto">
          <a:xfrm>
            <a:off x="2339975" y="2492375"/>
            <a:ext cx="4103688" cy="3133725"/>
          </a:xfrm>
          <a:prstGeom prst="rect">
            <a:avLst/>
          </a:prstGeom>
          <a:noFill/>
          <a:ln w="9525">
            <a:noFill/>
            <a:miter lim="800000"/>
            <a:headEnd/>
            <a:tailEnd/>
          </a:ln>
        </p:spPr>
      </p:pic>
      <p:sp>
        <p:nvSpPr>
          <p:cNvPr id="49156" name="Rectangle 2"/>
          <p:cNvSpPr>
            <a:spLocks noGrp="1" noChangeArrowheads="1"/>
          </p:cNvSpPr>
          <p:nvPr>
            <p:ph type="title"/>
          </p:nvPr>
        </p:nvSpPr>
        <p:spPr/>
        <p:txBody>
          <a:bodyPr/>
          <a:lstStyle/>
          <a:p>
            <a:pPr eaLnBrk="1" hangingPunct="1"/>
            <a:r>
              <a:rPr lang="en-US" dirty="0" smtClean="0"/>
              <a:t>Charts and graphs</a:t>
            </a:r>
          </a:p>
        </p:txBody>
      </p:sp>
      <p:sp>
        <p:nvSpPr>
          <p:cNvPr id="10"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defRPr/>
            </a:pPr>
            <a:r>
              <a:rPr lang="en-US" sz="2400" kern="0" dirty="0">
                <a:latin typeface="+mn-lt"/>
              </a:rPr>
              <a:t>	</a:t>
            </a:r>
            <a:r>
              <a:rPr lang="en-US" sz="2000" kern="0" dirty="0" smtClean="0">
                <a:latin typeface="+mn-lt"/>
              </a:rPr>
              <a:t>They present your </a:t>
            </a:r>
            <a:r>
              <a:rPr lang="en-US" sz="2000" kern="0" dirty="0">
                <a:latin typeface="+mn-lt"/>
              </a:rPr>
              <a:t>data graphically:</a:t>
            </a:r>
          </a:p>
          <a:p>
            <a:pPr marL="742950" lvl="1" indent="-285750" eaLnBrk="0" hangingPunct="0">
              <a:spcBef>
                <a:spcPct val="20000"/>
              </a:spcBef>
              <a:buFontTx/>
              <a:buChar char="–"/>
              <a:defRPr/>
            </a:pPr>
            <a:r>
              <a:rPr lang="en-US" kern="0" dirty="0">
                <a:latin typeface="+mn-lt"/>
              </a:rPr>
              <a:t>Line graphs for trends</a:t>
            </a:r>
          </a:p>
          <a:p>
            <a:pPr marL="742950" lvl="1" indent="-285750" eaLnBrk="0" hangingPunct="0">
              <a:spcBef>
                <a:spcPct val="20000"/>
              </a:spcBef>
              <a:buFontTx/>
              <a:buChar char="–"/>
              <a:defRPr/>
            </a:pPr>
            <a:r>
              <a:rPr lang="en-US" kern="0" dirty="0">
                <a:latin typeface="+mn-lt"/>
              </a:rPr>
              <a:t>Bar graphs for comparisons</a:t>
            </a:r>
          </a:p>
          <a:p>
            <a:pPr marL="742950" lvl="1" indent="-285750" eaLnBrk="0" hangingPunct="0">
              <a:spcBef>
                <a:spcPct val="20000"/>
              </a:spcBef>
              <a:buFontTx/>
              <a:buChar char="–"/>
              <a:defRPr/>
            </a:pPr>
            <a:r>
              <a:rPr lang="en-US" kern="0" dirty="0">
                <a:latin typeface="+mn-lt"/>
              </a:rPr>
              <a:t>Pie charts </a:t>
            </a:r>
            <a:r>
              <a:rPr lang="en-US" kern="0" dirty="0" smtClean="0">
                <a:latin typeface="+mn-lt"/>
              </a:rPr>
              <a:t>for crude distributions</a:t>
            </a:r>
          </a:p>
          <a:p>
            <a:pPr marL="742950" lvl="1" indent="-285750" eaLnBrk="0" hangingPunct="0">
              <a:spcBef>
                <a:spcPct val="20000"/>
              </a:spcBef>
              <a:buFontTx/>
              <a:buChar char="–"/>
              <a:defRPr/>
            </a:pPr>
            <a:endParaRPr lang="en-US" kern="0" dirty="0" smtClean="0">
              <a:latin typeface="+mn-lt"/>
            </a:endParaRPr>
          </a:p>
          <a:p>
            <a:pPr marL="285750" indent="-285750" eaLnBrk="0" hangingPunct="0">
              <a:spcBef>
                <a:spcPct val="20000"/>
              </a:spcBef>
              <a:defRPr/>
            </a:pPr>
            <a:endParaRPr lang="en-US" kern="0" dirty="0" smtClean="0">
              <a:latin typeface="+mn-lt"/>
            </a:endParaRPr>
          </a:p>
          <a:p>
            <a:pPr marL="285750" indent="-285750" eaLnBrk="0" hangingPunct="0">
              <a:spcBef>
                <a:spcPct val="20000"/>
              </a:spcBef>
              <a:defRPr/>
            </a:pPr>
            <a:r>
              <a:rPr lang="en-US" kern="0" dirty="0" smtClean="0">
                <a:latin typeface="+mn-lt"/>
              </a:rPr>
              <a:t>	We will consider:</a:t>
            </a:r>
          </a:p>
          <a:p>
            <a:pPr marL="742950" lvl="1" indent="-285750" eaLnBrk="0" hangingPunct="0">
              <a:spcBef>
                <a:spcPct val="20000"/>
              </a:spcBef>
              <a:buFontTx/>
              <a:buChar char="–"/>
              <a:defRPr/>
            </a:pPr>
            <a:r>
              <a:rPr lang="en-US" kern="0" dirty="0" smtClean="0">
                <a:solidFill>
                  <a:srgbClr val="000000"/>
                </a:solidFill>
                <a:latin typeface="Arial"/>
              </a:rPr>
              <a:t>Appropriate formats</a:t>
            </a:r>
          </a:p>
          <a:p>
            <a:pPr marL="742950" lvl="1" indent="-285750" eaLnBrk="0" hangingPunct="0">
              <a:spcBef>
                <a:spcPct val="20000"/>
              </a:spcBef>
              <a:buFontTx/>
              <a:buChar char="–"/>
              <a:defRPr/>
            </a:pPr>
            <a:r>
              <a:rPr lang="en-US" kern="0" dirty="0" smtClean="0">
                <a:solidFill>
                  <a:srgbClr val="000000"/>
                </a:solidFill>
                <a:latin typeface="Arial"/>
              </a:rPr>
              <a:t>Manipulating graphs</a:t>
            </a:r>
          </a:p>
          <a:p>
            <a:pPr marL="742950" lvl="1" indent="-285750" eaLnBrk="0" hangingPunct="0">
              <a:spcBef>
                <a:spcPct val="20000"/>
              </a:spcBef>
              <a:buFontTx/>
              <a:buChar char="–"/>
              <a:defRPr/>
            </a:pPr>
            <a:r>
              <a:rPr lang="en-US" i="1" kern="0" dirty="0" smtClean="0">
                <a:solidFill>
                  <a:srgbClr val="000000"/>
                </a:solidFill>
                <a:latin typeface="Arial"/>
              </a:rPr>
              <a:t>Chartjunk</a:t>
            </a:r>
          </a:p>
          <a:p>
            <a:pPr marL="285750" indent="-285750" eaLnBrk="0" hangingPunct="0">
              <a:spcBef>
                <a:spcPct val="20000"/>
              </a:spcBef>
              <a:defRPr/>
            </a:pPr>
            <a:endParaRPr lang="en-US" kern="0" dirty="0">
              <a:latin typeface="+mn-lt"/>
            </a:endParaRPr>
          </a:p>
        </p:txBody>
      </p:sp>
      <p:sp>
        <p:nvSpPr>
          <p:cNvPr id="12" name="Text Box 6"/>
          <p:cNvSpPr txBox="1">
            <a:spLocks noChangeArrowheads="1"/>
          </p:cNvSpPr>
          <p:nvPr/>
        </p:nvSpPr>
        <p:spPr bwMode="auto">
          <a:xfrm>
            <a:off x="7108219" y="3094124"/>
            <a:ext cx="1817687" cy="307975"/>
          </a:xfrm>
          <a:prstGeom prst="rect">
            <a:avLst/>
          </a:prstGeom>
          <a:noFill/>
          <a:ln w="9525">
            <a:noFill/>
            <a:miter lim="800000"/>
            <a:headEnd/>
            <a:tailEnd/>
          </a:ln>
        </p:spPr>
        <p:txBody>
          <a:bodyPr wrap="none">
            <a:spAutoFit/>
          </a:bodyPr>
          <a:lstStyle/>
          <a:p>
            <a:r>
              <a:rPr lang="en-US" sz="1400">
                <a:solidFill>
                  <a:schemeClr val="bg2"/>
                </a:solidFill>
              </a:rPr>
              <a:t>www.designcon.com</a:t>
            </a:r>
          </a:p>
        </p:txBody>
      </p:sp>
      <p:sp>
        <p:nvSpPr>
          <p:cNvPr id="14" name="Text Box 8"/>
          <p:cNvSpPr txBox="1">
            <a:spLocks noChangeArrowheads="1"/>
          </p:cNvSpPr>
          <p:nvPr/>
        </p:nvSpPr>
        <p:spPr bwMode="auto">
          <a:xfrm>
            <a:off x="5724525" y="6381750"/>
            <a:ext cx="2617788" cy="307975"/>
          </a:xfrm>
          <a:prstGeom prst="rect">
            <a:avLst/>
          </a:prstGeom>
          <a:noFill/>
          <a:ln w="9525">
            <a:noFill/>
            <a:miter lim="800000"/>
            <a:headEnd/>
            <a:tailEnd/>
          </a:ln>
        </p:spPr>
        <p:txBody>
          <a:bodyPr wrap="none">
            <a:spAutoFit/>
          </a:bodyPr>
          <a:lstStyle/>
          <a:p>
            <a:r>
              <a:rPr lang="en-US" sz="1400">
                <a:solidFill>
                  <a:schemeClr val="bg2"/>
                </a:solidFill>
              </a:rPr>
              <a:t>www.official-documents.gov.uk</a:t>
            </a:r>
          </a:p>
        </p:txBody>
      </p:sp>
      <p:sp>
        <p:nvSpPr>
          <p:cNvPr id="45065" name="Slide Number Placeholder 8"/>
          <p:cNvSpPr>
            <a:spLocks noGrp="1"/>
          </p:cNvSpPr>
          <p:nvPr>
            <p:ph type="sldNum" sz="quarter" idx="12"/>
          </p:nvPr>
        </p:nvSpPr>
        <p:spPr/>
        <p:txBody>
          <a:bodyPr/>
          <a:lstStyle/>
          <a:p>
            <a:pPr>
              <a:defRPr/>
            </a:pPr>
            <a:fld id="{4002B2AC-AA42-44B8-84B8-3AF7590A1484}" type="slidenum">
              <a:rPr lang="en-US"/>
              <a:pPr>
                <a:defRPr/>
              </a:pPr>
              <a:t>52</a:t>
            </a:fld>
            <a:endParaRPr lang="en-US"/>
          </a:p>
        </p:txBody>
      </p:sp>
      <p:pic>
        <p:nvPicPr>
          <p:cNvPr id="13" name="Picture 7"/>
          <p:cNvPicPr>
            <a:picLocks noChangeAspect="1" noChangeArrowheads="1"/>
          </p:cNvPicPr>
          <p:nvPr/>
        </p:nvPicPr>
        <p:blipFill>
          <a:blip r:embed="rId5" cstate="print"/>
          <a:srcRect/>
          <a:stretch>
            <a:fillRect/>
          </a:stretch>
        </p:blipFill>
        <p:spPr bwMode="auto">
          <a:xfrm>
            <a:off x="4932363" y="1628775"/>
            <a:ext cx="3240087" cy="4775200"/>
          </a:xfrm>
          <a:prstGeom prst="rect">
            <a:avLst/>
          </a:prstGeom>
          <a:noFill/>
          <a:ln w="9525">
            <a:noFill/>
            <a:miter lim="800000"/>
            <a:headEnd/>
            <a:tailEnd/>
          </a:ln>
        </p:spPr>
      </p:pic>
      <p:sp>
        <p:nvSpPr>
          <p:cNvPr id="15" name="Rectangle 14"/>
          <p:cNvSpPr/>
          <p:nvPr/>
        </p:nvSpPr>
        <p:spPr>
          <a:xfrm>
            <a:off x="6439" y="634484"/>
            <a:ext cx="2776722"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Charts and graphs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199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4"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3689778" y="2279324"/>
            <a:ext cx="5418710" cy="433674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Appropriate format</a:t>
            </a:r>
            <a:endParaRPr lang="en-CA" dirty="0"/>
          </a:p>
        </p:txBody>
      </p:sp>
      <p:sp>
        <p:nvSpPr>
          <p:cNvPr id="3" name="Content Placeholder 2"/>
          <p:cNvSpPr>
            <a:spLocks noGrp="1"/>
          </p:cNvSpPr>
          <p:nvPr>
            <p:ph idx="1"/>
          </p:nvPr>
        </p:nvSpPr>
        <p:spPr/>
        <p:txBody>
          <a:bodyPr/>
          <a:lstStyle/>
          <a:p>
            <a:pPr>
              <a:buNone/>
            </a:pPr>
            <a:r>
              <a:rPr lang="en-CA" dirty="0" smtClean="0"/>
              <a:t>	Don’t show graphs just to have images—the format is critical</a:t>
            </a:r>
          </a:p>
          <a:p>
            <a:pPr lvl="1"/>
            <a:r>
              <a:rPr lang="en-CA" dirty="0" smtClean="0"/>
              <a:t>This graph was used</a:t>
            </a:r>
            <a:br>
              <a:rPr lang="en-CA" dirty="0" smtClean="0"/>
            </a:br>
            <a:r>
              <a:rPr lang="en-CA" dirty="0" smtClean="0"/>
              <a:t>to show issues with</a:t>
            </a:r>
            <a:br>
              <a:rPr lang="en-CA" dirty="0" smtClean="0"/>
            </a:br>
            <a:r>
              <a:rPr lang="en-CA" dirty="0" smtClean="0"/>
              <a:t>O-ring damage on the</a:t>
            </a:r>
            <a:br>
              <a:rPr lang="en-CA" dirty="0" smtClean="0"/>
            </a:br>
            <a:r>
              <a:rPr lang="en-CA" dirty="0" smtClean="0"/>
              <a:t>Space Shuttle prior to</a:t>
            </a:r>
            <a:br>
              <a:rPr lang="en-CA" dirty="0" smtClean="0"/>
            </a:br>
            <a:r>
              <a:rPr lang="en-CA" dirty="0" smtClean="0"/>
              <a:t>the Challenger launch</a:t>
            </a:r>
          </a:p>
          <a:p>
            <a:pPr lvl="1"/>
            <a:r>
              <a:rPr lang="en-CA" dirty="0" smtClean="0"/>
              <a:t>Note the location of the</a:t>
            </a:r>
            <a:br>
              <a:rPr lang="en-CA" dirty="0" smtClean="0"/>
            </a:br>
            <a:r>
              <a:rPr lang="en-CA" dirty="0" smtClean="0"/>
              <a:t>launch temperatures</a:t>
            </a:r>
          </a:p>
          <a:p>
            <a:pPr lvl="1"/>
            <a:r>
              <a:rPr lang="en-CA" dirty="0" smtClean="0"/>
              <a:t>It has a suitable</a:t>
            </a:r>
            <a:br>
              <a:rPr lang="en-CA" dirty="0" smtClean="0"/>
            </a:br>
            <a:r>
              <a:rPr lang="en-CA" dirty="0" smtClean="0"/>
              <a:t>disclaimer</a:t>
            </a:r>
          </a:p>
          <a:p>
            <a:pPr lvl="1"/>
            <a:endParaRPr lang="en-CA" dirty="0"/>
          </a:p>
        </p:txBody>
      </p:sp>
      <p:sp>
        <p:nvSpPr>
          <p:cNvPr id="4" name="Slide Number Placeholder 3"/>
          <p:cNvSpPr>
            <a:spLocks noGrp="1"/>
          </p:cNvSpPr>
          <p:nvPr>
            <p:ph type="sldNum" sz="quarter" idx="12"/>
          </p:nvPr>
        </p:nvSpPr>
        <p:spPr/>
        <p:txBody>
          <a:bodyPr/>
          <a:lstStyle/>
          <a:p>
            <a:pPr>
              <a:defRPr/>
            </a:pPr>
            <a:fld id="{C0F3D598-78DE-413D-9293-A5FE2E4135C4}" type="slidenum">
              <a:rPr lang="en-US" smtClean="0"/>
              <a:pPr>
                <a:defRPr/>
              </a:pPr>
              <a:t>53</a:t>
            </a:fld>
            <a:endParaRPr lang="en-US"/>
          </a:p>
        </p:txBody>
      </p:sp>
      <p:sp>
        <p:nvSpPr>
          <p:cNvPr id="6" name="TextBox 5"/>
          <p:cNvSpPr txBox="1"/>
          <p:nvPr/>
        </p:nvSpPr>
        <p:spPr>
          <a:xfrm>
            <a:off x="0" y="6109725"/>
            <a:ext cx="9144000" cy="600164"/>
          </a:xfrm>
          <a:prstGeom prst="rect">
            <a:avLst/>
          </a:prstGeom>
          <a:solidFill>
            <a:schemeClr val="bg1"/>
          </a:solidFill>
          <a:effectLst>
            <a:softEdge rad="31750"/>
          </a:effectLst>
        </p:spPr>
        <p:txBody>
          <a:bodyPr wrap="square" rtlCol="0">
            <a:spAutoFit/>
          </a:bodyPr>
          <a:lstStyle/>
          <a:p>
            <a:r>
              <a:rPr lang="en-CA" sz="1650" b="1" dirty="0" smtClean="0"/>
              <a:t>INFORMATION ON THIS PAGE WAS PREPARED TO SUPPORT AN ORAL PRESENTATION</a:t>
            </a:r>
            <a:br>
              <a:rPr lang="en-CA" sz="1650" b="1" dirty="0" smtClean="0"/>
            </a:br>
            <a:r>
              <a:rPr lang="en-CA" sz="1650" b="1" dirty="0" smtClean="0"/>
              <a:t>AND CANNOT BE CONSIDERED COMPLETE WITHOUT THE ORAL DISCUSSION</a:t>
            </a:r>
            <a:endParaRPr lang="en-CA" sz="1650" b="1" dirty="0"/>
          </a:p>
        </p:txBody>
      </p:sp>
      <p:sp>
        <p:nvSpPr>
          <p:cNvPr id="7" name="Oval 6"/>
          <p:cNvSpPr/>
          <p:nvPr/>
        </p:nvSpPr>
        <p:spPr>
          <a:xfrm>
            <a:off x="3789947" y="2610853"/>
            <a:ext cx="5342021" cy="52938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3785931" y="4375541"/>
            <a:ext cx="5342021" cy="52938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6439" y="634484"/>
            <a:ext cx="2776722"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Charts and graphs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0"/>
                            </p:stCondLst>
                            <p:childTnLst>
                              <p:par>
                                <p:cTn id="16" presetID="53"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 format</a:t>
            </a:r>
            <a:endParaRPr lang="en-CA" dirty="0"/>
          </a:p>
        </p:txBody>
      </p:sp>
      <p:sp>
        <p:nvSpPr>
          <p:cNvPr id="3" name="Content Placeholder 2"/>
          <p:cNvSpPr>
            <a:spLocks noGrp="1"/>
          </p:cNvSpPr>
          <p:nvPr>
            <p:ph idx="1"/>
          </p:nvPr>
        </p:nvSpPr>
        <p:spPr/>
        <p:txBody>
          <a:bodyPr/>
          <a:lstStyle/>
          <a:p>
            <a:pPr>
              <a:buNone/>
            </a:pPr>
            <a:r>
              <a:rPr lang="en-CA" dirty="0" smtClean="0"/>
              <a:t>	A more appropriate graph shows temperature versus damage</a:t>
            </a:r>
          </a:p>
          <a:p>
            <a:pPr lvl="1"/>
            <a:r>
              <a:rPr lang="en-CA" dirty="0" smtClean="0"/>
              <a:t>No launch under 65 °F has not had at least one damaged O-ring</a:t>
            </a:r>
          </a:p>
          <a:p>
            <a:pPr lvl="1"/>
            <a:r>
              <a:rPr lang="en-CA" dirty="0" smtClean="0"/>
              <a:t>The launch temperature was 31 °F </a:t>
            </a:r>
          </a:p>
        </p:txBody>
      </p:sp>
      <p:sp>
        <p:nvSpPr>
          <p:cNvPr id="4" name="Slide Number Placeholder 3"/>
          <p:cNvSpPr>
            <a:spLocks noGrp="1"/>
          </p:cNvSpPr>
          <p:nvPr>
            <p:ph type="sldNum" sz="quarter" idx="12"/>
          </p:nvPr>
        </p:nvSpPr>
        <p:spPr/>
        <p:txBody>
          <a:bodyPr/>
          <a:lstStyle/>
          <a:p>
            <a:pPr>
              <a:defRPr/>
            </a:pPr>
            <a:fld id="{C0F3D598-78DE-413D-9293-A5FE2E4135C4}" type="slidenum">
              <a:rPr lang="en-US" smtClean="0"/>
              <a:pPr>
                <a:defRPr/>
              </a:pPr>
              <a:t>54</a:t>
            </a:fld>
            <a:endParaRPr lang="en-US"/>
          </a:p>
        </p:txBody>
      </p:sp>
      <p:pic>
        <p:nvPicPr>
          <p:cNvPr id="124930" name="Picture 2" descr="C:\Users\dwharder\Desktop\blah.png"/>
          <p:cNvPicPr>
            <a:picLocks noChangeAspect="1" noChangeArrowheads="1"/>
          </p:cNvPicPr>
          <p:nvPr/>
        </p:nvPicPr>
        <p:blipFill>
          <a:blip r:embed="rId2" cstate="print"/>
          <a:srcRect/>
          <a:stretch>
            <a:fillRect/>
          </a:stretch>
        </p:blipFill>
        <p:spPr bwMode="auto">
          <a:xfrm>
            <a:off x="1042570" y="2809133"/>
            <a:ext cx="7129463" cy="3836987"/>
          </a:xfrm>
          <a:prstGeom prst="rect">
            <a:avLst/>
          </a:prstGeom>
          <a:noFill/>
        </p:spPr>
      </p:pic>
      <p:sp>
        <p:nvSpPr>
          <p:cNvPr id="10" name="TextBox 9"/>
          <p:cNvSpPr txBox="1"/>
          <p:nvPr/>
        </p:nvSpPr>
        <p:spPr>
          <a:xfrm>
            <a:off x="7599923" y="6488668"/>
            <a:ext cx="1544077" cy="369332"/>
          </a:xfrm>
          <a:prstGeom prst="rect">
            <a:avLst/>
          </a:prstGeom>
          <a:noFill/>
        </p:spPr>
        <p:txBody>
          <a:bodyPr wrap="none" rtlCol="0">
            <a:spAutoFit/>
          </a:bodyPr>
          <a:lstStyle/>
          <a:p>
            <a:r>
              <a:rPr lang="en-CA" dirty="0" smtClean="0"/>
              <a:t>Edward Tufte</a:t>
            </a:r>
            <a:endParaRPr lang="en-CA" dirty="0"/>
          </a:p>
        </p:txBody>
      </p:sp>
      <p:sp>
        <p:nvSpPr>
          <p:cNvPr id="7" name="Rectangle 6"/>
          <p:cNvSpPr/>
          <p:nvPr/>
        </p:nvSpPr>
        <p:spPr>
          <a:xfrm>
            <a:off x="6439" y="634484"/>
            <a:ext cx="2776722"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Charts and graphs</a:t>
            </a:r>
            <a:endParaRPr lang="en-CA" sz="2000" b="1" dirty="0" smtClean="0">
              <a:solidFill>
                <a:srgbClr val="7030A0"/>
              </a:solidFill>
            </a:endParaRPr>
          </a:p>
        </p:txBody>
      </p:sp>
      <p:sp>
        <p:nvSpPr>
          <p:cNvPr id="8" name="Rectangle 7"/>
          <p:cNvSpPr/>
          <p:nvPr/>
        </p:nvSpPr>
        <p:spPr>
          <a:xfrm>
            <a:off x="7039992" y="4536490"/>
            <a:ext cx="1145220" cy="328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smtClean="0"/>
              <a:t>Manipulating graphs</a:t>
            </a:r>
          </a:p>
        </p:txBody>
      </p:sp>
      <p:sp>
        <p:nvSpPr>
          <p:cNvPr id="53251" name="Rectangle 3"/>
          <p:cNvSpPr>
            <a:spLocks noGrp="1" noChangeArrowheads="1"/>
          </p:cNvSpPr>
          <p:nvPr>
            <p:ph type="body" idx="1"/>
          </p:nvPr>
        </p:nvSpPr>
        <p:spPr/>
        <p:txBody>
          <a:bodyPr/>
          <a:lstStyle/>
          <a:p>
            <a:pPr>
              <a:buFontTx/>
              <a:buNone/>
            </a:pPr>
            <a:r>
              <a:rPr lang="en-US" dirty="0" smtClean="0"/>
              <a:t>	</a:t>
            </a:r>
            <a:r>
              <a:rPr lang="en-US" dirty="0" smtClean="0"/>
              <a:t>Don’t use images to mislead the audience:</a:t>
            </a:r>
          </a:p>
          <a:p>
            <a:pPr lvl="1"/>
            <a:r>
              <a:rPr lang="en-US" dirty="0" smtClean="0"/>
              <a:t>The left shows 1:4 as 1:64</a:t>
            </a:r>
            <a:endParaRPr lang="en-US" dirty="0" smtClean="0"/>
          </a:p>
        </p:txBody>
      </p:sp>
      <p:pic>
        <p:nvPicPr>
          <p:cNvPr id="53252" name="Picture 5" descr="blah"/>
          <p:cNvPicPr>
            <a:picLocks noChangeAspect="1" noChangeArrowheads="1"/>
          </p:cNvPicPr>
          <p:nvPr/>
        </p:nvPicPr>
        <p:blipFill>
          <a:blip r:embed="rId3" cstate="print"/>
          <a:srcRect/>
          <a:stretch>
            <a:fillRect/>
          </a:stretch>
        </p:blipFill>
        <p:spPr bwMode="auto">
          <a:xfrm>
            <a:off x="7704" y="2461864"/>
            <a:ext cx="4595141" cy="3276000"/>
          </a:xfrm>
          <a:prstGeom prst="rect">
            <a:avLst/>
          </a:prstGeom>
          <a:noFill/>
          <a:ln w="9525">
            <a:noFill/>
            <a:miter lim="800000"/>
            <a:headEnd/>
            <a:tailEnd/>
          </a:ln>
        </p:spPr>
      </p:pic>
      <p:pic>
        <p:nvPicPr>
          <p:cNvPr id="53253" name="Picture 6" descr="blah2"/>
          <p:cNvPicPr>
            <a:picLocks noChangeAspect="1" noChangeArrowheads="1"/>
          </p:cNvPicPr>
          <p:nvPr/>
        </p:nvPicPr>
        <p:blipFill>
          <a:blip r:embed="rId4" cstate="print"/>
          <a:stretch>
            <a:fillRect/>
          </a:stretch>
        </p:blipFill>
        <p:spPr bwMode="auto">
          <a:xfrm>
            <a:off x="4554765" y="2461863"/>
            <a:ext cx="4588235" cy="3276000"/>
          </a:xfrm>
          <a:prstGeom prst="rect">
            <a:avLst/>
          </a:prstGeom>
          <a:noFill/>
          <a:ln w="9525">
            <a:noFill/>
            <a:miter lim="800000"/>
            <a:headEnd/>
            <a:tailEnd/>
          </a:ln>
        </p:spPr>
      </p:pic>
      <p:sp>
        <p:nvSpPr>
          <p:cNvPr id="51206" name="Slide Number Placeholder 5"/>
          <p:cNvSpPr>
            <a:spLocks noGrp="1"/>
          </p:cNvSpPr>
          <p:nvPr>
            <p:ph type="sldNum" sz="quarter" idx="12"/>
          </p:nvPr>
        </p:nvSpPr>
        <p:spPr/>
        <p:txBody>
          <a:bodyPr/>
          <a:lstStyle/>
          <a:p>
            <a:pPr>
              <a:defRPr/>
            </a:pPr>
            <a:fld id="{41641287-F713-4068-85FE-37C1EC892E36}" type="slidenum">
              <a:rPr lang="en-US"/>
              <a:pPr>
                <a:defRPr/>
              </a:pPr>
              <a:t>55</a:t>
            </a:fld>
            <a:endParaRPr lang="en-US"/>
          </a:p>
        </p:txBody>
      </p:sp>
      <p:sp>
        <p:nvSpPr>
          <p:cNvPr id="53256" name="Text Box 5"/>
          <p:cNvSpPr txBox="1">
            <a:spLocks noChangeArrowheads="1"/>
          </p:cNvSpPr>
          <p:nvPr/>
        </p:nvSpPr>
        <p:spPr bwMode="auto">
          <a:xfrm>
            <a:off x="2015977" y="5854178"/>
            <a:ext cx="6977679" cy="338554"/>
          </a:xfrm>
          <a:prstGeom prst="rect">
            <a:avLst/>
          </a:prstGeom>
          <a:noFill/>
          <a:ln w="9525">
            <a:noFill/>
            <a:miter lim="800000"/>
            <a:headEnd/>
            <a:tailEnd/>
          </a:ln>
        </p:spPr>
        <p:txBody>
          <a:bodyPr wrap="none">
            <a:spAutoFit/>
          </a:bodyPr>
          <a:lstStyle/>
          <a:p>
            <a:r>
              <a:rPr lang="en-US" sz="1600" dirty="0"/>
              <a:t>From the PCRM:  The Physicians Committee for </a:t>
            </a:r>
            <a:r>
              <a:rPr lang="en-US" sz="1600" b="1" u="sng" dirty="0"/>
              <a:t>Responsible</a:t>
            </a:r>
            <a:r>
              <a:rPr lang="en-US" sz="1600" dirty="0"/>
              <a:t> </a:t>
            </a:r>
            <a:r>
              <a:rPr lang="en-US" sz="1600" dirty="0" smtClean="0"/>
              <a:t>(?) Medicine</a:t>
            </a:r>
            <a:endParaRPr lang="en-US" sz="1600" dirty="0"/>
          </a:p>
        </p:txBody>
      </p:sp>
      <p:sp>
        <p:nvSpPr>
          <p:cNvPr id="9" name="Rectangle 8"/>
          <p:cNvSpPr/>
          <p:nvPr/>
        </p:nvSpPr>
        <p:spPr>
          <a:xfrm>
            <a:off x="6439" y="634484"/>
            <a:ext cx="2776722"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Charts and graphs</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i="1" dirty="0" smtClean="0"/>
              <a:t>Chartjunk</a:t>
            </a:r>
          </a:p>
        </p:txBody>
      </p:sp>
      <p:sp>
        <p:nvSpPr>
          <p:cNvPr id="53251" name="Rectangle 3"/>
          <p:cNvSpPr>
            <a:spLocks noGrp="1" noChangeArrowheads="1"/>
          </p:cNvSpPr>
          <p:nvPr>
            <p:ph type="body" idx="1"/>
          </p:nvPr>
        </p:nvSpPr>
        <p:spPr/>
        <p:txBody>
          <a:bodyPr/>
          <a:lstStyle/>
          <a:p>
            <a:pPr>
              <a:buFontTx/>
              <a:buNone/>
            </a:pPr>
            <a:r>
              <a:rPr lang="en-US" dirty="0" smtClean="0"/>
              <a:t>	Also, always be aware of </a:t>
            </a:r>
            <a:r>
              <a:rPr lang="en-US" i="1" dirty="0" smtClean="0"/>
              <a:t>chartjunk</a:t>
            </a:r>
            <a:endParaRPr lang="en-US" dirty="0" smtClean="0"/>
          </a:p>
          <a:p>
            <a:pPr lvl="1"/>
            <a:r>
              <a:rPr lang="en-US" dirty="0" smtClean="0"/>
              <a:t>It would be difficult to allocate more pixels to showing just 12 data points</a:t>
            </a:r>
          </a:p>
          <a:p>
            <a:pPr lvl="1"/>
            <a:r>
              <a:rPr lang="en-US" dirty="0" smtClean="0"/>
              <a:t>Yet this is an example of a built-in chart in PowerPoint</a:t>
            </a:r>
          </a:p>
        </p:txBody>
      </p:sp>
      <p:sp>
        <p:nvSpPr>
          <p:cNvPr id="51206" name="Slide Number Placeholder 5"/>
          <p:cNvSpPr>
            <a:spLocks noGrp="1"/>
          </p:cNvSpPr>
          <p:nvPr>
            <p:ph type="sldNum" sz="quarter" idx="12"/>
          </p:nvPr>
        </p:nvSpPr>
        <p:spPr/>
        <p:txBody>
          <a:bodyPr/>
          <a:lstStyle/>
          <a:p>
            <a:pPr>
              <a:defRPr/>
            </a:pPr>
            <a:fld id="{41641287-F713-4068-85FE-37C1EC892E36}" type="slidenum">
              <a:rPr lang="en-US"/>
              <a:pPr>
                <a:defRPr/>
              </a:pPr>
              <a:t>56</a:t>
            </a:fld>
            <a:endParaRPr lang="en-US"/>
          </a:p>
        </p:txBody>
      </p:sp>
      <p:graphicFrame>
        <p:nvGraphicFramePr>
          <p:cNvPr id="9" name="Content Placeholder 5"/>
          <p:cNvGraphicFramePr>
            <a:graphicFrameLocks/>
          </p:cNvGraphicFramePr>
          <p:nvPr/>
        </p:nvGraphicFramePr>
        <p:xfrm>
          <a:off x="856916" y="2657643"/>
          <a:ext cx="7670800" cy="401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6439" y="634484"/>
            <a:ext cx="2776722"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Charts and graphs</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Other representations</a:t>
            </a:r>
          </a:p>
        </p:txBody>
      </p:sp>
      <p:sp>
        <p:nvSpPr>
          <p:cNvPr id="7"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defRPr/>
            </a:pPr>
            <a:r>
              <a:rPr lang="en-US" sz="2400" kern="0" dirty="0">
                <a:latin typeface="+mn-lt"/>
              </a:rPr>
              <a:t>	</a:t>
            </a:r>
            <a:r>
              <a:rPr lang="en-US" sz="2000" kern="0" dirty="0" smtClean="0">
                <a:latin typeface="+mn-lt"/>
              </a:rPr>
              <a:t>If you cannot use images or graphs to present your date, consider:</a:t>
            </a:r>
            <a:endParaRPr lang="en-US" sz="2000" kern="0" dirty="0">
              <a:latin typeface="+mn-lt"/>
            </a:endParaRPr>
          </a:p>
          <a:p>
            <a:pPr marL="742950" lvl="1" indent="-285750" eaLnBrk="0" hangingPunct="0">
              <a:spcBef>
                <a:spcPct val="20000"/>
              </a:spcBef>
              <a:buFontTx/>
              <a:buChar char="–"/>
              <a:defRPr/>
            </a:pPr>
            <a:r>
              <a:rPr lang="en-US" kern="0" dirty="0" smtClean="0">
                <a:latin typeface="+mn-lt"/>
              </a:rPr>
              <a:t>Tables</a:t>
            </a:r>
          </a:p>
          <a:p>
            <a:pPr marL="742950" lvl="1" indent="-285750" eaLnBrk="0" hangingPunct="0">
              <a:spcBef>
                <a:spcPct val="20000"/>
              </a:spcBef>
              <a:buFontTx/>
              <a:buChar char="–"/>
              <a:defRPr/>
            </a:pPr>
            <a:r>
              <a:rPr lang="en-US" kern="0" dirty="0" smtClean="0">
                <a:latin typeface="+mn-lt"/>
              </a:rPr>
              <a:t>Mathematics or equations</a:t>
            </a:r>
          </a:p>
          <a:p>
            <a:pPr marL="742950" lvl="1" indent="-285750" eaLnBrk="0" hangingPunct="0">
              <a:spcBef>
                <a:spcPct val="20000"/>
              </a:spcBef>
              <a:buFontTx/>
              <a:buChar char="–"/>
              <a:defRPr/>
            </a:pPr>
            <a:r>
              <a:rPr lang="en-US" kern="0" dirty="0" smtClean="0">
                <a:latin typeface="+mn-lt"/>
              </a:rPr>
              <a:t>Source code</a:t>
            </a:r>
          </a:p>
          <a:p>
            <a:pPr marL="742950" lvl="1" indent="-285750" eaLnBrk="0" hangingPunct="0">
              <a:spcBef>
                <a:spcPct val="20000"/>
              </a:spcBef>
              <a:buFontTx/>
              <a:buChar char="–"/>
              <a:defRPr/>
            </a:pPr>
            <a:endParaRPr lang="en-US" kern="0" dirty="0" smtClean="0">
              <a:latin typeface="+mn-lt"/>
            </a:endParaRPr>
          </a:p>
          <a:p>
            <a:pPr marL="285750" indent="-285750" eaLnBrk="0" hangingPunct="0">
              <a:spcBef>
                <a:spcPct val="20000"/>
              </a:spcBef>
              <a:defRPr/>
            </a:pPr>
            <a:r>
              <a:rPr lang="en-US" kern="0" dirty="0" smtClean="0">
                <a:latin typeface="+mn-lt"/>
              </a:rPr>
              <a:t>	Use these sparingly and avoid if possible</a:t>
            </a:r>
            <a:endParaRPr lang="en-US" kern="0" dirty="0">
              <a:latin typeface="+mn-lt"/>
            </a:endParaRPr>
          </a:p>
        </p:txBody>
      </p:sp>
      <p:sp>
        <p:nvSpPr>
          <p:cNvPr id="52228" name="Slide Number Placeholder 3"/>
          <p:cNvSpPr>
            <a:spLocks noGrp="1"/>
          </p:cNvSpPr>
          <p:nvPr>
            <p:ph type="sldNum" sz="quarter" idx="12"/>
          </p:nvPr>
        </p:nvSpPr>
        <p:spPr/>
        <p:txBody>
          <a:bodyPr/>
          <a:lstStyle/>
          <a:p>
            <a:pPr>
              <a:defRPr/>
            </a:pPr>
            <a:fld id="{862B70C4-9455-4427-9ADE-7C152AEB802F}" type="slidenum">
              <a:rPr lang="en-US"/>
              <a:pPr>
                <a:defRPr/>
              </a:pPr>
              <a:t>57</a:t>
            </a:fld>
            <a:endParaRPr lang="en-US"/>
          </a:p>
        </p:txBody>
      </p:sp>
      <p:sp>
        <p:nvSpPr>
          <p:cNvPr id="5" name="Rectangle 4"/>
          <p:cNvSpPr/>
          <p:nvPr/>
        </p:nvSpPr>
        <p:spPr>
          <a:xfrm>
            <a:off x="6439" y="634484"/>
            <a:ext cx="1552348" cy="400110"/>
          </a:xfrm>
          <a:prstGeom prst="rect">
            <a:avLst/>
          </a:prstGeom>
        </p:spPr>
        <p:txBody>
          <a:bodyPr wrap="none">
            <a:spAutoFit/>
          </a:bodyPr>
          <a:lstStyle/>
          <a:p>
            <a:r>
              <a:rPr lang="en-US" sz="2000" b="1" dirty="0" smtClean="0">
                <a:solidFill>
                  <a:srgbClr val="7030A0"/>
                </a:solidFill>
              </a:rPr>
              <a:t>Visual aids</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Tables</a:t>
            </a:r>
          </a:p>
        </p:txBody>
      </p:sp>
      <p:sp>
        <p:nvSpPr>
          <p:cNvPr id="3"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defRPr/>
            </a:pPr>
            <a:r>
              <a:rPr lang="en-US" sz="2400" kern="0" dirty="0">
                <a:latin typeface="+mn-lt"/>
              </a:rPr>
              <a:t>	</a:t>
            </a:r>
            <a:r>
              <a:rPr lang="en-US" sz="2000" kern="0" dirty="0">
                <a:latin typeface="+mn-lt"/>
              </a:rPr>
              <a:t>Raw tables of data will distract</a:t>
            </a:r>
            <a:br>
              <a:rPr lang="en-US" sz="2000" kern="0" dirty="0">
                <a:latin typeface="+mn-lt"/>
              </a:rPr>
            </a:br>
            <a:r>
              <a:rPr lang="en-US" sz="2000" kern="0" dirty="0">
                <a:latin typeface="+mn-lt"/>
              </a:rPr>
              <a:t>and frustrate the audience</a:t>
            </a:r>
          </a:p>
          <a:p>
            <a:pPr marL="742950" lvl="1" indent="-285750" eaLnBrk="0" hangingPunct="0">
              <a:spcBef>
                <a:spcPct val="20000"/>
              </a:spcBef>
              <a:buFontTx/>
              <a:buChar char="–"/>
              <a:defRPr/>
            </a:pPr>
            <a:r>
              <a:rPr lang="en-US" kern="0" dirty="0">
                <a:latin typeface="+mn-lt"/>
              </a:rPr>
              <a:t>Leave such tables for an appendix</a:t>
            </a:r>
            <a:br>
              <a:rPr lang="en-US" kern="0" dirty="0">
                <a:latin typeface="+mn-lt"/>
              </a:rPr>
            </a:br>
            <a:r>
              <a:rPr lang="en-US" kern="0" dirty="0">
                <a:latin typeface="+mn-lt"/>
              </a:rPr>
              <a:t>in a related report</a:t>
            </a:r>
          </a:p>
          <a:p>
            <a:pPr marL="342900" indent="-342900" eaLnBrk="0" hangingPunct="0">
              <a:spcBef>
                <a:spcPct val="20000"/>
              </a:spcBef>
              <a:buFontTx/>
              <a:buChar char="•"/>
              <a:defRPr/>
            </a:pPr>
            <a:endParaRPr lang="en-US" sz="2400" kern="0" dirty="0">
              <a:latin typeface="+mn-lt"/>
            </a:endParaRPr>
          </a:p>
          <a:p>
            <a:pPr marL="342900" indent="-342900" eaLnBrk="0" hangingPunct="0">
              <a:spcBef>
                <a:spcPct val="20000"/>
              </a:spcBef>
              <a:buFontTx/>
              <a:buChar char="•"/>
              <a:defRPr/>
            </a:pPr>
            <a:endParaRPr lang="en-US" sz="2400" kern="0" dirty="0">
              <a:latin typeface="+mn-lt"/>
            </a:endParaRPr>
          </a:p>
          <a:p>
            <a:pPr marL="342900" indent="-342900" eaLnBrk="0" hangingPunct="0">
              <a:spcBef>
                <a:spcPct val="20000"/>
              </a:spcBef>
              <a:buFontTx/>
              <a:buChar char="•"/>
              <a:defRPr/>
            </a:pPr>
            <a:endParaRPr lang="en-US" sz="2400" kern="0" dirty="0">
              <a:latin typeface="+mn-lt"/>
            </a:endParaRPr>
          </a:p>
          <a:p>
            <a:pPr marL="342900" indent="-342900" eaLnBrk="0" hangingPunct="0">
              <a:spcBef>
                <a:spcPct val="20000"/>
              </a:spcBef>
              <a:buFontTx/>
              <a:buChar char="•"/>
              <a:defRPr/>
            </a:pPr>
            <a:endParaRPr lang="en-US" sz="2400" kern="0" dirty="0">
              <a:latin typeface="+mn-lt"/>
            </a:endParaRPr>
          </a:p>
          <a:p>
            <a:pPr marL="342900" indent="-342900" eaLnBrk="0" hangingPunct="0">
              <a:spcBef>
                <a:spcPct val="20000"/>
              </a:spcBef>
              <a:buFontTx/>
              <a:buChar char="•"/>
              <a:defRPr/>
            </a:pPr>
            <a:endParaRPr lang="en-US" sz="2400" kern="0" dirty="0">
              <a:latin typeface="+mn-lt"/>
            </a:endParaRPr>
          </a:p>
          <a:p>
            <a:pPr marL="342900" indent="-342900" eaLnBrk="0" hangingPunct="0">
              <a:spcBef>
                <a:spcPct val="20000"/>
              </a:spcBef>
              <a:buFontTx/>
              <a:buChar char="•"/>
              <a:defRPr/>
            </a:pPr>
            <a:endParaRPr lang="en-US" sz="2400" kern="0" dirty="0">
              <a:latin typeface="+mn-lt"/>
            </a:endParaRPr>
          </a:p>
          <a:p>
            <a:pPr marL="342900" indent="-342900" eaLnBrk="0" hangingPunct="0">
              <a:spcBef>
                <a:spcPct val="20000"/>
              </a:spcBef>
              <a:defRPr/>
            </a:pPr>
            <a:endParaRPr lang="en-US" sz="2400" kern="0" dirty="0">
              <a:latin typeface="+mn-lt"/>
            </a:endParaRPr>
          </a:p>
        </p:txBody>
      </p:sp>
      <p:sp>
        <p:nvSpPr>
          <p:cNvPr id="53396" name="Slide Number Placeholder 4"/>
          <p:cNvSpPr>
            <a:spLocks noGrp="1"/>
          </p:cNvSpPr>
          <p:nvPr>
            <p:ph type="sldNum" sz="quarter" idx="12"/>
          </p:nvPr>
        </p:nvSpPr>
        <p:spPr/>
        <p:txBody>
          <a:bodyPr/>
          <a:lstStyle/>
          <a:p>
            <a:pPr>
              <a:defRPr/>
            </a:pPr>
            <a:fld id="{63CBE6BE-BFC1-448D-86AA-4F787A957346}" type="slidenum">
              <a:rPr lang="en-US"/>
              <a:pPr>
                <a:defRPr/>
              </a:pPr>
              <a:t>58</a:t>
            </a:fld>
            <a:endParaRPr lang="en-US"/>
          </a:p>
        </p:txBody>
      </p:sp>
      <p:pic>
        <p:nvPicPr>
          <p:cNvPr id="53397" name="Picture 149"/>
          <p:cNvPicPr>
            <a:picLocks noChangeAspect="1" noChangeArrowheads="1"/>
          </p:cNvPicPr>
          <p:nvPr/>
        </p:nvPicPr>
        <p:blipFill>
          <a:blip r:embed="rId3" cstate="print"/>
          <a:srcRect/>
          <a:stretch>
            <a:fillRect/>
          </a:stretch>
        </p:blipFill>
        <p:spPr bwMode="auto">
          <a:xfrm>
            <a:off x="5370513" y="1341438"/>
            <a:ext cx="2873375" cy="2160587"/>
          </a:xfrm>
          <a:prstGeom prst="rect">
            <a:avLst/>
          </a:prstGeom>
          <a:noFill/>
          <a:ln w="9525">
            <a:noFill/>
            <a:miter lim="800000"/>
            <a:headEnd/>
            <a:tailEnd/>
          </a:ln>
        </p:spPr>
      </p:pic>
      <p:pic>
        <p:nvPicPr>
          <p:cNvPr id="53398" name="Picture 150"/>
          <p:cNvPicPr>
            <a:picLocks noChangeAspect="1" noChangeArrowheads="1"/>
          </p:cNvPicPr>
          <p:nvPr/>
        </p:nvPicPr>
        <p:blipFill>
          <a:blip r:embed="rId4" cstate="print"/>
          <a:srcRect/>
          <a:stretch>
            <a:fillRect/>
          </a:stretch>
        </p:blipFill>
        <p:spPr bwMode="auto">
          <a:xfrm>
            <a:off x="5813425" y="2420938"/>
            <a:ext cx="3141663" cy="2386012"/>
          </a:xfrm>
          <a:prstGeom prst="rect">
            <a:avLst/>
          </a:prstGeom>
          <a:noFill/>
          <a:ln w="9525">
            <a:noFill/>
            <a:miter lim="800000"/>
            <a:headEnd/>
            <a:tailEnd/>
          </a:ln>
        </p:spPr>
      </p:pic>
      <p:pic>
        <p:nvPicPr>
          <p:cNvPr id="53399" name="Picture 151"/>
          <p:cNvPicPr>
            <a:picLocks noChangeAspect="1" noChangeArrowheads="1"/>
          </p:cNvPicPr>
          <p:nvPr/>
        </p:nvPicPr>
        <p:blipFill>
          <a:blip r:embed="rId5" cstate="print"/>
          <a:srcRect/>
          <a:stretch>
            <a:fillRect/>
          </a:stretch>
        </p:blipFill>
        <p:spPr bwMode="auto">
          <a:xfrm>
            <a:off x="5289233" y="4171950"/>
            <a:ext cx="3354387" cy="2520950"/>
          </a:xfrm>
          <a:prstGeom prst="rect">
            <a:avLst/>
          </a:prstGeom>
          <a:noFill/>
          <a:ln w="9525">
            <a:noFill/>
            <a:miter lim="800000"/>
            <a:headEnd/>
            <a:tailEnd/>
          </a:ln>
        </p:spPr>
      </p:pic>
      <p:pic>
        <p:nvPicPr>
          <p:cNvPr id="53400" name="Picture 152"/>
          <p:cNvPicPr>
            <a:picLocks noChangeAspect="1" noChangeArrowheads="1"/>
          </p:cNvPicPr>
          <p:nvPr/>
        </p:nvPicPr>
        <p:blipFill>
          <a:blip r:embed="rId6" cstate="print"/>
          <a:srcRect/>
          <a:stretch>
            <a:fillRect/>
          </a:stretch>
        </p:blipFill>
        <p:spPr bwMode="auto">
          <a:xfrm>
            <a:off x="2713038" y="3122613"/>
            <a:ext cx="3629025" cy="2746375"/>
          </a:xfrm>
          <a:prstGeom prst="rect">
            <a:avLst/>
          </a:prstGeom>
          <a:noFill/>
          <a:ln w="9525">
            <a:noFill/>
            <a:miter lim="800000"/>
            <a:headEnd/>
            <a:tailEnd/>
          </a:ln>
        </p:spPr>
      </p:pic>
      <p:pic>
        <p:nvPicPr>
          <p:cNvPr id="53401" name="Picture 153"/>
          <p:cNvPicPr>
            <a:picLocks noChangeAspect="1" noChangeArrowheads="1"/>
          </p:cNvPicPr>
          <p:nvPr/>
        </p:nvPicPr>
        <p:blipFill>
          <a:blip r:embed="rId7" cstate="print"/>
          <a:srcRect/>
          <a:stretch>
            <a:fillRect/>
          </a:stretch>
        </p:blipFill>
        <p:spPr bwMode="auto">
          <a:xfrm>
            <a:off x="323850" y="3432175"/>
            <a:ext cx="4070350" cy="3054350"/>
          </a:xfrm>
          <a:prstGeom prst="rect">
            <a:avLst/>
          </a:prstGeom>
          <a:noFill/>
          <a:ln w="9525">
            <a:noFill/>
            <a:miter lim="800000"/>
            <a:headEnd/>
            <a:tailEnd/>
          </a:ln>
        </p:spPr>
      </p:pic>
      <p:sp>
        <p:nvSpPr>
          <p:cNvPr id="12" name="TextBox 11"/>
          <p:cNvSpPr txBox="1">
            <a:spLocks noChangeArrowheads="1"/>
          </p:cNvSpPr>
          <p:nvPr/>
        </p:nvSpPr>
        <p:spPr bwMode="auto">
          <a:xfrm>
            <a:off x="7607300" y="2560638"/>
            <a:ext cx="1095375" cy="369887"/>
          </a:xfrm>
          <a:prstGeom prst="rect">
            <a:avLst/>
          </a:prstGeom>
          <a:noFill/>
          <a:ln w="9525">
            <a:noFill/>
            <a:miter lim="800000"/>
            <a:headEnd/>
            <a:tailEnd/>
          </a:ln>
        </p:spPr>
        <p:txBody>
          <a:bodyPr wrap="none">
            <a:spAutoFit/>
          </a:bodyPr>
          <a:lstStyle/>
          <a:p>
            <a:r>
              <a:rPr lang="en-CA" b="1">
                <a:solidFill>
                  <a:srgbClr val="FF0000"/>
                </a:solidFill>
              </a:rPr>
              <a:t>6 pt font</a:t>
            </a:r>
          </a:p>
        </p:txBody>
      </p:sp>
      <p:sp>
        <p:nvSpPr>
          <p:cNvPr id="14" name="TextBox 13"/>
          <p:cNvSpPr txBox="1">
            <a:spLocks noChangeArrowheads="1"/>
          </p:cNvSpPr>
          <p:nvPr/>
        </p:nvSpPr>
        <p:spPr bwMode="auto">
          <a:xfrm>
            <a:off x="6227763" y="2581275"/>
            <a:ext cx="1287462" cy="369888"/>
          </a:xfrm>
          <a:prstGeom prst="rect">
            <a:avLst/>
          </a:prstGeom>
          <a:noFill/>
          <a:ln w="9525">
            <a:noFill/>
            <a:miter lim="800000"/>
            <a:headEnd/>
            <a:tailEnd/>
          </a:ln>
        </p:spPr>
        <p:txBody>
          <a:bodyPr wrap="none">
            <a:spAutoFit/>
          </a:bodyPr>
          <a:lstStyle/>
          <a:p>
            <a:r>
              <a:rPr lang="en-CA" b="1">
                <a:solidFill>
                  <a:srgbClr val="FF0000"/>
                </a:solidFill>
              </a:rPr>
              <a:t>7½ pt font</a:t>
            </a:r>
          </a:p>
        </p:txBody>
      </p:sp>
      <p:cxnSp>
        <p:nvCxnSpPr>
          <p:cNvPr id="16" name="Straight Arrow Connector 15"/>
          <p:cNvCxnSpPr/>
          <p:nvPr/>
        </p:nvCxnSpPr>
        <p:spPr>
          <a:xfrm flipH="1">
            <a:off x="8004175" y="2852738"/>
            <a:ext cx="142875" cy="208915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508625" y="2894013"/>
            <a:ext cx="1150938" cy="1512887"/>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4835525" y="3094038"/>
            <a:ext cx="1223963" cy="369887"/>
          </a:xfrm>
          <a:prstGeom prst="rect">
            <a:avLst/>
          </a:prstGeom>
          <a:noFill/>
          <a:ln w="9525">
            <a:noFill/>
            <a:miter lim="800000"/>
            <a:headEnd/>
            <a:tailEnd/>
          </a:ln>
        </p:spPr>
        <p:txBody>
          <a:bodyPr wrap="none">
            <a:spAutoFit/>
          </a:bodyPr>
          <a:lstStyle/>
          <a:p>
            <a:r>
              <a:rPr lang="en-CA" b="1">
                <a:solidFill>
                  <a:srgbClr val="FF0000"/>
                </a:solidFill>
              </a:rPr>
              <a:t>29 pt font</a:t>
            </a:r>
          </a:p>
        </p:txBody>
      </p:sp>
      <p:cxnSp>
        <p:nvCxnSpPr>
          <p:cNvPr id="21" name="Straight Arrow Connector 20"/>
          <p:cNvCxnSpPr/>
          <p:nvPr/>
        </p:nvCxnSpPr>
        <p:spPr>
          <a:xfrm flipH="1">
            <a:off x="3913188" y="3286125"/>
            <a:ext cx="936625" cy="4127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439" y="634484"/>
            <a:ext cx="323197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Other representations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339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0"/>
                                          </p:stCondLst>
                                        </p:cTn>
                                        <p:tgtEl>
                                          <p:spTgt spid="53398"/>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500"/>
                                  </p:stCondLst>
                                  <p:childTnLst>
                                    <p:set>
                                      <p:cBhvr>
                                        <p:cTn id="12" dur="1" fill="hold">
                                          <p:stCondLst>
                                            <p:cond delay="0"/>
                                          </p:stCondLst>
                                        </p:cTn>
                                        <p:tgtEl>
                                          <p:spTgt spid="53399"/>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500"/>
                                  </p:stCondLst>
                                  <p:childTnLst>
                                    <p:set>
                                      <p:cBhvr>
                                        <p:cTn id="15" dur="1" fill="hold">
                                          <p:stCondLst>
                                            <p:cond delay="0"/>
                                          </p:stCondLst>
                                        </p:cTn>
                                        <p:tgtEl>
                                          <p:spTgt spid="53400"/>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500"/>
                                  </p:stCondLst>
                                  <p:childTnLst>
                                    <p:set>
                                      <p:cBhvr>
                                        <p:cTn id="18" dur="1" fill="hold">
                                          <p:stCondLst>
                                            <p:cond delay="0"/>
                                          </p:stCondLst>
                                        </p:cTn>
                                        <p:tgtEl>
                                          <p:spTgt spid="534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dirty="0" smtClean="0"/>
              <a:t>Tables</a:t>
            </a:r>
          </a:p>
        </p:txBody>
      </p:sp>
      <p:sp>
        <p:nvSpPr>
          <p:cNvPr id="3"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defRPr/>
            </a:pPr>
            <a:r>
              <a:rPr lang="en-US" sz="2400" kern="0" dirty="0">
                <a:latin typeface="+mn-lt"/>
              </a:rPr>
              <a:t>	</a:t>
            </a:r>
            <a:r>
              <a:rPr lang="en-US" sz="2000" kern="0" dirty="0">
                <a:latin typeface="+mn-lt"/>
              </a:rPr>
              <a:t>For the presentation, determine the essential information</a:t>
            </a:r>
          </a:p>
          <a:p>
            <a:pPr marL="742950" lvl="1" indent="-285750" eaLnBrk="0" hangingPunct="0">
              <a:spcBef>
                <a:spcPct val="20000"/>
              </a:spcBef>
              <a:buFontTx/>
              <a:buChar char="–"/>
              <a:defRPr/>
            </a:pPr>
            <a:r>
              <a:rPr lang="en-US" kern="0" dirty="0">
                <a:latin typeface="+mn-lt"/>
              </a:rPr>
              <a:t>You could show interesting or relevant items</a:t>
            </a:r>
          </a:p>
          <a:p>
            <a:pPr marL="742950" lvl="1" indent="-285750" eaLnBrk="0" hangingPunct="0">
              <a:spcBef>
                <a:spcPct val="20000"/>
              </a:spcBef>
              <a:buFontTx/>
              <a:buChar char="–"/>
              <a:defRPr/>
            </a:pPr>
            <a:endParaRPr lang="en-US" kern="0" dirty="0">
              <a:latin typeface="+mn-lt"/>
            </a:endParaRPr>
          </a:p>
          <a:p>
            <a:pPr marL="742950" lvl="1" indent="-285750" eaLnBrk="0" hangingPunct="0">
              <a:spcBef>
                <a:spcPct val="20000"/>
              </a:spcBef>
              <a:buFontTx/>
              <a:buChar char="–"/>
              <a:defRPr/>
            </a:pPr>
            <a:endParaRPr lang="en-US" kern="0" dirty="0">
              <a:latin typeface="+mn-lt"/>
            </a:endParaRPr>
          </a:p>
          <a:p>
            <a:pPr marL="742950" lvl="1" indent="-285750" eaLnBrk="0" hangingPunct="0">
              <a:spcBef>
                <a:spcPct val="20000"/>
              </a:spcBef>
              <a:buFontTx/>
              <a:buChar char="–"/>
              <a:defRPr/>
            </a:pPr>
            <a:endParaRPr lang="en-US" kern="0" dirty="0">
              <a:latin typeface="+mn-lt"/>
            </a:endParaRPr>
          </a:p>
          <a:p>
            <a:pPr marL="742950" lvl="1" indent="-285750" eaLnBrk="0" hangingPunct="0">
              <a:spcBef>
                <a:spcPct val="20000"/>
              </a:spcBef>
              <a:buFontTx/>
              <a:buChar char="–"/>
              <a:defRPr/>
            </a:pPr>
            <a:endParaRPr lang="en-US" kern="0" dirty="0">
              <a:latin typeface="+mn-lt"/>
            </a:endParaRPr>
          </a:p>
          <a:p>
            <a:pPr marL="742950" lvl="1" indent="-285750" eaLnBrk="0" hangingPunct="0">
              <a:spcBef>
                <a:spcPct val="20000"/>
              </a:spcBef>
              <a:buFontTx/>
              <a:buChar char="–"/>
              <a:defRPr/>
            </a:pPr>
            <a:endParaRPr lang="en-US" kern="0" dirty="0">
              <a:latin typeface="+mn-lt"/>
            </a:endParaRPr>
          </a:p>
          <a:p>
            <a:pPr marL="742950" lvl="1" indent="-285750" eaLnBrk="0" hangingPunct="0">
              <a:spcBef>
                <a:spcPct val="20000"/>
              </a:spcBef>
              <a:buFontTx/>
              <a:buChar char="–"/>
              <a:defRPr/>
            </a:pPr>
            <a:r>
              <a:rPr lang="en-US" kern="0" dirty="0">
                <a:latin typeface="+mn-lt"/>
              </a:rPr>
              <a:t>Where possible, use statistics:</a:t>
            </a:r>
          </a:p>
          <a:p>
            <a:pPr marL="742950" lvl="1" indent="-285750" eaLnBrk="0" hangingPunct="0">
              <a:spcBef>
                <a:spcPct val="20000"/>
              </a:spcBef>
              <a:buFontTx/>
              <a:buChar char="–"/>
              <a:defRPr/>
            </a:pPr>
            <a:endParaRPr lang="en-US" sz="2000" kern="0" dirty="0">
              <a:latin typeface="+mn-lt"/>
            </a:endParaRPr>
          </a:p>
          <a:p>
            <a:pPr marL="742950" lvl="1" indent="-285750" eaLnBrk="0" hangingPunct="0">
              <a:spcBef>
                <a:spcPct val="20000"/>
              </a:spcBef>
              <a:buFontTx/>
              <a:buChar char="–"/>
              <a:defRPr/>
            </a:pPr>
            <a:endParaRPr lang="en-US" sz="2000" kern="0" dirty="0">
              <a:latin typeface="+mn-lt"/>
            </a:endParaRPr>
          </a:p>
          <a:p>
            <a:pPr marL="742950" lvl="1" indent="-285750" eaLnBrk="0" hangingPunct="0">
              <a:spcBef>
                <a:spcPct val="20000"/>
              </a:spcBef>
              <a:buFontTx/>
              <a:buChar char="–"/>
              <a:defRPr/>
            </a:pPr>
            <a:endParaRPr lang="en-US" sz="2000" kern="0" dirty="0">
              <a:latin typeface="+mn-lt"/>
            </a:endParaRPr>
          </a:p>
          <a:p>
            <a:pPr marL="742950" lvl="1" indent="-285750" eaLnBrk="0" hangingPunct="0">
              <a:spcBef>
                <a:spcPct val="20000"/>
              </a:spcBef>
              <a:buFontTx/>
              <a:buChar char="–"/>
              <a:defRPr/>
            </a:pPr>
            <a:endParaRPr lang="en-US" sz="2000" kern="0" dirty="0">
              <a:latin typeface="+mn-lt"/>
            </a:endParaRPr>
          </a:p>
          <a:p>
            <a:pPr marL="742950" lvl="1" indent="-285750" eaLnBrk="0" hangingPunct="0">
              <a:spcBef>
                <a:spcPct val="20000"/>
              </a:spcBef>
              <a:buFontTx/>
              <a:buChar char="–"/>
              <a:defRPr/>
            </a:pPr>
            <a:endParaRPr lang="en-US" kern="0" dirty="0">
              <a:latin typeface="+mn-lt"/>
            </a:endParaRPr>
          </a:p>
          <a:p>
            <a:pPr marL="742950" lvl="1" indent="-285750" eaLnBrk="0" hangingPunct="0">
              <a:spcBef>
                <a:spcPct val="20000"/>
              </a:spcBef>
              <a:buFontTx/>
              <a:buChar char="–"/>
              <a:defRPr/>
            </a:pPr>
            <a:r>
              <a:rPr lang="en-US" kern="0" dirty="0">
                <a:latin typeface="+mn-lt"/>
              </a:rPr>
              <a:t>If you’re too </a:t>
            </a:r>
            <a:r>
              <a:rPr lang="en-US" kern="0" dirty="0" smtClean="0">
                <a:latin typeface="+mn-lt"/>
              </a:rPr>
              <a:t>lazy to find what’s important, why should else should care?</a:t>
            </a:r>
            <a:endParaRPr lang="en-US" kern="0" dirty="0">
              <a:latin typeface="+mn-lt"/>
            </a:endParaRPr>
          </a:p>
        </p:txBody>
      </p:sp>
      <p:graphicFrame>
        <p:nvGraphicFramePr>
          <p:cNvPr id="4" name="Group 4"/>
          <p:cNvGraphicFramePr>
            <a:graphicFrameLocks noGrp="1"/>
          </p:cNvGraphicFramePr>
          <p:nvPr/>
        </p:nvGraphicFramePr>
        <p:xfrm>
          <a:off x="611188" y="2420938"/>
          <a:ext cx="7848600" cy="1467360"/>
        </p:xfrm>
        <a:graphic>
          <a:graphicData uri="http://schemas.openxmlformats.org/drawingml/2006/table">
            <a:tbl>
              <a:tblPr/>
              <a:tblGrid>
                <a:gridCol w="1308100"/>
                <a:gridCol w="1308100"/>
                <a:gridCol w="1308100"/>
                <a:gridCol w="1308100"/>
                <a:gridCol w="1308100"/>
                <a:gridCol w="1308100"/>
              </a:tblGrid>
              <a:tr h="203200">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Test</a:t>
                      </a:r>
                    </a:p>
                  </a:txBody>
                  <a:tcPr marL="90000" marR="90000" marT="46800" marB="46800" anchor="ctr" anchorCtr="1"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Power Rate [W/s]</a:t>
                      </a:r>
                    </a:p>
                  </a:txBody>
                  <a:tcPr marL="90000" marR="90000" marT="46800" marB="4680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CA"/>
                    </a:p>
                  </a:txBody>
                  <a:tcPr/>
                </a:tc>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r>
                        <a:rPr kumimoji="0" lang="en-US" sz="1800" b="0" i="0" u="none" strike="noStrike" cap="none" normalizeH="0" baseline="-25000" dirty="0" smtClean="0">
                          <a:ln>
                            <a:noFill/>
                          </a:ln>
                          <a:solidFill>
                            <a:schemeClr val="tx1"/>
                          </a:solidFill>
                          <a:effectLst/>
                          <a:latin typeface="Arial" charset="0"/>
                        </a:rPr>
                        <a:t>p</a:t>
                      </a:r>
                      <a:r>
                        <a:rPr kumimoji="0" lang="en-US" sz="1800" b="0" i="0" u="none" strike="noStrike" cap="none" normalizeH="0" baseline="0" dirty="0" smtClean="0">
                          <a:ln>
                            <a:noFill/>
                          </a:ln>
                          <a:solidFill>
                            <a:schemeClr val="tx1"/>
                          </a:solidFill>
                          <a:effectLst/>
                          <a:latin typeface="Arial" charset="0"/>
                        </a:rPr>
                        <a:t>10</a:t>
                      </a:r>
                      <a:r>
                        <a:rPr kumimoji="0" lang="en-US" sz="1800" b="0" i="0" u="none" strike="noStrike" cap="none" normalizeH="0" baseline="30000" dirty="0" smtClean="0">
                          <a:ln>
                            <a:noFill/>
                          </a:ln>
                          <a:solidFill>
                            <a:schemeClr val="tx1"/>
                          </a:solidFill>
                          <a:effectLst/>
                          <a:latin typeface="Arial" charset="0"/>
                        </a:rPr>
                        <a:t>3</a:t>
                      </a:r>
                      <a:r>
                        <a:rPr kumimoji="0" lang="en-US" sz="1800" b="0" i="0" u="none" strike="noStrike" cap="none" normalizeH="0" baseline="0" dirty="0" smtClean="0">
                          <a:ln>
                            <a:noFill/>
                          </a:ln>
                          <a:solidFill>
                            <a:schemeClr val="tx1"/>
                          </a:solidFill>
                          <a:effectLst/>
                          <a:latin typeface="Arial" charset="0"/>
                        </a:rPr>
                        <a:t> [V]</a:t>
                      </a:r>
                    </a:p>
                  </a:txBody>
                  <a:tcPr marL="90000" marR="90000" marT="46800" marB="4680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 [A]</a:t>
                      </a:r>
                    </a:p>
                  </a:txBody>
                  <a:tcPr marL="90000" marR="90000" marT="46800" marB="4680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[s]</a:t>
                      </a:r>
                    </a:p>
                  </a:txBody>
                  <a:tcPr marL="90000" marR="90000" marT="46800" marB="46800" anchor="ctr" anchorCtr="1"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r>
              <a:tr h="203200">
                <a:tc vMerge="1">
                  <a:txBody>
                    <a:bodyPr/>
                    <a:lstStyle/>
                    <a:p>
                      <a:endParaRPr lang="en-CA"/>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W</a:t>
                      </a:r>
                      <a:r>
                        <a:rPr kumimoji="0" lang="en-US" sz="1800" b="0" i="0" u="none" strike="noStrike" cap="none" normalizeH="0" baseline="-25000" dirty="0" err="1" smtClean="0">
                          <a:ln>
                            <a:noFill/>
                          </a:ln>
                          <a:solidFill>
                            <a:schemeClr val="tx1"/>
                          </a:solidFill>
                          <a:effectLst/>
                          <a:latin typeface="Arial" charset="0"/>
                        </a:rPr>
                        <a:t>p</a:t>
                      </a:r>
                      <a:endParaRPr kumimoji="0" lang="en-US" sz="1800" b="0" i="0" u="none" strike="noStrike" cap="none" normalizeH="0" baseline="0" dirty="0" smtClean="0">
                        <a:ln>
                          <a:noFill/>
                        </a:ln>
                        <a:solidFill>
                          <a:schemeClr val="tx1"/>
                        </a:solidFill>
                        <a:effectLst/>
                        <a:latin typeface="Arial" charset="0"/>
                      </a:endParaRPr>
                    </a:p>
                  </a:txBody>
                  <a:tcPr marL="90000" marR="90000" marT="46800" marB="4680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W</a:t>
                      </a:r>
                      <a:r>
                        <a:rPr kumimoji="0" lang="en-US" sz="1800" b="0" i="0" u="none" strike="noStrike" cap="none" normalizeH="0" baseline="-25000" dirty="0" err="1" smtClean="0">
                          <a:ln>
                            <a:noFill/>
                          </a:ln>
                          <a:solidFill>
                            <a:schemeClr val="tx1"/>
                          </a:solidFill>
                          <a:effectLst/>
                          <a:latin typeface="Arial" charset="0"/>
                        </a:rPr>
                        <a:t>a</a:t>
                      </a:r>
                      <a:endParaRPr kumimoji="0" lang="en-US" sz="1800" b="0" i="0" u="none" strike="noStrike" cap="none" normalizeH="0" baseline="0" dirty="0" smtClean="0">
                        <a:ln>
                          <a:noFill/>
                        </a:ln>
                        <a:solidFill>
                          <a:schemeClr val="tx1"/>
                        </a:solidFill>
                        <a:effectLst/>
                        <a:latin typeface="Arial" charset="0"/>
                      </a:endParaRPr>
                    </a:p>
                  </a:txBody>
                  <a:tcPr marL="90000" marR="90000" marT="46800" marB="4680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vMerge="1">
                  <a:txBody>
                    <a:bodyPr/>
                    <a:lstStyle/>
                    <a:p>
                      <a:endParaRPr lang="en-CA"/>
                    </a:p>
                  </a:txBody>
                  <a:tcPr/>
                </a:tc>
                <a:tc vMerge="1">
                  <a:txBody>
                    <a:bodyPr/>
                    <a:lstStyle/>
                    <a:p>
                      <a:endParaRPr lang="en-CA"/>
                    </a:p>
                  </a:txBody>
                  <a:tcPr/>
                </a:tc>
                <a:tc vMerge="1">
                  <a:txBody>
                    <a:bodyPr/>
                    <a:lstStyle/>
                    <a:p>
                      <a:endParaRPr lang="en-CA"/>
                    </a:p>
                  </a:txBody>
                  <a:tcPr/>
                </a:tc>
              </a:tr>
              <a:tr h="203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435</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860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0.840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0.10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5.84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03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15</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1157</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925</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4.000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0.65</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0.13</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r>
            </a:tbl>
          </a:graphicData>
        </a:graphic>
      </p:graphicFrame>
      <p:graphicFrame>
        <p:nvGraphicFramePr>
          <p:cNvPr id="5" name="Group 36"/>
          <p:cNvGraphicFramePr>
            <a:graphicFrameLocks noGrp="1"/>
          </p:cNvGraphicFramePr>
          <p:nvPr/>
        </p:nvGraphicFramePr>
        <p:xfrm>
          <a:off x="2484438" y="4365625"/>
          <a:ext cx="3924300" cy="1467360"/>
        </p:xfrm>
        <a:graphic>
          <a:graphicData uri="http://schemas.openxmlformats.org/drawingml/2006/table">
            <a:tbl>
              <a:tblPr/>
              <a:tblGrid>
                <a:gridCol w="1308100"/>
                <a:gridCol w="1308100"/>
                <a:gridCol w="1308100"/>
              </a:tblGrid>
              <a:tr h="203200">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Category</a:t>
                      </a:r>
                    </a:p>
                  </a:txBody>
                  <a:tcPr marL="90000" marR="90000" marT="46800" marB="46800" anchor="ctr" anchorCtr="1"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Mass Rate [W/s]</a:t>
                      </a:r>
                    </a:p>
                  </a:txBody>
                  <a:tcPr marL="90000" marR="90000" marT="46800" marB="46800" anchor="ctr" anchorCtr="1"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CA"/>
                    </a:p>
                  </a:txBody>
                  <a:tcPr/>
                </a:tc>
              </a:tr>
              <a:tr h="203200">
                <a:tc vMerge="1">
                  <a:txBody>
                    <a:bodyPr/>
                    <a:lstStyle/>
                    <a:p>
                      <a:endParaRPr lang="en-CA"/>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W</a:t>
                      </a:r>
                      <a:r>
                        <a:rPr kumimoji="0" lang="en-US" sz="1800" b="0" i="0" u="none" strike="noStrike" cap="none" normalizeH="0" baseline="-25000" dirty="0" err="1" smtClean="0">
                          <a:ln>
                            <a:noFill/>
                          </a:ln>
                          <a:solidFill>
                            <a:schemeClr val="tx1"/>
                          </a:solidFill>
                          <a:effectLst/>
                          <a:latin typeface="Arial" charset="0"/>
                        </a:rPr>
                        <a:t>p</a:t>
                      </a:r>
                      <a:endParaRPr kumimoji="0" lang="en-US" sz="1800" b="0" i="0" u="none" strike="noStrike" cap="none" normalizeH="0" baseline="0" dirty="0" smtClean="0">
                        <a:ln>
                          <a:noFill/>
                        </a:ln>
                        <a:solidFill>
                          <a:schemeClr val="tx1"/>
                        </a:solidFill>
                        <a:effectLst/>
                        <a:latin typeface="Arial" charset="0"/>
                      </a:endParaRPr>
                    </a:p>
                  </a:txBody>
                  <a:tcPr marL="90000" marR="90000" marT="46800" marB="4680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W</a:t>
                      </a:r>
                      <a:r>
                        <a:rPr kumimoji="0" lang="en-US" sz="1800" b="0" i="0" u="none" strike="noStrike" cap="none" normalizeH="0" baseline="-25000" dirty="0" err="1" smtClean="0">
                          <a:ln>
                            <a:noFill/>
                          </a:ln>
                          <a:solidFill>
                            <a:schemeClr val="tx1"/>
                          </a:solidFill>
                          <a:effectLst/>
                          <a:latin typeface="Arial" charset="0"/>
                        </a:rPr>
                        <a:t>a</a:t>
                      </a:r>
                      <a:endParaRPr kumimoji="0" lang="en-US" sz="1800" b="0" i="0" u="none" strike="noStrike" cap="none" normalizeH="0" baseline="0" dirty="0" smtClean="0">
                        <a:ln>
                          <a:noFill/>
                        </a:ln>
                        <a:solidFill>
                          <a:schemeClr val="tx1"/>
                        </a:solidFill>
                        <a:effectLst/>
                        <a:latin typeface="Arial" charset="0"/>
                      </a:endParaRPr>
                    </a:p>
                  </a:txBody>
                  <a:tcPr marL="90000" marR="90000" marT="46800" marB="46800" anchor="ctr" anchorCtr="1"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r>
              <a:tr h="203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Small</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430 ± 30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8.8 ± 0.6</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7030A0"/>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03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Large</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1140 ± 40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9.1 ± 0.8</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r>
            </a:tbl>
          </a:graphicData>
        </a:graphic>
      </p:graphicFrame>
      <p:sp>
        <p:nvSpPr>
          <p:cNvPr id="54309" name="Slide Number Placeholder 5"/>
          <p:cNvSpPr>
            <a:spLocks noGrp="1"/>
          </p:cNvSpPr>
          <p:nvPr>
            <p:ph type="sldNum" sz="quarter" idx="12"/>
          </p:nvPr>
        </p:nvSpPr>
        <p:spPr/>
        <p:txBody>
          <a:bodyPr/>
          <a:lstStyle/>
          <a:p>
            <a:pPr>
              <a:defRPr/>
            </a:pPr>
            <a:fld id="{C49FD939-EF1D-4F9E-BED5-64962A3EE31B}" type="slidenum">
              <a:rPr lang="en-US"/>
              <a:pPr>
                <a:defRPr/>
              </a:pPr>
              <a:t>59</a:t>
            </a:fld>
            <a:endParaRPr lang="en-US"/>
          </a:p>
        </p:txBody>
      </p:sp>
      <p:sp>
        <p:nvSpPr>
          <p:cNvPr id="7" name="Rectangle 6"/>
          <p:cNvSpPr/>
          <p:nvPr/>
        </p:nvSpPr>
        <p:spPr>
          <a:xfrm>
            <a:off x="6439" y="634484"/>
            <a:ext cx="323197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Other representations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smtClean="0"/>
              <a:t>Visual aids</a:t>
            </a:r>
          </a:p>
        </p:txBody>
      </p:sp>
      <p:sp>
        <p:nvSpPr>
          <p:cNvPr id="11267" name="Rectangle 3"/>
          <p:cNvSpPr>
            <a:spLocks noGrp="1" noChangeArrowheads="1"/>
          </p:cNvSpPr>
          <p:nvPr>
            <p:ph type="body" idx="1"/>
          </p:nvPr>
        </p:nvSpPr>
        <p:spPr/>
        <p:txBody>
          <a:bodyPr/>
          <a:lstStyle/>
          <a:p>
            <a:pPr eaLnBrk="1" hangingPunct="1">
              <a:buFontTx/>
              <a:buNone/>
            </a:pPr>
            <a:r>
              <a:rPr lang="en-US" dirty="0" smtClean="0"/>
              <a:t>	Slides are a common visual aid which:</a:t>
            </a:r>
          </a:p>
          <a:p>
            <a:pPr lvl="1" eaLnBrk="1" hangingPunct="1"/>
            <a:r>
              <a:rPr lang="en-US" dirty="0" smtClean="0"/>
              <a:t>Summarize the </a:t>
            </a:r>
            <a:r>
              <a:rPr lang="en-US" dirty="0" smtClean="0"/>
              <a:t>discussion and </a:t>
            </a:r>
            <a:r>
              <a:rPr lang="en-US" dirty="0" smtClean="0"/>
              <a:t>data</a:t>
            </a:r>
          </a:p>
          <a:p>
            <a:pPr lvl="1" eaLnBrk="1" hangingPunct="1"/>
            <a:r>
              <a:rPr lang="en-US" dirty="0" smtClean="0"/>
              <a:t>Provide continuous visual support</a:t>
            </a:r>
          </a:p>
          <a:p>
            <a:pPr lvl="1" eaLnBrk="1" hangingPunct="1"/>
            <a:r>
              <a:rPr lang="en-US" dirty="0" smtClean="0"/>
              <a:t>Have become the </a:t>
            </a:r>
            <a:r>
              <a:rPr lang="en-US" i="1" dirty="0" smtClean="0"/>
              <a:t>de facto</a:t>
            </a:r>
            <a:r>
              <a:rPr lang="en-US" dirty="0" smtClean="0"/>
              <a:t> standard</a:t>
            </a:r>
          </a:p>
        </p:txBody>
      </p:sp>
      <p:sp>
        <p:nvSpPr>
          <p:cNvPr id="14340" name="Text Box 5"/>
          <p:cNvSpPr txBox="1">
            <a:spLocks noChangeArrowheads="1"/>
          </p:cNvSpPr>
          <p:nvPr/>
        </p:nvSpPr>
        <p:spPr bwMode="auto">
          <a:xfrm>
            <a:off x="4119563" y="5932488"/>
            <a:ext cx="2684462" cy="304800"/>
          </a:xfrm>
          <a:prstGeom prst="rect">
            <a:avLst/>
          </a:prstGeom>
          <a:noFill/>
          <a:ln w="9525">
            <a:noFill/>
            <a:miter lim="800000"/>
            <a:headEnd/>
            <a:tailEnd/>
          </a:ln>
        </p:spPr>
        <p:txBody>
          <a:bodyPr>
            <a:spAutoFit/>
          </a:bodyPr>
          <a:lstStyle/>
          <a:p>
            <a:r>
              <a:rPr lang="en-US" sz="1400">
                <a:solidFill>
                  <a:schemeClr val="bg2"/>
                </a:solidFill>
              </a:rPr>
              <a:t>© Universal Press Syndicate</a:t>
            </a:r>
          </a:p>
        </p:txBody>
      </p:sp>
      <p:sp>
        <p:nvSpPr>
          <p:cNvPr id="12293" name="Slide Number Placeholder 5"/>
          <p:cNvSpPr>
            <a:spLocks noGrp="1"/>
          </p:cNvSpPr>
          <p:nvPr>
            <p:ph type="sldNum" sz="quarter" idx="12"/>
          </p:nvPr>
        </p:nvSpPr>
        <p:spPr/>
        <p:txBody>
          <a:bodyPr/>
          <a:lstStyle/>
          <a:p>
            <a:pPr>
              <a:defRPr/>
            </a:pPr>
            <a:fld id="{E218CDCD-485B-4FB7-A40E-89B458AAD84D}" type="slidenum">
              <a:rPr lang="en-US"/>
              <a:pPr>
                <a:defRPr/>
              </a:pPr>
              <a:t>6</a:t>
            </a:fld>
            <a:endParaRPr lang="en-US"/>
          </a:p>
        </p:txBody>
      </p:sp>
      <p:pic>
        <p:nvPicPr>
          <p:cNvPr id="14342" name="Picture 8" descr="C:\Users\dwharder\Desktop\calvin.jpg"/>
          <p:cNvPicPr>
            <a:picLocks noChangeAspect="1" noChangeArrowheads="1"/>
          </p:cNvPicPr>
          <p:nvPr/>
        </p:nvPicPr>
        <p:blipFill>
          <a:blip r:embed="rId3" cstate="print"/>
          <a:srcRect/>
          <a:stretch>
            <a:fillRect/>
          </a:stretch>
        </p:blipFill>
        <p:spPr bwMode="auto">
          <a:xfrm>
            <a:off x="2339975" y="2994025"/>
            <a:ext cx="4535488" cy="2955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smtClean="0"/>
              <a:t>Tables</a:t>
            </a:r>
          </a:p>
        </p:txBody>
      </p:sp>
      <p:sp>
        <p:nvSpPr>
          <p:cNvPr id="3"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defRPr/>
            </a:pPr>
            <a:r>
              <a:rPr lang="en-US" sz="2400" kern="0" dirty="0">
                <a:latin typeface="+mn-lt"/>
              </a:rPr>
              <a:t>	</a:t>
            </a:r>
            <a:r>
              <a:rPr lang="en-US" sz="2000" kern="0" dirty="0">
                <a:latin typeface="+mn-lt"/>
              </a:rPr>
              <a:t>If you include a table, </a:t>
            </a:r>
            <a:r>
              <a:rPr lang="en-US" sz="2000" kern="0" dirty="0" smtClean="0">
                <a:latin typeface="+mn-lt"/>
              </a:rPr>
              <a:t>minimize the PowerPoint “features”</a:t>
            </a:r>
            <a:endParaRPr lang="en-US" sz="2000" kern="0" dirty="0">
              <a:latin typeface="+mn-lt"/>
            </a:endParaRPr>
          </a:p>
          <a:p>
            <a:pPr marL="742950" lvl="1" indent="-285750" eaLnBrk="0" hangingPunct="0">
              <a:spcBef>
                <a:spcPct val="20000"/>
              </a:spcBef>
              <a:buFontTx/>
              <a:buChar char="–"/>
              <a:defRPr/>
            </a:pPr>
            <a:r>
              <a:rPr lang="en-US" kern="0" dirty="0">
                <a:latin typeface="+mn-lt"/>
              </a:rPr>
              <a:t>This table has a lot of </a:t>
            </a:r>
            <a:r>
              <a:rPr lang="en-US" i="1" kern="0" dirty="0">
                <a:latin typeface="+mn-lt"/>
              </a:rPr>
              <a:t>chartjunk</a:t>
            </a:r>
            <a:endParaRPr lang="en-US"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defRPr/>
            </a:pPr>
            <a:endParaRPr lang="en-US" sz="3200" kern="0" dirty="0">
              <a:latin typeface="+mn-lt"/>
            </a:endParaRPr>
          </a:p>
        </p:txBody>
      </p:sp>
      <p:graphicFrame>
        <p:nvGraphicFramePr>
          <p:cNvPr id="4" name="Table 3"/>
          <p:cNvGraphicFramePr>
            <a:graphicFrameLocks noGrp="1"/>
          </p:cNvGraphicFramePr>
          <p:nvPr/>
        </p:nvGraphicFramePr>
        <p:xfrm>
          <a:off x="539750" y="2565400"/>
          <a:ext cx="8064896" cy="3083560"/>
        </p:xfrm>
        <a:graphic>
          <a:graphicData uri="http://schemas.openxmlformats.org/drawingml/2006/table">
            <a:tbl>
              <a:tblPr firstRow="1" bandRow="1">
                <a:tableStyleId>{37CE84F3-28C3-443E-9E96-99CF82512B78}</a:tableStyleId>
              </a:tblPr>
              <a:tblGrid>
                <a:gridCol w="1080120"/>
                <a:gridCol w="936104"/>
                <a:gridCol w="2160240"/>
                <a:gridCol w="1080120"/>
                <a:gridCol w="864096"/>
                <a:gridCol w="194421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t>Element</a:t>
                      </a:r>
                      <a:endParaRPr lang="en-CA" sz="1800" dirty="0" smtClean="0">
                        <a:solidFill>
                          <a:srgbClr val="000000"/>
                        </a:solidFill>
                        <a:latin typeface="Times New Roman"/>
                        <a:ea typeface="Times New Roman"/>
                        <a:cs typeface="Times New Roman"/>
                      </a:endParaRPr>
                    </a:p>
                  </a:txBody>
                  <a:tcPr/>
                </a:tc>
                <a:tc>
                  <a:txBody>
                    <a:bodyPr/>
                    <a:lstStyle/>
                    <a:p>
                      <a:pPr algn="l">
                        <a:spcAft>
                          <a:spcPts val="0"/>
                        </a:spcAft>
                      </a:pPr>
                      <a:r>
                        <a:rPr lang="en-CA" sz="1600" dirty="0"/>
                        <a:t>Atomic Number</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Atomic </a:t>
                      </a:r>
                      <a:r>
                        <a:rPr lang="en-CA" sz="1600" dirty="0" smtClean="0"/>
                        <a:t>Mass</a:t>
                      </a:r>
                      <a:endParaRPr lang="en-CA" sz="1600" dirty="0"/>
                    </a:p>
                  </a:txBody>
                  <a:tcPr marL="68580" marR="68580" marT="0" marB="0"/>
                </a:tc>
                <a:tc>
                  <a:txBody>
                    <a:bodyPr/>
                    <a:lstStyle/>
                    <a:p>
                      <a:pPr algn="l">
                        <a:spcAft>
                          <a:spcPts val="0"/>
                        </a:spcAft>
                      </a:pPr>
                      <a:r>
                        <a:rPr lang="en-CA" sz="1600" dirty="0"/>
                        <a:t>State at STP</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Filling Orbital</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Element category</a:t>
                      </a:r>
                      <a:endParaRPr lang="en-CA" sz="1600" dirty="0">
                        <a:solidFill>
                          <a:srgbClr val="000000"/>
                        </a:solidFill>
                        <a:latin typeface="Times New Roman"/>
                        <a:ea typeface="Times New Roman"/>
                        <a:cs typeface="Times New Roman"/>
                      </a:endParaRPr>
                    </a:p>
                  </a:txBody>
                  <a:tcPr marL="68580" marR="68580" marT="0" marB="0"/>
                </a:tc>
              </a:tr>
              <a:tr h="370840">
                <a:tc>
                  <a:txBody>
                    <a:bodyPr/>
                    <a:lstStyle/>
                    <a:p>
                      <a:pPr algn="l">
                        <a:spcAft>
                          <a:spcPts val="0"/>
                        </a:spcAft>
                      </a:pPr>
                      <a:r>
                        <a:rPr lang="en-CA" sz="1600" dirty="0"/>
                        <a:t>Hydrogen</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smtClean="0"/>
                        <a:t>1</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1.00794(7) g/mol</a:t>
                      </a:r>
                      <a:endParaRPr lang="en-CA" sz="16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600"/>
                        <a:t>gas</a:t>
                      </a:r>
                      <a:endParaRPr lang="en-CA" sz="16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a:t>1s</a:t>
                      </a:r>
                      <a:r>
                        <a:rPr lang="en-CA" sz="1600" baseline="30000"/>
                        <a:t>1</a:t>
                      </a:r>
                      <a:endParaRPr lang="en-CA" sz="16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a:t>nonmetal</a:t>
                      </a:r>
                      <a:endParaRPr lang="en-CA" sz="1600">
                        <a:solidFill>
                          <a:srgbClr val="000000"/>
                        </a:solidFill>
                        <a:latin typeface="Times New Roman"/>
                        <a:ea typeface="Times New Roman"/>
                        <a:cs typeface="Times New Roman"/>
                      </a:endParaRPr>
                    </a:p>
                  </a:txBody>
                  <a:tcPr marL="68580" marR="68580" marT="0" marB="0"/>
                </a:tc>
              </a:tr>
              <a:tr h="370840">
                <a:tc>
                  <a:txBody>
                    <a:bodyPr/>
                    <a:lstStyle/>
                    <a:p>
                      <a:pPr algn="l">
                        <a:spcAft>
                          <a:spcPts val="0"/>
                        </a:spcAft>
                      </a:pPr>
                      <a:r>
                        <a:rPr lang="en-CA" sz="1600" dirty="0"/>
                        <a:t>Helium</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smtClean="0"/>
                        <a:t>2</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4.002602(2) g/mol</a:t>
                      </a:r>
                      <a:endParaRPr lang="en-CA" sz="16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600" dirty="0"/>
                        <a:t>gas</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a:t>1s</a:t>
                      </a:r>
                      <a:r>
                        <a:rPr lang="en-CA" sz="1600" baseline="30000"/>
                        <a:t>2</a:t>
                      </a:r>
                      <a:endParaRPr lang="en-CA" sz="16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a:t>noble gases</a:t>
                      </a:r>
                      <a:endParaRPr lang="en-CA" sz="1600">
                        <a:solidFill>
                          <a:srgbClr val="000000"/>
                        </a:solidFill>
                        <a:latin typeface="Times New Roman"/>
                        <a:ea typeface="Times New Roman"/>
                        <a:cs typeface="Times New Roman"/>
                      </a:endParaRPr>
                    </a:p>
                  </a:txBody>
                  <a:tcPr marL="68580" marR="68580" marT="0" marB="0"/>
                </a:tc>
              </a:tr>
              <a:tr h="370840">
                <a:tc>
                  <a:txBody>
                    <a:bodyPr/>
                    <a:lstStyle/>
                    <a:p>
                      <a:pPr algn="l">
                        <a:spcAft>
                          <a:spcPts val="0"/>
                        </a:spcAft>
                      </a:pPr>
                      <a:r>
                        <a:rPr lang="en-CA" sz="1600"/>
                        <a:t>Lithium</a:t>
                      </a:r>
                      <a:endParaRPr lang="en-CA" sz="16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smtClean="0"/>
                        <a:t>3</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6.941(2) g/mol  </a:t>
                      </a:r>
                      <a:endParaRPr lang="en-CA" sz="16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600" dirty="0"/>
                        <a:t>solid</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a:t>2s</a:t>
                      </a:r>
                      <a:r>
                        <a:rPr lang="en-CA" sz="1600" baseline="30000"/>
                        <a:t>1</a:t>
                      </a:r>
                      <a:endParaRPr lang="en-CA" sz="16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a:t>alkali metal</a:t>
                      </a:r>
                      <a:endParaRPr lang="en-CA" sz="1600">
                        <a:solidFill>
                          <a:srgbClr val="000000"/>
                        </a:solidFill>
                        <a:latin typeface="Times New Roman"/>
                        <a:ea typeface="Times New Roman"/>
                        <a:cs typeface="Times New Roman"/>
                      </a:endParaRPr>
                    </a:p>
                  </a:txBody>
                  <a:tcPr marL="68580" marR="68580" marT="0" marB="0"/>
                </a:tc>
              </a:tr>
              <a:tr h="370840">
                <a:tc>
                  <a:txBody>
                    <a:bodyPr/>
                    <a:lstStyle/>
                    <a:p>
                      <a:pPr algn="l">
                        <a:spcAft>
                          <a:spcPts val="0"/>
                        </a:spcAft>
                      </a:pPr>
                      <a:r>
                        <a:rPr lang="en-CA" sz="1600"/>
                        <a:t>Beryllium</a:t>
                      </a:r>
                      <a:endParaRPr lang="en-CA" sz="16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smtClean="0"/>
                        <a:t>4</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9.012182(3) g/mol</a:t>
                      </a:r>
                      <a:endParaRPr lang="en-CA" sz="16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600" dirty="0"/>
                        <a:t>solid</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2s</a:t>
                      </a:r>
                      <a:r>
                        <a:rPr lang="en-CA" sz="1600" baseline="30000" dirty="0"/>
                        <a:t>2</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alkaline earth metal</a:t>
                      </a:r>
                      <a:endParaRPr lang="en-CA" sz="1600" dirty="0">
                        <a:solidFill>
                          <a:srgbClr val="000000"/>
                        </a:solidFill>
                        <a:latin typeface="Times New Roman"/>
                        <a:ea typeface="Times New Roman"/>
                        <a:cs typeface="Times New Roman"/>
                      </a:endParaRPr>
                    </a:p>
                  </a:txBody>
                  <a:tcPr marL="68580" marR="68580" marT="0" marB="0"/>
                </a:tc>
              </a:tr>
              <a:tr h="370840">
                <a:tc>
                  <a:txBody>
                    <a:bodyPr/>
                    <a:lstStyle/>
                    <a:p>
                      <a:pPr algn="l">
                        <a:spcAft>
                          <a:spcPts val="0"/>
                        </a:spcAft>
                      </a:pPr>
                      <a:r>
                        <a:rPr lang="en-CA" sz="1600"/>
                        <a:t>Boron</a:t>
                      </a:r>
                      <a:endParaRPr lang="en-CA" sz="16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smtClean="0"/>
                        <a:t>5</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10.811(7) g/mol</a:t>
                      </a:r>
                      <a:endParaRPr lang="en-CA" sz="16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600" dirty="0"/>
                        <a:t>solid</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1p</a:t>
                      </a:r>
                      <a:r>
                        <a:rPr lang="en-CA" sz="1600" baseline="30000" dirty="0"/>
                        <a:t>1</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metalloid</a:t>
                      </a:r>
                      <a:endParaRPr lang="en-CA" sz="1600" dirty="0">
                        <a:solidFill>
                          <a:srgbClr val="000000"/>
                        </a:solidFill>
                        <a:latin typeface="Times New Roman"/>
                        <a:ea typeface="Times New Roman"/>
                        <a:cs typeface="Times New Roman"/>
                      </a:endParaRPr>
                    </a:p>
                  </a:txBody>
                  <a:tcPr marL="68580" marR="68580" marT="0" marB="0"/>
                </a:tc>
              </a:tr>
              <a:tr h="370840">
                <a:tc>
                  <a:txBody>
                    <a:bodyPr/>
                    <a:lstStyle/>
                    <a:p>
                      <a:pPr algn="l">
                        <a:spcAft>
                          <a:spcPts val="0"/>
                        </a:spcAft>
                      </a:pPr>
                      <a:r>
                        <a:rPr lang="en-CA" sz="1600"/>
                        <a:t>Carbon</a:t>
                      </a:r>
                      <a:endParaRPr lang="en-CA" sz="16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smtClean="0"/>
                        <a:t>6</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12.0107 g/mol</a:t>
                      </a:r>
                      <a:endParaRPr lang="en-CA" sz="16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600" dirty="0"/>
                        <a:t>solid</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1p</a:t>
                      </a:r>
                      <a:r>
                        <a:rPr lang="en-CA" sz="1600" baseline="30000" dirty="0"/>
                        <a:t>2</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err="1"/>
                        <a:t>nonmetal</a:t>
                      </a:r>
                      <a:endParaRPr lang="en-CA" sz="1600" dirty="0">
                        <a:solidFill>
                          <a:srgbClr val="000000"/>
                        </a:solidFill>
                        <a:latin typeface="Times New Roman"/>
                        <a:ea typeface="Times New Roman"/>
                        <a:cs typeface="Times New Roman"/>
                      </a:endParaRPr>
                    </a:p>
                  </a:txBody>
                  <a:tcPr marL="68580" marR="68580" marT="0" marB="0"/>
                </a:tc>
              </a:tr>
              <a:tr h="370840">
                <a:tc>
                  <a:txBody>
                    <a:bodyPr/>
                    <a:lstStyle/>
                    <a:p>
                      <a:pPr algn="l">
                        <a:spcAft>
                          <a:spcPts val="0"/>
                        </a:spcAft>
                      </a:pPr>
                      <a:r>
                        <a:rPr lang="en-CA" sz="1600" dirty="0"/>
                        <a:t>Gold</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79</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196.966569(4) g/mol</a:t>
                      </a:r>
                      <a:endParaRPr lang="en-CA" sz="16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600" dirty="0"/>
                        <a:t>solid</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6s</a:t>
                      </a:r>
                      <a:r>
                        <a:rPr lang="en-CA" sz="1600" baseline="30000" dirty="0"/>
                        <a:t>1</a:t>
                      </a:r>
                      <a:endParaRPr lang="en-CA" sz="16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600" dirty="0"/>
                        <a:t>metal</a:t>
                      </a:r>
                      <a:endParaRPr lang="en-CA" sz="1600" dirty="0">
                        <a:solidFill>
                          <a:srgbClr val="000000"/>
                        </a:solidFill>
                        <a:latin typeface="Times New Roman"/>
                        <a:ea typeface="Times New Roman"/>
                        <a:cs typeface="Times New Roman"/>
                      </a:endParaRPr>
                    </a:p>
                  </a:txBody>
                  <a:tcPr marL="68580" marR="68580" marT="0" marB="0"/>
                </a:tc>
              </a:tr>
            </a:tbl>
          </a:graphicData>
        </a:graphic>
      </p:graphicFrame>
      <p:sp>
        <p:nvSpPr>
          <p:cNvPr id="55350" name="Slide Number Placeholder 4"/>
          <p:cNvSpPr>
            <a:spLocks noGrp="1"/>
          </p:cNvSpPr>
          <p:nvPr>
            <p:ph type="sldNum" sz="quarter" idx="12"/>
          </p:nvPr>
        </p:nvSpPr>
        <p:spPr/>
        <p:txBody>
          <a:bodyPr/>
          <a:lstStyle/>
          <a:p>
            <a:pPr>
              <a:defRPr/>
            </a:pPr>
            <a:fld id="{573F668A-64CC-4424-B1BA-5A49A025E889}" type="slidenum">
              <a:rPr lang="en-US"/>
              <a:pPr>
                <a:defRPr/>
              </a:pPr>
              <a:t>60</a:t>
            </a:fld>
            <a:endParaRPr lang="en-US"/>
          </a:p>
        </p:txBody>
      </p:sp>
      <p:sp>
        <p:nvSpPr>
          <p:cNvPr id="6" name="Rectangle 5"/>
          <p:cNvSpPr/>
          <p:nvPr/>
        </p:nvSpPr>
        <p:spPr>
          <a:xfrm>
            <a:off x="6439" y="634484"/>
            <a:ext cx="323197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Other representations</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dirty="0" smtClean="0"/>
              <a:t>Tables</a:t>
            </a:r>
          </a:p>
        </p:txBody>
      </p:sp>
      <p:sp>
        <p:nvSpPr>
          <p:cNvPr id="3" name="Rectangle 3"/>
          <p:cNvSpPr txBox="1">
            <a:spLocks noChangeArrowheads="1"/>
          </p:cNvSpPr>
          <p:nvPr/>
        </p:nvSpPr>
        <p:spPr bwMode="auto">
          <a:xfrm>
            <a:off x="457200" y="1550988"/>
            <a:ext cx="8229600" cy="4525962"/>
          </a:xfrm>
          <a:prstGeom prst="rect">
            <a:avLst/>
          </a:prstGeom>
          <a:noFill/>
          <a:ln w="9525">
            <a:noFill/>
            <a:miter lim="800000"/>
            <a:headEnd/>
            <a:tailEnd/>
          </a:ln>
        </p:spPr>
        <p:txBody>
          <a:bodyPr/>
          <a:lstStyle/>
          <a:p>
            <a:pPr marL="342900" indent="-342900" eaLnBrk="0" hangingPunct="0">
              <a:spcBef>
                <a:spcPct val="20000"/>
              </a:spcBef>
              <a:defRPr/>
            </a:pPr>
            <a:r>
              <a:rPr lang="en-US" sz="2400" kern="0" dirty="0">
                <a:latin typeface="+mn-lt"/>
              </a:rPr>
              <a:t>	</a:t>
            </a:r>
            <a:r>
              <a:rPr lang="en-US" sz="2000" kern="0" dirty="0">
                <a:latin typeface="+mn-lt"/>
              </a:rPr>
              <a:t>Use proper </a:t>
            </a:r>
            <a:r>
              <a:rPr lang="en-US" sz="2000" kern="0" dirty="0" smtClean="0">
                <a:latin typeface="+mn-lt"/>
              </a:rPr>
              <a:t>alignment and </a:t>
            </a:r>
            <a:r>
              <a:rPr lang="en-US" sz="2000" kern="0" dirty="0">
                <a:latin typeface="+mn-lt"/>
              </a:rPr>
              <a:t>minimize unnecessary </a:t>
            </a:r>
            <a:r>
              <a:rPr lang="en-US" sz="2000" i="1" kern="0" dirty="0" smtClean="0">
                <a:latin typeface="+mn-lt"/>
              </a:rPr>
              <a:t>chartjunk</a:t>
            </a:r>
            <a:endParaRPr lang="en-US" sz="3200" i="1"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defRPr/>
            </a:pPr>
            <a:endParaRPr lang="en-US" sz="3200" kern="0" dirty="0">
              <a:latin typeface="+mn-lt"/>
            </a:endParaRPr>
          </a:p>
        </p:txBody>
      </p:sp>
      <p:graphicFrame>
        <p:nvGraphicFramePr>
          <p:cNvPr id="4" name="Table 3"/>
          <p:cNvGraphicFramePr>
            <a:graphicFrameLocks noGrp="1"/>
          </p:cNvGraphicFramePr>
          <p:nvPr/>
        </p:nvGraphicFramePr>
        <p:xfrm>
          <a:off x="827088" y="2279650"/>
          <a:ext cx="7561262" cy="2444751"/>
        </p:xfrm>
        <a:graphic>
          <a:graphicData uri="http://schemas.openxmlformats.org/drawingml/2006/table">
            <a:tbl>
              <a:tblPr/>
              <a:tblGrid>
                <a:gridCol w="1106487"/>
                <a:gridCol w="909638"/>
                <a:gridCol w="1512887"/>
                <a:gridCol w="971550"/>
                <a:gridCol w="1090613"/>
                <a:gridCol w="1970087"/>
              </a:tblGrid>
              <a:tr h="547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1" i="0" u="none" strike="noStrike" cap="none" normalizeH="0" baseline="0" dirty="0" smtClean="0">
                          <a:ln>
                            <a:noFill/>
                          </a:ln>
                          <a:solidFill>
                            <a:srgbClr val="000000"/>
                          </a:solidFill>
                          <a:effectLst/>
                          <a:latin typeface="Arial" charset="0"/>
                          <a:cs typeface="Times New Roman" pitchFamily="18" charset="0"/>
                        </a:rPr>
                        <a:t>Element</a:t>
                      </a:r>
                      <a:endParaRPr kumimoji="0" lang="en-CA" sz="16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anchor="ctr" horzOverflow="overflow">
                    <a:lnL>
                      <a:noFill/>
                    </a:lnL>
                    <a:lnR>
                      <a:noFill/>
                    </a:lnR>
                    <a:lnT w="12700" cap="flat" cmpd="sng" algn="ctr">
                      <a:solidFill>
                        <a:srgbClr val="7030A0"/>
                      </a:solidFill>
                      <a:prstDash val="sysDot"/>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1" i="0" u="none" strike="noStrike" cap="none" normalizeH="0" baseline="0" dirty="0" smtClean="0">
                          <a:ln>
                            <a:noFill/>
                          </a:ln>
                          <a:solidFill>
                            <a:srgbClr val="000000"/>
                          </a:solidFill>
                          <a:effectLst/>
                          <a:latin typeface="Arial" charset="0"/>
                          <a:cs typeface="Times New Roman" pitchFamily="18" charset="0"/>
                        </a:rPr>
                        <a:t>Atomic Number</a:t>
                      </a:r>
                      <a:endParaRPr kumimoji="0" lang="en-CA" sz="16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anchor="ctr" horzOverflow="overflow">
                    <a:lnL>
                      <a:noFill/>
                    </a:lnL>
                    <a:lnR>
                      <a:noFill/>
                    </a:lnR>
                    <a:lnT w="12700" cap="flat" cmpd="sng" algn="ctr">
                      <a:solidFill>
                        <a:srgbClr val="7030A0"/>
                      </a:solidFill>
                      <a:prstDash val="sysDot"/>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1" i="0" u="none" strike="noStrike" cap="none" normalizeH="0" baseline="0" dirty="0" smtClean="0">
                          <a:ln>
                            <a:noFill/>
                          </a:ln>
                          <a:solidFill>
                            <a:srgbClr val="000000"/>
                          </a:solidFill>
                          <a:effectLst/>
                          <a:latin typeface="Arial" charset="0"/>
                          <a:cs typeface="Times New Roman" pitchFamily="18" charset="0"/>
                        </a:rPr>
                        <a:t>Atomic Mass</a:t>
                      </a:r>
                      <a:endParaRPr kumimoji="0" lang="en-CA" sz="1600" b="0" i="0" u="none" strike="noStrike" cap="none" normalizeH="0" baseline="0" dirty="0" smtClean="0">
                        <a:ln>
                          <a:noFill/>
                        </a:ln>
                        <a:solidFill>
                          <a:srgbClr val="000000"/>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1" i="0" u="none" strike="noStrike" cap="none" normalizeH="0" baseline="0" dirty="0" smtClean="0">
                          <a:ln>
                            <a:noFill/>
                          </a:ln>
                          <a:solidFill>
                            <a:srgbClr val="000000"/>
                          </a:solidFill>
                          <a:effectLst/>
                          <a:latin typeface="Arial" charset="0"/>
                          <a:cs typeface="Times New Roman" pitchFamily="18" charset="0"/>
                        </a:rPr>
                        <a:t>(g/mol)</a:t>
                      </a:r>
                      <a:endParaRPr kumimoji="0" lang="en-CA" sz="16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anchor="ctr" horzOverflow="overflow">
                    <a:lnL>
                      <a:noFill/>
                    </a:lnL>
                    <a:lnR>
                      <a:noFill/>
                    </a:lnR>
                    <a:lnT w="12700" cap="flat" cmpd="sng" algn="ctr">
                      <a:solidFill>
                        <a:srgbClr val="7030A0"/>
                      </a:solidFill>
                      <a:prstDash val="sysDot"/>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1" i="0" u="none" strike="noStrike" cap="none" normalizeH="0" baseline="0" dirty="0" smtClean="0">
                          <a:ln>
                            <a:noFill/>
                          </a:ln>
                          <a:solidFill>
                            <a:srgbClr val="000000"/>
                          </a:solidFill>
                          <a:effectLst/>
                          <a:latin typeface="Arial" charset="0"/>
                          <a:cs typeface="Times New Roman" pitchFamily="18" charset="0"/>
                        </a:rPr>
                        <a:t>State at STP</a:t>
                      </a:r>
                      <a:endParaRPr kumimoji="0" lang="en-CA" sz="16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anchor="ctr" horzOverflow="overflow">
                    <a:lnL>
                      <a:noFill/>
                    </a:lnL>
                    <a:lnR>
                      <a:noFill/>
                    </a:lnR>
                    <a:lnT w="12700" cap="flat" cmpd="sng" algn="ctr">
                      <a:solidFill>
                        <a:srgbClr val="7030A0"/>
                      </a:solidFill>
                      <a:prstDash val="sysDot"/>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1" i="0" u="none" strike="noStrike" cap="none" normalizeH="0" baseline="0" dirty="0" smtClean="0">
                          <a:ln>
                            <a:noFill/>
                          </a:ln>
                          <a:solidFill>
                            <a:srgbClr val="000000"/>
                          </a:solidFill>
                          <a:effectLst/>
                          <a:latin typeface="Arial" charset="0"/>
                          <a:cs typeface="Times New Roman" pitchFamily="18" charset="0"/>
                        </a:rPr>
                        <a:t>Filling Orbital</a:t>
                      </a:r>
                      <a:endParaRPr kumimoji="0" lang="en-CA" sz="16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anchor="ctr" horzOverflow="overflow">
                    <a:lnL>
                      <a:noFill/>
                    </a:lnL>
                    <a:lnR>
                      <a:noFill/>
                    </a:lnR>
                    <a:lnT w="12700" cap="flat" cmpd="sng" algn="ctr">
                      <a:solidFill>
                        <a:srgbClr val="7030A0"/>
                      </a:solidFill>
                      <a:prstDash val="sysDot"/>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1" i="0" u="none" strike="noStrike" cap="none" normalizeH="0" baseline="0" dirty="0" smtClean="0">
                          <a:ln>
                            <a:noFill/>
                          </a:ln>
                          <a:solidFill>
                            <a:srgbClr val="000000"/>
                          </a:solidFill>
                          <a:effectLst/>
                          <a:latin typeface="Arial" charset="0"/>
                          <a:cs typeface="Times New Roman" pitchFamily="18" charset="0"/>
                        </a:rPr>
                        <a:t>Element Category</a:t>
                      </a:r>
                      <a:endParaRPr kumimoji="0" lang="en-CA" sz="16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anchor="ctr" horzOverflow="overflow">
                    <a:lnL>
                      <a:noFill/>
                    </a:lnL>
                    <a:lnR>
                      <a:noFill/>
                    </a:lnR>
                    <a:lnT w="12700" cap="flat" cmpd="sng" algn="ctr">
                      <a:solidFill>
                        <a:srgbClr val="7030A0"/>
                      </a:solidFill>
                      <a:prstDash val="sysDot"/>
                      <a:round/>
                      <a:headEnd type="none" w="med" len="med"/>
                      <a:tailEnd type="none" w="med" len="med"/>
                    </a:lnT>
                    <a:lnB w="12700" cap="flat" cmpd="sng" algn="ctr">
                      <a:solidFill>
                        <a:srgbClr val="7030A0"/>
                      </a:solidFill>
                      <a:prstDash val="sysDot"/>
                      <a:round/>
                      <a:headEnd type="none" w="med" len="med"/>
                      <a:tailEnd type="none" w="med" len="med"/>
                    </a:lnB>
                    <a:lnTlToBr>
                      <a:noFill/>
                    </a:lnTlToBr>
                    <a:lnBlToTr>
                      <a:noFill/>
                    </a:lnBlToTr>
                    <a:no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Hydrogen</a:t>
                      </a:r>
                    </a:p>
                  </a:txBody>
                  <a:tcPr marL="68580" marR="68580" marT="0" marB="0" horzOverflow="overflow">
                    <a:lnL>
                      <a:noFill/>
                    </a:lnL>
                    <a:lnR>
                      <a:noFill/>
                    </a:lnR>
                    <a:lnT w="12700" cap="flat" cmpd="sng" algn="ctr">
                      <a:solidFill>
                        <a:srgbClr val="7030A0"/>
                      </a:solidFill>
                      <a:prstDash val="sysDot"/>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  1</a:t>
                      </a:r>
                    </a:p>
                  </a:txBody>
                  <a:tcPr marL="68580" marR="68580" marT="0" marB="0" horzOverflow="overflow">
                    <a:lnL>
                      <a:noFill/>
                    </a:lnL>
                    <a:lnR>
                      <a:noFill/>
                    </a:lnR>
                    <a:lnT w="12700" cap="flat" cmpd="sng" algn="ctr">
                      <a:solidFill>
                        <a:srgbClr val="7030A0"/>
                      </a:solidFill>
                      <a:prstDash val="sysDot"/>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    1. 00794(7)</a:t>
                      </a:r>
                    </a:p>
                  </a:txBody>
                  <a:tcPr marL="68580" marR="68580" marT="0" marB="0" horzOverflow="overflow">
                    <a:lnL>
                      <a:noFill/>
                    </a:lnL>
                    <a:lnR>
                      <a:noFill/>
                    </a:lnR>
                    <a:lnT w="12700" cap="flat" cmpd="sng" algn="ctr">
                      <a:solidFill>
                        <a:srgbClr val="7030A0"/>
                      </a:solidFill>
                      <a:prstDash val="sysDot"/>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gas</a:t>
                      </a:r>
                    </a:p>
                  </a:txBody>
                  <a:tcPr marL="68580" marR="68580" marT="0" marB="0" horzOverflow="overflow">
                    <a:lnL>
                      <a:noFill/>
                    </a:lnL>
                    <a:lnR>
                      <a:noFill/>
                    </a:lnR>
                    <a:lnT w="12700" cap="flat" cmpd="sng" algn="ctr">
                      <a:solidFill>
                        <a:srgbClr val="7030A0"/>
                      </a:solidFill>
                      <a:prstDash val="sysDot"/>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1s</a:t>
                      </a:r>
                      <a:r>
                        <a:rPr kumimoji="0" lang="en-CA" sz="1600" b="0" i="0" u="none" strike="noStrike" cap="none" normalizeH="0" baseline="30000" smtClean="0">
                          <a:ln>
                            <a:noFill/>
                          </a:ln>
                          <a:solidFill>
                            <a:srgbClr val="000000"/>
                          </a:solidFill>
                          <a:effectLst/>
                          <a:latin typeface="Arial" charset="0"/>
                          <a:cs typeface="Times New Roman" pitchFamily="18" charset="0"/>
                        </a:rPr>
                        <a:t>1</a:t>
                      </a:r>
                      <a:endParaRPr kumimoji="0" lang="en-CA" sz="16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a:noFill/>
                    </a:lnL>
                    <a:lnR>
                      <a:noFill/>
                    </a:lnR>
                    <a:lnT w="12700" cap="flat" cmpd="sng" algn="ctr">
                      <a:solidFill>
                        <a:srgbClr val="7030A0"/>
                      </a:solidFill>
                      <a:prstDash val="sysDot"/>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nonmetal</a:t>
                      </a:r>
                    </a:p>
                  </a:txBody>
                  <a:tcPr marL="68580" marR="68580" marT="0" marB="0" horzOverflow="overflow">
                    <a:lnL>
                      <a:noFill/>
                    </a:lnL>
                    <a:lnR>
                      <a:noFill/>
                    </a:lnR>
                    <a:lnT w="12700" cap="flat" cmpd="sng" algn="ctr">
                      <a:solidFill>
                        <a:srgbClr val="7030A0"/>
                      </a:solidFill>
                      <a:prstDash val="sysDot"/>
                      <a:round/>
                      <a:headEnd type="none" w="med" len="med"/>
                      <a:tailEnd type="none" w="med" len="med"/>
                    </a:lnT>
                    <a:lnB>
                      <a:noFill/>
                    </a:lnB>
                    <a:lnTlToBr>
                      <a:noFill/>
                    </a:lnTlToBr>
                    <a:lnBlToTr>
                      <a:noFill/>
                    </a:lnBlToTr>
                    <a:no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Helium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  2</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    4.002602(2)</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gas</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1s</a:t>
                      </a:r>
                      <a:r>
                        <a:rPr kumimoji="0" lang="en-CA" sz="1600" b="0" i="0" u="none" strike="noStrike" cap="none" normalizeH="0" baseline="30000" dirty="0" smtClean="0">
                          <a:ln>
                            <a:noFill/>
                          </a:ln>
                          <a:solidFill>
                            <a:srgbClr val="000000"/>
                          </a:solidFill>
                          <a:effectLst/>
                          <a:latin typeface="Arial" charset="0"/>
                          <a:cs typeface="Times New Roman" pitchFamily="18" charset="0"/>
                        </a:rPr>
                        <a:t>2</a:t>
                      </a:r>
                      <a:endParaRPr kumimoji="0" lang="en-CA" sz="16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noble gases</a:t>
                      </a:r>
                    </a:p>
                  </a:txBody>
                  <a:tcPr marL="68580" marR="68580" marT="0" marB="0" horzOverflow="overflow">
                    <a:lnL>
                      <a:noFill/>
                    </a:lnL>
                    <a:lnR>
                      <a:noFill/>
                    </a:lnR>
                    <a:lnT>
                      <a:noFill/>
                    </a:lnT>
                    <a:lnB>
                      <a:noFill/>
                    </a:lnB>
                    <a:lnTlToBr>
                      <a:noFill/>
                    </a:lnTlToBr>
                    <a:lnBlToTr>
                      <a:noFill/>
                    </a:lnBlToTr>
                    <a:no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Lithium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  3</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    6.941(2) </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solid</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2s</a:t>
                      </a:r>
                      <a:r>
                        <a:rPr kumimoji="0" lang="en-CA" sz="1600" b="0" i="0" u="none" strike="noStrike" cap="none" normalizeH="0" baseline="30000" smtClean="0">
                          <a:ln>
                            <a:noFill/>
                          </a:ln>
                          <a:solidFill>
                            <a:srgbClr val="000000"/>
                          </a:solidFill>
                          <a:effectLst/>
                          <a:latin typeface="Arial" charset="0"/>
                          <a:cs typeface="Times New Roman" pitchFamily="18" charset="0"/>
                        </a:rPr>
                        <a:t>1</a:t>
                      </a:r>
                      <a:endParaRPr kumimoji="0" lang="en-CA" sz="16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alkali metal</a:t>
                      </a:r>
                    </a:p>
                  </a:txBody>
                  <a:tcPr marL="68580" marR="68580" marT="0" marB="0" horzOverflow="overflow">
                    <a:lnL>
                      <a:noFill/>
                    </a:lnL>
                    <a:lnR>
                      <a:noFill/>
                    </a:lnR>
                    <a:lnT>
                      <a:noFill/>
                    </a:lnT>
                    <a:lnB>
                      <a:noFill/>
                    </a:lnB>
                    <a:lnTlToBr>
                      <a:noFill/>
                    </a:lnTlToBr>
                    <a:lnBlToTr>
                      <a:noFill/>
                    </a:lnBlToTr>
                    <a:no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Beryllium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  4</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    9.012182(3)</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solid</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2s</a:t>
                      </a:r>
                      <a:r>
                        <a:rPr kumimoji="0" lang="en-CA" sz="1600" b="0" i="0" u="none" strike="noStrike" cap="none" normalizeH="0" baseline="30000" smtClean="0">
                          <a:ln>
                            <a:noFill/>
                          </a:ln>
                          <a:solidFill>
                            <a:srgbClr val="000000"/>
                          </a:solidFill>
                          <a:effectLst/>
                          <a:latin typeface="Arial" charset="0"/>
                          <a:cs typeface="Times New Roman" pitchFamily="18" charset="0"/>
                        </a:rPr>
                        <a:t>2</a:t>
                      </a:r>
                      <a:endParaRPr kumimoji="0" lang="en-CA" sz="16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alkaline earth metal</a:t>
                      </a:r>
                    </a:p>
                  </a:txBody>
                  <a:tcPr marL="68580" marR="68580" marT="0" marB="0" horzOverflow="overflow">
                    <a:lnL>
                      <a:noFill/>
                    </a:lnL>
                    <a:lnR>
                      <a:noFill/>
                    </a:lnR>
                    <a:lnT>
                      <a:noFill/>
                    </a:lnT>
                    <a:lnB>
                      <a:noFill/>
                    </a:lnB>
                    <a:lnTlToBr>
                      <a:noFill/>
                    </a:lnTlToBr>
                    <a:lnBlToTr>
                      <a:noFill/>
                    </a:lnBlToTr>
                    <a:no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Boron</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  5</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  10.811(7)</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solid</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1p</a:t>
                      </a:r>
                      <a:r>
                        <a:rPr kumimoji="0" lang="en-CA" sz="1600" b="0" i="0" u="none" strike="noStrike" cap="none" normalizeH="0" baseline="30000" smtClean="0">
                          <a:ln>
                            <a:noFill/>
                          </a:ln>
                          <a:solidFill>
                            <a:srgbClr val="000000"/>
                          </a:solidFill>
                          <a:effectLst/>
                          <a:latin typeface="Arial" charset="0"/>
                          <a:cs typeface="Times New Roman" pitchFamily="18" charset="0"/>
                        </a:rPr>
                        <a:t>1</a:t>
                      </a:r>
                      <a:endParaRPr kumimoji="0" lang="en-CA" sz="16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metalloid</a:t>
                      </a:r>
                    </a:p>
                  </a:txBody>
                  <a:tcPr marL="68580" marR="68580" marT="0" marB="0" horzOverflow="overflow">
                    <a:lnL>
                      <a:noFill/>
                    </a:lnL>
                    <a:lnR>
                      <a:noFill/>
                    </a:lnR>
                    <a:lnT>
                      <a:noFill/>
                    </a:lnT>
                    <a:lnB>
                      <a:noFill/>
                    </a:lnB>
                    <a:lnTlToBr>
                      <a:noFill/>
                    </a:lnTlToBr>
                    <a:lnBlToTr>
                      <a:noFill/>
                    </a:lnBlToTr>
                    <a:no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Carbon</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  6</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  12.0107</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solid</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1p</a:t>
                      </a:r>
                      <a:r>
                        <a:rPr kumimoji="0" lang="en-CA" sz="1600" b="0" i="0" u="none" strike="noStrike" cap="none" normalizeH="0" baseline="30000" smtClean="0">
                          <a:ln>
                            <a:noFill/>
                          </a:ln>
                          <a:solidFill>
                            <a:srgbClr val="000000"/>
                          </a:solidFill>
                          <a:effectLst/>
                          <a:latin typeface="Arial" charset="0"/>
                          <a:cs typeface="Times New Roman" pitchFamily="18" charset="0"/>
                        </a:rPr>
                        <a:t>2</a:t>
                      </a:r>
                      <a:endParaRPr kumimoji="0" lang="en-CA" sz="16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smtClean="0">
                          <a:ln>
                            <a:noFill/>
                          </a:ln>
                          <a:solidFill>
                            <a:srgbClr val="000000"/>
                          </a:solidFill>
                          <a:effectLst/>
                          <a:latin typeface="Arial" charset="0"/>
                          <a:cs typeface="Times New Roman" pitchFamily="18" charset="0"/>
                        </a:rPr>
                        <a:t>nonmetal</a:t>
                      </a:r>
                    </a:p>
                  </a:txBody>
                  <a:tcPr marL="68580" marR="68580" marT="0" marB="0" horzOverflow="overflow">
                    <a:lnL>
                      <a:noFill/>
                    </a:lnL>
                    <a:lnR>
                      <a:noFill/>
                    </a:lnR>
                    <a:lnT>
                      <a:noFill/>
                    </a:lnT>
                    <a:lnB>
                      <a:noFill/>
                    </a:lnB>
                    <a:lnTlToBr>
                      <a:noFill/>
                    </a:lnTlToBr>
                    <a:lnBlToTr>
                      <a:noFill/>
                    </a:lnBlToTr>
                    <a:noFill/>
                  </a:tcPr>
                </a:tc>
              </a:tr>
              <a:tr h="258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Gold</a:t>
                      </a:r>
                    </a:p>
                  </a:txBody>
                  <a:tcPr marL="68580" marR="68580" marT="0" marB="0" horzOverflow="overflow">
                    <a:lnL>
                      <a:noFill/>
                    </a:lnL>
                    <a:lnR>
                      <a:noFill/>
                    </a:lnR>
                    <a:lnT>
                      <a:noFill/>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79</a:t>
                      </a:r>
                    </a:p>
                  </a:txBody>
                  <a:tcPr marL="68580" marR="68580" marT="0" marB="0" horzOverflow="overflow">
                    <a:lnL>
                      <a:noFill/>
                    </a:lnL>
                    <a:lnR>
                      <a:noFill/>
                    </a:lnR>
                    <a:lnT>
                      <a:noFill/>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196.966569(4)</a:t>
                      </a:r>
                    </a:p>
                  </a:txBody>
                  <a:tcPr marL="68580" marR="68580" marT="0" marB="0" horzOverflow="overflow">
                    <a:lnL>
                      <a:noFill/>
                    </a:lnL>
                    <a:lnR>
                      <a:noFill/>
                    </a:lnR>
                    <a:lnT>
                      <a:noFill/>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solid</a:t>
                      </a:r>
                    </a:p>
                  </a:txBody>
                  <a:tcPr marL="68580" marR="68580" marT="0" marB="0" horzOverflow="overflow">
                    <a:lnL>
                      <a:noFill/>
                    </a:lnL>
                    <a:lnR>
                      <a:noFill/>
                    </a:lnR>
                    <a:lnT>
                      <a:noFill/>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6s</a:t>
                      </a:r>
                      <a:r>
                        <a:rPr kumimoji="0" lang="en-CA" sz="1600" b="0" i="0" u="none" strike="noStrike" cap="none" normalizeH="0" baseline="30000" dirty="0" smtClean="0">
                          <a:ln>
                            <a:noFill/>
                          </a:ln>
                          <a:solidFill>
                            <a:srgbClr val="000000"/>
                          </a:solidFill>
                          <a:effectLst/>
                          <a:latin typeface="Arial" charset="0"/>
                          <a:cs typeface="Times New Roman" pitchFamily="18" charset="0"/>
                        </a:rPr>
                        <a:t>1</a:t>
                      </a:r>
                      <a:endParaRPr kumimoji="0" lang="en-CA" sz="16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horzOverflow="overflow">
                    <a:lnL>
                      <a:noFill/>
                    </a:lnL>
                    <a:lnR>
                      <a:noFill/>
                    </a:lnR>
                    <a:lnT>
                      <a:noFill/>
                    </a:lnT>
                    <a:lnB w="12700" cap="flat" cmpd="sng" algn="ctr">
                      <a:solidFill>
                        <a:srgbClr val="7030A0"/>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600" b="0" i="0" u="none" strike="noStrike" cap="none" normalizeH="0" baseline="0" dirty="0" smtClean="0">
                          <a:ln>
                            <a:noFill/>
                          </a:ln>
                          <a:solidFill>
                            <a:srgbClr val="000000"/>
                          </a:solidFill>
                          <a:effectLst/>
                          <a:latin typeface="Arial" charset="0"/>
                          <a:cs typeface="Times New Roman" pitchFamily="18" charset="0"/>
                        </a:rPr>
                        <a:t>metal</a:t>
                      </a:r>
                    </a:p>
                  </a:txBody>
                  <a:tcPr marL="68580" marR="68580" marT="0" marB="0" horzOverflow="overflow">
                    <a:lnL>
                      <a:noFill/>
                    </a:lnL>
                    <a:lnR>
                      <a:noFill/>
                    </a:lnR>
                    <a:lnT>
                      <a:noFill/>
                    </a:lnT>
                    <a:lnB w="12700" cap="flat" cmpd="sng" algn="ctr">
                      <a:solidFill>
                        <a:srgbClr val="7030A0"/>
                      </a:solidFill>
                      <a:prstDash val="sysDot"/>
                      <a:round/>
                      <a:headEnd type="none" w="med" len="med"/>
                      <a:tailEnd type="none" w="med" len="med"/>
                    </a:lnB>
                    <a:lnTlToBr>
                      <a:noFill/>
                    </a:lnTlToBr>
                    <a:lnBlToTr>
                      <a:noFill/>
                    </a:lnBlToTr>
                    <a:noFill/>
                  </a:tcPr>
                </a:tc>
              </a:tr>
            </a:tbl>
          </a:graphicData>
        </a:graphic>
      </p:graphicFrame>
      <p:cxnSp>
        <p:nvCxnSpPr>
          <p:cNvPr id="5" name="Straight Connector 4"/>
          <p:cNvCxnSpPr/>
          <p:nvPr/>
        </p:nvCxnSpPr>
        <p:spPr>
          <a:xfrm flipV="1">
            <a:off x="900113" y="2852738"/>
            <a:ext cx="0" cy="187166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6382" name="Slide Number Placeholder 10"/>
          <p:cNvSpPr>
            <a:spLocks noGrp="1"/>
          </p:cNvSpPr>
          <p:nvPr>
            <p:ph type="sldNum" sz="quarter" idx="12"/>
          </p:nvPr>
        </p:nvSpPr>
        <p:spPr/>
        <p:txBody>
          <a:bodyPr/>
          <a:lstStyle/>
          <a:p>
            <a:pPr>
              <a:defRPr/>
            </a:pPr>
            <a:fld id="{A30DAFCC-7C34-40D2-BF4A-7697112D27A7}" type="slidenum">
              <a:rPr lang="en-US"/>
              <a:pPr>
                <a:defRPr/>
              </a:pPr>
              <a:t>61</a:t>
            </a:fld>
            <a:endParaRPr lang="en-US"/>
          </a:p>
        </p:txBody>
      </p:sp>
      <p:graphicFrame>
        <p:nvGraphicFramePr>
          <p:cNvPr id="12" name="Table 11"/>
          <p:cNvGraphicFramePr>
            <a:graphicFrameLocks noGrp="1"/>
          </p:cNvGraphicFramePr>
          <p:nvPr/>
        </p:nvGraphicFramePr>
        <p:xfrm>
          <a:off x="2268538" y="5084763"/>
          <a:ext cx="5832648" cy="1508760"/>
        </p:xfrm>
        <a:graphic>
          <a:graphicData uri="http://schemas.openxmlformats.org/drawingml/2006/table">
            <a:tbl>
              <a:tblPr firstRow="1" bandRow="1">
                <a:tableStyleId>{37CE84F3-28C3-443E-9E96-99CF82512B78}</a:tableStyleId>
              </a:tblPr>
              <a:tblGrid>
                <a:gridCol w="781158"/>
                <a:gridCol w="677004"/>
                <a:gridCol w="1562317"/>
                <a:gridCol w="781158"/>
                <a:gridCol w="624926"/>
                <a:gridCol w="1406085"/>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t>Element</a:t>
                      </a:r>
                      <a:endParaRPr lang="en-CA" sz="1200" dirty="0" smtClean="0">
                        <a:solidFill>
                          <a:srgbClr val="000000"/>
                        </a:solidFill>
                        <a:latin typeface="Times New Roman"/>
                        <a:ea typeface="Times New Roman"/>
                        <a:cs typeface="Times New Roman"/>
                      </a:endParaRPr>
                    </a:p>
                  </a:txBody>
                  <a:tcPr/>
                </a:tc>
                <a:tc>
                  <a:txBody>
                    <a:bodyPr/>
                    <a:lstStyle/>
                    <a:p>
                      <a:pPr algn="l">
                        <a:spcAft>
                          <a:spcPts val="0"/>
                        </a:spcAft>
                      </a:pPr>
                      <a:r>
                        <a:rPr lang="en-CA" sz="1100" dirty="0"/>
                        <a:t>Atomic Number</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Atomic </a:t>
                      </a:r>
                      <a:r>
                        <a:rPr lang="en-CA" sz="1100" dirty="0" smtClean="0"/>
                        <a:t>Mass</a:t>
                      </a:r>
                      <a:endParaRPr lang="en-CA" sz="1100" dirty="0"/>
                    </a:p>
                  </a:txBody>
                  <a:tcPr marL="68580" marR="68580" marT="0" marB="0"/>
                </a:tc>
                <a:tc>
                  <a:txBody>
                    <a:bodyPr/>
                    <a:lstStyle/>
                    <a:p>
                      <a:pPr algn="l">
                        <a:spcAft>
                          <a:spcPts val="0"/>
                        </a:spcAft>
                      </a:pPr>
                      <a:r>
                        <a:rPr lang="en-CA" sz="1100" dirty="0"/>
                        <a:t>State at STP</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Filling Orbital</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Element category</a:t>
                      </a:r>
                      <a:endParaRPr lang="en-CA" sz="1100" dirty="0">
                        <a:solidFill>
                          <a:srgbClr val="000000"/>
                        </a:solidFill>
                        <a:latin typeface="Times New Roman"/>
                        <a:ea typeface="Times New Roman"/>
                        <a:cs typeface="Times New Roman"/>
                      </a:endParaRPr>
                    </a:p>
                  </a:txBody>
                  <a:tcPr marL="68580" marR="68580" marT="0" marB="0"/>
                </a:tc>
              </a:tr>
              <a:tr h="56006">
                <a:tc>
                  <a:txBody>
                    <a:bodyPr/>
                    <a:lstStyle/>
                    <a:p>
                      <a:pPr algn="l">
                        <a:spcAft>
                          <a:spcPts val="0"/>
                        </a:spcAft>
                      </a:pPr>
                      <a:r>
                        <a:rPr lang="en-CA" sz="1100" dirty="0"/>
                        <a:t>Hydrogen</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smtClean="0"/>
                        <a:t>1</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1.00794(7) g/mol</a:t>
                      </a:r>
                      <a:endParaRPr lang="en-CA" sz="11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100"/>
                        <a:t>gas</a:t>
                      </a:r>
                      <a:endParaRPr lang="en-CA" sz="11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a:t>1s</a:t>
                      </a:r>
                      <a:r>
                        <a:rPr lang="en-CA" sz="1100" baseline="30000"/>
                        <a:t>1</a:t>
                      </a:r>
                      <a:endParaRPr lang="en-CA" sz="11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a:t>nonmetal</a:t>
                      </a:r>
                      <a:endParaRPr lang="en-CA" sz="1100">
                        <a:solidFill>
                          <a:srgbClr val="000000"/>
                        </a:solidFill>
                        <a:latin typeface="Times New Roman"/>
                        <a:ea typeface="Times New Roman"/>
                        <a:cs typeface="Times New Roman"/>
                      </a:endParaRPr>
                    </a:p>
                  </a:txBody>
                  <a:tcPr marL="68580" marR="68580" marT="0" marB="0"/>
                </a:tc>
              </a:tr>
              <a:tr h="56006">
                <a:tc>
                  <a:txBody>
                    <a:bodyPr/>
                    <a:lstStyle/>
                    <a:p>
                      <a:pPr algn="l">
                        <a:spcAft>
                          <a:spcPts val="0"/>
                        </a:spcAft>
                      </a:pPr>
                      <a:r>
                        <a:rPr lang="en-CA" sz="1100" dirty="0"/>
                        <a:t>Helium</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smtClean="0"/>
                        <a:t>2</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4.002602(2) g/mol</a:t>
                      </a:r>
                      <a:endParaRPr lang="en-CA" sz="11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100" dirty="0"/>
                        <a:t>gas</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a:t>1s</a:t>
                      </a:r>
                      <a:r>
                        <a:rPr lang="en-CA" sz="1100" baseline="30000"/>
                        <a:t>2</a:t>
                      </a:r>
                      <a:endParaRPr lang="en-CA" sz="11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a:t>noble gases</a:t>
                      </a:r>
                      <a:endParaRPr lang="en-CA" sz="1100">
                        <a:solidFill>
                          <a:srgbClr val="000000"/>
                        </a:solidFill>
                        <a:latin typeface="Times New Roman"/>
                        <a:ea typeface="Times New Roman"/>
                        <a:cs typeface="Times New Roman"/>
                      </a:endParaRPr>
                    </a:p>
                  </a:txBody>
                  <a:tcPr marL="68580" marR="68580" marT="0" marB="0"/>
                </a:tc>
              </a:tr>
              <a:tr h="56006">
                <a:tc>
                  <a:txBody>
                    <a:bodyPr/>
                    <a:lstStyle/>
                    <a:p>
                      <a:pPr algn="l">
                        <a:spcAft>
                          <a:spcPts val="0"/>
                        </a:spcAft>
                      </a:pPr>
                      <a:r>
                        <a:rPr lang="en-CA" sz="1100"/>
                        <a:t>Lithium</a:t>
                      </a:r>
                      <a:endParaRPr lang="en-CA" sz="11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smtClean="0"/>
                        <a:t>3</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6.941(2) g/mol  </a:t>
                      </a:r>
                      <a:endParaRPr lang="en-CA" sz="11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100" dirty="0"/>
                        <a:t>solid</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a:t>2s</a:t>
                      </a:r>
                      <a:r>
                        <a:rPr lang="en-CA" sz="1100" baseline="30000"/>
                        <a:t>1</a:t>
                      </a:r>
                      <a:endParaRPr lang="en-CA" sz="11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a:t>alkali metal</a:t>
                      </a:r>
                      <a:endParaRPr lang="en-CA" sz="1100">
                        <a:solidFill>
                          <a:srgbClr val="000000"/>
                        </a:solidFill>
                        <a:latin typeface="Times New Roman"/>
                        <a:ea typeface="Times New Roman"/>
                        <a:cs typeface="Times New Roman"/>
                      </a:endParaRPr>
                    </a:p>
                  </a:txBody>
                  <a:tcPr marL="68580" marR="68580" marT="0" marB="0"/>
                </a:tc>
              </a:tr>
              <a:tr h="56006">
                <a:tc>
                  <a:txBody>
                    <a:bodyPr/>
                    <a:lstStyle/>
                    <a:p>
                      <a:pPr algn="l">
                        <a:spcAft>
                          <a:spcPts val="0"/>
                        </a:spcAft>
                      </a:pPr>
                      <a:r>
                        <a:rPr lang="en-CA" sz="1100"/>
                        <a:t>Beryllium</a:t>
                      </a:r>
                      <a:endParaRPr lang="en-CA" sz="11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smtClean="0"/>
                        <a:t>4</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9.012182(3) g/mol</a:t>
                      </a:r>
                      <a:endParaRPr lang="en-CA" sz="11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100" dirty="0"/>
                        <a:t>solid</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2s</a:t>
                      </a:r>
                      <a:r>
                        <a:rPr lang="en-CA" sz="1100" baseline="30000" dirty="0"/>
                        <a:t>2</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alkaline earth metal</a:t>
                      </a:r>
                      <a:endParaRPr lang="en-CA" sz="1100" dirty="0">
                        <a:solidFill>
                          <a:srgbClr val="000000"/>
                        </a:solidFill>
                        <a:latin typeface="Times New Roman"/>
                        <a:ea typeface="Times New Roman"/>
                        <a:cs typeface="Times New Roman"/>
                      </a:endParaRPr>
                    </a:p>
                  </a:txBody>
                  <a:tcPr marL="68580" marR="68580" marT="0" marB="0"/>
                </a:tc>
              </a:tr>
              <a:tr h="56006">
                <a:tc>
                  <a:txBody>
                    <a:bodyPr/>
                    <a:lstStyle/>
                    <a:p>
                      <a:pPr algn="l">
                        <a:spcAft>
                          <a:spcPts val="0"/>
                        </a:spcAft>
                      </a:pPr>
                      <a:r>
                        <a:rPr lang="en-CA" sz="1100"/>
                        <a:t>Boron</a:t>
                      </a:r>
                      <a:endParaRPr lang="en-CA" sz="11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smtClean="0"/>
                        <a:t>5</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10.811(7) g/mol</a:t>
                      </a:r>
                      <a:endParaRPr lang="en-CA" sz="11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100" dirty="0"/>
                        <a:t>solid</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1p</a:t>
                      </a:r>
                      <a:r>
                        <a:rPr lang="en-CA" sz="1100" baseline="30000" dirty="0"/>
                        <a:t>1</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metalloid</a:t>
                      </a:r>
                      <a:endParaRPr lang="en-CA" sz="1100" dirty="0">
                        <a:solidFill>
                          <a:srgbClr val="000000"/>
                        </a:solidFill>
                        <a:latin typeface="Times New Roman"/>
                        <a:ea typeface="Times New Roman"/>
                        <a:cs typeface="Times New Roman"/>
                      </a:endParaRPr>
                    </a:p>
                  </a:txBody>
                  <a:tcPr marL="68580" marR="68580" marT="0" marB="0"/>
                </a:tc>
              </a:tr>
              <a:tr h="56006">
                <a:tc>
                  <a:txBody>
                    <a:bodyPr/>
                    <a:lstStyle/>
                    <a:p>
                      <a:pPr algn="l">
                        <a:spcAft>
                          <a:spcPts val="0"/>
                        </a:spcAft>
                      </a:pPr>
                      <a:r>
                        <a:rPr lang="en-CA" sz="1100"/>
                        <a:t>Carbon</a:t>
                      </a:r>
                      <a:endParaRPr lang="en-CA" sz="110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smtClean="0"/>
                        <a:t>6</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12.0107 g/mol</a:t>
                      </a:r>
                      <a:endParaRPr lang="en-CA" sz="11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100" dirty="0"/>
                        <a:t>solid</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1p</a:t>
                      </a:r>
                      <a:r>
                        <a:rPr lang="en-CA" sz="1100" baseline="30000" dirty="0"/>
                        <a:t>2</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err="1"/>
                        <a:t>nonmetal</a:t>
                      </a:r>
                      <a:endParaRPr lang="en-CA" sz="1100" dirty="0">
                        <a:solidFill>
                          <a:srgbClr val="000000"/>
                        </a:solidFill>
                        <a:latin typeface="Times New Roman"/>
                        <a:ea typeface="Times New Roman"/>
                        <a:cs typeface="Times New Roman"/>
                      </a:endParaRPr>
                    </a:p>
                  </a:txBody>
                  <a:tcPr marL="68580" marR="68580" marT="0" marB="0"/>
                </a:tc>
              </a:tr>
              <a:tr h="56006">
                <a:tc>
                  <a:txBody>
                    <a:bodyPr/>
                    <a:lstStyle/>
                    <a:p>
                      <a:pPr algn="l">
                        <a:spcAft>
                          <a:spcPts val="0"/>
                        </a:spcAft>
                      </a:pPr>
                      <a:r>
                        <a:rPr lang="en-CA" sz="1100" dirty="0"/>
                        <a:t>Gold</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79</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196.966569(4) g/mol</a:t>
                      </a:r>
                      <a:endParaRPr lang="en-CA" sz="1100" b="0" dirty="0">
                        <a:solidFill>
                          <a:srgbClr val="000000"/>
                        </a:solidFill>
                        <a:latin typeface="+mn-lt"/>
                        <a:ea typeface="Times New Roman"/>
                        <a:cs typeface="Times New Roman"/>
                      </a:endParaRPr>
                    </a:p>
                  </a:txBody>
                  <a:tcPr marL="68580" marR="68580" marT="0" marB="0"/>
                </a:tc>
                <a:tc>
                  <a:txBody>
                    <a:bodyPr/>
                    <a:lstStyle/>
                    <a:p>
                      <a:pPr algn="l">
                        <a:spcAft>
                          <a:spcPts val="0"/>
                        </a:spcAft>
                      </a:pPr>
                      <a:r>
                        <a:rPr lang="en-CA" sz="1100" dirty="0"/>
                        <a:t>solid</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6s</a:t>
                      </a:r>
                      <a:r>
                        <a:rPr lang="en-CA" sz="1100" baseline="30000" dirty="0"/>
                        <a:t>1</a:t>
                      </a:r>
                      <a:endParaRPr lang="en-CA" sz="1100" dirty="0">
                        <a:solidFill>
                          <a:srgbClr val="000000"/>
                        </a:solidFill>
                        <a:latin typeface="Times New Roman"/>
                        <a:ea typeface="Times New Roman"/>
                        <a:cs typeface="Times New Roman"/>
                      </a:endParaRPr>
                    </a:p>
                  </a:txBody>
                  <a:tcPr marL="68580" marR="68580" marT="0" marB="0"/>
                </a:tc>
                <a:tc>
                  <a:txBody>
                    <a:bodyPr/>
                    <a:lstStyle/>
                    <a:p>
                      <a:pPr algn="l">
                        <a:spcAft>
                          <a:spcPts val="0"/>
                        </a:spcAft>
                      </a:pPr>
                      <a:r>
                        <a:rPr lang="en-CA" sz="1100" dirty="0"/>
                        <a:t>metal</a:t>
                      </a:r>
                      <a:endParaRPr lang="en-CA" sz="1100" dirty="0">
                        <a:solidFill>
                          <a:srgbClr val="000000"/>
                        </a:solidFill>
                        <a:latin typeface="Times New Roman"/>
                        <a:ea typeface="Times New Roman"/>
                        <a:cs typeface="Times New Roman"/>
                      </a:endParaRPr>
                    </a:p>
                  </a:txBody>
                  <a:tcPr marL="68580" marR="68580" marT="0" marB="0"/>
                </a:tc>
              </a:tr>
            </a:tbl>
          </a:graphicData>
        </a:graphic>
      </p:graphicFrame>
      <p:sp>
        <p:nvSpPr>
          <p:cNvPr id="14" name="TextBox 13"/>
          <p:cNvSpPr txBox="1"/>
          <p:nvPr/>
        </p:nvSpPr>
        <p:spPr>
          <a:xfrm>
            <a:off x="2843808" y="1908286"/>
            <a:ext cx="710451" cy="369332"/>
          </a:xfrm>
          <a:prstGeom prst="rect">
            <a:avLst/>
          </a:prstGeom>
          <a:solidFill>
            <a:schemeClr val="bg1"/>
          </a:solidFill>
          <a:effectLst>
            <a:softEdge rad="31750"/>
          </a:effectLst>
        </p:spPr>
        <p:txBody>
          <a:bodyPr wrap="none">
            <a:spAutoFit/>
          </a:bodyPr>
          <a:lstStyle/>
          <a:p>
            <a:pPr>
              <a:defRPr/>
            </a:pPr>
            <a:r>
              <a:rPr lang="en-CA" dirty="0">
                <a:solidFill>
                  <a:srgbClr val="FF0000"/>
                </a:solidFill>
              </a:rPr>
              <a:t>Units</a:t>
            </a:r>
          </a:p>
        </p:txBody>
      </p:sp>
      <p:sp>
        <p:nvSpPr>
          <p:cNvPr id="13" name="Oval 12"/>
          <p:cNvSpPr/>
          <p:nvPr/>
        </p:nvSpPr>
        <p:spPr>
          <a:xfrm>
            <a:off x="3086100" y="2476500"/>
            <a:ext cx="1079500" cy="431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8" name="Straight Connector 17"/>
          <p:cNvCxnSpPr/>
          <p:nvPr/>
        </p:nvCxnSpPr>
        <p:spPr>
          <a:xfrm flipV="1">
            <a:off x="2500313" y="2852738"/>
            <a:ext cx="0" cy="187166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302000" y="2852738"/>
            <a:ext cx="0" cy="187166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851400" y="2852738"/>
            <a:ext cx="0" cy="187166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867400" y="2852738"/>
            <a:ext cx="0" cy="187166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461125" y="2852738"/>
            <a:ext cx="0" cy="187166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403350" y="2295525"/>
            <a:ext cx="0" cy="51593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11213" y="2565400"/>
            <a:ext cx="7632700"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401888" y="2298700"/>
            <a:ext cx="0" cy="51593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592513" y="2297113"/>
            <a:ext cx="0" cy="515937"/>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848225" y="2295525"/>
            <a:ext cx="0" cy="51593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867400" y="2298700"/>
            <a:ext cx="0" cy="51593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389813" y="2297113"/>
            <a:ext cx="0" cy="515937"/>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439" y="634484"/>
            <a:ext cx="323197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Other representations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dirty="0" smtClean="0"/>
              <a:t>Tables</a:t>
            </a:r>
          </a:p>
        </p:txBody>
      </p:sp>
      <p:sp>
        <p:nvSpPr>
          <p:cNvPr id="3" name="Rectangle 3"/>
          <p:cNvSpPr txBox="1">
            <a:spLocks noChangeArrowheads="1"/>
          </p:cNvSpPr>
          <p:nvPr/>
        </p:nvSpPr>
        <p:spPr bwMode="auto">
          <a:xfrm>
            <a:off x="457200" y="1550988"/>
            <a:ext cx="8229600" cy="4525962"/>
          </a:xfrm>
          <a:prstGeom prst="rect">
            <a:avLst/>
          </a:prstGeom>
          <a:noFill/>
          <a:ln w="9525">
            <a:noFill/>
            <a:miter lim="800000"/>
            <a:headEnd/>
            <a:tailEnd/>
          </a:ln>
        </p:spPr>
        <p:txBody>
          <a:bodyPr/>
          <a:lstStyle/>
          <a:p>
            <a:pPr marL="342900" indent="-342900" eaLnBrk="0" hangingPunct="0">
              <a:spcBef>
                <a:spcPct val="20000"/>
              </a:spcBef>
              <a:defRPr/>
            </a:pPr>
            <a:r>
              <a:rPr lang="en-US" sz="2400" kern="0" dirty="0">
                <a:latin typeface="+mn-lt"/>
              </a:rPr>
              <a:t>	</a:t>
            </a:r>
            <a:r>
              <a:rPr lang="en-US" sz="2000" kern="0" dirty="0" smtClean="0">
                <a:latin typeface="+mn-lt"/>
              </a:rPr>
              <a:t>In PowerPoint, you can format tables</a:t>
            </a:r>
            <a:endParaRPr lang="en-US" sz="2000" kern="0" dirty="0"/>
          </a:p>
          <a:p>
            <a:pPr marL="742950" lvl="1" indent="-285750" eaLnBrk="0" hangingPunct="0">
              <a:spcBef>
                <a:spcPct val="20000"/>
              </a:spcBef>
              <a:buFontTx/>
              <a:buChar char="–"/>
              <a:defRPr/>
            </a:pPr>
            <a:r>
              <a:rPr lang="en-US" kern="0" dirty="0" smtClean="0"/>
              <a:t>Turn off all </a:t>
            </a:r>
            <a:r>
              <a:rPr lang="en-US" i="1" kern="0" dirty="0" smtClean="0"/>
              <a:t>Table Style Options</a:t>
            </a:r>
          </a:p>
          <a:p>
            <a:pPr marL="742950" lvl="1" indent="-285750" eaLnBrk="0" hangingPunct="0">
              <a:spcBef>
                <a:spcPct val="20000"/>
              </a:spcBef>
              <a:buFontTx/>
              <a:buChar char="–"/>
              <a:defRPr/>
            </a:pPr>
            <a:r>
              <a:rPr lang="en-US" kern="0" dirty="0" smtClean="0">
                <a:latin typeface="+mn-lt"/>
              </a:rPr>
              <a:t>Select all cells of the table and select </a:t>
            </a:r>
            <a:r>
              <a:rPr lang="en-US" i="1" kern="0" dirty="0" smtClean="0">
                <a:latin typeface="+mn-lt"/>
              </a:rPr>
              <a:t>No Border</a:t>
            </a:r>
          </a:p>
          <a:p>
            <a:pPr marL="742950" lvl="1" indent="-285750" eaLnBrk="0" hangingPunct="0">
              <a:spcBef>
                <a:spcPct val="20000"/>
              </a:spcBef>
              <a:buFontTx/>
              <a:buChar char="–"/>
              <a:defRPr/>
            </a:pPr>
            <a:r>
              <a:rPr lang="en-US" kern="0" dirty="0" smtClean="0">
                <a:latin typeface="+mn-lt"/>
              </a:rPr>
              <a:t>Reinsert appropriate borders with the </a:t>
            </a:r>
            <a:r>
              <a:rPr lang="en-US" i="1" kern="0" dirty="0" smtClean="0">
                <a:latin typeface="+mn-lt"/>
              </a:rPr>
              <a:t>Draw Borders </a:t>
            </a:r>
            <a:r>
              <a:rPr lang="en-US" kern="0" dirty="0" smtClean="0">
                <a:latin typeface="+mn-lt"/>
              </a:rPr>
              <a:t>tool</a:t>
            </a:r>
            <a:endParaRPr lang="en-US" kern="0" dirty="0">
              <a:latin typeface="+mn-lt"/>
            </a:endParaRPr>
          </a:p>
          <a:p>
            <a:pPr marL="342900" indent="-342900" eaLnBrk="0" hangingPunct="0">
              <a:spcBef>
                <a:spcPct val="20000"/>
              </a:spcBef>
              <a:buFontTx/>
              <a:buChar char="•"/>
              <a:defRPr/>
            </a:pPr>
            <a:endParaRPr lang="en-US"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buFontTx/>
              <a:buChar char="•"/>
              <a:defRPr/>
            </a:pPr>
            <a:endParaRPr lang="en-US" sz="3200" kern="0" dirty="0">
              <a:latin typeface="+mn-lt"/>
            </a:endParaRPr>
          </a:p>
          <a:p>
            <a:pPr marL="342900" indent="-342900" eaLnBrk="0" hangingPunct="0">
              <a:spcBef>
                <a:spcPct val="20000"/>
              </a:spcBef>
              <a:defRPr/>
            </a:pPr>
            <a:endParaRPr lang="en-US" sz="3200" kern="0" dirty="0">
              <a:latin typeface="+mn-lt"/>
            </a:endParaRPr>
          </a:p>
        </p:txBody>
      </p:sp>
      <p:sp>
        <p:nvSpPr>
          <p:cNvPr id="56382" name="Slide Number Placeholder 10"/>
          <p:cNvSpPr>
            <a:spLocks noGrp="1"/>
          </p:cNvSpPr>
          <p:nvPr>
            <p:ph type="sldNum" sz="quarter" idx="12"/>
          </p:nvPr>
        </p:nvSpPr>
        <p:spPr/>
        <p:txBody>
          <a:bodyPr/>
          <a:lstStyle/>
          <a:p>
            <a:pPr>
              <a:defRPr/>
            </a:pPr>
            <a:fld id="{A30DAFCC-7C34-40D2-BF4A-7697112D27A7}" type="slidenum">
              <a:rPr lang="en-US"/>
              <a:pPr>
                <a:defRPr/>
              </a:pPr>
              <a:t>62</a:t>
            </a:fld>
            <a:endParaRPr lang="en-US"/>
          </a:p>
        </p:txBody>
      </p:sp>
      <p:pic>
        <p:nvPicPr>
          <p:cNvPr id="24" name="Picture 23" descr="blah.png"/>
          <p:cNvPicPr>
            <a:picLocks noChangeAspect="1"/>
          </p:cNvPicPr>
          <p:nvPr/>
        </p:nvPicPr>
        <p:blipFill>
          <a:blip r:embed="rId3" cstate="print"/>
          <a:stretch>
            <a:fillRect/>
          </a:stretch>
        </p:blipFill>
        <p:spPr>
          <a:xfrm>
            <a:off x="3682537" y="3118083"/>
            <a:ext cx="4913789" cy="3573664"/>
          </a:xfrm>
          <a:prstGeom prst="rect">
            <a:avLst/>
          </a:prstGeom>
        </p:spPr>
      </p:pic>
      <p:sp>
        <p:nvSpPr>
          <p:cNvPr id="26" name="Oval 25"/>
          <p:cNvSpPr/>
          <p:nvPr/>
        </p:nvSpPr>
        <p:spPr>
          <a:xfrm>
            <a:off x="6511635" y="3743498"/>
            <a:ext cx="820189" cy="205048"/>
          </a:xfrm>
          <a:prstGeom prst="ellipse">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p:cNvSpPr/>
          <p:nvPr/>
        </p:nvSpPr>
        <p:spPr>
          <a:xfrm>
            <a:off x="7093530" y="3361113"/>
            <a:ext cx="1318954" cy="689957"/>
          </a:xfrm>
          <a:prstGeom prst="ellipse">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9" name="Straight Connector 28"/>
          <p:cNvCxnSpPr/>
          <p:nvPr/>
        </p:nvCxnSpPr>
        <p:spPr>
          <a:xfrm>
            <a:off x="3764756" y="3498056"/>
            <a:ext cx="1345407" cy="39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764756" y="3495677"/>
            <a:ext cx="1343025" cy="4024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39" y="634484"/>
            <a:ext cx="323197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Other representations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Tables</a:t>
            </a:r>
            <a:endParaRPr lang="en-CA" dirty="0"/>
          </a:p>
        </p:txBody>
      </p:sp>
      <p:sp>
        <p:nvSpPr>
          <p:cNvPr id="3" name="Content Placeholder 2"/>
          <p:cNvSpPr>
            <a:spLocks noGrp="1"/>
          </p:cNvSpPr>
          <p:nvPr>
            <p:ph idx="1"/>
          </p:nvPr>
        </p:nvSpPr>
        <p:spPr/>
        <p:txBody>
          <a:bodyPr/>
          <a:lstStyle/>
          <a:p>
            <a:pPr>
              <a:buNone/>
            </a:pPr>
            <a:r>
              <a:rPr lang="en-CA" dirty="0" smtClean="0"/>
              <a:t>	Even before PowerPoint, it was easy to make bad tables</a:t>
            </a:r>
          </a:p>
          <a:p>
            <a:pPr lvl="1"/>
            <a:r>
              <a:rPr lang="en-CA" dirty="0" smtClean="0"/>
              <a:t>PowerPoint makes it easier</a:t>
            </a:r>
            <a:endParaRPr lang="en-CA" dirty="0"/>
          </a:p>
        </p:txBody>
      </p:sp>
      <p:sp>
        <p:nvSpPr>
          <p:cNvPr id="4" name="Slide Number Placeholder 3"/>
          <p:cNvSpPr>
            <a:spLocks noGrp="1"/>
          </p:cNvSpPr>
          <p:nvPr>
            <p:ph type="sldNum" sz="quarter" idx="12"/>
          </p:nvPr>
        </p:nvSpPr>
        <p:spPr/>
        <p:txBody>
          <a:bodyPr/>
          <a:lstStyle/>
          <a:p>
            <a:pPr>
              <a:defRPr/>
            </a:pPr>
            <a:fld id="{C0F3D598-78DE-413D-9293-A5FE2E4135C4}" type="slidenum">
              <a:rPr lang="en-US" smtClean="0"/>
              <a:pPr>
                <a:defRPr/>
              </a:pPr>
              <a:t>63</a:t>
            </a:fld>
            <a:endParaRPr lang="en-US"/>
          </a:p>
        </p:txBody>
      </p:sp>
      <p:pic>
        <p:nvPicPr>
          <p:cNvPr id="254978" name="Picture 2" descr="http://history.nasa.gov/rogersrep/v4p645.jpg"/>
          <p:cNvPicPr>
            <a:picLocks noChangeArrowheads="1"/>
          </p:cNvPicPr>
          <p:nvPr/>
        </p:nvPicPr>
        <p:blipFill>
          <a:blip r:embed="rId2" cstate="print"/>
          <a:srcRect/>
          <a:stretch>
            <a:fillRect/>
          </a:stretch>
        </p:blipFill>
        <p:spPr bwMode="auto">
          <a:xfrm>
            <a:off x="218363" y="2398616"/>
            <a:ext cx="5336605" cy="2880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http://history.nasa.gov/rogersrep/v4p645.jpg"/>
          <p:cNvPicPr>
            <a:picLocks noChangeAspect="1" noChangeArrowheads="1"/>
          </p:cNvPicPr>
          <p:nvPr/>
        </p:nvPicPr>
        <p:blipFill>
          <a:blip r:embed="rId3" cstate="print"/>
          <a:stretch>
            <a:fillRect/>
          </a:stretch>
        </p:blipFill>
        <p:spPr bwMode="auto">
          <a:xfrm>
            <a:off x="3630306" y="3491586"/>
            <a:ext cx="5336605" cy="3193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r>
              <a:rPr lang="en-US" dirty="0" smtClean="0"/>
              <a:t>Mathematics</a:t>
            </a:r>
          </a:p>
        </p:txBody>
      </p:sp>
      <p:sp>
        <p:nvSpPr>
          <p:cNvPr id="2" name="Rectangle 3"/>
          <p:cNvSpPr>
            <a:spLocks noGrp="1" noChangeArrowheads="1"/>
          </p:cNvSpPr>
          <p:nvPr>
            <p:ph type="body" idx="1"/>
          </p:nvPr>
        </p:nvSpPr>
        <p:spPr/>
        <p:txBody>
          <a:bodyPr/>
          <a:lstStyle/>
          <a:p>
            <a:pPr>
              <a:buFontTx/>
              <a:buNone/>
            </a:pPr>
            <a:r>
              <a:rPr lang="en-US" dirty="0" smtClean="0"/>
              <a:t>	For mathematical expressions, use an equation editor </a:t>
            </a:r>
          </a:p>
          <a:p>
            <a:pPr lvl="1"/>
            <a:r>
              <a:rPr lang="en-US" dirty="0" smtClean="0"/>
              <a:t>In PowerPoint</a:t>
            </a:r>
          </a:p>
          <a:p>
            <a:pPr lvl="2"/>
            <a:r>
              <a:rPr lang="en-US" dirty="0" smtClean="0"/>
              <a:t>From the menu, select:	  </a:t>
            </a:r>
            <a:r>
              <a:rPr lang="en-US" sz="1200" dirty="0" smtClean="0"/>
              <a:t>    </a:t>
            </a:r>
            <a:r>
              <a:rPr lang="en-US" dirty="0" smtClean="0"/>
              <a:t>   Insert </a:t>
            </a:r>
            <a:r>
              <a:rPr lang="en-US" dirty="0" smtClean="0">
                <a:solidFill>
                  <a:srgbClr val="000000"/>
                </a:solidFill>
              </a:rPr>
              <a:t>→ </a:t>
            </a:r>
            <a:r>
              <a:rPr lang="en-US" dirty="0" smtClean="0"/>
              <a:t>Object...</a:t>
            </a:r>
          </a:p>
          <a:p>
            <a:pPr lvl="2"/>
            <a:r>
              <a:rPr lang="en-US" dirty="0" smtClean="0"/>
              <a:t>From the dialog box, select:        Microsoft Equation 3.0 </a:t>
            </a:r>
          </a:p>
          <a:p>
            <a:pPr>
              <a:buFontTx/>
              <a:buNone/>
            </a:pPr>
            <a:endParaRPr lang="en-US" dirty="0" smtClean="0"/>
          </a:p>
          <a:p>
            <a:pPr>
              <a:buFontTx/>
              <a:buNone/>
            </a:pPr>
            <a:r>
              <a:rPr lang="en-US" dirty="0" smtClean="0"/>
              <a:t>	</a:t>
            </a:r>
          </a:p>
        </p:txBody>
      </p:sp>
      <p:graphicFrame>
        <p:nvGraphicFramePr>
          <p:cNvPr id="1026" name="Object 4"/>
          <p:cNvGraphicFramePr>
            <a:graphicFrameLocks noChangeAspect="1"/>
          </p:cNvGraphicFramePr>
          <p:nvPr/>
        </p:nvGraphicFramePr>
        <p:xfrm>
          <a:off x="5148263" y="3213100"/>
          <a:ext cx="3806825" cy="965200"/>
        </p:xfrm>
        <a:graphic>
          <a:graphicData uri="http://schemas.openxmlformats.org/presentationml/2006/ole">
            <mc:AlternateContent xmlns:mc="http://schemas.openxmlformats.org/markup-compatibility/2006">
              <mc:Choice xmlns:v="urn:schemas-microsoft-com:vml" Requires="v">
                <p:oleObj spid="_x0000_s1054" name="Equation" r:id="rId4" imgW="3504960" imgH="888840" progId="Equation.DSMT4">
                  <p:embed/>
                </p:oleObj>
              </mc:Choice>
              <mc:Fallback>
                <p:oleObj name="Equation" r:id="rId4" imgW="3504960" imgH="88884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213100"/>
                        <a:ext cx="3806825"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9" name="Picture 5" descr="math"/>
          <p:cNvPicPr>
            <a:picLocks noChangeAspect="1" noChangeArrowheads="1"/>
          </p:cNvPicPr>
          <p:nvPr/>
        </p:nvPicPr>
        <p:blipFill>
          <a:blip r:embed="rId6" cstate="print"/>
          <a:srcRect/>
          <a:stretch>
            <a:fillRect/>
          </a:stretch>
        </p:blipFill>
        <p:spPr bwMode="auto">
          <a:xfrm>
            <a:off x="250825" y="2997200"/>
            <a:ext cx="4752975" cy="3162300"/>
          </a:xfrm>
          <a:prstGeom prst="rect">
            <a:avLst/>
          </a:prstGeom>
          <a:noFill/>
          <a:ln w="9525">
            <a:noFill/>
            <a:miter lim="800000"/>
            <a:headEnd/>
            <a:tailEnd/>
          </a:ln>
        </p:spPr>
      </p:pic>
      <p:sp>
        <p:nvSpPr>
          <p:cNvPr id="1030" name="Slide Number Placeholder 5"/>
          <p:cNvSpPr>
            <a:spLocks noGrp="1"/>
          </p:cNvSpPr>
          <p:nvPr>
            <p:ph type="sldNum" sz="quarter" idx="12"/>
          </p:nvPr>
        </p:nvSpPr>
        <p:spPr/>
        <p:txBody>
          <a:bodyPr/>
          <a:lstStyle/>
          <a:p>
            <a:pPr>
              <a:defRPr/>
            </a:pPr>
            <a:fld id="{CA22798A-4D65-46F2-9ACC-7CCFCE0B4F68}" type="slidenum">
              <a:rPr lang="en-US"/>
              <a:pPr>
                <a:defRPr/>
              </a:pPr>
              <a:t>64</a:t>
            </a:fld>
            <a:endParaRPr lang="en-US"/>
          </a:p>
        </p:txBody>
      </p:sp>
      <p:graphicFrame>
        <p:nvGraphicFramePr>
          <p:cNvPr id="7" name="Object 4"/>
          <p:cNvGraphicFramePr>
            <a:graphicFrameLocks noChangeAspect="1"/>
          </p:cNvGraphicFramePr>
          <p:nvPr/>
        </p:nvGraphicFramePr>
        <p:xfrm>
          <a:off x="6156325" y="4437063"/>
          <a:ext cx="2068513" cy="1392237"/>
        </p:xfrm>
        <a:graphic>
          <a:graphicData uri="http://schemas.openxmlformats.org/presentationml/2006/ole">
            <mc:AlternateContent xmlns:mc="http://schemas.openxmlformats.org/markup-compatibility/2006">
              <mc:Choice xmlns:v="urn:schemas-microsoft-com:vml" Requires="v">
                <p:oleObj spid="_x0000_s1055" name="Equation" r:id="rId7" imgW="1904760" imgH="1282680" progId="Equation.DSMT4">
                  <p:embed/>
                </p:oleObj>
              </mc:Choice>
              <mc:Fallback>
                <p:oleObj name="Equation" r:id="rId7" imgW="1904760" imgH="128268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4437063"/>
                        <a:ext cx="2068513" cy="1392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6439" y="634484"/>
            <a:ext cx="323197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Other representations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smtClean="0"/>
              <a:t>Mathematics</a:t>
            </a:r>
          </a:p>
        </p:txBody>
      </p:sp>
      <p:sp>
        <p:nvSpPr>
          <p:cNvPr id="214019" name="Rectangle 3"/>
          <p:cNvSpPr>
            <a:spLocks noGrp="1" noChangeArrowheads="1"/>
          </p:cNvSpPr>
          <p:nvPr>
            <p:ph type="body" idx="1"/>
          </p:nvPr>
        </p:nvSpPr>
        <p:spPr/>
        <p:txBody>
          <a:bodyPr/>
          <a:lstStyle/>
          <a:p>
            <a:pPr>
              <a:buFontTx/>
              <a:buNone/>
              <a:defRPr/>
            </a:pPr>
            <a:r>
              <a:rPr lang="en-US" dirty="0" smtClean="0"/>
              <a:t>	Use </a:t>
            </a:r>
            <a:r>
              <a:rPr lang="en-US" dirty="0" smtClean="0">
                <a:latin typeface="Times New Roman" pitchFamily="18" charset="0"/>
              </a:rPr>
              <a:t>Times New Roman</a:t>
            </a:r>
            <a:r>
              <a:rPr lang="en-US" dirty="0" smtClean="0"/>
              <a:t> for mathematics</a:t>
            </a:r>
          </a:p>
          <a:p>
            <a:pPr lvl="1">
              <a:defRPr/>
            </a:pPr>
            <a:r>
              <a:rPr lang="en-US" dirty="0" smtClean="0"/>
              <a:t>Italics for variables, constants and arbitrary functions</a:t>
            </a:r>
          </a:p>
          <a:p>
            <a:pPr lvl="1" algn="ctr">
              <a:buNone/>
              <a:defRPr/>
            </a:pPr>
            <a:r>
              <a:rPr lang="en-US" i="1" dirty="0" smtClean="0">
                <a:latin typeface="Times New Roman" pitchFamily="18" charset="0"/>
              </a:rPr>
              <a:t>a</a:t>
            </a:r>
            <a:r>
              <a:rPr lang="en-US" dirty="0" smtClean="0">
                <a:latin typeface="Times New Roman" pitchFamily="18" charset="0"/>
              </a:rPr>
              <a:t> + </a:t>
            </a:r>
            <a:r>
              <a:rPr lang="en-US" i="1" dirty="0" smtClean="0">
                <a:latin typeface="Times New Roman" pitchFamily="18" charset="0"/>
              </a:rPr>
              <a:t>b</a:t>
            </a:r>
            <a:r>
              <a:rPr lang="en-US" dirty="0" smtClean="0">
                <a:latin typeface="Times New Roman" pitchFamily="18" charset="0"/>
              </a:rPr>
              <a:t> + </a:t>
            </a:r>
            <a:r>
              <a:rPr lang="en-US" i="1" dirty="0" smtClean="0">
                <a:latin typeface="Times New Roman" pitchFamily="18" charset="0"/>
              </a:rPr>
              <a:t>c</a:t>
            </a:r>
            <a:r>
              <a:rPr lang="en-US" dirty="0" smtClean="0">
                <a:latin typeface="Times New Roman" pitchFamily="18" charset="0"/>
              </a:rPr>
              <a:t> + </a:t>
            </a:r>
            <a:r>
              <a:rPr lang="en-US" baseline="30000" dirty="0" smtClean="0">
                <a:latin typeface="Times New Roman" pitchFamily="18" charset="0"/>
              </a:rPr>
              <a:t>...</a:t>
            </a:r>
            <a:r>
              <a:rPr lang="en-US" dirty="0" smtClean="0">
                <a:latin typeface="Times New Roman" pitchFamily="18" charset="0"/>
              </a:rPr>
              <a:t> + </a:t>
            </a:r>
            <a:r>
              <a:rPr lang="en-US" i="1" dirty="0" smtClean="0">
                <a:latin typeface="Times New Roman" pitchFamily="18" charset="0"/>
              </a:rPr>
              <a:t>x</a:t>
            </a:r>
            <a:r>
              <a:rPr lang="en-US" dirty="0" smtClean="0">
                <a:latin typeface="Times New Roman" pitchFamily="18" charset="0"/>
              </a:rPr>
              <a:t> + </a:t>
            </a:r>
            <a:r>
              <a:rPr lang="en-US" i="1" dirty="0" smtClean="0">
                <a:latin typeface="Times New Roman" pitchFamily="18" charset="0"/>
              </a:rPr>
              <a:t>y </a:t>
            </a:r>
            <a:r>
              <a:rPr lang="en-US" dirty="0" smtClean="0">
                <a:latin typeface="Times New Roman" pitchFamily="18" charset="0"/>
              </a:rPr>
              <a:t>+ </a:t>
            </a:r>
            <a:r>
              <a:rPr lang="en-US" i="1" dirty="0" smtClean="0">
                <a:latin typeface="Times New Roman" pitchFamily="18" charset="0"/>
              </a:rPr>
              <a:t>z</a:t>
            </a:r>
            <a:r>
              <a:rPr lang="en-US" dirty="0" smtClean="0">
                <a:latin typeface="Times New Roman" pitchFamily="18" charset="0"/>
              </a:rPr>
              <a:t> + </a:t>
            </a:r>
            <a:r>
              <a:rPr lang="en-US" i="1" dirty="0" smtClean="0">
                <a:latin typeface="Times New Roman" pitchFamily="18" charset="0"/>
              </a:rPr>
              <a:t>e</a:t>
            </a:r>
            <a:r>
              <a:rPr lang="en-US" sz="1100" i="1" dirty="0" smtClean="0">
                <a:latin typeface="Times New Roman" pitchFamily="18" charset="0"/>
              </a:rPr>
              <a:t> </a:t>
            </a:r>
            <a:r>
              <a:rPr lang="en-US" sz="2000" i="1" baseline="30000" dirty="0" err="1" smtClean="0">
                <a:latin typeface="Times New Roman" pitchFamily="18" charset="0"/>
              </a:rPr>
              <a:t>j</a:t>
            </a:r>
            <a:r>
              <a:rPr lang="en-US" sz="2000" i="1" baseline="30000" dirty="0" err="1" smtClean="0">
                <a:latin typeface="Symbol" pitchFamily="18" charset="2"/>
              </a:rPr>
              <a:t>p</a:t>
            </a:r>
            <a:r>
              <a:rPr lang="en-US" dirty="0" smtClean="0">
                <a:latin typeface="Times New Roman" pitchFamily="18" charset="0"/>
              </a:rPr>
              <a:t> + </a:t>
            </a:r>
            <a:r>
              <a:rPr lang="en-US" i="1" dirty="0" smtClean="0">
                <a:latin typeface="Times New Roman" pitchFamily="18" charset="0"/>
              </a:rPr>
              <a:t>f</a:t>
            </a:r>
            <a:r>
              <a:rPr lang="en-US" sz="1050" i="1" dirty="0" smtClean="0">
                <a:latin typeface="Times New Roman" pitchFamily="18" charset="0"/>
              </a:rPr>
              <a:t> </a:t>
            </a:r>
            <a:r>
              <a:rPr lang="en-US" dirty="0" smtClean="0">
                <a:latin typeface="Times New Roman" pitchFamily="18" charset="0"/>
              </a:rPr>
              <a:t>(</a:t>
            </a:r>
            <a:r>
              <a:rPr lang="en-US" i="1" dirty="0" smtClean="0">
                <a:latin typeface="Times New Roman" pitchFamily="18" charset="0"/>
              </a:rPr>
              <a:t>g</a:t>
            </a:r>
            <a:r>
              <a:rPr lang="en-US" dirty="0" smtClean="0">
                <a:latin typeface="Times New Roman" pitchFamily="18" charset="0"/>
              </a:rPr>
              <a:t>(</a:t>
            </a:r>
            <a:r>
              <a:rPr lang="en-US" i="1" dirty="0" smtClean="0">
                <a:latin typeface="Times New Roman" pitchFamily="18" charset="0"/>
              </a:rPr>
              <a:t>x</a:t>
            </a:r>
            <a:r>
              <a:rPr lang="en-US" dirty="0" smtClean="0">
                <a:latin typeface="Times New Roman" pitchFamily="18" charset="0"/>
              </a:rPr>
              <a:t>))</a:t>
            </a:r>
          </a:p>
          <a:p>
            <a:pPr lvl="1">
              <a:defRPr/>
            </a:pPr>
            <a:endParaRPr lang="en-US" dirty="0" smtClean="0"/>
          </a:p>
          <a:p>
            <a:pPr lvl="1">
              <a:defRPr/>
            </a:pPr>
            <a:r>
              <a:rPr lang="en-US" dirty="0" smtClean="0"/>
              <a:t>Roman (upright) for numbers, units, operators and standard functions</a:t>
            </a:r>
          </a:p>
          <a:p>
            <a:pPr lvl="1" algn="ctr">
              <a:buFontTx/>
              <a:buNone/>
              <a:defRPr/>
            </a:pPr>
            <a:r>
              <a:rPr lang="en-US" dirty="0" smtClean="0">
                <a:latin typeface="Times New Roman" pitchFamily="18" charset="0"/>
              </a:rPr>
              <a:t>3</a:t>
            </a:r>
            <a:r>
              <a:rPr lang="en-US" baseline="30000" dirty="0" smtClean="0">
                <a:latin typeface="Times New Roman" pitchFamily="18" charset="0"/>
              </a:rPr>
              <a:t>2</a:t>
            </a:r>
            <a:r>
              <a:rPr lang="en-US" dirty="0" smtClean="0">
                <a:latin typeface="Times New Roman" pitchFamily="18" charset="0"/>
              </a:rPr>
              <a:t> + 4</a:t>
            </a:r>
            <a:r>
              <a:rPr lang="en-US" baseline="30000" dirty="0" smtClean="0">
                <a:latin typeface="Times New Roman" pitchFamily="18" charset="0"/>
              </a:rPr>
              <a:t>2</a:t>
            </a:r>
            <a:r>
              <a:rPr lang="en-US" dirty="0" smtClean="0">
                <a:latin typeface="Times New Roman" pitchFamily="18" charset="0"/>
              </a:rPr>
              <a:t> = 5</a:t>
            </a:r>
            <a:r>
              <a:rPr lang="en-US" baseline="30000" dirty="0" smtClean="0">
                <a:latin typeface="Times New Roman" pitchFamily="18" charset="0"/>
              </a:rPr>
              <a:t>2      </a:t>
            </a:r>
            <a:r>
              <a:rPr lang="en-US" dirty="0" smtClean="0">
                <a:latin typeface="Times New Roman" pitchFamily="18" charset="0"/>
              </a:rPr>
              <a:t>6 V </a:t>
            </a:r>
            <a:r>
              <a:rPr lang="en-US" b="1" dirty="0" smtClean="0">
                <a:latin typeface="Times New Roman" pitchFamily="18" charset="0"/>
              </a:rPr>
              <a:t>×</a:t>
            </a:r>
            <a:r>
              <a:rPr lang="en-US" dirty="0" smtClean="0">
                <a:latin typeface="Times New Roman" pitchFamily="18" charset="0"/>
              </a:rPr>
              <a:t> 9 C = 54</a:t>
            </a:r>
            <a:r>
              <a:rPr lang="en-US" baseline="-25000" dirty="0" smtClean="0">
                <a:latin typeface="Times New Roman" pitchFamily="18" charset="0"/>
              </a:rPr>
              <a:t> </a:t>
            </a:r>
            <a:r>
              <a:rPr lang="en-US" dirty="0" smtClean="0">
                <a:latin typeface="Times New Roman" pitchFamily="18" charset="0"/>
              </a:rPr>
              <a:t>J     sin(</a:t>
            </a:r>
            <a:r>
              <a:rPr lang="en-US" i="1" dirty="0" smtClean="0">
                <a:latin typeface="Times New Roman" pitchFamily="18" charset="0"/>
              </a:rPr>
              <a:t>x</a:t>
            </a:r>
            <a:r>
              <a:rPr lang="en-US" dirty="0" smtClean="0">
                <a:latin typeface="Times New Roman" pitchFamily="18" charset="0"/>
              </a:rPr>
              <a:t>)</a:t>
            </a:r>
          </a:p>
          <a:p>
            <a:pPr lvl="1">
              <a:defRPr/>
            </a:pPr>
            <a:endParaRPr lang="en-US" dirty="0" smtClean="0"/>
          </a:p>
          <a:p>
            <a:pPr lvl="1">
              <a:defRPr/>
            </a:pPr>
            <a:r>
              <a:rPr lang="en-US" dirty="0" smtClean="0"/>
              <a:t>Bold for vectors and matrices</a:t>
            </a:r>
          </a:p>
          <a:p>
            <a:pPr lvl="1" algn="ctr">
              <a:buNone/>
              <a:defRPr/>
            </a:pPr>
            <a:r>
              <a:rPr lang="en-US" b="1" dirty="0" smtClean="0">
                <a:latin typeface="Georgia" pitchFamily="18" charset="0"/>
              </a:rPr>
              <a:t>Ax</a:t>
            </a:r>
            <a:r>
              <a:rPr lang="en-US" dirty="0" smtClean="0">
                <a:latin typeface="Georgia" pitchFamily="18" charset="0"/>
              </a:rPr>
              <a:t> = </a:t>
            </a:r>
            <a:r>
              <a:rPr lang="en-US" b="1" dirty="0" smtClean="0">
                <a:latin typeface="Georgia" pitchFamily="18" charset="0"/>
              </a:rPr>
              <a:t>b</a:t>
            </a:r>
            <a:endParaRPr lang="en-US" b="1" dirty="0" smtClean="0">
              <a:latin typeface="Times New Roman" pitchFamily="18" charset="0"/>
            </a:endParaRPr>
          </a:p>
          <a:p>
            <a:pPr lvl="1">
              <a:defRPr/>
            </a:pPr>
            <a:endParaRPr lang="en-US" dirty="0" smtClean="0"/>
          </a:p>
          <a:p>
            <a:pPr lvl="1">
              <a:defRPr/>
            </a:pPr>
            <a:r>
              <a:rPr lang="en-US" dirty="0" smtClean="0"/>
              <a:t>Do not use </a:t>
            </a:r>
            <a:r>
              <a:rPr lang="en-US" dirty="0" smtClean="0">
                <a:latin typeface="Times New Roman" pitchFamily="18" charset="0"/>
                <a:cs typeface="Times New Roman" pitchFamily="18" charset="0"/>
              </a:rPr>
              <a:t>‘x’</a:t>
            </a:r>
            <a:r>
              <a:rPr lang="en-US" dirty="0" smtClean="0"/>
              <a:t> for multiplication, </a:t>
            </a:r>
            <a:r>
              <a:rPr lang="en-US" i="1" dirty="0" smtClean="0"/>
              <a:t>i</a:t>
            </a:r>
            <a:r>
              <a:rPr lang="en-US" dirty="0" smtClean="0"/>
              <a:t>.</a:t>
            </a:r>
            <a:r>
              <a:rPr lang="en-US" i="1" dirty="0" smtClean="0"/>
              <a:t>e</a:t>
            </a:r>
            <a:r>
              <a:rPr lang="en-US" dirty="0" smtClean="0"/>
              <a:t>., use </a:t>
            </a:r>
            <a:r>
              <a:rPr lang="en-US" dirty="0" smtClean="0">
                <a:latin typeface="Times New Roman" pitchFamily="18" charset="0"/>
              </a:rPr>
              <a:t>6 </a:t>
            </a:r>
            <a:r>
              <a:rPr lang="en-CA" b="1" dirty="0" smtClean="0">
                <a:latin typeface="Times New Roman" pitchFamily="18" charset="0"/>
                <a:cs typeface="Times New Roman" pitchFamily="18" charset="0"/>
              </a:rPr>
              <a:t>×</a:t>
            </a:r>
            <a:r>
              <a:rPr lang="en-CA" dirty="0" smtClean="0"/>
              <a:t> </a:t>
            </a:r>
            <a:r>
              <a:rPr lang="en-US" dirty="0" smtClean="0">
                <a:latin typeface="Times New Roman" pitchFamily="18" charset="0"/>
              </a:rPr>
              <a:t>9 = 42</a:t>
            </a:r>
            <a:r>
              <a:rPr lang="en-US" dirty="0" smtClean="0"/>
              <a:t>, not</a:t>
            </a:r>
            <a:r>
              <a:rPr lang="en-US" dirty="0" smtClean="0">
                <a:latin typeface="Times New Roman" pitchFamily="18" charset="0"/>
              </a:rPr>
              <a:t> 6 x 9 = 54</a:t>
            </a:r>
          </a:p>
        </p:txBody>
      </p:sp>
      <p:sp>
        <p:nvSpPr>
          <p:cNvPr id="57348" name="Slide Number Placeholder 3"/>
          <p:cNvSpPr>
            <a:spLocks noGrp="1"/>
          </p:cNvSpPr>
          <p:nvPr>
            <p:ph type="sldNum" sz="quarter" idx="12"/>
          </p:nvPr>
        </p:nvSpPr>
        <p:spPr/>
        <p:txBody>
          <a:bodyPr/>
          <a:lstStyle/>
          <a:p>
            <a:pPr>
              <a:defRPr/>
            </a:pPr>
            <a:fld id="{B8CEFBE8-0E6C-4ADF-95CB-0134098C7A2B}" type="slidenum">
              <a:rPr lang="en-US"/>
              <a:pPr>
                <a:defRPr/>
              </a:pPr>
              <a:t>65</a:t>
            </a:fld>
            <a:endParaRPr lang="en-US"/>
          </a:p>
        </p:txBody>
      </p:sp>
      <p:sp>
        <p:nvSpPr>
          <p:cNvPr id="5" name="Oval 4"/>
          <p:cNvSpPr/>
          <p:nvPr/>
        </p:nvSpPr>
        <p:spPr>
          <a:xfrm>
            <a:off x="5590611" y="2270632"/>
            <a:ext cx="252664" cy="3007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6934272" y="1959686"/>
            <a:ext cx="1890261" cy="369332"/>
          </a:xfrm>
          <a:prstGeom prst="rect">
            <a:avLst/>
          </a:prstGeom>
          <a:noFill/>
        </p:spPr>
        <p:txBody>
          <a:bodyPr wrap="none" rtlCol="0">
            <a:spAutoFit/>
          </a:bodyPr>
          <a:lstStyle/>
          <a:p>
            <a:r>
              <a:rPr lang="en-CA" dirty="0" smtClean="0"/>
              <a:t>Symbol typeface</a:t>
            </a:r>
            <a:endParaRPr lang="en-CA" dirty="0"/>
          </a:p>
        </p:txBody>
      </p:sp>
      <p:cxnSp>
        <p:nvCxnSpPr>
          <p:cNvPr id="8" name="Straight Arrow Connector 7"/>
          <p:cNvCxnSpPr/>
          <p:nvPr/>
        </p:nvCxnSpPr>
        <p:spPr>
          <a:xfrm flipH="1">
            <a:off x="5848037" y="2186664"/>
            <a:ext cx="1167063" cy="21055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439" y="634484"/>
            <a:ext cx="323197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Other representations</a:t>
            </a:r>
            <a:endParaRPr lang="en-CA" sz="20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0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401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401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4019">
                                            <p:txEl>
                                              <p:pRg st="5" end="5"/>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4019">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401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40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dirty="0" smtClean="0"/>
              <a:t>Source code</a:t>
            </a:r>
          </a:p>
        </p:txBody>
      </p:sp>
      <p:sp>
        <p:nvSpPr>
          <p:cNvPr id="59395" name="Rectangle 3"/>
          <p:cNvSpPr>
            <a:spLocks noGrp="1" noChangeArrowheads="1"/>
          </p:cNvSpPr>
          <p:nvPr>
            <p:ph type="body" idx="1"/>
          </p:nvPr>
        </p:nvSpPr>
        <p:spPr>
          <a:xfrm>
            <a:off x="457200" y="1600200"/>
            <a:ext cx="8686800" cy="4525963"/>
          </a:xfrm>
        </p:spPr>
        <p:txBody>
          <a:bodyPr/>
          <a:lstStyle/>
          <a:p>
            <a:pPr>
              <a:buFontTx/>
              <a:buNone/>
            </a:pPr>
            <a:r>
              <a:rPr lang="en-US" dirty="0" smtClean="0"/>
              <a:t>	If you must use source code, use </a:t>
            </a:r>
            <a:r>
              <a:rPr lang="en-US" dirty="0" smtClean="0">
                <a:latin typeface="Consolas" pitchFamily="49" charset="0"/>
                <a:cs typeface="Consolas" pitchFamily="49" charset="0"/>
              </a:rPr>
              <a:t>Consolas</a:t>
            </a:r>
            <a:r>
              <a:rPr lang="en-US" dirty="0" smtClean="0"/>
              <a:t>:</a:t>
            </a:r>
          </a:p>
          <a:p>
            <a:pPr>
              <a:buFontTx/>
              <a:buNone/>
            </a:pPr>
            <a:r>
              <a:rPr lang="en-US" sz="1600" dirty="0" smtClean="0">
                <a:latin typeface="Consolas" pitchFamily="49" charset="0"/>
                <a:cs typeface="Consolas" pitchFamily="49" charset="0"/>
              </a:rPr>
              <a:t>   </a:t>
            </a:r>
            <a:endParaRPr lang="en-US" sz="1600" dirty="0">
              <a:latin typeface="Consolas" pitchFamily="49" charset="0"/>
              <a:cs typeface="Consolas" pitchFamily="49" charset="0"/>
            </a:endParaRPr>
          </a:p>
          <a:p>
            <a:pPr>
              <a:buFontTx/>
              <a:buNone/>
            </a:pPr>
            <a:r>
              <a:rPr lang="en-US" sz="1600" dirty="0" smtClean="0">
                <a:latin typeface="Consolas" pitchFamily="49" charset="0"/>
                <a:cs typeface="Consolas" pitchFamily="49" charset="0"/>
              </a:rPr>
              <a:t>     #include &lt;</a:t>
            </a:r>
            <a:r>
              <a:rPr lang="en-US" sz="1600" dirty="0" err="1" smtClean="0">
                <a:latin typeface="Consolas" pitchFamily="49" charset="0"/>
                <a:cs typeface="Consolas" pitchFamily="49" charset="0"/>
              </a:rPr>
              <a:t>iostream</a:t>
            </a:r>
            <a:r>
              <a:rPr lang="en-US" sz="1600" dirty="0" smtClean="0">
                <a:latin typeface="Consolas" pitchFamily="49" charset="0"/>
                <a:cs typeface="Consolas" pitchFamily="49" charset="0"/>
              </a:rPr>
              <a:t>&gt;</a:t>
            </a:r>
          </a:p>
          <a:p>
            <a:pPr>
              <a:buFontTx/>
              <a:buNone/>
            </a:pPr>
            <a:r>
              <a:rPr lang="en-US" sz="1600" dirty="0" smtClean="0">
                <a:latin typeface="Consolas" pitchFamily="49" charset="0"/>
                <a:cs typeface="Consolas" pitchFamily="49" charset="0"/>
              </a:rPr>
              <a:t>     using namespace std;</a:t>
            </a:r>
          </a:p>
          <a:p>
            <a:pPr>
              <a:buFontTx/>
              <a:buNone/>
            </a:pPr>
            <a:endParaRPr lang="en-US" sz="1600" dirty="0" smtClean="0">
              <a:latin typeface="Consolas" pitchFamily="49" charset="0"/>
              <a:cs typeface="Consolas" pitchFamily="49" charset="0"/>
            </a:endParaRPr>
          </a:p>
          <a:p>
            <a:pPr>
              <a:buFontTx/>
              <a:buNone/>
            </a:pPr>
            <a:r>
              <a:rPr lang="en-US" sz="1600" dirty="0" smtClean="0">
                <a:latin typeface="Consolas" pitchFamily="49" charset="0"/>
                <a:cs typeface="Consolas" pitchFamily="49" charset="0"/>
              </a:rPr>
              <a:t>     </a:t>
            </a:r>
            <a:r>
              <a:rPr lang="en-US" sz="1600" dirty="0" err="1" smtClean="0">
                <a:latin typeface="Consolas" pitchFamily="49" charset="0"/>
                <a:cs typeface="Consolas" pitchFamily="49" charset="0"/>
              </a:rPr>
              <a:t>int</a:t>
            </a:r>
            <a:r>
              <a:rPr lang="en-US" sz="1600" dirty="0" smtClean="0">
                <a:latin typeface="Consolas" pitchFamily="49" charset="0"/>
                <a:cs typeface="Consolas" pitchFamily="49" charset="0"/>
              </a:rPr>
              <a:t> main() {</a:t>
            </a:r>
          </a:p>
          <a:p>
            <a:pPr>
              <a:buFontTx/>
              <a:buNone/>
            </a:pPr>
            <a:r>
              <a:rPr lang="en-US" sz="1600" dirty="0" smtClean="0">
                <a:latin typeface="Consolas" pitchFamily="49" charset="0"/>
                <a:cs typeface="Consolas" pitchFamily="49" charset="0"/>
              </a:rPr>
              <a:t>         for ( </a:t>
            </a:r>
            <a:r>
              <a:rPr lang="en-US" sz="1600" dirty="0" err="1" smtClean="0">
                <a:latin typeface="Consolas" pitchFamily="49" charset="0"/>
                <a:cs typeface="Consolas" pitchFamily="49" charset="0"/>
              </a:rPr>
              <a:t>int</a:t>
            </a:r>
            <a:r>
              <a:rPr lang="en-US" sz="1600" dirty="0" smtClean="0">
                <a:latin typeface="Consolas" pitchFamily="49" charset="0"/>
                <a:cs typeface="Consolas" pitchFamily="49" charset="0"/>
              </a:rPr>
              <a:t> </a:t>
            </a:r>
            <a:r>
              <a:rPr lang="en-US" sz="1600" dirty="0" err="1" smtClean="0">
                <a:latin typeface="Consolas" pitchFamily="49" charset="0"/>
                <a:cs typeface="Consolas" pitchFamily="49" charset="0"/>
              </a:rPr>
              <a:t>i</a:t>
            </a:r>
            <a:r>
              <a:rPr lang="en-US" sz="1600" dirty="0" smtClean="0">
                <a:latin typeface="Consolas" pitchFamily="49" charset="0"/>
                <a:cs typeface="Consolas" pitchFamily="49" charset="0"/>
              </a:rPr>
              <a:t> = 1; </a:t>
            </a:r>
            <a:r>
              <a:rPr lang="en-US" sz="1600" dirty="0" err="1" smtClean="0">
                <a:latin typeface="Consolas" pitchFamily="49" charset="0"/>
                <a:cs typeface="Consolas" pitchFamily="49" charset="0"/>
              </a:rPr>
              <a:t>i</a:t>
            </a:r>
            <a:r>
              <a:rPr lang="en-US" sz="1600" dirty="0" smtClean="0">
                <a:latin typeface="Consolas" pitchFamily="49" charset="0"/>
                <a:cs typeface="Consolas" pitchFamily="49" charset="0"/>
              </a:rPr>
              <a:t> &lt; 500; ++</a:t>
            </a:r>
            <a:r>
              <a:rPr lang="en-US" sz="1600" dirty="0" err="1" smtClean="0">
                <a:latin typeface="Consolas" pitchFamily="49" charset="0"/>
                <a:cs typeface="Consolas" pitchFamily="49" charset="0"/>
              </a:rPr>
              <a:t>i</a:t>
            </a:r>
            <a:r>
              <a:rPr lang="en-US" sz="1600" dirty="0" smtClean="0">
                <a:latin typeface="Consolas" pitchFamily="49" charset="0"/>
                <a:cs typeface="Consolas" pitchFamily="49" charset="0"/>
              </a:rPr>
              <a:t> ) {</a:t>
            </a:r>
          </a:p>
          <a:p>
            <a:pPr>
              <a:buFontTx/>
              <a:buNone/>
            </a:pPr>
            <a:r>
              <a:rPr lang="en-US" sz="1600" dirty="0" smtClean="0">
                <a:latin typeface="Consolas" pitchFamily="49" charset="0"/>
                <a:cs typeface="Consolas" pitchFamily="49" charset="0"/>
              </a:rPr>
              <a:t>             </a:t>
            </a:r>
            <a:r>
              <a:rPr lang="en-US" sz="1600" dirty="0" err="1" smtClean="0">
                <a:latin typeface="Consolas" pitchFamily="49" charset="0"/>
                <a:cs typeface="Consolas" pitchFamily="49" charset="0"/>
              </a:rPr>
              <a:t>cout</a:t>
            </a:r>
            <a:r>
              <a:rPr lang="en-US" sz="1600" dirty="0" smtClean="0">
                <a:latin typeface="Consolas" pitchFamily="49" charset="0"/>
                <a:cs typeface="Consolas" pitchFamily="49" charset="0"/>
              </a:rPr>
              <a:t> &lt;&lt; "I will NOT throw paper airplanes in class." &lt;&lt; </a:t>
            </a:r>
            <a:r>
              <a:rPr lang="en-US" sz="1600" dirty="0" err="1" smtClean="0">
                <a:latin typeface="Consolas" pitchFamily="49" charset="0"/>
                <a:cs typeface="Consolas" pitchFamily="49" charset="0"/>
              </a:rPr>
              <a:t>endl</a:t>
            </a:r>
            <a:r>
              <a:rPr lang="en-US" sz="1600" dirty="0" smtClean="0">
                <a:latin typeface="Consolas" pitchFamily="49" charset="0"/>
                <a:cs typeface="Consolas" pitchFamily="49" charset="0"/>
              </a:rPr>
              <a:t>;</a:t>
            </a:r>
          </a:p>
          <a:p>
            <a:pPr>
              <a:buFontTx/>
              <a:buNone/>
            </a:pPr>
            <a:r>
              <a:rPr lang="en-US" sz="1600" dirty="0" smtClean="0">
                <a:latin typeface="Consolas" pitchFamily="49" charset="0"/>
                <a:cs typeface="Consolas" pitchFamily="49" charset="0"/>
              </a:rPr>
              <a:t>         }</a:t>
            </a:r>
          </a:p>
          <a:p>
            <a:pPr>
              <a:buFontTx/>
              <a:buNone/>
            </a:pPr>
            <a:endParaRPr lang="en-US" sz="1600" dirty="0" smtClean="0">
              <a:latin typeface="Consolas" pitchFamily="49" charset="0"/>
              <a:cs typeface="Consolas" pitchFamily="49" charset="0"/>
            </a:endParaRPr>
          </a:p>
          <a:p>
            <a:pPr>
              <a:buFontTx/>
              <a:buNone/>
            </a:pPr>
            <a:r>
              <a:rPr lang="en-US" sz="1600" dirty="0" smtClean="0">
                <a:latin typeface="Consolas" pitchFamily="49" charset="0"/>
                <a:cs typeface="Consolas" pitchFamily="49" charset="0"/>
              </a:rPr>
              <a:t>         return 0;</a:t>
            </a:r>
          </a:p>
          <a:p>
            <a:pPr>
              <a:buFontTx/>
              <a:buNone/>
            </a:pPr>
            <a:r>
              <a:rPr lang="en-US" sz="1600" dirty="0" smtClean="0">
                <a:latin typeface="Consolas" pitchFamily="49" charset="0"/>
                <a:cs typeface="Consolas" pitchFamily="49" charset="0"/>
              </a:rPr>
              <a:t>     }  </a:t>
            </a:r>
          </a:p>
        </p:txBody>
      </p:sp>
      <p:sp>
        <p:nvSpPr>
          <p:cNvPr id="58372" name="Slide Number Placeholder 3"/>
          <p:cNvSpPr>
            <a:spLocks noGrp="1"/>
          </p:cNvSpPr>
          <p:nvPr>
            <p:ph type="sldNum" sz="quarter" idx="12"/>
          </p:nvPr>
        </p:nvSpPr>
        <p:spPr/>
        <p:txBody>
          <a:bodyPr/>
          <a:lstStyle/>
          <a:p>
            <a:pPr>
              <a:defRPr/>
            </a:pPr>
            <a:fld id="{0957677D-0FDE-4663-8466-4119B1DE9EDA}" type="slidenum">
              <a:rPr lang="en-US"/>
              <a:pPr>
                <a:defRPr/>
              </a:pPr>
              <a:t>66</a:t>
            </a:fld>
            <a:endParaRPr lang="en-US"/>
          </a:p>
        </p:txBody>
      </p:sp>
      <p:sp>
        <p:nvSpPr>
          <p:cNvPr id="11" name="Rectangle 10"/>
          <p:cNvSpPr/>
          <p:nvPr/>
        </p:nvSpPr>
        <p:spPr>
          <a:xfrm>
            <a:off x="6439" y="634484"/>
            <a:ext cx="3231975" cy="707886"/>
          </a:xfrm>
          <a:prstGeom prst="rect">
            <a:avLst/>
          </a:prstGeom>
        </p:spPr>
        <p:txBody>
          <a:bodyPr wrap="none">
            <a:spAutoFit/>
          </a:bodyPr>
          <a:lstStyle/>
          <a:p>
            <a:r>
              <a:rPr lang="en-US" sz="2000" b="1" dirty="0" smtClean="0">
                <a:solidFill>
                  <a:srgbClr val="7030A0"/>
                </a:solidFill>
              </a:rPr>
              <a:t>Visual aids</a:t>
            </a:r>
          </a:p>
          <a:p>
            <a:r>
              <a:rPr lang="en-US" sz="2000" b="1" dirty="0" smtClean="0">
                <a:solidFill>
                  <a:srgbClr val="7030A0"/>
                </a:solidFill>
              </a:rPr>
              <a:t> – Other representations</a:t>
            </a:r>
            <a:endParaRPr lang="en-CA" sz="2000" b="1" dirty="0" smtClean="0">
              <a:solidFill>
                <a:srgbClr val="7030A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dirty="0" smtClean="0"/>
              <a:t>Presentation software</a:t>
            </a:r>
          </a:p>
        </p:txBody>
      </p:sp>
      <p:sp>
        <p:nvSpPr>
          <p:cNvPr id="56323" name="Rectangle 3"/>
          <p:cNvSpPr>
            <a:spLocks noGrp="1" noChangeArrowheads="1"/>
          </p:cNvSpPr>
          <p:nvPr>
            <p:ph type="body" idx="1"/>
          </p:nvPr>
        </p:nvSpPr>
        <p:spPr/>
        <p:txBody>
          <a:bodyPr/>
          <a:lstStyle/>
          <a:p>
            <a:pPr>
              <a:buFontTx/>
              <a:buNone/>
            </a:pPr>
            <a:r>
              <a:rPr lang="en-US" dirty="0"/>
              <a:t>	Unless you’re keen, use PowerPoint:</a:t>
            </a:r>
          </a:p>
          <a:p>
            <a:pPr lvl="1"/>
            <a:r>
              <a:rPr lang="en-US" dirty="0"/>
              <a:t>It has many best practices</a:t>
            </a:r>
          </a:p>
          <a:p>
            <a:pPr lvl="1"/>
            <a:r>
              <a:rPr lang="en-US" dirty="0"/>
              <a:t>Be careful...it has many “features”, too</a:t>
            </a:r>
          </a:p>
          <a:p>
            <a:pPr lvl="1"/>
            <a:r>
              <a:rPr lang="en-US" dirty="0" smtClean="0"/>
              <a:t>A </a:t>
            </a:r>
            <a:r>
              <a:rPr lang="en-US" dirty="0"/>
              <a:t>template is available on the web site</a:t>
            </a:r>
          </a:p>
          <a:p>
            <a:endParaRPr lang="en-US" b="1" dirty="0">
              <a:latin typeface="Times New Roman" pitchFamily="18" charset="0"/>
            </a:endParaRPr>
          </a:p>
          <a:p>
            <a:pPr>
              <a:buFontTx/>
              <a:buNone/>
            </a:pPr>
            <a:r>
              <a:rPr lang="en-US" dirty="0" smtClean="0"/>
              <a:t>	Other presentation software packages are available:</a:t>
            </a:r>
          </a:p>
          <a:p>
            <a:pPr lvl="1"/>
            <a:r>
              <a:rPr lang="en-US" dirty="0" smtClean="0"/>
              <a:t>Apple Keynote</a:t>
            </a:r>
          </a:p>
          <a:p>
            <a:pPr lvl="1"/>
            <a:r>
              <a:rPr lang="en-US" dirty="0" smtClean="0"/>
              <a:t>OpenOffice.org Impress</a:t>
            </a:r>
          </a:p>
          <a:p>
            <a:pPr lvl="1"/>
            <a:r>
              <a:rPr lang="en-US" dirty="0" smtClean="0"/>
              <a:t>Corel Presentations</a:t>
            </a:r>
          </a:p>
          <a:p>
            <a:pPr lvl="1"/>
            <a:r>
              <a:rPr lang="en-US" dirty="0" smtClean="0"/>
              <a:t>Beamer for </a:t>
            </a:r>
            <a:r>
              <a:rPr lang="en-US" dirty="0" smtClean="0">
                <a:latin typeface="Times New Roman" pitchFamily="18" charset="0"/>
                <a:cs typeface="Times New Roman" pitchFamily="18" charset="0"/>
              </a:rPr>
              <a:t>L</a:t>
            </a:r>
            <a:r>
              <a:rPr lang="en-US" baseline="30000" dirty="0" smtClean="0">
                <a:latin typeface="Times New Roman" pitchFamily="18" charset="0"/>
                <a:cs typeface="Times New Roman" pitchFamily="18" charset="0"/>
              </a:rPr>
              <a:t>A</a:t>
            </a:r>
            <a:r>
              <a:rPr lang="en-US" dirty="0" smtClean="0">
                <a:latin typeface="Times New Roman" pitchFamily="18" charset="0"/>
                <a:cs typeface="Times New Roman" pitchFamily="18" charset="0"/>
              </a:rPr>
              <a:t>T</a:t>
            </a:r>
            <a:r>
              <a:rPr lang="en-US" sz="2800" baseline="-25000" dirty="0" smtClean="0">
                <a:latin typeface="Times New Roman" pitchFamily="18" charset="0"/>
                <a:cs typeface="Times New Roman" pitchFamily="18" charset="0"/>
              </a:rPr>
              <a:t>E</a:t>
            </a:r>
            <a:r>
              <a:rPr lang="en-US" dirty="0" smtClean="0">
                <a:latin typeface="Times New Roman" pitchFamily="18" charset="0"/>
                <a:cs typeface="Times New Roman" pitchFamily="18" charset="0"/>
              </a:rPr>
              <a:t>X</a:t>
            </a:r>
          </a:p>
          <a:p>
            <a:pPr>
              <a:buFontTx/>
              <a:buNone/>
            </a:pPr>
            <a:endParaRPr lang="en-US" dirty="0" smtClean="0"/>
          </a:p>
          <a:p>
            <a:pPr>
              <a:buFontTx/>
              <a:buNone/>
            </a:pPr>
            <a:r>
              <a:rPr lang="en-US" dirty="0" smtClean="0"/>
              <a:t>	Bring your own computer with an</a:t>
            </a:r>
            <a:br>
              <a:rPr lang="en-US" dirty="0" smtClean="0"/>
            </a:br>
            <a:r>
              <a:rPr lang="en-US" dirty="0" smtClean="0"/>
              <a:t>analogue VGA connector/adaptor</a:t>
            </a:r>
          </a:p>
        </p:txBody>
      </p:sp>
      <p:pic>
        <p:nvPicPr>
          <p:cNvPr id="62468" name="Picture 3" descr="C:\Users\dwharder\Desktop\AG.png"/>
          <p:cNvPicPr>
            <a:picLocks noChangeAspect="1" noChangeArrowheads="1"/>
          </p:cNvPicPr>
          <p:nvPr/>
        </p:nvPicPr>
        <p:blipFill>
          <a:blip r:embed="rId3" cstate="print"/>
          <a:srcRect/>
          <a:stretch>
            <a:fillRect/>
          </a:stretch>
        </p:blipFill>
        <p:spPr bwMode="auto">
          <a:xfrm>
            <a:off x="2484437" y="4760913"/>
            <a:ext cx="792163" cy="298450"/>
          </a:xfrm>
          <a:prstGeom prst="rect">
            <a:avLst/>
          </a:prstGeom>
          <a:noFill/>
          <a:ln w="9525">
            <a:noFill/>
            <a:miter lim="800000"/>
            <a:headEnd/>
            <a:tailEnd/>
          </a:ln>
        </p:spPr>
      </p:pic>
      <p:pic>
        <p:nvPicPr>
          <p:cNvPr id="197636" name="Picture 4"/>
          <p:cNvPicPr>
            <a:picLocks noChangeAspect="1" noChangeArrowheads="1"/>
          </p:cNvPicPr>
          <p:nvPr/>
        </p:nvPicPr>
        <p:blipFill>
          <a:blip r:embed="rId4" cstate="print"/>
          <a:srcRect/>
          <a:stretch>
            <a:fillRect/>
          </a:stretch>
        </p:blipFill>
        <p:spPr bwMode="auto">
          <a:xfrm>
            <a:off x="4838700" y="4292600"/>
            <a:ext cx="1762125" cy="1762125"/>
          </a:xfrm>
          <a:prstGeom prst="rect">
            <a:avLst/>
          </a:prstGeom>
          <a:noFill/>
          <a:ln w="9525">
            <a:noFill/>
            <a:miter lim="800000"/>
            <a:headEnd/>
            <a:tailEnd/>
          </a:ln>
        </p:spPr>
      </p:pic>
      <p:sp>
        <p:nvSpPr>
          <p:cNvPr id="60422" name="Slide Number Placeholder 5"/>
          <p:cNvSpPr>
            <a:spLocks noGrp="1"/>
          </p:cNvSpPr>
          <p:nvPr>
            <p:ph type="sldNum" sz="quarter" idx="12"/>
          </p:nvPr>
        </p:nvSpPr>
        <p:spPr/>
        <p:txBody>
          <a:bodyPr/>
          <a:lstStyle/>
          <a:p>
            <a:pPr>
              <a:defRPr/>
            </a:pPr>
            <a:fld id="{2CCC60B8-EC74-4218-B237-B3A4031F31D8}" type="slidenum">
              <a:rPr lang="en-US"/>
              <a:pPr>
                <a:defRPr/>
              </a:pPr>
              <a:t>67</a:t>
            </a:fld>
            <a:endParaRPr lang="en-US"/>
          </a:p>
        </p:txBody>
      </p:sp>
      <p:sp>
        <p:nvSpPr>
          <p:cNvPr id="7" name="Rectangle 6"/>
          <p:cNvSpPr/>
          <p:nvPr/>
        </p:nvSpPr>
        <p:spPr>
          <a:xfrm>
            <a:off x="6439" y="634484"/>
            <a:ext cx="1552348" cy="400110"/>
          </a:xfrm>
          <a:prstGeom prst="rect">
            <a:avLst/>
          </a:prstGeom>
        </p:spPr>
        <p:txBody>
          <a:bodyPr wrap="none">
            <a:spAutoFit/>
          </a:bodyPr>
          <a:lstStyle/>
          <a:p>
            <a:r>
              <a:rPr lang="en-US" sz="2000" b="1" dirty="0" smtClean="0">
                <a:solidFill>
                  <a:srgbClr val="7030A0"/>
                </a:solidFill>
              </a:rPr>
              <a:t>Visual aids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32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32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32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4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632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7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dirty="0" smtClean="0"/>
              <a:t>Visual aids</a:t>
            </a:r>
          </a:p>
        </p:txBody>
      </p:sp>
      <p:sp>
        <p:nvSpPr>
          <p:cNvPr id="63491" name="Rectangle 3"/>
          <p:cNvSpPr>
            <a:spLocks noGrp="1" noChangeArrowheads="1"/>
          </p:cNvSpPr>
          <p:nvPr>
            <p:ph type="body" idx="1"/>
          </p:nvPr>
        </p:nvSpPr>
        <p:spPr/>
        <p:txBody>
          <a:bodyPr/>
          <a:lstStyle/>
          <a:p>
            <a:pPr eaLnBrk="1" hangingPunct="1">
              <a:buFontTx/>
              <a:buNone/>
            </a:pPr>
            <a:r>
              <a:rPr lang="en-US" dirty="0" smtClean="0"/>
              <a:t>	We have covered six aspects of visual aids:</a:t>
            </a:r>
          </a:p>
          <a:p>
            <a:pPr lvl="1" eaLnBrk="1" hangingPunct="1"/>
            <a:r>
              <a:rPr lang="en-US" dirty="0" smtClean="0"/>
              <a:t>Look and feel</a:t>
            </a:r>
          </a:p>
          <a:p>
            <a:pPr lvl="1" eaLnBrk="1" hangingPunct="1"/>
            <a:r>
              <a:rPr lang="en-US" dirty="0" smtClean="0"/>
              <a:t>Text</a:t>
            </a:r>
          </a:p>
          <a:p>
            <a:pPr lvl="1" eaLnBrk="1" hangingPunct="1"/>
            <a:r>
              <a:rPr lang="en-US" dirty="0" smtClean="0"/>
              <a:t>Images</a:t>
            </a:r>
          </a:p>
          <a:p>
            <a:pPr lvl="1" eaLnBrk="1" hangingPunct="1"/>
            <a:r>
              <a:rPr lang="en-US" dirty="0" smtClean="0"/>
              <a:t>Charts and graphs</a:t>
            </a:r>
          </a:p>
          <a:p>
            <a:pPr lvl="1" eaLnBrk="1" hangingPunct="1"/>
            <a:r>
              <a:rPr lang="en-US" dirty="0" smtClean="0"/>
              <a:t>Other representations</a:t>
            </a:r>
          </a:p>
          <a:p>
            <a:pPr lvl="1" eaLnBrk="1" hangingPunct="1"/>
            <a:r>
              <a:rPr lang="en-US" dirty="0" smtClean="0"/>
              <a:t>Presentation software</a:t>
            </a:r>
          </a:p>
          <a:p>
            <a:pPr lvl="1" eaLnBrk="1" hangingPunct="1"/>
            <a:endParaRPr lang="en-US" dirty="0" smtClean="0"/>
          </a:p>
          <a:p>
            <a:pPr eaLnBrk="1" hangingPunct="1">
              <a:buNone/>
            </a:pPr>
            <a:r>
              <a:rPr lang="en-US" dirty="0" smtClean="0"/>
              <a:t>	Consider any publication by</a:t>
            </a:r>
            <a:br>
              <a:rPr lang="en-US" dirty="0" smtClean="0"/>
            </a:br>
            <a:r>
              <a:rPr lang="en-US" dirty="0" smtClean="0"/>
              <a:t>Edward Tufte</a:t>
            </a:r>
          </a:p>
        </p:txBody>
      </p:sp>
      <p:sp>
        <p:nvSpPr>
          <p:cNvPr id="61444" name="Slide Number Placeholder 3"/>
          <p:cNvSpPr>
            <a:spLocks noGrp="1"/>
          </p:cNvSpPr>
          <p:nvPr>
            <p:ph type="sldNum" sz="quarter" idx="12"/>
          </p:nvPr>
        </p:nvSpPr>
        <p:spPr/>
        <p:txBody>
          <a:bodyPr/>
          <a:lstStyle/>
          <a:p>
            <a:pPr>
              <a:defRPr/>
            </a:pPr>
            <a:fld id="{A695FA2C-3FAA-4ED5-B7F3-B7FC69A22323}" type="slidenum">
              <a:rPr lang="en-US"/>
              <a:pPr>
                <a:defRPr/>
              </a:pPr>
              <a:t>68</a:t>
            </a:fld>
            <a:endParaRPr lang="en-US"/>
          </a:p>
        </p:txBody>
      </p:sp>
      <p:pic>
        <p:nvPicPr>
          <p:cNvPr id="125957" name="Picture 5"/>
          <p:cNvPicPr>
            <a:picLocks noChangeAspect="1" noChangeArrowheads="1"/>
          </p:cNvPicPr>
          <p:nvPr/>
        </p:nvPicPr>
        <p:blipFill>
          <a:blip r:embed="rId3" cstate="print"/>
          <a:srcRect/>
          <a:stretch>
            <a:fillRect/>
          </a:stretch>
        </p:blipFill>
        <p:spPr bwMode="auto">
          <a:xfrm rot="20901370">
            <a:off x="6428532" y="832934"/>
            <a:ext cx="2238375" cy="2809875"/>
          </a:xfrm>
          <a:prstGeom prst="rect">
            <a:avLst/>
          </a:prstGeom>
          <a:noFill/>
          <a:ln w="9525">
            <a:noFill/>
            <a:miter lim="800000"/>
            <a:headEnd/>
            <a:tailEnd/>
          </a:ln>
        </p:spPr>
      </p:pic>
      <p:pic>
        <p:nvPicPr>
          <p:cNvPr id="125961" name="Picture 9"/>
          <p:cNvPicPr>
            <a:picLocks noChangeAspect="1" noChangeArrowheads="1"/>
          </p:cNvPicPr>
          <p:nvPr/>
        </p:nvPicPr>
        <p:blipFill>
          <a:blip r:embed="rId4" cstate="print"/>
          <a:srcRect/>
          <a:stretch>
            <a:fillRect/>
          </a:stretch>
        </p:blipFill>
        <p:spPr bwMode="auto">
          <a:xfrm rot="20696517">
            <a:off x="6144611" y="1885546"/>
            <a:ext cx="2181600" cy="2590290"/>
          </a:xfrm>
          <a:prstGeom prst="rect">
            <a:avLst/>
          </a:prstGeom>
          <a:noFill/>
          <a:ln w="9525">
            <a:noFill/>
            <a:miter lim="800000"/>
            <a:headEnd/>
            <a:tailEnd/>
          </a:ln>
        </p:spPr>
      </p:pic>
      <p:pic>
        <p:nvPicPr>
          <p:cNvPr id="125959" name="Picture 7"/>
          <p:cNvPicPr>
            <a:picLocks noChangeAspect="1" noChangeArrowheads="1"/>
          </p:cNvPicPr>
          <p:nvPr/>
        </p:nvPicPr>
        <p:blipFill>
          <a:blip r:embed="rId5" cstate="print"/>
          <a:srcRect/>
          <a:stretch>
            <a:fillRect/>
          </a:stretch>
        </p:blipFill>
        <p:spPr bwMode="auto">
          <a:xfrm rot="21011957">
            <a:off x="5153779" y="2753476"/>
            <a:ext cx="2181225" cy="2867025"/>
          </a:xfrm>
          <a:prstGeom prst="rect">
            <a:avLst/>
          </a:prstGeom>
          <a:noFill/>
          <a:ln w="9525">
            <a:noFill/>
            <a:miter lim="800000"/>
            <a:headEnd/>
            <a:tailEnd/>
          </a:ln>
        </p:spPr>
      </p:pic>
      <p:pic>
        <p:nvPicPr>
          <p:cNvPr id="125960" name="Picture 8"/>
          <p:cNvPicPr>
            <a:picLocks noChangeAspect="1" noChangeArrowheads="1"/>
          </p:cNvPicPr>
          <p:nvPr/>
        </p:nvPicPr>
        <p:blipFill>
          <a:blip r:embed="rId6" cstate="print"/>
          <a:srcRect/>
          <a:stretch>
            <a:fillRect/>
          </a:stretch>
        </p:blipFill>
        <p:spPr bwMode="auto">
          <a:xfrm rot="21356171">
            <a:off x="4384007" y="3823265"/>
            <a:ext cx="2228850" cy="2790825"/>
          </a:xfrm>
          <a:prstGeom prst="rect">
            <a:avLst/>
          </a:prstGeom>
          <a:noFill/>
          <a:ln w="9525">
            <a:noFill/>
            <a:miter lim="800000"/>
            <a:headEnd/>
            <a:tailEnd/>
          </a:ln>
        </p:spPr>
      </p:pic>
      <p:sp>
        <p:nvSpPr>
          <p:cNvPr id="13" name="Rectangle 12"/>
          <p:cNvSpPr/>
          <p:nvPr/>
        </p:nvSpPr>
        <p:spPr>
          <a:xfrm>
            <a:off x="6712143" y="5514110"/>
            <a:ext cx="2433423" cy="307777"/>
          </a:xfrm>
          <a:prstGeom prst="rect">
            <a:avLst/>
          </a:prstGeom>
        </p:spPr>
        <p:txBody>
          <a:bodyPr wrap="none">
            <a:spAutoFit/>
          </a:bodyPr>
          <a:lstStyle/>
          <a:p>
            <a:r>
              <a:rPr lang="en-CA" sz="1400" dirty="0" smtClean="0">
                <a:solidFill>
                  <a:schemeClr val="tx1">
                    <a:lumMod val="65000"/>
                    <a:lumOff val="35000"/>
                  </a:schemeClr>
                </a:solidFill>
              </a:rPr>
              <a:t>http://www.edwardtufte.com/</a:t>
            </a:r>
            <a:endParaRPr lang="en-CA" sz="1400" dirty="0">
              <a:solidFill>
                <a:schemeClr val="tx1">
                  <a:lumMod val="65000"/>
                  <a:lumOff val="3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9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9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59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59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dirty="0" smtClean="0"/>
              <a:t>Aspects of good presentations</a:t>
            </a:r>
          </a:p>
        </p:txBody>
      </p:sp>
      <p:sp>
        <p:nvSpPr>
          <p:cNvPr id="64515" name="Rectangle 3"/>
          <p:cNvSpPr>
            <a:spLocks noGrp="1" noChangeArrowheads="1"/>
          </p:cNvSpPr>
          <p:nvPr>
            <p:ph type="body" idx="1"/>
          </p:nvPr>
        </p:nvSpPr>
        <p:spPr/>
        <p:txBody>
          <a:bodyPr/>
          <a:lstStyle/>
          <a:p>
            <a:pPr eaLnBrk="1" hangingPunct="1">
              <a:buFontTx/>
              <a:buNone/>
            </a:pPr>
            <a:r>
              <a:rPr lang="en-US" dirty="0" smtClean="0"/>
              <a:t>	The slides are ready—now you must present the talk</a:t>
            </a:r>
          </a:p>
          <a:p>
            <a:pPr lvl="1" eaLnBrk="1" hangingPunct="1"/>
            <a:r>
              <a:rPr lang="en-US" dirty="0" smtClean="0"/>
              <a:t>Interest and knowledge</a:t>
            </a:r>
          </a:p>
          <a:p>
            <a:pPr lvl="1" eaLnBrk="1" hangingPunct="1"/>
            <a:r>
              <a:rPr lang="en-US" dirty="0" smtClean="0"/>
              <a:t>Organization</a:t>
            </a:r>
          </a:p>
          <a:p>
            <a:pPr lvl="1" eaLnBrk="1" hangingPunct="1"/>
            <a:r>
              <a:rPr lang="en-US" dirty="0" smtClean="0"/>
              <a:t>Visual aids</a:t>
            </a:r>
          </a:p>
          <a:p>
            <a:pPr lvl="1" eaLnBrk="1" hangingPunct="1"/>
            <a:r>
              <a:rPr lang="en-US" b="1" dirty="0" smtClean="0">
                <a:solidFill>
                  <a:srgbClr val="3333FF"/>
                </a:solidFill>
              </a:rPr>
              <a:t>Presentation skills</a:t>
            </a:r>
          </a:p>
          <a:p>
            <a:pPr lvl="1" eaLnBrk="1" hangingPunct="1"/>
            <a:r>
              <a:rPr lang="en-US" dirty="0" smtClean="0">
                <a:solidFill>
                  <a:srgbClr val="C0C0C0"/>
                </a:solidFill>
              </a:rPr>
              <a:t>Responding to questions</a:t>
            </a:r>
          </a:p>
        </p:txBody>
      </p:sp>
      <p:sp>
        <p:nvSpPr>
          <p:cNvPr id="62468" name="Slide Number Placeholder 3"/>
          <p:cNvSpPr>
            <a:spLocks noGrp="1"/>
          </p:cNvSpPr>
          <p:nvPr>
            <p:ph type="sldNum" sz="quarter" idx="12"/>
          </p:nvPr>
        </p:nvSpPr>
        <p:spPr/>
        <p:txBody>
          <a:bodyPr/>
          <a:lstStyle/>
          <a:p>
            <a:pPr>
              <a:defRPr/>
            </a:pPr>
            <a:fld id="{B7DCCD6E-9B90-42AE-9B1B-2D7E003BCEFB}" type="slidenum">
              <a:rPr lang="en-US"/>
              <a:pPr>
                <a:defRPr/>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smtClean="0"/>
              <a:t>Visual aids</a:t>
            </a:r>
          </a:p>
        </p:txBody>
      </p:sp>
      <p:pic>
        <p:nvPicPr>
          <p:cNvPr id="10244" name="Picture 2"/>
          <p:cNvPicPr>
            <a:picLocks noChangeAspect="1" noChangeArrowheads="1"/>
          </p:cNvPicPr>
          <p:nvPr/>
        </p:nvPicPr>
        <p:blipFill>
          <a:blip r:embed="rId3" cstate="print"/>
          <a:srcRect/>
          <a:stretch>
            <a:fillRect/>
          </a:stretch>
        </p:blipFill>
        <p:spPr bwMode="auto">
          <a:xfrm>
            <a:off x="5003800" y="2492375"/>
            <a:ext cx="3810000" cy="2847975"/>
          </a:xfrm>
          <a:prstGeom prst="rect">
            <a:avLst/>
          </a:prstGeom>
          <a:noFill/>
          <a:ln w="9525">
            <a:noFill/>
            <a:miter lim="800000"/>
            <a:headEnd/>
            <a:tailEnd/>
          </a:ln>
        </p:spPr>
      </p:pic>
      <p:sp>
        <p:nvSpPr>
          <p:cNvPr id="7" name="TextBox 6"/>
          <p:cNvSpPr txBox="1"/>
          <p:nvPr/>
        </p:nvSpPr>
        <p:spPr>
          <a:xfrm>
            <a:off x="1908175" y="6381750"/>
            <a:ext cx="5543550" cy="307975"/>
          </a:xfrm>
          <a:prstGeom prst="rect">
            <a:avLst/>
          </a:prstGeom>
          <a:noFill/>
        </p:spPr>
        <p:txBody>
          <a:bodyPr>
            <a:spAutoFit/>
          </a:bodyPr>
          <a:lstStyle/>
          <a:p>
            <a:pPr>
              <a:defRPr/>
            </a:pPr>
            <a:r>
              <a:rPr lang="en-CA" sz="1400" dirty="0" err="1">
                <a:solidFill>
                  <a:schemeClr val="tx1">
                    <a:lumMod val="50000"/>
                    <a:lumOff val="50000"/>
                  </a:schemeClr>
                </a:solidFill>
              </a:rPr>
              <a:t>niallkennedy</a:t>
            </a:r>
            <a:r>
              <a:rPr lang="en-CA" sz="1400" dirty="0">
                <a:solidFill>
                  <a:schemeClr val="tx1">
                    <a:lumMod val="50000"/>
                    <a:lumOff val="50000"/>
                  </a:schemeClr>
                </a:solidFill>
              </a:rPr>
              <a:t>  Live platform in San Francisco on November 1, 2005</a:t>
            </a:r>
          </a:p>
        </p:txBody>
      </p:sp>
      <p:pic>
        <p:nvPicPr>
          <p:cNvPr id="10246" name="Picture 3"/>
          <p:cNvPicPr>
            <a:picLocks noChangeAspect="1" noChangeArrowheads="1"/>
          </p:cNvPicPr>
          <p:nvPr/>
        </p:nvPicPr>
        <p:blipFill>
          <a:blip r:embed="rId4" cstate="print"/>
          <a:srcRect/>
          <a:stretch>
            <a:fillRect/>
          </a:stretch>
        </p:blipFill>
        <p:spPr bwMode="auto">
          <a:xfrm>
            <a:off x="1297525" y="3718561"/>
            <a:ext cx="3909475" cy="2607628"/>
          </a:xfrm>
          <a:prstGeom prst="rect">
            <a:avLst/>
          </a:prstGeom>
          <a:noFill/>
          <a:ln w="9525">
            <a:noFill/>
            <a:miter lim="800000"/>
            <a:headEnd/>
            <a:tailEnd/>
          </a:ln>
        </p:spPr>
      </p:pic>
      <p:sp>
        <p:nvSpPr>
          <p:cNvPr id="2" name="Slide Number Placeholder 7"/>
          <p:cNvSpPr>
            <a:spLocks noGrp="1"/>
          </p:cNvSpPr>
          <p:nvPr>
            <p:ph type="sldNum" sz="quarter" idx="12"/>
          </p:nvPr>
        </p:nvSpPr>
        <p:spPr/>
        <p:txBody>
          <a:bodyPr/>
          <a:lstStyle/>
          <a:p>
            <a:pPr>
              <a:defRPr/>
            </a:pPr>
            <a:fld id="{33AFFF58-3FDB-4A1E-9235-14EA5A1E30DB}" type="slidenum">
              <a:rPr lang="en-US"/>
              <a:pPr>
                <a:defRPr/>
              </a:pPr>
              <a:t>7</a:t>
            </a:fld>
            <a:endParaRPr lang="en-US"/>
          </a:p>
        </p:txBody>
      </p:sp>
      <p:sp>
        <p:nvSpPr>
          <p:cNvPr id="10"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defRPr/>
            </a:pPr>
            <a:r>
              <a:rPr lang="en-US" sz="2000" kern="0" dirty="0"/>
              <a:t>	</a:t>
            </a:r>
            <a:r>
              <a:rPr lang="en-US" sz="2000" kern="0" dirty="0" smtClean="0"/>
              <a:t>Slides and other visual aids </a:t>
            </a:r>
            <a:r>
              <a:rPr lang="en-US" sz="2000" kern="0" dirty="0"/>
              <a:t>should not:</a:t>
            </a:r>
          </a:p>
          <a:p>
            <a:pPr marL="742950" lvl="1" indent="-285750">
              <a:spcBef>
                <a:spcPct val="20000"/>
              </a:spcBef>
              <a:buFontTx/>
              <a:buChar char="–"/>
              <a:defRPr/>
            </a:pPr>
            <a:r>
              <a:rPr lang="en-US" kern="0" dirty="0"/>
              <a:t>Become the focus of a presentation</a:t>
            </a:r>
          </a:p>
          <a:p>
            <a:pPr marL="742950" lvl="1" indent="-285750">
              <a:spcBef>
                <a:spcPct val="20000"/>
              </a:spcBef>
              <a:buFontTx/>
              <a:buChar char="–"/>
              <a:defRPr/>
            </a:pPr>
            <a:r>
              <a:rPr lang="en-US" kern="0" dirty="0"/>
              <a:t>Replace the speaker</a:t>
            </a:r>
          </a:p>
          <a:p>
            <a:pPr marL="742950" lvl="1" indent="-285750">
              <a:spcBef>
                <a:spcPct val="20000"/>
              </a:spcBef>
              <a:buFontTx/>
              <a:buChar char="–"/>
              <a:defRPr/>
            </a:pPr>
            <a:endParaRPr lang="en-US" kern="0" dirty="0"/>
          </a:p>
          <a:p>
            <a:pPr marL="342900" indent="-342900">
              <a:spcBef>
                <a:spcPct val="20000"/>
              </a:spcBef>
              <a:defRPr/>
            </a:pPr>
            <a:r>
              <a:rPr lang="en-US" sz="2000" kern="0" dirty="0"/>
              <a:t>	</a:t>
            </a:r>
            <a:r>
              <a:rPr lang="en-US" sz="2000" kern="0" dirty="0" smtClean="0"/>
              <a:t>Crowded slides may even detract</a:t>
            </a:r>
            <a:br>
              <a:rPr lang="en-US" sz="2000" kern="0" dirty="0" smtClean="0"/>
            </a:br>
            <a:r>
              <a:rPr lang="en-US" sz="2000" kern="0" dirty="0" smtClean="0"/>
              <a:t>from well organized presentations</a:t>
            </a:r>
            <a:endParaRPr lang="en-US" sz="2000" kern="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dirty="0" smtClean="0"/>
              <a:t>Presentation skills</a:t>
            </a:r>
          </a:p>
        </p:txBody>
      </p:sp>
      <p:sp>
        <p:nvSpPr>
          <p:cNvPr id="65539" name="Rectangle 3"/>
          <p:cNvSpPr>
            <a:spLocks noGrp="1" noChangeArrowheads="1"/>
          </p:cNvSpPr>
          <p:nvPr>
            <p:ph type="body" idx="1"/>
          </p:nvPr>
        </p:nvSpPr>
        <p:spPr/>
        <p:txBody>
          <a:bodyPr/>
          <a:lstStyle/>
          <a:p>
            <a:pPr eaLnBrk="1" hangingPunct="1">
              <a:buFontTx/>
              <a:buNone/>
            </a:pPr>
            <a:r>
              <a:rPr lang="en-US" smtClean="0"/>
              <a:t>	Aspects that will affect the speaker’s presentation:</a:t>
            </a:r>
          </a:p>
          <a:p>
            <a:pPr lvl="1" eaLnBrk="1" hangingPunct="1"/>
            <a:r>
              <a:rPr lang="en-US" smtClean="0"/>
              <a:t>Fear</a:t>
            </a:r>
          </a:p>
          <a:p>
            <a:pPr lvl="1" eaLnBrk="1" hangingPunct="1"/>
            <a:r>
              <a:rPr lang="en-US" smtClean="0"/>
              <a:t>Composure</a:t>
            </a:r>
          </a:p>
          <a:p>
            <a:pPr lvl="1" eaLnBrk="1" hangingPunct="1"/>
            <a:r>
              <a:rPr lang="en-US" smtClean="0"/>
              <a:t>Communication</a:t>
            </a:r>
          </a:p>
          <a:p>
            <a:pPr lvl="1" eaLnBrk="1" hangingPunct="1"/>
            <a:r>
              <a:rPr lang="en-US" smtClean="0"/>
              <a:t>Presentation aids</a:t>
            </a:r>
          </a:p>
        </p:txBody>
      </p:sp>
      <p:sp>
        <p:nvSpPr>
          <p:cNvPr id="63492" name="Slide Number Placeholder 3"/>
          <p:cNvSpPr>
            <a:spLocks noGrp="1"/>
          </p:cNvSpPr>
          <p:nvPr>
            <p:ph type="sldNum" sz="quarter" idx="12"/>
          </p:nvPr>
        </p:nvSpPr>
        <p:spPr/>
        <p:txBody>
          <a:bodyPr/>
          <a:lstStyle/>
          <a:p>
            <a:pPr>
              <a:defRPr/>
            </a:pPr>
            <a:fld id="{4E3875B5-E05F-4E25-BCCB-988D84CE3707}" type="slidenum">
              <a:rPr lang="en-US"/>
              <a:pPr>
                <a:defRPr/>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dirty="0" smtClean="0"/>
              <a:t>Fear</a:t>
            </a:r>
          </a:p>
        </p:txBody>
      </p:sp>
      <p:sp>
        <p:nvSpPr>
          <p:cNvPr id="66563" name="Rectangle 3"/>
          <p:cNvSpPr>
            <a:spLocks noGrp="1" noChangeArrowheads="1"/>
          </p:cNvSpPr>
          <p:nvPr>
            <p:ph type="body" idx="1"/>
          </p:nvPr>
        </p:nvSpPr>
        <p:spPr/>
        <p:txBody>
          <a:bodyPr/>
          <a:lstStyle/>
          <a:p>
            <a:pPr eaLnBrk="1" hangingPunct="1">
              <a:buFontTx/>
              <a:buNone/>
            </a:pPr>
            <a:r>
              <a:rPr lang="en-US" dirty="0" smtClean="0"/>
              <a:t>	Fear:</a:t>
            </a:r>
          </a:p>
          <a:p>
            <a:pPr lvl="1" eaLnBrk="1" hangingPunct="1"/>
            <a:r>
              <a:rPr lang="en-US" dirty="0" smtClean="0"/>
              <a:t>Increases</a:t>
            </a:r>
          </a:p>
          <a:p>
            <a:pPr lvl="2" eaLnBrk="1" hangingPunct="1"/>
            <a:r>
              <a:rPr lang="en-US" dirty="0" smtClean="0"/>
              <a:t>Blood flow and rate</a:t>
            </a:r>
          </a:p>
          <a:p>
            <a:pPr lvl="2" eaLnBrk="1" hangingPunct="1"/>
            <a:r>
              <a:rPr lang="en-US" dirty="0" smtClean="0"/>
              <a:t>Blood-sugar levels</a:t>
            </a:r>
          </a:p>
          <a:p>
            <a:pPr lvl="2" eaLnBrk="1" hangingPunct="1"/>
            <a:r>
              <a:rPr lang="en-US" dirty="0" smtClean="0"/>
              <a:t>Respiration</a:t>
            </a:r>
          </a:p>
          <a:p>
            <a:pPr lvl="1" eaLnBrk="1" hangingPunct="1"/>
            <a:r>
              <a:rPr lang="en-US" dirty="0" smtClean="0"/>
              <a:t>Diverts blood to the brain and</a:t>
            </a:r>
            <a:br>
              <a:rPr lang="en-US" dirty="0" smtClean="0"/>
            </a:br>
            <a:r>
              <a:rPr lang="en-US" dirty="0" smtClean="0"/>
              <a:t>skeletal muscles</a:t>
            </a:r>
          </a:p>
          <a:p>
            <a:pPr lvl="1" eaLnBrk="1" hangingPunct="1"/>
            <a:r>
              <a:rPr lang="en-US" dirty="0" smtClean="0"/>
              <a:t>Dilates pupils</a:t>
            </a:r>
          </a:p>
          <a:p>
            <a:pPr lvl="1" eaLnBrk="1" hangingPunct="1"/>
            <a:r>
              <a:rPr lang="en-US" dirty="0" smtClean="0"/>
              <a:t>Increases perspiration and</a:t>
            </a:r>
            <a:br>
              <a:rPr lang="en-US" dirty="0" smtClean="0"/>
            </a:br>
            <a:r>
              <a:rPr lang="en-US" dirty="0" smtClean="0"/>
              <a:t>decreases saliva secretion</a:t>
            </a:r>
          </a:p>
          <a:p>
            <a:pPr lvl="1" eaLnBrk="1" hangingPunct="1"/>
            <a:r>
              <a:rPr lang="en-US" dirty="0" smtClean="0"/>
              <a:t>Erects hair</a:t>
            </a:r>
          </a:p>
          <a:p>
            <a:pPr lvl="1" eaLnBrk="1" hangingPunct="1"/>
            <a:r>
              <a:rPr lang="en-US" dirty="0" smtClean="0"/>
              <a:t>Causes faster blood clotting</a:t>
            </a:r>
          </a:p>
        </p:txBody>
      </p:sp>
      <p:pic>
        <p:nvPicPr>
          <p:cNvPr id="66564" name="Picture 6"/>
          <p:cNvPicPr>
            <a:picLocks noChangeAspect="1" noChangeArrowheads="1"/>
          </p:cNvPicPr>
          <p:nvPr/>
        </p:nvPicPr>
        <p:blipFill>
          <a:blip r:embed="rId3" cstate="print"/>
          <a:srcRect/>
          <a:stretch>
            <a:fillRect/>
          </a:stretch>
        </p:blipFill>
        <p:spPr bwMode="auto">
          <a:xfrm>
            <a:off x="4500563" y="1773238"/>
            <a:ext cx="4005262" cy="3887787"/>
          </a:xfrm>
          <a:prstGeom prst="rect">
            <a:avLst/>
          </a:prstGeom>
          <a:noFill/>
          <a:ln w="9525">
            <a:noFill/>
            <a:miter lim="800000"/>
            <a:headEnd/>
            <a:tailEnd/>
          </a:ln>
        </p:spPr>
      </p:pic>
      <p:sp>
        <p:nvSpPr>
          <p:cNvPr id="64517" name="Slide Number Placeholder 4"/>
          <p:cNvSpPr>
            <a:spLocks noGrp="1"/>
          </p:cNvSpPr>
          <p:nvPr>
            <p:ph type="sldNum" sz="quarter" idx="12"/>
          </p:nvPr>
        </p:nvSpPr>
        <p:spPr/>
        <p:txBody>
          <a:bodyPr/>
          <a:lstStyle/>
          <a:p>
            <a:pPr>
              <a:defRPr/>
            </a:pPr>
            <a:fld id="{3E096568-85D6-4A5B-9740-34D75501A168}" type="slidenum">
              <a:rPr lang="en-US"/>
              <a:pPr>
                <a:defRPr/>
              </a:pPr>
              <a:t>71</a:t>
            </a:fld>
            <a:endParaRPr lang="en-US"/>
          </a:p>
        </p:txBody>
      </p:sp>
      <p:sp>
        <p:nvSpPr>
          <p:cNvPr id="7" name="Rectangle 6"/>
          <p:cNvSpPr/>
          <p:nvPr/>
        </p:nvSpPr>
        <p:spPr>
          <a:xfrm>
            <a:off x="6439" y="634484"/>
            <a:ext cx="2448106" cy="400110"/>
          </a:xfrm>
          <a:prstGeom prst="rect">
            <a:avLst/>
          </a:prstGeom>
        </p:spPr>
        <p:txBody>
          <a:bodyPr wrap="none">
            <a:spAutoFit/>
          </a:bodyPr>
          <a:lstStyle/>
          <a:p>
            <a:r>
              <a:rPr lang="en-US" sz="2000" b="1" dirty="0" smtClean="0">
                <a:solidFill>
                  <a:srgbClr val="7030A0"/>
                </a:solidFill>
              </a:rPr>
              <a:t>Presentation skills</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3" cstate="print"/>
          <a:srcRect/>
          <a:stretch>
            <a:fillRect/>
          </a:stretch>
        </p:blipFill>
        <p:spPr bwMode="auto">
          <a:xfrm>
            <a:off x="5724525" y="2276475"/>
            <a:ext cx="2735263" cy="2736850"/>
          </a:xfrm>
          <a:prstGeom prst="rect">
            <a:avLst/>
          </a:prstGeom>
          <a:noFill/>
          <a:ln w="9525">
            <a:noFill/>
            <a:miter lim="800000"/>
            <a:headEnd/>
            <a:tailEnd/>
          </a:ln>
        </p:spPr>
      </p:pic>
      <p:sp>
        <p:nvSpPr>
          <p:cNvPr id="67587" name="Rectangle 2"/>
          <p:cNvSpPr>
            <a:spLocks noGrp="1" noChangeArrowheads="1"/>
          </p:cNvSpPr>
          <p:nvPr>
            <p:ph type="title"/>
          </p:nvPr>
        </p:nvSpPr>
        <p:spPr/>
        <p:txBody>
          <a:bodyPr/>
          <a:lstStyle/>
          <a:p>
            <a:r>
              <a:rPr lang="en-US" dirty="0" smtClean="0"/>
              <a:t>Fear</a:t>
            </a:r>
          </a:p>
        </p:txBody>
      </p:sp>
      <p:sp>
        <p:nvSpPr>
          <p:cNvPr id="58371" name="Rectangle 3"/>
          <p:cNvSpPr>
            <a:spLocks noGrp="1" noChangeArrowheads="1"/>
          </p:cNvSpPr>
          <p:nvPr>
            <p:ph type="body" idx="1"/>
          </p:nvPr>
        </p:nvSpPr>
        <p:spPr/>
        <p:txBody>
          <a:bodyPr/>
          <a:lstStyle/>
          <a:p>
            <a:pPr>
              <a:buFontTx/>
              <a:buNone/>
            </a:pPr>
            <a:r>
              <a:rPr lang="en-US" smtClean="0"/>
              <a:t>	This is a natural animal response</a:t>
            </a:r>
          </a:p>
          <a:p>
            <a:pPr lvl="1"/>
            <a:r>
              <a:rPr lang="en-US" smtClean="0"/>
              <a:t>Sometimes termed </a:t>
            </a:r>
            <a:r>
              <a:rPr lang="en-US" i="1" smtClean="0"/>
              <a:t>“fight or flight”</a:t>
            </a:r>
            <a:endParaRPr lang="en-US" smtClean="0"/>
          </a:p>
          <a:p>
            <a:pPr>
              <a:buFontTx/>
              <a:buNone/>
            </a:pPr>
            <a:r>
              <a:rPr lang="en-US" smtClean="0"/>
              <a:t>	You can harness this energy</a:t>
            </a:r>
            <a:endParaRPr lang="en-US" i="1" smtClean="0"/>
          </a:p>
          <a:p>
            <a:pPr lvl="1"/>
            <a:r>
              <a:rPr lang="en-US" smtClean="0"/>
              <a:t>Accept that it will happen</a:t>
            </a:r>
          </a:p>
          <a:p>
            <a:pPr lvl="1"/>
            <a:r>
              <a:rPr lang="en-US" smtClean="0"/>
              <a:t>Use the extra energy in a positive manner</a:t>
            </a:r>
          </a:p>
          <a:p>
            <a:pPr>
              <a:buFontTx/>
              <a:buNone/>
            </a:pPr>
            <a:r>
              <a:rPr lang="en-US" smtClean="0"/>
              <a:t>	If fear is attacking you, pause for a few seconds</a:t>
            </a:r>
          </a:p>
          <a:p>
            <a:pPr lvl="1"/>
            <a:r>
              <a:rPr lang="en-US" smtClean="0"/>
              <a:t>Sip some water (do not gulp)</a:t>
            </a:r>
          </a:p>
        </p:txBody>
      </p:sp>
      <p:sp>
        <p:nvSpPr>
          <p:cNvPr id="5" name="TextBox 4"/>
          <p:cNvSpPr txBox="1"/>
          <p:nvPr/>
        </p:nvSpPr>
        <p:spPr>
          <a:xfrm>
            <a:off x="4557713" y="4838700"/>
            <a:ext cx="4262437" cy="246063"/>
          </a:xfrm>
          <a:prstGeom prst="rect">
            <a:avLst/>
          </a:prstGeom>
          <a:noFill/>
        </p:spPr>
        <p:txBody>
          <a:bodyPr wrap="none">
            <a:spAutoFit/>
          </a:bodyPr>
          <a:lstStyle/>
          <a:p>
            <a:pPr>
              <a:defRPr/>
            </a:pPr>
            <a:r>
              <a:rPr lang="en-CA" sz="1000" dirty="0">
                <a:solidFill>
                  <a:schemeClr val="bg1">
                    <a:lumMod val="75000"/>
                  </a:schemeClr>
                </a:solidFill>
              </a:rPr>
              <a:t>http://charuzu.wordpress.com/2009/01/14/the-most-precious-drink-of-all/</a:t>
            </a:r>
          </a:p>
        </p:txBody>
      </p:sp>
      <p:sp>
        <p:nvSpPr>
          <p:cNvPr id="65542" name="Slide Number Placeholder 5"/>
          <p:cNvSpPr>
            <a:spLocks noGrp="1"/>
          </p:cNvSpPr>
          <p:nvPr>
            <p:ph type="sldNum" sz="quarter" idx="12"/>
          </p:nvPr>
        </p:nvSpPr>
        <p:spPr/>
        <p:txBody>
          <a:bodyPr/>
          <a:lstStyle/>
          <a:p>
            <a:pPr>
              <a:defRPr/>
            </a:pPr>
            <a:fld id="{FD1EA9AF-2C5E-422D-9EEA-6FB13BCCF508}" type="slidenum">
              <a:rPr lang="en-US"/>
              <a:pPr>
                <a:defRPr/>
              </a:pPr>
              <a:t>72</a:t>
            </a:fld>
            <a:endParaRPr lang="en-US"/>
          </a:p>
        </p:txBody>
      </p:sp>
      <p:sp>
        <p:nvSpPr>
          <p:cNvPr id="8" name="Rectangle 7"/>
          <p:cNvSpPr/>
          <p:nvPr/>
        </p:nvSpPr>
        <p:spPr>
          <a:xfrm>
            <a:off x="6439" y="634484"/>
            <a:ext cx="2448106" cy="400110"/>
          </a:xfrm>
          <a:prstGeom prst="rect">
            <a:avLst/>
          </a:prstGeom>
        </p:spPr>
        <p:txBody>
          <a:bodyPr wrap="none">
            <a:spAutoFit/>
          </a:bodyPr>
          <a:lstStyle/>
          <a:p>
            <a:r>
              <a:rPr lang="en-US" sz="2000" b="1" dirty="0" smtClean="0">
                <a:solidFill>
                  <a:srgbClr val="7030A0"/>
                </a:solidFill>
              </a:rPr>
              <a:t>Presentation skills</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371">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dirty="0" smtClean="0"/>
              <a:t>Fear</a:t>
            </a:r>
          </a:p>
        </p:txBody>
      </p:sp>
      <p:sp>
        <p:nvSpPr>
          <p:cNvPr id="68611" name="Rectangle 3"/>
          <p:cNvSpPr>
            <a:spLocks noGrp="1" noChangeArrowheads="1"/>
          </p:cNvSpPr>
          <p:nvPr>
            <p:ph type="body" idx="1"/>
          </p:nvPr>
        </p:nvSpPr>
        <p:spPr/>
        <p:txBody>
          <a:bodyPr/>
          <a:lstStyle/>
          <a:p>
            <a:pPr>
              <a:buFontTx/>
              <a:buNone/>
            </a:pPr>
            <a:r>
              <a:rPr lang="en-US" dirty="0" smtClean="0"/>
              <a:t>	Steps to avoid nervousness:</a:t>
            </a:r>
          </a:p>
          <a:p>
            <a:pPr lvl="1"/>
            <a:r>
              <a:rPr lang="en-US" dirty="0" smtClean="0"/>
              <a:t>Your audience wants you to succeed</a:t>
            </a:r>
          </a:p>
          <a:p>
            <a:pPr lvl="1"/>
            <a:r>
              <a:rPr lang="en-US" dirty="0" smtClean="0"/>
              <a:t>Be prepared and practice</a:t>
            </a:r>
          </a:p>
          <a:p>
            <a:pPr lvl="1"/>
            <a:r>
              <a:rPr lang="en-US" dirty="0" smtClean="0"/>
              <a:t>Stay within your bounds of knowledge</a:t>
            </a:r>
          </a:p>
          <a:p>
            <a:pPr lvl="1"/>
            <a:r>
              <a:rPr lang="en-US" dirty="0" smtClean="0"/>
              <a:t>Focus on the message</a:t>
            </a:r>
          </a:p>
          <a:p>
            <a:pPr lvl="1"/>
            <a:r>
              <a:rPr lang="en-US" dirty="0" smtClean="0"/>
              <a:t>Use the properties of fear</a:t>
            </a:r>
          </a:p>
          <a:p>
            <a:pPr lvl="1"/>
            <a:r>
              <a:rPr lang="en-US" dirty="0" smtClean="0"/>
              <a:t>Gain experience</a:t>
            </a:r>
          </a:p>
          <a:p>
            <a:pPr lvl="1"/>
            <a:r>
              <a:rPr lang="en-US" dirty="0" smtClean="0"/>
              <a:t>Bring a glass of water</a:t>
            </a:r>
          </a:p>
          <a:p>
            <a:pPr lvl="1"/>
            <a:r>
              <a:rPr lang="en-US" dirty="0" smtClean="0"/>
              <a:t>Dress up</a:t>
            </a:r>
          </a:p>
        </p:txBody>
      </p:sp>
      <p:sp>
        <p:nvSpPr>
          <p:cNvPr id="66564" name="Slide Number Placeholder 3"/>
          <p:cNvSpPr>
            <a:spLocks noGrp="1"/>
          </p:cNvSpPr>
          <p:nvPr>
            <p:ph type="sldNum" sz="quarter" idx="12"/>
          </p:nvPr>
        </p:nvSpPr>
        <p:spPr/>
        <p:txBody>
          <a:bodyPr/>
          <a:lstStyle/>
          <a:p>
            <a:pPr>
              <a:defRPr/>
            </a:pPr>
            <a:fld id="{F58158BA-9540-45AE-85E9-DDA9416FED22}" type="slidenum">
              <a:rPr lang="en-US"/>
              <a:pPr>
                <a:defRPr/>
              </a:pPr>
              <a:t>73</a:t>
            </a:fld>
            <a:endParaRPr lang="en-US"/>
          </a:p>
        </p:txBody>
      </p:sp>
      <p:pic>
        <p:nvPicPr>
          <p:cNvPr id="194562" name="Picture 2" descr="File:Los Angeles, California. Lockheed Employment. A worried applicant waiting to be interviewed - NARA - 532210.tif"/>
          <p:cNvPicPr>
            <a:picLocks noChangeAspect="1" noChangeArrowheads="1"/>
          </p:cNvPicPr>
          <p:nvPr/>
        </p:nvPicPr>
        <p:blipFill>
          <a:blip r:embed="rId3" cstate="print"/>
          <a:srcRect l="27503" t="4039" r="18572" b="4155"/>
          <a:stretch>
            <a:fillRect/>
          </a:stretch>
        </p:blipFill>
        <p:spPr bwMode="auto">
          <a:xfrm flipH="1">
            <a:off x="5743862" y="1331651"/>
            <a:ext cx="3098307" cy="5246703"/>
          </a:xfrm>
          <a:prstGeom prst="rect">
            <a:avLst/>
          </a:prstGeom>
          <a:noFill/>
        </p:spPr>
      </p:pic>
      <p:pic>
        <p:nvPicPr>
          <p:cNvPr id="194564" name="Picture 4" descr="File:Worried little girl.jpg"/>
          <p:cNvPicPr>
            <a:picLocks noChangeAspect="1" noChangeArrowheads="1"/>
          </p:cNvPicPr>
          <p:nvPr/>
        </p:nvPicPr>
        <p:blipFill>
          <a:blip r:embed="rId4" cstate="print"/>
          <a:srcRect l="4873" r="15157"/>
          <a:stretch>
            <a:fillRect/>
          </a:stretch>
        </p:blipFill>
        <p:spPr bwMode="auto">
          <a:xfrm flipH="1">
            <a:off x="3941682" y="3701638"/>
            <a:ext cx="2512382" cy="2987680"/>
          </a:xfrm>
          <a:prstGeom prst="rect">
            <a:avLst/>
          </a:prstGeom>
          <a:noFill/>
        </p:spPr>
      </p:pic>
      <p:sp>
        <p:nvSpPr>
          <p:cNvPr id="7" name="Rectangle 6"/>
          <p:cNvSpPr/>
          <p:nvPr/>
        </p:nvSpPr>
        <p:spPr>
          <a:xfrm rot="5400000">
            <a:off x="3128245" y="5818858"/>
            <a:ext cx="1359668" cy="307777"/>
          </a:xfrm>
          <a:prstGeom prst="rect">
            <a:avLst/>
          </a:prstGeom>
        </p:spPr>
        <p:txBody>
          <a:bodyPr wrap="none">
            <a:spAutoFit/>
          </a:bodyPr>
          <a:lstStyle/>
          <a:p>
            <a:r>
              <a:rPr lang="en-CA" sz="1400" dirty="0" err="1" smtClean="0">
                <a:solidFill>
                  <a:schemeClr val="tx1">
                    <a:lumMod val="50000"/>
                    <a:lumOff val="50000"/>
                  </a:schemeClr>
                </a:solidFill>
              </a:rPr>
              <a:t>Ignas</a:t>
            </a:r>
            <a:r>
              <a:rPr lang="en-CA" sz="1400" dirty="0" smtClean="0">
                <a:solidFill>
                  <a:schemeClr val="tx1">
                    <a:lumMod val="50000"/>
                    <a:lumOff val="50000"/>
                  </a:schemeClr>
                </a:solidFill>
              </a:rPr>
              <a:t> </a:t>
            </a:r>
            <a:r>
              <a:rPr lang="en-CA" sz="1400" dirty="0" err="1" smtClean="0">
                <a:solidFill>
                  <a:schemeClr val="tx1">
                    <a:lumMod val="50000"/>
                    <a:lumOff val="50000"/>
                  </a:schemeClr>
                </a:solidFill>
              </a:rPr>
              <a:t>Kukenys</a:t>
            </a:r>
            <a:endParaRPr lang="en-CA" sz="1400" dirty="0">
              <a:solidFill>
                <a:schemeClr val="tx1">
                  <a:lumMod val="50000"/>
                  <a:lumOff val="50000"/>
                </a:schemeClr>
              </a:solidFill>
            </a:endParaRPr>
          </a:p>
        </p:txBody>
      </p:sp>
      <p:sp>
        <p:nvSpPr>
          <p:cNvPr id="9" name="Rectangle 8"/>
          <p:cNvSpPr/>
          <p:nvPr/>
        </p:nvSpPr>
        <p:spPr>
          <a:xfrm>
            <a:off x="6439" y="634484"/>
            <a:ext cx="2448106" cy="400110"/>
          </a:xfrm>
          <a:prstGeom prst="rect">
            <a:avLst/>
          </a:prstGeom>
        </p:spPr>
        <p:txBody>
          <a:bodyPr wrap="none">
            <a:spAutoFit/>
          </a:bodyPr>
          <a:lstStyle/>
          <a:p>
            <a:r>
              <a:rPr lang="en-US" sz="2000" b="1" dirty="0" smtClean="0">
                <a:solidFill>
                  <a:srgbClr val="7030A0"/>
                </a:solidFill>
              </a:rPr>
              <a:t>Presentation skills</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dirty="0" smtClean="0"/>
              <a:t>Composure</a:t>
            </a:r>
          </a:p>
        </p:txBody>
      </p:sp>
      <p:sp>
        <p:nvSpPr>
          <p:cNvPr id="69635" name="Rectangle 3"/>
          <p:cNvSpPr>
            <a:spLocks noGrp="1" noChangeArrowheads="1"/>
          </p:cNvSpPr>
          <p:nvPr>
            <p:ph type="body" idx="1"/>
          </p:nvPr>
        </p:nvSpPr>
        <p:spPr/>
        <p:txBody>
          <a:bodyPr/>
          <a:lstStyle/>
          <a:p>
            <a:pPr eaLnBrk="1" hangingPunct="1">
              <a:buFontTx/>
              <a:buNone/>
            </a:pPr>
            <a:r>
              <a:rPr lang="en-US" dirty="0" smtClean="0"/>
              <a:t>	We will look at four aspects of composure:</a:t>
            </a:r>
          </a:p>
          <a:p>
            <a:pPr lvl="1" eaLnBrk="1" hangingPunct="1"/>
            <a:r>
              <a:rPr lang="en-US" dirty="0" smtClean="0"/>
              <a:t>Appearance</a:t>
            </a:r>
          </a:p>
          <a:p>
            <a:pPr lvl="1" eaLnBrk="1" hangingPunct="1"/>
            <a:r>
              <a:rPr lang="en-US" dirty="0" smtClean="0"/>
              <a:t>Stance</a:t>
            </a:r>
          </a:p>
          <a:p>
            <a:pPr lvl="1" eaLnBrk="1" hangingPunct="1"/>
            <a:r>
              <a:rPr lang="en-US" dirty="0" smtClean="0"/>
              <a:t>Movement</a:t>
            </a:r>
          </a:p>
          <a:p>
            <a:pPr lvl="1" eaLnBrk="1" hangingPunct="1"/>
            <a:r>
              <a:rPr lang="en-US" dirty="0" smtClean="0"/>
              <a:t>Mannerisms</a:t>
            </a:r>
          </a:p>
        </p:txBody>
      </p:sp>
      <p:sp>
        <p:nvSpPr>
          <p:cNvPr id="67588" name="Slide Number Placeholder 3"/>
          <p:cNvSpPr>
            <a:spLocks noGrp="1"/>
          </p:cNvSpPr>
          <p:nvPr>
            <p:ph type="sldNum" sz="quarter" idx="12"/>
          </p:nvPr>
        </p:nvSpPr>
        <p:spPr/>
        <p:txBody>
          <a:bodyPr/>
          <a:lstStyle/>
          <a:p>
            <a:pPr>
              <a:defRPr/>
            </a:pPr>
            <a:fld id="{D023A9BB-25CA-4BE9-98A0-9540537C5ED8}" type="slidenum">
              <a:rPr lang="en-US"/>
              <a:pPr>
                <a:defRPr/>
              </a:pPr>
              <a:t>74</a:t>
            </a:fld>
            <a:endParaRPr lang="en-US" dirty="0"/>
          </a:p>
        </p:txBody>
      </p:sp>
      <p:sp>
        <p:nvSpPr>
          <p:cNvPr id="6" name="Rectangle 5"/>
          <p:cNvSpPr/>
          <p:nvPr/>
        </p:nvSpPr>
        <p:spPr>
          <a:xfrm>
            <a:off x="6439" y="634484"/>
            <a:ext cx="2448106" cy="400110"/>
          </a:xfrm>
          <a:prstGeom prst="rect">
            <a:avLst/>
          </a:prstGeom>
        </p:spPr>
        <p:txBody>
          <a:bodyPr wrap="none">
            <a:spAutoFit/>
          </a:bodyPr>
          <a:lstStyle/>
          <a:p>
            <a:r>
              <a:rPr lang="en-US" sz="2000" b="1" dirty="0" smtClean="0">
                <a:solidFill>
                  <a:srgbClr val="7030A0"/>
                </a:solidFill>
              </a:rPr>
              <a:t>Presentation skills</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8"/>
          <p:cNvPicPr>
            <a:picLocks noChangeAspect="1" noChangeArrowheads="1"/>
          </p:cNvPicPr>
          <p:nvPr/>
        </p:nvPicPr>
        <p:blipFill>
          <a:blip r:embed="rId3" cstate="print"/>
          <a:srcRect/>
          <a:stretch>
            <a:fillRect/>
          </a:stretch>
        </p:blipFill>
        <p:spPr bwMode="auto">
          <a:xfrm>
            <a:off x="5003800" y="3436938"/>
            <a:ext cx="2284413" cy="3421062"/>
          </a:xfrm>
          <a:prstGeom prst="rect">
            <a:avLst/>
          </a:prstGeom>
          <a:noFill/>
          <a:ln w="9525">
            <a:noFill/>
            <a:miter lim="800000"/>
            <a:headEnd/>
            <a:tailEnd/>
          </a:ln>
        </p:spPr>
      </p:pic>
      <p:sp>
        <p:nvSpPr>
          <p:cNvPr id="70659" name="Rectangle 2"/>
          <p:cNvSpPr>
            <a:spLocks noGrp="1" noChangeArrowheads="1"/>
          </p:cNvSpPr>
          <p:nvPr>
            <p:ph type="title"/>
          </p:nvPr>
        </p:nvSpPr>
        <p:spPr/>
        <p:txBody>
          <a:bodyPr/>
          <a:lstStyle/>
          <a:p>
            <a:pPr eaLnBrk="1" hangingPunct="1"/>
            <a:r>
              <a:rPr lang="en-US" dirty="0" smtClean="0"/>
              <a:t>Appearance</a:t>
            </a:r>
          </a:p>
        </p:txBody>
      </p:sp>
      <p:sp>
        <p:nvSpPr>
          <p:cNvPr id="68611" name="Rectangle 3"/>
          <p:cNvSpPr>
            <a:spLocks noGrp="1" noChangeArrowheads="1"/>
          </p:cNvSpPr>
          <p:nvPr>
            <p:ph type="body" idx="1"/>
          </p:nvPr>
        </p:nvSpPr>
        <p:spPr/>
        <p:txBody>
          <a:bodyPr/>
          <a:lstStyle/>
          <a:p>
            <a:pPr eaLnBrk="1" hangingPunct="1">
              <a:buFontTx/>
              <a:buNone/>
            </a:pPr>
            <a:r>
              <a:rPr lang="en-US" dirty="0" smtClean="0"/>
              <a:t>	Appearance:</a:t>
            </a:r>
          </a:p>
          <a:p>
            <a:pPr lvl="1" eaLnBrk="1" hangingPunct="1"/>
            <a:r>
              <a:rPr lang="en-US" dirty="0" smtClean="0"/>
              <a:t>Dress up</a:t>
            </a:r>
          </a:p>
          <a:p>
            <a:pPr lvl="2" eaLnBrk="1" hangingPunct="1"/>
            <a:r>
              <a:rPr lang="en-US" dirty="0" smtClean="0"/>
              <a:t>If you believe you look good, you will feel good</a:t>
            </a:r>
          </a:p>
          <a:p>
            <a:pPr lvl="2" eaLnBrk="1" hangingPunct="1"/>
            <a:r>
              <a:rPr lang="en-US" dirty="0" smtClean="0"/>
              <a:t>Consider darker colors and shirts with collars</a:t>
            </a:r>
          </a:p>
        </p:txBody>
      </p:sp>
      <p:sp>
        <p:nvSpPr>
          <p:cNvPr id="68612" name="Slide Number Placeholder 3"/>
          <p:cNvSpPr>
            <a:spLocks noGrp="1"/>
          </p:cNvSpPr>
          <p:nvPr>
            <p:ph type="sldNum" sz="quarter" idx="12"/>
          </p:nvPr>
        </p:nvSpPr>
        <p:spPr/>
        <p:txBody>
          <a:bodyPr/>
          <a:lstStyle/>
          <a:p>
            <a:pPr>
              <a:defRPr/>
            </a:pPr>
            <a:fld id="{03F59353-8FCC-482B-8C04-04A4BCE3EE4B}" type="slidenum">
              <a:rPr lang="en-US"/>
              <a:pPr>
                <a:defRPr/>
              </a:pPr>
              <a:t>75</a:t>
            </a:fld>
            <a:endParaRPr lang="en-US"/>
          </a:p>
        </p:txBody>
      </p:sp>
      <p:sp>
        <p:nvSpPr>
          <p:cNvPr id="10" name="Rectangle 9"/>
          <p:cNvSpPr/>
          <p:nvPr/>
        </p:nvSpPr>
        <p:spPr>
          <a:xfrm rot="16200000">
            <a:off x="6343651" y="5437187"/>
            <a:ext cx="2381250" cy="307975"/>
          </a:xfrm>
          <a:prstGeom prst="rect">
            <a:avLst/>
          </a:prstGeom>
        </p:spPr>
        <p:txBody>
          <a:bodyPr wrap="none">
            <a:spAutoFit/>
          </a:bodyPr>
          <a:lstStyle/>
          <a:p>
            <a:pPr>
              <a:defRPr/>
            </a:pPr>
            <a:r>
              <a:rPr lang="en-CA" sz="1400" dirty="0">
                <a:solidFill>
                  <a:schemeClr val="tx1">
                    <a:lumMod val="65000"/>
                    <a:lumOff val="35000"/>
                  </a:schemeClr>
                </a:solidFill>
              </a:rPr>
              <a:t>http://theglasshammer.com/</a:t>
            </a:r>
          </a:p>
        </p:txBody>
      </p:sp>
      <p:sp>
        <p:nvSpPr>
          <p:cNvPr id="13" name="Rectangle 12"/>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 </a:t>
            </a:r>
          </a:p>
          <a:p>
            <a:r>
              <a:rPr lang="en-US" sz="2000" b="1" dirty="0" smtClean="0">
                <a:solidFill>
                  <a:srgbClr val="7030A0"/>
                </a:solidFill>
              </a:rPr>
              <a:t> – Composure</a:t>
            </a:r>
            <a:endParaRPr lang="en-CA" sz="2000" b="1" dirty="0">
              <a:solidFill>
                <a:srgbClr val="7030A0"/>
              </a:solidFill>
            </a:endParaRPr>
          </a:p>
        </p:txBody>
      </p:sp>
      <p:pic>
        <p:nvPicPr>
          <p:cNvPr id="11" name="Picture 2" descr="http://upload.wikimedia.org/wikipedia/commons/3/3a/Pierre_Elliot_Trudeau-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193" y="3259517"/>
            <a:ext cx="1922987" cy="30151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6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6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6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dirty="0" smtClean="0"/>
              <a:t>Stance</a:t>
            </a:r>
          </a:p>
        </p:txBody>
      </p:sp>
      <p:sp>
        <p:nvSpPr>
          <p:cNvPr id="71683" name="Rectangle 3"/>
          <p:cNvSpPr>
            <a:spLocks noGrp="1" noChangeArrowheads="1"/>
          </p:cNvSpPr>
          <p:nvPr>
            <p:ph type="body" idx="1"/>
          </p:nvPr>
        </p:nvSpPr>
        <p:spPr/>
        <p:txBody>
          <a:bodyPr/>
          <a:lstStyle/>
          <a:p>
            <a:pPr eaLnBrk="1" hangingPunct="1">
              <a:buFontTx/>
              <a:buNone/>
            </a:pPr>
            <a:r>
              <a:rPr lang="en-US" dirty="0" smtClean="0"/>
              <a:t>	Stance:</a:t>
            </a:r>
          </a:p>
          <a:p>
            <a:pPr lvl="1" eaLnBrk="1" hangingPunct="1"/>
            <a:r>
              <a:rPr lang="en-US" dirty="0" smtClean="0"/>
              <a:t>Stand up straight</a:t>
            </a:r>
          </a:p>
          <a:p>
            <a:pPr lvl="1" eaLnBrk="1" hangingPunct="1"/>
            <a:r>
              <a:rPr lang="en-US" dirty="0" smtClean="0"/>
              <a:t>Your feet should be shoulder width apart</a:t>
            </a:r>
          </a:p>
          <a:p>
            <a:pPr lvl="1" eaLnBrk="1" hangingPunct="1"/>
            <a:r>
              <a:rPr lang="en-US" dirty="0" smtClean="0"/>
              <a:t>Have approximately equal weight on both legs</a:t>
            </a:r>
          </a:p>
          <a:p>
            <a:pPr lvl="1" eaLnBrk="1" hangingPunct="1"/>
            <a:r>
              <a:rPr lang="en-US" dirty="0" smtClean="0"/>
              <a:t>Don’t be too rigid nor too relaxed</a:t>
            </a:r>
          </a:p>
          <a:p>
            <a:pPr lvl="1" eaLnBrk="1" hangingPunct="1"/>
            <a:endParaRPr lang="en-US" dirty="0" smtClean="0"/>
          </a:p>
        </p:txBody>
      </p:sp>
      <p:sp>
        <p:nvSpPr>
          <p:cNvPr id="69636" name="Slide Number Placeholder 3"/>
          <p:cNvSpPr>
            <a:spLocks noGrp="1"/>
          </p:cNvSpPr>
          <p:nvPr>
            <p:ph type="sldNum" sz="quarter" idx="12"/>
          </p:nvPr>
        </p:nvSpPr>
        <p:spPr/>
        <p:txBody>
          <a:bodyPr/>
          <a:lstStyle/>
          <a:p>
            <a:pPr>
              <a:defRPr/>
            </a:pPr>
            <a:fld id="{B9AC7507-7930-4C35-89CE-C1BB083FB571}" type="slidenum">
              <a:rPr lang="en-US"/>
              <a:pPr>
                <a:defRPr/>
              </a:pPr>
              <a:t>76</a:t>
            </a:fld>
            <a:endParaRPr lang="en-US"/>
          </a:p>
        </p:txBody>
      </p:sp>
      <p:sp>
        <p:nvSpPr>
          <p:cNvPr id="6" name="Rectangle 5"/>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Composure</a:t>
            </a:r>
            <a:endParaRPr lang="en-CA" sz="2000" b="1" dirty="0">
              <a:solidFill>
                <a:srgbClr val="7030A0"/>
              </a:solidFill>
            </a:endParaRPr>
          </a:p>
        </p:txBody>
      </p:sp>
      <p:pic>
        <p:nvPicPr>
          <p:cNvPr id="7" name="Picture 8"/>
          <p:cNvPicPr>
            <a:picLocks noChangeAspect="1" noChangeArrowheads="1"/>
          </p:cNvPicPr>
          <p:nvPr/>
        </p:nvPicPr>
        <p:blipFill>
          <a:blip r:embed="rId3" cstate="print"/>
          <a:srcRect/>
          <a:stretch>
            <a:fillRect/>
          </a:stretch>
        </p:blipFill>
        <p:spPr bwMode="auto">
          <a:xfrm>
            <a:off x="5003800" y="3436938"/>
            <a:ext cx="2284413" cy="3421062"/>
          </a:xfrm>
          <a:prstGeom prst="rect">
            <a:avLst/>
          </a:prstGeom>
          <a:noFill/>
          <a:ln w="9525">
            <a:noFill/>
            <a:miter lim="800000"/>
            <a:headEnd/>
            <a:tailEnd/>
          </a:ln>
        </p:spPr>
      </p:pic>
      <p:sp>
        <p:nvSpPr>
          <p:cNvPr id="8" name="Rectangle 7"/>
          <p:cNvSpPr/>
          <p:nvPr/>
        </p:nvSpPr>
        <p:spPr>
          <a:xfrm rot="16200000">
            <a:off x="6343651" y="5437187"/>
            <a:ext cx="2381250" cy="307975"/>
          </a:xfrm>
          <a:prstGeom prst="rect">
            <a:avLst/>
          </a:prstGeom>
        </p:spPr>
        <p:txBody>
          <a:bodyPr wrap="none">
            <a:spAutoFit/>
          </a:bodyPr>
          <a:lstStyle/>
          <a:p>
            <a:pPr>
              <a:defRPr/>
            </a:pPr>
            <a:r>
              <a:rPr lang="en-CA" sz="1400" dirty="0">
                <a:solidFill>
                  <a:schemeClr val="tx1">
                    <a:lumMod val="65000"/>
                    <a:lumOff val="35000"/>
                  </a:schemeClr>
                </a:solidFill>
              </a:rPr>
              <a:t>http://theglasshammer.com/</a:t>
            </a:r>
          </a:p>
        </p:txBody>
      </p:sp>
      <p:pic>
        <p:nvPicPr>
          <p:cNvPr id="9" name="Picture 7"/>
          <p:cNvPicPr>
            <a:picLocks noChangeAspect="1" noChangeArrowheads="1"/>
          </p:cNvPicPr>
          <p:nvPr/>
        </p:nvPicPr>
        <p:blipFill>
          <a:blip r:embed="rId4" cstate="print"/>
          <a:srcRect l="28738" r="35039"/>
          <a:stretch>
            <a:fillRect/>
          </a:stretch>
        </p:blipFill>
        <p:spPr bwMode="auto">
          <a:xfrm>
            <a:off x="6948488" y="1341438"/>
            <a:ext cx="1920875" cy="2982912"/>
          </a:xfrm>
          <a:prstGeom prst="rect">
            <a:avLst/>
          </a:prstGeom>
          <a:noFill/>
          <a:ln w="9525">
            <a:noFill/>
            <a:miter lim="800000"/>
            <a:headEnd/>
            <a:tailEnd/>
          </a:ln>
        </p:spPr>
      </p:pic>
      <p:sp>
        <p:nvSpPr>
          <p:cNvPr id="10" name="Rectangle 9"/>
          <p:cNvSpPr/>
          <p:nvPr/>
        </p:nvSpPr>
        <p:spPr>
          <a:xfrm rot="16200000">
            <a:off x="7908132" y="2269331"/>
            <a:ext cx="2163762" cy="307975"/>
          </a:xfrm>
          <a:prstGeom prst="rect">
            <a:avLst/>
          </a:prstGeom>
        </p:spPr>
        <p:txBody>
          <a:bodyPr wrap="none">
            <a:spAutoFit/>
          </a:bodyPr>
          <a:lstStyle/>
          <a:p>
            <a:pPr>
              <a:defRPr/>
            </a:pPr>
            <a:r>
              <a:rPr lang="en-CA" sz="1400" dirty="0">
                <a:solidFill>
                  <a:schemeClr val="tx1">
                    <a:lumMod val="65000"/>
                    <a:lumOff val="35000"/>
                  </a:schemeClr>
                </a:solidFill>
              </a:rPr>
              <a:t>http://gawkerassets.com/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t>Movement</a:t>
            </a:r>
          </a:p>
        </p:txBody>
      </p:sp>
      <p:sp>
        <p:nvSpPr>
          <p:cNvPr id="72707" name="Rectangle 3"/>
          <p:cNvSpPr>
            <a:spLocks noGrp="1" noChangeArrowheads="1"/>
          </p:cNvSpPr>
          <p:nvPr>
            <p:ph type="body" idx="1"/>
          </p:nvPr>
        </p:nvSpPr>
        <p:spPr/>
        <p:txBody>
          <a:bodyPr/>
          <a:lstStyle/>
          <a:p>
            <a:pPr eaLnBrk="1" hangingPunct="1">
              <a:buFontTx/>
              <a:buNone/>
            </a:pPr>
            <a:r>
              <a:rPr lang="en-US" dirty="0" smtClean="0"/>
              <a:t>	Movement:</a:t>
            </a:r>
          </a:p>
          <a:p>
            <a:pPr lvl="1" eaLnBrk="1" hangingPunct="1"/>
            <a:r>
              <a:rPr lang="en-US" dirty="0" smtClean="0"/>
              <a:t>Don’t pace back-and-forth</a:t>
            </a:r>
          </a:p>
          <a:p>
            <a:pPr lvl="1" eaLnBrk="1" hangingPunct="1"/>
            <a:r>
              <a:rPr lang="en-US" dirty="0" smtClean="0"/>
              <a:t>Use movement to indicate a transition</a:t>
            </a:r>
          </a:p>
          <a:p>
            <a:pPr lvl="2" eaLnBrk="1" hangingPunct="1"/>
            <a:r>
              <a:rPr lang="en-US" dirty="0" smtClean="0"/>
              <a:t>Take two steps left or right when starting a new topic</a:t>
            </a:r>
          </a:p>
          <a:p>
            <a:pPr lvl="1" eaLnBrk="1" hangingPunct="1"/>
            <a:r>
              <a:rPr lang="en-US" dirty="0" smtClean="0"/>
              <a:t>Act naturally</a:t>
            </a:r>
          </a:p>
          <a:p>
            <a:pPr lvl="1" eaLnBrk="1" hangingPunct="1"/>
            <a:r>
              <a:rPr lang="en-US" dirty="0" smtClean="0"/>
              <a:t>Empty your pockets of anything that makes noise</a:t>
            </a:r>
          </a:p>
        </p:txBody>
      </p:sp>
      <p:sp>
        <p:nvSpPr>
          <p:cNvPr id="70660" name="Slide Number Placeholder 3"/>
          <p:cNvSpPr>
            <a:spLocks noGrp="1"/>
          </p:cNvSpPr>
          <p:nvPr>
            <p:ph type="sldNum" sz="quarter" idx="12"/>
          </p:nvPr>
        </p:nvSpPr>
        <p:spPr/>
        <p:txBody>
          <a:bodyPr/>
          <a:lstStyle/>
          <a:p>
            <a:pPr>
              <a:defRPr/>
            </a:pPr>
            <a:fld id="{C2381DB5-2F5C-4A61-A058-877A247BD588}" type="slidenum">
              <a:rPr lang="en-US"/>
              <a:pPr>
                <a:defRPr/>
              </a:pPr>
              <a:t>77</a:t>
            </a:fld>
            <a:endParaRPr lang="en-US"/>
          </a:p>
        </p:txBody>
      </p:sp>
      <p:sp>
        <p:nvSpPr>
          <p:cNvPr id="6" name="Rectangle 5"/>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Composure</a:t>
            </a:r>
            <a:endParaRPr lang="en-CA" sz="2000" b="1" dirty="0">
              <a:solidFill>
                <a:srgbClr val="7030A0"/>
              </a:solidFill>
            </a:endParaRPr>
          </a:p>
        </p:txBody>
      </p:sp>
      <p:pic>
        <p:nvPicPr>
          <p:cNvPr id="7" name="Picture 9"/>
          <p:cNvPicPr>
            <a:picLocks noChangeAspect="1" noChangeArrowheads="1"/>
          </p:cNvPicPr>
          <p:nvPr/>
        </p:nvPicPr>
        <p:blipFill>
          <a:blip r:embed="rId3" cstate="print"/>
          <a:srcRect/>
          <a:stretch>
            <a:fillRect/>
          </a:stretch>
        </p:blipFill>
        <p:spPr bwMode="auto">
          <a:xfrm>
            <a:off x="4572701" y="4049579"/>
            <a:ext cx="2586038" cy="1939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dirty="0" smtClean="0"/>
              <a:t>Mannerisms/distractions</a:t>
            </a:r>
          </a:p>
        </p:txBody>
      </p:sp>
      <p:sp>
        <p:nvSpPr>
          <p:cNvPr id="74755" name="Rectangle 3"/>
          <p:cNvSpPr>
            <a:spLocks noGrp="1" noChangeArrowheads="1"/>
          </p:cNvSpPr>
          <p:nvPr>
            <p:ph type="body" idx="1"/>
          </p:nvPr>
        </p:nvSpPr>
        <p:spPr/>
        <p:txBody>
          <a:bodyPr/>
          <a:lstStyle/>
          <a:p>
            <a:pPr eaLnBrk="1" hangingPunct="1">
              <a:buFontTx/>
              <a:buNone/>
            </a:pPr>
            <a:r>
              <a:rPr lang="en-US" dirty="0" smtClean="0"/>
              <a:t>	Mannerisms:</a:t>
            </a:r>
          </a:p>
          <a:p>
            <a:pPr lvl="1" eaLnBrk="1" hangingPunct="1"/>
            <a:r>
              <a:rPr lang="en-US" dirty="0" smtClean="0"/>
              <a:t>We all have them—most of us don’t notice our own</a:t>
            </a:r>
          </a:p>
          <a:p>
            <a:pPr lvl="1" eaLnBrk="1" hangingPunct="1"/>
            <a:r>
              <a:rPr lang="en-US" dirty="0" smtClean="0"/>
              <a:t>Get a friend to watch you</a:t>
            </a:r>
          </a:p>
          <a:p>
            <a:pPr lvl="1" eaLnBrk="1" hangingPunct="1"/>
            <a:r>
              <a:rPr lang="en-US" dirty="0" smtClean="0"/>
              <a:t>Things to watch for:</a:t>
            </a:r>
          </a:p>
          <a:p>
            <a:pPr lvl="2" eaLnBrk="1" hangingPunct="1"/>
            <a:r>
              <a:rPr lang="en-US" dirty="0" smtClean="0"/>
              <a:t>Hooking fingers in your belt</a:t>
            </a:r>
          </a:p>
          <a:p>
            <a:pPr lvl="2" eaLnBrk="1" hangingPunct="1"/>
            <a:r>
              <a:rPr lang="en-US" dirty="0" smtClean="0"/>
              <a:t>Standing or holding your head crooked</a:t>
            </a:r>
          </a:p>
          <a:p>
            <a:pPr lvl="2" eaLnBrk="1" hangingPunct="1"/>
            <a:r>
              <a:rPr lang="en-US" dirty="0" smtClean="0"/>
              <a:t>Odd hand positions</a:t>
            </a:r>
          </a:p>
          <a:p>
            <a:pPr lvl="2" eaLnBrk="1" hangingPunct="1"/>
            <a:r>
              <a:rPr lang="en-US" dirty="0" smtClean="0"/>
              <a:t>Fiddling with watches, rings or other jewelry</a:t>
            </a:r>
          </a:p>
          <a:p>
            <a:pPr lvl="2" eaLnBrk="1" hangingPunct="1"/>
            <a:r>
              <a:rPr lang="en-US" dirty="0" smtClean="0"/>
              <a:t>Playing with zippers</a:t>
            </a:r>
          </a:p>
          <a:p>
            <a:pPr lvl="2" eaLnBrk="1" hangingPunct="1"/>
            <a:r>
              <a:rPr lang="en-US" dirty="0" smtClean="0"/>
              <a:t>Rocking back-and-forth on your feet</a:t>
            </a:r>
          </a:p>
          <a:p>
            <a:pPr lvl="1" eaLnBrk="1" hangingPunct="1"/>
            <a:endParaRPr lang="en-US" dirty="0" smtClean="0"/>
          </a:p>
        </p:txBody>
      </p:sp>
      <p:sp>
        <p:nvSpPr>
          <p:cNvPr id="71684" name="Slide Number Placeholder 3"/>
          <p:cNvSpPr>
            <a:spLocks noGrp="1"/>
          </p:cNvSpPr>
          <p:nvPr>
            <p:ph type="sldNum" sz="quarter" idx="12"/>
          </p:nvPr>
        </p:nvSpPr>
        <p:spPr/>
        <p:txBody>
          <a:bodyPr/>
          <a:lstStyle/>
          <a:p>
            <a:pPr>
              <a:defRPr/>
            </a:pPr>
            <a:fld id="{A513AAC5-FD73-46DE-B542-A71E08B9F7B7}" type="slidenum">
              <a:rPr lang="en-US"/>
              <a:pPr>
                <a:defRPr/>
              </a:pPr>
              <a:t>78</a:t>
            </a:fld>
            <a:endParaRPr lang="en-US"/>
          </a:p>
        </p:txBody>
      </p:sp>
      <p:sp>
        <p:nvSpPr>
          <p:cNvPr id="6" name="Rectangle 5"/>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Composure</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5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75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75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75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75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7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dirty="0" smtClean="0"/>
              <a:t>Communication</a:t>
            </a:r>
          </a:p>
        </p:txBody>
      </p:sp>
      <p:sp>
        <p:nvSpPr>
          <p:cNvPr id="74755" name="Rectangle 3"/>
          <p:cNvSpPr>
            <a:spLocks noGrp="1" noChangeArrowheads="1"/>
          </p:cNvSpPr>
          <p:nvPr>
            <p:ph type="body" idx="1"/>
          </p:nvPr>
        </p:nvSpPr>
        <p:spPr/>
        <p:txBody>
          <a:bodyPr/>
          <a:lstStyle/>
          <a:p>
            <a:pPr eaLnBrk="1" hangingPunct="1">
              <a:buFontTx/>
              <a:buNone/>
            </a:pPr>
            <a:r>
              <a:rPr lang="en-US" dirty="0" smtClean="0"/>
              <a:t>	Five aspects of communication:</a:t>
            </a:r>
          </a:p>
          <a:p>
            <a:pPr lvl="1" eaLnBrk="1" hangingPunct="1"/>
            <a:r>
              <a:rPr lang="en-US" dirty="0" smtClean="0"/>
              <a:t>Eye contact</a:t>
            </a:r>
          </a:p>
          <a:p>
            <a:pPr lvl="1" eaLnBrk="1" hangingPunct="1"/>
            <a:r>
              <a:rPr lang="en-US" dirty="0" smtClean="0"/>
              <a:t>Voice</a:t>
            </a:r>
          </a:p>
          <a:p>
            <a:pPr lvl="1" eaLnBrk="1" hangingPunct="1"/>
            <a:r>
              <a:rPr lang="en-US" dirty="0" smtClean="0"/>
              <a:t>Language</a:t>
            </a:r>
          </a:p>
          <a:p>
            <a:pPr lvl="1" eaLnBrk="1" hangingPunct="1"/>
            <a:r>
              <a:rPr lang="en-US" dirty="0" smtClean="0"/>
              <a:t>Interaction</a:t>
            </a:r>
          </a:p>
          <a:p>
            <a:pPr lvl="1" eaLnBrk="1" hangingPunct="1"/>
            <a:r>
              <a:rPr lang="en-US" dirty="0" smtClean="0"/>
              <a:t>Humor</a:t>
            </a:r>
          </a:p>
        </p:txBody>
      </p:sp>
      <p:sp>
        <p:nvSpPr>
          <p:cNvPr id="72708" name="Slide Number Placeholder 3"/>
          <p:cNvSpPr>
            <a:spLocks noGrp="1"/>
          </p:cNvSpPr>
          <p:nvPr>
            <p:ph type="sldNum" sz="quarter" idx="12"/>
          </p:nvPr>
        </p:nvSpPr>
        <p:spPr/>
        <p:txBody>
          <a:bodyPr/>
          <a:lstStyle/>
          <a:p>
            <a:pPr>
              <a:defRPr/>
            </a:pPr>
            <a:fld id="{2AFCEC9D-0106-4DEB-B3C8-EA13662FAD6B}" type="slidenum">
              <a:rPr lang="en-US"/>
              <a:pPr>
                <a:defRPr/>
              </a:pPr>
              <a:t>79</a:t>
            </a:fld>
            <a:endParaRPr lang="en-US"/>
          </a:p>
        </p:txBody>
      </p:sp>
      <p:sp>
        <p:nvSpPr>
          <p:cNvPr id="7" name="Rectangle 6"/>
          <p:cNvSpPr/>
          <p:nvPr/>
        </p:nvSpPr>
        <p:spPr>
          <a:xfrm>
            <a:off x="6439" y="634484"/>
            <a:ext cx="2584361" cy="400110"/>
          </a:xfrm>
          <a:prstGeom prst="rect">
            <a:avLst/>
          </a:prstGeom>
        </p:spPr>
        <p:txBody>
          <a:bodyPr wrap="square">
            <a:spAutoFit/>
          </a:bodyPr>
          <a:lstStyle/>
          <a:p>
            <a:r>
              <a:rPr lang="en-US" sz="2000" b="1" dirty="0" smtClean="0">
                <a:solidFill>
                  <a:srgbClr val="7030A0"/>
                </a:solidFill>
              </a:rPr>
              <a:t>Presentation skills</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smtClean="0"/>
              <a:t>Visual aids</a:t>
            </a:r>
          </a:p>
        </p:txBody>
      </p:sp>
      <p:sp>
        <p:nvSpPr>
          <p:cNvPr id="15363" name="Rectangle 3"/>
          <p:cNvSpPr>
            <a:spLocks noGrp="1" noChangeArrowheads="1"/>
          </p:cNvSpPr>
          <p:nvPr>
            <p:ph type="body" idx="1"/>
          </p:nvPr>
        </p:nvSpPr>
        <p:spPr/>
        <p:txBody>
          <a:bodyPr/>
          <a:lstStyle/>
          <a:p>
            <a:pPr eaLnBrk="1" hangingPunct="1">
              <a:buFontTx/>
              <a:buNone/>
            </a:pPr>
            <a:r>
              <a:rPr lang="en-US" dirty="0" smtClean="0"/>
              <a:t>	Aspects we will examine include:</a:t>
            </a:r>
          </a:p>
          <a:p>
            <a:pPr lvl="1" eaLnBrk="1" hangingPunct="1"/>
            <a:r>
              <a:rPr lang="en-US" dirty="0" smtClean="0"/>
              <a:t>Look-and-feel</a:t>
            </a:r>
          </a:p>
          <a:p>
            <a:pPr lvl="1" eaLnBrk="1" hangingPunct="1"/>
            <a:r>
              <a:rPr lang="en-US" dirty="0" smtClean="0"/>
              <a:t>Textual content</a:t>
            </a:r>
          </a:p>
          <a:p>
            <a:pPr lvl="1" eaLnBrk="1" hangingPunct="1"/>
            <a:r>
              <a:rPr lang="en-US" dirty="0" smtClean="0"/>
              <a:t>Images</a:t>
            </a:r>
          </a:p>
          <a:p>
            <a:pPr lvl="1" eaLnBrk="1" hangingPunct="1"/>
            <a:r>
              <a:rPr lang="en-US" dirty="0" smtClean="0"/>
              <a:t>Charts and graphs</a:t>
            </a:r>
          </a:p>
          <a:p>
            <a:pPr lvl="1" eaLnBrk="1" hangingPunct="1"/>
            <a:r>
              <a:rPr lang="en-US" dirty="0" smtClean="0"/>
              <a:t>Other representations</a:t>
            </a:r>
          </a:p>
          <a:p>
            <a:pPr lvl="1" eaLnBrk="1" hangingPunct="1"/>
            <a:r>
              <a:rPr lang="en-US" dirty="0" smtClean="0"/>
              <a:t>Presentation software</a:t>
            </a:r>
          </a:p>
        </p:txBody>
      </p:sp>
      <p:sp>
        <p:nvSpPr>
          <p:cNvPr id="13316" name="Slide Number Placeholder 3"/>
          <p:cNvSpPr>
            <a:spLocks noGrp="1"/>
          </p:cNvSpPr>
          <p:nvPr>
            <p:ph type="sldNum" sz="quarter" idx="12"/>
          </p:nvPr>
        </p:nvSpPr>
        <p:spPr/>
        <p:txBody>
          <a:bodyPr/>
          <a:lstStyle/>
          <a:p>
            <a:pPr>
              <a:defRPr/>
            </a:pPr>
            <a:fld id="{D79BF369-0CD9-4635-9252-4897094DAC51}" type="slidenum">
              <a:rPr lang="en-US"/>
              <a:pPr>
                <a:defRPr/>
              </a:pPr>
              <a:t>8</a:t>
            </a:fld>
            <a:endParaRPr lang="en-US"/>
          </a:p>
        </p:txBody>
      </p:sp>
      <p:sp>
        <p:nvSpPr>
          <p:cNvPr id="5" name="Rectangle 4"/>
          <p:cNvSpPr/>
          <p:nvPr/>
        </p:nvSpPr>
        <p:spPr>
          <a:xfrm>
            <a:off x="6439" y="634484"/>
            <a:ext cx="1552348" cy="400110"/>
          </a:xfrm>
          <a:prstGeom prst="rect">
            <a:avLst/>
          </a:prstGeom>
        </p:spPr>
        <p:txBody>
          <a:bodyPr wrap="none">
            <a:spAutoFit/>
          </a:bodyPr>
          <a:lstStyle/>
          <a:p>
            <a:r>
              <a:rPr lang="en-US" sz="2000" b="1" dirty="0" smtClean="0">
                <a:solidFill>
                  <a:srgbClr val="7030A0"/>
                </a:solidFill>
              </a:rPr>
              <a:t>Visual aids</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smtClean="0"/>
              <a:t>Eye contact</a:t>
            </a:r>
          </a:p>
        </p:txBody>
      </p:sp>
      <p:sp>
        <p:nvSpPr>
          <p:cNvPr id="75779" name="Rectangle 3"/>
          <p:cNvSpPr>
            <a:spLocks noGrp="1" noChangeArrowheads="1"/>
          </p:cNvSpPr>
          <p:nvPr>
            <p:ph type="body" idx="1"/>
          </p:nvPr>
        </p:nvSpPr>
        <p:spPr/>
        <p:txBody>
          <a:bodyPr/>
          <a:lstStyle/>
          <a:p>
            <a:pPr>
              <a:buFontTx/>
              <a:buNone/>
            </a:pPr>
            <a:r>
              <a:rPr lang="en-US" dirty="0" smtClean="0"/>
              <a:t>	Maintain eye contact with the audience</a:t>
            </a:r>
          </a:p>
          <a:p>
            <a:pPr lvl="1"/>
            <a:r>
              <a:rPr lang="en-US" dirty="0" smtClean="0"/>
              <a:t>Avoid looking at your slides or notes, the screen,  floor, ceiling, or walls</a:t>
            </a:r>
          </a:p>
          <a:p>
            <a:pPr lvl="1"/>
            <a:r>
              <a:rPr lang="en-US" dirty="0" smtClean="0"/>
              <a:t>Make eye contact with each audience member for at least a second</a:t>
            </a:r>
          </a:p>
          <a:p>
            <a:pPr lvl="1"/>
            <a:r>
              <a:rPr lang="en-US" dirty="0" smtClean="0"/>
              <a:t>Lack of eye contact suggests lack-of-trust</a:t>
            </a:r>
          </a:p>
          <a:p>
            <a:pPr lvl="1"/>
            <a:r>
              <a:rPr lang="en-US" dirty="0" smtClean="0"/>
              <a:t>Do not focus on one individual</a:t>
            </a:r>
          </a:p>
        </p:txBody>
      </p:sp>
      <p:sp>
        <p:nvSpPr>
          <p:cNvPr id="73732" name="Slide Number Placeholder 3"/>
          <p:cNvSpPr>
            <a:spLocks noGrp="1"/>
          </p:cNvSpPr>
          <p:nvPr>
            <p:ph type="sldNum" sz="quarter" idx="12"/>
          </p:nvPr>
        </p:nvSpPr>
        <p:spPr/>
        <p:txBody>
          <a:bodyPr/>
          <a:lstStyle/>
          <a:p>
            <a:pPr>
              <a:defRPr/>
            </a:pPr>
            <a:fld id="{8418CDED-B3D6-452D-8983-46C8F1930660}" type="slidenum">
              <a:rPr lang="en-US"/>
              <a:pPr>
                <a:defRPr/>
              </a:pPr>
              <a:t>80</a:t>
            </a:fld>
            <a:endParaRPr lang="en-US"/>
          </a:p>
        </p:txBody>
      </p:sp>
      <p:pic>
        <p:nvPicPr>
          <p:cNvPr id="75781" name="Picture 6"/>
          <p:cNvPicPr>
            <a:picLocks noChangeAspect="1" noChangeArrowheads="1"/>
          </p:cNvPicPr>
          <p:nvPr/>
        </p:nvPicPr>
        <p:blipFill>
          <a:blip r:embed="rId3" cstate="print"/>
          <a:srcRect b="36183"/>
          <a:stretch>
            <a:fillRect/>
          </a:stretch>
        </p:blipFill>
        <p:spPr bwMode="auto">
          <a:xfrm>
            <a:off x="0" y="3467100"/>
            <a:ext cx="9144000" cy="3390900"/>
          </a:xfrm>
          <a:prstGeom prst="rect">
            <a:avLst/>
          </a:prstGeom>
          <a:noFill/>
          <a:ln w="9525">
            <a:noFill/>
            <a:miter lim="800000"/>
            <a:headEnd/>
            <a:tailEnd/>
          </a:ln>
        </p:spPr>
      </p:pic>
      <p:sp>
        <p:nvSpPr>
          <p:cNvPr id="7" name="Rectangle 6"/>
          <p:cNvSpPr/>
          <p:nvPr/>
        </p:nvSpPr>
        <p:spPr>
          <a:xfrm>
            <a:off x="6084888" y="6550025"/>
            <a:ext cx="2947987" cy="307975"/>
          </a:xfrm>
          <a:prstGeom prst="rect">
            <a:avLst/>
          </a:prstGeom>
        </p:spPr>
        <p:txBody>
          <a:bodyPr wrap="none">
            <a:spAutoFit/>
          </a:bodyPr>
          <a:lstStyle/>
          <a:p>
            <a:pPr>
              <a:defRPr/>
            </a:pPr>
            <a:r>
              <a:rPr lang="en-CA" sz="1400" dirty="0">
                <a:solidFill>
                  <a:schemeClr val="tx1">
                    <a:lumMod val="50000"/>
                    <a:lumOff val="50000"/>
                  </a:schemeClr>
                </a:solidFill>
              </a:rPr>
              <a:t>Nineteen Eighty-Four, Virgin Films </a:t>
            </a:r>
          </a:p>
        </p:txBody>
      </p:sp>
      <p:sp>
        <p:nvSpPr>
          <p:cNvPr id="8" name="Rectangle 7"/>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Communication</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dirty="0" smtClean="0"/>
              <a:t>Eye contact</a:t>
            </a:r>
          </a:p>
        </p:txBody>
      </p:sp>
      <p:sp>
        <p:nvSpPr>
          <p:cNvPr id="76803" name="Rectangle 3"/>
          <p:cNvSpPr>
            <a:spLocks noGrp="1" noChangeArrowheads="1"/>
          </p:cNvSpPr>
          <p:nvPr>
            <p:ph type="body" idx="1"/>
          </p:nvPr>
        </p:nvSpPr>
        <p:spPr/>
        <p:txBody>
          <a:bodyPr/>
          <a:lstStyle/>
          <a:p>
            <a:pPr>
              <a:buFontTx/>
              <a:buNone/>
            </a:pPr>
            <a:r>
              <a:rPr lang="en-US" dirty="0" smtClean="0"/>
              <a:t>	Maintain eye contact by:</a:t>
            </a:r>
          </a:p>
          <a:p>
            <a:pPr lvl="1"/>
            <a:r>
              <a:rPr lang="en-US" dirty="0" smtClean="0"/>
              <a:t>Understanding your talk</a:t>
            </a:r>
          </a:p>
          <a:p>
            <a:pPr lvl="1"/>
            <a:r>
              <a:rPr lang="en-US" dirty="0" smtClean="0"/>
              <a:t>Practicing</a:t>
            </a:r>
          </a:p>
          <a:p>
            <a:pPr lvl="1"/>
            <a:r>
              <a:rPr lang="en-US" dirty="0" smtClean="0"/>
              <a:t>Having brief slides/notes</a:t>
            </a:r>
          </a:p>
          <a:p>
            <a:pPr lvl="2"/>
            <a:r>
              <a:rPr lang="en-US" dirty="0" smtClean="0"/>
              <a:t>Long notes will force you</a:t>
            </a:r>
            <a:br>
              <a:rPr lang="en-US" dirty="0" smtClean="0"/>
            </a:br>
            <a:r>
              <a:rPr lang="en-US" dirty="0" smtClean="0"/>
              <a:t>to search through them</a:t>
            </a:r>
          </a:p>
        </p:txBody>
      </p:sp>
      <p:sp>
        <p:nvSpPr>
          <p:cNvPr id="74756" name="Slide Number Placeholder 3"/>
          <p:cNvSpPr>
            <a:spLocks noGrp="1"/>
          </p:cNvSpPr>
          <p:nvPr>
            <p:ph type="sldNum" sz="quarter" idx="12"/>
          </p:nvPr>
        </p:nvSpPr>
        <p:spPr/>
        <p:txBody>
          <a:bodyPr/>
          <a:lstStyle/>
          <a:p>
            <a:pPr>
              <a:defRPr/>
            </a:pPr>
            <a:fld id="{7B41F52D-3E21-40E5-9402-BD260A2A07F1}" type="slidenum">
              <a:rPr lang="en-US"/>
              <a:pPr>
                <a:defRPr/>
              </a:pPr>
              <a:t>81</a:t>
            </a:fld>
            <a:endParaRPr lang="en-US"/>
          </a:p>
        </p:txBody>
      </p:sp>
      <p:pic>
        <p:nvPicPr>
          <p:cNvPr id="76805" name="Picture 5"/>
          <p:cNvPicPr>
            <a:picLocks noChangeAspect="1" noChangeArrowheads="1"/>
          </p:cNvPicPr>
          <p:nvPr/>
        </p:nvPicPr>
        <p:blipFill>
          <a:blip r:embed="rId3" cstate="print"/>
          <a:srcRect/>
          <a:stretch>
            <a:fillRect/>
          </a:stretch>
        </p:blipFill>
        <p:spPr bwMode="auto">
          <a:xfrm>
            <a:off x="4643438" y="1700213"/>
            <a:ext cx="3457575" cy="3429000"/>
          </a:xfrm>
          <a:prstGeom prst="rect">
            <a:avLst/>
          </a:prstGeom>
          <a:noFill/>
          <a:ln w="9525">
            <a:noFill/>
            <a:miter lim="800000"/>
            <a:headEnd/>
            <a:tailEnd/>
          </a:ln>
        </p:spPr>
      </p:pic>
      <p:sp>
        <p:nvSpPr>
          <p:cNvPr id="6" name="Rectangle 5"/>
          <p:cNvSpPr/>
          <p:nvPr/>
        </p:nvSpPr>
        <p:spPr>
          <a:xfrm rot="16200000">
            <a:off x="7519988" y="2281238"/>
            <a:ext cx="1470025" cy="307975"/>
          </a:xfrm>
          <a:prstGeom prst="rect">
            <a:avLst/>
          </a:prstGeom>
        </p:spPr>
        <p:txBody>
          <a:bodyPr wrap="none">
            <a:spAutoFit/>
          </a:bodyPr>
          <a:lstStyle/>
          <a:p>
            <a:pPr>
              <a:defRPr/>
            </a:pPr>
            <a:r>
              <a:rPr lang="en-CA" sz="1400" dirty="0">
                <a:solidFill>
                  <a:schemeClr val="tx1">
                    <a:lumMod val="50000"/>
                    <a:lumOff val="50000"/>
                  </a:schemeClr>
                </a:solidFill>
              </a:rPr>
              <a:t>Steve </a:t>
            </a:r>
            <a:r>
              <a:rPr lang="en-CA" sz="1400" dirty="0" err="1">
                <a:solidFill>
                  <a:schemeClr val="tx1">
                    <a:lumMod val="50000"/>
                    <a:lumOff val="50000"/>
                  </a:schemeClr>
                </a:solidFill>
              </a:rPr>
              <a:t>Jurvetson</a:t>
            </a:r>
            <a:endParaRPr lang="en-CA" sz="1400" dirty="0">
              <a:solidFill>
                <a:schemeClr val="tx1">
                  <a:lumMod val="50000"/>
                  <a:lumOff val="50000"/>
                </a:schemeClr>
              </a:solidFill>
            </a:endParaRPr>
          </a:p>
        </p:txBody>
      </p:sp>
      <p:sp>
        <p:nvSpPr>
          <p:cNvPr id="7" name="Rectangle 6"/>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Communication</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smtClean="0"/>
              <a:t>Your voice</a:t>
            </a:r>
          </a:p>
        </p:txBody>
      </p:sp>
      <p:sp>
        <p:nvSpPr>
          <p:cNvPr id="76803" name="Rectangle 3"/>
          <p:cNvSpPr>
            <a:spLocks noGrp="1" noChangeArrowheads="1"/>
          </p:cNvSpPr>
          <p:nvPr>
            <p:ph type="body" idx="1"/>
          </p:nvPr>
        </p:nvSpPr>
        <p:spPr/>
        <p:txBody>
          <a:bodyPr/>
          <a:lstStyle/>
          <a:p>
            <a:pPr>
              <a:buFontTx/>
              <a:buNone/>
            </a:pPr>
            <a:r>
              <a:rPr lang="en-US" dirty="0" smtClean="0"/>
              <a:t>	You must maintain the interest of your audience with your voice</a:t>
            </a:r>
          </a:p>
          <a:p>
            <a:pPr lvl="1"/>
            <a:r>
              <a:rPr lang="en-US" dirty="0" smtClean="0"/>
              <a:t>Your voice must be sufficiently loud for everyone to hear</a:t>
            </a:r>
          </a:p>
          <a:p>
            <a:pPr lvl="2"/>
            <a:r>
              <a:rPr lang="en-US" dirty="0" smtClean="0"/>
              <a:t>use a microphone if necessary</a:t>
            </a:r>
          </a:p>
          <a:p>
            <a:pPr lvl="1"/>
            <a:r>
              <a:rPr lang="en-US" dirty="0" smtClean="0"/>
              <a:t>A quiet voice implies insecurity or uncertainty</a:t>
            </a:r>
          </a:p>
          <a:p>
            <a:pPr>
              <a:buFontTx/>
              <a:buNone/>
            </a:pPr>
            <a:endParaRPr lang="en-US" dirty="0" smtClean="0"/>
          </a:p>
          <a:p>
            <a:pPr>
              <a:buFontTx/>
              <a:buNone/>
            </a:pPr>
            <a:r>
              <a:rPr lang="en-US" dirty="0" smtClean="0"/>
              <a:t>	You must speak clearly</a:t>
            </a:r>
          </a:p>
          <a:p>
            <a:pPr lvl="1"/>
            <a:r>
              <a:rPr lang="en-US" dirty="0" smtClean="0"/>
              <a:t>Do not slur your words:  the audience will focus on your speech,</a:t>
            </a:r>
            <a:br>
              <a:rPr lang="en-US" dirty="0" smtClean="0"/>
            </a:br>
            <a:r>
              <a:rPr lang="en-US" dirty="0" smtClean="0"/>
              <a:t>not what you say</a:t>
            </a:r>
          </a:p>
        </p:txBody>
      </p:sp>
      <p:sp>
        <p:nvSpPr>
          <p:cNvPr id="75780" name="Slide Number Placeholder 3"/>
          <p:cNvSpPr>
            <a:spLocks noGrp="1"/>
          </p:cNvSpPr>
          <p:nvPr>
            <p:ph type="sldNum" sz="quarter" idx="12"/>
          </p:nvPr>
        </p:nvSpPr>
        <p:spPr/>
        <p:txBody>
          <a:bodyPr/>
          <a:lstStyle/>
          <a:p>
            <a:pPr>
              <a:defRPr/>
            </a:pPr>
            <a:fld id="{4100948C-5734-48B1-B51A-FFCAC9017AD1}" type="slidenum">
              <a:rPr lang="en-US"/>
              <a:pPr>
                <a:defRPr/>
              </a:pPr>
              <a:t>82</a:t>
            </a:fld>
            <a:endParaRPr lang="en-US"/>
          </a:p>
        </p:txBody>
      </p:sp>
      <p:sp>
        <p:nvSpPr>
          <p:cNvPr id="5" name="Rectangle 4"/>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Communication</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8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dirty="0" smtClean="0"/>
              <a:t>Your voice</a:t>
            </a:r>
          </a:p>
        </p:txBody>
      </p:sp>
      <p:sp>
        <p:nvSpPr>
          <p:cNvPr id="78851" name="Rectangle 3"/>
          <p:cNvSpPr>
            <a:spLocks noGrp="1" noChangeArrowheads="1"/>
          </p:cNvSpPr>
          <p:nvPr>
            <p:ph type="body" idx="1"/>
          </p:nvPr>
        </p:nvSpPr>
        <p:spPr/>
        <p:txBody>
          <a:bodyPr/>
          <a:lstStyle/>
          <a:p>
            <a:pPr>
              <a:buFontTx/>
              <a:buNone/>
            </a:pPr>
            <a:r>
              <a:rPr lang="en-US" dirty="0" smtClean="0"/>
              <a:t>	Your voice and speech has a number of characteristics which you can change, including:</a:t>
            </a:r>
          </a:p>
          <a:p>
            <a:pPr lvl="1"/>
            <a:r>
              <a:rPr lang="en-US" dirty="0" smtClean="0"/>
              <a:t>Volume</a:t>
            </a:r>
          </a:p>
          <a:p>
            <a:pPr lvl="2"/>
            <a:r>
              <a:rPr lang="en-US" dirty="0" smtClean="0"/>
              <a:t>Increase for emphasis, decrease for subtleties</a:t>
            </a:r>
          </a:p>
          <a:p>
            <a:pPr lvl="1"/>
            <a:r>
              <a:rPr lang="en-US" dirty="0" smtClean="0"/>
              <a:t>Pace</a:t>
            </a:r>
          </a:p>
          <a:p>
            <a:pPr lvl="2"/>
            <a:r>
              <a:rPr lang="en-US" dirty="0" smtClean="0"/>
              <a:t>160 words per minute—quicken for emphasis</a:t>
            </a:r>
          </a:p>
          <a:p>
            <a:pPr lvl="1"/>
            <a:r>
              <a:rPr lang="en-US" dirty="0" smtClean="0"/>
              <a:t>Tone</a:t>
            </a:r>
          </a:p>
          <a:p>
            <a:pPr lvl="2"/>
            <a:r>
              <a:rPr lang="en-US" dirty="0" smtClean="0"/>
              <a:t>Monotonic voices put readers to sleep</a:t>
            </a:r>
          </a:p>
          <a:p>
            <a:pPr lvl="1"/>
            <a:r>
              <a:rPr lang="en-US" dirty="0" smtClean="0"/>
              <a:t>Inflection</a:t>
            </a:r>
          </a:p>
          <a:p>
            <a:pPr lvl="2"/>
            <a:r>
              <a:rPr lang="en-US" dirty="0" smtClean="0"/>
              <a:t>Accents and emphasis will focus the audience</a:t>
            </a:r>
          </a:p>
        </p:txBody>
      </p:sp>
      <p:sp>
        <p:nvSpPr>
          <p:cNvPr id="76804" name="Slide Number Placeholder 3"/>
          <p:cNvSpPr>
            <a:spLocks noGrp="1"/>
          </p:cNvSpPr>
          <p:nvPr>
            <p:ph type="sldNum" sz="quarter" idx="12"/>
          </p:nvPr>
        </p:nvSpPr>
        <p:spPr/>
        <p:txBody>
          <a:bodyPr/>
          <a:lstStyle/>
          <a:p>
            <a:pPr>
              <a:defRPr/>
            </a:pPr>
            <a:fld id="{EB46F8E6-5455-4344-9C21-F0E9BFBFA95D}" type="slidenum">
              <a:rPr lang="en-US"/>
              <a:pPr>
                <a:defRPr/>
              </a:pPr>
              <a:t>83</a:t>
            </a:fld>
            <a:endParaRPr lang="en-US"/>
          </a:p>
        </p:txBody>
      </p:sp>
      <p:sp>
        <p:nvSpPr>
          <p:cNvPr id="5" name="Rectangle 4"/>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Communication</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smtClean="0"/>
              <a:t>Language</a:t>
            </a:r>
          </a:p>
        </p:txBody>
      </p:sp>
      <p:sp>
        <p:nvSpPr>
          <p:cNvPr id="80899" name="Rectangle 3"/>
          <p:cNvSpPr>
            <a:spLocks noGrp="1" noChangeArrowheads="1"/>
          </p:cNvSpPr>
          <p:nvPr>
            <p:ph type="body" idx="1"/>
          </p:nvPr>
        </p:nvSpPr>
        <p:spPr/>
        <p:txBody>
          <a:bodyPr/>
          <a:lstStyle/>
          <a:p>
            <a:pPr>
              <a:buFontTx/>
              <a:buNone/>
            </a:pPr>
            <a:r>
              <a:rPr lang="en-US" smtClean="0"/>
              <a:t>	The language you use should be professional…</a:t>
            </a:r>
          </a:p>
        </p:txBody>
      </p:sp>
      <p:sp>
        <p:nvSpPr>
          <p:cNvPr id="78852" name="Slide Number Placeholder 3"/>
          <p:cNvSpPr>
            <a:spLocks noGrp="1"/>
          </p:cNvSpPr>
          <p:nvPr>
            <p:ph type="sldNum" sz="quarter" idx="12"/>
          </p:nvPr>
        </p:nvSpPr>
        <p:spPr/>
        <p:txBody>
          <a:bodyPr/>
          <a:lstStyle/>
          <a:p>
            <a:pPr>
              <a:defRPr/>
            </a:pPr>
            <a:fld id="{D5F79933-7952-4E02-84D3-BDE90D299D46}" type="slidenum">
              <a:rPr lang="en-US"/>
              <a:pPr>
                <a:defRPr/>
              </a:pPr>
              <a:t>84</a:t>
            </a:fld>
            <a:endParaRPr lang="en-US"/>
          </a:p>
        </p:txBody>
      </p:sp>
      <p:sp>
        <p:nvSpPr>
          <p:cNvPr id="80901" name="TextBox 4"/>
          <p:cNvSpPr txBox="1">
            <a:spLocks noChangeArrowheads="1"/>
          </p:cNvSpPr>
          <p:nvPr/>
        </p:nvSpPr>
        <p:spPr bwMode="auto">
          <a:xfrm rot="-690851">
            <a:off x="376238" y="2644775"/>
            <a:ext cx="1077912" cy="400050"/>
          </a:xfrm>
          <a:prstGeom prst="rect">
            <a:avLst/>
          </a:prstGeom>
          <a:noFill/>
          <a:ln w="9525">
            <a:noFill/>
            <a:miter lim="800000"/>
            <a:headEnd/>
            <a:tailEnd/>
          </a:ln>
        </p:spPr>
        <p:txBody>
          <a:bodyPr wrap="none">
            <a:spAutoFit/>
          </a:bodyPr>
          <a:lstStyle/>
          <a:p>
            <a:r>
              <a:rPr lang="en-CA" sz="2000"/>
              <a:t>Umm....</a:t>
            </a:r>
          </a:p>
        </p:txBody>
      </p:sp>
      <p:sp>
        <p:nvSpPr>
          <p:cNvPr id="80902" name="TextBox 5"/>
          <p:cNvSpPr txBox="1">
            <a:spLocks noChangeArrowheads="1"/>
          </p:cNvSpPr>
          <p:nvPr/>
        </p:nvSpPr>
        <p:spPr bwMode="auto">
          <a:xfrm rot="307221">
            <a:off x="3067050" y="2860675"/>
            <a:ext cx="1312863" cy="400050"/>
          </a:xfrm>
          <a:prstGeom prst="rect">
            <a:avLst/>
          </a:prstGeom>
          <a:noFill/>
          <a:ln w="9525">
            <a:noFill/>
            <a:miter lim="800000"/>
            <a:headEnd/>
            <a:tailEnd/>
          </a:ln>
        </p:spPr>
        <p:txBody>
          <a:bodyPr wrap="none">
            <a:spAutoFit/>
          </a:bodyPr>
          <a:lstStyle/>
          <a:p>
            <a:r>
              <a:rPr lang="en-CA" sz="2000"/>
              <a:t>Definitely!</a:t>
            </a:r>
          </a:p>
        </p:txBody>
      </p:sp>
      <p:sp>
        <p:nvSpPr>
          <p:cNvPr id="80903" name="TextBox 6"/>
          <p:cNvSpPr txBox="1">
            <a:spLocks noChangeArrowheads="1"/>
          </p:cNvSpPr>
          <p:nvPr/>
        </p:nvSpPr>
        <p:spPr bwMode="auto">
          <a:xfrm rot="-1337553">
            <a:off x="5249863" y="2668588"/>
            <a:ext cx="1866900" cy="400050"/>
          </a:xfrm>
          <a:prstGeom prst="rect">
            <a:avLst/>
          </a:prstGeom>
          <a:noFill/>
          <a:ln w="9525">
            <a:noFill/>
            <a:miter lim="800000"/>
            <a:headEnd/>
            <a:tailEnd/>
          </a:ln>
        </p:spPr>
        <p:txBody>
          <a:bodyPr wrap="none">
            <a:spAutoFit/>
          </a:bodyPr>
          <a:lstStyle/>
          <a:p>
            <a:r>
              <a:rPr lang="en-CA" sz="2000"/>
              <a:t>Absolutely not!</a:t>
            </a:r>
          </a:p>
        </p:txBody>
      </p:sp>
      <p:sp>
        <p:nvSpPr>
          <p:cNvPr id="80904" name="TextBox 7"/>
          <p:cNvSpPr txBox="1">
            <a:spLocks noChangeArrowheads="1"/>
          </p:cNvSpPr>
          <p:nvPr/>
        </p:nvSpPr>
        <p:spPr bwMode="auto">
          <a:xfrm rot="1098490">
            <a:off x="6199188" y="3698875"/>
            <a:ext cx="2005012" cy="400050"/>
          </a:xfrm>
          <a:prstGeom prst="rect">
            <a:avLst/>
          </a:prstGeom>
          <a:noFill/>
          <a:ln w="9525">
            <a:noFill/>
            <a:miter lim="800000"/>
            <a:headEnd/>
            <a:tailEnd/>
          </a:ln>
        </p:spPr>
        <p:txBody>
          <a:bodyPr wrap="none">
            <a:spAutoFit/>
          </a:bodyPr>
          <a:lstStyle/>
          <a:p>
            <a:r>
              <a:rPr lang="en-CA" sz="2000"/>
              <a:t>We will utilize ...</a:t>
            </a:r>
          </a:p>
        </p:txBody>
      </p:sp>
      <p:sp>
        <p:nvSpPr>
          <p:cNvPr id="80905" name="TextBox 8"/>
          <p:cNvSpPr txBox="1">
            <a:spLocks noChangeArrowheads="1"/>
          </p:cNvSpPr>
          <p:nvPr/>
        </p:nvSpPr>
        <p:spPr bwMode="auto">
          <a:xfrm rot="-649294">
            <a:off x="730250" y="4000500"/>
            <a:ext cx="1031875" cy="400050"/>
          </a:xfrm>
          <a:prstGeom prst="rect">
            <a:avLst/>
          </a:prstGeom>
          <a:noFill/>
          <a:ln w="9525">
            <a:noFill/>
            <a:miter lim="800000"/>
            <a:headEnd/>
            <a:tailEnd/>
          </a:ln>
        </p:spPr>
        <p:txBody>
          <a:bodyPr wrap="none">
            <a:spAutoFit/>
          </a:bodyPr>
          <a:lstStyle/>
          <a:p>
            <a:r>
              <a:rPr lang="en-CA" sz="2000"/>
              <a:t>Well, ...</a:t>
            </a:r>
          </a:p>
        </p:txBody>
      </p:sp>
      <p:sp>
        <p:nvSpPr>
          <p:cNvPr id="80906" name="TextBox 9"/>
          <p:cNvSpPr txBox="1">
            <a:spLocks noChangeArrowheads="1"/>
          </p:cNvSpPr>
          <p:nvPr/>
        </p:nvSpPr>
        <p:spPr bwMode="auto">
          <a:xfrm rot="-1944294">
            <a:off x="1243013" y="4445000"/>
            <a:ext cx="2527300" cy="400050"/>
          </a:xfrm>
          <a:prstGeom prst="rect">
            <a:avLst/>
          </a:prstGeom>
          <a:noFill/>
          <a:ln w="9525">
            <a:noFill/>
            <a:miter lim="800000"/>
            <a:headEnd/>
            <a:tailEnd/>
          </a:ln>
        </p:spPr>
        <p:txBody>
          <a:bodyPr wrap="none">
            <a:spAutoFit/>
          </a:bodyPr>
          <a:lstStyle/>
          <a:p>
            <a:r>
              <a:rPr lang="en-CA" sz="2000"/>
              <a:t>It is a definite fact, ...</a:t>
            </a:r>
          </a:p>
        </p:txBody>
      </p:sp>
      <p:sp>
        <p:nvSpPr>
          <p:cNvPr id="80907" name="TextBox 10"/>
          <p:cNvSpPr txBox="1">
            <a:spLocks noChangeArrowheads="1"/>
          </p:cNvSpPr>
          <p:nvPr/>
        </p:nvSpPr>
        <p:spPr bwMode="auto">
          <a:xfrm rot="1243304">
            <a:off x="4524375" y="4792663"/>
            <a:ext cx="1763713" cy="400050"/>
          </a:xfrm>
          <a:prstGeom prst="rect">
            <a:avLst/>
          </a:prstGeom>
          <a:noFill/>
          <a:ln w="9525">
            <a:noFill/>
            <a:miter lim="800000"/>
            <a:headEnd/>
            <a:tailEnd/>
          </a:ln>
        </p:spPr>
        <p:txBody>
          <a:bodyPr wrap="none">
            <a:spAutoFit/>
          </a:bodyPr>
          <a:lstStyle/>
          <a:p>
            <a:r>
              <a:rPr lang="en-CA" sz="2000"/>
              <a:t>..., you know?</a:t>
            </a:r>
          </a:p>
        </p:txBody>
      </p:sp>
      <p:sp>
        <p:nvSpPr>
          <p:cNvPr id="80908" name="TextBox 11"/>
          <p:cNvSpPr txBox="1">
            <a:spLocks noChangeArrowheads="1"/>
          </p:cNvSpPr>
          <p:nvPr/>
        </p:nvSpPr>
        <p:spPr bwMode="auto">
          <a:xfrm rot="1243304">
            <a:off x="3533775" y="5338763"/>
            <a:ext cx="1008063" cy="400050"/>
          </a:xfrm>
          <a:prstGeom prst="rect">
            <a:avLst/>
          </a:prstGeom>
          <a:noFill/>
          <a:ln w="9525">
            <a:noFill/>
            <a:miter lim="800000"/>
            <a:headEnd/>
            <a:tailEnd/>
          </a:ln>
        </p:spPr>
        <p:txBody>
          <a:bodyPr wrap="none">
            <a:spAutoFit/>
          </a:bodyPr>
          <a:lstStyle/>
          <a:p>
            <a:r>
              <a:rPr lang="en-CA" sz="2000"/>
              <a:t>Like, ...</a:t>
            </a:r>
          </a:p>
        </p:txBody>
      </p:sp>
      <p:sp>
        <p:nvSpPr>
          <p:cNvPr id="80909" name="TextBox 12"/>
          <p:cNvSpPr txBox="1">
            <a:spLocks noChangeArrowheads="1"/>
          </p:cNvSpPr>
          <p:nvPr/>
        </p:nvSpPr>
        <p:spPr bwMode="auto">
          <a:xfrm rot="-734450">
            <a:off x="6878638" y="5275263"/>
            <a:ext cx="1319212" cy="400050"/>
          </a:xfrm>
          <a:prstGeom prst="rect">
            <a:avLst/>
          </a:prstGeom>
          <a:noFill/>
          <a:ln w="9525">
            <a:noFill/>
            <a:miter lim="800000"/>
            <a:headEnd/>
            <a:tailEnd/>
          </a:ln>
        </p:spPr>
        <p:txBody>
          <a:bodyPr wrap="none">
            <a:spAutoFit/>
          </a:bodyPr>
          <a:lstStyle/>
          <a:p>
            <a:r>
              <a:rPr lang="en-CA" sz="2000"/>
              <a:t>I mean, ...</a:t>
            </a:r>
          </a:p>
        </p:txBody>
      </p:sp>
      <p:sp>
        <p:nvSpPr>
          <p:cNvPr id="80910" name="TextBox 14"/>
          <p:cNvSpPr txBox="1">
            <a:spLocks noChangeArrowheads="1"/>
          </p:cNvSpPr>
          <p:nvPr/>
        </p:nvSpPr>
        <p:spPr bwMode="auto">
          <a:xfrm rot="1358101">
            <a:off x="7339013" y="3001963"/>
            <a:ext cx="998537" cy="400050"/>
          </a:xfrm>
          <a:prstGeom prst="rect">
            <a:avLst/>
          </a:prstGeom>
          <a:noFill/>
          <a:ln w="9525">
            <a:noFill/>
            <a:miter lim="800000"/>
            <a:headEnd/>
            <a:tailEnd/>
          </a:ln>
        </p:spPr>
        <p:txBody>
          <a:bodyPr wrap="none">
            <a:spAutoFit/>
          </a:bodyPr>
          <a:lstStyle/>
          <a:p>
            <a:r>
              <a:rPr lang="en-CA" sz="2000"/>
              <a:t>Foobar</a:t>
            </a:r>
          </a:p>
        </p:txBody>
      </p:sp>
      <p:sp>
        <p:nvSpPr>
          <p:cNvPr id="80911" name="TextBox 16"/>
          <p:cNvSpPr txBox="1">
            <a:spLocks noChangeArrowheads="1"/>
          </p:cNvSpPr>
          <p:nvPr/>
        </p:nvSpPr>
        <p:spPr bwMode="auto">
          <a:xfrm rot="-546758">
            <a:off x="4294188" y="4032250"/>
            <a:ext cx="1408112" cy="400050"/>
          </a:xfrm>
          <a:prstGeom prst="rect">
            <a:avLst/>
          </a:prstGeom>
          <a:noFill/>
          <a:ln w="9525">
            <a:noFill/>
            <a:miter lim="800000"/>
            <a:headEnd/>
            <a:tailEnd/>
          </a:ln>
        </p:spPr>
        <p:txBody>
          <a:bodyPr wrap="none">
            <a:spAutoFit/>
          </a:bodyPr>
          <a:lstStyle/>
          <a:p>
            <a:r>
              <a:rPr lang="en-CA" sz="2000"/>
              <a:t>man-made</a:t>
            </a:r>
          </a:p>
        </p:txBody>
      </p:sp>
      <p:sp>
        <p:nvSpPr>
          <p:cNvPr id="80912" name="TextBox 17"/>
          <p:cNvSpPr txBox="1">
            <a:spLocks noChangeArrowheads="1"/>
          </p:cNvSpPr>
          <p:nvPr/>
        </p:nvSpPr>
        <p:spPr bwMode="auto">
          <a:xfrm rot="996733">
            <a:off x="1784350" y="5892800"/>
            <a:ext cx="1381125" cy="400050"/>
          </a:xfrm>
          <a:prstGeom prst="rect">
            <a:avLst/>
          </a:prstGeom>
          <a:noFill/>
          <a:ln w="9525">
            <a:noFill/>
            <a:miter lim="800000"/>
            <a:headEnd/>
            <a:tailEnd/>
          </a:ln>
        </p:spPr>
        <p:txBody>
          <a:bodyPr wrap="none">
            <a:spAutoFit/>
          </a:bodyPr>
          <a:lstStyle/>
          <a:p>
            <a:r>
              <a:rPr lang="en-CA" sz="2000"/>
              <a:t>manpower</a:t>
            </a:r>
          </a:p>
        </p:txBody>
      </p:sp>
      <p:sp>
        <p:nvSpPr>
          <p:cNvPr id="80913" name="TextBox 19"/>
          <p:cNvSpPr txBox="1">
            <a:spLocks noChangeArrowheads="1"/>
          </p:cNvSpPr>
          <p:nvPr/>
        </p:nvSpPr>
        <p:spPr bwMode="auto">
          <a:xfrm rot="-1361690">
            <a:off x="506413" y="3044825"/>
            <a:ext cx="2628900" cy="400050"/>
          </a:xfrm>
          <a:prstGeom prst="rect">
            <a:avLst/>
          </a:prstGeom>
          <a:noFill/>
          <a:ln w="9525">
            <a:noFill/>
            <a:miter lim="800000"/>
            <a:headEnd/>
            <a:tailEnd/>
          </a:ln>
        </p:spPr>
        <p:txBody>
          <a:bodyPr wrap="none">
            <a:spAutoFit/>
          </a:bodyPr>
          <a:lstStyle/>
          <a:p>
            <a:r>
              <a:rPr lang="en-CA" sz="2000"/>
              <a:t>despite the fact that...</a:t>
            </a:r>
          </a:p>
        </p:txBody>
      </p:sp>
      <p:sp>
        <p:nvSpPr>
          <p:cNvPr id="80914" name="TextBox 21"/>
          <p:cNvSpPr txBox="1">
            <a:spLocks noChangeArrowheads="1"/>
          </p:cNvSpPr>
          <p:nvPr/>
        </p:nvSpPr>
        <p:spPr bwMode="auto">
          <a:xfrm rot="-400998">
            <a:off x="4251325" y="5969000"/>
            <a:ext cx="2827338" cy="400050"/>
          </a:xfrm>
          <a:prstGeom prst="rect">
            <a:avLst/>
          </a:prstGeom>
          <a:noFill/>
          <a:ln w="9525">
            <a:noFill/>
            <a:miter lim="800000"/>
            <a:headEnd/>
            <a:tailEnd/>
          </a:ln>
        </p:spPr>
        <p:txBody>
          <a:bodyPr wrap="none">
            <a:spAutoFit/>
          </a:bodyPr>
          <a:lstStyle/>
          <a:p>
            <a:r>
              <a:rPr lang="en-CA" sz="2000"/>
              <a:t>in light of the fact that...</a:t>
            </a:r>
          </a:p>
        </p:txBody>
      </p:sp>
      <p:sp>
        <p:nvSpPr>
          <p:cNvPr id="23" name="TextBox 22"/>
          <p:cNvSpPr txBox="1"/>
          <p:nvPr/>
        </p:nvSpPr>
        <p:spPr>
          <a:xfrm>
            <a:off x="4643438" y="6611938"/>
            <a:ext cx="3613150" cy="246062"/>
          </a:xfrm>
          <a:prstGeom prst="rect">
            <a:avLst/>
          </a:prstGeom>
          <a:noFill/>
        </p:spPr>
        <p:txBody>
          <a:bodyPr wrap="none">
            <a:spAutoFit/>
          </a:bodyPr>
          <a:lstStyle/>
          <a:p>
            <a:pPr>
              <a:defRPr/>
            </a:pPr>
            <a:r>
              <a:rPr lang="en-CA" sz="1000" dirty="0">
                <a:solidFill>
                  <a:schemeClr val="bg1">
                    <a:lumMod val="75000"/>
                  </a:schemeClr>
                </a:solidFill>
              </a:rPr>
              <a:t>Randi Speaks, </a:t>
            </a:r>
            <a:r>
              <a:rPr lang="en-CA" sz="1000" i="1" dirty="0" err="1">
                <a:solidFill>
                  <a:schemeClr val="bg1">
                    <a:lumMod val="75000"/>
                  </a:schemeClr>
                </a:solidFill>
              </a:rPr>
              <a:t>Skeptics</a:t>
            </a:r>
            <a:r>
              <a:rPr lang="en-CA" sz="1000" i="1" dirty="0">
                <a:solidFill>
                  <a:schemeClr val="bg1">
                    <a:lumMod val="75000"/>
                  </a:schemeClr>
                </a:solidFill>
              </a:rPr>
              <a:t> Guide to the Universe</a:t>
            </a:r>
            <a:r>
              <a:rPr lang="en-CA" sz="1000" dirty="0">
                <a:solidFill>
                  <a:schemeClr val="bg1">
                    <a:lumMod val="75000"/>
                  </a:schemeClr>
                </a:solidFill>
              </a:rPr>
              <a:t>, Episode 181.</a:t>
            </a:r>
            <a:endParaRPr lang="en-CA" sz="1000" i="1" dirty="0">
              <a:solidFill>
                <a:schemeClr val="bg1">
                  <a:lumMod val="75000"/>
                </a:schemeClr>
              </a:solidFill>
            </a:endParaRPr>
          </a:p>
        </p:txBody>
      </p:sp>
      <p:sp>
        <p:nvSpPr>
          <p:cNvPr id="80916" name="TextBox 5"/>
          <p:cNvSpPr txBox="1">
            <a:spLocks noChangeArrowheads="1"/>
          </p:cNvSpPr>
          <p:nvPr/>
        </p:nvSpPr>
        <p:spPr bwMode="auto">
          <a:xfrm rot="-411556">
            <a:off x="4586288" y="2447925"/>
            <a:ext cx="925512" cy="400050"/>
          </a:xfrm>
          <a:prstGeom prst="rect">
            <a:avLst/>
          </a:prstGeom>
          <a:noFill/>
          <a:ln w="9525">
            <a:noFill/>
            <a:miter lim="800000"/>
            <a:headEnd/>
            <a:tailEnd/>
          </a:ln>
        </p:spPr>
        <p:txBody>
          <a:bodyPr wrap="none">
            <a:spAutoFit/>
          </a:bodyPr>
          <a:lstStyle/>
          <a:p>
            <a:r>
              <a:rPr lang="en-CA" sz="2000"/>
              <a:t>Okay?</a:t>
            </a:r>
          </a:p>
        </p:txBody>
      </p:sp>
      <p:sp>
        <p:nvSpPr>
          <p:cNvPr id="21" name="Rectangle 20"/>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Communication</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dirty="0" smtClean="0"/>
              <a:t>Language</a:t>
            </a:r>
          </a:p>
        </p:txBody>
      </p:sp>
      <p:sp>
        <p:nvSpPr>
          <p:cNvPr id="81923" name="Rectangle 3"/>
          <p:cNvSpPr>
            <a:spLocks noGrp="1" noChangeArrowheads="1"/>
          </p:cNvSpPr>
          <p:nvPr>
            <p:ph type="body" idx="1"/>
          </p:nvPr>
        </p:nvSpPr>
        <p:spPr/>
        <p:txBody>
          <a:bodyPr/>
          <a:lstStyle/>
          <a:p>
            <a:pPr>
              <a:buFontTx/>
              <a:buNone/>
            </a:pPr>
            <a:r>
              <a:rPr lang="en-US" smtClean="0"/>
              <a:t>	The language you use should be professional…</a:t>
            </a:r>
          </a:p>
          <a:p>
            <a:pPr lvl="1"/>
            <a:r>
              <a:rPr lang="en-US" smtClean="0"/>
              <a:t>Avoid fillers, jargon, colloquialisms, slang, swearing, gender-specific or verbose language</a:t>
            </a:r>
          </a:p>
        </p:txBody>
      </p:sp>
      <p:sp>
        <p:nvSpPr>
          <p:cNvPr id="79876" name="Slide Number Placeholder 3"/>
          <p:cNvSpPr>
            <a:spLocks noGrp="1"/>
          </p:cNvSpPr>
          <p:nvPr>
            <p:ph type="sldNum" sz="quarter" idx="12"/>
          </p:nvPr>
        </p:nvSpPr>
        <p:spPr/>
        <p:txBody>
          <a:bodyPr/>
          <a:lstStyle/>
          <a:p>
            <a:pPr>
              <a:defRPr/>
            </a:pPr>
            <a:fld id="{8790D17F-596B-4327-8165-59ECF369931C}" type="slidenum">
              <a:rPr lang="en-US"/>
              <a:pPr>
                <a:defRPr/>
              </a:pPr>
              <a:t>85</a:t>
            </a:fld>
            <a:endParaRPr lang="en-US"/>
          </a:p>
        </p:txBody>
      </p:sp>
      <p:sp>
        <p:nvSpPr>
          <p:cNvPr id="81925" name="TextBox 4"/>
          <p:cNvSpPr txBox="1">
            <a:spLocks noChangeArrowheads="1"/>
          </p:cNvSpPr>
          <p:nvPr/>
        </p:nvSpPr>
        <p:spPr bwMode="auto">
          <a:xfrm rot="-690851">
            <a:off x="376238" y="2644775"/>
            <a:ext cx="1077912" cy="400050"/>
          </a:xfrm>
          <a:prstGeom prst="rect">
            <a:avLst/>
          </a:prstGeom>
          <a:noFill/>
          <a:ln w="9525">
            <a:noFill/>
            <a:miter lim="800000"/>
            <a:headEnd/>
            <a:tailEnd/>
          </a:ln>
        </p:spPr>
        <p:txBody>
          <a:bodyPr wrap="none">
            <a:spAutoFit/>
          </a:bodyPr>
          <a:lstStyle/>
          <a:p>
            <a:r>
              <a:rPr lang="en-CA" sz="2000"/>
              <a:t>Umm....</a:t>
            </a:r>
          </a:p>
        </p:txBody>
      </p:sp>
      <p:sp>
        <p:nvSpPr>
          <p:cNvPr id="81926" name="TextBox 5"/>
          <p:cNvSpPr txBox="1">
            <a:spLocks noChangeArrowheads="1"/>
          </p:cNvSpPr>
          <p:nvPr/>
        </p:nvSpPr>
        <p:spPr bwMode="auto">
          <a:xfrm rot="307221">
            <a:off x="3067050" y="2860675"/>
            <a:ext cx="1312863" cy="400050"/>
          </a:xfrm>
          <a:prstGeom prst="rect">
            <a:avLst/>
          </a:prstGeom>
          <a:noFill/>
          <a:ln w="9525">
            <a:noFill/>
            <a:miter lim="800000"/>
            <a:headEnd/>
            <a:tailEnd/>
          </a:ln>
        </p:spPr>
        <p:txBody>
          <a:bodyPr wrap="none">
            <a:spAutoFit/>
          </a:bodyPr>
          <a:lstStyle/>
          <a:p>
            <a:r>
              <a:rPr lang="en-CA" sz="2000"/>
              <a:t>Definitely!</a:t>
            </a:r>
          </a:p>
        </p:txBody>
      </p:sp>
      <p:sp>
        <p:nvSpPr>
          <p:cNvPr id="81927" name="TextBox 6"/>
          <p:cNvSpPr txBox="1">
            <a:spLocks noChangeArrowheads="1"/>
          </p:cNvSpPr>
          <p:nvPr/>
        </p:nvSpPr>
        <p:spPr bwMode="auto">
          <a:xfrm rot="-1337553">
            <a:off x="5249863" y="2668588"/>
            <a:ext cx="1866900" cy="400050"/>
          </a:xfrm>
          <a:prstGeom prst="rect">
            <a:avLst/>
          </a:prstGeom>
          <a:noFill/>
          <a:ln w="9525">
            <a:noFill/>
            <a:miter lim="800000"/>
            <a:headEnd/>
            <a:tailEnd/>
          </a:ln>
        </p:spPr>
        <p:txBody>
          <a:bodyPr wrap="none">
            <a:spAutoFit/>
          </a:bodyPr>
          <a:lstStyle/>
          <a:p>
            <a:r>
              <a:rPr lang="en-CA" sz="2000"/>
              <a:t>Absolutely not!</a:t>
            </a:r>
          </a:p>
        </p:txBody>
      </p:sp>
      <p:sp>
        <p:nvSpPr>
          <p:cNvPr id="81928" name="TextBox 7"/>
          <p:cNvSpPr txBox="1">
            <a:spLocks noChangeArrowheads="1"/>
          </p:cNvSpPr>
          <p:nvPr/>
        </p:nvSpPr>
        <p:spPr bwMode="auto">
          <a:xfrm rot="1098490">
            <a:off x="6199188" y="3698875"/>
            <a:ext cx="2005012" cy="400050"/>
          </a:xfrm>
          <a:prstGeom prst="rect">
            <a:avLst/>
          </a:prstGeom>
          <a:noFill/>
          <a:ln w="9525">
            <a:noFill/>
            <a:miter lim="800000"/>
            <a:headEnd/>
            <a:tailEnd/>
          </a:ln>
        </p:spPr>
        <p:txBody>
          <a:bodyPr wrap="none">
            <a:spAutoFit/>
          </a:bodyPr>
          <a:lstStyle/>
          <a:p>
            <a:r>
              <a:rPr lang="en-CA" sz="2000"/>
              <a:t>We will utilize ...</a:t>
            </a:r>
          </a:p>
        </p:txBody>
      </p:sp>
      <p:sp>
        <p:nvSpPr>
          <p:cNvPr id="81929" name="TextBox 8"/>
          <p:cNvSpPr txBox="1">
            <a:spLocks noChangeArrowheads="1"/>
          </p:cNvSpPr>
          <p:nvPr/>
        </p:nvSpPr>
        <p:spPr bwMode="auto">
          <a:xfrm rot="-649294">
            <a:off x="730250" y="4000500"/>
            <a:ext cx="1031875" cy="400050"/>
          </a:xfrm>
          <a:prstGeom prst="rect">
            <a:avLst/>
          </a:prstGeom>
          <a:noFill/>
          <a:ln w="9525">
            <a:noFill/>
            <a:miter lim="800000"/>
            <a:headEnd/>
            <a:tailEnd/>
          </a:ln>
        </p:spPr>
        <p:txBody>
          <a:bodyPr wrap="none">
            <a:spAutoFit/>
          </a:bodyPr>
          <a:lstStyle/>
          <a:p>
            <a:r>
              <a:rPr lang="en-CA" sz="2000"/>
              <a:t>Well, ...</a:t>
            </a:r>
          </a:p>
        </p:txBody>
      </p:sp>
      <p:sp>
        <p:nvSpPr>
          <p:cNvPr id="81930" name="TextBox 9"/>
          <p:cNvSpPr txBox="1">
            <a:spLocks noChangeArrowheads="1"/>
          </p:cNvSpPr>
          <p:nvPr/>
        </p:nvSpPr>
        <p:spPr bwMode="auto">
          <a:xfrm rot="-1944294">
            <a:off x="1243013" y="4445000"/>
            <a:ext cx="2527300" cy="400050"/>
          </a:xfrm>
          <a:prstGeom prst="rect">
            <a:avLst/>
          </a:prstGeom>
          <a:noFill/>
          <a:ln w="9525">
            <a:noFill/>
            <a:miter lim="800000"/>
            <a:headEnd/>
            <a:tailEnd/>
          </a:ln>
        </p:spPr>
        <p:txBody>
          <a:bodyPr wrap="none">
            <a:spAutoFit/>
          </a:bodyPr>
          <a:lstStyle/>
          <a:p>
            <a:r>
              <a:rPr lang="en-CA" sz="2000"/>
              <a:t>It is a definite fact, ...</a:t>
            </a:r>
          </a:p>
        </p:txBody>
      </p:sp>
      <p:sp>
        <p:nvSpPr>
          <p:cNvPr id="81931" name="TextBox 10"/>
          <p:cNvSpPr txBox="1">
            <a:spLocks noChangeArrowheads="1"/>
          </p:cNvSpPr>
          <p:nvPr/>
        </p:nvSpPr>
        <p:spPr bwMode="auto">
          <a:xfrm rot="1243304">
            <a:off x="4524375" y="4792663"/>
            <a:ext cx="1763713" cy="400050"/>
          </a:xfrm>
          <a:prstGeom prst="rect">
            <a:avLst/>
          </a:prstGeom>
          <a:noFill/>
          <a:ln w="9525">
            <a:noFill/>
            <a:miter lim="800000"/>
            <a:headEnd/>
            <a:tailEnd/>
          </a:ln>
        </p:spPr>
        <p:txBody>
          <a:bodyPr wrap="none">
            <a:spAutoFit/>
          </a:bodyPr>
          <a:lstStyle/>
          <a:p>
            <a:r>
              <a:rPr lang="en-CA" sz="2000"/>
              <a:t>..., you know?</a:t>
            </a:r>
          </a:p>
        </p:txBody>
      </p:sp>
      <p:sp>
        <p:nvSpPr>
          <p:cNvPr id="81932" name="TextBox 11"/>
          <p:cNvSpPr txBox="1">
            <a:spLocks noChangeArrowheads="1"/>
          </p:cNvSpPr>
          <p:nvPr/>
        </p:nvSpPr>
        <p:spPr bwMode="auto">
          <a:xfrm rot="1243304">
            <a:off x="3533775" y="5338763"/>
            <a:ext cx="1008063" cy="400050"/>
          </a:xfrm>
          <a:prstGeom prst="rect">
            <a:avLst/>
          </a:prstGeom>
          <a:noFill/>
          <a:ln w="9525">
            <a:noFill/>
            <a:miter lim="800000"/>
            <a:headEnd/>
            <a:tailEnd/>
          </a:ln>
        </p:spPr>
        <p:txBody>
          <a:bodyPr wrap="none">
            <a:spAutoFit/>
          </a:bodyPr>
          <a:lstStyle/>
          <a:p>
            <a:r>
              <a:rPr lang="en-CA" sz="2000"/>
              <a:t>Like, ...</a:t>
            </a:r>
          </a:p>
        </p:txBody>
      </p:sp>
      <p:sp>
        <p:nvSpPr>
          <p:cNvPr id="81933" name="TextBox 12"/>
          <p:cNvSpPr txBox="1">
            <a:spLocks noChangeArrowheads="1"/>
          </p:cNvSpPr>
          <p:nvPr/>
        </p:nvSpPr>
        <p:spPr bwMode="auto">
          <a:xfrm rot="-734450">
            <a:off x="6878638" y="5275263"/>
            <a:ext cx="1319212" cy="400050"/>
          </a:xfrm>
          <a:prstGeom prst="rect">
            <a:avLst/>
          </a:prstGeom>
          <a:noFill/>
          <a:ln w="9525">
            <a:noFill/>
            <a:miter lim="800000"/>
            <a:headEnd/>
            <a:tailEnd/>
          </a:ln>
        </p:spPr>
        <p:txBody>
          <a:bodyPr wrap="none">
            <a:spAutoFit/>
          </a:bodyPr>
          <a:lstStyle/>
          <a:p>
            <a:r>
              <a:rPr lang="en-CA" sz="2000"/>
              <a:t>I mean, ...</a:t>
            </a:r>
          </a:p>
        </p:txBody>
      </p:sp>
      <p:cxnSp>
        <p:nvCxnSpPr>
          <p:cNvPr id="15" name="Straight Connector 14"/>
          <p:cNvCxnSpPr/>
          <p:nvPr/>
        </p:nvCxnSpPr>
        <p:spPr>
          <a:xfrm>
            <a:off x="179388" y="2565400"/>
            <a:ext cx="1296987" cy="576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39750" y="2565400"/>
            <a:ext cx="647700" cy="7921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55650" y="3860800"/>
            <a:ext cx="503238" cy="720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5650" y="4005263"/>
            <a:ext cx="792163" cy="5032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258888" y="4221163"/>
            <a:ext cx="2233612" cy="1079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476375" y="4005263"/>
            <a:ext cx="1727200" cy="1584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276600" y="5445125"/>
            <a:ext cx="1366838" cy="714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3635375" y="5157788"/>
            <a:ext cx="360363" cy="647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1942" name="TextBox 36"/>
          <p:cNvSpPr txBox="1">
            <a:spLocks noChangeArrowheads="1"/>
          </p:cNvSpPr>
          <p:nvPr/>
        </p:nvSpPr>
        <p:spPr bwMode="auto">
          <a:xfrm rot="307221">
            <a:off x="3527425" y="3290888"/>
            <a:ext cx="696913" cy="400050"/>
          </a:xfrm>
          <a:prstGeom prst="rect">
            <a:avLst/>
          </a:prstGeom>
          <a:noFill/>
          <a:ln w="9525">
            <a:noFill/>
            <a:miter lim="800000"/>
            <a:headEnd/>
            <a:tailEnd/>
          </a:ln>
        </p:spPr>
        <p:txBody>
          <a:bodyPr wrap="none">
            <a:spAutoFit/>
          </a:bodyPr>
          <a:lstStyle/>
          <a:p>
            <a:r>
              <a:rPr lang="en-CA" sz="2000" b="1">
                <a:solidFill>
                  <a:srgbClr val="00B0F0"/>
                </a:solidFill>
              </a:rPr>
              <a:t>Yes.</a:t>
            </a:r>
          </a:p>
        </p:txBody>
      </p:sp>
      <p:sp>
        <p:nvSpPr>
          <p:cNvPr id="81943" name="TextBox 38"/>
          <p:cNvSpPr txBox="1">
            <a:spLocks noChangeArrowheads="1"/>
          </p:cNvSpPr>
          <p:nvPr/>
        </p:nvSpPr>
        <p:spPr bwMode="auto">
          <a:xfrm rot="1098490">
            <a:off x="7086600" y="4137025"/>
            <a:ext cx="627063" cy="400050"/>
          </a:xfrm>
          <a:prstGeom prst="rect">
            <a:avLst/>
          </a:prstGeom>
          <a:noFill/>
          <a:ln w="9525">
            <a:noFill/>
            <a:miter lim="800000"/>
            <a:headEnd/>
            <a:tailEnd/>
          </a:ln>
        </p:spPr>
        <p:txBody>
          <a:bodyPr wrap="none">
            <a:spAutoFit/>
          </a:bodyPr>
          <a:lstStyle/>
          <a:p>
            <a:r>
              <a:rPr lang="en-CA" sz="2000" b="1">
                <a:solidFill>
                  <a:srgbClr val="00B0F0"/>
                </a:solidFill>
              </a:rPr>
              <a:t>use</a:t>
            </a:r>
          </a:p>
        </p:txBody>
      </p:sp>
      <p:cxnSp>
        <p:nvCxnSpPr>
          <p:cNvPr id="40" name="Straight Connector 39"/>
          <p:cNvCxnSpPr/>
          <p:nvPr/>
        </p:nvCxnSpPr>
        <p:spPr>
          <a:xfrm flipH="1">
            <a:off x="3059113" y="2852738"/>
            <a:ext cx="1225550" cy="431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348038" y="2852738"/>
            <a:ext cx="1152525" cy="5762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092950" y="4076700"/>
            <a:ext cx="86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81928" idx="0"/>
          </p:cNvCxnSpPr>
          <p:nvPr/>
        </p:nvCxnSpPr>
        <p:spPr>
          <a:xfrm flipH="1" flipV="1">
            <a:off x="7264400" y="3708400"/>
            <a:ext cx="476250" cy="584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1948" name="TextBox 52"/>
          <p:cNvSpPr txBox="1">
            <a:spLocks noChangeArrowheads="1"/>
          </p:cNvSpPr>
          <p:nvPr/>
        </p:nvSpPr>
        <p:spPr bwMode="auto">
          <a:xfrm rot="-1337553">
            <a:off x="6037263" y="2955925"/>
            <a:ext cx="598487" cy="400050"/>
          </a:xfrm>
          <a:prstGeom prst="rect">
            <a:avLst/>
          </a:prstGeom>
          <a:noFill/>
          <a:ln w="9525">
            <a:noFill/>
            <a:miter lim="800000"/>
            <a:headEnd/>
            <a:tailEnd/>
          </a:ln>
        </p:spPr>
        <p:txBody>
          <a:bodyPr wrap="none">
            <a:spAutoFit/>
          </a:bodyPr>
          <a:lstStyle/>
          <a:p>
            <a:r>
              <a:rPr lang="en-CA" sz="2000" b="1">
                <a:solidFill>
                  <a:srgbClr val="00B0F0"/>
                </a:solidFill>
              </a:rPr>
              <a:t>No.</a:t>
            </a:r>
          </a:p>
        </p:txBody>
      </p:sp>
      <p:cxnSp>
        <p:nvCxnSpPr>
          <p:cNvPr id="54" name="Straight Connector 53"/>
          <p:cNvCxnSpPr/>
          <p:nvPr/>
        </p:nvCxnSpPr>
        <p:spPr>
          <a:xfrm flipH="1">
            <a:off x="5464175" y="2276475"/>
            <a:ext cx="1655763" cy="11509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5248275" y="2563813"/>
            <a:ext cx="2016125" cy="504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859338" y="5013325"/>
            <a:ext cx="1441450" cy="1444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219700" y="4724400"/>
            <a:ext cx="1008063" cy="7921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6875463" y="5084763"/>
            <a:ext cx="936625" cy="8651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6732588" y="5445125"/>
            <a:ext cx="1439862" cy="1444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1955" name="TextBox 71"/>
          <p:cNvSpPr txBox="1">
            <a:spLocks noChangeArrowheads="1"/>
          </p:cNvSpPr>
          <p:nvPr/>
        </p:nvSpPr>
        <p:spPr bwMode="auto">
          <a:xfrm rot="1358101">
            <a:off x="7339013" y="3001963"/>
            <a:ext cx="998537" cy="400050"/>
          </a:xfrm>
          <a:prstGeom prst="rect">
            <a:avLst/>
          </a:prstGeom>
          <a:noFill/>
          <a:ln w="9525">
            <a:noFill/>
            <a:miter lim="800000"/>
            <a:headEnd/>
            <a:tailEnd/>
          </a:ln>
        </p:spPr>
        <p:txBody>
          <a:bodyPr wrap="none">
            <a:spAutoFit/>
          </a:bodyPr>
          <a:lstStyle/>
          <a:p>
            <a:r>
              <a:rPr lang="en-CA" sz="2000"/>
              <a:t>Foobar</a:t>
            </a:r>
          </a:p>
        </p:txBody>
      </p:sp>
      <p:cxnSp>
        <p:nvCxnSpPr>
          <p:cNvPr id="73" name="Straight Connector 72"/>
          <p:cNvCxnSpPr/>
          <p:nvPr/>
        </p:nvCxnSpPr>
        <p:spPr>
          <a:xfrm>
            <a:off x="7235825" y="3179763"/>
            <a:ext cx="1223963" cy="71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308850" y="2781300"/>
            <a:ext cx="935038" cy="10080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1958" name="TextBox 82"/>
          <p:cNvSpPr txBox="1">
            <a:spLocks noChangeArrowheads="1"/>
          </p:cNvSpPr>
          <p:nvPr/>
        </p:nvSpPr>
        <p:spPr bwMode="auto">
          <a:xfrm rot="-546758">
            <a:off x="4294188" y="4032250"/>
            <a:ext cx="1408112" cy="400050"/>
          </a:xfrm>
          <a:prstGeom prst="rect">
            <a:avLst/>
          </a:prstGeom>
          <a:noFill/>
          <a:ln w="9525">
            <a:noFill/>
            <a:miter lim="800000"/>
            <a:headEnd/>
            <a:tailEnd/>
          </a:ln>
        </p:spPr>
        <p:txBody>
          <a:bodyPr wrap="none">
            <a:spAutoFit/>
          </a:bodyPr>
          <a:lstStyle/>
          <a:p>
            <a:r>
              <a:rPr lang="en-CA" sz="2000"/>
              <a:t>man-made</a:t>
            </a:r>
          </a:p>
        </p:txBody>
      </p:sp>
      <p:sp>
        <p:nvSpPr>
          <p:cNvPr id="81959" name="TextBox 83"/>
          <p:cNvSpPr txBox="1">
            <a:spLocks noChangeArrowheads="1"/>
          </p:cNvSpPr>
          <p:nvPr/>
        </p:nvSpPr>
        <p:spPr bwMode="auto">
          <a:xfrm rot="996733">
            <a:off x="1784350" y="5892800"/>
            <a:ext cx="1381125" cy="400050"/>
          </a:xfrm>
          <a:prstGeom prst="rect">
            <a:avLst/>
          </a:prstGeom>
          <a:noFill/>
          <a:ln w="9525">
            <a:noFill/>
            <a:miter lim="800000"/>
            <a:headEnd/>
            <a:tailEnd/>
          </a:ln>
        </p:spPr>
        <p:txBody>
          <a:bodyPr wrap="none">
            <a:spAutoFit/>
          </a:bodyPr>
          <a:lstStyle/>
          <a:p>
            <a:r>
              <a:rPr lang="en-CA" sz="2000"/>
              <a:t>manpower</a:t>
            </a:r>
          </a:p>
        </p:txBody>
      </p:sp>
      <p:sp>
        <p:nvSpPr>
          <p:cNvPr id="81960" name="TextBox 84"/>
          <p:cNvSpPr txBox="1">
            <a:spLocks noChangeArrowheads="1"/>
          </p:cNvSpPr>
          <p:nvPr/>
        </p:nvSpPr>
        <p:spPr bwMode="auto">
          <a:xfrm rot="996733">
            <a:off x="1771650" y="5624513"/>
            <a:ext cx="2324100" cy="400050"/>
          </a:xfrm>
          <a:prstGeom prst="rect">
            <a:avLst/>
          </a:prstGeom>
          <a:noFill/>
          <a:ln w="9525">
            <a:noFill/>
            <a:miter lim="800000"/>
            <a:headEnd/>
            <a:tailEnd/>
          </a:ln>
        </p:spPr>
        <p:txBody>
          <a:bodyPr wrap="none">
            <a:spAutoFit/>
          </a:bodyPr>
          <a:lstStyle/>
          <a:p>
            <a:r>
              <a:rPr lang="en-CA" sz="2000" b="1" dirty="0">
                <a:solidFill>
                  <a:srgbClr val="00B0F0"/>
                </a:solidFill>
              </a:rPr>
              <a:t>human resources</a:t>
            </a:r>
          </a:p>
        </p:txBody>
      </p:sp>
      <p:sp>
        <p:nvSpPr>
          <p:cNvPr id="81961" name="TextBox 85"/>
          <p:cNvSpPr txBox="1">
            <a:spLocks noChangeArrowheads="1"/>
          </p:cNvSpPr>
          <p:nvPr/>
        </p:nvSpPr>
        <p:spPr bwMode="auto">
          <a:xfrm rot="-546758">
            <a:off x="4195763" y="3732213"/>
            <a:ext cx="1309687" cy="400050"/>
          </a:xfrm>
          <a:prstGeom prst="rect">
            <a:avLst/>
          </a:prstGeom>
          <a:noFill/>
          <a:ln w="9525">
            <a:noFill/>
            <a:miter lim="800000"/>
            <a:headEnd/>
            <a:tailEnd/>
          </a:ln>
        </p:spPr>
        <p:txBody>
          <a:bodyPr wrap="none">
            <a:spAutoFit/>
          </a:bodyPr>
          <a:lstStyle/>
          <a:p>
            <a:r>
              <a:rPr lang="en-CA" sz="2000" b="1">
                <a:solidFill>
                  <a:srgbClr val="00B0F0"/>
                </a:solidFill>
              </a:rPr>
              <a:t>synthetic</a:t>
            </a:r>
          </a:p>
        </p:txBody>
      </p:sp>
      <p:cxnSp>
        <p:nvCxnSpPr>
          <p:cNvPr id="87" name="Straight Connector 86"/>
          <p:cNvCxnSpPr/>
          <p:nvPr/>
        </p:nvCxnSpPr>
        <p:spPr>
          <a:xfrm>
            <a:off x="1763713" y="5732463"/>
            <a:ext cx="1368425" cy="7921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flipV="1">
            <a:off x="1654175" y="6099175"/>
            <a:ext cx="1477963" cy="666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067175" y="3933825"/>
            <a:ext cx="1657350" cy="647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4067175" y="4221163"/>
            <a:ext cx="1873250" cy="1444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1966" name="TextBox 99"/>
          <p:cNvSpPr txBox="1">
            <a:spLocks noChangeArrowheads="1"/>
          </p:cNvSpPr>
          <p:nvPr/>
        </p:nvSpPr>
        <p:spPr bwMode="auto">
          <a:xfrm rot="-1361690">
            <a:off x="506413" y="3044825"/>
            <a:ext cx="2628900" cy="400050"/>
          </a:xfrm>
          <a:prstGeom prst="rect">
            <a:avLst/>
          </a:prstGeom>
          <a:noFill/>
          <a:ln w="9525">
            <a:noFill/>
            <a:miter lim="800000"/>
            <a:headEnd/>
            <a:tailEnd/>
          </a:ln>
        </p:spPr>
        <p:txBody>
          <a:bodyPr wrap="none">
            <a:spAutoFit/>
          </a:bodyPr>
          <a:lstStyle/>
          <a:p>
            <a:r>
              <a:rPr lang="en-CA" sz="2000"/>
              <a:t>despite the fact that...</a:t>
            </a:r>
          </a:p>
        </p:txBody>
      </p:sp>
      <p:sp>
        <p:nvSpPr>
          <p:cNvPr id="81967" name="TextBox 100"/>
          <p:cNvSpPr txBox="1">
            <a:spLocks noChangeArrowheads="1"/>
          </p:cNvSpPr>
          <p:nvPr/>
        </p:nvSpPr>
        <p:spPr bwMode="auto">
          <a:xfrm rot="-1361690">
            <a:off x="1498600" y="3189288"/>
            <a:ext cx="1423988" cy="400050"/>
          </a:xfrm>
          <a:prstGeom prst="rect">
            <a:avLst/>
          </a:prstGeom>
          <a:noFill/>
          <a:ln w="9525">
            <a:noFill/>
            <a:miter lim="800000"/>
            <a:headEnd/>
            <a:tailEnd/>
          </a:ln>
        </p:spPr>
        <p:txBody>
          <a:bodyPr wrap="none">
            <a:spAutoFit/>
          </a:bodyPr>
          <a:lstStyle/>
          <a:p>
            <a:r>
              <a:rPr lang="en-CA" sz="2000" b="1">
                <a:solidFill>
                  <a:srgbClr val="00B0F0"/>
                </a:solidFill>
              </a:rPr>
              <a:t>because...</a:t>
            </a:r>
          </a:p>
        </p:txBody>
      </p:sp>
      <p:cxnSp>
        <p:nvCxnSpPr>
          <p:cNvPr id="102" name="Straight Connector 101"/>
          <p:cNvCxnSpPr/>
          <p:nvPr/>
        </p:nvCxnSpPr>
        <p:spPr>
          <a:xfrm flipV="1">
            <a:off x="395288" y="2924175"/>
            <a:ext cx="2592387" cy="720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755650" y="2708275"/>
            <a:ext cx="1944688" cy="1152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1970" name="TextBox 107"/>
          <p:cNvSpPr txBox="1">
            <a:spLocks noChangeArrowheads="1"/>
          </p:cNvSpPr>
          <p:nvPr/>
        </p:nvSpPr>
        <p:spPr bwMode="auto">
          <a:xfrm rot="-400998">
            <a:off x="4251325" y="5969000"/>
            <a:ext cx="2827338" cy="400050"/>
          </a:xfrm>
          <a:prstGeom prst="rect">
            <a:avLst/>
          </a:prstGeom>
          <a:noFill/>
          <a:ln w="9525">
            <a:noFill/>
            <a:miter lim="800000"/>
            <a:headEnd/>
            <a:tailEnd/>
          </a:ln>
        </p:spPr>
        <p:txBody>
          <a:bodyPr wrap="none">
            <a:spAutoFit/>
          </a:bodyPr>
          <a:lstStyle/>
          <a:p>
            <a:r>
              <a:rPr lang="en-CA" sz="2000"/>
              <a:t>in light of the fact that...</a:t>
            </a:r>
          </a:p>
        </p:txBody>
      </p:sp>
      <p:sp>
        <p:nvSpPr>
          <p:cNvPr id="81971" name="TextBox 108"/>
          <p:cNvSpPr txBox="1">
            <a:spLocks noChangeArrowheads="1"/>
          </p:cNvSpPr>
          <p:nvPr/>
        </p:nvSpPr>
        <p:spPr bwMode="auto">
          <a:xfrm rot="-400998">
            <a:off x="5418138" y="6249988"/>
            <a:ext cx="1212850" cy="400050"/>
          </a:xfrm>
          <a:prstGeom prst="rect">
            <a:avLst/>
          </a:prstGeom>
          <a:noFill/>
          <a:ln w="9525">
            <a:noFill/>
            <a:miter lim="800000"/>
            <a:headEnd/>
            <a:tailEnd/>
          </a:ln>
        </p:spPr>
        <p:txBody>
          <a:bodyPr wrap="none">
            <a:spAutoFit/>
          </a:bodyPr>
          <a:lstStyle/>
          <a:p>
            <a:r>
              <a:rPr lang="en-CA" sz="2000" b="1">
                <a:solidFill>
                  <a:srgbClr val="00B0F0"/>
                </a:solidFill>
              </a:rPr>
              <a:t>because</a:t>
            </a:r>
          </a:p>
        </p:txBody>
      </p:sp>
      <p:cxnSp>
        <p:nvCxnSpPr>
          <p:cNvPr id="110" name="Straight Connector 109"/>
          <p:cNvCxnSpPr/>
          <p:nvPr/>
        </p:nvCxnSpPr>
        <p:spPr>
          <a:xfrm flipV="1">
            <a:off x="4427538" y="5949950"/>
            <a:ext cx="2305050" cy="5032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56100" y="6092825"/>
            <a:ext cx="2663825" cy="1444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1974" name="TextBox 5"/>
          <p:cNvSpPr txBox="1">
            <a:spLocks noChangeArrowheads="1"/>
          </p:cNvSpPr>
          <p:nvPr/>
        </p:nvSpPr>
        <p:spPr bwMode="auto">
          <a:xfrm rot="-411556">
            <a:off x="4586288" y="2447925"/>
            <a:ext cx="925512" cy="400050"/>
          </a:xfrm>
          <a:prstGeom prst="rect">
            <a:avLst/>
          </a:prstGeom>
          <a:noFill/>
          <a:ln w="9525">
            <a:noFill/>
            <a:miter lim="800000"/>
            <a:headEnd/>
            <a:tailEnd/>
          </a:ln>
        </p:spPr>
        <p:txBody>
          <a:bodyPr wrap="none">
            <a:spAutoFit/>
          </a:bodyPr>
          <a:lstStyle/>
          <a:p>
            <a:r>
              <a:rPr lang="en-CA" sz="2000"/>
              <a:t>Okay?</a:t>
            </a:r>
          </a:p>
        </p:txBody>
      </p:sp>
      <p:cxnSp>
        <p:nvCxnSpPr>
          <p:cNvPr id="56" name="Straight Connector 55"/>
          <p:cNvCxnSpPr/>
          <p:nvPr/>
        </p:nvCxnSpPr>
        <p:spPr>
          <a:xfrm flipV="1">
            <a:off x="4643438" y="2349500"/>
            <a:ext cx="792162" cy="5746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4643438" y="2492375"/>
            <a:ext cx="936625" cy="288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Communication</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dirty="0" smtClean="0"/>
              <a:t>Language</a:t>
            </a:r>
          </a:p>
        </p:txBody>
      </p:sp>
      <p:sp>
        <p:nvSpPr>
          <p:cNvPr id="82947" name="Rectangle 3"/>
          <p:cNvSpPr>
            <a:spLocks noGrp="1" noChangeArrowheads="1"/>
          </p:cNvSpPr>
          <p:nvPr>
            <p:ph type="body" idx="1"/>
          </p:nvPr>
        </p:nvSpPr>
        <p:spPr/>
        <p:txBody>
          <a:bodyPr/>
          <a:lstStyle/>
          <a:p>
            <a:pPr>
              <a:buFontTx/>
              <a:buNone/>
            </a:pPr>
            <a:r>
              <a:rPr lang="en-US" dirty="0" smtClean="0"/>
              <a:t>	Just avoid noisy pauses and fillers…</a:t>
            </a:r>
          </a:p>
          <a:p>
            <a:pPr>
              <a:buFontTx/>
              <a:buNone/>
            </a:pPr>
            <a:endParaRPr lang="en-US" dirty="0" smtClean="0"/>
          </a:p>
          <a:p>
            <a:pPr algn="ctr">
              <a:buFontTx/>
              <a:buNone/>
            </a:pPr>
            <a:r>
              <a:rPr lang="en-US" dirty="0" smtClean="0"/>
              <a:t>Instead, a silent pause will not even be noticed by the audience</a:t>
            </a:r>
          </a:p>
        </p:txBody>
      </p:sp>
      <p:sp>
        <p:nvSpPr>
          <p:cNvPr id="80900" name="Slide Number Placeholder 3"/>
          <p:cNvSpPr>
            <a:spLocks noGrp="1"/>
          </p:cNvSpPr>
          <p:nvPr>
            <p:ph type="sldNum" sz="quarter" idx="12"/>
          </p:nvPr>
        </p:nvSpPr>
        <p:spPr/>
        <p:txBody>
          <a:bodyPr/>
          <a:lstStyle/>
          <a:p>
            <a:pPr>
              <a:defRPr/>
            </a:pPr>
            <a:fld id="{1CD8968B-2A10-41B7-BE4D-F162C6A1C9BD}" type="slidenum">
              <a:rPr lang="en-US"/>
              <a:pPr>
                <a:defRPr/>
              </a:pPr>
              <a:t>86</a:t>
            </a:fld>
            <a:endParaRPr lang="en-US"/>
          </a:p>
        </p:txBody>
      </p:sp>
      <p:sp>
        <p:nvSpPr>
          <p:cNvPr id="58" name="TextBox 5"/>
          <p:cNvSpPr txBox="1">
            <a:spLocks noChangeArrowheads="1"/>
          </p:cNvSpPr>
          <p:nvPr/>
        </p:nvSpPr>
        <p:spPr bwMode="auto">
          <a:xfrm rot="-411556">
            <a:off x="4586288" y="2447925"/>
            <a:ext cx="925512" cy="400050"/>
          </a:xfrm>
          <a:prstGeom prst="rect">
            <a:avLst/>
          </a:prstGeom>
          <a:noFill/>
          <a:ln w="9525">
            <a:noFill/>
            <a:miter lim="800000"/>
            <a:headEnd/>
            <a:tailEnd/>
          </a:ln>
        </p:spPr>
        <p:txBody>
          <a:bodyPr wrap="none">
            <a:spAutoFit/>
          </a:bodyPr>
          <a:lstStyle/>
          <a:p>
            <a:r>
              <a:rPr lang="en-CA" sz="2000"/>
              <a:t>Okay?</a:t>
            </a:r>
          </a:p>
        </p:txBody>
      </p:sp>
      <p:sp>
        <p:nvSpPr>
          <p:cNvPr id="59" name="TextBox 5"/>
          <p:cNvSpPr txBox="1">
            <a:spLocks noChangeArrowheads="1"/>
          </p:cNvSpPr>
          <p:nvPr/>
        </p:nvSpPr>
        <p:spPr bwMode="auto">
          <a:xfrm rot="1623943">
            <a:off x="3709988" y="3043238"/>
            <a:ext cx="962025" cy="415925"/>
          </a:xfrm>
          <a:prstGeom prst="rect">
            <a:avLst/>
          </a:prstGeom>
          <a:noFill/>
          <a:ln w="9525">
            <a:noFill/>
            <a:miter lim="800000"/>
            <a:headEnd/>
            <a:tailEnd/>
          </a:ln>
        </p:spPr>
        <p:txBody>
          <a:bodyPr wrap="none">
            <a:spAutoFit/>
          </a:bodyPr>
          <a:lstStyle/>
          <a:p>
            <a:r>
              <a:rPr lang="en-CA" sz="2100"/>
              <a:t>Okay?</a:t>
            </a:r>
          </a:p>
        </p:txBody>
      </p:sp>
      <p:sp>
        <p:nvSpPr>
          <p:cNvPr id="62" name="TextBox 5"/>
          <p:cNvSpPr txBox="1">
            <a:spLocks noChangeArrowheads="1"/>
          </p:cNvSpPr>
          <p:nvPr/>
        </p:nvSpPr>
        <p:spPr bwMode="auto">
          <a:xfrm rot="-1930949">
            <a:off x="2814638" y="3630613"/>
            <a:ext cx="1001712" cy="430212"/>
          </a:xfrm>
          <a:prstGeom prst="rect">
            <a:avLst/>
          </a:prstGeom>
          <a:noFill/>
          <a:ln w="9525">
            <a:noFill/>
            <a:miter lim="800000"/>
            <a:headEnd/>
            <a:tailEnd/>
          </a:ln>
        </p:spPr>
        <p:txBody>
          <a:bodyPr wrap="none">
            <a:spAutoFit/>
          </a:bodyPr>
          <a:lstStyle/>
          <a:p>
            <a:r>
              <a:rPr lang="en-CA" sz="2200"/>
              <a:t>Okay?</a:t>
            </a:r>
          </a:p>
        </p:txBody>
      </p:sp>
      <p:sp>
        <p:nvSpPr>
          <p:cNvPr id="64" name="TextBox 5"/>
          <p:cNvSpPr txBox="1">
            <a:spLocks noChangeArrowheads="1"/>
          </p:cNvSpPr>
          <p:nvPr/>
        </p:nvSpPr>
        <p:spPr bwMode="auto">
          <a:xfrm rot="507542">
            <a:off x="5156200" y="3205163"/>
            <a:ext cx="1036638" cy="446087"/>
          </a:xfrm>
          <a:prstGeom prst="rect">
            <a:avLst/>
          </a:prstGeom>
          <a:noFill/>
          <a:ln w="9525">
            <a:noFill/>
            <a:miter lim="800000"/>
            <a:headEnd/>
            <a:tailEnd/>
          </a:ln>
        </p:spPr>
        <p:txBody>
          <a:bodyPr wrap="none">
            <a:spAutoFit/>
          </a:bodyPr>
          <a:lstStyle/>
          <a:p>
            <a:r>
              <a:rPr lang="en-CA" sz="2300"/>
              <a:t>Okay?</a:t>
            </a:r>
          </a:p>
        </p:txBody>
      </p:sp>
      <p:sp>
        <p:nvSpPr>
          <p:cNvPr id="65" name="TextBox 5"/>
          <p:cNvSpPr txBox="1">
            <a:spLocks noChangeArrowheads="1"/>
          </p:cNvSpPr>
          <p:nvPr/>
        </p:nvSpPr>
        <p:spPr bwMode="auto">
          <a:xfrm rot="-1188129">
            <a:off x="4364038" y="4070350"/>
            <a:ext cx="1074737" cy="461963"/>
          </a:xfrm>
          <a:prstGeom prst="rect">
            <a:avLst/>
          </a:prstGeom>
          <a:noFill/>
          <a:ln w="9525">
            <a:noFill/>
            <a:miter lim="800000"/>
            <a:headEnd/>
            <a:tailEnd/>
          </a:ln>
        </p:spPr>
        <p:txBody>
          <a:bodyPr wrap="none">
            <a:spAutoFit/>
          </a:bodyPr>
          <a:lstStyle/>
          <a:p>
            <a:r>
              <a:rPr lang="en-CA" sz="2400"/>
              <a:t>Okay?</a:t>
            </a:r>
          </a:p>
        </p:txBody>
      </p:sp>
      <p:sp>
        <p:nvSpPr>
          <p:cNvPr id="67" name="TextBox 5"/>
          <p:cNvSpPr txBox="1">
            <a:spLocks noChangeArrowheads="1"/>
          </p:cNvSpPr>
          <p:nvPr/>
        </p:nvSpPr>
        <p:spPr bwMode="auto">
          <a:xfrm rot="1293603">
            <a:off x="5443538" y="4872038"/>
            <a:ext cx="1111250" cy="476250"/>
          </a:xfrm>
          <a:prstGeom prst="rect">
            <a:avLst/>
          </a:prstGeom>
          <a:noFill/>
          <a:ln w="9525">
            <a:noFill/>
            <a:miter lim="800000"/>
            <a:headEnd/>
            <a:tailEnd/>
          </a:ln>
        </p:spPr>
        <p:txBody>
          <a:bodyPr wrap="none">
            <a:spAutoFit/>
          </a:bodyPr>
          <a:lstStyle/>
          <a:p>
            <a:r>
              <a:rPr lang="en-CA" sz="2500"/>
              <a:t>Okay?</a:t>
            </a:r>
          </a:p>
        </p:txBody>
      </p:sp>
      <p:sp>
        <p:nvSpPr>
          <p:cNvPr id="69" name="TextBox 5"/>
          <p:cNvSpPr txBox="1">
            <a:spLocks noChangeArrowheads="1"/>
          </p:cNvSpPr>
          <p:nvPr/>
        </p:nvSpPr>
        <p:spPr bwMode="auto">
          <a:xfrm rot="-224858">
            <a:off x="2586038" y="4760913"/>
            <a:ext cx="1149350" cy="492125"/>
          </a:xfrm>
          <a:prstGeom prst="rect">
            <a:avLst/>
          </a:prstGeom>
          <a:noFill/>
          <a:ln w="9525">
            <a:noFill/>
            <a:miter lim="800000"/>
            <a:headEnd/>
            <a:tailEnd/>
          </a:ln>
        </p:spPr>
        <p:txBody>
          <a:bodyPr wrap="none">
            <a:spAutoFit/>
          </a:bodyPr>
          <a:lstStyle/>
          <a:p>
            <a:r>
              <a:rPr lang="en-CA" sz="2600"/>
              <a:t>Okay?</a:t>
            </a:r>
          </a:p>
        </p:txBody>
      </p:sp>
      <p:sp>
        <p:nvSpPr>
          <p:cNvPr id="70" name="TextBox 5"/>
          <p:cNvSpPr txBox="1">
            <a:spLocks noChangeArrowheads="1"/>
          </p:cNvSpPr>
          <p:nvPr/>
        </p:nvSpPr>
        <p:spPr bwMode="auto">
          <a:xfrm rot="1688374">
            <a:off x="5754688" y="4022725"/>
            <a:ext cx="1184275" cy="508000"/>
          </a:xfrm>
          <a:prstGeom prst="rect">
            <a:avLst/>
          </a:prstGeom>
          <a:noFill/>
          <a:ln w="9525">
            <a:noFill/>
            <a:miter lim="800000"/>
            <a:headEnd/>
            <a:tailEnd/>
          </a:ln>
        </p:spPr>
        <p:txBody>
          <a:bodyPr wrap="none">
            <a:spAutoFit/>
          </a:bodyPr>
          <a:lstStyle/>
          <a:p>
            <a:r>
              <a:rPr lang="en-CA" sz="2700"/>
              <a:t>Okay?</a:t>
            </a:r>
          </a:p>
        </p:txBody>
      </p:sp>
      <p:sp>
        <p:nvSpPr>
          <p:cNvPr id="71" name="TextBox 5"/>
          <p:cNvSpPr txBox="1">
            <a:spLocks noChangeArrowheads="1"/>
          </p:cNvSpPr>
          <p:nvPr/>
        </p:nvSpPr>
        <p:spPr bwMode="auto">
          <a:xfrm rot="-1311325">
            <a:off x="1797050" y="2759075"/>
            <a:ext cx="1222375" cy="523875"/>
          </a:xfrm>
          <a:prstGeom prst="rect">
            <a:avLst/>
          </a:prstGeom>
          <a:noFill/>
          <a:ln w="9525">
            <a:noFill/>
            <a:miter lim="800000"/>
            <a:headEnd/>
            <a:tailEnd/>
          </a:ln>
        </p:spPr>
        <p:txBody>
          <a:bodyPr wrap="none">
            <a:spAutoFit/>
          </a:bodyPr>
          <a:lstStyle/>
          <a:p>
            <a:r>
              <a:rPr lang="en-CA" sz="2800"/>
              <a:t>Okay?</a:t>
            </a:r>
          </a:p>
        </p:txBody>
      </p:sp>
      <p:sp>
        <p:nvSpPr>
          <p:cNvPr id="72" name="TextBox 5"/>
          <p:cNvSpPr txBox="1">
            <a:spLocks noChangeArrowheads="1"/>
          </p:cNvSpPr>
          <p:nvPr/>
        </p:nvSpPr>
        <p:spPr bwMode="auto">
          <a:xfrm rot="1890451">
            <a:off x="6761163" y="3414713"/>
            <a:ext cx="1258887" cy="538162"/>
          </a:xfrm>
          <a:prstGeom prst="rect">
            <a:avLst/>
          </a:prstGeom>
          <a:noFill/>
          <a:ln w="9525">
            <a:noFill/>
            <a:miter lim="800000"/>
            <a:headEnd/>
            <a:tailEnd/>
          </a:ln>
        </p:spPr>
        <p:txBody>
          <a:bodyPr wrap="none">
            <a:spAutoFit/>
          </a:bodyPr>
          <a:lstStyle/>
          <a:p>
            <a:r>
              <a:rPr lang="en-CA" sz="2900"/>
              <a:t>Okay?</a:t>
            </a:r>
          </a:p>
        </p:txBody>
      </p:sp>
      <p:sp>
        <p:nvSpPr>
          <p:cNvPr id="74" name="TextBox 5"/>
          <p:cNvSpPr txBox="1">
            <a:spLocks noChangeArrowheads="1"/>
          </p:cNvSpPr>
          <p:nvPr/>
        </p:nvSpPr>
        <p:spPr bwMode="auto">
          <a:xfrm rot="839814">
            <a:off x="3952875" y="5222875"/>
            <a:ext cx="1295400" cy="554038"/>
          </a:xfrm>
          <a:prstGeom prst="rect">
            <a:avLst/>
          </a:prstGeom>
          <a:noFill/>
          <a:ln w="9525">
            <a:noFill/>
            <a:miter lim="800000"/>
            <a:headEnd/>
            <a:tailEnd/>
          </a:ln>
        </p:spPr>
        <p:txBody>
          <a:bodyPr wrap="none">
            <a:spAutoFit/>
          </a:bodyPr>
          <a:lstStyle/>
          <a:p>
            <a:r>
              <a:rPr lang="en-CA" sz="3000"/>
              <a:t>Okay?</a:t>
            </a:r>
          </a:p>
        </p:txBody>
      </p:sp>
      <p:sp>
        <p:nvSpPr>
          <p:cNvPr id="75" name="TextBox 5"/>
          <p:cNvSpPr txBox="1">
            <a:spLocks noChangeArrowheads="1"/>
          </p:cNvSpPr>
          <p:nvPr/>
        </p:nvSpPr>
        <p:spPr bwMode="auto">
          <a:xfrm rot="-1139518">
            <a:off x="519113" y="3905250"/>
            <a:ext cx="1444625" cy="569913"/>
          </a:xfrm>
          <a:prstGeom prst="rect">
            <a:avLst/>
          </a:prstGeom>
          <a:noFill/>
          <a:ln w="9525">
            <a:noFill/>
            <a:miter lim="800000"/>
            <a:headEnd/>
            <a:tailEnd/>
          </a:ln>
        </p:spPr>
        <p:txBody>
          <a:bodyPr wrap="none">
            <a:spAutoFit/>
          </a:bodyPr>
          <a:lstStyle/>
          <a:p>
            <a:r>
              <a:rPr lang="en-CA" sz="3100"/>
              <a:t>Okay?!</a:t>
            </a:r>
          </a:p>
        </p:txBody>
      </p:sp>
      <p:sp>
        <p:nvSpPr>
          <p:cNvPr id="77" name="TextBox 5"/>
          <p:cNvSpPr txBox="1">
            <a:spLocks noChangeArrowheads="1"/>
          </p:cNvSpPr>
          <p:nvPr/>
        </p:nvSpPr>
        <p:spPr bwMode="auto">
          <a:xfrm rot="2486792">
            <a:off x="6719888" y="4908550"/>
            <a:ext cx="1484312" cy="584200"/>
          </a:xfrm>
          <a:prstGeom prst="rect">
            <a:avLst/>
          </a:prstGeom>
          <a:noFill/>
          <a:ln w="9525">
            <a:noFill/>
            <a:miter lim="800000"/>
            <a:headEnd/>
            <a:tailEnd/>
          </a:ln>
        </p:spPr>
        <p:txBody>
          <a:bodyPr wrap="none">
            <a:spAutoFit/>
          </a:bodyPr>
          <a:lstStyle/>
          <a:p>
            <a:r>
              <a:rPr lang="en-CA" sz="3200" dirty="0"/>
              <a:t>Okay?!</a:t>
            </a:r>
          </a:p>
        </p:txBody>
      </p:sp>
      <p:sp>
        <p:nvSpPr>
          <p:cNvPr id="78" name="TextBox 5"/>
          <p:cNvSpPr txBox="1">
            <a:spLocks noChangeArrowheads="1"/>
          </p:cNvSpPr>
          <p:nvPr/>
        </p:nvSpPr>
        <p:spPr bwMode="auto">
          <a:xfrm rot="830007">
            <a:off x="6116638" y="2327275"/>
            <a:ext cx="1289050" cy="600075"/>
          </a:xfrm>
          <a:prstGeom prst="rect">
            <a:avLst/>
          </a:prstGeom>
          <a:noFill/>
          <a:ln w="9525">
            <a:noFill/>
            <a:miter lim="800000"/>
            <a:headEnd/>
            <a:tailEnd/>
          </a:ln>
        </p:spPr>
        <p:txBody>
          <a:bodyPr wrap="none">
            <a:spAutoFit/>
          </a:bodyPr>
          <a:lstStyle/>
          <a:p>
            <a:r>
              <a:rPr lang="en-CA" sz="3300"/>
              <a:t>Okay!</a:t>
            </a:r>
          </a:p>
        </p:txBody>
      </p:sp>
      <p:sp>
        <p:nvSpPr>
          <p:cNvPr id="79" name="TextBox 5"/>
          <p:cNvSpPr txBox="1">
            <a:spLocks noChangeArrowheads="1"/>
          </p:cNvSpPr>
          <p:nvPr/>
        </p:nvSpPr>
        <p:spPr bwMode="auto">
          <a:xfrm rot="-340921">
            <a:off x="1101725" y="5367338"/>
            <a:ext cx="1566863" cy="614362"/>
          </a:xfrm>
          <a:prstGeom prst="rect">
            <a:avLst/>
          </a:prstGeom>
          <a:noFill/>
          <a:ln w="9525">
            <a:noFill/>
            <a:miter lim="800000"/>
            <a:headEnd/>
            <a:tailEnd/>
          </a:ln>
        </p:spPr>
        <p:txBody>
          <a:bodyPr wrap="none">
            <a:spAutoFit/>
          </a:bodyPr>
          <a:lstStyle/>
          <a:p>
            <a:r>
              <a:rPr lang="en-CA" sz="3400"/>
              <a:t>Okay!!!</a:t>
            </a:r>
          </a:p>
        </p:txBody>
      </p:sp>
      <p:sp>
        <p:nvSpPr>
          <p:cNvPr id="80" name="TextBox 5"/>
          <p:cNvSpPr txBox="1">
            <a:spLocks noChangeArrowheads="1"/>
          </p:cNvSpPr>
          <p:nvPr/>
        </p:nvSpPr>
        <p:spPr bwMode="auto">
          <a:xfrm rot="1340445">
            <a:off x="5237163" y="5729288"/>
            <a:ext cx="1731962" cy="631825"/>
          </a:xfrm>
          <a:prstGeom prst="rect">
            <a:avLst/>
          </a:prstGeom>
          <a:noFill/>
          <a:ln w="9525">
            <a:noFill/>
            <a:miter lim="800000"/>
            <a:headEnd/>
            <a:tailEnd/>
          </a:ln>
        </p:spPr>
        <p:txBody>
          <a:bodyPr wrap="none">
            <a:spAutoFit/>
          </a:bodyPr>
          <a:lstStyle/>
          <a:p>
            <a:r>
              <a:rPr lang="en-CA" sz="3500" b="1"/>
              <a:t>Okay!!!</a:t>
            </a:r>
          </a:p>
        </p:txBody>
      </p:sp>
      <p:sp>
        <p:nvSpPr>
          <p:cNvPr id="81" name="TextBox 5"/>
          <p:cNvSpPr txBox="1">
            <a:spLocks noChangeArrowheads="1"/>
          </p:cNvSpPr>
          <p:nvPr/>
        </p:nvSpPr>
        <p:spPr bwMode="auto">
          <a:xfrm rot="-1884690">
            <a:off x="1082675" y="4203700"/>
            <a:ext cx="1774825" cy="646113"/>
          </a:xfrm>
          <a:prstGeom prst="rect">
            <a:avLst/>
          </a:prstGeom>
          <a:noFill/>
          <a:ln w="9525">
            <a:noFill/>
            <a:miter lim="800000"/>
            <a:headEnd/>
            <a:tailEnd/>
          </a:ln>
        </p:spPr>
        <p:txBody>
          <a:bodyPr wrap="none">
            <a:spAutoFit/>
          </a:bodyPr>
          <a:lstStyle/>
          <a:p>
            <a:r>
              <a:rPr lang="en-CA" sz="3600" b="1"/>
              <a:t>Okay!!!</a:t>
            </a:r>
          </a:p>
        </p:txBody>
      </p:sp>
      <p:sp>
        <p:nvSpPr>
          <p:cNvPr id="82" name="TextBox 5"/>
          <p:cNvSpPr txBox="1">
            <a:spLocks noChangeArrowheads="1"/>
          </p:cNvSpPr>
          <p:nvPr/>
        </p:nvSpPr>
        <p:spPr bwMode="auto">
          <a:xfrm rot="933048">
            <a:off x="2106613" y="2149475"/>
            <a:ext cx="1824037" cy="661988"/>
          </a:xfrm>
          <a:prstGeom prst="rect">
            <a:avLst/>
          </a:prstGeom>
          <a:noFill/>
          <a:ln w="9525">
            <a:noFill/>
            <a:miter lim="800000"/>
            <a:headEnd/>
            <a:tailEnd/>
          </a:ln>
        </p:spPr>
        <p:txBody>
          <a:bodyPr wrap="none">
            <a:spAutoFit/>
          </a:bodyPr>
          <a:lstStyle/>
          <a:p>
            <a:r>
              <a:rPr lang="en-CA" sz="3700" b="1"/>
              <a:t>Okay!!!</a:t>
            </a:r>
          </a:p>
        </p:txBody>
      </p:sp>
      <p:sp>
        <p:nvSpPr>
          <p:cNvPr id="83" name="TextBox 5"/>
          <p:cNvSpPr txBox="1">
            <a:spLocks noChangeArrowheads="1"/>
          </p:cNvSpPr>
          <p:nvPr/>
        </p:nvSpPr>
        <p:spPr bwMode="auto">
          <a:xfrm>
            <a:off x="1116013" y="2565400"/>
            <a:ext cx="6731000" cy="2662238"/>
          </a:xfrm>
          <a:prstGeom prst="rect">
            <a:avLst/>
          </a:prstGeom>
          <a:noFill/>
          <a:ln w="9525">
            <a:noFill/>
            <a:miter lim="800000"/>
            <a:headEnd/>
            <a:tailEnd/>
          </a:ln>
        </p:spPr>
        <p:txBody>
          <a:bodyPr wrap="none">
            <a:spAutoFit/>
          </a:bodyPr>
          <a:lstStyle/>
          <a:p>
            <a:r>
              <a:rPr lang="en-CA" sz="16700" b="1" u="sng" dirty="0">
                <a:solidFill>
                  <a:srgbClr val="FF0000"/>
                </a:solidFill>
              </a:rPr>
              <a:t>Okay</a:t>
            </a:r>
            <a:r>
              <a:rPr lang="en-CA" sz="16700" b="1" dirty="0">
                <a:solidFill>
                  <a:srgbClr val="FF0000"/>
                </a:solidFill>
              </a:rPr>
              <a:t>?</a:t>
            </a:r>
          </a:p>
        </p:txBody>
      </p:sp>
      <p:sp>
        <p:nvSpPr>
          <p:cNvPr id="24" name="Rectangle 23"/>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Communication</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64"/>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65"/>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6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6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70"/>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71"/>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72"/>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74"/>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grpId="0" nodeType="afterEffect">
                                  <p:stCondLst>
                                    <p:cond delay="500"/>
                                  </p:stCondLst>
                                  <p:childTnLst>
                                    <p:set>
                                      <p:cBhvr>
                                        <p:cTn id="39" dur="1" fill="hold">
                                          <p:stCondLst>
                                            <p:cond delay="0"/>
                                          </p:stCondLst>
                                        </p:cTn>
                                        <p:tgtEl>
                                          <p:spTgt spid="75"/>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500"/>
                                  </p:stCondLst>
                                  <p:childTnLst>
                                    <p:set>
                                      <p:cBhvr>
                                        <p:cTn id="42" dur="1" fill="hold">
                                          <p:stCondLst>
                                            <p:cond delay="0"/>
                                          </p:stCondLst>
                                        </p:cTn>
                                        <p:tgtEl>
                                          <p:spTgt spid="77"/>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grpId="0" nodeType="afterEffect">
                                  <p:stCondLst>
                                    <p:cond delay="500"/>
                                  </p:stCondLst>
                                  <p:childTnLst>
                                    <p:set>
                                      <p:cBhvr>
                                        <p:cTn id="45" dur="1" fill="hold">
                                          <p:stCondLst>
                                            <p:cond delay="0"/>
                                          </p:stCondLst>
                                        </p:cTn>
                                        <p:tgtEl>
                                          <p:spTgt spid="78"/>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grpId="0" nodeType="afterEffect">
                                  <p:stCondLst>
                                    <p:cond delay="500"/>
                                  </p:stCondLst>
                                  <p:childTnLst>
                                    <p:set>
                                      <p:cBhvr>
                                        <p:cTn id="48" dur="1" fill="hold">
                                          <p:stCondLst>
                                            <p:cond delay="0"/>
                                          </p:stCondLst>
                                        </p:cTn>
                                        <p:tgtEl>
                                          <p:spTgt spid="79"/>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grpId="0" nodeType="afterEffect">
                                  <p:stCondLst>
                                    <p:cond delay="500"/>
                                  </p:stCondLst>
                                  <p:childTnLst>
                                    <p:set>
                                      <p:cBhvr>
                                        <p:cTn id="51" dur="1" fill="hold">
                                          <p:stCondLst>
                                            <p:cond delay="0"/>
                                          </p:stCondLst>
                                        </p:cTn>
                                        <p:tgtEl>
                                          <p:spTgt spid="80"/>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grpId="0" nodeType="afterEffect">
                                  <p:stCondLst>
                                    <p:cond delay="500"/>
                                  </p:stCondLst>
                                  <p:childTnLst>
                                    <p:set>
                                      <p:cBhvr>
                                        <p:cTn id="54" dur="1" fill="hold">
                                          <p:stCondLst>
                                            <p:cond delay="0"/>
                                          </p:stCondLst>
                                        </p:cTn>
                                        <p:tgtEl>
                                          <p:spTgt spid="81"/>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grpId="0" nodeType="afterEffect">
                                  <p:stCondLst>
                                    <p:cond delay="500"/>
                                  </p:stCondLst>
                                  <p:childTnLst>
                                    <p:set>
                                      <p:cBhvr>
                                        <p:cTn id="57" dur="1" fill="hold">
                                          <p:stCondLst>
                                            <p:cond delay="0"/>
                                          </p:stCondLst>
                                        </p:cTn>
                                        <p:tgtEl>
                                          <p:spTgt spid="82"/>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grpId="0" nodeType="afterEffect">
                                  <p:stCondLst>
                                    <p:cond delay="50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2000"/>
                                        <p:tgtEl>
                                          <p:spTgt spid="58"/>
                                        </p:tgtEl>
                                      </p:cBhvr>
                                    </p:animEffect>
                                    <p:set>
                                      <p:cBhvr>
                                        <p:cTn id="65" dur="1" fill="hold">
                                          <p:stCondLst>
                                            <p:cond delay="1999"/>
                                          </p:stCondLst>
                                        </p:cTn>
                                        <p:tgtEl>
                                          <p:spTgt spid="5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59"/>
                                        </p:tgtEl>
                                      </p:cBhvr>
                                    </p:animEffect>
                                    <p:set>
                                      <p:cBhvr>
                                        <p:cTn id="68" dur="1" fill="hold">
                                          <p:stCondLst>
                                            <p:cond delay="1999"/>
                                          </p:stCondLst>
                                        </p:cTn>
                                        <p:tgtEl>
                                          <p:spTgt spid="5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2000"/>
                                        <p:tgtEl>
                                          <p:spTgt spid="62"/>
                                        </p:tgtEl>
                                      </p:cBhvr>
                                    </p:animEffect>
                                    <p:set>
                                      <p:cBhvr>
                                        <p:cTn id="71" dur="1" fill="hold">
                                          <p:stCondLst>
                                            <p:cond delay="1999"/>
                                          </p:stCondLst>
                                        </p:cTn>
                                        <p:tgtEl>
                                          <p:spTgt spid="6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2000"/>
                                        <p:tgtEl>
                                          <p:spTgt spid="64"/>
                                        </p:tgtEl>
                                      </p:cBhvr>
                                    </p:animEffect>
                                    <p:set>
                                      <p:cBhvr>
                                        <p:cTn id="74" dur="1" fill="hold">
                                          <p:stCondLst>
                                            <p:cond delay="1999"/>
                                          </p:stCondLst>
                                        </p:cTn>
                                        <p:tgtEl>
                                          <p:spTgt spid="6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65"/>
                                        </p:tgtEl>
                                      </p:cBhvr>
                                    </p:animEffect>
                                    <p:set>
                                      <p:cBhvr>
                                        <p:cTn id="77" dur="1" fill="hold">
                                          <p:stCondLst>
                                            <p:cond delay="1999"/>
                                          </p:stCondLst>
                                        </p:cTn>
                                        <p:tgtEl>
                                          <p:spTgt spid="6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000"/>
                                        <p:tgtEl>
                                          <p:spTgt spid="67"/>
                                        </p:tgtEl>
                                      </p:cBhvr>
                                    </p:animEffect>
                                    <p:set>
                                      <p:cBhvr>
                                        <p:cTn id="80" dur="1" fill="hold">
                                          <p:stCondLst>
                                            <p:cond delay="1999"/>
                                          </p:stCondLst>
                                        </p:cTn>
                                        <p:tgtEl>
                                          <p:spTgt spid="67"/>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2000"/>
                                        <p:tgtEl>
                                          <p:spTgt spid="69"/>
                                        </p:tgtEl>
                                      </p:cBhvr>
                                    </p:animEffect>
                                    <p:set>
                                      <p:cBhvr>
                                        <p:cTn id="83" dur="1" fill="hold">
                                          <p:stCondLst>
                                            <p:cond delay="1999"/>
                                          </p:stCondLst>
                                        </p:cTn>
                                        <p:tgtEl>
                                          <p:spTgt spid="6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2000"/>
                                        <p:tgtEl>
                                          <p:spTgt spid="70"/>
                                        </p:tgtEl>
                                      </p:cBhvr>
                                    </p:animEffect>
                                    <p:set>
                                      <p:cBhvr>
                                        <p:cTn id="86" dur="1" fill="hold">
                                          <p:stCondLst>
                                            <p:cond delay="1999"/>
                                          </p:stCondLst>
                                        </p:cTn>
                                        <p:tgtEl>
                                          <p:spTgt spid="7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000"/>
                                        <p:tgtEl>
                                          <p:spTgt spid="71"/>
                                        </p:tgtEl>
                                      </p:cBhvr>
                                    </p:animEffect>
                                    <p:set>
                                      <p:cBhvr>
                                        <p:cTn id="89" dur="1" fill="hold">
                                          <p:stCondLst>
                                            <p:cond delay="1999"/>
                                          </p:stCondLst>
                                        </p:cTn>
                                        <p:tgtEl>
                                          <p:spTgt spid="71"/>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000"/>
                                        <p:tgtEl>
                                          <p:spTgt spid="72"/>
                                        </p:tgtEl>
                                      </p:cBhvr>
                                    </p:animEffect>
                                    <p:set>
                                      <p:cBhvr>
                                        <p:cTn id="92" dur="1" fill="hold">
                                          <p:stCondLst>
                                            <p:cond delay="1999"/>
                                          </p:stCondLst>
                                        </p:cTn>
                                        <p:tgtEl>
                                          <p:spTgt spid="7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2000"/>
                                        <p:tgtEl>
                                          <p:spTgt spid="74"/>
                                        </p:tgtEl>
                                      </p:cBhvr>
                                    </p:animEffect>
                                    <p:set>
                                      <p:cBhvr>
                                        <p:cTn id="95" dur="1" fill="hold">
                                          <p:stCondLst>
                                            <p:cond delay="1999"/>
                                          </p:stCondLst>
                                        </p:cTn>
                                        <p:tgtEl>
                                          <p:spTgt spid="74"/>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2000"/>
                                        <p:tgtEl>
                                          <p:spTgt spid="75"/>
                                        </p:tgtEl>
                                      </p:cBhvr>
                                    </p:animEffect>
                                    <p:set>
                                      <p:cBhvr>
                                        <p:cTn id="98" dur="1" fill="hold">
                                          <p:stCondLst>
                                            <p:cond delay="1999"/>
                                          </p:stCondLst>
                                        </p:cTn>
                                        <p:tgtEl>
                                          <p:spTgt spid="7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2000"/>
                                        <p:tgtEl>
                                          <p:spTgt spid="77"/>
                                        </p:tgtEl>
                                      </p:cBhvr>
                                    </p:animEffect>
                                    <p:set>
                                      <p:cBhvr>
                                        <p:cTn id="101" dur="1" fill="hold">
                                          <p:stCondLst>
                                            <p:cond delay="1999"/>
                                          </p:stCondLst>
                                        </p:cTn>
                                        <p:tgtEl>
                                          <p:spTgt spid="77"/>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000"/>
                                        <p:tgtEl>
                                          <p:spTgt spid="78"/>
                                        </p:tgtEl>
                                      </p:cBhvr>
                                    </p:animEffect>
                                    <p:set>
                                      <p:cBhvr>
                                        <p:cTn id="104" dur="1" fill="hold">
                                          <p:stCondLst>
                                            <p:cond delay="1999"/>
                                          </p:stCondLst>
                                        </p:cTn>
                                        <p:tgtEl>
                                          <p:spTgt spid="78"/>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000"/>
                                        <p:tgtEl>
                                          <p:spTgt spid="79"/>
                                        </p:tgtEl>
                                      </p:cBhvr>
                                    </p:animEffect>
                                    <p:set>
                                      <p:cBhvr>
                                        <p:cTn id="107" dur="1" fill="hold">
                                          <p:stCondLst>
                                            <p:cond delay="1999"/>
                                          </p:stCondLst>
                                        </p:cTn>
                                        <p:tgtEl>
                                          <p:spTgt spid="79"/>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000"/>
                                        <p:tgtEl>
                                          <p:spTgt spid="80"/>
                                        </p:tgtEl>
                                      </p:cBhvr>
                                    </p:animEffect>
                                    <p:set>
                                      <p:cBhvr>
                                        <p:cTn id="110" dur="1" fill="hold">
                                          <p:stCondLst>
                                            <p:cond delay="1999"/>
                                          </p:stCondLst>
                                        </p:cTn>
                                        <p:tgtEl>
                                          <p:spTgt spid="80"/>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2000"/>
                                        <p:tgtEl>
                                          <p:spTgt spid="81"/>
                                        </p:tgtEl>
                                      </p:cBhvr>
                                    </p:animEffect>
                                    <p:set>
                                      <p:cBhvr>
                                        <p:cTn id="113" dur="1" fill="hold">
                                          <p:stCondLst>
                                            <p:cond delay="1999"/>
                                          </p:stCondLst>
                                        </p:cTn>
                                        <p:tgtEl>
                                          <p:spTgt spid="81"/>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2000"/>
                                        <p:tgtEl>
                                          <p:spTgt spid="82"/>
                                        </p:tgtEl>
                                      </p:cBhvr>
                                    </p:animEffect>
                                    <p:set>
                                      <p:cBhvr>
                                        <p:cTn id="116" dur="1" fill="hold">
                                          <p:stCondLst>
                                            <p:cond delay="1999"/>
                                          </p:stCondLst>
                                        </p:cTn>
                                        <p:tgtEl>
                                          <p:spTgt spid="82"/>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2000"/>
                                        <p:tgtEl>
                                          <p:spTgt spid="83"/>
                                        </p:tgtEl>
                                      </p:cBhvr>
                                    </p:animEffect>
                                    <p:set>
                                      <p:cBhvr>
                                        <p:cTn id="119" dur="1" fill="hold">
                                          <p:stCondLst>
                                            <p:cond delay="1999"/>
                                          </p:stCondLst>
                                        </p:cTn>
                                        <p:tgtEl>
                                          <p:spTgt spid="83"/>
                                        </p:tgtEl>
                                        <p:attrNameLst>
                                          <p:attrName>style.visibility</p:attrName>
                                        </p:attrNameLst>
                                      </p:cBhvr>
                                      <p:to>
                                        <p:strVal val="hidden"/>
                                      </p:to>
                                    </p:set>
                                  </p:childTnLst>
                                </p:cTn>
                              </p:par>
                              <p:par>
                                <p:cTn id="120" presetID="10" presetClass="entr" presetSubtype="0" fill="hold" nodeType="withEffect">
                                  <p:stCondLst>
                                    <p:cond delay="0"/>
                                  </p:stCondLst>
                                  <p:childTnLst>
                                    <p:set>
                                      <p:cBhvr>
                                        <p:cTn id="121" dur="1" fill="hold">
                                          <p:stCondLst>
                                            <p:cond delay="0"/>
                                          </p:stCondLst>
                                        </p:cTn>
                                        <p:tgtEl>
                                          <p:spTgt spid="82947">
                                            <p:txEl>
                                              <p:pRg st="2" end="2"/>
                                            </p:txEl>
                                          </p:spTgt>
                                        </p:tgtEl>
                                        <p:attrNameLst>
                                          <p:attrName>style.visibility</p:attrName>
                                        </p:attrNameLst>
                                      </p:cBhvr>
                                      <p:to>
                                        <p:strVal val="visible"/>
                                      </p:to>
                                    </p:set>
                                    <p:animEffect transition="in" filter="fade">
                                      <p:cBhvr>
                                        <p:cTn id="122" dur="2000"/>
                                        <p:tgtEl>
                                          <p:spTgt spid="829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8" grpId="1"/>
      <p:bldP spid="59" grpId="0"/>
      <p:bldP spid="59" grpId="1"/>
      <p:bldP spid="62" grpId="0"/>
      <p:bldP spid="62" grpId="1"/>
      <p:bldP spid="64" grpId="0"/>
      <p:bldP spid="64" grpId="1"/>
      <p:bldP spid="65" grpId="0"/>
      <p:bldP spid="65" grpId="1"/>
      <p:bldP spid="67" grpId="0"/>
      <p:bldP spid="67" grpId="1"/>
      <p:bldP spid="69" grpId="0"/>
      <p:bldP spid="69" grpId="1"/>
      <p:bldP spid="70" grpId="0"/>
      <p:bldP spid="70" grpId="1"/>
      <p:bldP spid="71" grpId="0"/>
      <p:bldP spid="71" grpId="1"/>
      <p:bldP spid="72" grpId="0"/>
      <p:bldP spid="72" grpId="1"/>
      <p:bldP spid="74" grpId="0"/>
      <p:bldP spid="74" grpId="1"/>
      <p:bldP spid="75" grpId="0"/>
      <p:bldP spid="75" grpId="1"/>
      <p:bldP spid="77" grpId="0"/>
      <p:bldP spid="77" grpId="1"/>
      <p:bldP spid="78" grpId="0"/>
      <p:bldP spid="78" grpId="1"/>
      <p:bldP spid="79" grpId="0"/>
      <p:bldP spid="79" grpId="1"/>
      <p:bldP spid="80" grpId="0"/>
      <p:bldP spid="80" grpId="1"/>
      <p:bldP spid="81" grpId="0"/>
      <p:bldP spid="81" grpId="1"/>
      <p:bldP spid="82" grpId="0"/>
      <p:bldP spid="82" grpId="1"/>
      <p:bldP spid="83" grpId="0"/>
      <p:bldP spid="83"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dirty="0" smtClean="0"/>
              <a:t>Interaction</a:t>
            </a:r>
          </a:p>
        </p:txBody>
      </p:sp>
      <p:sp>
        <p:nvSpPr>
          <p:cNvPr id="78851" name="Rectangle 3"/>
          <p:cNvSpPr>
            <a:spLocks noGrp="1" noChangeArrowheads="1"/>
          </p:cNvSpPr>
          <p:nvPr>
            <p:ph type="body" idx="1"/>
          </p:nvPr>
        </p:nvSpPr>
        <p:spPr/>
        <p:txBody>
          <a:bodyPr/>
          <a:lstStyle/>
          <a:p>
            <a:pPr>
              <a:buFontTx/>
              <a:buNone/>
            </a:pPr>
            <a:r>
              <a:rPr lang="en-US" dirty="0" smtClean="0"/>
              <a:t>	As part of your interaction, try making a personal connection</a:t>
            </a:r>
          </a:p>
          <a:p>
            <a:pPr lvl="1"/>
            <a:r>
              <a:rPr lang="en-US" dirty="0" smtClean="0"/>
              <a:t>What makes you, personally, interested in the subject matter?</a:t>
            </a:r>
          </a:p>
          <a:p>
            <a:pPr lvl="1"/>
            <a:r>
              <a:rPr lang="en-US" dirty="0" smtClean="0"/>
              <a:t>Can you convey that enthusiasm to the audience?</a:t>
            </a:r>
          </a:p>
          <a:p>
            <a:pPr>
              <a:buFontTx/>
              <a:buNone/>
            </a:pPr>
            <a:endParaRPr lang="en-US" dirty="0" smtClean="0"/>
          </a:p>
          <a:p>
            <a:pPr>
              <a:buFontTx/>
              <a:buNone/>
            </a:pPr>
            <a:r>
              <a:rPr lang="en-US" dirty="0" smtClean="0"/>
              <a:t>	Do you want to interact with the audience?</a:t>
            </a:r>
          </a:p>
          <a:p>
            <a:pPr lvl="1"/>
            <a:r>
              <a:rPr lang="en-US" dirty="0" smtClean="0"/>
              <a:t>This depends on the audience:</a:t>
            </a:r>
          </a:p>
          <a:p>
            <a:pPr lvl="2"/>
            <a:r>
              <a:rPr lang="en-US" dirty="0" smtClean="0"/>
              <a:t>If significant amounts of new material are being presented,</a:t>
            </a:r>
            <a:br>
              <a:rPr lang="en-US" dirty="0" smtClean="0"/>
            </a:br>
            <a:r>
              <a:rPr lang="en-US" dirty="0" smtClean="0"/>
              <a:t>delay any discussions to the end</a:t>
            </a:r>
          </a:p>
          <a:p>
            <a:pPr lvl="2"/>
            <a:r>
              <a:rPr lang="en-US" dirty="0" smtClean="0"/>
              <a:t>If the audience is acquainted and informed, you can engage in a discussion if the subject matter is relevant </a:t>
            </a:r>
          </a:p>
          <a:p>
            <a:pPr lvl="2"/>
            <a:endParaRPr lang="en-US" dirty="0" smtClean="0"/>
          </a:p>
          <a:p>
            <a:pPr lvl="1"/>
            <a:r>
              <a:rPr lang="en-US" dirty="0" smtClean="0"/>
              <a:t>Your technical presentations will not have audience interaction</a:t>
            </a:r>
          </a:p>
        </p:txBody>
      </p:sp>
      <p:sp>
        <p:nvSpPr>
          <p:cNvPr id="77828" name="Slide Number Placeholder 3"/>
          <p:cNvSpPr>
            <a:spLocks noGrp="1"/>
          </p:cNvSpPr>
          <p:nvPr>
            <p:ph type="sldNum" sz="quarter" idx="12"/>
          </p:nvPr>
        </p:nvSpPr>
        <p:spPr/>
        <p:txBody>
          <a:bodyPr/>
          <a:lstStyle/>
          <a:p>
            <a:pPr>
              <a:defRPr/>
            </a:pPr>
            <a:fld id="{53D67A39-C812-4737-8ECA-9814DD0B2ED0}" type="slidenum">
              <a:rPr lang="en-US"/>
              <a:pPr>
                <a:defRPr/>
              </a:pPr>
              <a:t>87</a:t>
            </a:fld>
            <a:endParaRPr lang="en-US"/>
          </a:p>
        </p:txBody>
      </p:sp>
      <p:sp>
        <p:nvSpPr>
          <p:cNvPr id="5" name="Rectangle 4"/>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Communication</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5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851">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8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smtClean="0"/>
              <a:t>Humor</a:t>
            </a:r>
          </a:p>
        </p:txBody>
      </p:sp>
      <p:sp>
        <p:nvSpPr>
          <p:cNvPr id="84995" name="Rectangle 3"/>
          <p:cNvSpPr>
            <a:spLocks noGrp="1" noChangeArrowheads="1"/>
          </p:cNvSpPr>
          <p:nvPr>
            <p:ph type="body" idx="1"/>
          </p:nvPr>
        </p:nvSpPr>
        <p:spPr/>
        <p:txBody>
          <a:bodyPr/>
          <a:lstStyle/>
          <a:p>
            <a:pPr>
              <a:buFontTx/>
              <a:buNone/>
            </a:pPr>
            <a:r>
              <a:rPr lang="en-US" dirty="0" smtClean="0"/>
              <a:t>	Humor should be used sparingly</a:t>
            </a:r>
          </a:p>
          <a:p>
            <a:pPr lvl="1"/>
            <a:r>
              <a:rPr lang="en-US" dirty="0" smtClean="0"/>
              <a:t>Our attention begins to drop after 15-20 minutes</a:t>
            </a:r>
          </a:p>
          <a:p>
            <a:pPr lvl="2"/>
            <a:r>
              <a:rPr lang="en-US" dirty="0" smtClean="0"/>
              <a:t>Humor forms a distraction that can reset the brain</a:t>
            </a:r>
          </a:p>
          <a:p>
            <a:pPr lvl="2"/>
            <a:r>
              <a:rPr lang="en-US" dirty="0" smtClean="0"/>
              <a:t>The audience can listen for another 15-20 minutes</a:t>
            </a:r>
          </a:p>
          <a:p>
            <a:pPr lvl="2">
              <a:buFontTx/>
              <a:buNone/>
            </a:pPr>
            <a:endParaRPr lang="en-US" dirty="0" smtClean="0"/>
          </a:p>
          <a:p>
            <a:pPr lvl="1"/>
            <a:r>
              <a:rPr lang="en-US" dirty="0" smtClean="0"/>
              <a:t>The shorter  and more critical the</a:t>
            </a:r>
            <a:br>
              <a:rPr lang="en-US" dirty="0" smtClean="0"/>
            </a:br>
            <a:r>
              <a:rPr lang="en-US" dirty="0" smtClean="0"/>
              <a:t>presentation, the more careful you</a:t>
            </a:r>
            <a:br>
              <a:rPr lang="en-US" dirty="0" smtClean="0"/>
            </a:br>
            <a:r>
              <a:rPr lang="en-US" dirty="0" smtClean="0"/>
              <a:t>must be when inserting humor</a:t>
            </a:r>
          </a:p>
          <a:p>
            <a:pPr lvl="1"/>
            <a:endParaRPr lang="en-US" dirty="0" smtClean="0"/>
          </a:p>
          <a:p>
            <a:pPr lvl="1"/>
            <a:r>
              <a:rPr lang="en-US" dirty="0" smtClean="0"/>
              <a:t>Be natural</a:t>
            </a:r>
          </a:p>
          <a:p>
            <a:pPr lvl="2"/>
            <a:r>
              <a:rPr lang="en-US" dirty="0" smtClean="0"/>
              <a:t>Say something </a:t>
            </a:r>
            <a:r>
              <a:rPr lang="en-US" b="1" i="1" dirty="0" smtClean="0"/>
              <a:t>you</a:t>
            </a:r>
            <a:r>
              <a:rPr lang="en-US" dirty="0" smtClean="0"/>
              <a:t> think is funny</a:t>
            </a:r>
          </a:p>
          <a:p>
            <a:pPr lvl="2"/>
            <a:r>
              <a:rPr lang="en-US" dirty="0" smtClean="0"/>
              <a:t>Some people just can’t tell jokes…</a:t>
            </a:r>
            <a:br>
              <a:rPr lang="en-US" dirty="0" smtClean="0"/>
            </a:br>
            <a:r>
              <a:rPr lang="en-US" dirty="0" smtClean="0"/>
              <a:t>      don’t worry about it</a:t>
            </a:r>
          </a:p>
        </p:txBody>
      </p:sp>
      <p:sp>
        <p:nvSpPr>
          <p:cNvPr id="81924" name="Slide Number Placeholder 3"/>
          <p:cNvSpPr>
            <a:spLocks noGrp="1"/>
          </p:cNvSpPr>
          <p:nvPr>
            <p:ph type="sldNum" sz="quarter" idx="12"/>
          </p:nvPr>
        </p:nvSpPr>
        <p:spPr/>
        <p:txBody>
          <a:bodyPr/>
          <a:lstStyle/>
          <a:p>
            <a:pPr>
              <a:defRPr/>
            </a:pPr>
            <a:fld id="{7FCEE4C9-1C16-4A94-9DA9-3F92A589FFB3}" type="slidenum">
              <a:rPr lang="en-US"/>
              <a:pPr>
                <a:defRPr/>
              </a:pPr>
              <a:t>88</a:t>
            </a:fld>
            <a:endParaRPr lang="en-US"/>
          </a:p>
        </p:txBody>
      </p:sp>
      <p:pic>
        <p:nvPicPr>
          <p:cNvPr id="84997" name="Picture 5"/>
          <p:cNvPicPr>
            <a:picLocks noChangeAspect="1" noChangeArrowheads="1"/>
          </p:cNvPicPr>
          <p:nvPr/>
        </p:nvPicPr>
        <p:blipFill>
          <a:blip r:embed="rId3" cstate="print"/>
          <a:srcRect/>
          <a:stretch>
            <a:fillRect/>
          </a:stretch>
        </p:blipFill>
        <p:spPr bwMode="auto">
          <a:xfrm>
            <a:off x="5435600" y="3068638"/>
            <a:ext cx="3048000" cy="2162175"/>
          </a:xfrm>
          <a:prstGeom prst="rect">
            <a:avLst/>
          </a:prstGeom>
          <a:noFill/>
          <a:ln w="9525">
            <a:noFill/>
            <a:miter lim="800000"/>
            <a:headEnd/>
            <a:tailEnd/>
          </a:ln>
        </p:spPr>
      </p:pic>
      <p:sp>
        <p:nvSpPr>
          <p:cNvPr id="6" name="TextBox 5"/>
          <p:cNvSpPr txBox="1"/>
          <p:nvPr/>
        </p:nvSpPr>
        <p:spPr>
          <a:xfrm>
            <a:off x="6875463" y="5229225"/>
            <a:ext cx="1641475" cy="307975"/>
          </a:xfrm>
          <a:prstGeom prst="rect">
            <a:avLst/>
          </a:prstGeom>
          <a:noFill/>
        </p:spPr>
        <p:txBody>
          <a:bodyPr wrap="none">
            <a:spAutoFit/>
          </a:bodyPr>
          <a:lstStyle/>
          <a:p>
            <a:pPr>
              <a:defRPr/>
            </a:pPr>
            <a:r>
              <a:rPr lang="en-CA" sz="1400" dirty="0" err="1">
                <a:solidFill>
                  <a:schemeClr val="tx1">
                    <a:lumMod val="50000"/>
                    <a:lumOff val="50000"/>
                  </a:schemeClr>
                </a:solidFill>
              </a:rPr>
              <a:t>Blackadder</a:t>
            </a:r>
            <a:r>
              <a:rPr lang="en-CA" sz="1400" dirty="0">
                <a:solidFill>
                  <a:schemeClr val="tx1">
                    <a:lumMod val="50000"/>
                    <a:lumOff val="50000"/>
                  </a:schemeClr>
                </a:solidFill>
              </a:rPr>
              <a:t>, BBC1</a:t>
            </a:r>
          </a:p>
        </p:txBody>
      </p:sp>
      <p:pic>
        <p:nvPicPr>
          <p:cNvPr id="84998" name="Picture 6"/>
          <p:cNvPicPr>
            <a:picLocks noChangeAspect="1" noChangeArrowheads="1"/>
          </p:cNvPicPr>
          <p:nvPr/>
        </p:nvPicPr>
        <p:blipFill>
          <a:blip r:embed="rId4" cstate="print"/>
          <a:srcRect/>
          <a:stretch>
            <a:fillRect/>
          </a:stretch>
        </p:blipFill>
        <p:spPr bwMode="auto">
          <a:xfrm rot="590482">
            <a:off x="5026025" y="4594225"/>
            <a:ext cx="1168400" cy="2044700"/>
          </a:xfrm>
          <a:prstGeom prst="rect">
            <a:avLst/>
          </a:prstGeom>
          <a:noFill/>
          <a:ln w="9525">
            <a:noFill/>
            <a:miter lim="800000"/>
            <a:headEnd/>
            <a:tailEnd/>
          </a:ln>
        </p:spPr>
      </p:pic>
      <p:pic>
        <p:nvPicPr>
          <p:cNvPr id="83976" name="Picture 7"/>
          <p:cNvPicPr>
            <a:picLocks noChangeAspect="1" noChangeArrowheads="1"/>
          </p:cNvPicPr>
          <p:nvPr/>
        </p:nvPicPr>
        <p:blipFill>
          <a:blip r:embed="rId5" cstate="print"/>
          <a:srcRect/>
          <a:stretch>
            <a:fillRect/>
          </a:stretch>
        </p:blipFill>
        <p:spPr bwMode="auto">
          <a:xfrm>
            <a:off x="6516688" y="1196975"/>
            <a:ext cx="2376487" cy="1585913"/>
          </a:xfrm>
          <a:prstGeom prst="rect">
            <a:avLst/>
          </a:prstGeom>
          <a:noFill/>
          <a:ln w="9525">
            <a:noFill/>
            <a:miter lim="800000"/>
            <a:headEnd/>
            <a:tailEnd/>
          </a:ln>
        </p:spPr>
      </p:pic>
      <p:sp>
        <p:nvSpPr>
          <p:cNvPr id="9" name="Rectangle 8"/>
          <p:cNvSpPr/>
          <p:nvPr/>
        </p:nvSpPr>
        <p:spPr>
          <a:xfrm rot="16200000">
            <a:off x="8241507" y="1935956"/>
            <a:ext cx="1497012" cy="307975"/>
          </a:xfrm>
          <a:prstGeom prst="rect">
            <a:avLst/>
          </a:prstGeom>
        </p:spPr>
        <p:txBody>
          <a:bodyPr wrap="none">
            <a:spAutoFit/>
          </a:bodyPr>
          <a:lstStyle/>
          <a:p>
            <a:pPr>
              <a:defRPr/>
            </a:pPr>
            <a:r>
              <a:rPr lang="en-CA" sz="1400" dirty="0">
                <a:solidFill>
                  <a:schemeClr val="tx1">
                    <a:lumMod val="50000"/>
                    <a:lumOff val="50000"/>
                  </a:schemeClr>
                </a:solidFill>
              </a:rPr>
              <a:t>Ricardo </a:t>
            </a:r>
            <a:r>
              <a:rPr lang="en-CA" sz="1400" dirty="0" err="1">
                <a:solidFill>
                  <a:schemeClr val="tx1">
                    <a:lumMod val="50000"/>
                    <a:lumOff val="50000"/>
                  </a:schemeClr>
                </a:solidFill>
              </a:rPr>
              <a:t>Liberato</a:t>
            </a:r>
            <a:endParaRPr lang="en-CA" sz="1400" dirty="0">
              <a:solidFill>
                <a:schemeClr val="tx1">
                  <a:lumMod val="50000"/>
                  <a:lumOff val="50000"/>
                </a:schemeClr>
              </a:solidFill>
            </a:endParaRPr>
          </a:p>
        </p:txBody>
      </p:sp>
      <p:sp>
        <p:nvSpPr>
          <p:cNvPr id="10" name="Rectangle 9"/>
          <p:cNvSpPr/>
          <p:nvPr/>
        </p:nvSpPr>
        <p:spPr>
          <a:xfrm>
            <a:off x="4067175" y="6550025"/>
            <a:ext cx="1235075" cy="307975"/>
          </a:xfrm>
          <a:prstGeom prst="rect">
            <a:avLst/>
          </a:prstGeom>
        </p:spPr>
        <p:txBody>
          <a:bodyPr wrap="none">
            <a:spAutoFit/>
          </a:bodyPr>
          <a:lstStyle/>
          <a:p>
            <a:pPr>
              <a:defRPr/>
            </a:pPr>
            <a:r>
              <a:rPr lang="en-CA" sz="1400" dirty="0">
                <a:solidFill>
                  <a:schemeClr val="tx1">
                    <a:lumMod val="50000"/>
                    <a:lumOff val="50000"/>
                  </a:schemeClr>
                </a:solidFill>
              </a:rPr>
              <a:t>© Pan Books</a:t>
            </a:r>
          </a:p>
        </p:txBody>
      </p:sp>
      <p:sp>
        <p:nvSpPr>
          <p:cNvPr id="11" name="Rectangle 10"/>
          <p:cNvSpPr/>
          <p:nvPr/>
        </p:nvSpPr>
        <p:spPr>
          <a:xfrm>
            <a:off x="6439" y="634484"/>
            <a:ext cx="25843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Communication</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9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99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99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9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t>Presentation aids</a:t>
            </a:r>
          </a:p>
        </p:txBody>
      </p:sp>
      <p:sp>
        <p:nvSpPr>
          <p:cNvPr id="84995" name="Rectangle 3"/>
          <p:cNvSpPr>
            <a:spLocks noGrp="1" noChangeArrowheads="1"/>
          </p:cNvSpPr>
          <p:nvPr>
            <p:ph type="body" idx="1"/>
          </p:nvPr>
        </p:nvSpPr>
        <p:spPr/>
        <p:txBody>
          <a:bodyPr/>
          <a:lstStyle/>
          <a:p>
            <a:pPr eaLnBrk="1" hangingPunct="1">
              <a:buFontTx/>
              <a:buNone/>
            </a:pPr>
            <a:r>
              <a:rPr lang="en-US" dirty="0" smtClean="0"/>
              <a:t>	Presentation aids can significantly help</a:t>
            </a:r>
          </a:p>
          <a:p>
            <a:pPr eaLnBrk="1" hangingPunct="1">
              <a:buFontTx/>
              <a:buNone/>
            </a:pPr>
            <a:r>
              <a:rPr lang="en-US" dirty="0" smtClean="0"/>
              <a:t>	We will consider:</a:t>
            </a:r>
          </a:p>
          <a:p>
            <a:pPr lvl="1" eaLnBrk="1" hangingPunct="1"/>
            <a:r>
              <a:rPr lang="en-US" dirty="0" smtClean="0"/>
              <a:t>Wireless remotes</a:t>
            </a:r>
          </a:p>
          <a:p>
            <a:pPr lvl="1" eaLnBrk="1" hangingPunct="1"/>
            <a:r>
              <a:rPr lang="en-US" dirty="0" smtClean="0"/>
              <a:t>Laser pointers</a:t>
            </a:r>
          </a:p>
          <a:p>
            <a:pPr lvl="1" eaLnBrk="1" hangingPunct="1"/>
            <a:r>
              <a:rPr lang="en-US" dirty="0" smtClean="0"/>
              <a:t>Using </a:t>
            </a:r>
            <a:r>
              <a:rPr lang="en-US" i="1" dirty="0" smtClean="0"/>
              <a:t>presenter view</a:t>
            </a:r>
          </a:p>
          <a:p>
            <a:pPr lvl="1" eaLnBrk="1" hangingPunct="1"/>
            <a:r>
              <a:rPr lang="en-US" dirty="0" smtClean="0"/>
              <a:t>Built-in links</a:t>
            </a:r>
          </a:p>
          <a:p>
            <a:pPr lvl="1" eaLnBrk="1" hangingPunct="1">
              <a:buFontTx/>
              <a:buNone/>
            </a:pPr>
            <a:endParaRPr lang="en-US" dirty="0" smtClean="0"/>
          </a:p>
        </p:txBody>
      </p:sp>
      <p:sp>
        <p:nvSpPr>
          <p:cNvPr id="82948" name="Slide Number Placeholder 3"/>
          <p:cNvSpPr>
            <a:spLocks noGrp="1"/>
          </p:cNvSpPr>
          <p:nvPr>
            <p:ph type="sldNum" sz="quarter" idx="12"/>
          </p:nvPr>
        </p:nvSpPr>
        <p:spPr/>
        <p:txBody>
          <a:bodyPr/>
          <a:lstStyle/>
          <a:p>
            <a:pPr>
              <a:defRPr/>
            </a:pPr>
            <a:fld id="{92E88518-D82B-46E3-8C42-B4800E7A44CE}" type="slidenum">
              <a:rPr lang="en-US"/>
              <a:pPr>
                <a:defRPr/>
              </a:pPr>
              <a:t>89</a:t>
            </a:fld>
            <a:endParaRPr lang="en-US"/>
          </a:p>
        </p:txBody>
      </p:sp>
      <p:sp>
        <p:nvSpPr>
          <p:cNvPr id="5" name="Rectangle 4"/>
          <p:cNvSpPr/>
          <p:nvPr/>
        </p:nvSpPr>
        <p:spPr>
          <a:xfrm>
            <a:off x="6439" y="634484"/>
            <a:ext cx="2584361" cy="400110"/>
          </a:xfrm>
          <a:prstGeom prst="rect">
            <a:avLst/>
          </a:prstGeom>
        </p:spPr>
        <p:txBody>
          <a:bodyPr wrap="square">
            <a:spAutoFit/>
          </a:bodyPr>
          <a:lstStyle/>
          <a:p>
            <a:r>
              <a:rPr lang="en-US" sz="2000" b="1" dirty="0" smtClean="0">
                <a:solidFill>
                  <a:srgbClr val="7030A0"/>
                </a:solidFill>
              </a:rPr>
              <a:t>Presentation skills</a:t>
            </a:r>
            <a:endParaRPr lang="en-CA" sz="2000" b="1" dirty="0">
              <a:solidFill>
                <a:srgbClr val="7030A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smtClean="0"/>
              <a:t>Look and feel</a:t>
            </a:r>
          </a:p>
        </p:txBody>
      </p:sp>
      <p:sp>
        <p:nvSpPr>
          <p:cNvPr id="12291" name="Rectangle 3"/>
          <p:cNvSpPr>
            <a:spLocks noGrp="1" noChangeArrowheads="1"/>
          </p:cNvSpPr>
          <p:nvPr>
            <p:ph type="body" idx="1"/>
          </p:nvPr>
        </p:nvSpPr>
        <p:spPr/>
        <p:txBody>
          <a:bodyPr/>
          <a:lstStyle/>
          <a:p>
            <a:pPr eaLnBrk="1" hangingPunct="1">
              <a:buFontTx/>
              <a:buNone/>
            </a:pPr>
            <a:r>
              <a:rPr lang="en-US" smtClean="0"/>
              <a:t>	The format of slides should aid in presenting the material</a:t>
            </a:r>
          </a:p>
          <a:p>
            <a:pPr lvl="1" eaLnBrk="1" hangingPunct="1"/>
            <a:r>
              <a:rPr lang="en-US" smtClean="0"/>
              <a:t>The format of the slide should not attract attention</a:t>
            </a:r>
          </a:p>
          <a:p>
            <a:pPr lvl="1" eaLnBrk="1" hangingPunct="1"/>
            <a:r>
              <a:rPr lang="en-US" smtClean="0"/>
              <a:t>The format should not change from slide-to-slide</a:t>
            </a:r>
          </a:p>
          <a:p>
            <a:pPr lvl="1" eaLnBrk="1" hangingPunct="1"/>
            <a:endParaRPr lang="en-US" smtClean="0"/>
          </a:p>
          <a:p>
            <a:pPr eaLnBrk="1" hangingPunct="1">
              <a:buFontTx/>
              <a:buNone/>
            </a:pPr>
            <a:r>
              <a:rPr lang="en-US" smtClean="0"/>
              <a:t>	The overall format is commonly referred to as the </a:t>
            </a:r>
            <a:r>
              <a:rPr lang="en-US" i="1" smtClean="0"/>
              <a:t>look-and-feel</a:t>
            </a:r>
            <a:r>
              <a:rPr lang="en-US" smtClean="0"/>
              <a:t> of the presentation</a:t>
            </a:r>
          </a:p>
        </p:txBody>
      </p:sp>
      <p:sp>
        <p:nvSpPr>
          <p:cNvPr id="14340" name="Slide Number Placeholder 3"/>
          <p:cNvSpPr>
            <a:spLocks noGrp="1"/>
          </p:cNvSpPr>
          <p:nvPr>
            <p:ph type="sldNum" sz="quarter" idx="12"/>
          </p:nvPr>
        </p:nvSpPr>
        <p:spPr/>
        <p:txBody>
          <a:bodyPr/>
          <a:lstStyle/>
          <a:p>
            <a:pPr>
              <a:defRPr/>
            </a:pPr>
            <a:fld id="{DDBB9CDC-3DCD-4150-9C6E-ECAFEFA8A961}" type="slidenum">
              <a:rPr lang="en-US"/>
              <a:pPr>
                <a:defRPr/>
              </a:pPr>
              <a:t>9</a:t>
            </a:fld>
            <a:endParaRPr lang="en-US"/>
          </a:p>
        </p:txBody>
      </p:sp>
      <p:sp>
        <p:nvSpPr>
          <p:cNvPr id="5" name="Rectangle 4"/>
          <p:cNvSpPr/>
          <p:nvPr/>
        </p:nvSpPr>
        <p:spPr>
          <a:xfrm>
            <a:off x="6439" y="634484"/>
            <a:ext cx="1552348" cy="400110"/>
          </a:xfrm>
          <a:prstGeom prst="rect">
            <a:avLst/>
          </a:prstGeom>
        </p:spPr>
        <p:txBody>
          <a:bodyPr wrap="none">
            <a:spAutoFit/>
          </a:bodyPr>
          <a:lstStyle/>
          <a:p>
            <a:r>
              <a:rPr lang="en-US" sz="2000" b="1" dirty="0" smtClean="0">
                <a:solidFill>
                  <a:srgbClr val="7030A0"/>
                </a:solidFill>
              </a:rPr>
              <a:t>Visual aids</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dirty="0" smtClean="0"/>
              <a:t>Wireless remotes</a:t>
            </a:r>
          </a:p>
        </p:txBody>
      </p:sp>
      <p:sp>
        <p:nvSpPr>
          <p:cNvPr id="67587" name="Rectangle 3"/>
          <p:cNvSpPr>
            <a:spLocks noGrp="1" noChangeArrowheads="1"/>
          </p:cNvSpPr>
          <p:nvPr>
            <p:ph type="body" idx="1"/>
          </p:nvPr>
        </p:nvSpPr>
        <p:spPr/>
        <p:txBody>
          <a:bodyPr/>
          <a:lstStyle/>
          <a:p>
            <a:pPr eaLnBrk="1" hangingPunct="1">
              <a:buFontTx/>
              <a:buNone/>
            </a:pPr>
            <a:r>
              <a:rPr lang="en-US" smtClean="0"/>
              <a:t>	Imagine Al Gore running back and forth to the computer to hit the space bar in </a:t>
            </a:r>
            <a:r>
              <a:rPr lang="en-US" i="1" smtClean="0"/>
              <a:t>An Inconvenient Truth</a:t>
            </a:r>
          </a:p>
          <a:p>
            <a:pPr lvl="1" eaLnBrk="1" hangingPunct="1">
              <a:buFontTx/>
              <a:buNone/>
            </a:pPr>
            <a:endParaRPr lang="en-US" sz="2400" smtClean="0"/>
          </a:p>
          <a:p>
            <a:pPr eaLnBrk="1" hangingPunct="1">
              <a:buFontTx/>
              <a:buNone/>
            </a:pPr>
            <a:r>
              <a:rPr lang="en-US" smtClean="0"/>
              <a:t>	Fortunately, we provide you</a:t>
            </a:r>
            <a:br>
              <a:rPr lang="en-US" smtClean="0"/>
            </a:br>
            <a:r>
              <a:rPr lang="en-US" smtClean="0"/>
              <a:t>with a wireless remote</a:t>
            </a:r>
          </a:p>
        </p:txBody>
      </p:sp>
      <p:pic>
        <p:nvPicPr>
          <p:cNvPr id="201732" name="Picture 4"/>
          <p:cNvPicPr>
            <a:picLocks noChangeAspect="1" noChangeArrowheads="1"/>
          </p:cNvPicPr>
          <p:nvPr/>
        </p:nvPicPr>
        <p:blipFill>
          <a:blip r:embed="rId3" cstate="print"/>
          <a:srcRect/>
          <a:stretch>
            <a:fillRect/>
          </a:stretch>
        </p:blipFill>
        <p:spPr bwMode="auto">
          <a:xfrm>
            <a:off x="1116013" y="3357563"/>
            <a:ext cx="3575050" cy="2382837"/>
          </a:xfrm>
          <a:prstGeom prst="rect">
            <a:avLst/>
          </a:prstGeom>
          <a:noFill/>
          <a:ln w="9525">
            <a:noFill/>
            <a:miter lim="800000"/>
            <a:headEnd/>
            <a:tailEnd/>
          </a:ln>
        </p:spPr>
      </p:pic>
      <p:pic>
        <p:nvPicPr>
          <p:cNvPr id="86021" name="Picture 2"/>
          <p:cNvPicPr>
            <a:picLocks noChangeAspect="1" noChangeArrowheads="1"/>
          </p:cNvPicPr>
          <p:nvPr/>
        </p:nvPicPr>
        <p:blipFill>
          <a:blip r:embed="rId4" cstate="print"/>
          <a:srcRect/>
          <a:stretch>
            <a:fillRect/>
          </a:stretch>
        </p:blipFill>
        <p:spPr bwMode="auto">
          <a:xfrm>
            <a:off x="4643438" y="2565400"/>
            <a:ext cx="4224337" cy="2376488"/>
          </a:xfrm>
          <a:prstGeom prst="rect">
            <a:avLst/>
          </a:prstGeom>
          <a:noFill/>
          <a:ln w="9525">
            <a:noFill/>
            <a:miter lim="800000"/>
            <a:headEnd/>
            <a:tailEnd/>
          </a:ln>
        </p:spPr>
      </p:pic>
      <p:sp>
        <p:nvSpPr>
          <p:cNvPr id="7" name="TextBox 6"/>
          <p:cNvSpPr txBox="1"/>
          <p:nvPr/>
        </p:nvSpPr>
        <p:spPr>
          <a:xfrm>
            <a:off x="2484438" y="5732463"/>
            <a:ext cx="1617662" cy="307975"/>
          </a:xfrm>
          <a:prstGeom prst="rect">
            <a:avLst/>
          </a:prstGeom>
          <a:noFill/>
        </p:spPr>
        <p:txBody>
          <a:bodyPr wrap="none">
            <a:spAutoFit/>
          </a:bodyPr>
          <a:lstStyle/>
          <a:p>
            <a:pPr>
              <a:defRPr/>
            </a:pPr>
            <a:r>
              <a:rPr lang="en-CA" sz="1400" dirty="0">
                <a:solidFill>
                  <a:schemeClr val="bg1">
                    <a:lumMod val="75000"/>
                  </a:schemeClr>
                </a:solidFill>
              </a:rPr>
              <a:t>www.logitech.com</a:t>
            </a:r>
          </a:p>
        </p:txBody>
      </p:sp>
      <p:sp>
        <p:nvSpPr>
          <p:cNvPr id="8" name="TextBox 7"/>
          <p:cNvSpPr txBox="1"/>
          <p:nvPr/>
        </p:nvSpPr>
        <p:spPr>
          <a:xfrm>
            <a:off x="6588125" y="5013325"/>
            <a:ext cx="1925638" cy="307975"/>
          </a:xfrm>
          <a:prstGeom prst="rect">
            <a:avLst/>
          </a:prstGeom>
          <a:noFill/>
        </p:spPr>
        <p:txBody>
          <a:bodyPr wrap="none">
            <a:spAutoFit/>
          </a:bodyPr>
          <a:lstStyle/>
          <a:p>
            <a:pPr>
              <a:defRPr/>
            </a:pPr>
            <a:r>
              <a:rPr lang="en-CA" sz="1400" dirty="0">
                <a:solidFill>
                  <a:schemeClr val="bg1">
                    <a:lumMod val="75000"/>
                  </a:schemeClr>
                </a:solidFill>
              </a:rPr>
              <a:t>An Inconvenient Truth</a:t>
            </a:r>
          </a:p>
        </p:txBody>
      </p:sp>
      <p:sp>
        <p:nvSpPr>
          <p:cNvPr id="83976" name="Slide Number Placeholder 8"/>
          <p:cNvSpPr>
            <a:spLocks noGrp="1"/>
          </p:cNvSpPr>
          <p:nvPr>
            <p:ph type="sldNum" sz="quarter" idx="12"/>
          </p:nvPr>
        </p:nvSpPr>
        <p:spPr/>
        <p:txBody>
          <a:bodyPr/>
          <a:lstStyle/>
          <a:p>
            <a:pPr>
              <a:defRPr/>
            </a:pPr>
            <a:fld id="{CE836321-3EC2-4853-B3E9-6F94E56FEC12}" type="slidenum">
              <a:rPr lang="en-US"/>
              <a:pPr>
                <a:defRPr/>
              </a:pPr>
              <a:t>90</a:t>
            </a:fld>
            <a:endParaRPr lang="en-US"/>
          </a:p>
        </p:txBody>
      </p:sp>
      <p:sp>
        <p:nvSpPr>
          <p:cNvPr id="9" name="Rectangle 8"/>
          <p:cNvSpPr/>
          <p:nvPr/>
        </p:nvSpPr>
        <p:spPr>
          <a:xfrm>
            <a:off x="6439" y="634484"/>
            <a:ext cx="29272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Presentation aids</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6" descr="http://www.ankaka.com/images/wholesale-laser-pointers/20mW-650nm-Red-Laser-Module-Focusable-Dot-M650D2031670_2.jpg"/>
          <p:cNvPicPr>
            <a:picLocks noChangeAspect="1" noChangeArrowheads="1"/>
          </p:cNvPicPr>
          <p:nvPr/>
        </p:nvPicPr>
        <p:blipFill>
          <a:blip r:embed="rId3" cstate="print">
            <a:lum bright="-10000" contrast="10000"/>
          </a:blip>
          <a:srcRect/>
          <a:stretch>
            <a:fillRect/>
          </a:stretch>
        </p:blipFill>
        <p:spPr bwMode="auto">
          <a:xfrm rot="18616414">
            <a:off x="3970866" y="1316598"/>
            <a:ext cx="1498907" cy="1503417"/>
          </a:xfrm>
          <a:prstGeom prst="rect">
            <a:avLst/>
          </a:prstGeom>
          <a:noFill/>
        </p:spPr>
      </p:pic>
      <p:pic>
        <p:nvPicPr>
          <p:cNvPr id="15" name="Picture 6" descr="http://www.ankaka.com/images/wholesale-laser-pointers/20mW-650nm-Red-Laser-Module-Focusable-Dot-M650D2031670_2.jpg"/>
          <p:cNvPicPr>
            <a:picLocks noChangeAspect="1" noChangeArrowheads="1"/>
          </p:cNvPicPr>
          <p:nvPr/>
        </p:nvPicPr>
        <p:blipFill>
          <a:blip r:embed="rId3" cstate="print">
            <a:lum bright="-10000" contrast="10000"/>
          </a:blip>
          <a:srcRect/>
          <a:stretch>
            <a:fillRect/>
          </a:stretch>
        </p:blipFill>
        <p:spPr bwMode="auto">
          <a:xfrm rot="7067923">
            <a:off x="7027332" y="732398"/>
            <a:ext cx="1498907" cy="1503417"/>
          </a:xfrm>
          <a:prstGeom prst="rect">
            <a:avLst/>
          </a:prstGeom>
          <a:noFill/>
        </p:spPr>
      </p:pic>
      <p:pic>
        <p:nvPicPr>
          <p:cNvPr id="16" name="Picture 6" descr="http://www.ankaka.com/images/wholesale-laser-pointers/20mW-650nm-Red-Laser-Module-Focusable-Dot-M650D2031670_2.jpg"/>
          <p:cNvPicPr>
            <a:picLocks noChangeAspect="1" noChangeArrowheads="1"/>
          </p:cNvPicPr>
          <p:nvPr/>
        </p:nvPicPr>
        <p:blipFill>
          <a:blip r:embed="rId3" cstate="print">
            <a:lum bright="-10000" contrast="10000"/>
          </a:blip>
          <a:srcRect/>
          <a:stretch>
            <a:fillRect/>
          </a:stretch>
        </p:blipFill>
        <p:spPr bwMode="auto">
          <a:xfrm rot="16200000">
            <a:off x="6815664" y="2696665"/>
            <a:ext cx="1498907" cy="1503417"/>
          </a:xfrm>
          <a:prstGeom prst="rect">
            <a:avLst/>
          </a:prstGeom>
          <a:noFill/>
        </p:spPr>
      </p:pic>
      <p:pic>
        <p:nvPicPr>
          <p:cNvPr id="17" name="Picture 6" descr="http://www.ankaka.com/images/wholesale-laser-pointers/20mW-650nm-Red-Laser-Module-Focusable-Dot-M650D2031670_2.jpg"/>
          <p:cNvPicPr>
            <a:picLocks noChangeAspect="1" noChangeArrowheads="1"/>
          </p:cNvPicPr>
          <p:nvPr/>
        </p:nvPicPr>
        <p:blipFill>
          <a:blip r:embed="rId3" cstate="print">
            <a:lum bright="-10000" contrast="10000"/>
          </a:blip>
          <a:srcRect/>
          <a:stretch>
            <a:fillRect/>
          </a:stretch>
        </p:blipFill>
        <p:spPr bwMode="auto">
          <a:xfrm rot="6941258">
            <a:off x="3251196" y="3018399"/>
            <a:ext cx="1498907" cy="1503417"/>
          </a:xfrm>
          <a:prstGeom prst="rect">
            <a:avLst/>
          </a:prstGeom>
          <a:noFill/>
        </p:spPr>
      </p:pic>
      <p:pic>
        <p:nvPicPr>
          <p:cNvPr id="87046" name="Picture 6" descr="http://www.ankaka.com/images/wholesale-laser-pointers/20mW-650nm-Red-Laser-Module-Focusable-Dot-M650D2031670_2.jpg"/>
          <p:cNvPicPr>
            <a:picLocks noChangeAspect="1" noChangeArrowheads="1"/>
          </p:cNvPicPr>
          <p:nvPr/>
        </p:nvPicPr>
        <p:blipFill>
          <a:blip r:embed="rId3" cstate="print">
            <a:lum bright="-10000" contrast="10000"/>
          </a:blip>
          <a:srcRect/>
          <a:stretch>
            <a:fillRect/>
          </a:stretch>
        </p:blipFill>
        <p:spPr bwMode="auto">
          <a:xfrm rot="3620438">
            <a:off x="338359" y="622331"/>
            <a:ext cx="1498907" cy="1503417"/>
          </a:xfrm>
          <a:prstGeom prst="rect">
            <a:avLst/>
          </a:prstGeom>
          <a:noFill/>
        </p:spPr>
      </p:pic>
      <p:sp>
        <p:nvSpPr>
          <p:cNvPr id="87042" name="Rectangle 2"/>
          <p:cNvSpPr>
            <a:spLocks noGrp="1" noChangeArrowheads="1"/>
          </p:cNvSpPr>
          <p:nvPr>
            <p:ph type="title"/>
          </p:nvPr>
        </p:nvSpPr>
        <p:spPr/>
        <p:txBody>
          <a:bodyPr/>
          <a:lstStyle/>
          <a:p>
            <a:pPr eaLnBrk="1" hangingPunct="1"/>
            <a:r>
              <a:rPr lang="en-US" dirty="0" smtClean="0">
                <a:solidFill>
                  <a:schemeClr val="bg1"/>
                </a:solidFill>
              </a:rPr>
              <a:t>Laser pointers</a:t>
            </a:r>
          </a:p>
        </p:txBody>
      </p:sp>
      <p:sp>
        <p:nvSpPr>
          <p:cNvPr id="86020" name="Slide Number Placeholder 3"/>
          <p:cNvSpPr>
            <a:spLocks noGrp="1"/>
          </p:cNvSpPr>
          <p:nvPr>
            <p:ph type="sldNum" sz="quarter" idx="12"/>
          </p:nvPr>
        </p:nvSpPr>
        <p:spPr/>
        <p:txBody>
          <a:bodyPr/>
          <a:lstStyle/>
          <a:p>
            <a:pPr>
              <a:defRPr/>
            </a:pPr>
            <a:fld id="{87B26836-0AE6-4FB3-B00F-EA333D4627C2}" type="slidenum">
              <a:rPr lang="en-US">
                <a:solidFill>
                  <a:schemeClr val="bg1"/>
                </a:solidFill>
              </a:rPr>
              <a:pPr>
                <a:defRPr/>
              </a:pPr>
              <a:t>91</a:t>
            </a:fld>
            <a:endParaRPr lang="en-US">
              <a:solidFill>
                <a:schemeClr val="bg1"/>
              </a:solidFill>
            </a:endParaRPr>
          </a:p>
        </p:txBody>
      </p:sp>
      <p:cxnSp>
        <p:nvCxnSpPr>
          <p:cNvPr id="8" name="Straight Connector 7"/>
          <p:cNvCxnSpPr/>
          <p:nvPr/>
        </p:nvCxnSpPr>
        <p:spPr>
          <a:xfrm flipH="1" flipV="1">
            <a:off x="1114425" y="1500188"/>
            <a:ext cx="2170313" cy="5357812"/>
          </a:xfrm>
          <a:prstGeom prst="line">
            <a:avLst/>
          </a:prstGeom>
          <a:ln w="28575">
            <a:solidFill>
              <a:srgbClr val="E1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73400" y="188913"/>
            <a:ext cx="2987675" cy="369887"/>
          </a:xfrm>
          <a:prstGeom prst="rect">
            <a:avLst/>
          </a:prstGeom>
          <a:noFill/>
        </p:spPr>
        <p:txBody>
          <a:bodyPr wrap="none">
            <a:spAutoFit/>
          </a:bodyPr>
          <a:lstStyle/>
          <a:p>
            <a:pPr algn="ctr">
              <a:defRPr/>
            </a:pPr>
            <a:r>
              <a:rPr lang="en-CA" dirty="0" smtClean="0">
                <a:solidFill>
                  <a:schemeClr val="bg1"/>
                </a:solidFill>
              </a:rPr>
              <a:t>On technical presentations</a:t>
            </a:r>
            <a:endParaRPr lang="en-CA" dirty="0">
              <a:solidFill>
                <a:schemeClr val="bg1"/>
              </a:solidFill>
            </a:endParaRPr>
          </a:p>
        </p:txBody>
      </p:sp>
      <p:cxnSp>
        <p:nvCxnSpPr>
          <p:cNvPr id="23" name="Straight Connector 22"/>
          <p:cNvCxnSpPr/>
          <p:nvPr/>
        </p:nvCxnSpPr>
        <p:spPr>
          <a:xfrm flipV="1">
            <a:off x="4465468" y="1546168"/>
            <a:ext cx="3257056" cy="5311832"/>
          </a:xfrm>
          <a:prstGeom prst="line">
            <a:avLst/>
          </a:prstGeom>
          <a:ln w="28575">
            <a:solidFill>
              <a:srgbClr val="E1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758431" y="3524596"/>
            <a:ext cx="2781213" cy="3333404"/>
          </a:xfrm>
          <a:prstGeom prst="line">
            <a:avLst/>
          </a:prstGeom>
          <a:ln w="28575">
            <a:solidFill>
              <a:srgbClr val="E1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844031" y="3840480"/>
            <a:ext cx="129453" cy="3017520"/>
          </a:xfrm>
          <a:prstGeom prst="line">
            <a:avLst/>
          </a:prstGeom>
          <a:ln w="28575">
            <a:solidFill>
              <a:srgbClr val="E1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986074" y="2161310"/>
            <a:ext cx="743868" cy="4696690"/>
          </a:xfrm>
          <a:prstGeom prst="line">
            <a:avLst/>
          </a:prstGeom>
          <a:ln w="28575">
            <a:solidFill>
              <a:srgbClr val="E10000"/>
            </a:solidFill>
          </a:ln>
        </p:spPr>
        <p:style>
          <a:lnRef idx="1">
            <a:schemeClr val="accent1"/>
          </a:lnRef>
          <a:fillRef idx="0">
            <a:schemeClr val="accent1"/>
          </a:fillRef>
          <a:effectRef idx="0">
            <a:schemeClr val="accent1"/>
          </a:effectRef>
          <a:fontRef idx="minor">
            <a:schemeClr val="tx1"/>
          </a:fontRef>
        </p:style>
      </p:cxnSp>
      <p:sp>
        <p:nvSpPr>
          <p:cNvPr id="87043" name="Rectangle 3"/>
          <p:cNvSpPr>
            <a:spLocks noGrp="1" noChangeArrowheads="1"/>
          </p:cNvSpPr>
          <p:nvPr>
            <p:ph type="body" idx="1"/>
          </p:nvPr>
        </p:nvSpPr>
        <p:spPr/>
        <p:txBody>
          <a:bodyPr/>
          <a:lstStyle/>
          <a:p>
            <a:pPr eaLnBrk="1" hangingPunct="1">
              <a:buFontTx/>
              <a:buNone/>
            </a:pPr>
            <a:r>
              <a:rPr lang="en-US" dirty="0" smtClean="0">
                <a:solidFill>
                  <a:schemeClr val="bg1"/>
                </a:solidFill>
              </a:rPr>
              <a:t>	A few words on laser pointers:</a:t>
            </a:r>
          </a:p>
          <a:p>
            <a:pPr lvl="1" eaLnBrk="1" hangingPunct="1"/>
            <a:r>
              <a:rPr lang="en-US" dirty="0" smtClean="0">
                <a:solidFill>
                  <a:schemeClr val="bg1"/>
                </a:solidFill>
              </a:rPr>
              <a:t>Use them sparingly</a:t>
            </a:r>
          </a:p>
          <a:p>
            <a:pPr eaLnBrk="1" hangingPunct="1">
              <a:buFontTx/>
              <a:buNone/>
            </a:pPr>
            <a:r>
              <a:rPr lang="en-US" dirty="0" smtClean="0">
                <a:solidFill>
                  <a:schemeClr val="bg1"/>
                </a:solidFill>
              </a:rPr>
              <a:t>	</a:t>
            </a:r>
            <a:br>
              <a:rPr lang="en-US" dirty="0" smtClean="0">
                <a:solidFill>
                  <a:schemeClr val="bg1"/>
                </a:solidFill>
              </a:rPr>
            </a:br>
            <a:r>
              <a:rPr lang="en-US" dirty="0" smtClean="0">
                <a:solidFill>
                  <a:schemeClr val="bg1"/>
                </a:solidFill>
              </a:rPr>
              <a:t>People will play karaoke with the laser pointer</a:t>
            </a:r>
          </a:p>
          <a:p>
            <a:pPr lvl="1" eaLnBrk="1" hangingPunct="1"/>
            <a:r>
              <a:rPr lang="en-US" dirty="0" smtClean="0">
                <a:solidFill>
                  <a:schemeClr val="bg1"/>
                </a:solidFill>
              </a:rPr>
              <a:t>Honest, your audience isn’t stupid</a:t>
            </a:r>
          </a:p>
          <a:p>
            <a:pPr lvl="1" eaLnBrk="1" hangingPunct="1"/>
            <a:r>
              <a:rPr lang="en-US" dirty="0" smtClean="0">
                <a:solidFill>
                  <a:schemeClr val="bg1"/>
                </a:solidFill>
              </a:rPr>
              <a:t>If you’ve read one point</a:t>
            </a:r>
          </a:p>
          <a:p>
            <a:pPr lvl="1" eaLnBrk="1" hangingPunct="1"/>
            <a:r>
              <a:rPr lang="en-US" dirty="0" smtClean="0">
                <a:solidFill>
                  <a:schemeClr val="bg1"/>
                </a:solidFill>
              </a:rPr>
              <a:t>They’ll probably figure out that you’re going to the next</a:t>
            </a:r>
          </a:p>
          <a:p>
            <a:pPr lvl="1" eaLnBrk="1" hangingPunct="1"/>
            <a:r>
              <a:rPr lang="en-US" dirty="0" smtClean="0">
                <a:solidFill>
                  <a:schemeClr val="bg1"/>
                </a:solidFill>
              </a:rPr>
              <a:t>One presenter left the laser on for a full 20-minute talk</a:t>
            </a:r>
          </a:p>
        </p:txBody>
      </p:sp>
      <p:sp>
        <p:nvSpPr>
          <p:cNvPr id="18" name="Rectangle 17"/>
          <p:cNvSpPr/>
          <p:nvPr/>
        </p:nvSpPr>
        <p:spPr>
          <a:xfrm>
            <a:off x="7069650" y="6550223"/>
            <a:ext cx="2074350" cy="307777"/>
          </a:xfrm>
          <a:prstGeom prst="rect">
            <a:avLst/>
          </a:prstGeom>
        </p:spPr>
        <p:txBody>
          <a:bodyPr wrap="none">
            <a:spAutoFit/>
          </a:bodyPr>
          <a:lstStyle/>
          <a:p>
            <a:r>
              <a:rPr lang="en-CA" sz="1400" dirty="0" smtClean="0">
                <a:solidFill>
                  <a:schemeClr val="bg1">
                    <a:lumMod val="50000"/>
                  </a:schemeClr>
                </a:solidFill>
              </a:rPr>
              <a:t>http://laser.ankaka.com/</a:t>
            </a:r>
            <a:endParaRPr lang="en-CA" sz="1400" dirty="0">
              <a:solidFill>
                <a:schemeClr val="bg1">
                  <a:lumMod val="50000"/>
                </a:schemeClr>
              </a:solidFill>
            </a:endParaRPr>
          </a:p>
        </p:txBody>
      </p:sp>
      <p:sp>
        <p:nvSpPr>
          <p:cNvPr id="19" name="Rectangle 18"/>
          <p:cNvSpPr/>
          <p:nvPr/>
        </p:nvSpPr>
        <p:spPr>
          <a:xfrm>
            <a:off x="6439" y="634484"/>
            <a:ext cx="2927261" cy="707886"/>
          </a:xfrm>
          <a:prstGeom prst="rect">
            <a:avLst/>
          </a:prstGeom>
        </p:spPr>
        <p:txBody>
          <a:bodyPr wrap="square">
            <a:spAutoFit/>
          </a:bodyPr>
          <a:lstStyle/>
          <a:p>
            <a:r>
              <a:rPr lang="en-US" sz="2000" b="1" dirty="0" smtClean="0">
                <a:solidFill>
                  <a:schemeClr val="bg1"/>
                </a:solidFill>
              </a:rPr>
              <a:t>Presentation skills</a:t>
            </a:r>
          </a:p>
          <a:p>
            <a:r>
              <a:rPr lang="en-US" sz="2000" b="1" dirty="0" smtClean="0">
                <a:solidFill>
                  <a:schemeClr val="bg1"/>
                </a:solidFill>
              </a:rPr>
              <a:t> – Presentation aids</a:t>
            </a:r>
            <a:endParaRPr lang="en-CA"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3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3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800"/>
                            </p:stCondLst>
                            <p:childTnLst>
                              <p:par>
                                <p:cTn id="23" presetID="1" presetClass="entr" presetSubtype="0" fill="hold" nodeType="afterEffect">
                                  <p:stCondLst>
                                    <p:cond delay="300"/>
                                  </p:stCondLst>
                                  <p:childTnLst>
                                    <p:set>
                                      <p:cBhvr>
                                        <p:cTn id="24" dur="1" fill="hold">
                                          <p:stCondLst>
                                            <p:cond delay="0"/>
                                          </p:stCondLst>
                                        </p:cTn>
                                        <p:tgtEl>
                                          <p:spTgt spid="87046"/>
                                        </p:tgtEl>
                                        <p:attrNameLst>
                                          <p:attrName>style.visibility</p:attrName>
                                        </p:attrNameLst>
                                      </p:cBhvr>
                                      <p:to>
                                        <p:strVal val="visible"/>
                                      </p:to>
                                    </p:set>
                                  </p:childTnLst>
                                </p:cTn>
                              </p:par>
                            </p:childTnLst>
                          </p:cTn>
                        </p:par>
                        <p:par>
                          <p:cTn id="25" fill="hold">
                            <p:stCondLst>
                              <p:cond delay="1100"/>
                            </p:stCondLst>
                            <p:childTnLst>
                              <p:par>
                                <p:cTn id="26" presetID="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1100"/>
                            </p:stCondLst>
                            <p:childTnLst>
                              <p:par>
                                <p:cTn id="29" presetID="1" presetClass="entr" presetSubtype="0" fill="hold" nodeType="afterEffect">
                                  <p:stCondLst>
                                    <p:cond delay="3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1400"/>
                            </p:stCondLst>
                            <p:childTnLst>
                              <p:par>
                                <p:cTn id="32" presetID="1"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7043">
                                            <p:txEl>
                                              <p:pRg st="2" end="2"/>
                                            </p:txEl>
                                          </p:spTgt>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14"/>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6"/>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7"/>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87046"/>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3"/>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870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dirty="0" smtClean="0"/>
              <a:t>Laser pointers</a:t>
            </a:r>
          </a:p>
        </p:txBody>
      </p:sp>
      <p:sp>
        <p:nvSpPr>
          <p:cNvPr id="88067" name="Rectangle 3"/>
          <p:cNvSpPr>
            <a:spLocks noGrp="1" noChangeArrowheads="1"/>
          </p:cNvSpPr>
          <p:nvPr>
            <p:ph type="body" idx="1"/>
          </p:nvPr>
        </p:nvSpPr>
        <p:spPr/>
        <p:txBody>
          <a:bodyPr/>
          <a:lstStyle/>
          <a:p>
            <a:pPr eaLnBrk="1" hangingPunct="1">
              <a:buFontTx/>
              <a:buNone/>
            </a:pPr>
            <a:r>
              <a:rPr lang="en-US" dirty="0" smtClean="0"/>
              <a:t>	Use the pointer to indicate details which you cannot easily describe	</a:t>
            </a:r>
          </a:p>
          <a:p>
            <a:pPr lvl="1" eaLnBrk="1" hangingPunct="1"/>
            <a:endParaRPr lang="en-US" sz="1600" dirty="0" smtClean="0"/>
          </a:p>
        </p:txBody>
      </p:sp>
      <p:sp>
        <p:nvSpPr>
          <p:cNvPr id="87044" name="Slide Number Placeholder 3"/>
          <p:cNvSpPr>
            <a:spLocks noGrp="1"/>
          </p:cNvSpPr>
          <p:nvPr>
            <p:ph type="sldNum" sz="quarter" idx="12"/>
          </p:nvPr>
        </p:nvSpPr>
        <p:spPr/>
        <p:txBody>
          <a:bodyPr/>
          <a:lstStyle/>
          <a:p>
            <a:pPr>
              <a:defRPr/>
            </a:pPr>
            <a:fld id="{F927E968-9BF7-456A-9856-3353BFB3BF77}" type="slidenum">
              <a:rPr lang="en-US"/>
              <a:pPr>
                <a:defRPr/>
              </a:pPr>
              <a:t>92</a:t>
            </a:fld>
            <a:endParaRPr lang="en-US"/>
          </a:p>
        </p:txBody>
      </p:sp>
      <p:pic>
        <p:nvPicPr>
          <p:cNvPr id="212994" name="Picture 2"/>
          <p:cNvPicPr>
            <a:picLocks noChangeAspect="1" noChangeArrowheads="1"/>
          </p:cNvPicPr>
          <p:nvPr/>
        </p:nvPicPr>
        <p:blipFill>
          <a:blip r:embed="rId3" cstate="print"/>
          <a:srcRect/>
          <a:stretch>
            <a:fillRect/>
          </a:stretch>
        </p:blipFill>
        <p:spPr bwMode="auto">
          <a:xfrm>
            <a:off x="827088" y="2276475"/>
            <a:ext cx="7129462" cy="4456113"/>
          </a:xfrm>
          <a:prstGeom prst="rect">
            <a:avLst/>
          </a:prstGeom>
          <a:noFill/>
          <a:ln w="9525">
            <a:noFill/>
            <a:miter lim="800000"/>
            <a:headEnd/>
            <a:tailEnd/>
          </a:ln>
        </p:spPr>
      </p:pic>
      <p:sp>
        <p:nvSpPr>
          <p:cNvPr id="6" name="Rectangle 5"/>
          <p:cNvSpPr/>
          <p:nvPr/>
        </p:nvSpPr>
        <p:spPr>
          <a:xfrm>
            <a:off x="6516688" y="6237288"/>
            <a:ext cx="952500" cy="307975"/>
          </a:xfrm>
          <a:prstGeom prst="rect">
            <a:avLst/>
          </a:prstGeom>
        </p:spPr>
        <p:txBody>
          <a:bodyPr wrap="none">
            <a:spAutoFit/>
          </a:bodyPr>
          <a:lstStyle/>
          <a:p>
            <a:pPr>
              <a:defRPr/>
            </a:pPr>
            <a:r>
              <a:rPr lang="en-CA" sz="1400" dirty="0">
                <a:solidFill>
                  <a:schemeClr val="tx1">
                    <a:lumMod val="65000"/>
                    <a:lumOff val="35000"/>
                  </a:schemeClr>
                </a:solidFill>
              </a:rPr>
              <a:t>Xilinx Inc.</a:t>
            </a:r>
          </a:p>
        </p:txBody>
      </p:sp>
      <p:pic>
        <p:nvPicPr>
          <p:cNvPr id="212995" name="Picture 3"/>
          <p:cNvPicPr>
            <a:picLocks noChangeAspect="1" noChangeArrowheads="1"/>
          </p:cNvPicPr>
          <p:nvPr/>
        </p:nvPicPr>
        <p:blipFill>
          <a:blip r:embed="rId4" cstate="print"/>
          <a:srcRect/>
          <a:stretch>
            <a:fillRect/>
          </a:stretch>
        </p:blipFill>
        <p:spPr bwMode="auto">
          <a:xfrm>
            <a:off x="2360613" y="2832100"/>
            <a:ext cx="4067175" cy="3333750"/>
          </a:xfrm>
          <a:prstGeom prst="rect">
            <a:avLst/>
          </a:prstGeom>
          <a:noFill/>
          <a:ln w="9525">
            <a:noFill/>
            <a:miter lim="800000"/>
            <a:headEnd/>
            <a:tailEnd/>
          </a:ln>
        </p:spPr>
      </p:pic>
      <p:sp>
        <p:nvSpPr>
          <p:cNvPr id="8" name="Rectangle 7"/>
          <p:cNvSpPr/>
          <p:nvPr/>
        </p:nvSpPr>
        <p:spPr>
          <a:xfrm>
            <a:off x="4932363" y="6165850"/>
            <a:ext cx="1430337" cy="307975"/>
          </a:xfrm>
          <a:prstGeom prst="rect">
            <a:avLst/>
          </a:prstGeom>
        </p:spPr>
        <p:txBody>
          <a:bodyPr wrap="none">
            <a:spAutoFit/>
          </a:bodyPr>
          <a:lstStyle/>
          <a:p>
            <a:pPr>
              <a:defRPr/>
            </a:pPr>
            <a:r>
              <a:rPr lang="en-CA" sz="1400" dirty="0" err="1">
                <a:solidFill>
                  <a:schemeClr val="tx1">
                    <a:lumMod val="65000"/>
                    <a:lumOff val="35000"/>
                  </a:schemeClr>
                </a:solidFill>
              </a:rPr>
              <a:t>User:C</a:t>
            </a:r>
            <a:r>
              <a:rPr lang="en-CA" sz="1400" dirty="0">
                <a:solidFill>
                  <a:schemeClr val="tx1">
                    <a:lumMod val="65000"/>
                    <a:lumOff val="35000"/>
                  </a:schemeClr>
                </a:solidFill>
              </a:rPr>
              <a:t> J </a:t>
            </a:r>
            <a:r>
              <a:rPr lang="en-CA" sz="1400" dirty="0" err="1">
                <a:solidFill>
                  <a:schemeClr val="tx1">
                    <a:lumMod val="65000"/>
                    <a:lumOff val="35000"/>
                  </a:schemeClr>
                </a:solidFill>
              </a:rPr>
              <a:t>Cowie</a:t>
            </a:r>
            <a:endParaRPr lang="en-CA" sz="1400" dirty="0">
              <a:solidFill>
                <a:schemeClr val="tx1">
                  <a:lumMod val="65000"/>
                  <a:lumOff val="35000"/>
                </a:schemeClr>
              </a:solidFill>
            </a:endParaRPr>
          </a:p>
        </p:txBody>
      </p:sp>
      <p:sp>
        <p:nvSpPr>
          <p:cNvPr id="9" name="Rectangle 8"/>
          <p:cNvSpPr/>
          <p:nvPr/>
        </p:nvSpPr>
        <p:spPr>
          <a:xfrm>
            <a:off x="6439" y="634484"/>
            <a:ext cx="29272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Presentation aids</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9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29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1299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descr="C:\Users\dwharder\Desktop\xy.png"/>
          <p:cNvPicPr>
            <a:picLocks noChangeAspect="1" noChangeArrowheads="1"/>
          </p:cNvPicPr>
          <p:nvPr/>
        </p:nvPicPr>
        <p:blipFill>
          <a:blip r:embed="rId3" cstate="print"/>
          <a:stretch>
            <a:fillRect/>
          </a:stretch>
        </p:blipFill>
        <p:spPr bwMode="auto">
          <a:xfrm>
            <a:off x="893592" y="2637205"/>
            <a:ext cx="7143750" cy="3625453"/>
          </a:xfrm>
          <a:prstGeom prst="rect">
            <a:avLst/>
          </a:prstGeom>
          <a:noFill/>
        </p:spPr>
      </p:pic>
      <p:pic>
        <p:nvPicPr>
          <p:cNvPr id="139266" name="Picture 2" descr="C:\Users\dwharder\Desktop\Graphic1.png"/>
          <p:cNvPicPr>
            <a:picLocks noChangeAspect="1" noChangeArrowheads="1"/>
          </p:cNvPicPr>
          <p:nvPr/>
        </p:nvPicPr>
        <p:blipFill>
          <a:blip r:embed="rId4" cstate="print"/>
          <a:stretch>
            <a:fillRect/>
          </a:stretch>
        </p:blipFill>
        <p:spPr bwMode="auto">
          <a:xfrm>
            <a:off x="893592" y="2637205"/>
            <a:ext cx="7143750" cy="3625453"/>
          </a:xfrm>
          <a:prstGeom prst="rect">
            <a:avLst/>
          </a:prstGeom>
          <a:noFill/>
        </p:spPr>
      </p:pic>
      <p:sp>
        <p:nvSpPr>
          <p:cNvPr id="89090" name="Rectangle 2"/>
          <p:cNvSpPr>
            <a:spLocks noGrp="1" noChangeArrowheads="1"/>
          </p:cNvSpPr>
          <p:nvPr>
            <p:ph type="title"/>
          </p:nvPr>
        </p:nvSpPr>
        <p:spPr/>
        <p:txBody>
          <a:bodyPr/>
          <a:lstStyle/>
          <a:p>
            <a:pPr eaLnBrk="1" hangingPunct="1"/>
            <a:r>
              <a:rPr lang="en-US" dirty="0" smtClean="0"/>
              <a:t>Presenter view</a:t>
            </a:r>
          </a:p>
        </p:txBody>
      </p:sp>
      <p:sp>
        <p:nvSpPr>
          <p:cNvPr id="89091" name="Rectangle 3"/>
          <p:cNvSpPr>
            <a:spLocks noGrp="1" noChangeArrowheads="1"/>
          </p:cNvSpPr>
          <p:nvPr>
            <p:ph type="body" idx="1"/>
          </p:nvPr>
        </p:nvSpPr>
        <p:spPr/>
        <p:txBody>
          <a:bodyPr/>
          <a:lstStyle/>
          <a:p>
            <a:pPr eaLnBrk="1" hangingPunct="1">
              <a:buFontTx/>
              <a:buNone/>
            </a:pPr>
            <a:r>
              <a:rPr lang="en-US" dirty="0" smtClean="0"/>
              <a:t>	Normally, your presentation is on a separate screen</a:t>
            </a:r>
          </a:p>
          <a:p>
            <a:pPr lvl="1" eaLnBrk="1" hangingPunct="1"/>
            <a:r>
              <a:rPr lang="en-US" dirty="0" smtClean="0"/>
              <a:t>The default is to view the presentation on both screens</a:t>
            </a:r>
          </a:p>
          <a:p>
            <a:pPr lvl="1" eaLnBrk="1" hangingPunct="1"/>
            <a:r>
              <a:rPr lang="en-US" dirty="0" smtClean="0"/>
              <a:t>Selecting </a:t>
            </a:r>
            <a:r>
              <a:rPr lang="en-US" i="1" dirty="0" smtClean="0"/>
              <a:t>Use Presenter View </a:t>
            </a:r>
            <a:r>
              <a:rPr lang="en-US" dirty="0" smtClean="0"/>
              <a:t>under </a:t>
            </a:r>
            <a:r>
              <a:rPr lang="en-US" i="1" dirty="0" smtClean="0"/>
              <a:t>Slide Show</a:t>
            </a:r>
            <a:r>
              <a:rPr lang="en-CA" i="1" dirty="0" smtClean="0"/>
              <a:t>→</a:t>
            </a:r>
            <a:r>
              <a:rPr lang="en-US" i="1" dirty="0" smtClean="0"/>
              <a:t>Monitors </a:t>
            </a:r>
            <a:r>
              <a:rPr lang="en-US" dirty="0" smtClean="0"/>
              <a:t>shows your notes as well as surrounding slides</a:t>
            </a:r>
          </a:p>
        </p:txBody>
      </p:sp>
      <p:sp>
        <p:nvSpPr>
          <p:cNvPr id="84996" name="Slide Number Placeholder 3"/>
          <p:cNvSpPr>
            <a:spLocks noGrp="1"/>
          </p:cNvSpPr>
          <p:nvPr>
            <p:ph type="sldNum" sz="quarter" idx="12"/>
          </p:nvPr>
        </p:nvSpPr>
        <p:spPr/>
        <p:txBody>
          <a:bodyPr/>
          <a:lstStyle/>
          <a:p>
            <a:pPr>
              <a:defRPr/>
            </a:pPr>
            <a:fld id="{284938A3-EA5B-44EC-ABC8-BD0D5EB623E1}" type="slidenum">
              <a:rPr lang="en-US"/>
              <a:pPr>
                <a:defRPr/>
              </a:pPr>
              <a:t>93</a:t>
            </a:fld>
            <a:endParaRPr lang="en-US"/>
          </a:p>
        </p:txBody>
      </p:sp>
      <p:sp>
        <p:nvSpPr>
          <p:cNvPr id="5" name="Rectangle 4"/>
          <p:cNvSpPr/>
          <p:nvPr/>
        </p:nvSpPr>
        <p:spPr>
          <a:xfrm>
            <a:off x="6439" y="634484"/>
            <a:ext cx="2927261" cy="707886"/>
          </a:xfrm>
          <a:prstGeom prst="rect">
            <a:avLst/>
          </a:prstGeom>
        </p:spPr>
        <p:txBody>
          <a:bodyPr wrap="square">
            <a:spAutoFit/>
          </a:bodyPr>
          <a:lstStyle/>
          <a:p>
            <a:r>
              <a:rPr lang="en-US" sz="2000" b="1" dirty="0" smtClean="0">
                <a:solidFill>
                  <a:srgbClr val="7030A0"/>
                </a:solidFill>
              </a:rPr>
              <a:t>Presentation skills</a:t>
            </a:r>
          </a:p>
          <a:p>
            <a:r>
              <a:rPr lang="en-US" sz="2000" b="1" dirty="0" smtClean="0">
                <a:solidFill>
                  <a:srgbClr val="7030A0"/>
                </a:solidFill>
              </a:rPr>
              <a:t> – Presentation aids</a:t>
            </a:r>
            <a:endParaRPr lang="en-CA" sz="2000" b="1" dirty="0">
              <a:solidFill>
                <a:srgbClr val="7030A0"/>
              </a:solidFill>
            </a:endParaRPr>
          </a:p>
        </p:txBody>
      </p:sp>
      <p:sp>
        <p:nvSpPr>
          <p:cNvPr id="8" name="Rectangle 7"/>
          <p:cNvSpPr/>
          <p:nvPr/>
        </p:nvSpPr>
        <p:spPr>
          <a:xfrm>
            <a:off x="0" y="5903893"/>
            <a:ext cx="3061800" cy="954107"/>
          </a:xfrm>
          <a:prstGeom prst="rect">
            <a:avLst/>
          </a:prstGeom>
        </p:spPr>
        <p:txBody>
          <a:bodyPr wrap="none">
            <a:spAutoFit/>
          </a:bodyPr>
          <a:lstStyle/>
          <a:p>
            <a:r>
              <a:rPr lang="en-CA" sz="1400" dirty="0" err="1" smtClean="0">
                <a:solidFill>
                  <a:schemeClr val="tx1">
                    <a:lumMod val="50000"/>
                    <a:lumOff val="50000"/>
                  </a:schemeClr>
                </a:solidFill>
              </a:rPr>
              <a:t>ensceptico</a:t>
            </a:r>
            <a:endParaRPr lang="en-CA" sz="1400" dirty="0" smtClean="0">
              <a:solidFill>
                <a:schemeClr val="tx1">
                  <a:lumMod val="50000"/>
                  <a:lumOff val="50000"/>
                </a:schemeClr>
              </a:solidFill>
            </a:endParaRPr>
          </a:p>
          <a:p>
            <a:r>
              <a:rPr lang="en-CA" sz="1400" dirty="0" err="1" smtClean="0">
                <a:solidFill>
                  <a:schemeClr val="tx1">
                    <a:lumMod val="50000"/>
                    <a:lumOff val="50000"/>
                  </a:schemeClr>
                </a:solidFill>
              </a:rPr>
              <a:t>Erlend</a:t>
            </a:r>
            <a:r>
              <a:rPr lang="en-CA" sz="1400" dirty="0" smtClean="0">
                <a:solidFill>
                  <a:schemeClr val="tx1">
                    <a:lumMod val="50000"/>
                    <a:lumOff val="50000"/>
                  </a:schemeClr>
                </a:solidFill>
              </a:rPr>
              <a:t> </a:t>
            </a:r>
            <a:r>
              <a:rPr lang="en-CA" sz="1400" dirty="0" err="1" smtClean="0">
                <a:solidFill>
                  <a:schemeClr val="tx1">
                    <a:lumMod val="50000"/>
                    <a:lumOff val="50000"/>
                  </a:schemeClr>
                </a:solidFill>
              </a:rPr>
              <a:t>Aakre</a:t>
            </a:r>
            <a:endParaRPr lang="en-CA" sz="1400" dirty="0" smtClean="0">
              <a:solidFill>
                <a:schemeClr val="tx1">
                  <a:lumMod val="50000"/>
                  <a:lumOff val="50000"/>
                </a:schemeClr>
              </a:solidFill>
            </a:endParaRPr>
          </a:p>
          <a:p>
            <a:r>
              <a:rPr lang="en-CA" sz="1400" dirty="0" smtClean="0">
                <a:solidFill>
                  <a:schemeClr val="tx1">
                    <a:lumMod val="50000"/>
                    <a:lumOff val="50000"/>
                  </a:schemeClr>
                </a:solidFill>
              </a:rPr>
              <a:t>Intel Free Press</a:t>
            </a:r>
          </a:p>
          <a:p>
            <a:r>
              <a:rPr lang="en-CA" sz="1400" dirty="0" smtClean="0">
                <a:solidFill>
                  <a:schemeClr val="tx1">
                    <a:lumMod val="50000"/>
                    <a:lumOff val="50000"/>
                  </a:schemeClr>
                </a:solidFill>
              </a:rPr>
              <a:t>http://www.audiovisualsales.com.au/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9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dirty="0" smtClean="0"/>
              <a:t>Presentation skills</a:t>
            </a:r>
          </a:p>
        </p:txBody>
      </p:sp>
      <p:sp>
        <p:nvSpPr>
          <p:cNvPr id="90115" name="Rectangle 3"/>
          <p:cNvSpPr>
            <a:spLocks noGrp="1" noChangeArrowheads="1"/>
          </p:cNvSpPr>
          <p:nvPr>
            <p:ph type="body" idx="1"/>
          </p:nvPr>
        </p:nvSpPr>
        <p:spPr/>
        <p:txBody>
          <a:bodyPr/>
          <a:lstStyle/>
          <a:p>
            <a:pPr eaLnBrk="1" hangingPunct="1">
              <a:buFontTx/>
              <a:buNone/>
            </a:pPr>
            <a:r>
              <a:rPr lang="en-US" dirty="0" smtClean="0"/>
              <a:t>	We have covered four aspects of presentation skills:</a:t>
            </a:r>
          </a:p>
          <a:p>
            <a:pPr lvl="1" eaLnBrk="1" hangingPunct="1"/>
            <a:r>
              <a:rPr lang="en-US" dirty="0" smtClean="0"/>
              <a:t>Fear</a:t>
            </a:r>
          </a:p>
          <a:p>
            <a:pPr lvl="1" eaLnBrk="1" hangingPunct="1"/>
            <a:r>
              <a:rPr lang="en-US" dirty="0" smtClean="0"/>
              <a:t>Composure</a:t>
            </a:r>
          </a:p>
          <a:p>
            <a:pPr lvl="1" eaLnBrk="1" hangingPunct="1"/>
            <a:r>
              <a:rPr lang="en-US" dirty="0" smtClean="0"/>
              <a:t>Communication</a:t>
            </a:r>
          </a:p>
          <a:p>
            <a:pPr lvl="1" eaLnBrk="1" hangingPunct="1"/>
            <a:r>
              <a:rPr lang="en-US" dirty="0" smtClean="0"/>
              <a:t>Presentation aids</a:t>
            </a:r>
          </a:p>
        </p:txBody>
      </p:sp>
      <p:sp>
        <p:nvSpPr>
          <p:cNvPr id="88068" name="Slide Number Placeholder 3"/>
          <p:cNvSpPr>
            <a:spLocks noGrp="1"/>
          </p:cNvSpPr>
          <p:nvPr>
            <p:ph type="sldNum" sz="quarter" idx="12"/>
          </p:nvPr>
        </p:nvSpPr>
        <p:spPr/>
        <p:txBody>
          <a:bodyPr/>
          <a:lstStyle/>
          <a:p>
            <a:pPr>
              <a:defRPr/>
            </a:pPr>
            <a:fld id="{DC519BD2-2D2B-4602-B598-F7E5C2C7201F}" type="slidenum">
              <a:rPr lang="en-US"/>
              <a:pPr>
                <a:defRPr/>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dirty="0" smtClean="0"/>
              <a:t>Aspects of Good Presentations</a:t>
            </a:r>
          </a:p>
        </p:txBody>
      </p:sp>
      <p:sp>
        <p:nvSpPr>
          <p:cNvPr id="91139" name="Rectangle 3"/>
          <p:cNvSpPr>
            <a:spLocks noGrp="1" noChangeArrowheads="1"/>
          </p:cNvSpPr>
          <p:nvPr>
            <p:ph type="body" idx="1"/>
          </p:nvPr>
        </p:nvSpPr>
        <p:spPr/>
        <p:txBody>
          <a:bodyPr/>
          <a:lstStyle/>
          <a:p>
            <a:pPr eaLnBrk="1" hangingPunct="1">
              <a:buFontTx/>
              <a:buNone/>
            </a:pPr>
            <a:r>
              <a:rPr lang="en-US" dirty="0" smtClean="0"/>
              <a:t>	You have now finished the presentation—you must now respond to questions from the  audience:</a:t>
            </a:r>
          </a:p>
          <a:p>
            <a:pPr lvl="1" eaLnBrk="1" hangingPunct="1"/>
            <a:r>
              <a:rPr lang="en-US" dirty="0" smtClean="0"/>
              <a:t>Interest and knowledge</a:t>
            </a:r>
          </a:p>
          <a:p>
            <a:pPr lvl="1" eaLnBrk="1" hangingPunct="1"/>
            <a:r>
              <a:rPr lang="en-US" dirty="0" smtClean="0"/>
              <a:t>Organization</a:t>
            </a:r>
          </a:p>
          <a:p>
            <a:pPr lvl="1" eaLnBrk="1" hangingPunct="1"/>
            <a:r>
              <a:rPr lang="en-US" dirty="0" smtClean="0"/>
              <a:t>Visual aids</a:t>
            </a:r>
          </a:p>
          <a:p>
            <a:pPr lvl="1" eaLnBrk="1" hangingPunct="1"/>
            <a:r>
              <a:rPr lang="en-US" dirty="0" smtClean="0"/>
              <a:t>Presentation skills</a:t>
            </a:r>
          </a:p>
          <a:p>
            <a:pPr lvl="1" eaLnBrk="1" hangingPunct="1"/>
            <a:r>
              <a:rPr lang="en-US" b="1" dirty="0" smtClean="0">
                <a:solidFill>
                  <a:srgbClr val="3333FF"/>
                </a:solidFill>
              </a:rPr>
              <a:t>Responding to questions</a:t>
            </a:r>
          </a:p>
        </p:txBody>
      </p:sp>
      <p:sp>
        <p:nvSpPr>
          <p:cNvPr id="89092" name="Slide Number Placeholder 3"/>
          <p:cNvSpPr>
            <a:spLocks noGrp="1"/>
          </p:cNvSpPr>
          <p:nvPr>
            <p:ph type="sldNum" sz="quarter" idx="12"/>
          </p:nvPr>
        </p:nvSpPr>
        <p:spPr/>
        <p:txBody>
          <a:bodyPr/>
          <a:lstStyle/>
          <a:p>
            <a:pPr>
              <a:defRPr/>
            </a:pPr>
            <a:fld id="{BE10E7DB-6F8F-4AAF-8F7B-52D421B58085}" type="slidenum">
              <a:rPr lang="en-US"/>
              <a:pPr>
                <a:defRPr/>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dirty="0" smtClean="0"/>
              <a:t>Responding to questions</a:t>
            </a:r>
          </a:p>
        </p:txBody>
      </p:sp>
      <p:sp>
        <p:nvSpPr>
          <p:cNvPr id="91139" name="Rectangle 3"/>
          <p:cNvSpPr>
            <a:spLocks noGrp="1" noChangeArrowheads="1"/>
          </p:cNvSpPr>
          <p:nvPr>
            <p:ph type="body" idx="1"/>
          </p:nvPr>
        </p:nvSpPr>
        <p:spPr/>
        <p:txBody>
          <a:bodyPr/>
          <a:lstStyle/>
          <a:p>
            <a:pPr>
              <a:buFontTx/>
              <a:buNone/>
            </a:pPr>
            <a:r>
              <a:rPr lang="en-US" dirty="0" smtClean="0"/>
              <a:t>	You finish your presentation</a:t>
            </a:r>
          </a:p>
          <a:p>
            <a:pPr lvl="1"/>
            <a:r>
              <a:rPr lang="en-US" dirty="0" smtClean="0"/>
              <a:t>You say “Are there any questions?”</a:t>
            </a:r>
          </a:p>
          <a:p>
            <a:pPr lvl="1"/>
            <a:r>
              <a:rPr lang="en-US" dirty="0" smtClean="0"/>
              <a:t>The timer stops</a:t>
            </a:r>
          </a:p>
          <a:p>
            <a:pPr lvl="1"/>
            <a:r>
              <a:rPr lang="en-US" dirty="0" smtClean="0"/>
              <a:t>You’re under 15 minutes</a:t>
            </a:r>
          </a:p>
          <a:p>
            <a:pPr>
              <a:buFontTx/>
              <a:buNone/>
            </a:pPr>
            <a:r>
              <a:rPr lang="en-US" dirty="0" smtClean="0"/>
              <a:t>	</a:t>
            </a:r>
          </a:p>
          <a:p>
            <a:pPr>
              <a:buFontTx/>
              <a:buNone/>
            </a:pPr>
            <a:r>
              <a:rPr lang="en-US" dirty="0" smtClean="0"/>
              <a:t>	The audience may now ask you questions:</a:t>
            </a:r>
          </a:p>
          <a:p>
            <a:pPr>
              <a:buFontTx/>
              <a:buNone/>
            </a:pPr>
            <a:r>
              <a:rPr lang="en-US" dirty="0" smtClean="0"/>
              <a:t>        </a:t>
            </a:r>
            <a:r>
              <a:rPr lang="en-US" i="1" dirty="0" smtClean="0"/>
              <a:t>“the presentation after the presentation”</a:t>
            </a:r>
          </a:p>
          <a:p>
            <a:endParaRPr lang="en-US" dirty="0" smtClean="0"/>
          </a:p>
          <a:p>
            <a:pPr>
              <a:buNone/>
            </a:pPr>
            <a:r>
              <a:rPr lang="en-US" dirty="0" smtClean="0"/>
              <a:t>	We will consider:</a:t>
            </a:r>
          </a:p>
          <a:p>
            <a:pPr lvl="1"/>
            <a:r>
              <a:rPr lang="en-US" dirty="0" smtClean="0"/>
              <a:t>Getting ready</a:t>
            </a:r>
          </a:p>
          <a:p>
            <a:pPr lvl="1"/>
            <a:r>
              <a:rPr lang="en-US" dirty="0" smtClean="0"/>
              <a:t>What to do</a:t>
            </a:r>
          </a:p>
          <a:p>
            <a:pPr lvl="1"/>
            <a:r>
              <a:rPr lang="en-US" dirty="0" smtClean="0"/>
              <a:t>What not to do</a:t>
            </a:r>
          </a:p>
          <a:p>
            <a:pPr lvl="1"/>
            <a:r>
              <a:rPr lang="en-US" dirty="0" smtClean="0"/>
              <a:t>No answer?</a:t>
            </a:r>
          </a:p>
          <a:p>
            <a:pPr lvl="1"/>
            <a:r>
              <a:rPr lang="en-US" dirty="0" smtClean="0"/>
              <a:t>Don’t be a dick</a:t>
            </a:r>
          </a:p>
        </p:txBody>
      </p:sp>
      <p:sp>
        <p:nvSpPr>
          <p:cNvPr id="90116" name="Slide Number Placeholder 3"/>
          <p:cNvSpPr>
            <a:spLocks noGrp="1"/>
          </p:cNvSpPr>
          <p:nvPr>
            <p:ph type="sldNum" sz="quarter" idx="12"/>
          </p:nvPr>
        </p:nvSpPr>
        <p:spPr/>
        <p:txBody>
          <a:bodyPr/>
          <a:lstStyle/>
          <a:p>
            <a:pPr>
              <a:defRPr/>
            </a:pPr>
            <a:fld id="{BD0DD95B-D9ED-49BB-B4D1-000A2D4C33C3}" type="slidenum">
              <a:rPr lang="en-US"/>
              <a:pPr>
                <a:defRPr/>
              </a:pPr>
              <a:t>96</a:t>
            </a:fld>
            <a:endParaRPr lang="en-US"/>
          </a:p>
        </p:txBody>
      </p:sp>
      <p:pic>
        <p:nvPicPr>
          <p:cNvPr id="126978" name="Picture 2"/>
          <p:cNvPicPr>
            <a:picLocks noChangeAspect="1" noChangeArrowheads="1"/>
          </p:cNvPicPr>
          <p:nvPr/>
        </p:nvPicPr>
        <p:blipFill>
          <a:blip r:embed="rId3" cstate="print"/>
          <a:srcRect/>
          <a:stretch>
            <a:fillRect/>
          </a:stretch>
        </p:blipFill>
        <p:spPr bwMode="auto">
          <a:xfrm>
            <a:off x="6059663" y="2035590"/>
            <a:ext cx="2847975" cy="3629025"/>
          </a:xfrm>
          <a:prstGeom prst="rect">
            <a:avLst/>
          </a:prstGeom>
          <a:noFill/>
          <a:ln w="9525">
            <a:noFill/>
            <a:miter lim="800000"/>
            <a:headEnd/>
            <a:tailEnd/>
          </a:ln>
        </p:spPr>
      </p:pic>
      <p:sp>
        <p:nvSpPr>
          <p:cNvPr id="7" name="Rectangle 6"/>
          <p:cNvSpPr/>
          <p:nvPr/>
        </p:nvSpPr>
        <p:spPr>
          <a:xfrm>
            <a:off x="5991344" y="5650649"/>
            <a:ext cx="3011402" cy="523220"/>
          </a:xfrm>
          <a:prstGeom prst="rect">
            <a:avLst/>
          </a:prstGeom>
        </p:spPr>
        <p:txBody>
          <a:bodyPr wrap="none">
            <a:spAutoFit/>
          </a:bodyPr>
          <a:lstStyle/>
          <a:p>
            <a:r>
              <a:rPr lang="en-CA" sz="1400" i="1" dirty="0" smtClean="0">
                <a:solidFill>
                  <a:schemeClr val="tx1">
                    <a:lumMod val="50000"/>
                    <a:lumOff val="50000"/>
                  </a:schemeClr>
                </a:solidFill>
              </a:rPr>
              <a:t>Welcome Back, </a:t>
            </a:r>
            <a:r>
              <a:rPr lang="en-CA" sz="1400" i="1" dirty="0" err="1" smtClean="0">
                <a:solidFill>
                  <a:schemeClr val="tx1">
                    <a:lumMod val="50000"/>
                    <a:lumOff val="50000"/>
                  </a:schemeClr>
                </a:solidFill>
              </a:rPr>
              <a:t>Kotter</a:t>
            </a:r>
            <a:endParaRPr lang="en-CA" sz="1400" i="1" dirty="0" smtClean="0">
              <a:solidFill>
                <a:schemeClr val="tx1">
                  <a:lumMod val="50000"/>
                  <a:lumOff val="50000"/>
                </a:schemeClr>
              </a:solidFill>
            </a:endParaRPr>
          </a:p>
          <a:p>
            <a:r>
              <a:rPr lang="en-CA" sz="1400" dirty="0" smtClean="0">
                <a:solidFill>
                  <a:schemeClr val="tx1">
                    <a:lumMod val="50000"/>
                    <a:lumOff val="50000"/>
                  </a:schemeClr>
                </a:solidFill>
              </a:rPr>
              <a:t>Warner Bros. Television Distribution</a:t>
            </a:r>
            <a:endParaRPr lang="en-CA" sz="1400" dirty="0">
              <a:solidFill>
                <a:schemeClr val="tx1">
                  <a:lumMod val="50000"/>
                  <a:lumOff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139">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1139">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1139">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1139">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1139">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1139">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113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dirty="0" smtClean="0"/>
              <a:t>Getting Ready</a:t>
            </a:r>
          </a:p>
        </p:txBody>
      </p:sp>
      <p:sp>
        <p:nvSpPr>
          <p:cNvPr id="92163" name="Rectangle 3"/>
          <p:cNvSpPr>
            <a:spLocks noGrp="1" noChangeArrowheads="1"/>
          </p:cNvSpPr>
          <p:nvPr>
            <p:ph type="body" idx="1"/>
          </p:nvPr>
        </p:nvSpPr>
        <p:spPr/>
        <p:txBody>
          <a:bodyPr/>
          <a:lstStyle/>
          <a:p>
            <a:pPr>
              <a:buFontTx/>
              <a:buNone/>
            </a:pPr>
            <a:r>
              <a:rPr lang="en-US" dirty="0" smtClean="0"/>
              <a:t>	Following any technical presentation is an opportunity for the audience to ask questions</a:t>
            </a:r>
          </a:p>
          <a:p>
            <a:pPr lvl="1"/>
            <a:r>
              <a:rPr lang="en-US" dirty="0" smtClean="0"/>
              <a:t>This is the last (and most lasting) impression the audience will have</a:t>
            </a:r>
          </a:p>
          <a:p>
            <a:pPr>
              <a:buFontTx/>
              <a:buNone/>
            </a:pPr>
            <a:r>
              <a:rPr lang="en-US" dirty="0" smtClean="0"/>
              <a:t>	</a:t>
            </a:r>
          </a:p>
          <a:p>
            <a:pPr>
              <a:buFontTx/>
              <a:buNone/>
            </a:pPr>
            <a:r>
              <a:rPr lang="en-US" dirty="0" smtClean="0"/>
              <a:t>	While preparing your talk, anticipate possible questions</a:t>
            </a:r>
          </a:p>
          <a:p>
            <a:pPr lvl="1"/>
            <a:r>
              <a:rPr lang="en-US" dirty="0" smtClean="0"/>
              <a:t>If possible, prepare additional slides for anticipated questions!</a:t>
            </a:r>
          </a:p>
          <a:p>
            <a:pPr lvl="1"/>
            <a:r>
              <a:rPr lang="en-US" dirty="0" smtClean="0"/>
              <a:t>Such slides would go into further depth than what was discussed</a:t>
            </a:r>
          </a:p>
          <a:p>
            <a:pPr lvl="1"/>
            <a:r>
              <a:rPr lang="en-US" dirty="0" smtClean="0"/>
              <a:t>If you don’t use them, it will benefit your talk never-the-less</a:t>
            </a:r>
          </a:p>
        </p:txBody>
      </p:sp>
      <p:sp>
        <p:nvSpPr>
          <p:cNvPr id="91140" name="Slide Number Placeholder 3"/>
          <p:cNvSpPr>
            <a:spLocks noGrp="1"/>
          </p:cNvSpPr>
          <p:nvPr>
            <p:ph type="sldNum" sz="quarter" idx="12"/>
          </p:nvPr>
        </p:nvSpPr>
        <p:spPr/>
        <p:txBody>
          <a:bodyPr/>
          <a:lstStyle/>
          <a:p>
            <a:pPr>
              <a:defRPr/>
            </a:pPr>
            <a:fld id="{D9C55CDC-3CEE-4356-B947-32E30D75F9D8}" type="slidenum">
              <a:rPr lang="en-US"/>
              <a:pPr>
                <a:defRPr/>
              </a:pPr>
              <a:t>97</a:t>
            </a:fld>
            <a:endParaRPr lang="en-US"/>
          </a:p>
        </p:txBody>
      </p:sp>
      <p:sp>
        <p:nvSpPr>
          <p:cNvPr id="5" name="Rectangle 4"/>
          <p:cNvSpPr/>
          <p:nvPr/>
        </p:nvSpPr>
        <p:spPr>
          <a:xfrm>
            <a:off x="6439" y="634484"/>
            <a:ext cx="3403511" cy="400110"/>
          </a:xfrm>
          <a:prstGeom prst="rect">
            <a:avLst/>
          </a:prstGeom>
        </p:spPr>
        <p:txBody>
          <a:bodyPr wrap="square">
            <a:spAutoFit/>
          </a:bodyPr>
          <a:lstStyle/>
          <a:p>
            <a:r>
              <a:rPr lang="en-US" sz="2000" b="1" dirty="0" smtClean="0">
                <a:solidFill>
                  <a:srgbClr val="7030A0"/>
                </a:solidFill>
              </a:rPr>
              <a:t>Responding to questions</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6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6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dirty="0" smtClean="0"/>
              <a:t>What to do</a:t>
            </a:r>
          </a:p>
        </p:txBody>
      </p:sp>
      <p:sp>
        <p:nvSpPr>
          <p:cNvPr id="93187" name="Rectangle 3"/>
          <p:cNvSpPr>
            <a:spLocks noGrp="1" noChangeArrowheads="1"/>
          </p:cNvSpPr>
          <p:nvPr>
            <p:ph type="body" idx="1"/>
          </p:nvPr>
        </p:nvSpPr>
        <p:spPr/>
        <p:txBody>
          <a:bodyPr/>
          <a:lstStyle/>
          <a:p>
            <a:pPr>
              <a:buFontTx/>
              <a:buNone/>
            </a:pPr>
            <a:r>
              <a:rPr lang="en-US" dirty="0" smtClean="0"/>
              <a:t>	When answering questions:</a:t>
            </a:r>
          </a:p>
          <a:p>
            <a:pPr lvl="1"/>
            <a:r>
              <a:rPr lang="en-US" dirty="0" smtClean="0"/>
              <a:t>Repeat the question</a:t>
            </a:r>
          </a:p>
          <a:p>
            <a:pPr lvl="2"/>
            <a:r>
              <a:rPr lang="en-US" dirty="0" smtClean="0"/>
              <a:t>This makes sure you heard the correct question</a:t>
            </a:r>
          </a:p>
          <a:p>
            <a:pPr lvl="2"/>
            <a:r>
              <a:rPr lang="en-US" dirty="0" smtClean="0"/>
              <a:t>The audience may not have heard the question</a:t>
            </a:r>
          </a:p>
          <a:p>
            <a:pPr lvl="2"/>
            <a:r>
              <a:rPr lang="en-US" dirty="0" smtClean="0"/>
              <a:t>It gives you time to think about an answer </a:t>
            </a:r>
          </a:p>
          <a:p>
            <a:pPr lvl="1"/>
            <a:r>
              <a:rPr lang="en-US" dirty="0" smtClean="0"/>
              <a:t>Ensure you understand the question</a:t>
            </a:r>
          </a:p>
          <a:p>
            <a:pPr lvl="2"/>
            <a:r>
              <a:rPr lang="en-US" dirty="0" smtClean="0"/>
              <a:t>If necessary, ask for clarification</a:t>
            </a:r>
          </a:p>
          <a:p>
            <a:pPr lvl="1"/>
            <a:r>
              <a:rPr lang="en-US" dirty="0" smtClean="0"/>
              <a:t>Take a moment to think about your answer</a:t>
            </a:r>
          </a:p>
        </p:txBody>
      </p:sp>
      <p:sp>
        <p:nvSpPr>
          <p:cNvPr id="92164" name="Slide Number Placeholder 3"/>
          <p:cNvSpPr>
            <a:spLocks noGrp="1"/>
          </p:cNvSpPr>
          <p:nvPr>
            <p:ph type="sldNum" sz="quarter" idx="12"/>
          </p:nvPr>
        </p:nvSpPr>
        <p:spPr/>
        <p:txBody>
          <a:bodyPr/>
          <a:lstStyle/>
          <a:p>
            <a:pPr>
              <a:defRPr/>
            </a:pPr>
            <a:fld id="{5E345921-1C47-4E83-83DD-3BB04F8EB3E4}" type="slidenum">
              <a:rPr lang="en-US"/>
              <a:pPr>
                <a:defRPr/>
              </a:pPr>
              <a:t>98</a:t>
            </a:fld>
            <a:endParaRPr lang="en-US"/>
          </a:p>
        </p:txBody>
      </p:sp>
      <p:sp>
        <p:nvSpPr>
          <p:cNvPr id="5" name="Rectangle 4"/>
          <p:cNvSpPr/>
          <p:nvPr/>
        </p:nvSpPr>
        <p:spPr>
          <a:xfrm>
            <a:off x="6439" y="634484"/>
            <a:ext cx="3403511" cy="400110"/>
          </a:xfrm>
          <a:prstGeom prst="rect">
            <a:avLst/>
          </a:prstGeom>
        </p:spPr>
        <p:txBody>
          <a:bodyPr wrap="square">
            <a:spAutoFit/>
          </a:bodyPr>
          <a:lstStyle/>
          <a:p>
            <a:r>
              <a:rPr lang="en-US" sz="2000" b="1" dirty="0" smtClean="0">
                <a:solidFill>
                  <a:srgbClr val="7030A0"/>
                </a:solidFill>
              </a:rPr>
              <a:t>Responding to questions</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31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18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18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18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318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31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dirty="0" smtClean="0"/>
              <a:t>What not to do</a:t>
            </a:r>
          </a:p>
        </p:txBody>
      </p:sp>
      <p:sp>
        <p:nvSpPr>
          <p:cNvPr id="92163" name="Rectangle 3"/>
          <p:cNvSpPr>
            <a:spLocks noGrp="1" noChangeArrowheads="1"/>
          </p:cNvSpPr>
          <p:nvPr>
            <p:ph type="body" idx="1"/>
          </p:nvPr>
        </p:nvSpPr>
        <p:spPr/>
        <p:txBody>
          <a:bodyPr/>
          <a:lstStyle/>
          <a:p>
            <a:pPr>
              <a:buFontTx/>
              <a:buNone/>
            </a:pPr>
            <a:r>
              <a:rPr lang="en-US" dirty="0" smtClean="0"/>
              <a:t>	Do not:</a:t>
            </a:r>
          </a:p>
          <a:p>
            <a:pPr lvl="1"/>
            <a:r>
              <a:rPr lang="en-US" dirty="0" smtClean="0"/>
              <a:t>Evaluate questions:   “Great question!”</a:t>
            </a:r>
          </a:p>
          <a:p>
            <a:pPr lvl="1"/>
            <a:r>
              <a:rPr lang="en-US" dirty="0" smtClean="0"/>
              <a:t>Lie or make-up an answer</a:t>
            </a:r>
          </a:p>
          <a:p>
            <a:pPr lvl="1"/>
            <a:r>
              <a:rPr lang="en-US" dirty="0" smtClean="0"/>
              <a:t>Answer a similar—but easier—question</a:t>
            </a:r>
          </a:p>
          <a:p>
            <a:pPr lvl="1"/>
            <a:r>
              <a:rPr lang="en-US" dirty="0" smtClean="0"/>
              <a:t>Talk around or ignore the question</a:t>
            </a:r>
          </a:p>
          <a:p>
            <a:pPr lvl="1"/>
            <a:r>
              <a:rPr lang="en-US" dirty="0" smtClean="0"/>
              <a:t>Talk as if you’ve answered the question</a:t>
            </a:r>
          </a:p>
          <a:p>
            <a:pPr>
              <a:buFontTx/>
              <a:buNone/>
            </a:pPr>
            <a:r>
              <a:rPr lang="en-US" dirty="0" smtClean="0"/>
              <a:t>	</a:t>
            </a:r>
          </a:p>
          <a:p>
            <a:pPr>
              <a:buFontTx/>
              <a:buNone/>
            </a:pPr>
            <a:r>
              <a:rPr lang="en-US" dirty="0" smtClean="0"/>
              <a:t>	These will negatively impact your talk</a:t>
            </a:r>
          </a:p>
          <a:p>
            <a:pPr lvl="1"/>
            <a:r>
              <a:rPr lang="en-US" dirty="0" smtClean="0"/>
              <a:t>One foolish answer will make the audience question everything</a:t>
            </a:r>
          </a:p>
          <a:p>
            <a:pPr>
              <a:buFontTx/>
              <a:buNone/>
            </a:pPr>
            <a:r>
              <a:rPr lang="en-US" dirty="0" smtClean="0"/>
              <a:t>	</a:t>
            </a:r>
          </a:p>
          <a:p>
            <a:pPr>
              <a:buFontTx/>
              <a:buNone/>
            </a:pPr>
            <a:r>
              <a:rPr lang="en-US" dirty="0" smtClean="0"/>
              <a:t>	The inequality:</a:t>
            </a:r>
          </a:p>
          <a:p>
            <a:pPr lvl="1" algn="ctr">
              <a:buFontTx/>
              <a:buNone/>
            </a:pPr>
            <a:r>
              <a:rPr lang="en-US" dirty="0" smtClean="0"/>
              <a:t>10 h work + 15 min presentation + 1 stupid answer &lt; 0</a:t>
            </a:r>
          </a:p>
        </p:txBody>
      </p:sp>
      <p:sp>
        <p:nvSpPr>
          <p:cNvPr id="93188" name="Slide Number Placeholder 3"/>
          <p:cNvSpPr>
            <a:spLocks noGrp="1"/>
          </p:cNvSpPr>
          <p:nvPr>
            <p:ph type="sldNum" sz="quarter" idx="12"/>
          </p:nvPr>
        </p:nvSpPr>
        <p:spPr/>
        <p:txBody>
          <a:bodyPr/>
          <a:lstStyle/>
          <a:p>
            <a:pPr>
              <a:defRPr/>
            </a:pPr>
            <a:fld id="{E53A65E3-9F31-4EB0-8AC6-5FFC3D48A17E}" type="slidenum">
              <a:rPr lang="en-US"/>
              <a:pPr>
                <a:defRPr/>
              </a:pPr>
              <a:t>99</a:t>
            </a:fld>
            <a:endParaRPr lang="en-US"/>
          </a:p>
        </p:txBody>
      </p:sp>
      <p:sp>
        <p:nvSpPr>
          <p:cNvPr id="5" name="Rectangle 4"/>
          <p:cNvSpPr/>
          <p:nvPr/>
        </p:nvSpPr>
        <p:spPr>
          <a:xfrm>
            <a:off x="6439" y="634484"/>
            <a:ext cx="3403511" cy="400110"/>
          </a:xfrm>
          <a:prstGeom prst="rect">
            <a:avLst/>
          </a:prstGeom>
        </p:spPr>
        <p:txBody>
          <a:bodyPr wrap="square">
            <a:spAutoFit/>
          </a:bodyPr>
          <a:lstStyle/>
          <a:p>
            <a:r>
              <a:rPr lang="en-US" sz="2000" b="1" dirty="0" smtClean="0">
                <a:solidFill>
                  <a:srgbClr val="7030A0"/>
                </a:solidFill>
              </a:rPr>
              <a:t>Responding to questions</a:t>
            </a:r>
            <a:endParaRPr lang="en-CA"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6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6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6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6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16273</TotalTime>
  <Words>1726</Words>
  <Application>Microsoft Office PowerPoint</Application>
  <PresentationFormat>On-screen Show (4:3)</PresentationFormat>
  <Paragraphs>1530</Paragraphs>
  <Slides>109</Slides>
  <Notes>105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1" baseType="lpstr">
      <vt:lpstr>Default Design</vt:lpstr>
      <vt:lpstr>Equation</vt:lpstr>
      <vt:lpstr>On technical presentations Part 2</vt:lpstr>
      <vt:lpstr>Outline</vt:lpstr>
      <vt:lpstr>Outline</vt:lpstr>
      <vt:lpstr>Aspects of good presentations</vt:lpstr>
      <vt:lpstr>Visual aids</vt:lpstr>
      <vt:lpstr>Visual aids</vt:lpstr>
      <vt:lpstr>Visual aids</vt:lpstr>
      <vt:lpstr>Visual aids</vt:lpstr>
      <vt:lpstr>Look and feel</vt:lpstr>
      <vt:lpstr>Look and feel</vt:lpstr>
      <vt:lpstr>Consistency</vt:lpstr>
      <vt:lpstr>On technical presentations </vt:lpstr>
      <vt:lpstr>Consistency</vt:lpstr>
      <vt:lpstr>Color schemes</vt:lpstr>
      <vt:lpstr>Color schemes</vt:lpstr>
      <vt:lpstr>Color schemes</vt:lpstr>
      <vt:lpstr>Color schemes</vt:lpstr>
      <vt:lpstr>Backgrounds</vt:lpstr>
      <vt:lpstr>Backgrounds</vt:lpstr>
      <vt:lpstr>“Someone Else’s Slides”</vt:lpstr>
      <vt:lpstr>“Someone Else’s Slides”</vt:lpstr>
      <vt:lpstr>“Someone Else’s Slides”</vt:lpstr>
      <vt:lpstr>Textual content</vt:lpstr>
      <vt:lpstr>Layout</vt:lpstr>
      <vt:lpstr>Layout</vt:lpstr>
      <vt:lpstr>PowerPoint Presentation</vt:lpstr>
      <vt:lpstr>Layout</vt:lpstr>
      <vt:lpstr>Layout</vt:lpstr>
      <vt:lpstr>Layout</vt:lpstr>
      <vt:lpstr>On technical presentations </vt:lpstr>
      <vt:lpstr>Typeface</vt:lpstr>
      <vt:lpstr>Typeface</vt:lpstr>
      <vt:lpstr>Typeface</vt:lpstr>
      <vt:lpstr>Font</vt:lpstr>
      <vt:lpstr>Language</vt:lpstr>
      <vt:lpstr>Observations</vt:lpstr>
      <vt:lpstr>Images</vt:lpstr>
      <vt:lpstr>Spacing</vt:lpstr>
      <vt:lpstr>Spacing</vt:lpstr>
      <vt:lpstr>Use</vt:lpstr>
      <vt:lpstr>Use</vt:lpstr>
      <vt:lpstr>Use</vt:lpstr>
      <vt:lpstr>Use</vt:lpstr>
      <vt:lpstr>Formats</vt:lpstr>
      <vt:lpstr>Formats</vt:lpstr>
      <vt:lpstr>Formats</vt:lpstr>
      <vt:lpstr>Formats</vt:lpstr>
      <vt:lpstr>Formats</vt:lpstr>
      <vt:lpstr>Tools</vt:lpstr>
      <vt:lpstr>Tools</vt:lpstr>
      <vt:lpstr>Charts and graphs</vt:lpstr>
      <vt:lpstr>Charts and graphs</vt:lpstr>
      <vt:lpstr>Appropriate format</vt:lpstr>
      <vt:lpstr>Appropriate format</vt:lpstr>
      <vt:lpstr>Manipulating graphs</vt:lpstr>
      <vt:lpstr>Chartjunk</vt:lpstr>
      <vt:lpstr>Other representations</vt:lpstr>
      <vt:lpstr>Tables</vt:lpstr>
      <vt:lpstr>Tables</vt:lpstr>
      <vt:lpstr>Tables</vt:lpstr>
      <vt:lpstr>Tables</vt:lpstr>
      <vt:lpstr>Tables</vt:lpstr>
      <vt:lpstr>Tables</vt:lpstr>
      <vt:lpstr>Mathematics</vt:lpstr>
      <vt:lpstr>Mathematics</vt:lpstr>
      <vt:lpstr>Source code</vt:lpstr>
      <vt:lpstr>Presentation software</vt:lpstr>
      <vt:lpstr>Visual aids</vt:lpstr>
      <vt:lpstr>Aspects of good presentations</vt:lpstr>
      <vt:lpstr>Presentation skills</vt:lpstr>
      <vt:lpstr>Fear</vt:lpstr>
      <vt:lpstr>Fear</vt:lpstr>
      <vt:lpstr>Fear</vt:lpstr>
      <vt:lpstr>Composure</vt:lpstr>
      <vt:lpstr>Appearance</vt:lpstr>
      <vt:lpstr>Stance</vt:lpstr>
      <vt:lpstr>Movement</vt:lpstr>
      <vt:lpstr>Mannerisms/distractions</vt:lpstr>
      <vt:lpstr>Communication</vt:lpstr>
      <vt:lpstr>Eye contact</vt:lpstr>
      <vt:lpstr>Eye contact</vt:lpstr>
      <vt:lpstr>Your voice</vt:lpstr>
      <vt:lpstr>Your voice</vt:lpstr>
      <vt:lpstr>Language</vt:lpstr>
      <vt:lpstr>Language</vt:lpstr>
      <vt:lpstr>Language</vt:lpstr>
      <vt:lpstr>Interaction</vt:lpstr>
      <vt:lpstr>Humor</vt:lpstr>
      <vt:lpstr>Presentation aids</vt:lpstr>
      <vt:lpstr>Wireless remotes</vt:lpstr>
      <vt:lpstr>Laser pointers</vt:lpstr>
      <vt:lpstr>Laser pointers</vt:lpstr>
      <vt:lpstr>Presenter view</vt:lpstr>
      <vt:lpstr>Presentation skills</vt:lpstr>
      <vt:lpstr>Aspects of Good Presentations</vt:lpstr>
      <vt:lpstr>Responding to questions</vt:lpstr>
      <vt:lpstr>Getting Ready</vt:lpstr>
      <vt:lpstr>What to do</vt:lpstr>
      <vt:lpstr>What not to do</vt:lpstr>
      <vt:lpstr>No answer?</vt:lpstr>
      <vt:lpstr>Don’t be a dick</vt:lpstr>
      <vt:lpstr>Aspects of good presentations</vt:lpstr>
      <vt:lpstr>Failing your proficiency examination</vt:lpstr>
      <vt:lpstr>Failing your proficiency examination</vt:lpstr>
      <vt:lpstr>Failing your proficiency examination</vt:lpstr>
      <vt:lpstr>Failing your proficiency examination</vt:lpstr>
      <vt:lpstr>Summary</vt:lpstr>
      <vt:lpstr>Summary</vt:lpstr>
      <vt:lpstr>Any questions?</vt:lpstr>
    </vt:vector>
  </TitlesOfParts>
  <Company>University of Waterloo</Company>
  <LinksUpToDate>false</LinksUpToDate>
  <SharedDoc>false</SharedDoc>
  <HyperlinkBase>http://ece.uwaterloo.ca/~tppe000/</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Technical Presentations</dc:title>
  <dc:subject>TPM</dc:subject>
  <dc:creator>Douglas Wilhelm Harder</dc:creator>
  <cp:keywords>technical presentation milestone</cp:keywords>
  <cp:lastModifiedBy>Douglas Wilhelm Harder</cp:lastModifiedBy>
  <cp:revision>456</cp:revision>
  <dcterms:created xsi:type="dcterms:W3CDTF">2006-01-20T03:55:21Z</dcterms:created>
  <dcterms:modified xsi:type="dcterms:W3CDTF">2014-11-04T17:20:26Z</dcterms:modified>
  <cp:category>Electrical and Computer Engineering</cp:category>
</cp:coreProperties>
</file>