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258" r:id="rId2"/>
    <p:sldId id="281" r:id="rId3"/>
    <p:sldId id="285" r:id="rId4"/>
    <p:sldId id="298" r:id="rId5"/>
    <p:sldId id="282" r:id="rId6"/>
    <p:sldId id="283" r:id="rId7"/>
    <p:sldId id="293" r:id="rId8"/>
    <p:sldId id="294" r:id="rId9"/>
    <p:sldId id="290" r:id="rId10"/>
    <p:sldId id="291" r:id="rId11"/>
    <p:sldId id="292" r:id="rId12"/>
    <p:sldId id="297" r:id="rId13"/>
    <p:sldId id="295" r:id="rId14"/>
    <p:sldId id="296" r:id="rId15"/>
    <p:sldId id="299" r:id="rId16"/>
    <p:sldId id="300" r:id="rId17"/>
    <p:sldId id="302" r:id="rId18"/>
    <p:sldId id="301" r:id="rId19"/>
    <p:sldId id="303" r:id="rId20"/>
    <p:sldId id="304" r:id="rId21"/>
    <p:sldId id="305" r:id="rId22"/>
    <p:sldId id="307" r:id="rId23"/>
    <p:sldId id="308" r:id="rId24"/>
    <p:sldId id="306" r:id="rId25"/>
    <p:sldId id="309" r:id="rId26"/>
    <p:sldId id="310" r:id="rId27"/>
    <p:sldId id="311" r:id="rId28"/>
    <p:sldId id="312" r:id="rId29"/>
    <p:sldId id="315" r:id="rId30"/>
    <p:sldId id="316" r:id="rId31"/>
    <p:sldId id="317" r:id="rId32"/>
    <p:sldId id="318" r:id="rId33"/>
    <p:sldId id="321" r:id="rId34"/>
    <p:sldId id="319" r:id="rId35"/>
    <p:sldId id="320" r:id="rId36"/>
    <p:sldId id="288" r:id="rId37"/>
    <p:sldId id="287" r:id="rId38"/>
  </p:sldIdLst>
  <p:sldSz cx="9144000" cy="6858000" type="screen4x3"/>
  <p:notesSz cx="6858000" cy="9144000"/>
  <p:defaultTextStyle>
    <a:defPPr>
      <a:defRPr lang="en-CA"/>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0" autoAdjust="0"/>
    <p:restoredTop sz="94660"/>
  </p:normalViewPr>
  <p:slideViewPr>
    <p:cSldViewPr snapToGrid="0" snapToObjects="1">
      <p:cViewPr varScale="1">
        <p:scale>
          <a:sx n="100" d="100"/>
          <a:sy n="100" d="100"/>
        </p:scale>
        <p:origin x="-264" y="-9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0" d="100"/>
          <a:sy n="80" d="100"/>
        </p:scale>
        <p:origin x="-253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D02D7B-BB96-44BC-ACE3-E7343C3F060B}" type="datetimeFigureOut">
              <a:rPr lang="en-US" smtClean="0"/>
              <a:pPr/>
              <a:t>4/2/2010</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644CD9-3F6B-4FDE-B54B-CA234AD77A25}" type="slidenum">
              <a:rPr lang="en-CA" smtClean="0"/>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9FEAAA-9323-4E92-89E9-EC92F569B028}" type="datetimeFigureOut">
              <a:rPr lang="en-US" smtClean="0"/>
              <a:pPr/>
              <a:t>4/2/2010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9DCF1E-1D89-48B7-8044-965B1DD75959}"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Don’t read all of them...the</a:t>
            </a:r>
            <a:r>
              <a:rPr lang="en-CA" baseline="0" dirty="0" smtClean="0"/>
              <a:t> point is to list them so that the audience can get a flavour</a:t>
            </a:r>
            <a:endParaRPr lang="en-CA" dirty="0"/>
          </a:p>
        </p:txBody>
      </p:sp>
      <p:sp>
        <p:nvSpPr>
          <p:cNvPr id="4" name="Slide Number Placeholder 3"/>
          <p:cNvSpPr>
            <a:spLocks noGrp="1"/>
          </p:cNvSpPr>
          <p:nvPr>
            <p:ph type="sldNum" sz="quarter" idx="10"/>
          </p:nvPr>
        </p:nvSpPr>
        <p:spPr/>
        <p:txBody>
          <a:bodyPr/>
          <a:lstStyle/>
          <a:p>
            <a:fld id="{329DCF1E-1D89-48B7-8044-965B1DD75959}" type="slidenum">
              <a:rPr lang="en-CA" smtClean="0"/>
              <a:pPr/>
              <a:t>10</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Users\dwharder\Desktop\bar.png"/>
          <p:cNvPicPr>
            <a:picLocks noChangeAspect="1" noChangeArrowheads="1"/>
          </p:cNvPicPr>
          <p:nvPr userDrawn="1"/>
        </p:nvPicPr>
        <p:blipFill>
          <a:blip r:embed="rId2"/>
          <a:srcRect/>
          <a:stretch>
            <a:fillRect/>
          </a:stretch>
        </p:blipFill>
        <p:spPr bwMode="auto">
          <a:xfrm>
            <a:off x="2286000" y="0"/>
            <a:ext cx="6858000" cy="6858000"/>
          </a:xfrm>
          <a:prstGeom prst="rect">
            <a:avLst/>
          </a:prstGeom>
          <a:noFill/>
        </p:spPr>
      </p:pic>
      <p:sp>
        <p:nvSpPr>
          <p:cNvPr id="9" name="Rectangle 8"/>
          <p:cNvSpPr/>
          <p:nvPr userDrawn="1"/>
        </p:nvSpPr>
        <p:spPr>
          <a:xfrm>
            <a:off x="30512" y="5307366"/>
            <a:ext cx="2856123" cy="15240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rtl="0" fontAlgn="base">
              <a:spcBef>
                <a:spcPct val="0"/>
              </a:spcBef>
              <a:spcAft>
                <a:spcPct val="0"/>
              </a:spcAft>
            </a:pPr>
            <a:endParaRPr lang="en-CA" kern="1200" dirty="0">
              <a:solidFill>
                <a:schemeClr val="bg1"/>
              </a:solidFill>
              <a:latin typeface="+mn-lt"/>
              <a:ea typeface="+mn-ea"/>
              <a:cs typeface="+mn-cs"/>
            </a:endParaRPr>
          </a:p>
        </p:txBody>
      </p:sp>
      <p:sp>
        <p:nvSpPr>
          <p:cNvPr id="2" name="Title 1"/>
          <p:cNvSpPr>
            <a:spLocks noGrp="1"/>
          </p:cNvSpPr>
          <p:nvPr>
            <p:ph type="ctrTitle"/>
          </p:nvPr>
        </p:nvSpPr>
        <p:spPr>
          <a:xfrm>
            <a:off x="1812925" y="1182415"/>
            <a:ext cx="6633414" cy="2418036"/>
          </a:xfrm>
        </p:spPr>
        <p:txBody>
          <a:bodyPr/>
          <a:lstStyle>
            <a:lvl1pPr>
              <a:defRPr sz="3600">
                <a:solidFill>
                  <a:schemeClr val="tx1"/>
                </a:solidFill>
              </a:defRPr>
            </a:lvl1pPr>
          </a:lstStyle>
          <a:p>
            <a:r>
              <a:rPr lang="en-US" dirty="0" smtClean="0"/>
              <a:t>Click to edit Master title</a:t>
            </a:r>
            <a:endParaRPr lang="en-US" dirty="0"/>
          </a:p>
        </p:txBody>
      </p:sp>
      <p:sp>
        <p:nvSpPr>
          <p:cNvPr id="3" name="Subtitle 2"/>
          <p:cNvSpPr>
            <a:spLocks noGrp="1"/>
          </p:cNvSpPr>
          <p:nvPr>
            <p:ph type="subTitle" idx="1"/>
          </p:nvPr>
        </p:nvSpPr>
        <p:spPr>
          <a:xfrm>
            <a:off x="3240690" y="3684743"/>
            <a:ext cx="4966138" cy="1167524"/>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2" descr="C:\Users\dwharder\Desktop\UW.jpg"/>
          <p:cNvPicPr>
            <a:picLocks noChangeAspect="1" noChangeArrowheads="1"/>
          </p:cNvPicPr>
          <p:nvPr userDrawn="1"/>
        </p:nvPicPr>
        <p:blipFill>
          <a:blip r:embed="rId3"/>
          <a:srcRect/>
          <a:stretch>
            <a:fillRect/>
          </a:stretch>
        </p:blipFill>
        <p:spPr bwMode="auto">
          <a:xfrm>
            <a:off x="30512" y="124054"/>
            <a:ext cx="1524000" cy="1544638"/>
          </a:xfrm>
          <a:prstGeom prst="rect">
            <a:avLst/>
          </a:prstGeom>
          <a:noFill/>
        </p:spPr>
      </p:pic>
      <p:sp>
        <p:nvSpPr>
          <p:cNvPr id="7" name="TextBox 6"/>
          <p:cNvSpPr txBox="1"/>
          <p:nvPr userDrawn="1"/>
        </p:nvSpPr>
        <p:spPr>
          <a:xfrm>
            <a:off x="412451" y="5576047"/>
            <a:ext cx="2474184" cy="769441"/>
          </a:xfrm>
          <a:prstGeom prst="rect">
            <a:avLst/>
          </a:prstGeom>
          <a:noFill/>
        </p:spPr>
        <p:txBody>
          <a:bodyPr wrap="square" rtlCol="0">
            <a:spAutoFit/>
          </a:bodyPr>
          <a:lstStyle/>
          <a:p>
            <a:pPr algn="ctr"/>
            <a:r>
              <a:rPr lang="en-CA" sz="2000" b="1" dirty="0" smtClean="0">
                <a:latin typeface="Arial" pitchFamily="34" charset="0"/>
                <a:cs typeface="Arial" pitchFamily="34" charset="0"/>
              </a:rPr>
              <a:t>WATERLOO</a:t>
            </a:r>
          </a:p>
          <a:p>
            <a:pPr algn="ctr"/>
            <a:r>
              <a:rPr lang="en-CA" sz="1200" b="1" dirty="0" smtClean="0">
                <a:latin typeface="Arial" pitchFamily="34" charset="0"/>
                <a:cs typeface="Arial" pitchFamily="34" charset="0"/>
              </a:rPr>
              <a:t>ELECTRICAL AND</a:t>
            </a:r>
            <a:br>
              <a:rPr lang="en-CA" sz="1200" b="1" dirty="0" smtClean="0">
                <a:latin typeface="Arial" pitchFamily="34" charset="0"/>
                <a:cs typeface="Arial" pitchFamily="34" charset="0"/>
              </a:rPr>
            </a:br>
            <a:r>
              <a:rPr lang="en-CA" sz="1200" b="1" dirty="0" smtClean="0">
                <a:latin typeface="Arial" pitchFamily="34" charset="0"/>
                <a:cs typeface="Arial" pitchFamily="34" charset="0"/>
              </a:rPr>
              <a:t>COMPUTER ENGINEERING</a:t>
            </a:r>
            <a:endParaRPr lang="en-CA" sz="1200" b="1" dirty="0">
              <a:latin typeface="Arial" pitchFamily="34" charset="0"/>
              <a:cs typeface="Arial" pitchFamily="34" charset="0"/>
            </a:endParaRPr>
          </a:p>
        </p:txBody>
      </p:sp>
      <p:pic>
        <p:nvPicPr>
          <p:cNvPr id="8" name="Picture 3" descr="C:\Users\dwharder\Desktop\ECEAuClrMilli.png"/>
          <p:cNvPicPr>
            <a:picLocks noChangeAspect="1" noChangeArrowheads="1"/>
          </p:cNvPicPr>
          <p:nvPr userDrawn="1"/>
        </p:nvPicPr>
        <p:blipFill>
          <a:blip r:embed="rId4"/>
          <a:srcRect/>
          <a:stretch>
            <a:fillRect/>
          </a:stretch>
        </p:blipFill>
        <p:spPr bwMode="auto">
          <a:xfrm>
            <a:off x="218963" y="5557648"/>
            <a:ext cx="613594" cy="94437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80363381-76E7-4228-A556-219F34C9EB4E}" type="datetime1">
              <a:rPr lang="en-CA"/>
              <a:pPr/>
              <a:t>02/04/2010</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900988" y="6089650"/>
            <a:ext cx="785812" cy="365125"/>
          </a:xfrm>
          <a:prstGeom prst="rect">
            <a:avLst/>
          </a:prstGeom>
        </p:spPr>
        <p:txBody>
          <a:bodyPr/>
          <a:lstStyle>
            <a:lvl1pPr>
              <a:defRPr>
                <a:solidFill>
                  <a:schemeClr val="tx1"/>
                </a:solidFill>
              </a:defRPr>
            </a:lvl1pPr>
          </a:lstStyle>
          <a:p>
            <a:r>
              <a:rPr lang="en-CA" dirty="0" smtClean="0"/>
              <a:t>&lt;#&gt; of &lt;##&gt;</a:t>
            </a:r>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40690" y="3582278"/>
            <a:ext cx="4002689" cy="2204216"/>
          </a:xfrm>
        </p:spPr>
        <p:txBody>
          <a:bodyPr anchor="t"/>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43723" y="1086070"/>
            <a:ext cx="7418553" cy="2364828"/>
          </a:xfrm>
        </p:spPr>
        <p:txBody>
          <a:bodyPr/>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fld id="{2F62FA27-3B6F-436B-A90E-795D99C82413}" type="datetime1">
              <a:rPr lang="en-CA"/>
              <a:pPr/>
              <a:t>02/04/2010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C27924B7-DFD7-4F94-B920-1D14707E9FBC}"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fld id="{3386AB4B-D30B-4C55-BE33-3D03E01A4B1A}" type="datetime1">
              <a:rPr lang="en-CA"/>
              <a:pPr/>
              <a:t>02/04/2010</a:t>
            </a:fld>
            <a:endParaRPr lang="en-CA"/>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B63DE03-B8C1-427D-BA6A-ABA7528EF3FF}"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076CEEB1-B633-4ECE-8666-1C73F7E6E630}" type="datetime1">
              <a:rPr lang="en-CA"/>
              <a:pPr/>
              <a:t>02/04/2010</a:t>
            </a:fld>
            <a:endParaRPr lang="en-CA"/>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821F6EB6-F610-48AC-A9B1-60FBF4DC21DC}"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AD17FE3-D847-4DA6-AFAF-147FF9FB231C}" type="datetime1">
              <a:rPr lang="en-CA"/>
              <a:pPr/>
              <a:t>02/04/2010</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9738608-055C-4109-8B35-9256C9A80F33}"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4288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1"/>
            <a:ext cx="3008313" cy="4266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fld id="{AD30C1B9-2D8A-4B55-AD4A-C4883802C9C2}" type="datetime1">
              <a:rPr lang="en-CA"/>
              <a:pPr/>
              <a:t>02/04/2010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DD19447A-6DE4-4A94-A23E-6A7876084419}"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599143"/>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11318"/>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165881"/>
            <a:ext cx="5486400" cy="3783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68D16A-D713-423E-AB0B-5991D5E769FD}" type="datetime1">
              <a:rPr lang="en-CA"/>
              <a:pPr/>
              <a:t>02/04/2010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B4F4137A-103E-41FA-AC15-589A3674D5F0}"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Text Placeholder 2"/>
          <p:cNvSpPr>
            <a:spLocks noGrp="1"/>
          </p:cNvSpPr>
          <p:nvPr>
            <p:ph type="body" idx="1"/>
          </p:nvPr>
        </p:nvSpPr>
        <p:spPr bwMode="auto">
          <a:xfrm>
            <a:off x="457200" y="1600200"/>
            <a:ext cx="8229600" cy="4075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
        <p:nvSpPr>
          <p:cNvPr id="4" name="Date Placeholder 3"/>
          <p:cNvSpPr>
            <a:spLocks noGrp="1"/>
          </p:cNvSpPr>
          <p:nvPr>
            <p:ph type="dt" sz="half" idx="2"/>
          </p:nvPr>
        </p:nvSpPr>
        <p:spPr>
          <a:xfrm>
            <a:off x="3124200" y="6227763"/>
            <a:ext cx="2133600" cy="246062"/>
          </a:xfrm>
          <a:prstGeom prst="rect">
            <a:avLst/>
          </a:prstGeom>
        </p:spPr>
        <p:txBody>
          <a:bodyPr vert="horz" wrap="square" lIns="91440" tIns="45720" rIns="91440" bIns="45720" numCol="1" anchor="b" anchorCtr="0" compatLnSpc="1">
            <a:prstTxWarp prst="textNoShape">
              <a:avLst/>
            </a:prstTxWarp>
          </a:bodyPr>
          <a:lstStyle>
            <a:lvl1pPr>
              <a:defRPr sz="1200">
                <a:solidFill>
                  <a:srgbClr val="898989"/>
                </a:solidFill>
              </a:defRPr>
            </a:lvl1pPr>
          </a:lstStyle>
          <a:p>
            <a:fld id="{36F8E53B-F0ED-4324-89F9-78CCD2654FE2}" type="datetime1">
              <a:rPr lang="en-CA"/>
              <a:pPr/>
              <a:t>02/04/2010</a:t>
            </a:fld>
            <a:endParaRPr lang="en-CA"/>
          </a:p>
        </p:txBody>
      </p:sp>
      <p:sp>
        <p:nvSpPr>
          <p:cNvPr id="5" name="Footer Placeholder 4"/>
          <p:cNvSpPr>
            <a:spLocks noGrp="1"/>
          </p:cNvSpPr>
          <p:nvPr>
            <p:ph type="ftr" sz="quarter" idx="3"/>
          </p:nvPr>
        </p:nvSpPr>
        <p:spPr>
          <a:xfrm>
            <a:off x="3124200" y="5959475"/>
            <a:ext cx="3163888" cy="257175"/>
          </a:xfrm>
          <a:prstGeom prst="rect">
            <a:avLst/>
          </a:prstGeom>
        </p:spPr>
        <p:txBody>
          <a:bodyPr vert="horz" lIns="91440" tIns="45720" rIns="91440" bIns="45720" rtlCol="0" anchor="t"/>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9" name="TextBox 8"/>
          <p:cNvSpPr txBox="1"/>
          <p:nvPr userDrawn="1"/>
        </p:nvSpPr>
        <p:spPr>
          <a:xfrm>
            <a:off x="340730" y="6017930"/>
            <a:ext cx="1837693" cy="615553"/>
          </a:xfrm>
          <a:prstGeom prst="rect">
            <a:avLst/>
          </a:prstGeom>
          <a:noFill/>
        </p:spPr>
        <p:txBody>
          <a:bodyPr wrap="square" rtlCol="0">
            <a:spAutoFit/>
          </a:bodyPr>
          <a:lstStyle/>
          <a:p>
            <a:pPr algn="ctr"/>
            <a:r>
              <a:rPr lang="en-CA" sz="1400" b="1" dirty="0" smtClean="0">
                <a:latin typeface="Arial" pitchFamily="34" charset="0"/>
                <a:cs typeface="Arial" pitchFamily="34" charset="0"/>
              </a:rPr>
              <a:t>WATERLOO</a:t>
            </a:r>
          </a:p>
          <a:p>
            <a:pPr algn="ctr"/>
            <a:r>
              <a:rPr lang="en-CA" sz="1000" b="1" dirty="0" smtClean="0">
                <a:latin typeface="Arial" pitchFamily="34" charset="0"/>
                <a:cs typeface="Arial" pitchFamily="34" charset="0"/>
              </a:rPr>
              <a:t>ELECTRICAL AND</a:t>
            </a:r>
            <a:br>
              <a:rPr lang="en-CA" sz="1000" b="1" dirty="0" smtClean="0">
                <a:latin typeface="Arial" pitchFamily="34" charset="0"/>
                <a:cs typeface="Arial" pitchFamily="34" charset="0"/>
              </a:rPr>
            </a:br>
            <a:r>
              <a:rPr lang="en-CA" sz="1000" b="1" dirty="0" smtClean="0">
                <a:latin typeface="Arial" pitchFamily="34" charset="0"/>
                <a:cs typeface="Arial" pitchFamily="34" charset="0"/>
              </a:rPr>
              <a:t>COMPUTER ENGINEERING</a:t>
            </a:r>
            <a:endParaRPr lang="en-CA" sz="1000" b="1" dirty="0">
              <a:latin typeface="Arial" pitchFamily="34" charset="0"/>
              <a:cs typeface="Arial" pitchFamily="34" charset="0"/>
            </a:endParaRPr>
          </a:p>
        </p:txBody>
      </p:sp>
      <p:pic>
        <p:nvPicPr>
          <p:cNvPr id="10" name="Picture 3" descr="C:\Users\dwharder\Desktop\ECEAuClrMilli.png"/>
          <p:cNvPicPr>
            <a:picLocks noChangeAspect="1" noChangeArrowheads="1"/>
          </p:cNvPicPr>
          <p:nvPr userDrawn="1"/>
        </p:nvPicPr>
        <p:blipFill>
          <a:blip r:embed="rId11"/>
          <a:srcRect/>
          <a:stretch>
            <a:fillRect/>
          </a:stretch>
        </p:blipFill>
        <p:spPr bwMode="auto">
          <a:xfrm>
            <a:off x="129313" y="6014542"/>
            <a:ext cx="462355" cy="711602"/>
          </a:xfrm>
          <a:prstGeom prst="rect">
            <a:avLst/>
          </a:prstGeom>
          <a:noFill/>
        </p:spPr>
      </p:pic>
      <p:pic>
        <p:nvPicPr>
          <p:cNvPr id="11" name="Picture 2" descr="C:\Users\dwharder\Desktop\UW.jpg"/>
          <p:cNvPicPr>
            <a:picLocks noChangeAspect="1" noChangeArrowheads="1"/>
          </p:cNvPicPr>
          <p:nvPr userDrawn="1"/>
        </p:nvPicPr>
        <p:blipFill>
          <a:blip r:embed="rId12"/>
          <a:srcRect/>
          <a:stretch>
            <a:fillRect/>
          </a:stretch>
        </p:blipFill>
        <p:spPr bwMode="auto">
          <a:xfrm>
            <a:off x="30512" y="88194"/>
            <a:ext cx="824006" cy="835165"/>
          </a:xfrm>
          <a:prstGeom prst="rect">
            <a:avLst/>
          </a:prstGeom>
          <a:noFill/>
        </p:spPr>
      </p:pic>
      <p:sp>
        <p:nvSpPr>
          <p:cNvPr id="12" name="Title Placeholder 1"/>
          <p:cNvSpPr txBox="1">
            <a:spLocks/>
          </p:cNvSpPr>
          <p:nvPr userDrawn="1"/>
        </p:nvSpPr>
        <p:spPr bwMode="auto">
          <a:xfrm>
            <a:off x="457200" y="98552"/>
            <a:ext cx="8229600" cy="25654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mj-lt"/>
                <a:ea typeface="ＭＳ Ｐゴシック" charset="-128"/>
                <a:cs typeface="ＭＳ Ｐゴシック" charset="-128"/>
              </a:rPr>
              <a:t>Tort Law and Negligence</a:t>
            </a:r>
            <a:endParaRPr kumimoji="0" lang="en-CA" sz="2000" b="0" i="0" u="none" strike="noStrike" kern="1200" cap="none" spc="0" normalizeH="0" baseline="0" noProof="0" dirty="0" smtClean="0">
              <a:ln>
                <a:noFill/>
              </a:ln>
              <a:solidFill>
                <a:schemeClr val="tx1"/>
              </a:solidFill>
              <a:effectLst/>
              <a:uLnTx/>
              <a:uFillTx/>
              <a:latin typeface="+mj-lt"/>
              <a:ea typeface="ＭＳ Ｐゴシック" charset="-128"/>
              <a:cs typeface="ＭＳ Ｐゴシック" charset="-128"/>
            </a:endParaRPr>
          </a:p>
        </p:txBody>
      </p:sp>
      <p:sp>
        <p:nvSpPr>
          <p:cNvPr id="13" name="TextBox 12"/>
          <p:cNvSpPr txBox="1"/>
          <p:nvPr userDrawn="1"/>
        </p:nvSpPr>
        <p:spPr>
          <a:xfrm>
            <a:off x="8420100" y="6286500"/>
            <a:ext cx="400050" cy="304800"/>
          </a:xfrm>
          <a:prstGeom prst="rect">
            <a:avLst/>
          </a:prstGeom>
          <a:noFill/>
        </p:spPr>
        <p:txBody>
          <a:bodyPr wrap="none">
            <a:spAutoFit/>
          </a:bodyPr>
          <a:lstStyle/>
          <a:p>
            <a:fld id="{6E709FAF-4BEC-442F-8F9F-4E334C3EEBC3}" type="slidenum">
              <a:rPr lang="en-CA" sz="1400"/>
              <a:pPr/>
              <a:t>‹#›</a:t>
            </a:fld>
            <a:endParaRPr lang="en-CA" sz="1400" dirty="0"/>
          </a:p>
        </p:txBody>
      </p:sp>
    </p:spTree>
  </p:cSld>
  <p:clrMap bg1="lt1" tx1="dk1" bg2="lt2" tx2="dk2" accent1="accent1" accent2="accent2" accent3="accent3" accent4="accent4" accent5="accent5" accent6="accent6" hlink="hlink" folHlink="folHlink"/>
  <p:sldLayoutIdLst>
    <p:sldLayoutId id="2147483711" r:id="rId1"/>
    <p:sldLayoutId id="2147483704" r:id="rId2"/>
    <p:sldLayoutId id="2147483712" r:id="rId3"/>
    <p:sldLayoutId id="2147483705" r:id="rId4"/>
    <p:sldLayoutId id="2147483706" r:id="rId5"/>
    <p:sldLayoutId id="2147483707" r:id="rId6"/>
    <p:sldLayoutId id="2147483708" r:id="rId7"/>
    <p:sldLayoutId id="2147483709" r:id="rId8"/>
    <p:sldLayoutId id="2147483710" r:id="rId9"/>
  </p:sldLayoutIdLst>
  <p:txStyles>
    <p:titleStyle>
      <a:lvl1pPr algn="ctr" defTabSz="457200" rtl="0" eaLnBrk="1" fontAlgn="base" hangingPunct="1">
        <a:spcBef>
          <a:spcPct val="0"/>
        </a:spcBef>
        <a:spcAft>
          <a:spcPct val="0"/>
        </a:spcAft>
        <a:defRPr sz="3200" b="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2pPr>
      <a:lvl3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3pPr>
      <a:lvl4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4pPr>
      <a:lvl5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5pPr>
      <a:lvl6pPr marL="4572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6pPr>
      <a:lvl7pPr marL="9144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7pPr>
      <a:lvl8pPr marL="13716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8pPr>
      <a:lvl9pPr marL="18288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18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laws.justice.gc.ca/eng/C-46/page-2.html#anchorbo-ga:s_3_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laws.justice.gc.ca/eng/C-46/page-2.html#anchorbo-ga:s_3_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laws.justice.gc.ca/eng/C-46/page-2.html#anchorbo-ga:s_3_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Tort Law and Negligence</a:t>
            </a:r>
            <a:endParaRPr lang="en-CA" dirty="0"/>
          </a:p>
        </p:txBody>
      </p:sp>
      <p:sp>
        <p:nvSpPr>
          <p:cNvPr id="3" name="Subtitle 2"/>
          <p:cNvSpPr>
            <a:spLocks noGrp="1"/>
          </p:cNvSpPr>
          <p:nvPr>
            <p:ph type="subTitle" idx="1"/>
          </p:nvPr>
        </p:nvSpPr>
        <p:spPr/>
        <p:txBody>
          <a:bodyPr/>
          <a:lstStyle/>
          <a:p>
            <a:r>
              <a:rPr lang="en-CA" sz="1600" dirty="0" smtClean="0"/>
              <a:t>Douglas Wilhelm Harder, </a:t>
            </a:r>
            <a:r>
              <a:rPr lang="en-CA" sz="1600" dirty="0" err="1" smtClean="0"/>
              <a:t>M.Math</a:t>
            </a:r>
            <a:r>
              <a:rPr lang="en-CA" sz="1600" dirty="0" smtClean="0"/>
              <a:t>.</a:t>
            </a:r>
          </a:p>
          <a:p>
            <a:r>
              <a:rPr lang="en-CA" sz="1600" dirty="0" smtClean="0"/>
              <a:t>Department of Electrical and Computer Engineering</a:t>
            </a:r>
          </a:p>
          <a:p>
            <a:r>
              <a:rPr lang="en-CA" sz="1600" dirty="0" smtClean="0"/>
              <a:t>University of Waterloo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p:txBody>
          <a:bodyPr/>
          <a:lstStyle/>
          <a:p>
            <a:pPr>
              <a:buNone/>
            </a:pPr>
            <a:r>
              <a:rPr lang="en-CA" dirty="0" smtClean="0"/>
              <a:t>	The parts relating to offences include:</a:t>
            </a:r>
          </a:p>
          <a:p>
            <a:pPr marL="1257300" lvl="2" indent="-400050">
              <a:buFont typeface="+mj-lt"/>
              <a:buAutoNum type="romanUcPeriod" startAt="2"/>
            </a:pPr>
            <a:r>
              <a:rPr lang="en-CA" sz="1200" dirty="0" smtClean="0"/>
              <a:t>OFFENCES AGAINST PUBLIC ORDER</a:t>
            </a:r>
          </a:p>
          <a:p>
            <a:pPr marL="1257300" lvl="2" indent="-400050">
              <a:buFont typeface="+mj-lt"/>
              <a:buAutoNum type="romanUcPeriod" startAt="2"/>
            </a:pPr>
            <a:r>
              <a:rPr lang="en-CA" sz="1200" dirty="0" smtClean="0"/>
              <a:t>FIREARMS AND OTHER WEAPONS</a:t>
            </a:r>
          </a:p>
          <a:p>
            <a:pPr marL="1257300" lvl="2" indent="-400050">
              <a:buFont typeface="+mj-lt"/>
              <a:buAutoNum type="romanUcPeriod" startAt="2"/>
            </a:pPr>
            <a:r>
              <a:rPr lang="en-CA" sz="1200" dirty="0" smtClean="0"/>
              <a:t>OFFENCES AGAINST THE ADMINISTRATION OF LAW AND JUSTICE</a:t>
            </a:r>
          </a:p>
          <a:p>
            <a:pPr marL="1257300" lvl="2" indent="-400050">
              <a:buFont typeface="+mj-lt"/>
              <a:buAutoNum type="romanUcPeriod" startAt="2"/>
            </a:pPr>
            <a:r>
              <a:rPr lang="en-CA" sz="1200" dirty="0" smtClean="0"/>
              <a:t>SEXUAL OFFENCES, PUBLIC MORALS AND DISORDERLY CONDUCT</a:t>
            </a:r>
          </a:p>
          <a:p>
            <a:pPr marL="1257300" lvl="2" indent="-400050">
              <a:buFont typeface="+mj-lt"/>
              <a:buAutoNum type="romanUcPeriod" startAt="2"/>
            </a:pPr>
            <a:r>
              <a:rPr lang="en-CA" sz="1200" dirty="0" smtClean="0"/>
              <a:t>INVASION OF PRIVACY</a:t>
            </a:r>
          </a:p>
          <a:p>
            <a:pPr marL="1257300" lvl="2" indent="-400050">
              <a:buFont typeface="+mj-lt"/>
              <a:buAutoNum type="romanUcPeriod" startAt="2"/>
            </a:pPr>
            <a:r>
              <a:rPr lang="en-CA" sz="1200" dirty="0" smtClean="0"/>
              <a:t>DISORDERLY HOUSES, GAMING AND BETTING</a:t>
            </a:r>
          </a:p>
          <a:p>
            <a:pPr marL="1257300" lvl="2" indent="-400050">
              <a:buFont typeface="+mj-lt"/>
              <a:buAutoNum type="romanUcPeriod" startAt="2"/>
            </a:pPr>
            <a:r>
              <a:rPr lang="en-CA" sz="1200" dirty="0" smtClean="0"/>
              <a:t>OFFENCES AGAINST THE PERSON AND REPUTATION</a:t>
            </a:r>
          </a:p>
          <a:p>
            <a:pPr marL="1257300" lvl="2" indent="-400050">
              <a:buFont typeface="+mj-lt"/>
              <a:buAutoNum type="romanUcPeriod" startAt="2"/>
            </a:pPr>
            <a:r>
              <a:rPr lang="en-CA" sz="1200" dirty="0" smtClean="0"/>
              <a:t>OFFENCES AGAINST RIGHTS OF PROPERTY</a:t>
            </a:r>
          </a:p>
          <a:p>
            <a:pPr marL="1257300" lvl="2" indent="-400050">
              <a:buFont typeface="+mj-lt"/>
              <a:buAutoNum type="romanUcPeriod" startAt="2"/>
            </a:pPr>
            <a:r>
              <a:rPr lang="en-CA" sz="1200" dirty="0" smtClean="0"/>
              <a:t>FRAUDULENT TRANSACTIONS RELATING TO CONTRACTS AND TRADE</a:t>
            </a:r>
          </a:p>
          <a:p>
            <a:pPr marL="1257300" lvl="2" indent="-400050">
              <a:buFont typeface="+mj-lt"/>
              <a:buAutoNum type="romanUcPeriod" startAt="2"/>
            </a:pPr>
            <a:r>
              <a:rPr lang="en-CA" sz="1200" dirty="0" smtClean="0"/>
              <a:t>WILFUL AND FORBIDDEN ACTS IN RESPECT OF CERTAIN PROPERTY</a:t>
            </a:r>
          </a:p>
          <a:p>
            <a:pPr marL="1257300" lvl="2" indent="-400050">
              <a:buFont typeface="+mj-lt"/>
              <a:buAutoNum type="romanUcPeriod" startAt="2"/>
            </a:pPr>
            <a:r>
              <a:rPr lang="en-CA" sz="1200" dirty="0" smtClean="0"/>
              <a:t>OFFENCES RELATING TO CURRENCY</a:t>
            </a:r>
            <a:br>
              <a:rPr lang="en-CA" sz="1200" dirty="0" smtClean="0"/>
            </a:br>
            <a:r>
              <a:rPr lang="en-CA" sz="1200" dirty="0" smtClean="0"/>
              <a:t>INSTRUMENTS AND LITERATURE FOR ILLICIT DRUG USE </a:t>
            </a:r>
          </a:p>
          <a:p>
            <a:pPr marL="1257300" lvl="2" indent="-400050">
              <a:buFont typeface="+mj-lt"/>
              <a:buAutoNum type="romanUcPeriod" startAt="2"/>
            </a:pPr>
            <a:r>
              <a:rPr lang="en-CA" sz="1200" dirty="0" smtClean="0"/>
              <a:t>ATTEMPTS — CONSPIRACIES — ACCESSORIES</a:t>
            </a:r>
          </a:p>
          <a:p>
            <a:pPr>
              <a:buNone/>
            </a:pPr>
            <a:endParaRPr lang="en-CA" sz="1600" dirty="0" smtClean="0">
              <a:hlinkClick r:id="rId3"/>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p:txBody>
          <a:bodyPr/>
          <a:lstStyle/>
          <a:p>
            <a:pPr>
              <a:buNone/>
            </a:pPr>
            <a:r>
              <a:rPr lang="en-CA" dirty="0" smtClean="0"/>
              <a:t>	The balance deals with the mechanism of justice:</a:t>
            </a:r>
          </a:p>
          <a:p>
            <a:pPr marL="1314450" lvl="2" indent="-514350">
              <a:buFont typeface="+mj-lt"/>
              <a:buAutoNum type="romanUcPeriod" startAt="14"/>
            </a:pPr>
            <a:r>
              <a:rPr lang="en-CA" sz="1200" dirty="0" smtClean="0"/>
              <a:t>JURISDICTION </a:t>
            </a:r>
          </a:p>
          <a:p>
            <a:pPr marL="1314450" lvl="2" indent="-514350">
              <a:buFont typeface="+mj-lt"/>
              <a:buAutoNum type="romanUcPeriod" startAt="14"/>
            </a:pPr>
            <a:r>
              <a:rPr lang="en-CA" sz="1200" dirty="0" smtClean="0"/>
              <a:t>SPECIAL PROCEDURE AND POWERS</a:t>
            </a:r>
          </a:p>
          <a:p>
            <a:pPr marL="1314450" lvl="2" indent="-514350">
              <a:buFont typeface="+mj-lt"/>
              <a:buAutoNum type="romanUcPeriod" startAt="14"/>
            </a:pPr>
            <a:r>
              <a:rPr lang="en-CA" sz="1200" dirty="0" smtClean="0"/>
              <a:t>COMPELLING APPEARANCE OF ACCUSED BEFORE A JUSTICE AND INTERIM RELEASE</a:t>
            </a:r>
          </a:p>
          <a:p>
            <a:pPr marL="1314450" lvl="2" indent="-514350">
              <a:buFont typeface="+mj-lt"/>
              <a:buAutoNum type="romanUcPeriod" startAt="14"/>
            </a:pPr>
            <a:r>
              <a:rPr lang="en-CA" sz="1200" dirty="0" smtClean="0"/>
              <a:t>LANGUAGE OF ACCUSED</a:t>
            </a:r>
          </a:p>
          <a:p>
            <a:pPr marL="1314450" lvl="2" indent="-514350">
              <a:buFont typeface="+mj-lt"/>
              <a:buAutoNum type="romanUcPeriod" startAt="14"/>
            </a:pPr>
            <a:r>
              <a:rPr lang="en-CA" sz="1200" dirty="0" smtClean="0"/>
              <a:t>PROCEDURE ON PRELIMINARY INQUIRY</a:t>
            </a:r>
          </a:p>
          <a:p>
            <a:pPr marL="1314450" lvl="2" indent="-514350">
              <a:buFont typeface="+mj-lt"/>
              <a:buAutoNum type="romanUcPeriod" startAt="14"/>
            </a:pPr>
            <a:r>
              <a:rPr lang="en-CA" sz="1200" dirty="0" smtClean="0"/>
              <a:t>INDICTABLE OFFENCES — TRIAL WITHOUT JURY</a:t>
            </a:r>
            <a:br>
              <a:rPr lang="en-CA" sz="1200" dirty="0" smtClean="0"/>
            </a:br>
            <a:r>
              <a:rPr lang="en-CA" sz="1200" dirty="0" smtClean="0"/>
              <a:t>NUNAVUT COURT OF JUSTICE PART</a:t>
            </a:r>
          </a:p>
          <a:p>
            <a:pPr marL="1314450" lvl="2" indent="-514350">
              <a:buFont typeface="+mj-lt"/>
              <a:buAutoNum type="romanUcPeriod" startAt="14"/>
            </a:pPr>
            <a:r>
              <a:rPr lang="en-CA" sz="1200" dirty="0" smtClean="0"/>
              <a:t>PROCEDURE IN JURY TRIALS AND GENERAL PROVISIONS</a:t>
            </a:r>
            <a:br>
              <a:rPr lang="en-CA" sz="1200" dirty="0" smtClean="0"/>
            </a:br>
            <a:r>
              <a:rPr lang="en-CA" sz="1200" dirty="0" smtClean="0"/>
              <a:t>MENTAL DISORDER</a:t>
            </a:r>
          </a:p>
          <a:p>
            <a:pPr marL="1314450" lvl="2" indent="-514350">
              <a:buFont typeface="+mj-lt"/>
              <a:buAutoNum type="romanUcPeriod" startAt="14"/>
            </a:pPr>
            <a:r>
              <a:rPr lang="en-CA" sz="1200" dirty="0" smtClean="0"/>
              <a:t>APPEALS — INDICTABLE OFFENCES PART</a:t>
            </a:r>
            <a:br>
              <a:rPr lang="en-CA" sz="1200" dirty="0" smtClean="0"/>
            </a:br>
            <a:r>
              <a:rPr lang="en-CA" sz="1200" dirty="0" smtClean="0"/>
              <a:t>APPLICATIONS FOR MINISTERIAL REVIEW — MISCARRIAGES OF JUSTICE</a:t>
            </a:r>
          </a:p>
          <a:p>
            <a:pPr marL="1314450" lvl="2" indent="-514350">
              <a:buFont typeface="+mj-lt"/>
              <a:buAutoNum type="romanUcPeriod" startAt="14"/>
            </a:pPr>
            <a:r>
              <a:rPr lang="en-CA" sz="1200" dirty="0" smtClean="0"/>
              <a:t>PROCURING ATTENDANCE</a:t>
            </a:r>
          </a:p>
          <a:p>
            <a:pPr marL="1314450" lvl="2" indent="-514350">
              <a:buFont typeface="+mj-lt"/>
              <a:buAutoNum type="romanUcPeriod" startAt="14"/>
            </a:pPr>
            <a:r>
              <a:rPr lang="en-CA" sz="1200" dirty="0" smtClean="0"/>
              <a:t>SENTENCING</a:t>
            </a:r>
          </a:p>
          <a:p>
            <a:pPr marL="1314450" lvl="2" indent="-514350">
              <a:buFont typeface="+mj-lt"/>
              <a:buAutoNum type="romanUcPeriod" startAt="14"/>
            </a:pPr>
            <a:r>
              <a:rPr lang="en-CA" sz="1200" dirty="0" smtClean="0"/>
              <a:t>DANGEROUS OFFENDERS AND LONG-TERM OFFENDERS </a:t>
            </a:r>
          </a:p>
          <a:p>
            <a:pPr marL="1314450" lvl="2" indent="-514350">
              <a:buFont typeface="+mj-lt"/>
              <a:buAutoNum type="romanUcPeriod" startAt="14"/>
            </a:pPr>
            <a:r>
              <a:rPr lang="en-CA" sz="1200" dirty="0" smtClean="0"/>
              <a:t>EFFECT AND ENFORCEMENT OF RECOGNIZANCES </a:t>
            </a:r>
          </a:p>
          <a:p>
            <a:pPr marL="1314450" lvl="2" indent="-514350">
              <a:buFont typeface="+mj-lt"/>
              <a:buAutoNum type="romanUcPeriod" startAt="14"/>
            </a:pPr>
            <a:r>
              <a:rPr lang="en-CA" sz="1200" dirty="0" smtClean="0"/>
              <a:t>EXTRAORDINARY REMEDIES</a:t>
            </a:r>
          </a:p>
          <a:p>
            <a:pPr marL="1314450" lvl="2" indent="-514350">
              <a:buFont typeface="+mj-lt"/>
              <a:buAutoNum type="romanUcPeriod" startAt="14"/>
            </a:pPr>
            <a:r>
              <a:rPr lang="en-CA" sz="1200" dirty="0" smtClean="0"/>
              <a:t>SUMMARY CONVICTIONS</a:t>
            </a:r>
          </a:p>
          <a:p>
            <a:pPr marL="1314450" lvl="2" indent="-514350">
              <a:buFont typeface="+mj-lt"/>
              <a:buAutoNum type="romanUcPeriod" startAt="14"/>
            </a:pPr>
            <a:r>
              <a:rPr lang="en-CA" sz="1200" dirty="0" smtClean="0"/>
              <a:t>MISCELLANEOUS</a:t>
            </a:r>
            <a:endParaRPr lang="en-CA" sz="600" dirty="0" smtClean="0">
              <a:hlinkClick r:id="rId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Offences Defined by Other Statutes</a:t>
            </a:r>
            <a:endParaRPr lang="en-CA" dirty="0"/>
          </a:p>
        </p:txBody>
      </p:sp>
      <p:sp>
        <p:nvSpPr>
          <p:cNvPr id="3" name="Content Placeholder 2"/>
          <p:cNvSpPr>
            <a:spLocks noGrp="1"/>
          </p:cNvSpPr>
          <p:nvPr>
            <p:ph idx="1"/>
          </p:nvPr>
        </p:nvSpPr>
        <p:spPr>
          <a:xfrm>
            <a:off x="457200" y="1600200"/>
            <a:ext cx="8020050" cy="4075113"/>
          </a:xfrm>
        </p:spPr>
        <p:txBody>
          <a:bodyPr/>
          <a:lstStyle/>
          <a:p>
            <a:pPr>
              <a:buNone/>
            </a:pPr>
            <a:r>
              <a:rPr lang="en-CA" dirty="0" smtClean="0"/>
              <a:t>	Other statutes define the relationships between the individual and the state</a:t>
            </a:r>
          </a:p>
          <a:p>
            <a:pPr>
              <a:buNone/>
            </a:pPr>
            <a:r>
              <a:rPr lang="en-CA" dirty="0" smtClean="0"/>
              <a:t>	These statutes may list further offences for breach of a term in the statute</a:t>
            </a:r>
          </a:p>
          <a:p>
            <a:pPr>
              <a:buNone/>
            </a:pPr>
            <a:r>
              <a:rPr lang="en-CA" dirty="0" smtClean="0"/>
              <a:t>	</a:t>
            </a:r>
            <a:r>
              <a:rPr lang="en-CA" i="1" dirty="0" smtClean="0"/>
              <a:t>E</a:t>
            </a:r>
            <a:r>
              <a:rPr lang="en-CA" dirty="0" smtClean="0"/>
              <a:t>.</a:t>
            </a:r>
            <a:r>
              <a:rPr lang="en-CA" i="1" dirty="0" smtClean="0"/>
              <a:t>g</a:t>
            </a:r>
            <a:r>
              <a:rPr lang="en-CA" dirty="0" smtClean="0"/>
              <a:t>., from the Professional Engineers Act:</a:t>
            </a:r>
          </a:p>
          <a:p>
            <a:pPr lvl="1">
              <a:buNone/>
            </a:pPr>
            <a:r>
              <a:rPr lang="en-CA" sz="1800" b="1" dirty="0" smtClean="0"/>
              <a:t>	Penalties</a:t>
            </a:r>
          </a:p>
          <a:p>
            <a:pPr lvl="1">
              <a:buNone/>
            </a:pPr>
            <a:r>
              <a:rPr lang="en-CA" sz="1800" b="1" dirty="0" smtClean="0"/>
              <a:t>	40. (1) </a:t>
            </a:r>
            <a:r>
              <a:rPr lang="en-CA" sz="1800" dirty="0" smtClean="0"/>
              <a:t>Every person who contravenes section 12 is guilty of an offence and on conviction is liable for the first offence to a fine of not more than $25,000 and for each subsequent offence to a fine of not more than $50,000.</a:t>
            </a:r>
            <a:endParaRPr lang="en-CA" sz="1800" b="1" dirty="0" smtClean="0"/>
          </a:p>
          <a:p>
            <a:pPr>
              <a:buNone/>
            </a:pPr>
            <a:endParaRPr lang="en-CA"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Offences Defined by Other Statutes</a:t>
            </a:r>
            <a:endParaRPr lang="en-CA" dirty="0"/>
          </a:p>
        </p:txBody>
      </p:sp>
      <p:sp>
        <p:nvSpPr>
          <p:cNvPr id="3" name="Content Placeholder 2"/>
          <p:cNvSpPr>
            <a:spLocks noGrp="1"/>
          </p:cNvSpPr>
          <p:nvPr>
            <p:ph idx="1"/>
          </p:nvPr>
        </p:nvSpPr>
        <p:spPr>
          <a:xfrm>
            <a:off x="457200" y="1600200"/>
            <a:ext cx="8020050" cy="4075113"/>
          </a:xfrm>
        </p:spPr>
        <p:txBody>
          <a:bodyPr/>
          <a:lstStyle/>
          <a:p>
            <a:pPr>
              <a:buNone/>
            </a:pPr>
            <a:r>
              <a:rPr lang="en-CA" dirty="0" smtClean="0"/>
              <a:t>	There are numerous examples from the Professional Engineers Act:</a:t>
            </a:r>
          </a:p>
          <a:p>
            <a:pPr lvl="1">
              <a:buNone/>
            </a:pPr>
            <a:r>
              <a:rPr lang="en-CA" sz="1800" b="1" dirty="0" smtClean="0"/>
              <a:t>	Penalties</a:t>
            </a:r>
          </a:p>
          <a:p>
            <a:pPr lvl="1">
              <a:buNone/>
            </a:pPr>
            <a:r>
              <a:rPr lang="en-CA" sz="1800" b="1" dirty="0" smtClean="0"/>
              <a:t>	40. (1) </a:t>
            </a:r>
            <a:r>
              <a:rPr lang="en-CA" sz="1800" dirty="0" smtClean="0"/>
              <a:t>Every person who contravenes section 12 is guilty of an offence and on conviction is liable for the first offence to a fine of not more than $25,000 and for each subsequent offence to a fine of not more than $50,000.</a:t>
            </a:r>
            <a:endParaRPr lang="en-CA" sz="1800" b="1" dirty="0" smtClean="0"/>
          </a:p>
          <a:p>
            <a:pPr>
              <a:buNone/>
            </a:pPr>
            <a:endParaRPr lang="en-CA"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Offences Defined by Other Statutes</a:t>
            </a:r>
            <a:endParaRPr lang="en-CA" dirty="0"/>
          </a:p>
        </p:txBody>
      </p:sp>
      <p:sp>
        <p:nvSpPr>
          <p:cNvPr id="3" name="Content Placeholder 2"/>
          <p:cNvSpPr>
            <a:spLocks noGrp="1"/>
          </p:cNvSpPr>
          <p:nvPr>
            <p:ph idx="1"/>
          </p:nvPr>
        </p:nvSpPr>
        <p:spPr>
          <a:xfrm>
            <a:off x="457200" y="1600200"/>
            <a:ext cx="8439150" cy="4075113"/>
          </a:xfrm>
        </p:spPr>
        <p:txBody>
          <a:bodyPr/>
          <a:lstStyle/>
          <a:p>
            <a:pPr>
              <a:buNone/>
            </a:pPr>
            <a:r>
              <a:rPr lang="en-CA" dirty="0" smtClean="0"/>
              <a:t>	Notice the wording is standardized:</a:t>
            </a:r>
          </a:p>
          <a:p>
            <a:pPr lvl="1">
              <a:buNone/>
            </a:pPr>
            <a:r>
              <a:rPr lang="en-CA" sz="1800" b="1" dirty="0" smtClean="0"/>
              <a:t>	Idem, use of term “professional engineer”, etc.</a:t>
            </a:r>
          </a:p>
          <a:p>
            <a:pPr lvl="1">
              <a:buNone/>
            </a:pPr>
            <a:r>
              <a:rPr lang="en-CA" sz="1800" b="1" dirty="0" smtClean="0"/>
              <a:t>	(2) </a:t>
            </a:r>
            <a:r>
              <a:rPr lang="en-CA" sz="1800" dirty="0" smtClean="0"/>
              <a:t>Every person who is not a holder of a licence or a temporary licence and who,</a:t>
            </a:r>
          </a:p>
          <a:p>
            <a:pPr marL="1257300" lvl="2" indent="-342900">
              <a:buNone/>
            </a:pPr>
            <a:r>
              <a:rPr lang="en-CA" sz="1400" dirty="0" smtClean="0"/>
              <a:t>(a)	uses...“professional engineer”...as an occupational or business designation;</a:t>
            </a:r>
          </a:p>
          <a:p>
            <a:pPr marL="1257300" lvl="2" indent="-342900">
              <a:buNone/>
            </a:pPr>
            <a:r>
              <a:rPr lang="en-CA" sz="1200" dirty="0" smtClean="0"/>
              <a:t>(a.1)	</a:t>
            </a:r>
            <a:r>
              <a:rPr lang="en-CA" sz="1400" dirty="0" smtClean="0"/>
              <a:t>uses...“engineer”...that will lead to the belief that the person may engage in the practice of professional engineering;</a:t>
            </a:r>
          </a:p>
          <a:p>
            <a:pPr marL="1257300" lvl="2" indent="-342900">
              <a:buNone/>
            </a:pPr>
            <a:r>
              <a:rPr lang="en-CA" sz="1400" dirty="0" smtClean="0"/>
              <a:t>(b)	uses a term, title or description that will lead to the belief that the person may engage in the practice of professional engineering; or</a:t>
            </a:r>
          </a:p>
          <a:p>
            <a:pPr marL="1257300" lvl="2" indent="-342900">
              <a:buNone/>
            </a:pPr>
            <a:r>
              <a:rPr lang="en-CA" sz="1400" dirty="0" smtClean="0"/>
              <a:t>(c)	uses a seal that will lead to the belief that the person is a professional engineer,</a:t>
            </a:r>
          </a:p>
          <a:p>
            <a:pPr lvl="1">
              <a:buNone/>
            </a:pPr>
            <a:r>
              <a:rPr lang="en-CA" sz="1800" dirty="0" smtClean="0"/>
              <a:t>	is guilty of an offence and on conviction is liable for the first offence to a fine of not more than $10,000 and for each subsequent offence to a fine of not more than $25,000.</a:t>
            </a:r>
          </a:p>
          <a:p>
            <a:pPr>
              <a:buNone/>
            </a:pPr>
            <a:endParaRPr lang="en-CA"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Offences Defined by Other Statutes</a:t>
            </a:r>
            <a:endParaRPr lang="en-CA" dirty="0"/>
          </a:p>
        </p:txBody>
      </p:sp>
      <p:sp>
        <p:nvSpPr>
          <p:cNvPr id="3" name="Content Placeholder 2"/>
          <p:cNvSpPr>
            <a:spLocks noGrp="1"/>
          </p:cNvSpPr>
          <p:nvPr>
            <p:ph idx="1"/>
          </p:nvPr>
        </p:nvSpPr>
        <p:spPr>
          <a:xfrm>
            <a:off x="457200" y="1600200"/>
            <a:ext cx="8020050" cy="4075113"/>
          </a:xfrm>
        </p:spPr>
        <p:txBody>
          <a:bodyPr/>
          <a:lstStyle/>
          <a:p>
            <a:pPr>
              <a:buNone/>
            </a:pPr>
            <a:r>
              <a:rPr lang="en-CA" dirty="0" smtClean="0"/>
              <a:t>	An example from the Pay Equity Act:</a:t>
            </a:r>
          </a:p>
          <a:p>
            <a:pPr lvl="1">
              <a:buNone/>
            </a:pPr>
            <a:r>
              <a:rPr lang="en-CA" sz="1800" b="1" dirty="0" smtClean="0"/>
              <a:t>	Intimidation prohibited</a:t>
            </a:r>
          </a:p>
          <a:p>
            <a:pPr lvl="1">
              <a:buNone/>
            </a:pPr>
            <a:r>
              <a:rPr lang="en-CA" sz="1800" dirty="0" smtClean="0"/>
              <a:t>	9. (2)  No employer, employee or bargaining agent...shall intimidate, coerce or penalize, or discriminate against, a person,</a:t>
            </a:r>
          </a:p>
          <a:p>
            <a:pPr marL="1257300" lvl="2" indent="-342900">
              <a:buAutoNum type="alphaLcParenBoth"/>
            </a:pPr>
            <a:r>
              <a:rPr lang="en-CA" sz="1800" dirty="0" smtClean="0"/>
              <a:t>because the person may participate, or is participating, in a proceeding under this Act;</a:t>
            </a:r>
          </a:p>
          <a:p>
            <a:pPr marL="1257300" lvl="2" indent="-342900">
              <a:buAutoNum type="alphaLcParenBoth"/>
            </a:pPr>
            <a:r>
              <a:rPr lang="en-CA" sz="1800" dirty="0" smtClean="0"/>
              <a:t>because the person has made, or may make, a disclosure required in a proceeding under this Act;</a:t>
            </a:r>
          </a:p>
          <a:p>
            <a:pPr marL="1257300" lvl="2" indent="-342900">
              <a:buAutoNum type="alphaLcParenBoth"/>
            </a:pPr>
            <a:r>
              <a:rPr lang="en-CA" sz="1800" dirty="0" smtClean="0"/>
              <a:t>because the person is exercising, or may exercise, any right under this Act; or</a:t>
            </a:r>
          </a:p>
          <a:p>
            <a:pPr marL="1257300" lvl="2" indent="-342900">
              <a:buAutoNum type="alphaLcParenBoth"/>
            </a:pPr>
            <a:r>
              <a:rPr lang="en-CA" sz="1800" dirty="0" smtClean="0"/>
              <a:t>because the person has acted or may act in compliance with this Act, the regulations or an order made under this Act or has sought or may seek the enforcement of this Act, the regulations or an order made under this Act.</a:t>
            </a:r>
          </a:p>
          <a:p>
            <a:pPr>
              <a:buNone/>
            </a:pPr>
            <a:endParaRPr lang="en-CA"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Offences Defined by Other Statutes</a:t>
            </a:r>
            <a:endParaRPr lang="en-CA" dirty="0"/>
          </a:p>
        </p:txBody>
      </p:sp>
      <p:sp>
        <p:nvSpPr>
          <p:cNvPr id="3" name="Content Placeholder 2"/>
          <p:cNvSpPr>
            <a:spLocks noGrp="1"/>
          </p:cNvSpPr>
          <p:nvPr>
            <p:ph idx="1"/>
          </p:nvPr>
        </p:nvSpPr>
        <p:spPr>
          <a:xfrm>
            <a:off x="457200" y="1600200"/>
            <a:ext cx="8020050" cy="4075113"/>
          </a:xfrm>
        </p:spPr>
        <p:txBody>
          <a:bodyPr/>
          <a:lstStyle/>
          <a:p>
            <a:pPr>
              <a:buNone/>
            </a:pPr>
            <a:r>
              <a:rPr lang="en-CA" dirty="0" smtClean="0"/>
              <a:t>	The penalty for contravening this section is provided later in the statute:</a:t>
            </a:r>
          </a:p>
          <a:p>
            <a:pPr lvl="1">
              <a:buNone/>
            </a:pPr>
            <a:r>
              <a:rPr lang="en-CA" sz="1800" b="1" dirty="0" smtClean="0"/>
              <a:t>	Offences and penalties</a:t>
            </a:r>
          </a:p>
          <a:p>
            <a:pPr lvl="1">
              <a:buNone/>
            </a:pPr>
            <a:r>
              <a:rPr lang="en-CA" sz="1800" b="1" dirty="0" smtClean="0"/>
              <a:t>	26. (1)</a:t>
            </a:r>
            <a:r>
              <a:rPr lang="en-CA" sz="1800" dirty="0" smtClean="0"/>
              <a:t> Every person who contravenes or fails to comply with subsection 9 (2) or subsection 35 (5) or an order of the Hearings Tribunal is guilty of an offence and on conviction is liable to a fine of not more than $5,000, in the case of an individual, and not more than $50,000, in any other case.</a:t>
            </a:r>
          </a:p>
          <a:p>
            <a:pPr>
              <a:buNone/>
            </a:pPr>
            <a:endParaRPr lang="en-CA"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Punishment versus Compensation</a:t>
            </a:r>
            <a:endParaRPr lang="en-CA" dirty="0"/>
          </a:p>
        </p:txBody>
      </p:sp>
      <p:sp>
        <p:nvSpPr>
          <p:cNvPr id="3" name="Content Placeholder 2"/>
          <p:cNvSpPr>
            <a:spLocks noGrp="1"/>
          </p:cNvSpPr>
          <p:nvPr>
            <p:ph idx="1"/>
          </p:nvPr>
        </p:nvSpPr>
        <p:spPr/>
        <p:txBody>
          <a:bodyPr/>
          <a:lstStyle/>
          <a:p>
            <a:pPr>
              <a:buNone/>
            </a:pPr>
            <a:r>
              <a:rPr lang="en-CA" dirty="0" smtClean="0"/>
              <a:t>	In all of these cases, a party found guilty of an offence is punished by means of a sentence or fine</a:t>
            </a:r>
          </a:p>
          <a:p>
            <a:pPr lvl="1"/>
            <a:r>
              <a:rPr lang="en-CA" dirty="0" smtClean="0"/>
              <a:t>In all cases, the offender is punished</a:t>
            </a:r>
          </a:p>
          <a:p>
            <a:pPr>
              <a:buNone/>
            </a:pPr>
            <a:r>
              <a:rPr lang="en-CA" dirty="0" smtClean="0"/>
              <a:t>	In some cases, however, there will also be an injured party who has suffered a loss as a result of the offence</a:t>
            </a:r>
          </a:p>
          <a:p>
            <a:pPr lvl="1"/>
            <a:r>
              <a:rPr lang="en-CA" dirty="0" smtClean="0"/>
              <a:t>There must be a means of the injured party to claim for damages</a:t>
            </a:r>
          </a:p>
          <a:p>
            <a:pPr lvl="1"/>
            <a:r>
              <a:rPr lang="en-CA" dirty="0" smtClean="0"/>
              <a:t>In some cases, the party may not even be guilty of an offence</a:t>
            </a:r>
            <a:endParaRPr lang="en-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Punishment versus Compensation</a:t>
            </a:r>
            <a:endParaRPr lang="en-CA" dirty="0"/>
          </a:p>
        </p:txBody>
      </p:sp>
      <p:sp>
        <p:nvSpPr>
          <p:cNvPr id="3" name="Content Placeholder 2"/>
          <p:cNvSpPr>
            <a:spLocks noGrp="1"/>
          </p:cNvSpPr>
          <p:nvPr>
            <p:ph idx="1"/>
          </p:nvPr>
        </p:nvSpPr>
        <p:spPr/>
        <p:txBody>
          <a:bodyPr/>
          <a:lstStyle/>
          <a:p>
            <a:pPr>
              <a:buNone/>
            </a:pPr>
            <a:r>
              <a:rPr lang="en-CA" dirty="0" smtClean="0"/>
              <a:t>	Consider the following actions:</a:t>
            </a:r>
          </a:p>
          <a:p>
            <a:pPr lvl="1"/>
            <a:r>
              <a:rPr lang="en-CA" dirty="0" smtClean="0"/>
              <a:t>During a relationship dispute, Alex locks Bailey in a basement causing Jessie to miss a day of work</a:t>
            </a:r>
          </a:p>
          <a:p>
            <a:pPr lvl="1"/>
            <a:r>
              <a:rPr lang="en-CA" dirty="0" smtClean="0"/>
              <a:t>Chris </a:t>
            </a:r>
            <a:r>
              <a:rPr lang="en-CA" dirty="0" err="1" smtClean="0"/>
              <a:t>P.Eng</a:t>
            </a:r>
            <a:r>
              <a:rPr lang="en-CA" dirty="0" smtClean="0"/>
              <a:t>., overlooks a regulation in designing a building resulting in Dakota being fined for a by-law violation</a:t>
            </a:r>
          </a:p>
          <a:p>
            <a:pPr lvl="1"/>
            <a:r>
              <a:rPr lang="en-CA" dirty="0" smtClean="0"/>
              <a:t>Hayden keeps a rubbish heap in his backyard in suburban Waterloo which prevents Jessie from enjoying an aroma-free evening on the deck</a:t>
            </a:r>
          </a:p>
          <a:p>
            <a:pPr lvl="1"/>
            <a:r>
              <a:rPr lang="en-CA" dirty="0" smtClean="0"/>
              <a:t>Kelsey makes false statements about Leslie which injures that person’s reputation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Punishment versus Compensation</a:t>
            </a:r>
            <a:endParaRPr lang="en-CA" dirty="0"/>
          </a:p>
        </p:txBody>
      </p:sp>
      <p:sp>
        <p:nvSpPr>
          <p:cNvPr id="3" name="Content Placeholder 2"/>
          <p:cNvSpPr>
            <a:spLocks noGrp="1"/>
          </p:cNvSpPr>
          <p:nvPr>
            <p:ph idx="1"/>
          </p:nvPr>
        </p:nvSpPr>
        <p:spPr/>
        <p:txBody>
          <a:bodyPr/>
          <a:lstStyle/>
          <a:p>
            <a:pPr>
              <a:buNone/>
            </a:pPr>
            <a:r>
              <a:rPr lang="en-CA" dirty="0" smtClean="0"/>
              <a:t>	In these examples</a:t>
            </a:r>
          </a:p>
          <a:p>
            <a:pPr lvl="1"/>
            <a:r>
              <a:rPr lang="en-CA" dirty="0" smtClean="0"/>
              <a:t>Alex falsely imprisoned Bailey but Bailey also lost a day’s wages</a:t>
            </a:r>
          </a:p>
          <a:p>
            <a:pPr lvl="1"/>
            <a:r>
              <a:rPr lang="en-CA" dirty="0" smtClean="0"/>
              <a:t>Chris was guilty of professional misconduct but Dakota had to pay the fine and had to correct the issue</a:t>
            </a:r>
          </a:p>
          <a:p>
            <a:pPr lvl="1"/>
            <a:r>
              <a:rPr lang="en-CA" dirty="0" smtClean="0"/>
              <a:t>Hayden’s rubbish heap may or may not break local by-laws, but there is a general agreement that people should be allowed to enjoy their real property</a:t>
            </a:r>
          </a:p>
          <a:p>
            <a:pPr lvl="1"/>
            <a:r>
              <a:rPr lang="en-CA" dirty="0" smtClean="0"/>
              <a:t>There is no statute preventing Kelsey from making false statements, and yet Leslie could lose business over these statements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pPr>
              <a:buNone/>
            </a:pPr>
            <a:r>
              <a:rPr lang="en-CA" dirty="0" smtClean="0"/>
              <a:t>	</a:t>
            </a:r>
            <a:r>
              <a:rPr lang="en-CA" dirty="0" smtClean="0"/>
              <a:t>This talk focuses on the liabilities of an engineer due to negligence</a:t>
            </a:r>
            <a:endParaRPr lang="en-CA" dirty="0" smtClean="0"/>
          </a:p>
          <a:p>
            <a:pPr lvl="1"/>
            <a:r>
              <a:rPr lang="en-CA" dirty="0" smtClean="0"/>
              <a:t>Review criminal and regulatory law</a:t>
            </a:r>
          </a:p>
          <a:p>
            <a:pPr lvl="1"/>
            <a:r>
              <a:rPr lang="en-CA" dirty="0" smtClean="0"/>
              <a:t>Define tort and </a:t>
            </a:r>
            <a:r>
              <a:rPr lang="en-CA" dirty="0" err="1" smtClean="0"/>
              <a:t>tortfeasors</a:t>
            </a:r>
            <a:endParaRPr lang="en-CA" dirty="0" smtClean="0"/>
          </a:p>
          <a:p>
            <a:pPr lvl="1"/>
            <a:r>
              <a:rPr lang="en-CA" dirty="0" smtClean="0"/>
              <a:t>Case history for unintentional torts of negligence</a:t>
            </a:r>
          </a:p>
          <a:p>
            <a:pPr lvl="1"/>
            <a:r>
              <a:rPr lang="en-CA" dirty="0" smtClean="0"/>
              <a:t>Professional engineering and negligence</a:t>
            </a:r>
          </a:p>
          <a:p>
            <a:pPr lvl="1"/>
            <a:r>
              <a:rPr lang="en-CA" dirty="0" smtClean="0"/>
              <a:t>Limitations on liability for negligence</a:t>
            </a:r>
          </a:p>
          <a:p>
            <a:pPr lvl="1"/>
            <a:r>
              <a:rPr lang="en-CA" dirty="0" smtClean="0"/>
              <a:t>Other cases</a:t>
            </a:r>
            <a:endParaRPr lang="en-CA"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Tort Law</a:t>
            </a:r>
            <a:endParaRPr lang="en-CA" dirty="0"/>
          </a:p>
        </p:txBody>
      </p:sp>
      <p:sp>
        <p:nvSpPr>
          <p:cNvPr id="3" name="Content Placeholder 2"/>
          <p:cNvSpPr>
            <a:spLocks noGrp="1"/>
          </p:cNvSpPr>
          <p:nvPr>
            <p:ph idx="1"/>
          </p:nvPr>
        </p:nvSpPr>
        <p:spPr/>
        <p:txBody>
          <a:bodyPr/>
          <a:lstStyle/>
          <a:p>
            <a:pPr>
              <a:buNone/>
            </a:pPr>
            <a:r>
              <a:rPr lang="en-CA" dirty="0" smtClean="0"/>
              <a:t>	There is a body of law which is primarily designed to deal with the compensation of an injured party</a:t>
            </a:r>
          </a:p>
          <a:p>
            <a:pPr lvl="1"/>
            <a:r>
              <a:rPr lang="en-CA" dirty="0" smtClean="0"/>
              <a:t>The word “tort” is the Norman word for “wrong”</a:t>
            </a:r>
          </a:p>
          <a:p>
            <a:pPr lvl="2"/>
            <a:r>
              <a:rPr lang="en-CA" dirty="0" smtClean="0"/>
              <a:t>You are welcome to substitute the word if it helps</a:t>
            </a:r>
          </a:p>
          <a:p>
            <a:pPr lvl="1"/>
            <a:r>
              <a:rPr lang="en-CA" dirty="0" smtClean="0"/>
              <a:t>The person committing the tort is said to be the </a:t>
            </a:r>
            <a:r>
              <a:rPr lang="en-CA" i="1" dirty="0" smtClean="0"/>
              <a:t>tortfeasor</a:t>
            </a:r>
          </a:p>
          <a:p>
            <a:pPr lvl="1"/>
            <a:r>
              <a:rPr lang="en-CA" dirty="0" smtClean="0"/>
              <a:t>Tort law may be based on both common law and statute law</a:t>
            </a:r>
          </a:p>
          <a:p>
            <a:pPr lvl="1"/>
            <a:r>
              <a:rPr lang="en-CA" dirty="0" smtClean="0"/>
              <a:t>A significant portion of tort law relevant to engineering is based on common law</a:t>
            </a:r>
          </a:p>
          <a:p>
            <a:pPr lvl="2"/>
            <a:r>
              <a:rPr lang="en-CA" dirty="0" smtClean="0"/>
              <a:t>An understanding of precedent cases is critical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Tort Law</a:t>
            </a:r>
            <a:endParaRPr lang="en-CA" dirty="0"/>
          </a:p>
        </p:txBody>
      </p:sp>
      <p:sp>
        <p:nvSpPr>
          <p:cNvPr id="3" name="Content Placeholder 2"/>
          <p:cNvSpPr>
            <a:spLocks noGrp="1"/>
          </p:cNvSpPr>
          <p:nvPr>
            <p:ph idx="1"/>
          </p:nvPr>
        </p:nvSpPr>
        <p:spPr/>
        <p:txBody>
          <a:bodyPr/>
          <a:lstStyle/>
          <a:p>
            <a:pPr>
              <a:buNone/>
            </a:pPr>
            <a:r>
              <a:rPr lang="en-CA" dirty="0" smtClean="0"/>
              <a:t>	Torts are divided into two separate categories:</a:t>
            </a:r>
          </a:p>
          <a:p>
            <a:pPr lvl="1"/>
            <a:r>
              <a:rPr lang="en-CA" dirty="0" smtClean="0"/>
              <a:t>Intentional torts</a:t>
            </a:r>
          </a:p>
          <a:p>
            <a:pPr lvl="1"/>
            <a:r>
              <a:rPr lang="en-CA" dirty="0" smtClean="0"/>
              <a:t>Nuisance torts</a:t>
            </a:r>
          </a:p>
          <a:p>
            <a:pPr lvl="1"/>
            <a:r>
              <a:rPr lang="en-CA" dirty="0" smtClean="0"/>
              <a:t>Economic torts</a:t>
            </a:r>
          </a:p>
          <a:p>
            <a:pPr lvl="1"/>
            <a:r>
              <a:rPr lang="en-CA" dirty="0" smtClean="0"/>
              <a:t>Negligence torts</a:t>
            </a:r>
          </a:p>
          <a:p>
            <a:pPr>
              <a:buNone/>
            </a:pPr>
            <a:r>
              <a:rPr lang="en-CA" dirty="0" smtClean="0"/>
              <a:t>	We will discuss the first three so that we can understand the last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Intentional Torts</a:t>
            </a:r>
            <a:endParaRPr lang="en-CA" dirty="0"/>
          </a:p>
        </p:txBody>
      </p:sp>
      <p:sp>
        <p:nvSpPr>
          <p:cNvPr id="3" name="Content Placeholder 2"/>
          <p:cNvSpPr>
            <a:spLocks noGrp="1"/>
          </p:cNvSpPr>
          <p:nvPr>
            <p:ph idx="1"/>
          </p:nvPr>
        </p:nvSpPr>
        <p:spPr/>
        <p:txBody>
          <a:bodyPr/>
          <a:lstStyle/>
          <a:p>
            <a:pPr>
              <a:buNone/>
            </a:pPr>
            <a:r>
              <a:rPr lang="en-CA" dirty="0" smtClean="0"/>
              <a:t>	Intentional torts occur when the defendant injures the plaintiff with intent</a:t>
            </a:r>
          </a:p>
          <a:p>
            <a:pPr>
              <a:buNone/>
            </a:pPr>
            <a:r>
              <a:rPr lang="en-CA" dirty="0" smtClean="0"/>
              <a:t>	This requires demonstrating:</a:t>
            </a:r>
          </a:p>
          <a:p>
            <a:pPr lvl="1"/>
            <a:r>
              <a:rPr lang="en-CA" dirty="0" smtClean="0"/>
              <a:t>The defendant performed the action leading to the damages</a:t>
            </a:r>
          </a:p>
          <a:p>
            <a:pPr lvl="1"/>
            <a:r>
              <a:rPr lang="en-CA" dirty="0" smtClean="0"/>
              <a:t>The defendant acted with knowledge the action would cause the injury</a:t>
            </a:r>
          </a:p>
          <a:p>
            <a:pPr>
              <a:buNone/>
            </a:pPr>
            <a:r>
              <a:rPr lang="en-CA" dirty="0" smtClean="0"/>
              <a:t>	Such injuries are not insurable:  the tortfeasor is liable for the damages</a:t>
            </a:r>
          </a:p>
          <a:p>
            <a:pPr>
              <a:buNone/>
            </a:pPr>
            <a:r>
              <a:rPr lang="en-CA" dirty="0" smtClean="0"/>
              <a:t>	It is possible to classify these as torts against</a:t>
            </a:r>
          </a:p>
          <a:p>
            <a:pPr lvl="1"/>
            <a:r>
              <a:rPr lang="en-CA" dirty="0" smtClean="0"/>
              <a:t>The body, property, and the individual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Intentional Torts</a:t>
            </a:r>
            <a:endParaRPr lang="en-CA" dirty="0"/>
          </a:p>
        </p:txBody>
      </p:sp>
      <p:sp>
        <p:nvSpPr>
          <p:cNvPr id="3" name="Content Placeholder 2"/>
          <p:cNvSpPr>
            <a:spLocks noGrp="1"/>
          </p:cNvSpPr>
          <p:nvPr>
            <p:ph idx="1"/>
          </p:nvPr>
        </p:nvSpPr>
        <p:spPr/>
        <p:txBody>
          <a:bodyPr/>
          <a:lstStyle/>
          <a:p>
            <a:pPr>
              <a:buNone/>
            </a:pPr>
            <a:r>
              <a:rPr lang="en-CA" dirty="0" smtClean="0"/>
              <a:t>	Torts against the body include:</a:t>
            </a:r>
          </a:p>
          <a:p>
            <a:pPr lvl="1"/>
            <a:r>
              <a:rPr lang="en-CA" dirty="0" smtClean="0"/>
              <a:t>Assault</a:t>
            </a:r>
          </a:p>
          <a:p>
            <a:pPr lvl="1"/>
            <a:r>
              <a:rPr lang="en-CA" dirty="0" smtClean="0"/>
              <a:t>Battery</a:t>
            </a:r>
          </a:p>
          <a:p>
            <a:pPr lvl="1"/>
            <a:r>
              <a:rPr lang="en-CA" dirty="0" smtClean="0"/>
              <a:t>False imprisonment</a:t>
            </a:r>
          </a:p>
          <a:p>
            <a:pPr>
              <a:buNone/>
            </a:pPr>
            <a:r>
              <a:rPr lang="en-CA" dirty="0" smtClean="0"/>
              <a:t>	Torts against property include</a:t>
            </a:r>
          </a:p>
          <a:p>
            <a:pPr lvl="1"/>
            <a:r>
              <a:rPr lang="en-CA" dirty="0" smtClean="0"/>
              <a:t>Trespassing</a:t>
            </a:r>
          </a:p>
          <a:p>
            <a:pPr lvl="1"/>
            <a:r>
              <a:rPr lang="en-CA" dirty="0" smtClean="0"/>
              <a:t>Conversion of property</a:t>
            </a:r>
          </a:p>
          <a:p>
            <a:pPr>
              <a:buNone/>
            </a:pPr>
            <a:r>
              <a:rPr lang="en-CA" dirty="0" smtClean="0"/>
              <a:t>	Many of these are </a:t>
            </a:r>
            <a:r>
              <a:rPr lang="en-CA" i="1" dirty="0" smtClean="0"/>
              <a:t>statutory</a:t>
            </a:r>
            <a:r>
              <a:rPr lang="en-CA" dirty="0" smtClean="0"/>
              <a:t> torts in that they are described by legislation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Intentional Torts</a:t>
            </a:r>
            <a:endParaRPr lang="en-CA" dirty="0"/>
          </a:p>
        </p:txBody>
      </p:sp>
      <p:sp>
        <p:nvSpPr>
          <p:cNvPr id="3" name="Content Placeholder 2"/>
          <p:cNvSpPr>
            <a:spLocks noGrp="1"/>
          </p:cNvSpPr>
          <p:nvPr>
            <p:ph idx="1"/>
          </p:nvPr>
        </p:nvSpPr>
        <p:spPr/>
        <p:txBody>
          <a:bodyPr/>
          <a:lstStyle/>
          <a:p>
            <a:pPr>
              <a:buNone/>
            </a:pPr>
            <a:r>
              <a:rPr lang="en-CA" dirty="0" smtClean="0"/>
              <a:t>	Torts against the individual include</a:t>
            </a:r>
          </a:p>
          <a:p>
            <a:pPr lvl="1"/>
            <a:r>
              <a:rPr lang="en-CA" dirty="0" smtClean="0"/>
              <a:t>Defamation</a:t>
            </a:r>
          </a:p>
          <a:p>
            <a:pPr lvl="2"/>
            <a:r>
              <a:rPr lang="en-CA" dirty="0" smtClean="0"/>
              <a:t>Libel when written or broadcast</a:t>
            </a:r>
          </a:p>
          <a:p>
            <a:pPr lvl="3"/>
            <a:r>
              <a:rPr lang="en-CA" dirty="0" smtClean="0"/>
              <a:t>from </a:t>
            </a:r>
            <a:r>
              <a:rPr lang="en-CA" i="1" dirty="0" err="1" smtClean="0"/>
              <a:t>libellus</a:t>
            </a:r>
            <a:r>
              <a:rPr lang="en-CA" dirty="0" smtClean="0"/>
              <a:t>, the diminutive of </a:t>
            </a:r>
            <a:r>
              <a:rPr lang="en-CA" i="1" dirty="0" err="1" smtClean="0"/>
              <a:t>liber</a:t>
            </a:r>
            <a:r>
              <a:rPr lang="en-CA" i="1" dirty="0" smtClean="0"/>
              <a:t>, </a:t>
            </a:r>
            <a:r>
              <a:rPr lang="en-CA" dirty="0" smtClean="0"/>
              <a:t>or </a:t>
            </a:r>
            <a:r>
              <a:rPr lang="en-CA" i="1" dirty="0" smtClean="0"/>
              <a:t>little book</a:t>
            </a:r>
            <a:endParaRPr lang="en-CA" dirty="0" smtClean="0"/>
          </a:p>
          <a:p>
            <a:pPr lvl="2"/>
            <a:r>
              <a:rPr lang="en-CA" dirty="0" smtClean="0"/>
              <a:t>Slander when spoken or transitory</a:t>
            </a:r>
          </a:p>
          <a:p>
            <a:pPr lvl="1"/>
            <a:r>
              <a:rPr lang="en-CA" dirty="0" smtClean="0"/>
              <a:t>Invasion of privacy</a:t>
            </a:r>
          </a:p>
          <a:p>
            <a:pPr lvl="1"/>
            <a:r>
              <a:rPr lang="en-CA" dirty="0" smtClean="0"/>
              <a:t>Abuse of process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Economic Torts and Nuisance</a:t>
            </a:r>
            <a:endParaRPr lang="en-CA" dirty="0"/>
          </a:p>
        </p:txBody>
      </p:sp>
      <p:sp>
        <p:nvSpPr>
          <p:cNvPr id="3" name="Content Placeholder 2"/>
          <p:cNvSpPr>
            <a:spLocks noGrp="1"/>
          </p:cNvSpPr>
          <p:nvPr>
            <p:ph idx="1"/>
          </p:nvPr>
        </p:nvSpPr>
        <p:spPr/>
        <p:txBody>
          <a:bodyPr/>
          <a:lstStyle/>
          <a:p>
            <a:pPr>
              <a:buNone/>
            </a:pPr>
            <a:r>
              <a:rPr lang="en-CA" dirty="0" smtClean="0"/>
              <a:t>	Economic torts:</a:t>
            </a:r>
          </a:p>
          <a:p>
            <a:pPr lvl="1"/>
            <a:r>
              <a:rPr lang="en-CA" dirty="0" smtClean="0"/>
              <a:t>Examples include fraud, conspiracy, restraint of trade</a:t>
            </a:r>
          </a:p>
          <a:p>
            <a:pPr lvl="1"/>
            <a:r>
              <a:rPr lang="en-CA" dirty="0" smtClean="0"/>
              <a:t>Often covered in statute law, </a:t>
            </a:r>
            <a:r>
              <a:rPr lang="en-CA" i="1" dirty="0" smtClean="0"/>
              <a:t>e</a:t>
            </a:r>
            <a:r>
              <a:rPr lang="en-CA" dirty="0" smtClean="0"/>
              <a:t>.</a:t>
            </a:r>
            <a:r>
              <a:rPr lang="en-CA" i="1" dirty="0" smtClean="0"/>
              <a:t>g</a:t>
            </a:r>
            <a:r>
              <a:rPr lang="en-CA" dirty="0" smtClean="0"/>
              <a:t>., Competition Act</a:t>
            </a:r>
          </a:p>
          <a:p>
            <a:pPr>
              <a:buNone/>
            </a:pPr>
            <a:r>
              <a:rPr lang="en-CA" dirty="0" smtClean="0"/>
              <a:t>	Nuisance:</a:t>
            </a:r>
          </a:p>
          <a:p>
            <a:pPr lvl="1"/>
            <a:r>
              <a:rPr lang="en-CA" dirty="0" smtClean="0"/>
              <a:t>Persons are entitled to the “quiet enjoyment” of their real property</a:t>
            </a:r>
          </a:p>
          <a:p>
            <a:pPr lvl="1"/>
            <a:r>
              <a:rPr lang="en-CA" dirty="0" smtClean="0"/>
              <a:t>Often covered in municipal by-laws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a:t>
            </a:r>
            <a:endParaRPr lang="en-CA" dirty="0"/>
          </a:p>
        </p:txBody>
      </p:sp>
      <p:sp>
        <p:nvSpPr>
          <p:cNvPr id="3" name="Content Placeholder 2"/>
          <p:cNvSpPr>
            <a:spLocks noGrp="1"/>
          </p:cNvSpPr>
          <p:nvPr>
            <p:ph idx="1"/>
          </p:nvPr>
        </p:nvSpPr>
        <p:spPr/>
        <p:txBody>
          <a:bodyPr/>
          <a:lstStyle/>
          <a:p>
            <a:pPr>
              <a:buNone/>
            </a:pPr>
            <a:r>
              <a:rPr lang="en-CA" dirty="0" smtClean="0"/>
              <a:t>	Almost all of the torts under intentional, economic, and nuisance require positive action on the part of the defendant</a:t>
            </a:r>
          </a:p>
          <a:p>
            <a:pPr>
              <a:buNone/>
            </a:pPr>
            <a:r>
              <a:rPr lang="en-CA" dirty="0" smtClean="0"/>
              <a:t>	In practicing their profession, engineers may cause injury to another party as a result of a mistake</a:t>
            </a:r>
          </a:p>
          <a:p>
            <a:pPr lvl="1"/>
            <a:r>
              <a:rPr lang="en-CA" dirty="0" smtClean="0"/>
              <a:t>The mistake may not have been intentional but when is the engineer liable for the error</a:t>
            </a:r>
            <a:r>
              <a:rPr lang="en-CA" dirty="0" smtClean="0"/>
              <a:t>?</a:t>
            </a:r>
          </a:p>
          <a:p>
            <a:pPr lvl="1"/>
            <a:r>
              <a:rPr lang="en-CA" dirty="0" smtClean="0"/>
              <a:t>Can liability for a tort be unintentional?</a:t>
            </a:r>
          </a:p>
          <a:p>
            <a:pPr lvl="1"/>
            <a:r>
              <a:rPr lang="en-CA" dirty="0" smtClean="0"/>
              <a:t>Until </a:t>
            </a:r>
            <a:r>
              <a:rPr lang="en-CA" dirty="0" smtClean="0"/>
              <a:t>1932, </a:t>
            </a:r>
            <a:r>
              <a:rPr lang="en-CA" dirty="0" smtClean="0"/>
              <a:t>the answer in </a:t>
            </a:r>
            <a:r>
              <a:rPr lang="en-CA" dirty="0" smtClean="0"/>
              <a:t>common-law </a:t>
            </a:r>
            <a:r>
              <a:rPr lang="en-CA" dirty="0" smtClean="0"/>
              <a:t>countries was </a:t>
            </a:r>
            <a:r>
              <a:rPr lang="en-CA" dirty="0" smtClean="0"/>
              <a:t>“</a:t>
            </a:r>
            <a:r>
              <a:rPr lang="en-CA" b="1" dirty="0" smtClean="0"/>
              <a:t>no</a:t>
            </a:r>
            <a:r>
              <a:rPr lang="en-CA" dirty="0" smtClean="0"/>
              <a:t>”</a:t>
            </a:r>
            <a:endParaRPr lang="en-CA"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dirty="0" smtClean="0"/>
              <a:t>The 1932 case of </a:t>
            </a:r>
            <a:r>
              <a:rPr lang="en-CA" i="1" dirty="0" err="1" smtClean="0"/>
              <a:t>Donoghue</a:t>
            </a:r>
            <a:r>
              <a:rPr lang="en-CA" i="1" dirty="0" smtClean="0"/>
              <a:t> </a:t>
            </a:r>
            <a:r>
              <a:rPr lang="en-CA" dirty="0" smtClean="0"/>
              <a:t>v.</a:t>
            </a:r>
            <a:r>
              <a:rPr lang="en-CA" i="1" dirty="0" smtClean="0"/>
              <a:t> </a:t>
            </a:r>
            <a:r>
              <a:rPr lang="en-CA" i="1" dirty="0" smtClean="0"/>
              <a:t>Stevenson</a:t>
            </a:r>
            <a:r>
              <a:rPr lang="en-CA" dirty="0" smtClean="0"/>
              <a:t> :</a:t>
            </a:r>
          </a:p>
          <a:p>
            <a:pPr lvl="1"/>
            <a:r>
              <a:rPr lang="en-CA" dirty="0" smtClean="0"/>
              <a:t>The plaintiff’s friend purchased a dessert with ginger beer</a:t>
            </a:r>
          </a:p>
          <a:p>
            <a:pPr lvl="1"/>
            <a:r>
              <a:rPr lang="en-CA" dirty="0" smtClean="0"/>
              <a:t>The plaintiff drank some of the ginger beer</a:t>
            </a:r>
          </a:p>
          <a:p>
            <a:pPr lvl="1"/>
            <a:r>
              <a:rPr lang="en-CA" dirty="0" smtClean="0"/>
              <a:t>The friend, when pouring her drink, discovered a decomposed snail in the opaque bottle</a:t>
            </a:r>
          </a:p>
          <a:p>
            <a:pPr lvl="1"/>
            <a:r>
              <a:rPr lang="en-CA" dirty="0" smtClean="0"/>
              <a:t>The plaintiff became sick</a:t>
            </a:r>
          </a:p>
          <a:p>
            <a:pPr>
              <a:buNone/>
            </a:pPr>
            <a:r>
              <a:rPr lang="en-CA" dirty="0" smtClean="0"/>
              <a:t>	For liability:</a:t>
            </a:r>
          </a:p>
          <a:p>
            <a:pPr lvl="1"/>
            <a:r>
              <a:rPr lang="en-CA" dirty="0" smtClean="0"/>
              <a:t>The plaintiff had no contract with the manufacturer</a:t>
            </a:r>
          </a:p>
          <a:p>
            <a:pPr lvl="1"/>
            <a:r>
              <a:rPr lang="en-CA" dirty="0" smtClean="0"/>
              <a:t>The plaintiff did not even purchase the ginger beer and therefore had no contractual relationship with the proprietor</a:t>
            </a:r>
          </a:p>
          <a:p>
            <a:pPr lvl="1"/>
            <a:r>
              <a:rPr lang="en-CA" dirty="0" smtClean="0"/>
              <a:t>The purchaser did not get sick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a:t>
            </a:r>
            <a:endParaRPr lang="en-CA" dirty="0"/>
          </a:p>
        </p:txBody>
      </p:sp>
      <p:sp>
        <p:nvSpPr>
          <p:cNvPr id="3" name="Content Placeholder 2"/>
          <p:cNvSpPr>
            <a:spLocks noGrp="1"/>
          </p:cNvSpPr>
          <p:nvPr>
            <p:ph idx="1"/>
          </p:nvPr>
        </p:nvSpPr>
        <p:spPr/>
        <p:txBody>
          <a:bodyPr/>
          <a:lstStyle/>
          <a:p>
            <a:pPr>
              <a:buNone/>
            </a:pPr>
            <a:r>
              <a:rPr lang="en-CA" dirty="0" smtClean="0"/>
              <a:t>	Never-the-less, the House of Lords determined that the manufacturer, Mr. Stevenson was liable in tort to Ms. </a:t>
            </a:r>
            <a:r>
              <a:rPr lang="en-CA" dirty="0" err="1" smtClean="0"/>
              <a:t>Donoghue</a:t>
            </a:r>
            <a:endParaRPr lang="en-CA" dirty="0" smtClean="0"/>
          </a:p>
          <a:p>
            <a:pPr>
              <a:buNone/>
            </a:pPr>
            <a:r>
              <a:rPr lang="en-CA" dirty="0" smtClean="0"/>
              <a:t>	This introduced a new liability:  a liability for negligence not resulting from an intention on the part of the tortfeasor</a:t>
            </a:r>
          </a:p>
          <a:p>
            <a:pPr>
              <a:buNone/>
            </a:pPr>
            <a:r>
              <a:rPr lang="en-CA" dirty="0" smtClean="0"/>
              <a:t>	This has since evolved into:</a:t>
            </a:r>
          </a:p>
          <a:p>
            <a:pPr lvl="1"/>
            <a:r>
              <a:rPr lang="en-CA" dirty="0" smtClean="0"/>
              <a:t>The common-law liability for negligence</a:t>
            </a:r>
          </a:p>
          <a:p>
            <a:pPr lvl="1"/>
            <a:r>
              <a:rPr lang="en-CA" dirty="0" smtClean="0"/>
              <a:t>The statute law of product liability </a:t>
            </a:r>
          </a:p>
          <a:p>
            <a:pPr>
              <a:buNone/>
            </a:pPr>
            <a:r>
              <a:rPr lang="en-CA" dirty="0" smtClean="0"/>
              <a:t>	</a:t>
            </a:r>
            <a:r>
              <a:rPr lang="en-CA" dirty="0" smtClean="0"/>
              <a:t>We will focus on negligence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 and the Professional Engineer</a:t>
            </a:r>
            <a:endParaRPr lang="en-CA" dirty="0"/>
          </a:p>
        </p:txBody>
      </p:sp>
      <p:sp>
        <p:nvSpPr>
          <p:cNvPr id="3" name="Content Placeholder 2"/>
          <p:cNvSpPr>
            <a:spLocks noGrp="1"/>
          </p:cNvSpPr>
          <p:nvPr>
            <p:ph idx="1"/>
          </p:nvPr>
        </p:nvSpPr>
        <p:spPr/>
        <p:txBody>
          <a:bodyPr/>
          <a:lstStyle/>
          <a:p>
            <a:pPr>
              <a:buNone/>
            </a:pPr>
            <a:r>
              <a:rPr lang="en-CA" dirty="0" smtClean="0"/>
              <a:t>	Common law has, over time, evolved the criteria for determining </a:t>
            </a:r>
            <a:r>
              <a:rPr lang="en-CA" dirty="0" smtClean="0"/>
              <a:t>liability in tort for negligence</a:t>
            </a:r>
            <a:r>
              <a:rPr lang="en-CA" dirty="0" smtClean="0"/>
              <a:t>:</a:t>
            </a:r>
          </a:p>
          <a:p>
            <a:pPr marL="914400" lvl="1" indent="-457200">
              <a:buFont typeface="+mj-lt"/>
              <a:buAutoNum type="arabicPeriod"/>
            </a:pPr>
            <a:r>
              <a:rPr lang="en-CA" dirty="0" smtClean="0"/>
              <a:t>the defendant owed the plaintiff a duty of care,</a:t>
            </a:r>
          </a:p>
          <a:p>
            <a:pPr marL="914400" lvl="1" indent="-457200">
              <a:buFont typeface="+mj-lt"/>
              <a:buAutoNum type="arabicPeriod"/>
            </a:pPr>
            <a:r>
              <a:rPr lang="en-CA" dirty="0" smtClean="0"/>
              <a:t>the defendant breached that duty by his or her conduct, and</a:t>
            </a:r>
          </a:p>
          <a:p>
            <a:pPr marL="914400" lvl="1" indent="-457200">
              <a:buFont typeface="+mj-lt"/>
              <a:buAutoNum type="arabicPeriod"/>
            </a:pPr>
            <a:r>
              <a:rPr lang="en-CA" dirty="0" smtClean="0"/>
              <a:t>the defendant's conduct caused the injury to the plaintiff</a:t>
            </a:r>
          </a:p>
          <a:p>
            <a:pPr>
              <a:buNone/>
            </a:pPr>
            <a:r>
              <a:rPr lang="en-CA" dirty="0" smtClean="0"/>
              <a:t>	</a:t>
            </a:r>
            <a:r>
              <a:rPr lang="en-CA" dirty="0" smtClean="0"/>
              <a:t>If any one criterion is not met, the tort action will fail</a:t>
            </a:r>
          </a:p>
          <a:p>
            <a:pPr>
              <a:buNone/>
            </a:pPr>
            <a:endParaRPr lang="en-CA" dirty="0" smtClean="0"/>
          </a:p>
          <a:p>
            <a:pPr>
              <a:buNone/>
            </a:pPr>
            <a:r>
              <a:rPr lang="en-CA" dirty="0" smtClean="0"/>
              <a:t>	Reminder:  the purpose of tort law is to compensate the injured party for damages</a:t>
            </a:r>
          </a:p>
          <a:p>
            <a:pPr lvl="1"/>
            <a:r>
              <a:rPr lang="en-CA" dirty="0" smtClean="0"/>
              <a:t>It is not meant to punish the tortfeasor—other laws including criminal and regulatory laws deal with punishment</a:t>
            </a:r>
          </a:p>
          <a:p>
            <a:pPr lvl="1"/>
            <a:endParaRPr lang="en-CA"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3" name="Content Placeholder 2"/>
          <p:cNvSpPr>
            <a:spLocks noGrp="1"/>
          </p:cNvSpPr>
          <p:nvPr>
            <p:ph idx="1"/>
          </p:nvPr>
        </p:nvSpPr>
        <p:spPr/>
        <p:txBody>
          <a:bodyPr/>
          <a:lstStyle/>
          <a:p>
            <a:pPr>
              <a:buNone/>
            </a:pPr>
            <a:r>
              <a:rPr lang="en-CA" dirty="0" smtClean="0"/>
              <a:t>	To understand tort, it is necessary to review crime and offences</a:t>
            </a:r>
          </a:p>
          <a:p>
            <a:pPr lvl="1"/>
            <a:r>
              <a:rPr lang="en-CA" dirty="0" smtClean="0"/>
              <a:t>Crimes  define undesirable actions of individuals</a:t>
            </a:r>
          </a:p>
          <a:p>
            <a:pPr lvl="1"/>
            <a:r>
              <a:rPr lang="en-CA" dirty="0" smtClean="0"/>
              <a:t>Other statutes define the relationship between individuals and the state</a:t>
            </a:r>
          </a:p>
          <a:p>
            <a:pPr lvl="1"/>
            <a:r>
              <a:rPr lang="en-CA" dirty="0" smtClean="0"/>
              <a:t>Contracts define legally enforceable agreements between individuals</a:t>
            </a:r>
          </a:p>
          <a:p>
            <a:pPr lvl="1"/>
            <a:r>
              <a:rPr lang="en-CA" dirty="0" smtClean="0"/>
              <a:t>However, it is still possible for one individual to cause harm to another without breaking any other law</a:t>
            </a:r>
          </a:p>
          <a:p>
            <a:pPr>
              <a:buNone/>
            </a:pPr>
            <a:endParaRPr lang="en-CA"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 and the Professional Engineer</a:t>
            </a:r>
            <a:endParaRPr lang="en-CA" dirty="0"/>
          </a:p>
        </p:txBody>
      </p:sp>
      <p:sp>
        <p:nvSpPr>
          <p:cNvPr id="3" name="Content Placeholder 2"/>
          <p:cNvSpPr>
            <a:spLocks noGrp="1"/>
          </p:cNvSpPr>
          <p:nvPr>
            <p:ph idx="1"/>
          </p:nvPr>
        </p:nvSpPr>
        <p:spPr/>
        <p:txBody>
          <a:bodyPr/>
          <a:lstStyle/>
          <a:p>
            <a:pPr>
              <a:buNone/>
            </a:pPr>
            <a:r>
              <a:rPr lang="en-CA" dirty="0" smtClean="0"/>
              <a:t>	It is certainly true that an engineer has a duty of care to not only his or her clients, but also those who may be affected by the actions of the engineer</a:t>
            </a:r>
          </a:p>
          <a:p>
            <a:pPr>
              <a:buNone/>
            </a:pPr>
            <a:r>
              <a:rPr lang="en-CA" dirty="0" smtClean="0"/>
              <a:t>	</a:t>
            </a:r>
            <a:r>
              <a:rPr lang="en-CA" dirty="0" smtClean="0"/>
              <a:t>From </a:t>
            </a:r>
            <a:r>
              <a:rPr lang="en-CA" dirty="0" err="1" smtClean="0"/>
              <a:t>Halsbury’s</a:t>
            </a:r>
            <a:r>
              <a:rPr lang="en-CA" dirty="0" smtClean="0"/>
              <a:t> </a:t>
            </a:r>
            <a:r>
              <a:rPr lang="en-CA" i="1" dirty="0" smtClean="0"/>
              <a:t>Laws of England</a:t>
            </a:r>
            <a:r>
              <a:rPr lang="en-CA" dirty="0" smtClean="0"/>
              <a:t>:</a:t>
            </a:r>
          </a:p>
          <a:p>
            <a:pPr lvl="1"/>
            <a:r>
              <a:rPr lang="en-CA" dirty="0" smtClean="0"/>
              <a:t>It </a:t>
            </a:r>
            <a:r>
              <a:rPr lang="en-CA" dirty="0" smtClean="0"/>
              <a:t>is trite law that an engineer is liable for incompetence, carelessness or negligence which results in damages to his employer and he is in the same position as any other professional or skilled person who undertakes his professional work for reward and is therefore responsible if he does or omits to do his professional undertaking with an ordinary and reasonable degree of care and </a:t>
            </a:r>
            <a:r>
              <a:rPr lang="en-CA" dirty="0" smtClean="0"/>
              <a:t>skill</a:t>
            </a:r>
            <a:r>
              <a:rPr lang="en-CA" dirty="0" smtClean="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 and the Professional Engineer</a:t>
            </a:r>
            <a:endParaRPr lang="en-CA" dirty="0"/>
          </a:p>
        </p:txBody>
      </p:sp>
      <p:sp>
        <p:nvSpPr>
          <p:cNvPr id="3" name="Content Placeholder 2"/>
          <p:cNvSpPr>
            <a:spLocks noGrp="1"/>
          </p:cNvSpPr>
          <p:nvPr>
            <p:ph idx="1"/>
          </p:nvPr>
        </p:nvSpPr>
        <p:spPr/>
        <p:txBody>
          <a:bodyPr/>
          <a:lstStyle/>
          <a:p>
            <a:pPr>
              <a:buNone/>
            </a:pPr>
            <a:r>
              <a:rPr lang="en-CA" dirty="0" smtClean="0"/>
              <a:t>	This is reflected in the definition of professional misconduct:</a:t>
            </a:r>
          </a:p>
          <a:p>
            <a:pPr lvl="1"/>
            <a:r>
              <a:rPr lang="en-CA" b="1" dirty="0" smtClean="0"/>
              <a:t>72. (2)(a)</a:t>
            </a:r>
            <a:r>
              <a:rPr lang="en-CA" dirty="0" smtClean="0"/>
              <a:t> For the purposes of the Act and this Regulation, “professional misconduct” means negligence,</a:t>
            </a:r>
            <a:br>
              <a:rPr lang="en-CA" dirty="0" smtClean="0"/>
            </a:br>
            <a:r>
              <a:rPr lang="en-CA" dirty="0" smtClean="0"/>
              <a:t>that is, an act or an omission in the carrying out of the work of a practitioner that constitutes a failure to maintain the standards that a reasonable and prudent practitioner would maintain in the circumstances.</a:t>
            </a:r>
          </a:p>
          <a:p>
            <a:pPr>
              <a:buNone/>
            </a:pPr>
            <a:r>
              <a:rPr lang="en-CA" dirty="0" smtClean="0"/>
              <a:t>	</a:t>
            </a:r>
            <a:r>
              <a:rPr lang="en-CA" dirty="0" smtClean="0"/>
              <a:t>Thus, the engineer who fails to maintain this standard is guilty of negligence and is concurrently liable in tort and in contravention of the Regulations</a:t>
            </a:r>
            <a:endParaRPr lang="en-CA"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 and the Professional Engineer</a:t>
            </a:r>
            <a:endParaRPr lang="en-CA" dirty="0"/>
          </a:p>
        </p:txBody>
      </p:sp>
      <p:sp>
        <p:nvSpPr>
          <p:cNvPr id="3" name="Content Placeholder 2"/>
          <p:cNvSpPr>
            <a:spLocks noGrp="1"/>
          </p:cNvSpPr>
          <p:nvPr>
            <p:ph idx="1"/>
          </p:nvPr>
        </p:nvSpPr>
        <p:spPr/>
        <p:txBody>
          <a:bodyPr/>
          <a:lstStyle/>
          <a:p>
            <a:pPr>
              <a:buNone/>
            </a:pPr>
            <a:r>
              <a:rPr lang="en-CA" dirty="0" smtClean="0"/>
              <a:t>	If allegations of negligence are presented to the Complaints Committee, they may forward the allegation to the Discipline Committee:</a:t>
            </a:r>
          </a:p>
          <a:p>
            <a:pPr lvl="1"/>
            <a:r>
              <a:rPr lang="en-CA" b="1" dirty="0" smtClean="0"/>
              <a:t>Powers of Discipline Committee</a:t>
            </a:r>
            <a:r>
              <a:rPr lang="en-CA" dirty="0" smtClean="0"/>
              <a:t/>
            </a:r>
            <a:br>
              <a:rPr lang="en-CA" dirty="0" smtClean="0"/>
            </a:br>
            <a:r>
              <a:rPr lang="en-CA" b="1" dirty="0" smtClean="0"/>
              <a:t>28. (4)</a:t>
            </a:r>
            <a:r>
              <a:rPr lang="en-CA" dirty="0" smtClean="0"/>
              <a:t> Where the Discipline Committee finds a member of the Association or a holder of a certificate of authorization, a temporary licence, a provisional licence or a limited licence </a:t>
            </a:r>
            <a:r>
              <a:rPr lang="en-CA" dirty="0" smtClean="0">
                <a:solidFill>
                  <a:srgbClr val="FF0000"/>
                </a:solidFill>
              </a:rPr>
              <a:t>guilty of professional misconduct </a:t>
            </a:r>
            <a:r>
              <a:rPr lang="en-CA" dirty="0" smtClean="0"/>
              <a:t>or to be incompetent it may, by order</a:t>
            </a:r>
            <a:r>
              <a:rPr lang="en-CA" dirty="0" smtClean="0"/>
              <a:t>,...</a:t>
            </a:r>
          </a:p>
          <a:p>
            <a:pPr>
              <a:buNone/>
            </a:pPr>
            <a:r>
              <a:rPr lang="en-CA" dirty="0" smtClean="0"/>
              <a:t>	</a:t>
            </a:r>
            <a:r>
              <a:rPr lang="en-CA" dirty="0" smtClean="0"/>
              <a:t>It lists 11 </a:t>
            </a:r>
            <a:r>
              <a:rPr lang="en-CA" dirty="0" smtClean="0"/>
              <a:t>penalties allowing </a:t>
            </a:r>
            <a:r>
              <a:rPr lang="en-CA" dirty="0" smtClean="0"/>
              <a:t>for </a:t>
            </a:r>
            <a:r>
              <a:rPr lang="en-CA" dirty="0" smtClean="0"/>
              <a:t>any combination of </a:t>
            </a:r>
            <a:r>
              <a:rPr lang="en-CA" dirty="0" smtClean="0"/>
              <a:t>them</a:t>
            </a:r>
            <a:endParaRPr lang="en-CA"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Negligence and the Professional Engineer</a:t>
            </a:r>
            <a:endParaRPr lang="en-CA" dirty="0"/>
          </a:p>
        </p:txBody>
      </p:sp>
      <p:sp>
        <p:nvSpPr>
          <p:cNvPr id="3" name="Content Placeholder 2"/>
          <p:cNvSpPr>
            <a:spLocks noGrp="1"/>
          </p:cNvSpPr>
          <p:nvPr>
            <p:ph idx="1"/>
          </p:nvPr>
        </p:nvSpPr>
        <p:spPr/>
        <p:txBody>
          <a:bodyPr/>
          <a:lstStyle/>
          <a:p>
            <a:pPr>
              <a:buNone/>
            </a:pPr>
            <a:r>
              <a:rPr lang="en-CA" dirty="0" smtClean="0"/>
              <a:t>	Even if no injury is caused to the party to which the engineer owes a duty of care, the incident may still be reported to the Complaints Committee</a:t>
            </a:r>
          </a:p>
          <a:p>
            <a:pPr>
              <a:buNone/>
            </a:pPr>
            <a:endParaRPr lang="en-CA" dirty="0" smtClean="0"/>
          </a:p>
          <a:p>
            <a:pPr>
              <a:buNone/>
            </a:pPr>
            <a:r>
              <a:rPr lang="en-CA" dirty="0" smtClean="0"/>
              <a:t>	If the party injured as a result of negligence also has a contract with the engineer, the engineer could be liable</a:t>
            </a:r>
          </a:p>
          <a:p>
            <a:pPr lvl="1"/>
            <a:r>
              <a:rPr lang="en-CA" dirty="0" smtClean="0"/>
              <a:t>In tort for negligence</a:t>
            </a:r>
          </a:p>
          <a:p>
            <a:pPr lvl="1"/>
            <a:r>
              <a:rPr lang="en-CA" dirty="0" smtClean="0"/>
              <a:t>For breach of contract</a:t>
            </a:r>
          </a:p>
          <a:p>
            <a:pPr lvl="1"/>
            <a:r>
              <a:rPr lang="en-CA" dirty="0" smtClean="0"/>
              <a:t>For professional misconduct</a:t>
            </a:r>
            <a:endParaRPr lang="en-CA"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Limiting Liability in Tort for Negligence</a:t>
            </a:r>
            <a:endParaRPr lang="en-CA" dirty="0"/>
          </a:p>
        </p:txBody>
      </p:sp>
      <p:sp>
        <p:nvSpPr>
          <p:cNvPr id="3" name="Content Placeholder 2"/>
          <p:cNvSpPr>
            <a:spLocks noGrp="1"/>
          </p:cNvSpPr>
          <p:nvPr>
            <p:ph idx="1"/>
          </p:nvPr>
        </p:nvSpPr>
        <p:spPr/>
        <p:txBody>
          <a:bodyPr/>
          <a:lstStyle/>
          <a:p>
            <a:pPr>
              <a:buNone/>
            </a:pPr>
            <a:r>
              <a:rPr lang="en-CA" dirty="0" smtClean="0"/>
              <a:t>	A few cases, however, have demonstrated that individuals may protect themselves from liability</a:t>
            </a:r>
            <a:endParaRPr lang="en-CA"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a:t>
            </a:r>
            <a:endParaRPr lang="en-CA" dirty="0"/>
          </a:p>
        </p:txBody>
      </p:sp>
      <p:sp>
        <p:nvSpPr>
          <p:cNvPr id="3" name="Content Placeholder 2"/>
          <p:cNvSpPr>
            <a:spLocks noGrp="1"/>
          </p:cNvSpPr>
          <p:nvPr>
            <p:ph idx="1"/>
          </p:nvPr>
        </p:nvSpPr>
        <p:spPr/>
        <p:txBody>
          <a:bodyPr/>
          <a:lstStyle/>
          <a:p>
            <a:pPr>
              <a:buNone/>
            </a:pPr>
            <a:r>
              <a:rPr lang="en-CA" dirty="0" smtClean="0"/>
              <a:t>	This </a:t>
            </a:r>
            <a:r>
              <a:rPr lang="en-CA" dirty="0" smtClean="0"/>
              <a:t>talk </a:t>
            </a:r>
            <a:r>
              <a:rPr lang="en-CA" dirty="0" smtClean="0"/>
              <a:t>covered the liabilities in tort </a:t>
            </a:r>
            <a:r>
              <a:rPr lang="en-CA" dirty="0" smtClean="0"/>
              <a:t>of an engineer due to negligence</a:t>
            </a:r>
          </a:p>
          <a:p>
            <a:pPr lvl="1"/>
            <a:r>
              <a:rPr lang="en-CA" dirty="0" smtClean="0"/>
              <a:t>Review criminal and regulatory law</a:t>
            </a:r>
          </a:p>
          <a:p>
            <a:pPr lvl="1"/>
            <a:r>
              <a:rPr lang="en-CA" dirty="0" smtClean="0"/>
              <a:t>Tort </a:t>
            </a:r>
            <a:r>
              <a:rPr lang="en-CA" dirty="0" smtClean="0"/>
              <a:t>and </a:t>
            </a:r>
            <a:r>
              <a:rPr lang="en-CA" dirty="0" err="1" smtClean="0"/>
              <a:t>tortfeasors</a:t>
            </a:r>
            <a:endParaRPr lang="en-CA" dirty="0" smtClean="0"/>
          </a:p>
          <a:p>
            <a:pPr lvl="1"/>
            <a:r>
              <a:rPr lang="en-CA" dirty="0" smtClean="0"/>
              <a:t>Liability in tort for negligence requires</a:t>
            </a:r>
          </a:p>
          <a:p>
            <a:pPr lvl="2"/>
            <a:r>
              <a:rPr lang="en-CA" dirty="0" smtClean="0"/>
              <a:t>Duty of care</a:t>
            </a:r>
          </a:p>
          <a:p>
            <a:pPr lvl="2"/>
            <a:r>
              <a:rPr lang="en-CA" dirty="0" smtClean="0"/>
              <a:t>Breach of that duty</a:t>
            </a:r>
          </a:p>
          <a:p>
            <a:pPr lvl="2"/>
            <a:r>
              <a:rPr lang="en-CA" dirty="0" smtClean="0"/>
              <a:t>An injury resulting from that breach of duty</a:t>
            </a:r>
            <a:endParaRPr lang="en-CA" dirty="0" smtClean="0"/>
          </a:p>
          <a:p>
            <a:pPr lvl="1"/>
            <a:r>
              <a:rPr lang="en-CA" dirty="0" smtClean="0"/>
              <a:t>The professional engineering has good reason to avoid negligence</a:t>
            </a:r>
            <a:endParaRPr lang="en-CA" dirty="0" smtClean="0"/>
          </a:p>
          <a:p>
            <a:pPr lvl="1"/>
            <a:r>
              <a:rPr lang="en-CA" dirty="0" smtClean="0"/>
              <a:t>Liability may be limited by disclaimers in certain cases</a:t>
            </a:r>
            <a:endParaRPr lang="en-CA" dirty="0" smtClean="0"/>
          </a:p>
          <a:p>
            <a:pPr lvl="1"/>
            <a:r>
              <a:rPr lang="en-CA" dirty="0" smtClean="0"/>
              <a:t>Other cases</a:t>
            </a:r>
          </a:p>
          <a:p>
            <a:endParaRPr lang="en-C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lstStyle/>
          <a:p>
            <a:pPr>
              <a:buNone/>
            </a:pPr>
            <a:r>
              <a:rPr lang="en-CA" sz="1800" dirty="0" smtClean="0"/>
              <a:t>[1]</a:t>
            </a:r>
            <a:r>
              <a:rPr lang="en-CA" sz="1600" dirty="0" smtClean="0"/>
              <a:t>	</a:t>
            </a:r>
            <a:r>
              <a:rPr lang="en-CA" sz="1800" dirty="0" smtClean="0"/>
              <a:t>Gordon C. Andrews, </a:t>
            </a:r>
            <a:r>
              <a:rPr lang="en-CA" sz="1800" i="1" dirty="0" smtClean="0"/>
              <a:t>Canadian Professional Engineering and </a:t>
            </a:r>
            <a:r>
              <a:rPr lang="en-CA" sz="1800" i="1" dirty="0" err="1" smtClean="0"/>
              <a:t>Geoscience</a:t>
            </a:r>
            <a:r>
              <a:rPr lang="en-CA" sz="1800" i="1" dirty="0" smtClean="0"/>
              <a:t>-Practice and Ethics</a:t>
            </a:r>
            <a:r>
              <a:rPr lang="en-CA" sz="1800" dirty="0" smtClean="0"/>
              <a:t>, Nelson Education Ltd., 2009.</a:t>
            </a:r>
          </a:p>
          <a:p>
            <a:pPr>
              <a:buNone/>
            </a:pPr>
            <a:r>
              <a:rPr lang="en-CA" sz="1800" dirty="0" smtClean="0"/>
              <a:t>[2]</a:t>
            </a:r>
            <a:r>
              <a:rPr lang="en-CA" dirty="0" smtClean="0"/>
              <a:t>	</a:t>
            </a:r>
            <a:r>
              <a:rPr lang="en-CA" sz="1800" dirty="0" smtClean="0"/>
              <a:t>Professional Engineers Act General R.R.O. 1990, Regulation 941.</a:t>
            </a:r>
          </a:p>
          <a:p>
            <a:pPr>
              <a:buNone/>
            </a:pPr>
            <a:r>
              <a:rPr lang="en-CA" sz="1800" dirty="0" smtClean="0"/>
              <a:t>	</a:t>
            </a:r>
            <a:r>
              <a:rPr lang="en-CA" sz="1600" dirty="0" smtClean="0"/>
              <a:t>http://www.e-laws.gov.on.ca/html/regs/english/elaws_regs_900941_e.htm</a:t>
            </a:r>
          </a:p>
          <a:p>
            <a:pPr>
              <a:buNone/>
            </a:pPr>
            <a:r>
              <a:rPr lang="en-CA" sz="1800" dirty="0" smtClean="0"/>
              <a:t>[3]</a:t>
            </a:r>
            <a:r>
              <a:rPr lang="en-CA" sz="1600" dirty="0" smtClean="0"/>
              <a:t>	</a:t>
            </a:r>
            <a:r>
              <a:rPr lang="en-CA" sz="1800" dirty="0" smtClean="0"/>
              <a:t>Professional Engineers Act General R.R.O. 1990, Regulation 941.</a:t>
            </a:r>
          </a:p>
          <a:p>
            <a:pPr>
              <a:buNone/>
            </a:pPr>
            <a:r>
              <a:rPr lang="en-CA" sz="1800" dirty="0" smtClean="0"/>
              <a:t>	</a:t>
            </a:r>
            <a:r>
              <a:rPr lang="en-CA" sz="1600" dirty="0" smtClean="0"/>
              <a:t>http://</a:t>
            </a:r>
            <a:r>
              <a:rPr lang="en-CA" sz="1600" dirty="0" smtClean="0"/>
              <a:t>www.e-laws.gov.on.ca/html/regs/english/elaws_regs_900941_e.htm</a:t>
            </a:r>
            <a:endParaRPr lang="en-CA" sz="16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Copyright and Disclaimer</a:t>
            </a:r>
            <a:endParaRPr lang="en-CA" dirty="0"/>
          </a:p>
        </p:txBody>
      </p:sp>
      <p:sp>
        <p:nvSpPr>
          <p:cNvPr id="3" name="Content Placeholder 2"/>
          <p:cNvSpPr>
            <a:spLocks noGrp="1"/>
          </p:cNvSpPr>
          <p:nvPr>
            <p:ph idx="1"/>
          </p:nvPr>
        </p:nvSpPr>
        <p:spPr/>
        <p:txBody>
          <a:bodyPr/>
          <a:lstStyle/>
          <a:p>
            <a:r>
              <a:rPr lang="en-US" sz="1800" dirty="0" smtClean="0"/>
              <a:t>These slides are Copyright © 2010 by Douglas Wilhelm Harder.</a:t>
            </a:r>
            <a:br>
              <a:rPr lang="en-US" sz="1800" dirty="0" smtClean="0"/>
            </a:br>
            <a:r>
              <a:rPr lang="en-US" sz="1800" dirty="0" smtClean="0"/>
              <a:t>All rights reserved.</a:t>
            </a:r>
          </a:p>
          <a:p>
            <a:r>
              <a:rPr lang="en-US" sz="1800" dirty="0" smtClean="0"/>
              <a:t>These slides are made publicly available on the web for anyone to use</a:t>
            </a:r>
          </a:p>
          <a:p>
            <a:r>
              <a:rPr lang="en-US" sz="1800" dirty="0" smtClean="0"/>
              <a:t>No warranty is given that any information in these slides is correct</a:t>
            </a:r>
          </a:p>
          <a:p>
            <a:r>
              <a:rPr lang="en-US" sz="1800" dirty="0" smtClean="0"/>
              <a:t>The use of these slides in studying for the PPE is fully at your own risk</a:t>
            </a:r>
          </a:p>
          <a:p>
            <a:r>
              <a:rPr lang="en-US" sz="1800" dirty="0" smtClean="0"/>
              <a:t>If you choose to use them, or a part thereof, for a course at another institution, I ask only three things:</a:t>
            </a:r>
          </a:p>
          <a:p>
            <a:pPr lvl="1"/>
            <a:r>
              <a:rPr lang="en-US" sz="1600" dirty="0" smtClean="0"/>
              <a:t>That you inform me that you are using the slides,</a:t>
            </a:r>
          </a:p>
          <a:p>
            <a:pPr lvl="1"/>
            <a:r>
              <a:rPr lang="en-US" sz="1600" dirty="0" smtClean="0"/>
              <a:t>That you acknowledge my work, and</a:t>
            </a:r>
          </a:p>
          <a:p>
            <a:pPr lvl="1"/>
            <a:r>
              <a:rPr lang="en-US" sz="1600" dirty="0" smtClean="0"/>
              <a:t>That you alert me of any mistakes which I made or changes which you make, and allow me the option of incorporating such changes (with an acknowledgment) in my set of slides</a:t>
            </a:r>
          </a:p>
          <a:p>
            <a:pPr lvl="1">
              <a:buFontTx/>
              <a:buNone/>
            </a:pPr>
            <a:endParaRPr lang="en-US" sz="1800" dirty="0" smtClean="0"/>
          </a:p>
          <a:p>
            <a:pPr lvl="1">
              <a:buFontTx/>
              <a:buNone/>
            </a:pPr>
            <a:r>
              <a:rPr lang="en-US" sz="1800" dirty="0" smtClean="0"/>
              <a:t>							</a:t>
            </a:r>
            <a:r>
              <a:rPr lang="en-US" sz="1600" dirty="0" smtClean="0"/>
              <a:t>	</a:t>
            </a:r>
            <a:r>
              <a:rPr lang="en-US" sz="1200" dirty="0" smtClean="0"/>
              <a:t>Sincerely,</a:t>
            </a:r>
          </a:p>
          <a:p>
            <a:pPr lvl="1">
              <a:buFontTx/>
              <a:buNone/>
            </a:pPr>
            <a:r>
              <a:rPr lang="en-US" sz="1200" dirty="0" smtClean="0"/>
              <a:t>								Douglas Wilhelm Harder, </a:t>
            </a:r>
            <a:r>
              <a:rPr lang="en-US" sz="1200" dirty="0" err="1" smtClean="0"/>
              <a:t>MMath</a:t>
            </a:r>
            <a:endParaRPr lang="en-US" sz="1200" dirty="0" smtClean="0"/>
          </a:p>
          <a:p>
            <a:pPr lvl="1">
              <a:buFontTx/>
              <a:buNone/>
            </a:pPr>
            <a:r>
              <a:rPr lang="en-US" sz="1200" dirty="0" smtClean="0"/>
              <a:t>								</a:t>
            </a:r>
            <a:r>
              <a:rPr lang="en-US" sz="1200" b="1" dirty="0" smtClean="0">
                <a:latin typeface="Courier New" pitchFamily="49" charset="0"/>
              </a:rPr>
              <a:t>dwharder@alumni.uwaterloo.ca</a:t>
            </a:r>
          </a:p>
          <a:p>
            <a:endParaRPr lang="en-CA"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3" name="Content Placeholder 2"/>
          <p:cNvSpPr>
            <a:spLocks noGrp="1"/>
          </p:cNvSpPr>
          <p:nvPr>
            <p:ph idx="1"/>
          </p:nvPr>
        </p:nvSpPr>
        <p:spPr/>
        <p:txBody>
          <a:bodyPr/>
          <a:lstStyle/>
          <a:p>
            <a:pPr>
              <a:buNone/>
            </a:pPr>
            <a:r>
              <a:rPr lang="en-CA" dirty="0" smtClean="0"/>
              <a:t>	The next few slides discuss the difference between crimes described by the Criminal Code of Canada and offences defined by other statutes</a:t>
            </a:r>
          </a:p>
          <a:p>
            <a:pPr>
              <a:buNone/>
            </a:pPr>
            <a:r>
              <a:rPr lang="en-CA" dirty="0" smtClean="0"/>
              <a:t>	We will then look at other </a:t>
            </a:r>
            <a:r>
              <a:rPr lang="en-CA" i="1" dirty="0" smtClean="0"/>
              <a:t>civil </a:t>
            </a:r>
            <a:r>
              <a:rPr lang="en-CA" dirty="0" smtClean="0"/>
              <a:t>wrongs which do not fall under either of these categories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p:txBody>
          <a:bodyPr/>
          <a:lstStyle/>
          <a:p>
            <a:pPr>
              <a:buNone/>
            </a:pPr>
            <a:r>
              <a:rPr lang="en-CA" dirty="0" smtClean="0"/>
              <a:t>	The Criminal Code of Canada defines crimes</a:t>
            </a:r>
          </a:p>
          <a:p>
            <a:pPr lvl="1"/>
            <a:r>
              <a:rPr lang="en-CA" dirty="0" smtClean="0"/>
              <a:t>Requires evidence establishing </a:t>
            </a:r>
            <a:r>
              <a:rPr lang="en-CA" i="1" dirty="0" smtClean="0"/>
              <a:t>beyond reasonable doubt</a:t>
            </a:r>
          </a:p>
          <a:p>
            <a:pPr lvl="1"/>
            <a:r>
              <a:rPr lang="en-CA" dirty="0" smtClean="0"/>
              <a:t>The finding of </a:t>
            </a:r>
            <a:r>
              <a:rPr lang="en-CA" i="1" dirty="0" smtClean="0"/>
              <a:t>guilt</a:t>
            </a:r>
            <a:r>
              <a:rPr lang="en-CA" dirty="0" smtClean="0"/>
              <a:t> leads to a conviction and sentence</a:t>
            </a:r>
          </a:p>
          <a:p>
            <a:pPr lvl="1"/>
            <a:r>
              <a:rPr lang="en-CA" dirty="0" smtClean="0"/>
              <a:t>Failure to find guilt leads to an </a:t>
            </a:r>
            <a:r>
              <a:rPr lang="en-CA" i="1" dirty="0" smtClean="0"/>
              <a:t>acquittal</a:t>
            </a:r>
          </a:p>
          <a:p>
            <a:pPr lvl="1"/>
            <a:r>
              <a:rPr lang="en-CA" dirty="0" smtClean="0"/>
              <a:t>A conviction of an innocent person is a </a:t>
            </a:r>
            <a:r>
              <a:rPr lang="en-CA" i="1" dirty="0" smtClean="0"/>
              <a:t>miscarriage of justice</a:t>
            </a:r>
            <a:endParaRPr lang="en-CA"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p:txBody>
          <a:bodyPr/>
          <a:lstStyle/>
          <a:p>
            <a:pPr>
              <a:buNone/>
            </a:pPr>
            <a:r>
              <a:rPr lang="en-CA" dirty="0" smtClean="0"/>
              <a:t>	An example:</a:t>
            </a:r>
          </a:p>
          <a:p>
            <a:pPr lvl="1">
              <a:buNone/>
            </a:pPr>
            <a:r>
              <a:rPr lang="en-CA" sz="1800" dirty="0" smtClean="0"/>
              <a:t>	</a:t>
            </a:r>
            <a:r>
              <a:rPr lang="en-CA" sz="1800" b="1" dirty="0" smtClean="0"/>
              <a:t>Used goods sold without disclosure</a:t>
            </a:r>
          </a:p>
          <a:p>
            <a:pPr lvl="1">
              <a:buNone/>
            </a:pPr>
            <a:r>
              <a:rPr lang="en-CA" sz="1800" dirty="0" smtClean="0"/>
              <a:t>	</a:t>
            </a:r>
            <a:r>
              <a:rPr lang="en-CA" sz="1800" b="1" dirty="0" smtClean="0"/>
              <a:t>411. </a:t>
            </a:r>
            <a:r>
              <a:rPr lang="en-CA" sz="1800" dirty="0" smtClean="0"/>
              <a:t>Every one commits an offence who sells...goods that have been used...and that bear the trade-mark...of another person, without making full disclosure that the goods have been reconditioned...for sale and that they are not then in the condition in which they were originally made or produced.</a:t>
            </a:r>
          </a:p>
          <a:p>
            <a:pPr lvl="1">
              <a:buNone/>
            </a:pPr>
            <a:r>
              <a:rPr lang="en-CA" sz="1800" dirty="0" smtClean="0"/>
              <a:t>	</a:t>
            </a:r>
            <a:r>
              <a:rPr lang="en-CA" sz="1800" b="1" dirty="0" smtClean="0"/>
              <a:t>Punishment</a:t>
            </a:r>
          </a:p>
          <a:p>
            <a:pPr lvl="1">
              <a:buNone/>
            </a:pPr>
            <a:r>
              <a:rPr lang="en-CA" sz="1800" dirty="0" smtClean="0"/>
              <a:t>	412. (1) Every one who commits an offence under section 407, 408, 409, 410 or 411 is guilty of</a:t>
            </a:r>
          </a:p>
          <a:p>
            <a:pPr marL="1257300" lvl="2" indent="-342900">
              <a:buAutoNum type="alphaLcParenBoth"/>
            </a:pPr>
            <a:r>
              <a:rPr lang="en-CA" dirty="0" smtClean="0"/>
              <a:t>an indictable offence and is liable to imprisonment for a term not exceeding two years; or</a:t>
            </a:r>
          </a:p>
          <a:p>
            <a:pPr marL="1257300" lvl="2" indent="-342900">
              <a:buAutoNum type="alphaLcParenBoth"/>
            </a:pPr>
            <a:r>
              <a:rPr lang="en-CA" dirty="0" smtClean="0"/>
              <a:t>an offence punishable on summary conviction.</a:t>
            </a:r>
          </a:p>
          <a:p>
            <a:pPr>
              <a:buNone/>
            </a:pPr>
            <a:endParaRPr lang="en-CA"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a:xfrm>
            <a:off x="457200" y="1600200"/>
            <a:ext cx="8572500" cy="4075113"/>
          </a:xfrm>
        </p:spPr>
        <p:txBody>
          <a:bodyPr/>
          <a:lstStyle/>
          <a:p>
            <a:pPr>
              <a:buNone/>
            </a:pPr>
            <a:r>
              <a:rPr lang="en-CA" dirty="0" smtClean="0"/>
              <a:t>	Another example is </a:t>
            </a:r>
            <a:r>
              <a:rPr lang="en-CA" i="1" dirty="0" smtClean="0"/>
              <a:t>criminal negligence</a:t>
            </a:r>
            <a:r>
              <a:rPr lang="en-CA" dirty="0" smtClean="0"/>
              <a:t>:</a:t>
            </a:r>
          </a:p>
          <a:p>
            <a:pPr lvl="1">
              <a:buNone/>
            </a:pPr>
            <a:r>
              <a:rPr lang="en-CA" sz="1800" b="1" dirty="0" smtClean="0"/>
              <a:t>	Criminal negligence</a:t>
            </a:r>
          </a:p>
          <a:p>
            <a:pPr lvl="1">
              <a:buNone/>
            </a:pPr>
            <a:r>
              <a:rPr lang="en-CA" sz="1800" b="1" dirty="0" smtClean="0"/>
              <a:t>	219. (1) </a:t>
            </a:r>
            <a:r>
              <a:rPr lang="en-CA" sz="1800" dirty="0" smtClean="0"/>
              <a:t>Every one is criminally negligent who</a:t>
            </a:r>
          </a:p>
          <a:p>
            <a:pPr marL="1257300" lvl="2" indent="-342900">
              <a:buAutoNum type="alphaLcParenBoth"/>
            </a:pPr>
            <a:r>
              <a:rPr lang="en-CA" dirty="0" smtClean="0"/>
              <a:t>in doing anything, or</a:t>
            </a:r>
          </a:p>
          <a:p>
            <a:pPr marL="1257300" lvl="2" indent="-342900">
              <a:buAutoNum type="alphaLcParenBoth"/>
            </a:pPr>
            <a:r>
              <a:rPr lang="en-CA" dirty="0" smtClean="0"/>
              <a:t>in omitting to do anything that it is his duty to do,</a:t>
            </a:r>
          </a:p>
          <a:p>
            <a:pPr lvl="1">
              <a:buNone/>
            </a:pPr>
            <a:r>
              <a:rPr lang="en-CA" sz="1800" dirty="0" smtClean="0"/>
              <a:t>	shows wanton or reckless disregard for the lives or safety of other persons.</a:t>
            </a:r>
          </a:p>
          <a:p>
            <a:pPr lvl="1">
              <a:buNone/>
            </a:pPr>
            <a:r>
              <a:rPr lang="en-CA" sz="1800" b="1" dirty="0" smtClean="0"/>
              <a:t>	Definition of “duty”</a:t>
            </a:r>
          </a:p>
          <a:p>
            <a:pPr lvl="1">
              <a:buNone/>
            </a:pPr>
            <a:r>
              <a:rPr lang="en-CA" sz="1800" b="1" dirty="0" smtClean="0"/>
              <a:t>	(2) </a:t>
            </a:r>
            <a:r>
              <a:rPr lang="en-CA" sz="1800" dirty="0" smtClean="0"/>
              <a:t>For the purposes of this section, “duty” means a duty imposed by law.</a:t>
            </a:r>
          </a:p>
          <a:p>
            <a:pPr lvl="1">
              <a:buNone/>
            </a:pPr>
            <a:r>
              <a:rPr lang="en-CA" sz="1600" b="1" dirty="0" smtClean="0"/>
              <a:t>	</a:t>
            </a:r>
            <a:endParaRPr lang="en-CA"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a:xfrm>
            <a:off x="457200" y="1600200"/>
            <a:ext cx="8020050" cy="4075113"/>
          </a:xfrm>
        </p:spPr>
        <p:txBody>
          <a:bodyPr/>
          <a:lstStyle/>
          <a:p>
            <a:pPr>
              <a:buNone/>
            </a:pPr>
            <a:r>
              <a:rPr lang="en-CA" dirty="0" smtClean="0"/>
              <a:t>	There are two indictable offences which result from of criminal negligence: </a:t>
            </a:r>
          </a:p>
          <a:p>
            <a:pPr lvl="1">
              <a:buNone/>
            </a:pPr>
            <a:r>
              <a:rPr lang="en-CA" sz="1800" b="1" dirty="0" smtClean="0"/>
              <a:t>	Causing death by criminal negligence</a:t>
            </a:r>
          </a:p>
          <a:p>
            <a:pPr lvl="1">
              <a:buNone/>
            </a:pPr>
            <a:r>
              <a:rPr lang="en-CA" sz="1800" b="1" dirty="0" smtClean="0"/>
              <a:t>	220.</a:t>
            </a:r>
            <a:r>
              <a:rPr lang="en-CA" sz="1800" dirty="0" smtClean="0"/>
              <a:t> Every person who by criminal negligence causes death to another person is guilty of an indictable offence and liable</a:t>
            </a:r>
          </a:p>
          <a:p>
            <a:pPr marL="1257300" lvl="2" indent="-342900">
              <a:buAutoNum type="alphaLcParenBoth"/>
            </a:pPr>
            <a:r>
              <a:rPr lang="en-CA" dirty="0" smtClean="0"/>
              <a:t>where a firearm is used in the commission of the offence, to imprisonment for life and to a minimum punishment of imprisonment for a term of four years; and</a:t>
            </a:r>
          </a:p>
          <a:p>
            <a:pPr marL="1257300" lvl="2" indent="-342900">
              <a:buAutoNum type="alphaLcParenBoth"/>
            </a:pPr>
            <a:r>
              <a:rPr lang="en-CA" dirty="0" smtClean="0"/>
              <a:t>in any other case, to imprisonment for life.</a:t>
            </a:r>
          </a:p>
          <a:p>
            <a:pPr lvl="1">
              <a:buNone/>
            </a:pPr>
            <a:r>
              <a:rPr lang="en-CA" sz="1800" b="1" dirty="0" smtClean="0"/>
              <a:t>	Causing bodily harm by criminal negligence</a:t>
            </a:r>
          </a:p>
          <a:p>
            <a:pPr lvl="1">
              <a:buNone/>
            </a:pPr>
            <a:r>
              <a:rPr lang="en-CA" sz="1800" b="1" dirty="0" smtClean="0"/>
              <a:t>	221. </a:t>
            </a:r>
            <a:r>
              <a:rPr lang="en-CA" sz="1800" dirty="0" smtClean="0"/>
              <a:t>Every one who by criminal negligence causes bodily harm to another person is guilty of an indictable offence and liable to imprisonment for a term not exceeding ten years.</a:t>
            </a:r>
          </a:p>
          <a:p>
            <a:pPr>
              <a:buNone/>
            </a:pPr>
            <a:endParaRPr lang="en-CA"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Criminal Law</a:t>
            </a:r>
            <a:endParaRPr lang="en-CA" dirty="0"/>
          </a:p>
        </p:txBody>
      </p:sp>
      <p:sp>
        <p:nvSpPr>
          <p:cNvPr id="3" name="Content Placeholder 2"/>
          <p:cNvSpPr>
            <a:spLocks noGrp="1"/>
          </p:cNvSpPr>
          <p:nvPr>
            <p:ph idx="1"/>
          </p:nvPr>
        </p:nvSpPr>
        <p:spPr/>
        <p:txBody>
          <a:bodyPr/>
          <a:lstStyle/>
          <a:p>
            <a:pPr>
              <a:buNone/>
            </a:pPr>
            <a:r>
              <a:rPr lang="en-CA" dirty="0" smtClean="0"/>
              <a:t>	The Criminal Code of Canada is available at</a:t>
            </a:r>
          </a:p>
          <a:p>
            <a:pPr algn="ctr">
              <a:buNone/>
            </a:pPr>
            <a:r>
              <a:rPr lang="en-CA" dirty="0" smtClean="0"/>
              <a:t>http://laws.justice.gc.ca/en/C-46/</a:t>
            </a:r>
          </a:p>
          <a:p>
            <a:pPr>
              <a:buNone/>
            </a:pPr>
            <a:r>
              <a:rPr lang="en-CA" dirty="0" smtClean="0"/>
              <a:t>	The code is broken into 28 parts:</a:t>
            </a:r>
          </a:p>
          <a:p>
            <a:pPr lvl="1"/>
            <a:r>
              <a:rPr lang="en-CA" dirty="0" smtClean="0"/>
              <a:t>Part 1 is the general introduction</a:t>
            </a:r>
          </a:p>
          <a:p>
            <a:pPr lvl="1"/>
            <a:r>
              <a:rPr lang="en-CA" dirty="0" smtClean="0"/>
              <a:t>Parts 2-13 list offences defined as crimes</a:t>
            </a:r>
          </a:p>
          <a:p>
            <a:pPr lvl="1"/>
            <a:r>
              <a:rPr lang="en-CA" dirty="0" smtClean="0"/>
              <a:t>Parts 14-28 provide for the infrastructure</a:t>
            </a:r>
            <a:endParaRPr lang="en-CA" sz="1600" dirty="0" smtClean="0">
              <a:hlinkClick r:id="rId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ngineering_Colour">
  <a:themeElements>
    <a:clrScheme name="Waterloo 1">
      <a:dk1>
        <a:sysClr val="windowText" lastClr="000000"/>
      </a:dk1>
      <a:lt1>
        <a:srgbClr val="FFFFFF"/>
      </a:lt1>
      <a:dk2>
        <a:srgbClr val="57068C"/>
      </a:dk2>
      <a:lt2>
        <a:srgbClr val="FFFFFF"/>
      </a:lt2>
      <a:accent1>
        <a:srgbClr val="0073CF"/>
      </a:accent1>
      <a:accent2>
        <a:srgbClr val="E98300"/>
      </a:accent2>
      <a:accent3>
        <a:srgbClr val="E0249A"/>
      </a:accent3>
      <a:accent4>
        <a:srgbClr val="009AA6"/>
      </a:accent4>
      <a:accent5>
        <a:srgbClr val="B6BF00"/>
      </a:accent5>
      <a:accent6>
        <a:srgbClr val="96172E"/>
      </a:accent6>
      <a:hlink>
        <a:srgbClr val="FECB00"/>
      </a:hlink>
      <a:folHlink>
        <a:srgbClr val="FECB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Engineering_Colour</Template>
  <TotalTime>913</TotalTime>
  <Words>158</Words>
  <Application>Microsoft Office PowerPoint</Application>
  <PresentationFormat>On-screen Show (4:3)</PresentationFormat>
  <Paragraphs>272</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Engineering_Colour</vt:lpstr>
      <vt:lpstr>Tort Law and Negligence</vt:lpstr>
      <vt:lpstr>Outline</vt:lpstr>
      <vt:lpstr>Background</vt:lpstr>
      <vt:lpstr>Background</vt:lpstr>
      <vt:lpstr>Criminal Law</vt:lpstr>
      <vt:lpstr>Criminal Law</vt:lpstr>
      <vt:lpstr>Criminal Law</vt:lpstr>
      <vt:lpstr>Criminal Law</vt:lpstr>
      <vt:lpstr>Criminal Law</vt:lpstr>
      <vt:lpstr>Criminal Law</vt:lpstr>
      <vt:lpstr>Criminal Law</vt:lpstr>
      <vt:lpstr>Offences Defined by Other Statutes</vt:lpstr>
      <vt:lpstr>Offences Defined by Other Statutes</vt:lpstr>
      <vt:lpstr>Offences Defined by Other Statutes</vt:lpstr>
      <vt:lpstr>Offences Defined by Other Statutes</vt:lpstr>
      <vt:lpstr>Offences Defined by Other Statutes</vt:lpstr>
      <vt:lpstr>Punishment versus Compensation</vt:lpstr>
      <vt:lpstr>Punishment versus Compensation</vt:lpstr>
      <vt:lpstr>Punishment versus Compensation</vt:lpstr>
      <vt:lpstr>Tort Law</vt:lpstr>
      <vt:lpstr>Tort Law</vt:lpstr>
      <vt:lpstr>Intentional Torts</vt:lpstr>
      <vt:lpstr>Intentional Torts</vt:lpstr>
      <vt:lpstr>Intentional Torts</vt:lpstr>
      <vt:lpstr>Economic Torts and Nuisance</vt:lpstr>
      <vt:lpstr>Negligence</vt:lpstr>
      <vt:lpstr>Negligence</vt:lpstr>
      <vt:lpstr>Negligence</vt:lpstr>
      <vt:lpstr>Negligence and the Professional Engineer</vt:lpstr>
      <vt:lpstr>Negligence and the Professional Engineer</vt:lpstr>
      <vt:lpstr>Negligence and the Professional Engineer</vt:lpstr>
      <vt:lpstr>Negligence and the Professional Engineer</vt:lpstr>
      <vt:lpstr>Negligence and the Professional Engineer</vt:lpstr>
      <vt:lpstr>Limiting Liability in Tort for Negligence</vt:lpstr>
      <vt:lpstr>Summary</vt:lpstr>
      <vt:lpstr>References</vt:lpstr>
      <vt:lpstr>Copyright and Disclaimer</vt:lpstr>
    </vt:vector>
  </TitlesOfParts>
  <Company>University of Waterloo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kharkins</dc:creator>
  <cp:lastModifiedBy>Douglas Wilhelm Harder</cp:lastModifiedBy>
  <cp:revision>100</cp:revision>
  <cp:lastPrinted>2010-03-08T19:59:32Z</cp:lastPrinted>
  <dcterms:created xsi:type="dcterms:W3CDTF">2010-03-10T14:45:39Z</dcterms:created>
  <dcterms:modified xsi:type="dcterms:W3CDTF">2010-04-02T13:50:01Z</dcterms:modified>
</cp:coreProperties>
</file>