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258" r:id="rId2"/>
    <p:sldId id="281" r:id="rId3"/>
    <p:sldId id="294" r:id="rId4"/>
    <p:sldId id="289" r:id="rId5"/>
    <p:sldId id="291" r:id="rId6"/>
    <p:sldId id="290" r:id="rId7"/>
    <p:sldId id="292" r:id="rId8"/>
    <p:sldId id="293" r:id="rId9"/>
    <p:sldId id="295" r:id="rId10"/>
    <p:sldId id="296" r:id="rId11"/>
    <p:sldId id="297" r:id="rId12"/>
    <p:sldId id="298" r:id="rId13"/>
    <p:sldId id="299" r:id="rId14"/>
    <p:sldId id="300" r:id="rId15"/>
    <p:sldId id="301" r:id="rId16"/>
    <p:sldId id="302" r:id="rId17"/>
    <p:sldId id="303" r:id="rId18"/>
    <p:sldId id="304" r:id="rId19"/>
    <p:sldId id="307" r:id="rId20"/>
    <p:sldId id="311" r:id="rId21"/>
    <p:sldId id="312" r:id="rId22"/>
    <p:sldId id="306" r:id="rId23"/>
    <p:sldId id="305" r:id="rId24"/>
    <p:sldId id="308" r:id="rId25"/>
    <p:sldId id="309" r:id="rId26"/>
    <p:sldId id="288" r:id="rId27"/>
    <p:sldId id="287" r:id="rId28"/>
  </p:sldIdLst>
  <p:sldSz cx="9144000" cy="6858000" type="screen4x3"/>
  <p:notesSz cx="6858000" cy="9144000"/>
  <p:defaultTextStyle>
    <a:defPPr>
      <a:defRPr lang="en-CA"/>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40" autoAdjust="0"/>
    <p:restoredTop sz="94660"/>
  </p:normalViewPr>
  <p:slideViewPr>
    <p:cSldViewPr snapToGrid="0" snapToObjects="1">
      <p:cViewPr varScale="1">
        <p:scale>
          <a:sx n="56" d="100"/>
          <a:sy n="56" d="100"/>
        </p:scale>
        <p:origin x="-774"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0" d="100"/>
          <a:sy n="80" d="100"/>
        </p:scale>
        <p:origin x="-253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D02D7B-BB96-44BC-ACE3-E7343C3F060B}" type="datetimeFigureOut">
              <a:rPr lang="en-US" smtClean="0"/>
              <a:pPr/>
              <a:t>4/16/2010</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644CD9-3F6B-4FDE-B54B-CA234AD77A25}" type="slidenum">
              <a:rPr lang="en-CA" smtClean="0"/>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9FEAAA-9323-4E92-89E9-EC92F569B028}" type="datetimeFigureOut">
              <a:rPr lang="en-US" smtClean="0"/>
              <a:pPr/>
              <a:t>4/16/2010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9DCF1E-1D89-48B7-8044-965B1DD75959}"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Users\dwharder\Desktop\bar.png"/>
          <p:cNvPicPr>
            <a:picLocks noChangeAspect="1" noChangeArrowheads="1"/>
          </p:cNvPicPr>
          <p:nvPr userDrawn="1"/>
        </p:nvPicPr>
        <p:blipFill>
          <a:blip r:embed="rId2"/>
          <a:srcRect/>
          <a:stretch>
            <a:fillRect/>
          </a:stretch>
        </p:blipFill>
        <p:spPr bwMode="auto">
          <a:xfrm>
            <a:off x="2286000" y="0"/>
            <a:ext cx="6858000" cy="6858000"/>
          </a:xfrm>
          <a:prstGeom prst="rect">
            <a:avLst/>
          </a:prstGeom>
          <a:noFill/>
        </p:spPr>
      </p:pic>
      <p:sp>
        <p:nvSpPr>
          <p:cNvPr id="9" name="Rectangle 8"/>
          <p:cNvSpPr/>
          <p:nvPr userDrawn="1"/>
        </p:nvSpPr>
        <p:spPr>
          <a:xfrm>
            <a:off x="30512" y="5307366"/>
            <a:ext cx="2856123" cy="15240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rtl="0" fontAlgn="base">
              <a:spcBef>
                <a:spcPct val="0"/>
              </a:spcBef>
              <a:spcAft>
                <a:spcPct val="0"/>
              </a:spcAft>
            </a:pPr>
            <a:endParaRPr lang="en-CA" kern="1200" dirty="0">
              <a:solidFill>
                <a:schemeClr val="bg1"/>
              </a:solidFill>
              <a:latin typeface="+mn-lt"/>
              <a:ea typeface="+mn-ea"/>
              <a:cs typeface="+mn-cs"/>
            </a:endParaRPr>
          </a:p>
        </p:txBody>
      </p:sp>
      <p:sp>
        <p:nvSpPr>
          <p:cNvPr id="2" name="Title 1"/>
          <p:cNvSpPr>
            <a:spLocks noGrp="1"/>
          </p:cNvSpPr>
          <p:nvPr>
            <p:ph type="ctrTitle"/>
          </p:nvPr>
        </p:nvSpPr>
        <p:spPr>
          <a:xfrm>
            <a:off x="1812925" y="1182415"/>
            <a:ext cx="6633414" cy="2418036"/>
          </a:xfrm>
        </p:spPr>
        <p:txBody>
          <a:bodyPr/>
          <a:lstStyle>
            <a:lvl1pPr>
              <a:defRPr sz="3600">
                <a:solidFill>
                  <a:schemeClr val="tx1"/>
                </a:solidFill>
              </a:defRPr>
            </a:lvl1pPr>
          </a:lstStyle>
          <a:p>
            <a:r>
              <a:rPr lang="en-US" dirty="0" smtClean="0"/>
              <a:t>Click to edit Master title</a:t>
            </a:r>
            <a:endParaRPr lang="en-US" dirty="0"/>
          </a:p>
        </p:txBody>
      </p:sp>
      <p:sp>
        <p:nvSpPr>
          <p:cNvPr id="3" name="Subtitle 2"/>
          <p:cNvSpPr>
            <a:spLocks noGrp="1"/>
          </p:cNvSpPr>
          <p:nvPr>
            <p:ph type="subTitle" idx="1"/>
          </p:nvPr>
        </p:nvSpPr>
        <p:spPr>
          <a:xfrm>
            <a:off x="3240690" y="3684743"/>
            <a:ext cx="4966138" cy="1167524"/>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2" descr="C:\Users\dwharder\Desktop\UW.jpg"/>
          <p:cNvPicPr>
            <a:picLocks noChangeAspect="1" noChangeArrowheads="1"/>
          </p:cNvPicPr>
          <p:nvPr userDrawn="1"/>
        </p:nvPicPr>
        <p:blipFill>
          <a:blip r:embed="rId3"/>
          <a:srcRect/>
          <a:stretch>
            <a:fillRect/>
          </a:stretch>
        </p:blipFill>
        <p:spPr bwMode="auto">
          <a:xfrm>
            <a:off x="30512" y="124054"/>
            <a:ext cx="1524000" cy="1544638"/>
          </a:xfrm>
          <a:prstGeom prst="rect">
            <a:avLst/>
          </a:prstGeom>
          <a:noFill/>
        </p:spPr>
      </p:pic>
      <p:sp>
        <p:nvSpPr>
          <p:cNvPr id="7" name="TextBox 6"/>
          <p:cNvSpPr txBox="1"/>
          <p:nvPr userDrawn="1"/>
        </p:nvSpPr>
        <p:spPr>
          <a:xfrm>
            <a:off x="412451" y="5576047"/>
            <a:ext cx="2474184" cy="769441"/>
          </a:xfrm>
          <a:prstGeom prst="rect">
            <a:avLst/>
          </a:prstGeom>
          <a:noFill/>
        </p:spPr>
        <p:txBody>
          <a:bodyPr wrap="square" rtlCol="0">
            <a:spAutoFit/>
          </a:bodyPr>
          <a:lstStyle/>
          <a:p>
            <a:pPr algn="ctr"/>
            <a:r>
              <a:rPr lang="en-CA" sz="2000" b="1" dirty="0" smtClean="0">
                <a:latin typeface="Arial" pitchFamily="34" charset="0"/>
                <a:cs typeface="Arial" pitchFamily="34" charset="0"/>
              </a:rPr>
              <a:t>WATERLOO</a:t>
            </a:r>
          </a:p>
          <a:p>
            <a:pPr algn="ctr"/>
            <a:r>
              <a:rPr lang="en-CA" sz="1200" b="1" dirty="0" smtClean="0">
                <a:latin typeface="Arial" pitchFamily="34" charset="0"/>
                <a:cs typeface="Arial" pitchFamily="34" charset="0"/>
              </a:rPr>
              <a:t>ELECTRICAL AND</a:t>
            </a:r>
            <a:br>
              <a:rPr lang="en-CA" sz="1200" b="1" dirty="0" smtClean="0">
                <a:latin typeface="Arial" pitchFamily="34" charset="0"/>
                <a:cs typeface="Arial" pitchFamily="34" charset="0"/>
              </a:rPr>
            </a:br>
            <a:r>
              <a:rPr lang="en-CA" sz="1200" b="1" dirty="0" smtClean="0">
                <a:latin typeface="Arial" pitchFamily="34" charset="0"/>
                <a:cs typeface="Arial" pitchFamily="34" charset="0"/>
              </a:rPr>
              <a:t>COMPUTER ENGINEERING</a:t>
            </a:r>
            <a:endParaRPr lang="en-CA" sz="1200" b="1" dirty="0">
              <a:latin typeface="Arial" pitchFamily="34" charset="0"/>
              <a:cs typeface="Arial" pitchFamily="34" charset="0"/>
            </a:endParaRPr>
          </a:p>
        </p:txBody>
      </p:sp>
      <p:pic>
        <p:nvPicPr>
          <p:cNvPr id="8" name="Picture 3" descr="C:\Users\dwharder\Desktop\ECEAuClrMilli.png"/>
          <p:cNvPicPr>
            <a:picLocks noChangeAspect="1" noChangeArrowheads="1"/>
          </p:cNvPicPr>
          <p:nvPr userDrawn="1"/>
        </p:nvPicPr>
        <p:blipFill>
          <a:blip r:embed="rId4"/>
          <a:srcRect/>
          <a:stretch>
            <a:fillRect/>
          </a:stretch>
        </p:blipFill>
        <p:spPr bwMode="auto">
          <a:xfrm>
            <a:off x="218963" y="5557648"/>
            <a:ext cx="613594" cy="94437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80363381-76E7-4228-A556-219F34C9EB4E}" type="datetime1">
              <a:rPr lang="en-CA"/>
              <a:pPr/>
              <a:t>16/04/2010</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900988" y="6089650"/>
            <a:ext cx="785812" cy="365125"/>
          </a:xfrm>
          <a:prstGeom prst="rect">
            <a:avLst/>
          </a:prstGeom>
        </p:spPr>
        <p:txBody>
          <a:bodyPr/>
          <a:lstStyle>
            <a:lvl1pPr>
              <a:defRPr>
                <a:solidFill>
                  <a:schemeClr val="tx1"/>
                </a:solidFill>
              </a:defRPr>
            </a:lvl1pPr>
          </a:lstStyle>
          <a:p>
            <a:r>
              <a:rPr lang="en-CA" dirty="0" smtClean="0"/>
              <a:t>&lt;#&gt; of &lt;##&gt;</a:t>
            </a:r>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40690" y="3582278"/>
            <a:ext cx="4002689" cy="2204216"/>
          </a:xfrm>
        </p:spPr>
        <p:txBody>
          <a:bodyPr anchor="t"/>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43723" y="1086070"/>
            <a:ext cx="7418553" cy="2364828"/>
          </a:xfrm>
        </p:spPr>
        <p:txBody>
          <a:bodyPr/>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fld id="{2F62FA27-3B6F-436B-A90E-795D99C82413}" type="datetime1">
              <a:rPr lang="en-CA"/>
              <a:pPr/>
              <a:t>16/04/2010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C27924B7-DFD7-4F94-B920-1D14707E9FBC}"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fld id="{3386AB4B-D30B-4C55-BE33-3D03E01A4B1A}" type="datetime1">
              <a:rPr lang="en-CA"/>
              <a:pPr/>
              <a:t>16/04/2010</a:t>
            </a:fld>
            <a:endParaRPr lang="en-CA"/>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B63DE03-B8C1-427D-BA6A-ABA7528EF3FF}"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076CEEB1-B633-4ECE-8666-1C73F7E6E630}" type="datetime1">
              <a:rPr lang="en-CA"/>
              <a:pPr/>
              <a:t>16/04/2010</a:t>
            </a:fld>
            <a:endParaRPr lang="en-CA"/>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821F6EB6-F610-48AC-A9B1-60FBF4DC21DC}"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AD17FE3-D847-4DA6-AFAF-147FF9FB231C}" type="datetime1">
              <a:rPr lang="en-CA"/>
              <a:pPr/>
              <a:t>16/04/2010</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9738608-055C-4109-8B35-9256C9A80F33}"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4288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1"/>
            <a:ext cx="3008313" cy="4266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fld id="{AD30C1B9-2D8A-4B55-AD4A-C4883802C9C2}" type="datetime1">
              <a:rPr lang="en-CA"/>
              <a:pPr/>
              <a:t>16/04/2010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DD19447A-6DE4-4A94-A23E-6A7876084419}"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599143"/>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11318"/>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165881"/>
            <a:ext cx="5486400" cy="3783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68D16A-D713-423E-AB0B-5991D5E769FD}" type="datetime1">
              <a:rPr lang="en-CA"/>
              <a:pPr/>
              <a:t>16/04/2010</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B4F4137A-103E-41FA-AC15-589A3674D5F0}"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Text Placeholder 2"/>
          <p:cNvSpPr>
            <a:spLocks noGrp="1"/>
          </p:cNvSpPr>
          <p:nvPr>
            <p:ph type="body" idx="1"/>
          </p:nvPr>
        </p:nvSpPr>
        <p:spPr bwMode="auto">
          <a:xfrm>
            <a:off x="457200" y="1600200"/>
            <a:ext cx="8229600" cy="4075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
        <p:nvSpPr>
          <p:cNvPr id="4" name="Date Placeholder 3"/>
          <p:cNvSpPr>
            <a:spLocks noGrp="1"/>
          </p:cNvSpPr>
          <p:nvPr>
            <p:ph type="dt" sz="half" idx="2"/>
          </p:nvPr>
        </p:nvSpPr>
        <p:spPr>
          <a:xfrm>
            <a:off x="3124200" y="6227763"/>
            <a:ext cx="2133600" cy="246062"/>
          </a:xfrm>
          <a:prstGeom prst="rect">
            <a:avLst/>
          </a:prstGeom>
        </p:spPr>
        <p:txBody>
          <a:bodyPr vert="horz" wrap="square" lIns="91440" tIns="45720" rIns="91440" bIns="45720" numCol="1" anchor="b" anchorCtr="0" compatLnSpc="1">
            <a:prstTxWarp prst="textNoShape">
              <a:avLst/>
            </a:prstTxWarp>
          </a:bodyPr>
          <a:lstStyle>
            <a:lvl1pPr>
              <a:defRPr sz="1200">
                <a:solidFill>
                  <a:srgbClr val="898989"/>
                </a:solidFill>
              </a:defRPr>
            </a:lvl1pPr>
          </a:lstStyle>
          <a:p>
            <a:fld id="{36F8E53B-F0ED-4324-89F9-78CCD2654FE2}" type="datetime1">
              <a:rPr lang="en-CA"/>
              <a:pPr/>
              <a:t>16/04/2010</a:t>
            </a:fld>
            <a:endParaRPr lang="en-CA"/>
          </a:p>
        </p:txBody>
      </p:sp>
      <p:sp>
        <p:nvSpPr>
          <p:cNvPr id="5" name="Footer Placeholder 4"/>
          <p:cNvSpPr>
            <a:spLocks noGrp="1"/>
          </p:cNvSpPr>
          <p:nvPr>
            <p:ph type="ftr" sz="quarter" idx="3"/>
          </p:nvPr>
        </p:nvSpPr>
        <p:spPr>
          <a:xfrm>
            <a:off x="3124200" y="5959475"/>
            <a:ext cx="3163888" cy="257175"/>
          </a:xfrm>
          <a:prstGeom prst="rect">
            <a:avLst/>
          </a:prstGeom>
        </p:spPr>
        <p:txBody>
          <a:bodyPr vert="horz" lIns="91440" tIns="45720" rIns="91440" bIns="45720" rtlCol="0" anchor="t"/>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9" name="TextBox 8"/>
          <p:cNvSpPr txBox="1"/>
          <p:nvPr userDrawn="1"/>
        </p:nvSpPr>
        <p:spPr>
          <a:xfrm>
            <a:off x="340730" y="6017930"/>
            <a:ext cx="1837693" cy="615553"/>
          </a:xfrm>
          <a:prstGeom prst="rect">
            <a:avLst/>
          </a:prstGeom>
          <a:noFill/>
        </p:spPr>
        <p:txBody>
          <a:bodyPr wrap="square" rtlCol="0">
            <a:spAutoFit/>
          </a:bodyPr>
          <a:lstStyle/>
          <a:p>
            <a:pPr algn="ctr"/>
            <a:r>
              <a:rPr lang="en-CA" sz="1400" b="1" dirty="0" smtClean="0">
                <a:latin typeface="Arial" pitchFamily="34" charset="0"/>
                <a:cs typeface="Arial" pitchFamily="34" charset="0"/>
              </a:rPr>
              <a:t>WATERLOO</a:t>
            </a:r>
          </a:p>
          <a:p>
            <a:pPr algn="ctr"/>
            <a:r>
              <a:rPr lang="en-CA" sz="1000" b="1" dirty="0" smtClean="0">
                <a:latin typeface="Arial" pitchFamily="34" charset="0"/>
                <a:cs typeface="Arial" pitchFamily="34" charset="0"/>
              </a:rPr>
              <a:t>ELECTRICAL AND</a:t>
            </a:r>
            <a:br>
              <a:rPr lang="en-CA" sz="1000" b="1" dirty="0" smtClean="0">
                <a:latin typeface="Arial" pitchFamily="34" charset="0"/>
                <a:cs typeface="Arial" pitchFamily="34" charset="0"/>
              </a:rPr>
            </a:br>
            <a:r>
              <a:rPr lang="en-CA" sz="1000" b="1" dirty="0" smtClean="0">
                <a:latin typeface="Arial" pitchFamily="34" charset="0"/>
                <a:cs typeface="Arial" pitchFamily="34" charset="0"/>
              </a:rPr>
              <a:t>COMPUTER ENGINEERING</a:t>
            </a:r>
            <a:endParaRPr lang="en-CA" sz="1000" b="1" dirty="0">
              <a:latin typeface="Arial" pitchFamily="34" charset="0"/>
              <a:cs typeface="Arial" pitchFamily="34" charset="0"/>
            </a:endParaRPr>
          </a:p>
        </p:txBody>
      </p:sp>
      <p:pic>
        <p:nvPicPr>
          <p:cNvPr id="10" name="Picture 3" descr="C:\Users\dwharder\Desktop\ECEAuClrMilli.png"/>
          <p:cNvPicPr>
            <a:picLocks noChangeAspect="1" noChangeArrowheads="1"/>
          </p:cNvPicPr>
          <p:nvPr userDrawn="1"/>
        </p:nvPicPr>
        <p:blipFill>
          <a:blip r:embed="rId11"/>
          <a:srcRect/>
          <a:stretch>
            <a:fillRect/>
          </a:stretch>
        </p:blipFill>
        <p:spPr bwMode="auto">
          <a:xfrm>
            <a:off x="129313" y="6014542"/>
            <a:ext cx="462355" cy="711602"/>
          </a:xfrm>
          <a:prstGeom prst="rect">
            <a:avLst/>
          </a:prstGeom>
          <a:noFill/>
        </p:spPr>
      </p:pic>
      <p:pic>
        <p:nvPicPr>
          <p:cNvPr id="11" name="Picture 2" descr="C:\Users\dwharder\Desktop\UW.jpg"/>
          <p:cNvPicPr>
            <a:picLocks noChangeAspect="1" noChangeArrowheads="1"/>
          </p:cNvPicPr>
          <p:nvPr userDrawn="1"/>
        </p:nvPicPr>
        <p:blipFill>
          <a:blip r:embed="rId12"/>
          <a:srcRect/>
          <a:stretch>
            <a:fillRect/>
          </a:stretch>
        </p:blipFill>
        <p:spPr bwMode="auto">
          <a:xfrm>
            <a:off x="30512" y="88194"/>
            <a:ext cx="824006" cy="835165"/>
          </a:xfrm>
          <a:prstGeom prst="rect">
            <a:avLst/>
          </a:prstGeom>
          <a:noFill/>
        </p:spPr>
      </p:pic>
      <p:sp>
        <p:nvSpPr>
          <p:cNvPr id="12" name="Title Placeholder 1"/>
          <p:cNvSpPr txBox="1">
            <a:spLocks/>
          </p:cNvSpPr>
          <p:nvPr userDrawn="1"/>
        </p:nvSpPr>
        <p:spPr bwMode="auto">
          <a:xfrm>
            <a:off x="457200" y="98552"/>
            <a:ext cx="8229600" cy="25654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lang="en-CA" sz="2000" dirty="0" smtClean="0"/>
              <a:t>Precedent Cases</a:t>
            </a:r>
            <a:r>
              <a:rPr lang="en-CA" sz="2000" baseline="0" dirty="0" smtClean="0"/>
              <a:t> in Common Law</a:t>
            </a:r>
            <a:endParaRPr kumimoji="0" lang="en-CA" sz="2000" b="0" i="0" u="none" strike="noStrike" kern="1200" cap="none" spc="0" normalizeH="0" baseline="0" noProof="0" dirty="0" smtClean="0">
              <a:ln>
                <a:noFill/>
              </a:ln>
              <a:solidFill>
                <a:schemeClr val="tx1"/>
              </a:solidFill>
              <a:effectLst/>
              <a:uLnTx/>
              <a:uFillTx/>
              <a:latin typeface="+mj-lt"/>
              <a:ea typeface="ＭＳ Ｐゴシック" charset="-128"/>
              <a:cs typeface="ＭＳ Ｐゴシック" charset="-128"/>
            </a:endParaRPr>
          </a:p>
        </p:txBody>
      </p:sp>
      <p:sp>
        <p:nvSpPr>
          <p:cNvPr id="13" name="TextBox 12"/>
          <p:cNvSpPr txBox="1"/>
          <p:nvPr userDrawn="1"/>
        </p:nvSpPr>
        <p:spPr>
          <a:xfrm>
            <a:off x="8420100" y="6286500"/>
            <a:ext cx="400050" cy="304800"/>
          </a:xfrm>
          <a:prstGeom prst="rect">
            <a:avLst/>
          </a:prstGeom>
          <a:noFill/>
        </p:spPr>
        <p:txBody>
          <a:bodyPr wrap="none">
            <a:spAutoFit/>
          </a:bodyPr>
          <a:lstStyle/>
          <a:p>
            <a:fld id="{6E709FAF-4BEC-442F-8F9F-4E334C3EEBC3}" type="slidenum">
              <a:rPr lang="en-CA" sz="1400"/>
              <a:pPr/>
              <a:t>‹#›</a:t>
            </a:fld>
            <a:endParaRPr lang="en-CA" sz="1400" dirty="0"/>
          </a:p>
        </p:txBody>
      </p:sp>
    </p:spTree>
  </p:cSld>
  <p:clrMap bg1="lt1" tx1="dk1" bg2="lt2" tx2="dk2" accent1="accent1" accent2="accent2" accent3="accent3" accent4="accent4" accent5="accent5" accent6="accent6" hlink="hlink" folHlink="folHlink"/>
  <p:sldLayoutIdLst>
    <p:sldLayoutId id="2147483711" r:id="rId1"/>
    <p:sldLayoutId id="2147483704" r:id="rId2"/>
    <p:sldLayoutId id="2147483712" r:id="rId3"/>
    <p:sldLayoutId id="2147483705" r:id="rId4"/>
    <p:sldLayoutId id="2147483706" r:id="rId5"/>
    <p:sldLayoutId id="2147483707" r:id="rId6"/>
    <p:sldLayoutId id="2147483708" r:id="rId7"/>
    <p:sldLayoutId id="2147483709" r:id="rId8"/>
    <p:sldLayoutId id="2147483710" r:id="rId9"/>
  </p:sldLayoutIdLst>
  <p:txStyles>
    <p:titleStyle>
      <a:lvl1pPr algn="ctr" defTabSz="457200" rtl="0" eaLnBrk="1" fontAlgn="base" hangingPunct="1">
        <a:spcBef>
          <a:spcPct val="0"/>
        </a:spcBef>
        <a:spcAft>
          <a:spcPct val="0"/>
        </a:spcAft>
        <a:defRPr sz="3200" b="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2pPr>
      <a:lvl3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3pPr>
      <a:lvl4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4pPr>
      <a:lvl5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5pPr>
      <a:lvl6pPr marL="4572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6pPr>
      <a:lvl7pPr marL="9144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7pPr>
      <a:lvl8pPr marL="13716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8pPr>
      <a:lvl9pPr marL="18288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18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Precedent Cases in</a:t>
            </a:r>
            <a:br>
              <a:rPr lang="en-CA" dirty="0" smtClean="0"/>
            </a:br>
            <a:r>
              <a:rPr lang="en-CA" dirty="0" smtClean="0"/>
              <a:t>Canadian Common Law</a:t>
            </a:r>
            <a:endParaRPr lang="en-CA" dirty="0"/>
          </a:p>
        </p:txBody>
      </p:sp>
      <p:sp>
        <p:nvSpPr>
          <p:cNvPr id="3" name="Subtitle 2"/>
          <p:cNvSpPr>
            <a:spLocks noGrp="1"/>
          </p:cNvSpPr>
          <p:nvPr>
            <p:ph type="subTitle" idx="1"/>
          </p:nvPr>
        </p:nvSpPr>
        <p:spPr/>
        <p:txBody>
          <a:bodyPr/>
          <a:lstStyle/>
          <a:p>
            <a:r>
              <a:rPr lang="en-CA" sz="1600" dirty="0" smtClean="0"/>
              <a:t>Douglas Wilhelm Harder, </a:t>
            </a:r>
            <a:r>
              <a:rPr lang="en-CA" sz="1600" dirty="0" err="1" smtClean="0"/>
              <a:t>M.Math</a:t>
            </a:r>
            <a:r>
              <a:rPr lang="en-CA" sz="1600" dirty="0" smtClean="0"/>
              <a:t>.</a:t>
            </a:r>
          </a:p>
          <a:p>
            <a:r>
              <a:rPr lang="en-CA" sz="1600" dirty="0" smtClean="0"/>
              <a:t>Department of Electrical and Computer Engineering</a:t>
            </a:r>
          </a:p>
          <a:p>
            <a:r>
              <a:rPr lang="en-CA" sz="1600" dirty="0" smtClean="0"/>
              <a:t>University of Waterloo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Fundamental Breach</a:t>
            </a:r>
            <a:endParaRPr lang="en-CA" dirty="0"/>
          </a:p>
        </p:txBody>
      </p:sp>
      <p:sp>
        <p:nvSpPr>
          <p:cNvPr id="3" name="Content Placeholder 2"/>
          <p:cNvSpPr>
            <a:spLocks noGrp="1"/>
          </p:cNvSpPr>
          <p:nvPr>
            <p:ph idx="1"/>
          </p:nvPr>
        </p:nvSpPr>
        <p:spPr>
          <a:xfrm>
            <a:off x="457199" y="1600200"/>
            <a:ext cx="8229601" cy="4075113"/>
          </a:xfrm>
        </p:spPr>
        <p:txBody>
          <a:bodyPr/>
          <a:lstStyle/>
          <a:p>
            <a:pPr>
              <a:buNone/>
            </a:pPr>
            <a:r>
              <a:rPr lang="en-CA" dirty="0" smtClean="0"/>
              <a:t>	</a:t>
            </a:r>
            <a:r>
              <a:rPr lang="en-CA" i="1" dirty="0" err="1" smtClean="0"/>
              <a:t>Harbutt's</a:t>
            </a:r>
            <a:r>
              <a:rPr lang="en-CA" i="1" dirty="0" smtClean="0"/>
              <a:t> </a:t>
            </a:r>
            <a:r>
              <a:rPr lang="en-CA" i="1" dirty="0" err="1" smtClean="0"/>
              <a:t>Plasticine</a:t>
            </a:r>
            <a:r>
              <a:rPr lang="en-CA" i="1" dirty="0" smtClean="0"/>
              <a:t> Ltd. </a:t>
            </a:r>
            <a:r>
              <a:rPr lang="en-CA" dirty="0" smtClean="0"/>
              <a:t>v.</a:t>
            </a:r>
            <a:br>
              <a:rPr lang="en-CA" dirty="0" smtClean="0"/>
            </a:br>
            <a:r>
              <a:rPr lang="en-CA" dirty="0" smtClean="0"/>
              <a:t>						</a:t>
            </a:r>
            <a:r>
              <a:rPr lang="en-CA" i="1" dirty="0" smtClean="0"/>
              <a:t>Wayne Tank and Pump Co. Ltd. </a:t>
            </a:r>
            <a:r>
              <a:rPr lang="en-CA" dirty="0" smtClean="0"/>
              <a:t>(1970)</a:t>
            </a:r>
          </a:p>
          <a:p>
            <a:pPr lvl="1"/>
            <a:r>
              <a:rPr lang="en-CA" dirty="0" smtClean="0"/>
              <a:t>House of Lords</a:t>
            </a:r>
          </a:p>
          <a:p>
            <a:pPr lvl="1"/>
            <a:r>
              <a:rPr lang="en-CA" dirty="0" smtClean="0"/>
              <a:t>The contract with the defendant had the liability limited to £2300</a:t>
            </a:r>
          </a:p>
          <a:p>
            <a:pPr lvl="1"/>
            <a:r>
              <a:rPr lang="en-CA" dirty="0" smtClean="0"/>
              <a:t>The methods used by the defendant were “thoroughly” and</a:t>
            </a:r>
            <a:br>
              <a:rPr lang="en-CA" dirty="0" smtClean="0"/>
            </a:br>
            <a:r>
              <a:rPr lang="en-CA" dirty="0" smtClean="0"/>
              <a:t>“wholly” unsuitable for is purpose</a:t>
            </a:r>
          </a:p>
          <a:p>
            <a:pPr lvl="1"/>
            <a:r>
              <a:rPr lang="en-CA" dirty="0" smtClean="0"/>
              <a:t>The damage to the plaintiff was £170,000</a:t>
            </a:r>
          </a:p>
          <a:p>
            <a:pPr lvl="1"/>
            <a:r>
              <a:rPr lang="en-CA" dirty="0" smtClean="0"/>
              <a:t>The court found in favour of the plaintiff that the limited liability</a:t>
            </a:r>
            <a:br>
              <a:rPr lang="en-CA" dirty="0" smtClean="0"/>
            </a:br>
            <a:r>
              <a:rPr lang="en-CA" dirty="0" smtClean="0"/>
              <a:t>could not be used for such serious breach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Fundamental Breach</a:t>
            </a:r>
            <a:endParaRPr lang="en-CA" dirty="0"/>
          </a:p>
        </p:txBody>
      </p:sp>
      <p:sp>
        <p:nvSpPr>
          <p:cNvPr id="3" name="Content Placeholder 2"/>
          <p:cNvSpPr>
            <a:spLocks noGrp="1"/>
          </p:cNvSpPr>
          <p:nvPr>
            <p:ph idx="1"/>
          </p:nvPr>
        </p:nvSpPr>
        <p:spPr>
          <a:xfrm>
            <a:off x="457199" y="1600200"/>
            <a:ext cx="8229601" cy="4075113"/>
          </a:xfrm>
        </p:spPr>
        <p:txBody>
          <a:bodyPr/>
          <a:lstStyle/>
          <a:p>
            <a:pPr>
              <a:buNone/>
            </a:pPr>
            <a:r>
              <a:rPr lang="en-CA" dirty="0" smtClean="0"/>
              <a:t>	</a:t>
            </a:r>
            <a:r>
              <a:rPr lang="en-CA" i="1" dirty="0" smtClean="0"/>
              <a:t>Photo Production Ltd. </a:t>
            </a:r>
            <a:r>
              <a:rPr lang="en-CA" dirty="0" smtClean="0"/>
              <a:t>v.	</a:t>
            </a:r>
            <a:r>
              <a:rPr lang="en-CA" i="1" dirty="0" smtClean="0"/>
              <a:t>Securicor Transport Ltd. </a:t>
            </a:r>
            <a:r>
              <a:rPr lang="en-CA" dirty="0" smtClean="0"/>
              <a:t>(1980)</a:t>
            </a:r>
          </a:p>
          <a:p>
            <a:pPr lvl="1"/>
            <a:r>
              <a:rPr lang="en-CA" dirty="0" smtClean="0"/>
              <a:t>House of Lords</a:t>
            </a:r>
          </a:p>
          <a:p>
            <a:pPr lvl="1"/>
            <a:r>
              <a:rPr lang="en-CA" i="1" dirty="0" err="1" smtClean="0"/>
              <a:t>Harbutt</a:t>
            </a:r>
            <a:r>
              <a:rPr lang="en-CA" dirty="0" smtClean="0"/>
              <a:t> v. </a:t>
            </a:r>
            <a:r>
              <a:rPr lang="en-CA" i="1" dirty="0" smtClean="0"/>
              <a:t>Wayne</a:t>
            </a:r>
            <a:r>
              <a:rPr lang="en-CA" dirty="0" smtClean="0"/>
              <a:t> was minimized with this case</a:t>
            </a:r>
            <a:endParaRPr lang="en-CA" i="1" dirty="0" smtClean="0"/>
          </a:p>
          <a:p>
            <a:pPr lvl="1"/>
            <a:r>
              <a:rPr lang="en-CA" dirty="0" smtClean="0"/>
              <a:t>An employee of the defendant started a fire which cost the plaintiff £615,000</a:t>
            </a:r>
          </a:p>
          <a:p>
            <a:pPr lvl="1"/>
            <a:r>
              <a:rPr lang="en-CA" dirty="0" smtClean="0"/>
              <a:t>This was not seen to be a fundamental breach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Fundamental Breach</a:t>
            </a:r>
            <a:endParaRPr lang="en-CA" dirty="0"/>
          </a:p>
        </p:txBody>
      </p:sp>
      <p:sp>
        <p:nvSpPr>
          <p:cNvPr id="3" name="Content Placeholder 2"/>
          <p:cNvSpPr>
            <a:spLocks noGrp="1"/>
          </p:cNvSpPr>
          <p:nvPr>
            <p:ph idx="1"/>
          </p:nvPr>
        </p:nvSpPr>
        <p:spPr>
          <a:xfrm>
            <a:off x="457199" y="1600200"/>
            <a:ext cx="8229601" cy="4075113"/>
          </a:xfrm>
        </p:spPr>
        <p:txBody>
          <a:bodyPr/>
          <a:lstStyle/>
          <a:p>
            <a:pPr>
              <a:buNone/>
            </a:pPr>
            <a:r>
              <a:rPr lang="en-CA" dirty="0" smtClean="0"/>
              <a:t>	</a:t>
            </a:r>
            <a:r>
              <a:rPr lang="en-CA" i="1" dirty="0" smtClean="0"/>
              <a:t>Hunter Engineering Co. Inc. </a:t>
            </a:r>
            <a:r>
              <a:rPr lang="en-CA" dirty="0" smtClean="0"/>
              <a:t>v.</a:t>
            </a:r>
            <a:br>
              <a:rPr lang="en-CA" dirty="0" smtClean="0"/>
            </a:br>
            <a:r>
              <a:rPr lang="en-CA" dirty="0" smtClean="0"/>
              <a:t>								</a:t>
            </a:r>
            <a:r>
              <a:rPr lang="en-CA" i="1" dirty="0" err="1" smtClean="0"/>
              <a:t>Syncrude</a:t>
            </a:r>
            <a:r>
              <a:rPr lang="en-CA" i="1" dirty="0" smtClean="0"/>
              <a:t> Canada, Ltd. </a:t>
            </a:r>
            <a:r>
              <a:rPr lang="en-CA" dirty="0" smtClean="0"/>
              <a:t>(1989)</a:t>
            </a:r>
          </a:p>
          <a:p>
            <a:pPr lvl="1"/>
            <a:r>
              <a:rPr lang="en-CA" dirty="0" smtClean="0"/>
              <a:t>Ontario High Court of Justice</a:t>
            </a:r>
          </a:p>
          <a:p>
            <a:pPr lvl="1"/>
            <a:r>
              <a:rPr lang="en-CA" dirty="0" smtClean="0"/>
              <a:t>The  defendant supplied gear boxes for the plaintiff which failed shortly after installation</a:t>
            </a:r>
          </a:p>
          <a:p>
            <a:pPr lvl="1"/>
            <a:r>
              <a:rPr lang="en-CA" dirty="0" smtClean="0"/>
              <a:t>The plaintiff claimed a fundamental breach of contract in an attempt to void a limitation clause</a:t>
            </a:r>
          </a:p>
          <a:p>
            <a:pPr lvl="1"/>
            <a:r>
              <a:rPr lang="en-CA" dirty="0" smtClean="0"/>
              <a:t>The court applies the “true construction” approach of interpreting the contract and found the contract to be clearly worded</a:t>
            </a:r>
          </a:p>
          <a:p>
            <a:pPr lvl="1">
              <a:buNone/>
            </a:pPr>
            <a:endParaRPr lang="en-CA"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Fundamental Breach</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err="1" smtClean="0"/>
              <a:t>Tercon</a:t>
            </a:r>
            <a:r>
              <a:rPr lang="en-CA" i="1" dirty="0" smtClean="0"/>
              <a:t> Contractors Ltd. </a:t>
            </a:r>
            <a:r>
              <a:rPr lang="en-CA" dirty="0" smtClean="0"/>
              <a:t>v.</a:t>
            </a:r>
            <a:br>
              <a:rPr lang="en-CA" dirty="0" smtClean="0"/>
            </a:br>
            <a:r>
              <a:rPr lang="en-CA" dirty="0" smtClean="0"/>
              <a:t>	 </a:t>
            </a:r>
            <a:r>
              <a:rPr lang="en-CA" i="1" dirty="0" smtClean="0"/>
              <a:t>British Columbia (Transportation and Highways)</a:t>
            </a:r>
            <a:r>
              <a:rPr lang="en-CA" dirty="0" smtClean="0"/>
              <a:t> (2010)</a:t>
            </a:r>
          </a:p>
          <a:p>
            <a:pPr lvl="1"/>
            <a:r>
              <a:rPr lang="en-CA" dirty="0" smtClean="0"/>
              <a:t>This involves a breach of a “Contract A”</a:t>
            </a:r>
          </a:p>
          <a:p>
            <a:pPr lvl="1"/>
            <a:r>
              <a:rPr lang="en-CA" dirty="0" smtClean="0"/>
              <a:t>Bidding was restricted to six proponents; however, one proponent entered into a joint partnership</a:t>
            </a:r>
          </a:p>
          <a:p>
            <a:pPr lvl="1"/>
            <a:r>
              <a:rPr lang="en-CA" dirty="0" smtClean="0"/>
              <a:t>The plaintiff asserted this was a fundamental breach</a:t>
            </a:r>
          </a:p>
          <a:p>
            <a:pPr lvl="1"/>
            <a:r>
              <a:rPr lang="en-CA" dirty="0" smtClean="0"/>
              <a:t>The decision of the Supreme Court of Canada was:</a:t>
            </a:r>
          </a:p>
          <a:p>
            <a:pPr lvl="2">
              <a:buNone/>
            </a:pPr>
            <a:r>
              <a:rPr lang="en-CA" dirty="0" smtClean="0"/>
              <a:t>	“With respect to the appropriate framework of analysis the doctrine of fundamental breach should be ‘laid to rest’.”  </a:t>
            </a:r>
          </a:p>
          <a:p>
            <a:pPr lvl="1"/>
            <a:r>
              <a:rPr lang="en-CA" dirty="0" smtClean="0"/>
              <a:t>The court did however, did indicate the exclusion clause was ambiguous and should be construed </a:t>
            </a:r>
            <a:r>
              <a:rPr lang="en-CA" i="1" dirty="0" smtClean="0"/>
              <a:t>contra </a:t>
            </a:r>
            <a:r>
              <a:rPr lang="en-CA" i="1" dirty="0" err="1" smtClean="0"/>
              <a:t>proferentem</a:t>
            </a:r>
            <a:r>
              <a:rPr lang="en-CA" dirty="0" smtClean="0"/>
              <a:t> </a:t>
            </a:r>
          </a:p>
          <a:p>
            <a:pPr lvl="1"/>
            <a:endParaRPr lang="en-CA"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“Contract A”</a:t>
            </a:r>
            <a:endParaRPr lang="en-CA" dirty="0"/>
          </a:p>
        </p:txBody>
      </p:sp>
      <p:sp>
        <p:nvSpPr>
          <p:cNvPr id="3" name="Content Placeholder 2"/>
          <p:cNvSpPr>
            <a:spLocks noGrp="1"/>
          </p:cNvSpPr>
          <p:nvPr>
            <p:ph idx="1"/>
          </p:nvPr>
        </p:nvSpPr>
        <p:spPr/>
        <p:txBody>
          <a:bodyPr/>
          <a:lstStyle/>
          <a:p>
            <a:pPr>
              <a:buNone/>
            </a:pPr>
            <a:r>
              <a:rPr lang="en-CA" dirty="0" smtClean="0"/>
              <a:t>	The request for bids or tenders has with sufficiently large construction projects become so involved that the request itself has become a contract separate from the final construction contract</a:t>
            </a:r>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“Contract A”</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Imperial Glass Ltd. </a:t>
            </a:r>
            <a:r>
              <a:rPr lang="en-CA" dirty="0" smtClean="0"/>
              <a:t>v. </a:t>
            </a:r>
            <a:r>
              <a:rPr lang="en-CA" i="1" dirty="0" smtClean="0"/>
              <a:t>Consolidated Supplies Ltd. </a:t>
            </a:r>
            <a:r>
              <a:rPr lang="en-CA" dirty="0" smtClean="0"/>
              <a:t>(1960)</a:t>
            </a:r>
          </a:p>
          <a:p>
            <a:pPr lvl="1"/>
            <a:r>
              <a:rPr lang="en-CA" dirty="0" smtClean="0"/>
              <a:t>British Columbia Court of Appeals</a:t>
            </a:r>
          </a:p>
          <a:p>
            <a:pPr lvl="1"/>
            <a:r>
              <a:rPr lang="en-CA" dirty="0" smtClean="0"/>
              <a:t>The </a:t>
            </a:r>
            <a:r>
              <a:rPr lang="en-CA" dirty="0" smtClean="0"/>
              <a:t>defendant/offeror made a unilateral mistake in a calculation of a price in a contract</a:t>
            </a:r>
          </a:p>
          <a:p>
            <a:pPr lvl="1"/>
            <a:r>
              <a:rPr lang="en-CA" dirty="0" smtClean="0"/>
              <a:t>The plaintiff/offeree was aware of the mistake but chose to </a:t>
            </a:r>
            <a:r>
              <a:rPr lang="en-CA" dirty="0" smtClean="0"/>
              <a:t>accept the </a:t>
            </a:r>
            <a:r>
              <a:rPr lang="en-CA" dirty="0" smtClean="0"/>
              <a:t>contract</a:t>
            </a:r>
          </a:p>
          <a:p>
            <a:pPr lvl="1"/>
            <a:r>
              <a:rPr lang="en-CA" dirty="0" smtClean="0"/>
              <a:t>The court found there were moral or ethical questions in the conduct of the offeree but the behaviour was not fraudulent</a:t>
            </a:r>
          </a:p>
          <a:p>
            <a:pPr lvl="1"/>
            <a:r>
              <a:rPr lang="en-CA" dirty="0" smtClean="0"/>
              <a:t>The contractor was not relieved of his obligations </a:t>
            </a: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“Contract A”</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Belle River Community Arena Inc.</a:t>
            </a:r>
            <a:r>
              <a:rPr lang="en-CA" dirty="0" smtClean="0"/>
              <a:t> v.</a:t>
            </a:r>
            <a:br>
              <a:rPr lang="en-CA" dirty="0" smtClean="0"/>
            </a:br>
            <a:r>
              <a:rPr lang="en-CA" dirty="0" smtClean="0"/>
              <a:t>						       </a:t>
            </a:r>
            <a:r>
              <a:rPr lang="en-CA" i="1" dirty="0" smtClean="0"/>
              <a:t>W.J.C. Kaufmann Co. et al.</a:t>
            </a:r>
            <a:r>
              <a:rPr lang="en-CA" dirty="0" smtClean="0"/>
              <a:t> (1977)</a:t>
            </a:r>
          </a:p>
          <a:p>
            <a:pPr lvl="1"/>
            <a:r>
              <a:rPr lang="en-CA" dirty="0" smtClean="0"/>
              <a:t>Ontario </a:t>
            </a:r>
            <a:r>
              <a:rPr lang="en-CA" dirty="0" smtClean="0"/>
              <a:t>High Court of Justice</a:t>
            </a:r>
          </a:p>
          <a:p>
            <a:pPr lvl="1"/>
            <a:r>
              <a:rPr lang="en-CA" dirty="0" smtClean="0"/>
              <a:t>The defendant submitted a bid of $641,603 which was $70,000 lower than intended and attempted to withdraw the bid</a:t>
            </a:r>
          </a:p>
          <a:p>
            <a:pPr lvl="1"/>
            <a:r>
              <a:rPr lang="en-CA" dirty="0" smtClean="0"/>
              <a:t>The plaintiff accepted the bid of the contractor and had to go to the next lowest bidder</a:t>
            </a:r>
          </a:p>
          <a:p>
            <a:pPr lvl="1"/>
            <a:r>
              <a:rPr lang="en-CA" dirty="0" smtClean="0"/>
              <a:t>The plaintiff sued for the difference</a:t>
            </a:r>
          </a:p>
          <a:p>
            <a:pPr lvl="1"/>
            <a:r>
              <a:rPr lang="en-CA" dirty="0" smtClean="0"/>
              <a:t>The court held that there was no contract between the plaintiff and the defendant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“Contract A”</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Ron Engineering et al. </a:t>
            </a:r>
            <a:r>
              <a:rPr lang="en-CA" dirty="0" smtClean="0"/>
              <a:t>v.</a:t>
            </a:r>
            <a:br>
              <a:rPr lang="en-CA" dirty="0" smtClean="0"/>
            </a:br>
            <a:r>
              <a:rPr lang="en-CA" dirty="0" smtClean="0"/>
              <a:t>				     </a:t>
            </a:r>
            <a:r>
              <a:rPr lang="en-CA" i="1" dirty="0" smtClean="0"/>
              <a:t>The Queen in right of Ontario et al.</a:t>
            </a:r>
            <a:r>
              <a:rPr lang="en-CA" dirty="0" smtClean="0"/>
              <a:t> (1981)</a:t>
            </a:r>
          </a:p>
          <a:p>
            <a:pPr lvl="1"/>
            <a:r>
              <a:rPr lang="en-CA" dirty="0" smtClean="0"/>
              <a:t>Supreme Court of Canada</a:t>
            </a:r>
          </a:p>
          <a:p>
            <a:pPr lvl="1"/>
            <a:r>
              <a:rPr lang="en-CA" dirty="0" smtClean="0"/>
              <a:t>The </a:t>
            </a:r>
            <a:r>
              <a:rPr lang="en-CA" dirty="0" smtClean="0"/>
              <a:t>defendant submitted a bid of $2,748,000 which was $750,058 lower than intended</a:t>
            </a:r>
          </a:p>
          <a:p>
            <a:pPr lvl="1"/>
            <a:r>
              <a:rPr lang="en-CA" dirty="0" smtClean="0"/>
              <a:t>The defendant had given a bid deposit cheque of $150,000</a:t>
            </a:r>
          </a:p>
          <a:p>
            <a:pPr lvl="1"/>
            <a:r>
              <a:rPr lang="en-CA" dirty="0" smtClean="0"/>
              <a:t>The defendant attempted to withdraw from the tendering and to get the bid deposit back</a:t>
            </a:r>
          </a:p>
          <a:p>
            <a:pPr lvl="1"/>
            <a:r>
              <a:rPr lang="en-CA" dirty="0" smtClean="0"/>
              <a:t>The Supreme Court of Canada found that the tender contract was separate from the bidding contract and the defendant was required to forfeit the bid deposit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Equitability</a:t>
            </a:r>
            <a:endParaRPr lang="en-CA" dirty="0"/>
          </a:p>
        </p:txBody>
      </p:sp>
      <p:sp>
        <p:nvSpPr>
          <p:cNvPr id="3" name="Content Placeholder 2"/>
          <p:cNvSpPr>
            <a:spLocks noGrp="1"/>
          </p:cNvSpPr>
          <p:nvPr>
            <p:ph idx="1"/>
          </p:nvPr>
        </p:nvSpPr>
        <p:spPr/>
        <p:txBody>
          <a:bodyPr/>
          <a:lstStyle/>
          <a:p>
            <a:pPr>
              <a:buNone/>
            </a:pPr>
            <a:r>
              <a:rPr lang="en-CA" dirty="0" smtClean="0"/>
              <a:t>	We look at some questions of equitability in contracts</a:t>
            </a:r>
            <a:endParaRPr lang="en-C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Equitability</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err="1" smtClean="0"/>
              <a:t>Conwest</a:t>
            </a:r>
            <a:r>
              <a:rPr lang="en-CA" i="1" dirty="0" smtClean="0"/>
              <a:t> Exploration Co. Ltd. et al. </a:t>
            </a:r>
            <a:r>
              <a:rPr lang="en-CA" dirty="0" smtClean="0"/>
              <a:t>v. </a:t>
            </a:r>
            <a:r>
              <a:rPr lang="en-CA" i="1" dirty="0" err="1" smtClean="0"/>
              <a:t>Letain</a:t>
            </a:r>
            <a:r>
              <a:rPr lang="en-CA" dirty="0" smtClean="0"/>
              <a:t> (1963)</a:t>
            </a:r>
          </a:p>
          <a:p>
            <a:pPr lvl="1"/>
            <a:r>
              <a:rPr lang="en-CA" dirty="0" smtClean="0"/>
              <a:t>Supreme Court of Canada</a:t>
            </a:r>
          </a:p>
          <a:p>
            <a:pPr lvl="1"/>
            <a:r>
              <a:rPr lang="en-CA" dirty="0" smtClean="0"/>
              <a:t>The contract required </a:t>
            </a:r>
            <a:r>
              <a:rPr lang="en-CA" dirty="0" smtClean="0"/>
              <a:t>that a company must be incorporated by a certain date for a</a:t>
            </a:r>
            <a:r>
              <a:rPr lang="en-CA" dirty="0" smtClean="0"/>
              <a:t>n </a:t>
            </a:r>
            <a:r>
              <a:rPr lang="en-CA" dirty="0" smtClean="0"/>
              <a:t>option to be exercised</a:t>
            </a:r>
          </a:p>
          <a:p>
            <a:pPr lvl="1"/>
            <a:r>
              <a:rPr lang="en-CA" dirty="0" smtClean="0"/>
              <a:t>The optionee (plaintiff) indicated that the </a:t>
            </a:r>
            <a:r>
              <a:rPr lang="en-CA" dirty="0" smtClean="0"/>
              <a:t>incorporation could </a:t>
            </a:r>
            <a:r>
              <a:rPr lang="en-CA" dirty="0" smtClean="0"/>
              <a:t>not be </a:t>
            </a:r>
            <a:r>
              <a:rPr lang="en-CA" dirty="0" smtClean="0"/>
              <a:t>completed on </a:t>
            </a:r>
            <a:r>
              <a:rPr lang="en-CA" dirty="0" smtClean="0"/>
              <a:t>time and the </a:t>
            </a:r>
            <a:r>
              <a:rPr lang="en-CA" dirty="0" err="1" smtClean="0"/>
              <a:t>optionor</a:t>
            </a:r>
            <a:r>
              <a:rPr lang="en-CA" dirty="0" smtClean="0"/>
              <a:t> (defendant) implied the date was extended</a:t>
            </a:r>
          </a:p>
          <a:p>
            <a:pPr lvl="1"/>
            <a:r>
              <a:rPr lang="en-CA" dirty="0" smtClean="0"/>
              <a:t>The court </a:t>
            </a:r>
            <a:r>
              <a:rPr lang="en-CA" i="1" dirty="0" smtClean="0"/>
              <a:t>estopped</a:t>
            </a:r>
            <a:r>
              <a:rPr lang="en-CA" dirty="0" smtClean="0"/>
              <a:t> the </a:t>
            </a:r>
            <a:r>
              <a:rPr lang="en-CA" dirty="0" err="1" smtClean="0"/>
              <a:t>optionor</a:t>
            </a:r>
            <a:r>
              <a:rPr lang="en-CA" dirty="0" smtClean="0"/>
              <a:t> from reverting to a strict reading of the contract</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pPr>
              <a:buNone/>
            </a:pPr>
            <a:r>
              <a:rPr lang="en-CA" dirty="0" smtClean="0"/>
              <a:t>	This talk focuses on case studies which have shaped Canada’s common law</a:t>
            </a:r>
          </a:p>
          <a:p>
            <a:pPr lvl="1"/>
            <a:r>
              <a:rPr lang="en-CA" dirty="0" smtClean="0"/>
              <a:t>Liability for the tort of negligence</a:t>
            </a:r>
          </a:p>
          <a:p>
            <a:pPr lvl="1"/>
            <a:r>
              <a:rPr lang="en-CA" dirty="0" smtClean="0"/>
              <a:t>Fundamental breaches and the “true construction” approach</a:t>
            </a:r>
          </a:p>
          <a:p>
            <a:pPr lvl="1"/>
            <a:r>
              <a:rPr lang="en-CA" dirty="0" smtClean="0"/>
              <a:t>Bid and tender contracts:  “Contract A”</a:t>
            </a:r>
          </a:p>
          <a:p>
            <a:pPr lvl="1"/>
            <a:r>
              <a:rPr lang="en-CA" dirty="0" smtClean="0"/>
              <a:t>Equitability in contracts</a:t>
            </a:r>
          </a:p>
          <a:p>
            <a:pPr lvl="1"/>
            <a:r>
              <a:rPr lang="en-CA" dirty="0" smtClean="0"/>
              <a:t>Implied terms in contracts</a:t>
            </a:r>
          </a:p>
          <a:p>
            <a:pPr lvl="1"/>
            <a:endParaRPr lang="en-CA"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Equitability</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John Burrows Ltd. </a:t>
            </a:r>
            <a:r>
              <a:rPr lang="en-CA" dirty="0" smtClean="0"/>
              <a:t>v.</a:t>
            </a:r>
          </a:p>
          <a:p>
            <a:pPr>
              <a:buNone/>
            </a:pPr>
            <a:r>
              <a:rPr lang="en-CA" i="1" dirty="0" smtClean="0"/>
              <a:t>							   Subsurface Surveys Ltd. et al.</a:t>
            </a:r>
            <a:r>
              <a:rPr lang="en-CA" dirty="0" smtClean="0"/>
              <a:t> (1968)</a:t>
            </a:r>
          </a:p>
          <a:p>
            <a:pPr lvl="1"/>
            <a:r>
              <a:rPr lang="en-CA" dirty="0" smtClean="0"/>
              <a:t>Supreme Court of Canada</a:t>
            </a:r>
          </a:p>
          <a:p>
            <a:pPr lvl="1"/>
            <a:r>
              <a:rPr lang="en-CA" dirty="0" smtClean="0"/>
              <a:t>The contract required specific monthly interest payments</a:t>
            </a:r>
          </a:p>
          <a:p>
            <a:pPr lvl="1"/>
            <a:r>
              <a:rPr lang="en-CA" dirty="0" smtClean="0"/>
              <a:t>The contract indicated if a payment is overdue after 10 days, the full principal amount would be immediately due</a:t>
            </a:r>
          </a:p>
          <a:p>
            <a:pPr lvl="1"/>
            <a:r>
              <a:rPr lang="en-CA" dirty="0" smtClean="0"/>
              <a:t>The plaintiff began to regularly make payments which were more than 10 days late but which were still accepted</a:t>
            </a:r>
          </a:p>
          <a:p>
            <a:pPr lvl="1"/>
            <a:r>
              <a:rPr lang="en-CA" dirty="0" smtClean="0"/>
              <a:t>Without notification, the defendant reverted to the original terms of the contract and attempted to collect on the principal</a:t>
            </a:r>
          </a:p>
          <a:p>
            <a:pPr lvl="1"/>
            <a:r>
              <a:rPr lang="en-CA" dirty="0" smtClean="0"/>
              <a:t>The court estopped the defendant from enforcing the strict terms of the contract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Equitability</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Owen Sound Public Library Board </a:t>
            </a:r>
            <a:r>
              <a:rPr lang="en-CA" dirty="0" smtClean="0"/>
              <a:t>v.</a:t>
            </a:r>
          </a:p>
          <a:p>
            <a:pPr>
              <a:buNone/>
            </a:pPr>
            <a:r>
              <a:rPr lang="en-CA" i="1" dirty="0" smtClean="0"/>
              <a:t>							   </a:t>
            </a:r>
            <a:r>
              <a:rPr lang="en-CA" i="1" dirty="0" err="1" smtClean="0"/>
              <a:t>Mial</a:t>
            </a:r>
            <a:r>
              <a:rPr lang="en-CA" i="1" dirty="0" smtClean="0"/>
              <a:t> Developments Ltd. et al.</a:t>
            </a:r>
            <a:r>
              <a:rPr lang="en-CA" dirty="0" smtClean="0"/>
              <a:t> (1979)</a:t>
            </a:r>
          </a:p>
          <a:p>
            <a:pPr lvl="1"/>
            <a:r>
              <a:rPr lang="en-CA" dirty="0" smtClean="0"/>
              <a:t>Ontario Court of Appeals</a:t>
            </a:r>
          </a:p>
          <a:p>
            <a:pPr lvl="1"/>
            <a:r>
              <a:rPr lang="en-CA" dirty="0" smtClean="0"/>
              <a:t>The owner/plaintiff was required honour payment certificates  issued by the architect within seven days</a:t>
            </a:r>
          </a:p>
          <a:p>
            <a:pPr lvl="1"/>
            <a:r>
              <a:rPr lang="en-CA" dirty="0" smtClean="0"/>
              <a:t>The plaintiff requested a document from a subcontractor to be sealed</a:t>
            </a:r>
          </a:p>
          <a:p>
            <a:pPr lvl="1"/>
            <a:r>
              <a:rPr lang="en-CA" dirty="0" smtClean="0"/>
              <a:t>The defendant agreed but did not obtain the seal until after the seven-day time limit passed</a:t>
            </a:r>
          </a:p>
          <a:p>
            <a:pPr lvl="1"/>
            <a:r>
              <a:rPr lang="en-CA" dirty="0" smtClean="0"/>
              <a:t>The defendant claimed a breach of contract</a:t>
            </a:r>
          </a:p>
          <a:p>
            <a:pPr lvl="1"/>
            <a:r>
              <a:rPr lang="en-CA" dirty="0" smtClean="0"/>
              <a:t>The court estopped the defendant from a strict interpretation of the contract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Implied Terms</a:t>
            </a:r>
            <a:endParaRPr lang="en-CA" dirty="0"/>
          </a:p>
        </p:txBody>
      </p:sp>
      <p:sp>
        <p:nvSpPr>
          <p:cNvPr id="3" name="Content Placeholder 2"/>
          <p:cNvSpPr>
            <a:spLocks noGrp="1"/>
          </p:cNvSpPr>
          <p:nvPr>
            <p:ph idx="1"/>
          </p:nvPr>
        </p:nvSpPr>
        <p:spPr/>
        <p:txBody>
          <a:bodyPr/>
          <a:lstStyle/>
          <a:p>
            <a:pPr>
              <a:buNone/>
            </a:pPr>
            <a:r>
              <a:rPr lang="en-CA" dirty="0" smtClean="0"/>
              <a:t>	Finally, we conclude two cases which define the implied terms of a contract</a:t>
            </a:r>
            <a:endParaRPr lang="en-C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Implied Terms</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The Moorcock </a:t>
            </a:r>
            <a:r>
              <a:rPr lang="en-CA" dirty="0" smtClean="0"/>
              <a:t>(1889)</a:t>
            </a:r>
          </a:p>
          <a:p>
            <a:pPr lvl="1"/>
            <a:r>
              <a:rPr lang="en-CA" dirty="0" smtClean="0"/>
              <a:t>England</a:t>
            </a:r>
          </a:p>
          <a:p>
            <a:pPr lvl="1"/>
            <a:r>
              <a:rPr lang="en-CA" dirty="0" smtClean="0"/>
              <a:t>A ship was docked and when the tide went out, the ship was damaged</a:t>
            </a:r>
          </a:p>
          <a:p>
            <a:pPr lvl="1"/>
            <a:r>
              <a:rPr lang="en-CA" dirty="0" smtClean="0"/>
              <a:t>The contract did not have an obligation that the ship would be safe while the ship was moored</a:t>
            </a:r>
          </a:p>
          <a:p>
            <a:pPr lvl="1"/>
            <a:r>
              <a:rPr lang="en-CA" dirty="0" smtClean="0"/>
              <a:t>The judge found that the safety of the ship was an implied term in the contract</a:t>
            </a:r>
          </a:p>
          <a:p>
            <a:pPr lvl="2">
              <a:buNone/>
            </a:pPr>
            <a:r>
              <a:rPr lang="en-CA" sz="1600" dirty="0" smtClean="0"/>
              <a:t>   “...</a:t>
            </a:r>
            <a:r>
              <a:rPr lang="en-CA" sz="1600" dirty="0" smtClean="0"/>
              <a:t>what the law desires to effect by the implication is to give such business efficacy to the transaction as must have been intended at all events by both parties who are business men; not to impose on one side all perils of the transaction, or to emancipate one side from all the chances of failure, but </a:t>
            </a:r>
            <a:r>
              <a:rPr lang="en-CA" sz="1600" b="1" dirty="0" smtClean="0"/>
              <a:t>to make each party promise in law as </a:t>
            </a:r>
            <a:r>
              <a:rPr lang="en-CA" sz="1600" b="1" dirty="0" smtClean="0"/>
              <a:t>much, </a:t>
            </a:r>
            <a:r>
              <a:rPr lang="en-CA" sz="1600" b="1" dirty="0" smtClean="0"/>
              <a:t>at all events as it must have been in the contemplation of both parties that he should be responsible for in respect to those perils or chances</a:t>
            </a:r>
            <a:r>
              <a:rPr lang="en-CA" sz="1600" dirty="0" smtClean="0"/>
              <a:t>.”</a:t>
            </a:r>
            <a:endParaRPr lang="en-CA" sz="1600" dirty="0" smtClean="0"/>
          </a:p>
          <a:p>
            <a:endParaRPr lang="en-CA"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Implied Terms</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TBC</a:t>
            </a:r>
            <a:endParaRPr lang="en-CA" sz="1600" dirty="0" smtClean="0"/>
          </a:p>
          <a:p>
            <a:endParaRPr lang="en-CA"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pPr>
              <a:buNone/>
            </a:pPr>
            <a:r>
              <a:rPr lang="en-CA" dirty="0" smtClean="0"/>
              <a:t>	This talk reviewed cases from five aspects relevant to professional engineers</a:t>
            </a:r>
          </a:p>
          <a:p>
            <a:pPr lvl="1"/>
            <a:r>
              <a:rPr lang="en-CA" dirty="0" smtClean="0"/>
              <a:t>Liability for the tort of negligence</a:t>
            </a:r>
          </a:p>
          <a:p>
            <a:pPr lvl="1"/>
            <a:r>
              <a:rPr lang="en-CA" dirty="0" smtClean="0"/>
              <a:t>Fundamental breaches and the “true construction” approach</a:t>
            </a:r>
          </a:p>
          <a:p>
            <a:pPr lvl="1"/>
            <a:r>
              <a:rPr lang="en-CA" dirty="0" smtClean="0"/>
              <a:t>Bid and tender contracts:  “Contract A”</a:t>
            </a:r>
          </a:p>
          <a:p>
            <a:pPr lvl="1"/>
            <a:r>
              <a:rPr lang="en-CA" dirty="0" smtClean="0"/>
              <a:t>Equitability in contracts</a:t>
            </a:r>
          </a:p>
          <a:p>
            <a:pPr lvl="1"/>
            <a:r>
              <a:rPr lang="en-CA" dirty="0" smtClean="0"/>
              <a:t>Implied terms in contracts</a:t>
            </a:r>
          </a:p>
          <a:p>
            <a:pPr lvl="1"/>
            <a:endParaRPr lang="en-CA"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lstStyle/>
          <a:p>
            <a:pPr>
              <a:buNone/>
            </a:pPr>
            <a:r>
              <a:rPr lang="en-CA" sz="1800" dirty="0" smtClean="0"/>
              <a:t>[1]</a:t>
            </a:r>
            <a:r>
              <a:rPr lang="en-CA" sz="1600" dirty="0" smtClean="0"/>
              <a:t>	</a:t>
            </a:r>
            <a:r>
              <a:rPr lang="en-CA" sz="1800" dirty="0" smtClean="0"/>
              <a:t>D.L. Marston, </a:t>
            </a:r>
            <a:r>
              <a:rPr lang="en-CA" sz="1800" i="1" dirty="0" smtClean="0"/>
              <a:t>Law for Professional Engineers</a:t>
            </a:r>
            <a:r>
              <a:rPr lang="en-CA" sz="1800" dirty="0" smtClean="0"/>
              <a:t>, 4</a:t>
            </a:r>
            <a:r>
              <a:rPr lang="en-CA" sz="1800" baseline="30000" dirty="0" smtClean="0"/>
              <a:t>th</a:t>
            </a:r>
            <a:r>
              <a:rPr lang="en-CA" sz="1800" dirty="0" smtClean="0"/>
              <a:t> Ed., McGraw Hill Ryerson, 2008.</a:t>
            </a:r>
          </a:p>
          <a:p>
            <a:pPr>
              <a:buNone/>
            </a:pPr>
            <a:r>
              <a:rPr lang="en-CA" sz="1800" dirty="0" smtClean="0"/>
              <a:t>[2]</a:t>
            </a:r>
            <a:r>
              <a:rPr lang="en-CA" sz="1600" dirty="0" smtClean="0"/>
              <a:t>	</a:t>
            </a:r>
            <a:r>
              <a:rPr lang="en-CA" sz="1800" dirty="0" err="1" smtClean="0"/>
              <a:t>LexUM</a:t>
            </a:r>
            <a:r>
              <a:rPr lang="en-CA" sz="1800" dirty="0" smtClean="0"/>
              <a:t>, Judgements of the Supreme Court of Canada, </a:t>
            </a:r>
            <a:r>
              <a:rPr lang="en-CA" sz="1800" i="1" dirty="0" smtClean="0"/>
              <a:t>http://csc.lexum.umontreal.ca/en/</a:t>
            </a:r>
            <a:r>
              <a:rPr lang="en-CA" sz="1800" dirty="0" smtClean="0"/>
              <a:t>, Faculty of Law, University of Montreal, 2010.</a:t>
            </a:r>
          </a:p>
          <a:p>
            <a:pPr>
              <a:buNone/>
            </a:pPr>
            <a:endParaRPr lang="en-CA"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Copyright and Disclaimer</a:t>
            </a:r>
            <a:endParaRPr lang="en-CA" dirty="0"/>
          </a:p>
        </p:txBody>
      </p:sp>
      <p:sp>
        <p:nvSpPr>
          <p:cNvPr id="3" name="Content Placeholder 2"/>
          <p:cNvSpPr>
            <a:spLocks noGrp="1"/>
          </p:cNvSpPr>
          <p:nvPr>
            <p:ph idx="1"/>
          </p:nvPr>
        </p:nvSpPr>
        <p:spPr/>
        <p:txBody>
          <a:bodyPr/>
          <a:lstStyle/>
          <a:p>
            <a:r>
              <a:rPr lang="en-US" sz="1800" dirty="0" smtClean="0"/>
              <a:t>These slides are Copyright © 2010 by Douglas Wilhelm Harder.</a:t>
            </a:r>
            <a:br>
              <a:rPr lang="en-US" sz="1800" dirty="0" smtClean="0"/>
            </a:br>
            <a:r>
              <a:rPr lang="en-US" sz="1800" dirty="0" smtClean="0"/>
              <a:t>All rights reserved.</a:t>
            </a:r>
          </a:p>
          <a:p>
            <a:r>
              <a:rPr lang="en-US" sz="1800" dirty="0" smtClean="0"/>
              <a:t>These slides are made publicly available on the web for anyone to use</a:t>
            </a:r>
          </a:p>
          <a:p>
            <a:r>
              <a:rPr lang="en-US" sz="1800" dirty="0" smtClean="0"/>
              <a:t>No warranty is given that any information in these slides is correct</a:t>
            </a:r>
          </a:p>
          <a:p>
            <a:r>
              <a:rPr lang="en-US" sz="1800" dirty="0" smtClean="0"/>
              <a:t>The use of these slides in studying for the PPE is fully at your own risk</a:t>
            </a:r>
          </a:p>
          <a:p>
            <a:r>
              <a:rPr lang="en-US" sz="1800" dirty="0" smtClean="0"/>
              <a:t>If you choose to use them, or a part thereof, for a course at another institution, I ask only three things:</a:t>
            </a:r>
          </a:p>
          <a:p>
            <a:pPr lvl="1"/>
            <a:r>
              <a:rPr lang="en-US" sz="1600" dirty="0" smtClean="0"/>
              <a:t>That you inform me that you are using the slides,</a:t>
            </a:r>
          </a:p>
          <a:p>
            <a:pPr lvl="1"/>
            <a:r>
              <a:rPr lang="en-US" sz="1600" dirty="0" smtClean="0"/>
              <a:t>That you acknowledge my work, and</a:t>
            </a:r>
          </a:p>
          <a:p>
            <a:pPr lvl="1"/>
            <a:r>
              <a:rPr lang="en-US" sz="1600" dirty="0" smtClean="0"/>
              <a:t>That you alert me of any mistakes which I made or changes which you make, and allow me the option of incorporating such changes (with an acknowledgment) in my set of slides</a:t>
            </a:r>
          </a:p>
          <a:p>
            <a:pPr lvl="1">
              <a:buFontTx/>
              <a:buNone/>
            </a:pPr>
            <a:endParaRPr lang="en-US" sz="1800" dirty="0" smtClean="0"/>
          </a:p>
          <a:p>
            <a:pPr lvl="1">
              <a:buFontTx/>
              <a:buNone/>
            </a:pPr>
            <a:r>
              <a:rPr lang="en-US" sz="1800" dirty="0" smtClean="0"/>
              <a:t>							</a:t>
            </a:r>
            <a:r>
              <a:rPr lang="en-US" sz="1600" dirty="0" smtClean="0"/>
              <a:t>	</a:t>
            </a:r>
            <a:r>
              <a:rPr lang="en-US" sz="1200" dirty="0" smtClean="0"/>
              <a:t>Sincerely,</a:t>
            </a:r>
          </a:p>
          <a:p>
            <a:pPr lvl="1">
              <a:buFontTx/>
              <a:buNone/>
            </a:pPr>
            <a:r>
              <a:rPr lang="en-US" sz="1200" dirty="0" smtClean="0"/>
              <a:t>								Douglas Wilhelm Harder, </a:t>
            </a:r>
            <a:r>
              <a:rPr lang="en-US" sz="1200" dirty="0" err="1" smtClean="0"/>
              <a:t>MMath</a:t>
            </a:r>
            <a:endParaRPr lang="en-US" sz="1200" dirty="0" smtClean="0"/>
          </a:p>
          <a:p>
            <a:pPr lvl="1">
              <a:buFontTx/>
              <a:buNone/>
            </a:pPr>
            <a:r>
              <a:rPr lang="en-US" sz="1200" dirty="0" smtClean="0"/>
              <a:t>								</a:t>
            </a:r>
            <a:r>
              <a:rPr lang="en-US" sz="1200" b="1" dirty="0" smtClean="0">
                <a:latin typeface="Courier New" pitchFamily="49" charset="0"/>
              </a:rPr>
              <a:t>dwharder@alumni.uwaterloo.ca</a:t>
            </a:r>
          </a:p>
          <a:p>
            <a:endParaRPr lang="en-CA"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First, we look at three cases which defined liability for the tort of negligence</a:t>
            </a:r>
          </a:p>
          <a:p>
            <a:pPr lvl="1"/>
            <a:r>
              <a:rPr lang="en-CA" dirty="0" smtClean="0"/>
              <a:t>The seminal case was </a:t>
            </a:r>
            <a:r>
              <a:rPr lang="en-CA" i="1" dirty="0" err="1" smtClean="0"/>
              <a:t>Donoghue</a:t>
            </a:r>
            <a:r>
              <a:rPr lang="en-CA" dirty="0" smtClean="0"/>
              <a:t> v. </a:t>
            </a:r>
            <a:r>
              <a:rPr lang="en-CA" i="1" dirty="0" smtClean="0"/>
              <a:t>Stevenson</a:t>
            </a:r>
          </a:p>
          <a:p>
            <a:pPr lvl="1"/>
            <a:r>
              <a:rPr lang="en-CA" dirty="0" smtClean="0"/>
              <a:t>The significance of disclaimers was defined in </a:t>
            </a:r>
            <a:r>
              <a:rPr lang="en-CA" i="1" dirty="0" err="1" smtClean="0"/>
              <a:t>Bryne</a:t>
            </a:r>
            <a:r>
              <a:rPr lang="en-CA" i="1" dirty="0" smtClean="0"/>
              <a:t> </a:t>
            </a:r>
            <a:r>
              <a:rPr lang="en-CA" dirty="0" smtClean="0"/>
              <a:t>v. </a:t>
            </a:r>
            <a:r>
              <a:rPr lang="en-CA" i="1" dirty="0" smtClean="0"/>
              <a:t>Heller</a:t>
            </a:r>
          </a:p>
          <a:p>
            <a:pPr lvl="1"/>
            <a:r>
              <a:rPr lang="en-CA" dirty="0" smtClean="0"/>
              <a:t>This was upheld in the Superior Court of Ontario with</a:t>
            </a:r>
            <a:br>
              <a:rPr lang="en-CA" dirty="0" smtClean="0"/>
            </a:br>
            <a:r>
              <a:rPr lang="en-CA" i="1" dirty="0" smtClean="0"/>
              <a:t>Wolverine</a:t>
            </a:r>
            <a:r>
              <a:rPr lang="en-CA" dirty="0" smtClean="0"/>
              <a:t> v. </a:t>
            </a:r>
            <a:r>
              <a:rPr lang="en-CA" i="1" dirty="0" err="1" smtClean="0"/>
              <a:t>Noranda</a:t>
            </a:r>
            <a:r>
              <a:rPr lang="en-CA" i="1" dirty="0" smtClean="0"/>
              <a:t> </a:t>
            </a:r>
          </a:p>
          <a:p>
            <a:pPr lvl="1"/>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err="1" smtClean="0"/>
              <a:t>Donoghue</a:t>
            </a:r>
            <a:r>
              <a:rPr lang="en-CA" dirty="0" smtClean="0"/>
              <a:t> v. </a:t>
            </a:r>
            <a:r>
              <a:rPr lang="en-CA" i="1" dirty="0" smtClean="0"/>
              <a:t>Stevenson</a:t>
            </a:r>
            <a:r>
              <a:rPr lang="en-CA" dirty="0" smtClean="0"/>
              <a:t>, 1932</a:t>
            </a:r>
          </a:p>
          <a:p>
            <a:pPr lvl="1"/>
            <a:r>
              <a:rPr lang="en-CA" dirty="0" smtClean="0"/>
              <a:t>The friend of the plaintiff, Ms. </a:t>
            </a:r>
            <a:r>
              <a:rPr lang="en-CA" dirty="0" err="1" smtClean="0"/>
              <a:t>Donoghue</a:t>
            </a:r>
            <a:r>
              <a:rPr lang="en-CA" dirty="0" smtClean="0"/>
              <a:t>, purchased a ginger beer at an establishment</a:t>
            </a:r>
          </a:p>
          <a:p>
            <a:pPr lvl="1"/>
            <a:r>
              <a:rPr lang="en-CA" dirty="0" smtClean="0"/>
              <a:t>Ms. </a:t>
            </a:r>
            <a:r>
              <a:rPr lang="en-CA" dirty="0" err="1" smtClean="0"/>
              <a:t>Donoghue</a:t>
            </a:r>
            <a:r>
              <a:rPr lang="en-CA" dirty="0" smtClean="0"/>
              <a:t> drank some of the beer as part of a sundae</a:t>
            </a:r>
          </a:p>
          <a:p>
            <a:pPr lvl="1"/>
            <a:r>
              <a:rPr lang="en-CA" dirty="0" smtClean="0"/>
              <a:t>Before Ms. </a:t>
            </a:r>
            <a:r>
              <a:rPr lang="en-CA" dirty="0" err="1" smtClean="0"/>
              <a:t>Donoghue’s</a:t>
            </a:r>
            <a:r>
              <a:rPr lang="en-CA" dirty="0" smtClean="0"/>
              <a:t> friend drank any, a decomposed snail was discovered in the bottle</a:t>
            </a:r>
          </a:p>
          <a:p>
            <a:pPr lvl="1"/>
            <a:r>
              <a:rPr lang="en-CA" dirty="0" smtClean="0"/>
              <a:t>No contract existed between either Ms. </a:t>
            </a:r>
            <a:r>
              <a:rPr lang="en-CA" dirty="0" err="1" smtClean="0"/>
              <a:t>Donoghue</a:t>
            </a:r>
            <a:r>
              <a:rPr lang="en-CA" dirty="0" smtClean="0"/>
              <a:t> and the establishment or the manufacturer of the ginger beer (the defendant)</a:t>
            </a:r>
          </a:p>
          <a:p>
            <a:pPr lvl="1"/>
            <a:r>
              <a:rPr lang="en-CA" dirty="0" smtClean="0"/>
              <a:t>The House of Lords, however, decided that the defendant liable for an unintentional tort of negligence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Hedley </a:t>
            </a:r>
            <a:r>
              <a:rPr lang="en-CA" i="1" dirty="0" err="1" smtClean="0"/>
              <a:t>Bryne</a:t>
            </a:r>
            <a:r>
              <a:rPr lang="en-CA" i="1" dirty="0" smtClean="0"/>
              <a:t> </a:t>
            </a:r>
            <a:r>
              <a:rPr lang="en-CA" dirty="0" smtClean="0"/>
              <a:t>v. </a:t>
            </a:r>
            <a:r>
              <a:rPr lang="en-CA" i="1" dirty="0" smtClean="0"/>
              <a:t>Heller &amp; Partners Ltd.</a:t>
            </a:r>
            <a:r>
              <a:rPr lang="en-CA" dirty="0" smtClean="0"/>
              <a:t>, 1964</a:t>
            </a:r>
          </a:p>
          <a:p>
            <a:pPr lvl="1"/>
            <a:r>
              <a:rPr lang="en-CA" dirty="0" smtClean="0"/>
              <a:t>Without consideration, the defendant provided advice on the creditworthiness of a client of the plaintiff</a:t>
            </a:r>
          </a:p>
          <a:p>
            <a:pPr lvl="2"/>
            <a:r>
              <a:rPr lang="en-CA" dirty="0" smtClean="0"/>
              <a:t>No contract existed</a:t>
            </a:r>
          </a:p>
          <a:p>
            <a:pPr lvl="1"/>
            <a:r>
              <a:rPr lang="en-CA" dirty="0" smtClean="0"/>
              <a:t>The defendant gave a favourable response but stipulated that the response was made “without responsibility”</a:t>
            </a:r>
          </a:p>
          <a:p>
            <a:pPr lvl="1"/>
            <a:r>
              <a:rPr lang="en-CA" dirty="0" smtClean="0"/>
              <a:t>The client went bankrupt costing the defendant £17,000</a:t>
            </a:r>
          </a:p>
          <a:p>
            <a:pPr lvl="1"/>
            <a:r>
              <a:rPr lang="en-CA" dirty="0" smtClean="0"/>
              <a:t>Heller’s response was found to be negligent misstatement</a:t>
            </a:r>
          </a:p>
          <a:p>
            <a:pPr lvl="1"/>
            <a:r>
              <a:rPr lang="en-CA" dirty="0" smtClean="0"/>
              <a:t>Despite no contract, the court found that in their professional capacity, the defendants owed a duty of care to the plaintiff</a:t>
            </a:r>
          </a:p>
          <a:p>
            <a:pPr lvl="1"/>
            <a:r>
              <a:rPr lang="en-CA" dirty="0" smtClean="0"/>
              <a:t>The </a:t>
            </a:r>
            <a:r>
              <a:rPr lang="en-CA" b="1" dirty="0" smtClean="0"/>
              <a:t>only</a:t>
            </a:r>
            <a:r>
              <a:rPr lang="en-CA" dirty="0" smtClean="0"/>
              <a:t> mitigating factor was that the misstatement was explicitly given “without responsibility”</a:t>
            </a:r>
          </a:p>
          <a:p>
            <a:pPr lvl="1"/>
            <a:endParaRPr lang="en-CA"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Hedley </a:t>
            </a:r>
            <a:r>
              <a:rPr lang="en-CA" i="1" dirty="0" err="1" smtClean="0"/>
              <a:t>Bryne</a:t>
            </a:r>
            <a:r>
              <a:rPr lang="en-CA" i="1" dirty="0" smtClean="0"/>
              <a:t> </a:t>
            </a:r>
            <a:r>
              <a:rPr lang="en-CA" dirty="0" smtClean="0"/>
              <a:t>v. </a:t>
            </a:r>
            <a:r>
              <a:rPr lang="en-CA" i="1" dirty="0" smtClean="0"/>
              <a:t>Heller &amp; Partners Ltd.</a:t>
            </a:r>
            <a:r>
              <a:rPr lang="en-CA" dirty="0" smtClean="0"/>
              <a:t>, 1964</a:t>
            </a:r>
          </a:p>
          <a:p>
            <a:pPr lvl="1"/>
            <a:r>
              <a:rPr lang="en-CA" dirty="0" smtClean="0"/>
              <a:t>This is a fascinating precedence:</a:t>
            </a:r>
          </a:p>
          <a:p>
            <a:pPr lvl="1"/>
            <a:r>
              <a:rPr lang="en-CA" dirty="0" smtClean="0"/>
              <a:t>The court created a precedence for the duty of care of professionals with regard to the making of statements even outside the scope of contracts</a:t>
            </a:r>
          </a:p>
          <a:p>
            <a:pPr lvl="1"/>
            <a:r>
              <a:rPr lang="en-CA" dirty="0" smtClean="0"/>
              <a:t>The only reason the court did not enforce this decision was because of the stipulation of “without responsibility”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Wolverine Tube (Canada) Inc. </a:t>
            </a:r>
            <a:r>
              <a:rPr lang="en-CA" dirty="0" smtClean="0"/>
              <a:t>v.</a:t>
            </a:r>
          </a:p>
          <a:p>
            <a:pPr>
              <a:buNone/>
            </a:pPr>
            <a:r>
              <a:rPr lang="en-CA" i="1" dirty="0" smtClean="0"/>
              <a:t>					</a:t>
            </a:r>
            <a:r>
              <a:rPr lang="en-CA" i="1" dirty="0" err="1" smtClean="0"/>
              <a:t>Noranda</a:t>
            </a:r>
            <a:r>
              <a:rPr lang="en-CA" i="1" dirty="0" smtClean="0"/>
              <a:t> Metal Industries Ltd. et al.</a:t>
            </a:r>
            <a:r>
              <a:rPr lang="en-CA" dirty="0" smtClean="0"/>
              <a:t>, 1994</a:t>
            </a:r>
          </a:p>
          <a:p>
            <a:pPr lvl="1"/>
            <a:r>
              <a:rPr lang="en-CA" dirty="0" smtClean="0"/>
              <a:t>A confirmation of </a:t>
            </a:r>
            <a:r>
              <a:rPr lang="en-CA" i="1" dirty="0" err="1" smtClean="0"/>
              <a:t>Bryne</a:t>
            </a:r>
            <a:r>
              <a:rPr lang="en-CA" dirty="0" smtClean="0"/>
              <a:t> v. </a:t>
            </a:r>
            <a:r>
              <a:rPr lang="en-CA" i="1" dirty="0" smtClean="0"/>
              <a:t>Heller</a:t>
            </a:r>
            <a:r>
              <a:rPr lang="en-CA" dirty="0" smtClean="0"/>
              <a:t> in Ontario</a:t>
            </a:r>
            <a:endParaRPr lang="en-CA" i="1" dirty="0" smtClean="0"/>
          </a:p>
          <a:p>
            <a:pPr lvl="1"/>
            <a:r>
              <a:rPr lang="en-CA" dirty="0" smtClean="0"/>
              <a:t>An environmental consultant prepared an audit and assessment</a:t>
            </a:r>
          </a:p>
          <a:p>
            <a:pPr lvl="1"/>
            <a:r>
              <a:rPr lang="en-CA" dirty="0" smtClean="0"/>
              <a:t>The report included the statement</a:t>
            </a:r>
          </a:p>
          <a:p>
            <a:pPr lvl="2">
              <a:buNone/>
            </a:pPr>
            <a:r>
              <a:rPr lang="en-CA" sz="1400" dirty="0" smtClean="0"/>
              <a:t>	</a:t>
            </a:r>
            <a:r>
              <a:rPr lang="en-CA" dirty="0" smtClean="0"/>
              <a:t>This report was prepared...for...</a:t>
            </a:r>
            <a:r>
              <a:rPr lang="en-CA" dirty="0" err="1" smtClean="0"/>
              <a:t>Noranda</a:t>
            </a:r>
            <a:r>
              <a:rPr lang="en-CA" dirty="0" smtClean="0"/>
              <a:t>, Inc. ...  Arthur D. Little accepts no responsibility for damages...suffered by any third party as a result of decisions made or actions taken based on this report. </a:t>
            </a:r>
            <a:endParaRPr lang="en-CA" sz="1400" dirty="0" smtClean="0"/>
          </a:p>
          <a:p>
            <a:pPr lvl="1"/>
            <a:r>
              <a:rPr lang="en-CA" dirty="0" smtClean="0"/>
              <a:t>The report was presented to the plaintiff by </a:t>
            </a:r>
            <a:r>
              <a:rPr lang="en-CA" dirty="0" err="1" smtClean="0"/>
              <a:t>Noranda</a:t>
            </a:r>
            <a:r>
              <a:rPr lang="en-CA" dirty="0" smtClean="0"/>
              <a:t> as part of a business deal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Liability for the Tort of Negligence</a:t>
            </a:r>
            <a:endParaRPr lang="en-CA" dirty="0"/>
          </a:p>
        </p:txBody>
      </p:sp>
      <p:sp>
        <p:nvSpPr>
          <p:cNvPr id="3" name="Content Placeholder 2"/>
          <p:cNvSpPr>
            <a:spLocks noGrp="1"/>
          </p:cNvSpPr>
          <p:nvPr>
            <p:ph idx="1"/>
          </p:nvPr>
        </p:nvSpPr>
        <p:spPr/>
        <p:txBody>
          <a:bodyPr/>
          <a:lstStyle/>
          <a:p>
            <a:pPr>
              <a:buNone/>
            </a:pPr>
            <a:r>
              <a:rPr lang="en-CA" dirty="0" smtClean="0"/>
              <a:t>	</a:t>
            </a:r>
            <a:r>
              <a:rPr lang="en-CA" i="1" dirty="0" smtClean="0"/>
              <a:t>Wolverine Tube (Canada) Inc. </a:t>
            </a:r>
            <a:r>
              <a:rPr lang="en-CA" dirty="0" smtClean="0"/>
              <a:t>v.</a:t>
            </a:r>
          </a:p>
          <a:p>
            <a:pPr>
              <a:buNone/>
            </a:pPr>
            <a:r>
              <a:rPr lang="en-CA" i="1" dirty="0" smtClean="0"/>
              <a:t>					</a:t>
            </a:r>
            <a:r>
              <a:rPr lang="en-CA" i="1" dirty="0" err="1" smtClean="0"/>
              <a:t>Noranda</a:t>
            </a:r>
            <a:r>
              <a:rPr lang="en-CA" i="1" dirty="0" smtClean="0"/>
              <a:t> Metal Industries Ltd. et al.</a:t>
            </a:r>
            <a:r>
              <a:rPr lang="en-CA" dirty="0" smtClean="0"/>
              <a:t>, 1994</a:t>
            </a:r>
          </a:p>
          <a:p>
            <a:pPr lvl="1"/>
            <a:r>
              <a:rPr lang="en-CA" dirty="0" smtClean="0"/>
              <a:t>The assessment was found to be inaccurate and the plaintiff claimed that the defendant owed them a duty of care</a:t>
            </a:r>
          </a:p>
          <a:p>
            <a:pPr lvl="1"/>
            <a:r>
              <a:rPr lang="en-CA" dirty="0" smtClean="0"/>
              <a:t>The courts found that the disclaimer was sufficient to isolate the defendant from the damages claimed by the plaintiff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Fundamental Breach</a:t>
            </a:r>
            <a:endParaRPr lang="en-CA" dirty="0"/>
          </a:p>
        </p:txBody>
      </p:sp>
      <p:sp>
        <p:nvSpPr>
          <p:cNvPr id="3" name="Content Placeholder 2"/>
          <p:cNvSpPr>
            <a:spLocks noGrp="1"/>
          </p:cNvSpPr>
          <p:nvPr>
            <p:ph idx="1"/>
          </p:nvPr>
        </p:nvSpPr>
        <p:spPr/>
        <p:txBody>
          <a:bodyPr/>
          <a:lstStyle/>
          <a:p>
            <a:pPr>
              <a:buNone/>
            </a:pPr>
            <a:r>
              <a:rPr lang="en-CA" dirty="0" smtClean="0"/>
              <a:t>	Next, we will look at the concept of a fundamental breach of a contract</a:t>
            </a:r>
            <a:endParaRPr lang="en-CA" dirty="0"/>
          </a:p>
        </p:txBody>
      </p:sp>
    </p:spTree>
  </p:cSld>
  <p:clrMapOvr>
    <a:masterClrMapping/>
  </p:clrMapOvr>
</p:sld>
</file>

<file path=ppt/theme/theme1.xml><?xml version="1.0" encoding="utf-8"?>
<a:theme xmlns:a="http://schemas.openxmlformats.org/drawingml/2006/main" name="Engineering_Colour">
  <a:themeElements>
    <a:clrScheme name="Waterloo 1">
      <a:dk1>
        <a:sysClr val="windowText" lastClr="000000"/>
      </a:dk1>
      <a:lt1>
        <a:srgbClr val="FFFFFF"/>
      </a:lt1>
      <a:dk2>
        <a:srgbClr val="57068C"/>
      </a:dk2>
      <a:lt2>
        <a:srgbClr val="FFFFFF"/>
      </a:lt2>
      <a:accent1>
        <a:srgbClr val="0073CF"/>
      </a:accent1>
      <a:accent2>
        <a:srgbClr val="E98300"/>
      </a:accent2>
      <a:accent3>
        <a:srgbClr val="E0249A"/>
      </a:accent3>
      <a:accent4>
        <a:srgbClr val="009AA6"/>
      </a:accent4>
      <a:accent5>
        <a:srgbClr val="B6BF00"/>
      </a:accent5>
      <a:accent6>
        <a:srgbClr val="96172E"/>
      </a:accent6>
      <a:hlink>
        <a:srgbClr val="FECB00"/>
      </a:hlink>
      <a:folHlink>
        <a:srgbClr val="FECB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Engineering_Colour</Template>
  <TotalTime>2349</TotalTime>
  <Words>110</Words>
  <Application>Microsoft Office PowerPoint</Application>
  <PresentationFormat>On-screen Show (4:3)</PresentationFormat>
  <Paragraphs>162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Engineering_Colour</vt:lpstr>
      <vt:lpstr>Precedent Cases in Canadian Common Law</vt:lpstr>
      <vt:lpstr>Outline</vt:lpstr>
      <vt:lpstr>Liability for the Tort of Negligence</vt:lpstr>
      <vt:lpstr>Liability for the Tort of Negligence</vt:lpstr>
      <vt:lpstr>Liability for the Tort of Negligence</vt:lpstr>
      <vt:lpstr>Liability for the Tort of Negligence</vt:lpstr>
      <vt:lpstr>Liability for the Tort of Negligence</vt:lpstr>
      <vt:lpstr>Liability for the Tort of Negligence</vt:lpstr>
      <vt:lpstr>Fundamental Breach</vt:lpstr>
      <vt:lpstr>Fundamental Breach</vt:lpstr>
      <vt:lpstr>Fundamental Breach</vt:lpstr>
      <vt:lpstr>Fundamental Breach</vt:lpstr>
      <vt:lpstr>Fundamental Breach</vt:lpstr>
      <vt:lpstr>“Contract A”</vt:lpstr>
      <vt:lpstr>“Contract A”</vt:lpstr>
      <vt:lpstr>“Contract A”</vt:lpstr>
      <vt:lpstr>“Contract A”</vt:lpstr>
      <vt:lpstr>Equitability</vt:lpstr>
      <vt:lpstr>Equitability</vt:lpstr>
      <vt:lpstr>Equitability</vt:lpstr>
      <vt:lpstr>Equitability</vt:lpstr>
      <vt:lpstr>Implied Terms</vt:lpstr>
      <vt:lpstr>Implied Terms</vt:lpstr>
      <vt:lpstr>Implied Terms</vt:lpstr>
      <vt:lpstr>Outline</vt:lpstr>
      <vt:lpstr>References</vt:lpstr>
      <vt:lpstr>Copyright and Disclaimer</vt:lpstr>
    </vt:vector>
  </TitlesOfParts>
  <Company>University of Waterloo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kharkins</dc:creator>
  <cp:lastModifiedBy>Douglas Wilhelm Harder</cp:lastModifiedBy>
  <cp:revision>214</cp:revision>
  <cp:lastPrinted>2010-03-08T19:59:32Z</cp:lastPrinted>
  <dcterms:created xsi:type="dcterms:W3CDTF">2010-03-10T14:45:39Z</dcterms:created>
  <dcterms:modified xsi:type="dcterms:W3CDTF">2010-04-16T20:49:07Z</dcterms:modified>
</cp:coreProperties>
</file>