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1" r:id="rId3"/>
    <p:sldId id="285" r:id="rId4"/>
    <p:sldId id="298" r:id="rId5"/>
    <p:sldId id="282" r:id="rId6"/>
    <p:sldId id="283" r:id="rId7"/>
    <p:sldId id="324" r:id="rId8"/>
    <p:sldId id="322" r:id="rId9"/>
    <p:sldId id="323" r:id="rId10"/>
    <p:sldId id="293" r:id="rId11"/>
    <p:sldId id="294" r:id="rId12"/>
    <p:sldId id="329" r:id="rId13"/>
    <p:sldId id="325" r:id="rId14"/>
    <p:sldId id="326" r:id="rId15"/>
    <p:sldId id="290" r:id="rId16"/>
    <p:sldId id="327" r:id="rId17"/>
    <p:sldId id="328" r:id="rId18"/>
    <p:sldId id="320" r:id="rId19"/>
    <p:sldId id="288" r:id="rId20"/>
    <p:sldId id="287" r:id="rId21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5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02D7B-BB96-44BC-ACE3-E7343C3F060B}" type="datetimeFigureOut">
              <a:rPr lang="en-US" smtClean="0"/>
              <a:pPr/>
              <a:t>6/16/2010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4CD9-3F6B-4FDE-B54B-CA234AD77A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FEAAA-9323-4E92-89E9-EC92F569B028}" type="datetimeFigureOut">
              <a:rPr lang="en-US" smtClean="0"/>
              <a:pPr/>
              <a:t>6/16/2010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CF1E-1D89-48B7-8044-965B1DD75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wharder\Desktop\ba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30512" y="5307366"/>
            <a:ext cx="2856123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CA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925" y="1182415"/>
            <a:ext cx="6633414" cy="2418036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2" descr="C:\Users\dwharder\Desktop\U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512" y="124054"/>
            <a:ext cx="1524000" cy="15446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12451" y="5576047"/>
            <a:ext cx="247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atin typeface="Arial" pitchFamily="34" charset="0"/>
                <a:cs typeface="Arial" pitchFamily="34" charset="0"/>
              </a:rPr>
              <a:t>WATERLOO</a:t>
            </a:r>
          </a:p>
          <a:p>
            <a:pPr algn="ctr"/>
            <a:r>
              <a:rPr lang="en-CA" sz="1200" b="1" dirty="0" smtClean="0">
                <a:latin typeface="Arial" pitchFamily="34" charset="0"/>
                <a:cs typeface="Arial" pitchFamily="34" charset="0"/>
              </a:rPr>
              <a:t>ELECTRICAL AND</a:t>
            </a:r>
            <a:br>
              <a:rPr lang="en-CA" sz="1200" b="1" dirty="0" smtClean="0">
                <a:latin typeface="Arial" pitchFamily="34" charset="0"/>
                <a:cs typeface="Arial" pitchFamily="34" charset="0"/>
              </a:rPr>
            </a:b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COMPUTER ENGINEERING</a:t>
            </a:r>
            <a:endParaRPr lang="en-C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dwharder\Desktop\ECEAuClrMilli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8963" y="5557648"/>
            <a:ext cx="613594" cy="9443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63381-76E7-4228-A556-219F34C9EB4E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&lt;#&gt; of &lt;##&gt;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2FA27-3B6F-436B-A90E-795D99C82413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7924B7-DFD7-4F94-B920-1D14707E9FB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86AB4B-D30B-4C55-BE33-3D03E01A4B1A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63DE03-B8C1-427D-BA6A-ABA7528EF3F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CEEB1-B633-4ECE-8666-1C73F7E6E630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1F6EB6-F610-48AC-A9B1-60FBF4DC21D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D17FE3-D847-4DA6-AFAF-147FF9FB231C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738608-055C-4109-8B35-9256C9A80F3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30C1B9-2D8A-4B55-AD4A-C4883802C9C2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19447A-6DE4-4A94-A23E-6A787608441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8D16A-D713-423E-AB0B-5991D5E769FD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F4137A-103E-41FA-AC15-589A3674D5F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6F8E53B-F0ED-4324-89F9-78CCD2654FE2}" type="datetime1">
              <a:rPr lang="en-CA"/>
              <a:pPr/>
              <a:t>16/06/2010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40730" y="6017930"/>
            <a:ext cx="18376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latin typeface="Arial" pitchFamily="34" charset="0"/>
                <a:cs typeface="Arial" pitchFamily="34" charset="0"/>
              </a:rPr>
              <a:t>WATERLOO</a:t>
            </a:r>
          </a:p>
          <a:p>
            <a:pPr algn="ctr"/>
            <a:r>
              <a:rPr lang="en-CA" sz="1000" b="1" dirty="0" smtClean="0">
                <a:latin typeface="Arial" pitchFamily="34" charset="0"/>
                <a:cs typeface="Arial" pitchFamily="34" charset="0"/>
              </a:rPr>
              <a:t>ELECTRICAL AND</a:t>
            </a:r>
            <a:br>
              <a:rPr lang="en-CA" sz="1000" b="1" dirty="0" smtClean="0">
                <a:latin typeface="Arial" pitchFamily="34" charset="0"/>
                <a:cs typeface="Arial" pitchFamily="34" charset="0"/>
              </a:rPr>
            </a:br>
            <a:r>
              <a:rPr lang="en-CA" sz="1000" b="1" dirty="0" smtClean="0">
                <a:latin typeface="Arial" pitchFamily="34" charset="0"/>
                <a:cs typeface="Arial" pitchFamily="34" charset="0"/>
              </a:rPr>
              <a:t>COMPUTER ENGINEERING</a:t>
            </a:r>
            <a:endParaRPr lang="en-CA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dwharder\Desktop\ECEAuClrMilli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29313" y="6014542"/>
            <a:ext cx="462355" cy="711602"/>
          </a:xfrm>
          <a:prstGeom prst="rect">
            <a:avLst/>
          </a:prstGeom>
          <a:noFill/>
        </p:spPr>
      </p:pic>
      <p:pic>
        <p:nvPicPr>
          <p:cNvPr id="11" name="Picture 2" descr="C:\Users\dwharder\Desktop\UW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0512" y="88194"/>
            <a:ext cx="824006" cy="835165"/>
          </a:xfrm>
          <a:prstGeom prst="rect">
            <a:avLst/>
          </a:prstGeom>
          <a:noFill/>
        </p:spPr>
      </p:pic>
      <p:sp>
        <p:nvSpPr>
          <p:cNvPr id="12" name="Title Placeholder 1"/>
          <p:cNvSpPr txBox="1">
            <a:spLocks/>
          </p:cNvSpPr>
          <p:nvPr userDrawn="1"/>
        </p:nvSpPr>
        <p:spPr bwMode="auto">
          <a:xfrm>
            <a:off x="457200" y="98552"/>
            <a:ext cx="8229600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Intellectual Property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20100" y="628650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6E709FAF-4BEC-442F-8F9F-4E334C3EEBC3}" type="slidenum">
              <a:rPr lang="en-CA" sz="1400"/>
              <a:pPr/>
              <a:t>‹#›</a:t>
            </a:fld>
            <a:endParaRPr lang="en-CA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Intellectual Property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1600" dirty="0" smtClean="0"/>
              <a:t>Douglas Wilhelm Harder, </a:t>
            </a:r>
            <a:r>
              <a:rPr lang="en-CA" sz="1600" dirty="0" err="1" smtClean="0"/>
              <a:t>M.Math</a:t>
            </a:r>
            <a:r>
              <a:rPr lang="en-CA" sz="1600" dirty="0" smtClean="0"/>
              <a:t>.</a:t>
            </a:r>
          </a:p>
          <a:p>
            <a:r>
              <a:rPr lang="en-CA" sz="1600" dirty="0" smtClean="0"/>
              <a:t>Department of Electrical and Computer Engineering</a:t>
            </a:r>
          </a:p>
          <a:p>
            <a:r>
              <a:rPr lang="en-CA" sz="1600" dirty="0" smtClean="0"/>
              <a:t>University of Waterloo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Copyrights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10500" cy="407511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The Copyright Act defines a copyright as</a:t>
            </a:r>
          </a:p>
          <a:p>
            <a:pPr lvl="1">
              <a:buNone/>
            </a:pPr>
            <a:r>
              <a:rPr lang="en-CA" dirty="0" smtClean="0"/>
              <a:t>	“the rights...of a work, a performer's performance, a sound </a:t>
            </a:r>
            <a:br>
              <a:rPr lang="en-CA" dirty="0" smtClean="0"/>
            </a:br>
            <a:r>
              <a:rPr lang="en-CA" dirty="0" smtClean="0"/>
              <a:t> recording, or a communication signal”</a:t>
            </a:r>
          </a:p>
          <a:p>
            <a:pPr>
              <a:buNone/>
            </a:pPr>
            <a:r>
              <a:rPr lang="en-CA" dirty="0" smtClean="0"/>
              <a:t>	Copyright applies to:</a:t>
            </a:r>
            <a:endParaRPr lang="en-CA" sz="1800" b="1" dirty="0" smtClean="0"/>
          </a:p>
          <a:p>
            <a:pPr lvl="1"/>
            <a:r>
              <a:rPr lang="en-CA" dirty="0" smtClean="0"/>
              <a:t>Written works</a:t>
            </a:r>
          </a:p>
          <a:p>
            <a:pPr lvl="1"/>
            <a:r>
              <a:rPr lang="en-CA" dirty="0" smtClean="0"/>
              <a:t>Performances</a:t>
            </a:r>
          </a:p>
          <a:p>
            <a:pPr lvl="1"/>
            <a:r>
              <a:rPr lang="en-CA" dirty="0" smtClean="0"/>
              <a:t>Recordings</a:t>
            </a:r>
          </a:p>
          <a:p>
            <a:pPr lvl="1"/>
            <a:r>
              <a:rPr lang="en-CA" dirty="0" smtClean="0"/>
              <a:t>Communication signals</a:t>
            </a:r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264" y="2838085"/>
            <a:ext cx="3224212" cy="153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6" y="4561999"/>
            <a:ext cx="1676400" cy="16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7451" y="4918837"/>
            <a:ext cx="2305050" cy="15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6021" y="6216960"/>
            <a:ext cx="2194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http://www.hometheaterhifi.com/</a:t>
            </a:r>
            <a:endParaRPr lang="en-CA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1" y="6429375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http://www.examiner.com/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Copyrights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0050" cy="407511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They define the rights of an individual to copy their own works</a:t>
            </a:r>
          </a:p>
          <a:p>
            <a:pPr>
              <a:buNone/>
            </a:pPr>
            <a:r>
              <a:rPr lang="en-CA" dirty="0" smtClean="0"/>
              <a:t>	Valid for 50 years after the death of the author</a:t>
            </a:r>
          </a:p>
          <a:p>
            <a:pPr>
              <a:buNone/>
            </a:pPr>
            <a:r>
              <a:rPr lang="en-CA" dirty="0" smtClean="0"/>
              <a:t>	The rights are assignable, but this must be done in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Copyrights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0050" cy="407511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Application to professional engineering:</a:t>
            </a:r>
          </a:p>
          <a:p>
            <a:pPr lvl="1"/>
            <a:r>
              <a:rPr lang="en-CA" dirty="0" smtClean="0"/>
              <a:t>When a professional engineer provides services to the public in the form of engineer-client, the final drawings, specifications, plans, reports or other documents remain property of the professional engineer unless otherwise specified in the 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Industrial Designs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0050" cy="407511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An industrial design is defined in the Industrial Design Act as</a:t>
            </a:r>
          </a:p>
          <a:p>
            <a:pPr lvl="1">
              <a:buNone/>
            </a:pPr>
            <a:r>
              <a:rPr lang="en-CA" dirty="0" smtClean="0"/>
              <a:t>	“features of shape, configuration, pattern or ornament and any</a:t>
            </a:r>
            <a:br>
              <a:rPr lang="en-CA" dirty="0" smtClean="0"/>
            </a:br>
            <a:r>
              <a:rPr lang="en-CA" dirty="0" smtClean="0"/>
              <a:t> combination of those features that, in a finished article, appeal</a:t>
            </a:r>
            <a:br>
              <a:rPr lang="en-CA" dirty="0" smtClean="0"/>
            </a:br>
            <a:r>
              <a:rPr lang="en-CA" dirty="0" smtClean="0"/>
              <a:t> to and are judged solely by the eye”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825" y="3648074"/>
            <a:ext cx="338870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38925" y="543718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Wikipedia:  </a:t>
            </a:r>
            <a:r>
              <a:rPr lang="en-CA" sz="1200" dirty="0" err="1" smtClean="0"/>
              <a:t>Kyro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Industrial Designs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0050" cy="407511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Industrial designs may be licensed and are valid for 10 years and are assignable but, again, in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Secrets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Trade secrets are protected by common law</a:t>
            </a:r>
          </a:p>
          <a:p>
            <a:pPr>
              <a:buNone/>
            </a:pPr>
            <a:r>
              <a:rPr lang="en-CA" dirty="0" smtClean="0"/>
              <a:t>	In 1967, Lord Denning in </a:t>
            </a:r>
            <a:r>
              <a:rPr lang="en-CA" i="1" dirty="0" err="1" smtClean="0"/>
              <a:t>Seager</a:t>
            </a:r>
            <a:r>
              <a:rPr lang="en-CA" i="1" dirty="0" smtClean="0"/>
              <a:t> v. </a:t>
            </a:r>
            <a:r>
              <a:rPr lang="en-CA" i="1" dirty="0" err="1" smtClean="0"/>
              <a:t>Copydex</a:t>
            </a:r>
            <a:r>
              <a:rPr lang="en-CA" i="1" dirty="0" smtClean="0"/>
              <a:t> Ltd.</a:t>
            </a:r>
            <a:r>
              <a:rPr lang="en-CA" dirty="0" smtClean="0"/>
              <a:t> gave the following description:</a:t>
            </a:r>
          </a:p>
          <a:p>
            <a:pPr lvl="1">
              <a:buNone/>
            </a:pPr>
            <a:r>
              <a:rPr lang="en-CA" dirty="0" smtClean="0"/>
              <a:t>	“A trade secret may consist of any formula, pattern, device or</a:t>
            </a:r>
            <a:br>
              <a:rPr lang="en-CA" dirty="0" smtClean="0"/>
            </a:br>
            <a:r>
              <a:rPr lang="en-CA" dirty="0" smtClean="0"/>
              <a:t> compilation of information which is used in one's business, and</a:t>
            </a:r>
            <a:br>
              <a:rPr lang="en-CA" dirty="0" smtClean="0"/>
            </a:br>
            <a:r>
              <a:rPr lang="en-CA" dirty="0" smtClean="0"/>
              <a:t> which gives him an opportunity to obtain an advantage over</a:t>
            </a:r>
            <a:br>
              <a:rPr lang="en-CA" dirty="0" smtClean="0"/>
            </a:br>
            <a:r>
              <a:rPr lang="en-CA" dirty="0" smtClean="0"/>
              <a:t> competitors who do not know or use it. It may be a formula for a</a:t>
            </a:r>
            <a:br>
              <a:rPr lang="en-CA" dirty="0" smtClean="0"/>
            </a:br>
            <a:r>
              <a:rPr lang="en-CA" dirty="0" smtClean="0"/>
              <a:t> chemical compound, a process of manufacturing, treating or</a:t>
            </a:r>
            <a:br>
              <a:rPr lang="en-CA" dirty="0" smtClean="0"/>
            </a:br>
            <a:r>
              <a:rPr lang="en-CA" dirty="0" smtClean="0"/>
              <a:t> preserving materials, a pattern for a machine or other device, or</a:t>
            </a:r>
            <a:br>
              <a:rPr lang="en-CA" dirty="0" smtClean="0"/>
            </a:br>
            <a:r>
              <a:rPr lang="en-CA" dirty="0" smtClean="0"/>
              <a:t> a list of customers.”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Secrets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Non-disclosure agreements and employment contracts will state that the signee agrees to maintain the confidentiality of the trade secrets of the employer</a:t>
            </a:r>
          </a:p>
          <a:p>
            <a:pPr>
              <a:buNone/>
            </a:pPr>
            <a:r>
              <a:rPr lang="en-CA" dirty="0" smtClean="0"/>
              <a:t>	Courts will award damages for the disclosure of such secrets</a:t>
            </a:r>
          </a:p>
          <a:p>
            <a:pPr>
              <a:buNone/>
            </a:pPr>
            <a:r>
              <a:rPr lang="en-CA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Secrets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Engineers have, in addition, an ethical responsibility to protect trade secrets:</a:t>
            </a:r>
          </a:p>
          <a:p>
            <a:pPr lvl="1">
              <a:buNone/>
            </a:pPr>
            <a:r>
              <a:rPr lang="en-CA" b="1" dirty="0" smtClean="0"/>
              <a:t>	77.3</a:t>
            </a:r>
            <a:r>
              <a:rPr lang="en-CA" dirty="0" smtClean="0"/>
              <a:t>  A practitioner...shall regard as confidential information obtained...as to the business affairs, technical methods or processes of an employer...</a:t>
            </a:r>
          </a:p>
          <a:p>
            <a:pPr>
              <a:buNone/>
            </a:pPr>
            <a:r>
              <a:rPr lang="en-CA" dirty="0" smtClean="0"/>
              <a:t>	Failure to do so may result in an allegation of professional misconduct:</a:t>
            </a:r>
          </a:p>
          <a:p>
            <a:pPr lvl="1">
              <a:buNone/>
            </a:pPr>
            <a:r>
              <a:rPr lang="en-CA" b="1" dirty="0" smtClean="0"/>
              <a:t>	72(2)(b)</a:t>
            </a:r>
            <a:r>
              <a:rPr lang="en-CA" dirty="0" smtClean="0"/>
              <a:t> failure to make reasonable provision for the safeguarding of...</a:t>
            </a:r>
            <a:r>
              <a:rPr lang="en-CA" b="1" dirty="0" smtClean="0"/>
              <a:t>property</a:t>
            </a:r>
            <a:r>
              <a:rPr lang="en-CA" dirty="0" smtClean="0"/>
              <a:t> of a person who may be affected by the work for which the practitioner is responsible</a:t>
            </a:r>
          </a:p>
          <a:p>
            <a:pPr lvl="1">
              <a:buNone/>
            </a:pPr>
            <a:r>
              <a:rPr lang="en-CA" dirty="0" smtClean="0"/>
              <a:t>	</a:t>
            </a:r>
            <a:r>
              <a:rPr lang="en-CA" b="1" dirty="0" smtClean="0"/>
              <a:t>72(2)(j)</a:t>
            </a:r>
            <a:r>
              <a:rPr lang="en-CA" dirty="0" smtClean="0"/>
              <a:t> conduct or an act...would reasonably be regarded by the engineering profession as disgraceful, dishonourable or unprofessional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This talk covered the five classes of intellectual property</a:t>
            </a:r>
          </a:p>
          <a:p>
            <a:pPr lvl="1"/>
            <a:r>
              <a:rPr lang="en-CA" dirty="0" smtClean="0"/>
              <a:t>Patents of invention</a:t>
            </a:r>
          </a:p>
          <a:p>
            <a:pPr lvl="1"/>
            <a:r>
              <a:rPr lang="en-CA" dirty="0" smtClean="0"/>
              <a:t>Trade marks</a:t>
            </a:r>
          </a:p>
          <a:p>
            <a:pPr lvl="1"/>
            <a:r>
              <a:rPr lang="en-CA" dirty="0" smtClean="0"/>
              <a:t>Copyrights</a:t>
            </a:r>
          </a:p>
          <a:p>
            <a:pPr lvl="1"/>
            <a:r>
              <a:rPr lang="en-CA" dirty="0" smtClean="0"/>
              <a:t>Industrial designs</a:t>
            </a:r>
          </a:p>
          <a:p>
            <a:pPr lvl="1"/>
            <a:r>
              <a:rPr lang="en-CA" dirty="0" smtClean="0"/>
              <a:t>Trade secrets</a:t>
            </a:r>
          </a:p>
          <a:p>
            <a:pPr>
              <a:buNone/>
            </a:pPr>
            <a:r>
              <a:rPr lang="en-CA" dirty="0" smtClean="0"/>
              <a:t>	The first four are protected through statutes</a:t>
            </a:r>
          </a:p>
          <a:p>
            <a:pPr>
              <a:buNone/>
            </a:pPr>
            <a:r>
              <a:rPr lang="en-CA" dirty="0" smtClean="0"/>
              <a:t>	The last is protected by common law and, for the engineer, the Code of Ethics and definition of professional misconduct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1800" dirty="0" smtClean="0"/>
              <a:t>[1]</a:t>
            </a:r>
            <a:r>
              <a:rPr lang="en-CA" sz="1600" dirty="0" smtClean="0"/>
              <a:t>	</a:t>
            </a:r>
            <a:r>
              <a:rPr lang="en-CA" sz="1800" dirty="0" smtClean="0"/>
              <a:t>Gordon C. Andrews, </a:t>
            </a:r>
            <a:r>
              <a:rPr lang="en-CA" sz="1800" i="1" dirty="0" smtClean="0"/>
              <a:t>Canadian Professional Engineering and </a:t>
            </a:r>
            <a:r>
              <a:rPr lang="en-CA" sz="1800" i="1" dirty="0" err="1" smtClean="0"/>
              <a:t>Geoscience</a:t>
            </a:r>
            <a:r>
              <a:rPr lang="en-CA" sz="1800" i="1" dirty="0" smtClean="0"/>
              <a:t>-Practice and Ethics</a:t>
            </a:r>
            <a:r>
              <a:rPr lang="en-CA" sz="1800" dirty="0" smtClean="0"/>
              <a:t>, Nelson Education Ltd., 2009.</a:t>
            </a:r>
          </a:p>
          <a:p>
            <a:pPr>
              <a:buNone/>
            </a:pPr>
            <a:r>
              <a:rPr lang="en-CA" sz="1800" dirty="0" smtClean="0"/>
              <a:t>[2]</a:t>
            </a:r>
            <a:r>
              <a:rPr lang="en-CA" dirty="0" smtClean="0"/>
              <a:t>	</a:t>
            </a:r>
            <a:r>
              <a:rPr lang="en-CA" sz="1800" dirty="0" smtClean="0"/>
              <a:t>Professional Engineers Act General R.R.O. 1990, Regulation 941.</a:t>
            </a:r>
          </a:p>
          <a:p>
            <a:pPr>
              <a:buNone/>
            </a:pPr>
            <a:r>
              <a:rPr lang="en-CA" sz="1800" dirty="0" smtClean="0"/>
              <a:t>	</a:t>
            </a:r>
            <a:r>
              <a:rPr lang="en-CA" sz="1600" dirty="0" smtClean="0"/>
              <a:t>http://www.e-laws.gov.on.ca/html/regs/english/elaws_regs_900941_e.htm</a:t>
            </a:r>
          </a:p>
          <a:p>
            <a:pPr>
              <a:buNone/>
            </a:pPr>
            <a:r>
              <a:rPr lang="en-CA" sz="1800" dirty="0" smtClean="0"/>
              <a:t>[3]</a:t>
            </a:r>
            <a:r>
              <a:rPr lang="en-CA" sz="1600" dirty="0" smtClean="0"/>
              <a:t>	</a:t>
            </a:r>
            <a:r>
              <a:rPr lang="en-CA" sz="1800" dirty="0" smtClean="0"/>
              <a:t>Professional Engineers Act General R.R.O. 1990, Regulation 941.</a:t>
            </a:r>
          </a:p>
          <a:p>
            <a:pPr>
              <a:buNone/>
            </a:pPr>
            <a:r>
              <a:rPr lang="en-CA" sz="1800" dirty="0" smtClean="0"/>
              <a:t>	</a:t>
            </a:r>
            <a:r>
              <a:rPr lang="en-CA" sz="1600" dirty="0" smtClean="0"/>
              <a:t>http://www.e-laws.gov.on.ca/html/regs/english/elaws_regs_900941_e.htm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This talk focuses on intellectual property</a:t>
            </a:r>
          </a:p>
          <a:p>
            <a:pPr lvl="1"/>
            <a:r>
              <a:rPr lang="en-CA" dirty="0" smtClean="0"/>
              <a:t>There are numerous products of the mind</a:t>
            </a:r>
          </a:p>
          <a:p>
            <a:pPr lvl="2"/>
            <a:r>
              <a:rPr lang="en-CA" dirty="0" smtClean="0"/>
              <a:t>Design, process, innovations, identifiers, works, look-and-feel</a:t>
            </a:r>
          </a:p>
          <a:p>
            <a:pPr lvl="1"/>
            <a:r>
              <a:rPr lang="en-CA" dirty="0" smtClean="0"/>
              <a:t>The relevant statutes for:</a:t>
            </a:r>
          </a:p>
          <a:p>
            <a:pPr lvl="2"/>
            <a:r>
              <a:rPr lang="en-CA" dirty="0" smtClean="0"/>
              <a:t>Patents of invention</a:t>
            </a:r>
          </a:p>
          <a:p>
            <a:pPr lvl="2"/>
            <a:r>
              <a:rPr lang="en-CA" dirty="0" smtClean="0"/>
              <a:t>Trade Marks</a:t>
            </a:r>
          </a:p>
          <a:p>
            <a:pPr lvl="2"/>
            <a:r>
              <a:rPr lang="en-CA" dirty="0" smtClean="0"/>
              <a:t>Copyrights</a:t>
            </a:r>
          </a:p>
          <a:p>
            <a:pPr lvl="2"/>
            <a:r>
              <a:rPr lang="en-CA" dirty="0" smtClean="0"/>
              <a:t>Industrial design</a:t>
            </a:r>
          </a:p>
          <a:p>
            <a:pPr lvl="1"/>
            <a:r>
              <a:rPr lang="en-CA" dirty="0" smtClean="0"/>
              <a:t>Common law issues with trade secrets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Copyright and Disclaimer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These slides are Copyright © 2010 by Douglas Wilhelm Harder.</a:t>
            </a:r>
            <a:br>
              <a:rPr lang="en-US" sz="1800" dirty="0" smtClean="0"/>
            </a:br>
            <a:r>
              <a:rPr lang="en-US" sz="1800" dirty="0" smtClean="0"/>
              <a:t>All rights reserved.</a:t>
            </a:r>
          </a:p>
          <a:p>
            <a:r>
              <a:rPr lang="en-US" sz="1800" dirty="0" smtClean="0"/>
              <a:t>These slides are made publicly available on the web for anyone to use</a:t>
            </a:r>
          </a:p>
          <a:p>
            <a:r>
              <a:rPr lang="en-US" sz="1800" dirty="0" smtClean="0"/>
              <a:t>No warranty is given that any information in these slides is correct</a:t>
            </a:r>
          </a:p>
          <a:p>
            <a:r>
              <a:rPr lang="en-US" sz="1800" dirty="0" smtClean="0"/>
              <a:t>The use of these slides in studying for the PPE is fully at your own risk</a:t>
            </a:r>
          </a:p>
          <a:p>
            <a:r>
              <a:rPr lang="en-US" sz="1800" dirty="0" smtClean="0"/>
              <a:t>If you choose to use them, or a part thereof, for a course at another institution, I ask only three things:</a:t>
            </a:r>
          </a:p>
          <a:p>
            <a:pPr lvl="1"/>
            <a:r>
              <a:rPr lang="en-US" sz="1600" dirty="0" smtClean="0"/>
              <a:t>That you inform me that you are using the slides,</a:t>
            </a:r>
          </a:p>
          <a:p>
            <a:pPr lvl="1"/>
            <a:r>
              <a:rPr lang="en-US" sz="1600" dirty="0" smtClean="0"/>
              <a:t>That you acknowledge my work, and</a:t>
            </a:r>
          </a:p>
          <a:p>
            <a:pPr lvl="1"/>
            <a:r>
              <a:rPr lang="en-US" sz="1600" dirty="0" smtClean="0"/>
              <a:t>That you alert me of any mistakes which I made or changes which you make, and allow me the option of incorporating such changes (with an acknowledgment) in my set of slides</a:t>
            </a:r>
          </a:p>
          <a:p>
            <a:pPr lvl="1">
              <a:buFontTx/>
              <a:buNone/>
            </a:pPr>
            <a:endParaRPr lang="en-US" sz="1800" dirty="0" smtClean="0"/>
          </a:p>
          <a:p>
            <a:pPr lvl="1">
              <a:buFontTx/>
              <a:buNone/>
            </a:pPr>
            <a:r>
              <a:rPr lang="en-US" sz="1800" dirty="0" smtClean="0"/>
              <a:t>							</a:t>
            </a:r>
            <a:r>
              <a:rPr lang="en-US" sz="1600" dirty="0" smtClean="0"/>
              <a:t>	</a:t>
            </a:r>
            <a:r>
              <a:rPr lang="en-US" sz="1200" dirty="0" smtClean="0"/>
              <a:t>Sincerely,</a:t>
            </a:r>
          </a:p>
          <a:p>
            <a:pPr lvl="1">
              <a:buFontTx/>
              <a:buNone/>
            </a:pPr>
            <a:r>
              <a:rPr lang="en-US" sz="1200" dirty="0" smtClean="0"/>
              <a:t>								Douglas Wilhelm Harder, </a:t>
            </a:r>
            <a:r>
              <a:rPr lang="en-US" sz="1200" dirty="0" err="1" smtClean="0"/>
              <a:t>MMath</a:t>
            </a:r>
            <a:endParaRPr lang="en-US" sz="1200" dirty="0" smtClean="0"/>
          </a:p>
          <a:p>
            <a:pPr lvl="1">
              <a:buFontTx/>
              <a:buNone/>
            </a:pPr>
            <a:r>
              <a:rPr lang="en-US" sz="1200" dirty="0" smtClean="0"/>
              <a:t>								</a:t>
            </a:r>
            <a:r>
              <a:rPr lang="en-US" sz="1200" b="1" dirty="0" smtClean="0">
                <a:latin typeface="Courier New" pitchFamily="49" charset="0"/>
              </a:rPr>
              <a:t>dwharder@alumni.uwaterloo.ca</a:t>
            </a:r>
          </a:p>
          <a:p>
            <a:endParaRPr lang="en-CA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Owners of real property have many rights under the law</a:t>
            </a:r>
          </a:p>
          <a:p>
            <a:pPr>
              <a:buNone/>
            </a:pPr>
            <a:r>
              <a:rPr lang="en-CA" dirty="0" smtClean="0"/>
              <a:t>	There are numerous products of intellectual efforts including:</a:t>
            </a:r>
          </a:p>
          <a:p>
            <a:pPr lvl="1"/>
            <a:r>
              <a:rPr lang="en-CA" dirty="0" smtClean="0"/>
              <a:t>Design, process, innovations, identifiers,</a:t>
            </a:r>
            <a:br>
              <a:rPr lang="en-CA" dirty="0" smtClean="0"/>
            </a:br>
            <a:r>
              <a:rPr lang="en-CA" dirty="0" smtClean="0"/>
              <a:t>works, recordings, look-and-feel</a:t>
            </a:r>
          </a:p>
          <a:p>
            <a:pPr>
              <a:buNone/>
            </a:pPr>
            <a:r>
              <a:rPr lang="en-CA" dirty="0" smtClean="0"/>
              <a:t>	It is necessary to give rights to those who come up with these efforts</a:t>
            </a:r>
          </a:p>
          <a:p>
            <a:pPr lvl="1"/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Intellectual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Five classifications of intellectual property have evolved over time:</a:t>
            </a:r>
          </a:p>
          <a:p>
            <a:pPr lvl="1"/>
            <a:r>
              <a:rPr lang="en-CA" dirty="0" smtClean="0"/>
              <a:t>Patents of invention			inventions</a:t>
            </a:r>
          </a:p>
          <a:p>
            <a:pPr lvl="1"/>
            <a:r>
              <a:rPr lang="en-CA" dirty="0" smtClean="0"/>
              <a:t>Trade-marks					distinguishing marks</a:t>
            </a:r>
          </a:p>
          <a:p>
            <a:pPr lvl="1"/>
            <a:r>
              <a:rPr lang="en-CA" dirty="0" smtClean="0"/>
              <a:t>Copyright					written or recorded works</a:t>
            </a:r>
          </a:p>
          <a:p>
            <a:pPr lvl="1"/>
            <a:r>
              <a:rPr lang="en-CA" dirty="0" smtClean="0"/>
              <a:t>Industrial design				identifiable appearance</a:t>
            </a:r>
          </a:p>
          <a:p>
            <a:pPr lvl="1"/>
            <a:r>
              <a:rPr lang="en-CA" dirty="0" smtClean="0"/>
              <a:t>Trade secrets					industrial </a:t>
            </a:r>
            <a:r>
              <a:rPr lang="en-CA" i="1" dirty="0" smtClean="0"/>
              <a:t>know-how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Statute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The first four are protected by various statutes: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We will examine trade secrets at the end</a:t>
            </a:r>
          </a:p>
          <a:p>
            <a:pPr>
              <a:buNone/>
            </a:pPr>
            <a:endParaRPr lang="en-CA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257425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Intellectual</a:t>
                      </a:r>
                      <a:r>
                        <a:rPr lang="en-CA" baseline="0" dirty="0" smtClean="0"/>
                        <a:t> Property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Statute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Patents of invention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Patent</a:t>
                      </a:r>
                      <a:r>
                        <a:rPr lang="en-CA" baseline="0" dirty="0" smtClean="0"/>
                        <a:t> Act (1985)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Trade marks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Trade-mark Act (1985)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Copyrights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Copyright Act (1985)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Industrial</a:t>
                      </a:r>
                      <a:r>
                        <a:rPr lang="en-CA" baseline="0" dirty="0" smtClean="0"/>
                        <a:t> design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Industrial Design Act (1985)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Patents of Invention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The Patent Act defines an invention as</a:t>
            </a:r>
          </a:p>
          <a:p>
            <a:pPr lvl="1">
              <a:buNone/>
            </a:pPr>
            <a:r>
              <a:rPr lang="en-CA" dirty="0" smtClean="0"/>
              <a:t>	"any new and useful art, process, machine, manufacture or</a:t>
            </a:r>
            <a:br>
              <a:rPr lang="en-CA" dirty="0" smtClean="0"/>
            </a:br>
            <a:r>
              <a:rPr lang="en-CA" dirty="0" smtClean="0"/>
              <a:t> composition of matter, or any new and useful improvement in</a:t>
            </a:r>
            <a:br>
              <a:rPr lang="en-CA" dirty="0" smtClean="0"/>
            </a:br>
            <a:r>
              <a:rPr lang="en-CA" dirty="0" smtClean="0"/>
              <a:t> any art, process, machine, manufacture or composition of</a:t>
            </a:r>
            <a:br>
              <a:rPr lang="en-CA" dirty="0" smtClean="0"/>
            </a:br>
            <a:r>
              <a:rPr lang="en-CA" dirty="0" smtClean="0"/>
              <a:t> matter."</a:t>
            </a:r>
          </a:p>
          <a:p>
            <a:pPr>
              <a:buNone/>
            </a:pPr>
            <a:r>
              <a:rPr lang="en-CA" dirty="0" smtClean="0"/>
              <a:t>	</a:t>
            </a:r>
          </a:p>
        </p:txBody>
      </p:sp>
      <p:pic>
        <p:nvPicPr>
          <p:cNvPr id="1027" name="Picture 3" descr="C:\Users\dwharder\Desktop\pat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70238"/>
            <a:ext cx="2438400" cy="312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Patents of Invention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A patent on an invention allows the holder of the patent to use or licence others to use the invention for 20 years</a:t>
            </a:r>
          </a:p>
          <a:p>
            <a:pPr lvl="1"/>
            <a:r>
              <a:rPr lang="en-CA" dirty="0" smtClean="0"/>
              <a:t>The patent may be assigned (sold) to another person or business organization with registration</a:t>
            </a:r>
          </a:p>
          <a:p>
            <a:pPr>
              <a:buNone/>
            </a:pPr>
            <a:r>
              <a:rPr lang="en-CA" dirty="0" smtClean="0"/>
              <a:t>	Use of a patented invention without a licence allows the holder to sue for damages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Marks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The Trade-mark Act defines a trade mark as</a:t>
            </a:r>
          </a:p>
          <a:p>
            <a:pPr lvl="1">
              <a:buNone/>
            </a:pPr>
            <a:r>
              <a:rPr lang="en-CA" dirty="0" smtClean="0"/>
              <a:t>	“a mark that is used by a person for the purpose of distinguishing</a:t>
            </a:r>
            <a:br>
              <a:rPr lang="en-CA" dirty="0" smtClean="0"/>
            </a:br>
            <a:r>
              <a:rPr lang="en-CA" dirty="0" smtClean="0"/>
              <a:t> or so as to distinguish wares or services manufactured, sold,</a:t>
            </a:r>
            <a:br>
              <a:rPr lang="en-CA" dirty="0" smtClean="0"/>
            </a:br>
            <a:r>
              <a:rPr lang="en-CA" dirty="0" smtClean="0"/>
              <a:t> leased, hired or performed by him from those manufactured,</a:t>
            </a:r>
            <a:br>
              <a:rPr lang="en-CA" dirty="0" smtClean="0"/>
            </a:br>
            <a:r>
              <a:rPr lang="en-CA" dirty="0" smtClean="0"/>
              <a:t> sold, leased, hired or performed by others, a certification mark,</a:t>
            </a:r>
            <a:br>
              <a:rPr lang="en-CA" dirty="0" smtClean="0"/>
            </a:br>
            <a:r>
              <a:rPr lang="en-CA" dirty="0" smtClean="0"/>
              <a:t> a distinguishing guise, ...”</a:t>
            </a:r>
          </a:p>
          <a:p>
            <a:pPr>
              <a:buNone/>
            </a:pPr>
            <a:r>
              <a:rPr lang="en-CA" dirty="0" smtClean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771900"/>
            <a:ext cx="1638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8559" y="5119688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3773" y="4056063"/>
            <a:ext cx="136712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3325" y="4168775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8559" y="3765550"/>
            <a:ext cx="2042466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dwharder\Desktop\corelX4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2625" y="4168775"/>
            <a:ext cx="927100" cy="95091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496719"/>
            <a:ext cx="2628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Marks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The holder of a trade mark may use that mark to identify products to distinguish it from others</a:t>
            </a:r>
          </a:p>
          <a:p>
            <a:pPr lvl="1"/>
            <a:r>
              <a:rPr lang="en-CA" dirty="0" smtClean="0"/>
              <a:t>Assists in branding and the development of a brand reputation</a:t>
            </a:r>
          </a:p>
          <a:p>
            <a:pPr>
              <a:buNone/>
            </a:pPr>
            <a:r>
              <a:rPr lang="en-CA" dirty="0" smtClean="0"/>
              <a:t>	The holder of a trade mark may prevent others from using similar marks which may cause confusion</a:t>
            </a:r>
          </a:p>
          <a:p>
            <a:pPr>
              <a:buNone/>
            </a:pPr>
            <a:r>
              <a:rPr lang="en-CA" dirty="0" smtClean="0"/>
              <a:t>	The holder of a trade mark may licence others to use it</a:t>
            </a:r>
          </a:p>
          <a:p>
            <a:pPr>
              <a:buNone/>
            </a:pPr>
            <a:r>
              <a:rPr lang="en-CA" dirty="0" smtClean="0"/>
              <a:t>	Registration is valid for 15 years</a:t>
            </a:r>
          </a:p>
          <a:p>
            <a:pPr lvl="1"/>
            <a:r>
              <a:rPr lang="en-CA" dirty="0" smtClean="0"/>
              <a:t>This registration may be renewed arbitrarily often for subsequent 15-year periods</a:t>
            </a:r>
          </a:p>
          <a:p>
            <a:pPr>
              <a:buNone/>
            </a:pPr>
            <a:r>
              <a:rPr lang="en-CA" dirty="0" smtClean="0"/>
              <a:t>	Trade marks do not have to be registered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Colour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Engineering_Colour</Template>
  <TotalTime>1102</TotalTime>
  <Words>108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Engineering_Colour</vt:lpstr>
      <vt:lpstr>Intellectual Property</vt:lpstr>
      <vt:lpstr>Outline</vt:lpstr>
      <vt:lpstr>Background</vt:lpstr>
      <vt:lpstr>Intellectual Property</vt:lpstr>
      <vt:lpstr>Statute Law</vt:lpstr>
      <vt:lpstr>Patents of Invention</vt:lpstr>
      <vt:lpstr>Patents of Invention</vt:lpstr>
      <vt:lpstr>Trade Marks</vt:lpstr>
      <vt:lpstr>Trade Marks</vt:lpstr>
      <vt:lpstr>Copyrights</vt:lpstr>
      <vt:lpstr>Copyrights</vt:lpstr>
      <vt:lpstr>Copyrights</vt:lpstr>
      <vt:lpstr>Industrial Designs</vt:lpstr>
      <vt:lpstr>Industrial Designs</vt:lpstr>
      <vt:lpstr>Trade Secrets</vt:lpstr>
      <vt:lpstr>Trade Secrets</vt:lpstr>
      <vt:lpstr>Trade Secrets</vt:lpstr>
      <vt:lpstr>Summary</vt:lpstr>
      <vt:lpstr>References</vt:lpstr>
      <vt:lpstr>Copyright and Disclaimer</vt:lpstr>
    </vt:vector>
  </TitlesOfParts>
  <Company>University of Waterloo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kharkins</dc:creator>
  <cp:lastModifiedBy>Douglas Wilhelm Harder</cp:lastModifiedBy>
  <cp:revision>121</cp:revision>
  <cp:lastPrinted>2010-03-08T19:59:32Z</cp:lastPrinted>
  <dcterms:created xsi:type="dcterms:W3CDTF">2010-03-10T14:45:39Z</dcterms:created>
  <dcterms:modified xsi:type="dcterms:W3CDTF">2010-06-16T16:39:03Z</dcterms:modified>
</cp:coreProperties>
</file>