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14"/>
  </p:handoutMasterIdLst>
  <p:sldIdLst>
    <p:sldId id="258" r:id="rId2"/>
    <p:sldId id="296" r:id="rId3"/>
    <p:sldId id="285" r:id="rId4"/>
    <p:sldId id="291" r:id="rId5"/>
    <p:sldId id="283" r:id="rId6"/>
    <p:sldId id="294" r:id="rId7"/>
    <p:sldId id="295" r:id="rId8"/>
    <p:sldId id="293" r:id="rId9"/>
    <p:sldId id="292" r:id="rId10"/>
    <p:sldId id="286" r:id="rId11"/>
    <p:sldId id="288" r:id="rId12"/>
    <p:sldId id="287" r:id="rId13"/>
  </p:sldIdLst>
  <p:sldSz cx="9144000" cy="6858000" type="screen4x3"/>
  <p:notesSz cx="6858000" cy="9144000"/>
  <p:defaultTextStyle>
    <a:defPPr>
      <a:defRPr lang="en-CA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40" autoAdjust="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-108" y="-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0" d="100"/>
          <a:sy n="80" d="100"/>
        </p:scale>
        <p:origin x="-2538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D02D7B-BB96-44BC-ACE3-E7343C3F060B}" type="datetimeFigureOut">
              <a:rPr lang="en-US" smtClean="0"/>
              <a:pPr/>
              <a:t>6/16/2010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644CD9-3F6B-4FDE-B54B-CA234AD77A25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dwharder\Desktop\bar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0"/>
            <a:ext cx="6858000" cy="6858000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 userDrawn="1"/>
        </p:nvSpPr>
        <p:spPr>
          <a:xfrm>
            <a:off x="30512" y="5307366"/>
            <a:ext cx="2856123" cy="1524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rtl="0" fontAlgn="base">
              <a:spcBef>
                <a:spcPct val="0"/>
              </a:spcBef>
              <a:spcAft>
                <a:spcPct val="0"/>
              </a:spcAft>
            </a:pPr>
            <a:endParaRPr lang="en-CA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12925" y="1182415"/>
            <a:ext cx="6633414" cy="2418036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40690" y="3684743"/>
            <a:ext cx="4966138" cy="1167524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6" name="Picture 2" descr="C:\Users\dwharder\Desktop\UW.jp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30512" y="124054"/>
            <a:ext cx="1524000" cy="154463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 userDrawn="1"/>
        </p:nvSpPr>
        <p:spPr>
          <a:xfrm>
            <a:off x="412451" y="5576047"/>
            <a:ext cx="24741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000" b="1" dirty="0" smtClean="0">
                <a:latin typeface="Arial" pitchFamily="34" charset="0"/>
                <a:cs typeface="Arial" pitchFamily="34" charset="0"/>
              </a:rPr>
              <a:t>WATERLOO</a:t>
            </a:r>
          </a:p>
          <a:p>
            <a:pPr algn="ctr"/>
            <a:r>
              <a:rPr lang="en-CA" sz="1200" b="1" dirty="0" smtClean="0">
                <a:latin typeface="Arial" pitchFamily="34" charset="0"/>
                <a:cs typeface="Arial" pitchFamily="34" charset="0"/>
              </a:rPr>
              <a:t>ELECTRICAL AND</a:t>
            </a:r>
            <a:br>
              <a:rPr lang="en-CA" sz="1200" b="1" dirty="0" smtClean="0">
                <a:latin typeface="Arial" pitchFamily="34" charset="0"/>
                <a:cs typeface="Arial" pitchFamily="34" charset="0"/>
              </a:rPr>
            </a:br>
            <a:r>
              <a:rPr lang="en-CA" sz="1200" b="1" dirty="0" smtClean="0">
                <a:latin typeface="Arial" pitchFamily="34" charset="0"/>
                <a:cs typeface="Arial" pitchFamily="34" charset="0"/>
              </a:rPr>
              <a:t>COMPUTER ENGINEERING</a:t>
            </a:r>
            <a:endParaRPr lang="en-CA" sz="1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3" descr="C:\Users\dwharder\Desktop\ECEAuClrMilli.png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218963" y="5557648"/>
            <a:ext cx="613594" cy="94437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363381-76E7-4228-A556-219F34C9EB4E}" type="datetime1">
              <a:rPr lang="en-CA"/>
              <a:pPr/>
              <a:t>16/06/2010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00988" y="6089650"/>
            <a:ext cx="785812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CA" dirty="0" smtClean="0"/>
              <a:t>&lt;#&gt; of &lt;##&gt;</a:t>
            </a:r>
            <a:endParaRPr lang="en-C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690" y="3582278"/>
            <a:ext cx="4002689" cy="2204216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3723" y="1086070"/>
            <a:ext cx="7418553" cy="2364828"/>
          </a:xfr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1629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1629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62FA27-3B6F-436B-A90E-795D99C82413}" type="datetime1">
              <a:rPr lang="en-CA"/>
              <a:pPr/>
              <a:t>16/06/2010</a:t>
            </a:fld>
            <a:endParaRPr lang="en-C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00988" y="6089650"/>
            <a:ext cx="7858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27924B7-DFD7-4F94-B920-1D14707E9FBC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56202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56202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86AB4B-D30B-4C55-BE33-3D03E01A4B1A}" type="datetime1">
              <a:rPr lang="en-CA"/>
              <a:pPr/>
              <a:t>16/06/2010</a:t>
            </a:fld>
            <a:endParaRPr lang="en-CA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00988" y="6089650"/>
            <a:ext cx="7858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B63DE03-B8C1-427D-BA6A-ABA7528EF3FF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6CEEB1-B633-4ECE-8666-1C73F7E6E630}" type="datetime1">
              <a:rPr lang="en-CA"/>
              <a:pPr/>
              <a:t>16/06/2010</a:t>
            </a:fld>
            <a:endParaRPr lang="en-C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00988" y="6089650"/>
            <a:ext cx="7858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21F6EB6-F610-48AC-A9B1-60FBF4DC21DC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AD17FE3-D847-4DA6-AFAF-147FF9FB231C}" type="datetime1">
              <a:rPr lang="en-CA"/>
              <a:pPr/>
              <a:t>16/06/2010</a:t>
            </a:fld>
            <a:endParaRPr lang="en-CA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00988" y="6089650"/>
            <a:ext cx="7858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9738608-055C-4109-8B35-9256C9A80F33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4288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2667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30C1B9-2D8A-4B55-AD4A-C4883802C9C2}" type="datetime1">
              <a:rPr lang="en-CA"/>
              <a:pPr/>
              <a:t>16/06/2010</a:t>
            </a:fld>
            <a:endParaRPr lang="en-C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00988" y="6089650"/>
            <a:ext cx="7858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D19447A-6DE4-4A94-A23E-6A7876084419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599143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11318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165881"/>
            <a:ext cx="5486400" cy="37831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68D16A-D713-423E-AB0B-5991D5E769FD}" type="datetime1">
              <a:rPr lang="en-CA"/>
              <a:pPr/>
              <a:t>16/06/2010</a:t>
            </a:fld>
            <a:endParaRPr lang="en-C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00988" y="6089650"/>
            <a:ext cx="785812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4F4137A-103E-41FA-AC15-589A3674D5F0}" type="slidenum">
              <a:rPr lang="en-CA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CA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07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24200" y="6227763"/>
            <a:ext cx="2133600" cy="24606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36F8E53B-F0ED-4324-89F9-78CCD2654FE2}" type="datetime1">
              <a:rPr lang="en-CA"/>
              <a:pPr/>
              <a:t>16/06/2010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959475"/>
            <a:ext cx="3163888" cy="25717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340730" y="6017930"/>
            <a:ext cx="183769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400" b="1" dirty="0" smtClean="0">
                <a:latin typeface="Arial" pitchFamily="34" charset="0"/>
                <a:cs typeface="Arial" pitchFamily="34" charset="0"/>
              </a:rPr>
              <a:t>WATERLOO</a:t>
            </a:r>
          </a:p>
          <a:p>
            <a:pPr algn="ctr"/>
            <a:r>
              <a:rPr lang="en-CA" sz="1000" b="1" dirty="0" smtClean="0">
                <a:latin typeface="Arial" pitchFamily="34" charset="0"/>
                <a:cs typeface="Arial" pitchFamily="34" charset="0"/>
              </a:rPr>
              <a:t>ELECTRICAL AND</a:t>
            </a:r>
            <a:br>
              <a:rPr lang="en-CA" sz="1000" b="1" dirty="0" smtClean="0">
                <a:latin typeface="Arial" pitchFamily="34" charset="0"/>
                <a:cs typeface="Arial" pitchFamily="34" charset="0"/>
              </a:rPr>
            </a:br>
            <a:r>
              <a:rPr lang="en-CA" sz="1000" b="1" dirty="0" smtClean="0">
                <a:latin typeface="Arial" pitchFamily="34" charset="0"/>
                <a:cs typeface="Arial" pitchFamily="34" charset="0"/>
              </a:rPr>
              <a:t>COMPUTER ENGINEERING</a:t>
            </a:r>
            <a:endParaRPr lang="en-CA" sz="1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3" descr="C:\Users\dwharder\Desktop\ECEAuClrMilli.png"/>
          <p:cNvPicPr>
            <a:picLocks noChangeAspect="1" noChangeArrowheads="1"/>
          </p:cNvPicPr>
          <p:nvPr userDrawn="1"/>
        </p:nvPicPr>
        <p:blipFill>
          <a:blip r:embed="rId11"/>
          <a:srcRect/>
          <a:stretch>
            <a:fillRect/>
          </a:stretch>
        </p:blipFill>
        <p:spPr bwMode="auto">
          <a:xfrm>
            <a:off x="129313" y="6014542"/>
            <a:ext cx="462355" cy="711602"/>
          </a:xfrm>
          <a:prstGeom prst="rect">
            <a:avLst/>
          </a:prstGeom>
          <a:noFill/>
        </p:spPr>
      </p:pic>
      <p:pic>
        <p:nvPicPr>
          <p:cNvPr id="11" name="Picture 2" descr="C:\Users\dwharder\Desktop\UW.jpg"/>
          <p:cNvPicPr>
            <a:picLocks noChangeAspect="1" noChangeArrowheads="1"/>
          </p:cNvPicPr>
          <p:nvPr userDrawn="1"/>
        </p:nvPicPr>
        <p:blipFill>
          <a:blip r:embed="rId12"/>
          <a:srcRect/>
          <a:stretch>
            <a:fillRect/>
          </a:stretch>
        </p:blipFill>
        <p:spPr bwMode="auto">
          <a:xfrm>
            <a:off x="30512" y="88194"/>
            <a:ext cx="824006" cy="835165"/>
          </a:xfrm>
          <a:prstGeom prst="rect">
            <a:avLst/>
          </a:prstGeom>
          <a:noFill/>
        </p:spPr>
      </p:pic>
      <p:sp>
        <p:nvSpPr>
          <p:cNvPr id="12" name="Title Placeholder 1"/>
          <p:cNvSpPr txBox="1">
            <a:spLocks/>
          </p:cNvSpPr>
          <p:nvPr userDrawn="1"/>
        </p:nvSpPr>
        <p:spPr bwMode="auto">
          <a:xfrm>
            <a:off x="457200" y="98552"/>
            <a:ext cx="8229600" cy="256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Complaints, Discipline and Enforcement</a:t>
            </a:r>
            <a:endParaRPr kumimoji="0" lang="en-CA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8420100" y="6286500"/>
            <a:ext cx="400050" cy="30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fld id="{6E709FAF-4BEC-442F-8F9F-4E334C3EEBC3}" type="slidenum">
              <a:rPr lang="en-CA" sz="1400"/>
              <a:pPr/>
              <a:t>‹#›</a:t>
            </a:fld>
            <a:endParaRPr lang="en-CA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04" r:id="rId2"/>
    <p:sldLayoutId id="2147483712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200" b="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6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sz="2800" dirty="0" smtClean="0"/>
              <a:t>Professional Engineers of Ontario</a:t>
            </a: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>Complaints, Discipline</a:t>
            </a:r>
            <a:br>
              <a:rPr lang="en-CA" dirty="0" smtClean="0"/>
            </a:br>
            <a:r>
              <a:rPr lang="en-CA" dirty="0" smtClean="0"/>
              <a:t>and Enforcement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sz="1600" dirty="0" smtClean="0"/>
              <a:t>Douglas Wilhelm Harder, </a:t>
            </a:r>
            <a:r>
              <a:rPr lang="en-CA" sz="1600" dirty="0" err="1" smtClean="0"/>
              <a:t>M.Math</a:t>
            </a:r>
            <a:r>
              <a:rPr lang="en-CA" sz="1600" dirty="0" smtClean="0"/>
              <a:t>.</a:t>
            </a:r>
          </a:p>
          <a:p>
            <a:r>
              <a:rPr lang="en-CA" sz="1600" dirty="0" smtClean="0"/>
              <a:t>Department of Electrical and Computer Engineering</a:t>
            </a:r>
          </a:p>
          <a:p>
            <a:r>
              <a:rPr lang="en-CA" sz="1600" dirty="0" smtClean="0"/>
              <a:t>University of Waterloo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Summary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CA" dirty="0" smtClean="0"/>
              <a:t>	This talk focuses the discipline</a:t>
            </a:r>
          </a:p>
          <a:p>
            <a:pPr lvl="1"/>
            <a:r>
              <a:rPr lang="en-CA" dirty="0" smtClean="0"/>
              <a:t>The processes is outlined in the Professional Engineers Act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References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CA" sz="1800" dirty="0" smtClean="0"/>
              <a:t>[1]	Professional Engineers Act R.S.O. 1990, CHAPTER P.28</a:t>
            </a:r>
          </a:p>
          <a:p>
            <a:pPr>
              <a:buNone/>
            </a:pPr>
            <a:r>
              <a:rPr lang="en-CA" sz="1600" dirty="0" smtClean="0"/>
              <a:t>	http://www.e-laws.gov.on.ca/html/statutes/english/elaws_statutes_90p28_e.htm</a:t>
            </a:r>
          </a:p>
          <a:p>
            <a:pPr>
              <a:buNone/>
            </a:pPr>
            <a:r>
              <a:rPr lang="en-CA" sz="1800" dirty="0" smtClean="0"/>
              <a:t>[2]</a:t>
            </a:r>
            <a:r>
              <a:rPr lang="en-CA" dirty="0" smtClean="0"/>
              <a:t>	</a:t>
            </a:r>
            <a:r>
              <a:rPr lang="en-CA" sz="1800" dirty="0" smtClean="0"/>
              <a:t>Professional Engineers Act General R.R.O. 1990, Regulation 941.</a:t>
            </a:r>
          </a:p>
          <a:p>
            <a:pPr>
              <a:buNone/>
            </a:pPr>
            <a:r>
              <a:rPr lang="en-CA" sz="1800" dirty="0" smtClean="0"/>
              <a:t>	</a:t>
            </a:r>
            <a:r>
              <a:rPr lang="en-CA" sz="1600" dirty="0" smtClean="0"/>
              <a:t>http://www.e-laws.gov.on.ca/html/regs/english/elaws_regs_900941_e.htm</a:t>
            </a:r>
          </a:p>
          <a:p>
            <a:pPr>
              <a:buNone/>
            </a:pPr>
            <a:r>
              <a:rPr lang="en-CA" sz="1800" dirty="0" smtClean="0"/>
              <a:t>[3]	Complaints, Discipline and Enforcement, </a:t>
            </a:r>
            <a:r>
              <a:rPr lang="en-CA" sz="1600" dirty="0" smtClean="0"/>
              <a:t>http://members.peo.on.ca/index.cfm/ci_id/16760/la_id/1.htm</a:t>
            </a:r>
          </a:p>
          <a:p>
            <a:pPr>
              <a:buNone/>
            </a:pPr>
            <a:r>
              <a:rPr lang="en-CA" sz="1800" dirty="0" smtClean="0"/>
              <a:t>[4] 	Duty to Report</a:t>
            </a:r>
            <a:br>
              <a:rPr lang="en-CA" sz="1800" dirty="0" smtClean="0"/>
            </a:br>
            <a:r>
              <a:rPr lang="en-CA" sz="1600" dirty="0" smtClean="0"/>
              <a:t>http://www.peo.on.ca/complaints/duty_to_report.pdf</a:t>
            </a:r>
            <a:endParaRPr lang="en-CA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Copyright and Disclaimer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These slides are Copyright © 2010 by Douglas Wilhelm Harder.</a:t>
            </a:r>
            <a:br>
              <a:rPr lang="en-US" sz="1800" dirty="0" smtClean="0"/>
            </a:br>
            <a:r>
              <a:rPr lang="en-US" sz="1800" dirty="0" smtClean="0"/>
              <a:t>All rights reserved.</a:t>
            </a:r>
          </a:p>
          <a:p>
            <a:r>
              <a:rPr lang="en-US" sz="1800" dirty="0" smtClean="0"/>
              <a:t>These slides are made publicly available on the web for anyone to use</a:t>
            </a:r>
          </a:p>
          <a:p>
            <a:r>
              <a:rPr lang="en-US" sz="1800" dirty="0" smtClean="0"/>
              <a:t>No warranty is given that any information in these slides is correct</a:t>
            </a:r>
          </a:p>
          <a:p>
            <a:r>
              <a:rPr lang="en-US" sz="1800" dirty="0" smtClean="0"/>
              <a:t>The use of these slides in studying for the PPE is fully at your own risk</a:t>
            </a:r>
          </a:p>
          <a:p>
            <a:r>
              <a:rPr lang="en-US" sz="1800" dirty="0" smtClean="0"/>
              <a:t>If you choose to use them, or a part thereof, for a course at another institution, I ask only three things:</a:t>
            </a:r>
          </a:p>
          <a:p>
            <a:pPr lvl="1"/>
            <a:r>
              <a:rPr lang="en-US" sz="1600" dirty="0" smtClean="0"/>
              <a:t>That you inform me that you are using the slides,</a:t>
            </a:r>
          </a:p>
          <a:p>
            <a:pPr lvl="1"/>
            <a:r>
              <a:rPr lang="en-US" sz="1600" dirty="0" smtClean="0"/>
              <a:t>That you acknowledge my work, and</a:t>
            </a:r>
          </a:p>
          <a:p>
            <a:pPr lvl="1"/>
            <a:r>
              <a:rPr lang="en-US" sz="1600" dirty="0" smtClean="0"/>
              <a:t>That you alert me of any mistakes which I made or changes which you make, and allow me the option of incorporating such changes (with an acknowledgment) in my set of slides</a:t>
            </a:r>
          </a:p>
          <a:p>
            <a:pPr lvl="1">
              <a:buFontTx/>
              <a:buNone/>
            </a:pPr>
            <a:endParaRPr lang="en-US" sz="1800" dirty="0" smtClean="0"/>
          </a:p>
          <a:p>
            <a:pPr lvl="1">
              <a:buFontTx/>
              <a:buNone/>
            </a:pPr>
            <a:r>
              <a:rPr lang="en-US" sz="1800" dirty="0" smtClean="0"/>
              <a:t>							</a:t>
            </a:r>
            <a:r>
              <a:rPr lang="en-US" sz="1600" dirty="0" smtClean="0"/>
              <a:t>	</a:t>
            </a:r>
            <a:r>
              <a:rPr lang="en-US" sz="1200" dirty="0" smtClean="0"/>
              <a:t>Sincerely,</a:t>
            </a:r>
          </a:p>
          <a:p>
            <a:pPr lvl="1">
              <a:buFontTx/>
              <a:buNone/>
            </a:pPr>
            <a:r>
              <a:rPr lang="en-US" sz="1200" dirty="0" smtClean="0"/>
              <a:t>								Douglas Wilhelm Harder, </a:t>
            </a:r>
            <a:r>
              <a:rPr lang="en-US" sz="1200" dirty="0" err="1" smtClean="0"/>
              <a:t>MMath</a:t>
            </a:r>
            <a:endParaRPr lang="en-US" sz="1200" dirty="0" smtClean="0"/>
          </a:p>
          <a:p>
            <a:pPr lvl="1">
              <a:buFontTx/>
              <a:buNone/>
            </a:pPr>
            <a:r>
              <a:rPr lang="en-US" sz="1200" dirty="0" smtClean="0"/>
              <a:t>								</a:t>
            </a:r>
            <a:r>
              <a:rPr lang="en-US" sz="1200" b="1" dirty="0" smtClean="0">
                <a:latin typeface="Courier New" pitchFamily="49" charset="0"/>
              </a:rPr>
              <a:t>dwharder@alumni.uwaterloo.ca</a:t>
            </a:r>
          </a:p>
          <a:p>
            <a:endParaRPr lang="en-CA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Outline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CA" dirty="0" smtClean="0"/>
              <a:t>	This talk focuses </a:t>
            </a:r>
            <a:r>
              <a:rPr lang="en-CA" dirty="0" smtClean="0"/>
              <a:t>on the issues with </a:t>
            </a:r>
            <a:r>
              <a:rPr lang="en-CA" dirty="0" smtClean="0"/>
              <a:t>complaints</a:t>
            </a:r>
            <a:r>
              <a:rPr lang="en-CA" dirty="0" smtClean="0"/>
              <a:t>, </a:t>
            </a:r>
            <a:r>
              <a:rPr lang="en-CA" dirty="0" smtClean="0"/>
              <a:t>discipline </a:t>
            </a:r>
            <a:r>
              <a:rPr lang="en-CA" dirty="0" smtClean="0"/>
              <a:t>and </a:t>
            </a:r>
            <a:r>
              <a:rPr lang="en-CA" dirty="0" smtClean="0"/>
              <a:t>enforcement related to PEO</a:t>
            </a:r>
            <a:endParaRPr lang="en-CA" dirty="0" smtClean="0"/>
          </a:p>
          <a:p>
            <a:pPr lvl="1"/>
            <a:r>
              <a:rPr lang="en-CA" dirty="0" smtClean="0"/>
              <a:t>Professional misconduct</a:t>
            </a:r>
          </a:p>
          <a:p>
            <a:pPr lvl="1"/>
            <a:r>
              <a:rPr lang="en-CA" dirty="0" smtClean="0"/>
              <a:t>Incompetence</a:t>
            </a:r>
          </a:p>
          <a:p>
            <a:pPr lvl="1"/>
            <a:r>
              <a:rPr lang="en-CA" dirty="0" smtClean="0"/>
              <a:t>Penalties</a:t>
            </a:r>
          </a:p>
          <a:p>
            <a:pPr lvl="1"/>
            <a:r>
              <a:rPr lang="en-CA" dirty="0" smtClean="0"/>
              <a:t>Reporting</a:t>
            </a:r>
          </a:p>
          <a:p>
            <a:pPr lvl="1"/>
            <a:r>
              <a:rPr lang="en-CA" dirty="0" smtClean="0"/>
              <a:t>Enforcement</a:t>
            </a:r>
            <a:endParaRPr lang="en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Background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CA" dirty="0" smtClean="0"/>
              <a:t>	The Professional Engineers Act gives authority to the PEO to investigate misconduct and incompetence with the following relevant sections:</a:t>
            </a:r>
          </a:p>
          <a:p>
            <a:pPr marL="1314450" lvl="2" indent="-457200">
              <a:buFont typeface="+mj-lt"/>
              <a:buAutoNum type="arabicPeriod" startAt="23"/>
            </a:pPr>
            <a:r>
              <a:rPr lang="en-CA" dirty="0" smtClean="0">
                <a:solidFill>
                  <a:schemeClr val="tx2">
                    <a:lumMod val="75000"/>
                  </a:schemeClr>
                </a:solidFill>
              </a:rPr>
              <a:t>Complaints Committee</a:t>
            </a:r>
          </a:p>
          <a:p>
            <a:pPr marL="1314450" lvl="2" indent="-457200">
              <a:buFont typeface="+mj-lt"/>
              <a:buAutoNum type="arabicPeriod" startAt="23"/>
            </a:pPr>
            <a:r>
              <a:rPr lang="en-CA" dirty="0" smtClean="0">
                <a:solidFill>
                  <a:schemeClr val="tx2">
                    <a:lumMod val="75000"/>
                  </a:schemeClr>
                </a:solidFill>
              </a:rPr>
              <a:t>Duties of Complaints Committee</a:t>
            </a:r>
          </a:p>
          <a:p>
            <a:pPr marL="1314450" lvl="2" indent="-457200">
              <a:buFont typeface="+mj-lt"/>
              <a:buAutoNum type="arabicPeriod" startAt="23"/>
            </a:pPr>
            <a:r>
              <a:rPr lang="en-CA" dirty="0" smtClean="0">
                <a:solidFill>
                  <a:schemeClr val="tx2">
                    <a:lumMod val="75000"/>
                  </a:schemeClr>
                </a:solidFill>
              </a:rPr>
              <a:t>Complaints Review Councillor</a:t>
            </a:r>
          </a:p>
          <a:p>
            <a:pPr marL="1314450" lvl="2" indent="-457200">
              <a:buFont typeface="+mj-lt"/>
              <a:buAutoNum type="arabicPeriod" startAt="23"/>
            </a:pPr>
            <a:r>
              <a:rPr lang="en-CA" dirty="0" smtClean="0">
                <a:solidFill>
                  <a:schemeClr val="tx2">
                    <a:lumMod val="75000"/>
                  </a:schemeClr>
                </a:solidFill>
              </a:rPr>
              <a:t>Powers of Complaints Review Councillor</a:t>
            </a:r>
          </a:p>
          <a:p>
            <a:pPr marL="1314450" lvl="2" indent="-457200">
              <a:buFont typeface="+mj-lt"/>
              <a:buAutoNum type="arabicPeriod" startAt="23"/>
            </a:pPr>
            <a:r>
              <a:rPr lang="en-CA" dirty="0" smtClean="0">
                <a:solidFill>
                  <a:schemeClr val="accent1">
                    <a:lumMod val="75000"/>
                  </a:schemeClr>
                </a:solidFill>
              </a:rPr>
              <a:t>Discipline Committee</a:t>
            </a:r>
          </a:p>
          <a:p>
            <a:pPr marL="1314450" lvl="2" indent="-457200">
              <a:buFont typeface="+mj-lt"/>
              <a:buAutoNum type="arabicPeriod" startAt="23"/>
            </a:pPr>
            <a:r>
              <a:rPr lang="en-CA" dirty="0" smtClean="0">
                <a:solidFill>
                  <a:schemeClr val="accent1">
                    <a:lumMod val="75000"/>
                  </a:schemeClr>
                </a:solidFill>
              </a:rPr>
              <a:t>Duties and powers of Discipline Committee</a:t>
            </a:r>
          </a:p>
          <a:p>
            <a:pPr marL="1314450" lvl="2" indent="-457200">
              <a:buFont typeface="+mj-lt"/>
              <a:buAutoNum type="arabicPeriod" startAt="23"/>
            </a:pPr>
            <a:r>
              <a:rPr lang="en-CA" dirty="0" smtClean="0">
                <a:solidFill>
                  <a:schemeClr val="accent1">
                    <a:lumMod val="75000"/>
                  </a:schemeClr>
                </a:solidFill>
              </a:rPr>
              <a:t>Stay of decision on appeal</a:t>
            </a:r>
          </a:p>
          <a:p>
            <a:pPr marL="1314450" lvl="2" indent="-457200">
              <a:buFont typeface="+mj-lt"/>
              <a:buAutoNum type="arabicPeriod" startAt="23"/>
            </a:pPr>
            <a:r>
              <a:rPr lang="en-CA" dirty="0" smtClean="0">
                <a:solidFill>
                  <a:schemeClr val="accent1">
                    <a:lumMod val="75000"/>
                  </a:schemeClr>
                </a:solidFill>
              </a:rPr>
              <a:t>Discipline proceedings</a:t>
            </a:r>
          </a:p>
          <a:p>
            <a:pPr marL="1314450" lvl="2" indent="-457200">
              <a:buFont typeface="+mj-lt"/>
              <a:buAutoNum type="arabicPeriod" startAt="23"/>
            </a:pPr>
            <a:r>
              <a:rPr lang="en-CA" dirty="0" smtClean="0"/>
              <a:t>Appeal to court</a:t>
            </a:r>
          </a:p>
          <a:p>
            <a:pPr>
              <a:buNone/>
            </a:pPr>
            <a:endParaRPr lang="en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Professional Misconduct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CA" dirty="0" smtClean="0"/>
              <a:t>	A member or a holder of a certificate or licence may be found guilty of professional misconduct by the Committee if</a:t>
            </a:r>
          </a:p>
          <a:p>
            <a:pPr marL="857250" lvl="1" indent="-457200">
              <a:buAutoNum type="alphaLcParenBoth"/>
            </a:pPr>
            <a:r>
              <a:rPr lang="en-CA" dirty="0" smtClean="0"/>
              <a:t>the member or holder has been found guilty of an offence relevant to suitability to practise, upon proof of such conviction;</a:t>
            </a:r>
          </a:p>
          <a:p>
            <a:pPr marL="857250" lvl="1" indent="-457200">
              <a:buAutoNum type="alphaLcParenBoth"/>
            </a:pPr>
            <a:r>
              <a:rPr lang="en-CA" dirty="0" smtClean="0"/>
              <a:t> the member or holder has been guilty in the opinion of the Discipline Committee of professional misconduct as defined in the regulations.</a:t>
            </a:r>
          </a:p>
          <a:p>
            <a:pPr lvl="1"/>
            <a:endParaRPr lang="en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Incompetence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CA" dirty="0" smtClean="0"/>
              <a:t>	The Discipline Committee may find a member or a holder of a licence to be incompetent if in its opinion,</a:t>
            </a:r>
          </a:p>
          <a:p>
            <a:pPr marL="857250" lvl="1" indent="-457200">
              <a:buAutoNum type="alphaLcParenBoth"/>
            </a:pPr>
            <a:r>
              <a:rPr lang="en-CA" dirty="0" smtClean="0"/>
              <a:t>the member or holder has displayed in his or her professional responsibilities a lack of knowledge, skill or judgment or disregard for the welfare of the public ... that demonstrates the member or holder is unfit to carry out the responsibilities of a professional engineer; or</a:t>
            </a:r>
          </a:p>
          <a:p>
            <a:pPr marL="857250" lvl="1" indent="-457200">
              <a:buAutoNum type="alphaLcParenBoth"/>
            </a:pPr>
            <a:r>
              <a:rPr lang="en-CA" dirty="0" smtClean="0"/>
              <a:t>the member or holder is suffering from a ... condition or disorder ... making it desirable in the interests of the public or the </a:t>
            </a:r>
            <a:r>
              <a:rPr lang="en-CA" i="1" dirty="0" smtClean="0"/>
              <a:t>individual</a:t>
            </a:r>
            <a:r>
              <a:rPr lang="en-CA" dirty="0" smtClean="0"/>
              <a:t> that the </a:t>
            </a:r>
            <a:r>
              <a:rPr lang="en-CA" i="1" dirty="0" smtClean="0"/>
              <a:t>individual </a:t>
            </a:r>
            <a:r>
              <a:rPr lang="en-CA" dirty="0" smtClean="0"/>
              <a:t>no longer be permitted to engage in the practice of professional engineering or ... be restricted. </a:t>
            </a:r>
          </a:p>
          <a:p>
            <a:pPr>
              <a:buNone/>
            </a:pPr>
            <a:endParaRPr lang="en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Results of Discipline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CA" dirty="0" smtClean="0"/>
              <a:t>	Where the Discipline Committee finds a member ... or a holder ... guilty of professional misconduct or to be incompetent it may, by order</a:t>
            </a:r>
          </a:p>
          <a:p>
            <a:pPr marL="1257300" lvl="2" indent="-457200">
              <a:buAutoNum type="alphaLcParenBoth"/>
            </a:pPr>
            <a:r>
              <a:rPr lang="en-CA" dirty="0" smtClean="0"/>
              <a:t>revoke the licence or certificate of authorization</a:t>
            </a:r>
          </a:p>
          <a:p>
            <a:pPr marL="1257300" lvl="2" indent="-457200">
              <a:buAutoNum type="alphaLcParenBoth"/>
            </a:pPr>
            <a:r>
              <a:rPr lang="en-CA" dirty="0" smtClean="0"/>
              <a:t>suspend the licence or certificate of authorization</a:t>
            </a:r>
          </a:p>
          <a:p>
            <a:pPr marL="1257300" lvl="2" indent="-457200">
              <a:buAutoNum type="alphaLcParenBoth"/>
            </a:pPr>
            <a:r>
              <a:rPr lang="en-CA" dirty="0" smtClean="0"/>
              <a:t>limit the professional work to an extent specified</a:t>
            </a:r>
          </a:p>
          <a:p>
            <a:pPr marL="1257300" lvl="2" indent="-457200">
              <a:buAutoNum type="alphaLcParenBoth"/>
            </a:pPr>
            <a:r>
              <a:rPr lang="en-CA" dirty="0" smtClean="0"/>
              <a:t>impose terms, conditions or limitations including taking particular courses</a:t>
            </a:r>
          </a:p>
          <a:p>
            <a:pPr marL="1257300" lvl="2" indent="-457200">
              <a:buAutoNum type="alphaLcParenBoth"/>
            </a:pPr>
            <a:r>
              <a:rPr lang="en-CA" dirty="0" smtClean="0"/>
              <a:t>impose specific restrictions including requiring supervision and direction, collaboration, periodic inspections, and/or reporting</a:t>
            </a:r>
          </a:p>
          <a:p>
            <a:pPr marL="1257300" lvl="2" indent="-457200">
              <a:buAutoNum type="alphaLcParenBoth"/>
            </a:pPr>
            <a:r>
              <a:rPr lang="en-CA" dirty="0" smtClean="0"/>
              <a:t>reprimand, admonish, or counsel possibly with record</a:t>
            </a:r>
          </a:p>
          <a:p>
            <a:pPr marL="1257300" lvl="2" indent="-457200">
              <a:buAutoNum type="alphaLcParenBoth"/>
            </a:pPr>
            <a:r>
              <a:rPr lang="en-CA" dirty="0" smtClean="0"/>
              <a:t>revoke or suspend designations as specialist or consulting</a:t>
            </a:r>
            <a:endParaRPr lang="en-C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Results of Discipline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CA" dirty="0" smtClean="0"/>
              <a:t>	</a:t>
            </a:r>
          </a:p>
          <a:p>
            <a:pPr marL="1257300" lvl="2" indent="-457200">
              <a:buFont typeface="Wingdings" pitchFamily="2" charset="2"/>
              <a:buAutoNum type="alphaLcParenBoth" startAt="8"/>
            </a:pPr>
            <a:r>
              <a:rPr lang="en-CA" dirty="0" smtClean="0"/>
              <a:t>impose fines</a:t>
            </a:r>
          </a:p>
          <a:p>
            <a:pPr marL="1257300" lvl="2" indent="-457200">
              <a:buFont typeface="Wingdings" pitchFamily="2" charset="2"/>
              <a:buAutoNum type="alphaLcParenBoth" startAt="8"/>
            </a:pPr>
            <a:r>
              <a:rPr lang="en-CA" dirty="0" smtClean="0"/>
              <a:t>publish the findings and order either with or without including the names</a:t>
            </a:r>
          </a:p>
          <a:p>
            <a:pPr marL="1257300" lvl="2" indent="-457200">
              <a:buFont typeface="Wingdings" pitchFamily="2" charset="2"/>
              <a:buAutoNum type="alphaLcParenBoth" startAt="8"/>
            </a:pPr>
            <a:r>
              <a:rPr lang="en-CA" dirty="0" smtClean="0"/>
              <a:t>fix and impose costs to the Association</a:t>
            </a:r>
          </a:p>
          <a:p>
            <a:pPr marL="1257300" lvl="2" indent="-457200">
              <a:buFont typeface="Wingdings" pitchFamily="2" charset="2"/>
              <a:buAutoNum type="alphaLcParenBoth" startAt="8"/>
            </a:pPr>
            <a:r>
              <a:rPr lang="en-CA" dirty="0" smtClean="0"/>
              <a:t>Direct that penalties be suspended or postponed based on terms possibly including</a:t>
            </a:r>
          </a:p>
          <a:p>
            <a:pPr marL="1714500" lvl="3" indent="-457200">
              <a:buAutoNum type="romanLcParenBoth"/>
            </a:pPr>
            <a:r>
              <a:rPr lang="en-CA" sz="1800" dirty="0" smtClean="0"/>
              <a:t>the taking of particular courses</a:t>
            </a:r>
          </a:p>
          <a:p>
            <a:pPr marL="1714500" lvl="3" indent="-457200">
              <a:buAutoNum type="romanLcParenBoth"/>
            </a:pPr>
            <a:r>
              <a:rPr lang="en-CA" sz="1800" dirty="0" smtClean="0"/>
              <a:t>evidence that any physical or mental incapacity has been overcome</a:t>
            </a:r>
          </a:p>
          <a:p>
            <a:pPr marL="457200" indent="-457200">
              <a:buNone/>
            </a:pPr>
            <a:r>
              <a:rPr lang="en-CA" dirty="0" smtClean="0"/>
              <a:t>	or any combination of them</a:t>
            </a:r>
            <a:endParaRPr lang="en-C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Reporting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CA" dirty="0" smtClean="0"/>
              <a:t>	Practitioners should, where possible, raise concerns internally and attempt to resolve the problem</a:t>
            </a:r>
          </a:p>
          <a:p>
            <a:pPr>
              <a:buNone/>
            </a:pPr>
            <a:r>
              <a:rPr lang="en-CA" dirty="0" smtClean="0"/>
              <a:t>	If there is no resolution, the situation and concerns with evidence and consequences must be reported to the Office of the Registrar of PEO</a:t>
            </a:r>
          </a:p>
          <a:p>
            <a:pPr lvl="1"/>
            <a:r>
              <a:rPr lang="en-CA" dirty="0" smtClean="0"/>
              <a:t>The information will, at this point, be treated as confidential</a:t>
            </a:r>
          </a:p>
          <a:p>
            <a:pPr>
              <a:buNone/>
            </a:pPr>
            <a:r>
              <a:rPr lang="en-CA" dirty="0" smtClean="0"/>
              <a:t>	The Registrar will attempt to contact the employer/client</a:t>
            </a:r>
          </a:p>
          <a:p>
            <a:pPr>
              <a:buNone/>
            </a:pPr>
            <a:r>
              <a:rPr lang="en-CA" dirty="0" smtClean="0"/>
              <a:t>	If appropriate, the Registrar may report, review, request action and then follow up on the situation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Enforcement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Enforcement occurs against individuals or companies not licensed to practice engineering</a:t>
            </a:r>
          </a:p>
          <a:p>
            <a:r>
              <a:rPr lang="en-CA" dirty="0" smtClean="0"/>
              <a:t>Individuals implying they are professional engineers by using the terms </a:t>
            </a:r>
            <a:r>
              <a:rPr lang="en-CA" i="1" dirty="0" smtClean="0"/>
              <a:t>professional engineer</a:t>
            </a:r>
            <a:r>
              <a:rPr lang="en-CA" dirty="0" smtClean="0"/>
              <a:t>,</a:t>
            </a:r>
            <a:r>
              <a:rPr lang="en-CA" i="1" dirty="0" smtClean="0"/>
              <a:t> </a:t>
            </a:r>
            <a:r>
              <a:rPr lang="en-CA" dirty="0" err="1" smtClean="0"/>
              <a:t>P.Eng</a:t>
            </a:r>
            <a:r>
              <a:rPr lang="en-CA" dirty="0" smtClean="0"/>
              <a:t>., or (with exceptions) </a:t>
            </a:r>
            <a:r>
              <a:rPr lang="en-CA" i="1" dirty="0" smtClean="0"/>
              <a:t>engineer</a:t>
            </a:r>
            <a:r>
              <a:rPr lang="en-CA" dirty="0" smtClean="0"/>
              <a:t> or a seal will be prosecuted</a:t>
            </a:r>
          </a:p>
          <a:p>
            <a:pPr lvl="1"/>
            <a:r>
              <a:rPr lang="en-CA" dirty="0" smtClean="0"/>
              <a:t>First, PEO applies to an Ontario Court judge for a </a:t>
            </a:r>
            <a:r>
              <a:rPr lang="en-CA" i="1" dirty="0" smtClean="0"/>
              <a:t>cease and desist contraventions of the Professional Engineers Act </a:t>
            </a:r>
            <a:r>
              <a:rPr lang="en-CA" dirty="0" smtClean="0"/>
              <a:t>order</a:t>
            </a:r>
          </a:p>
          <a:p>
            <a:pPr lvl="1"/>
            <a:r>
              <a:rPr lang="en-CA" dirty="0" smtClean="0"/>
              <a:t>A first offence may have a fine up to $10 000</a:t>
            </a:r>
          </a:p>
          <a:p>
            <a:pPr lvl="1"/>
            <a:r>
              <a:rPr lang="en-CA" dirty="0" smtClean="0"/>
              <a:t>Subsequent offences may have fines up to $50 000</a:t>
            </a:r>
            <a:endParaRPr lang="en-CA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ngineering_Colour">
  <a:themeElements>
    <a:clrScheme name="Waterloo 1">
      <a:dk1>
        <a:sysClr val="windowText" lastClr="000000"/>
      </a:dk1>
      <a:lt1>
        <a:srgbClr val="FFFFFF"/>
      </a:lt1>
      <a:dk2>
        <a:srgbClr val="57068C"/>
      </a:dk2>
      <a:lt2>
        <a:srgbClr val="FFFFFF"/>
      </a:lt2>
      <a:accent1>
        <a:srgbClr val="0073CF"/>
      </a:accent1>
      <a:accent2>
        <a:srgbClr val="E98300"/>
      </a:accent2>
      <a:accent3>
        <a:srgbClr val="E0249A"/>
      </a:accent3>
      <a:accent4>
        <a:srgbClr val="009AA6"/>
      </a:accent4>
      <a:accent5>
        <a:srgbClr val="B6BF00"/>
      </a:accent5>
      <a:accent6>
        <a:srgbClr val="96172E"/>
      </a:accent6>
      <a:hlink>
        <a:srgbClr val="FECB00"/>
      </a:hlink>
      <a:folHlink>
        <a:srgbClr val="FECB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Engineering_Colour</Template>
  <TotalTime>357</TotalTime>
  <Words>132</Words>
  <Application>Microsoft Office PowerPoint</Application>
  <PresentationFormat>On-screen Show (4:3)</PresentationFormat>
  <Paragraphs>83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Engineering_Colour</vt:lpstr>
      <vt:lpstr>Professional Engineers of Ontario Complaints, Discipline and Enforcement</vt:lpstr>
      <vt:lpstr>Outline</vt:lpstr>
      <vt:lpstr>Background</vt:lpstr>
      <vt:lpstr>Professional Misconduct</vt:lpstr>
      <vt:lpstr>Incompetence</vt:lpstr>
      <vt:lpstr>Results of Discipline</vt:lpstr>
      <vt:lpstr>Results of Discipline</vt:lpstr>
      <vt:lpstr>Reporting</vt:lpstr>
      <vt:lpstr>Enforcement</vt:lpstr>
      <vt:lpstr>Summary</vt:lpstr>
      <vt:lpstr>References</vt:lpstr>
      <vt:lpstr>Copyright and Disclaimer</vt:lpstr>
    </vt:vector>
  </TitlesOfParts>
  <Company>University of Waterloo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kharkins</dc:creator>
  <cp:lastModifiedBy>Douglas Wilhelm Harder</cp:lastModifiedBy>
  <cp:revision>42</cp:revision>
  <cp:lastPrinted>2010-03-08T19:59:32Z</cp:lastPrinted>
  <dcterms:created xsi:type="dcterms:W3CDTF">2010-03-10T14:45:39Z</dcterms:created>
  <dcterms:modified xsi:type="dcterms:W3CDTF">2010-06-16T16:42:40Z</dcterms:modified>
</cp:coreProperties>
</file>