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18"/>
  </p:handoutMasterIdLst>
  <p:sldIdLst>
    <p:sldId id="258" r:id="rId2"/>
    <p:sldId id="281" r:id="rId3"/>
    <p:sldId id="285" r:id="rId4"/>
    <p:sldId id="358" r:id="rId5"/>
    <p:sldId id="291" r:id="rId6"/>
    <p:sldId id="314" r:id="rId7"/>
    <p:sldId id="359" r:id="rId8"/>
    <p:sldId id="362" r:id="rId9"/>
    <p:sldId id="360" r:id="rId10"/>
    <p:sldId id="363" r:id="rId11"/>
    <p:sldId id="365" r:id="rId12"/>
    <p:sldId id="361" r:id="rId13"/>
    <p:sldId id="366" r:id="rId14"/>
    <p:sldId id="286" r:id="rId15"/>
    <p:sldId id="288" r:id="rId16"/>
    <p:sldId id="287" r:id="rId17"/>
  </p:sldIdLst>
  <p:sldSz cx="9144000" cy="6858000" type="screen4x3"/>
  <p:notesSz cx="6858000" cy="9144000"/>
  <p:defaultTextStyle>
    <a:defPPr>
      <a:defRPr lang="en-CA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40" autoAdjust="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108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0" d="100"/>
          <a:sy n="80" d="100"/>
        </p:scale>
        <p:origin x="-2538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D02D7B-BB96-44BC-ACE3-E7343C3F060B}" type="datetimeFigureOut">
              <a:rPr lang="en-US" smtClean="0"/>
              <a:pPr/>
              <a:t>6/15/2010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644CD9-3F6B-4FDE-B54B-CA234AD77A25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wharder\Desktop\bar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0"/>
            <a:ext cx="6858000" cy="68580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 userDrawn="1"/>
        </p:nvSpPr>
        <p:spPr>
          <a:xfrm>
            <a:off x="30512" y="5307366"/>
            <a:ext cx="2856123" cy="1524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rtl="0" fontAlgn="base">
              <a:spcBef>
                <a:spcPct val="0"/>
              </a:spcBef>
              <a:spcAft>
                <a:spcPct val="0"/>
              </a:spcAft>
            </a:pPr>
            <a:endParaRPr lang="en-CA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12925" y="1182415"/>
            <a:ext cx="6633414" cy="2418036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40690" y="3684743"/>
            <a:ext cx="4966138" cy="1167524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6" name="Picture 2" descr="C:\Users\dwharder\Desktop\UW.jp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30512" y="124054"/>
            <a:ext cx="1524000" cy="154463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 userDrawn="1"/>
        </p:nvSpPr>
        <p:spPr>
          <a:xfrm>
            <a:off x="412451" y="5576047"/>
            <a:ext cx="24741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000" b="1" dirty="0" smtClean="0">
                <a:latin typeface="Arial" pitchFamily="34" charset="0"/>
                <a:cs typeface="Arial" pitchFamily="34" charset="0"/>
              </a:rPr>
              <a:t>WATERLOO</a:t>
            </a:r>
          </a:p>
          <a:p>
            <a:pPr algn="ctr"/>
            <a:r>
              <a:rPr lang="en-CA" sz="1200" b="1" dirty="0" smtClean="0">
                <a:latin typeface="Arial" pitchFamily="34" charset="0"/>
                <a:cs typeface="Arial" pitchFamily="34" charset="0"/>
              </a:rPr>
              <a:t>ELECTRICAL AND</a:t>
            </a:r>
            <a:br>
              <a:rPr lang="en-CA" sz="1200" b="1" dirty="0" smtClean="0">
                <a:latin typeface="Arial" pitchFamily="34" charset="0"/>
                <a:cs typeface="Arial" pitchFamily="34" charset="0"/>
              </a:rPr>
            </a:br>
            <a:r>
              <a:rPr lang="en-CA" sz="1200" b="1" dirty="0" smtClean="0">
                <a:latin typeface="Arial" pitchFamily="34" charset="0"/>
                <a:cs typeface="Arial" pitchFamily="34" charset="0"/>
              </a:rPr>
              <a:t>COMPUTER ENGINEERING</a:t>
            </a:r>
            <a:endParaRPr lang="en-CA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3" descr="C:\Users\dwharder\Desktop\ECEAuClrMilli.png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218963" y="5557648"/>
            <a:ext cx="613594" cy="9443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363381-76E7-4228-A556-219F34C9EB4E}" type="datetime1">
              <a:rPr lang="en-CA"/>
              <a:pPr/>
              <a:t>15/06/2010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00988" y="6089650"/>
            <a:ext cx="78581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CA" dirty="0" smtClean="0"/>
              <a:t>&lt;#&gt; of &lt;##&gt;</a:t>
            </a:r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690" y="3582278"/>
            <a:ext cx="4002689" cy="2204216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3723" y="1086070"/>
            <a:ext cx="7418553" cy="2364828"/>
          </a:xfr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1629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1629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62FA27-3B6F-436B-A90E-795D99C82413}" type="datetime1">
              <a:rPr lang="en-CA"/>
              <a:pPr/>
              <a:t>15/06/2010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00988" y="6089650"/>
            <a:ext cx="7858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27924B7-DFD7-4F94-B920-1D14707E9FBC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56202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56202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6AB4B-D30B-4C55-BE33-3D03E01A4B1A}" type="datetime1">
              <a:rPr lang="en-CA"/>
              <a:pPr/>
              <a:t>15/06/2010</a:t>
            </a:fld>
            <a:endParaRPr lang="en-CA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00988" y="6089650"/>
            <a:ext cx="7858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B63DE03-B8C1-427D-BA6A-ABA7528EF3FF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6CEEB1-B633-4ECE-8666-1C73F7E6E630}" type="datetime1">
              <a:rPr lang="en-CA"/>
              <a:pPr/>
              <a:t>15/06/2010</a:t>
            </a:fld>
            <a:endParaRPr lang="en-C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00988" y="6089650"/>
            <a:ext cx="7858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21F6EB6-F610-48AC-A9B1-60FBF4DC21DC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D17FE3-D847-4DA6-AFAF-147FF9FB231C}" type="datetime1">
              <a:rPr lang="en-CA"/>
              <a:pPr/>
              <a:t>15/06/2010</a:t>
            </a:fld>
            <a:endParaRPr lang="en-CA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00988" y="6089650"/>
            <a:ext cx="7858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9738608-055C-4109-8B35-9256C9A80F33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4288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266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30C1B9-2D8A-4B55-AD4A-C4883802C9C2}" type="datetime1">
              <a:rPr lang="en-CA"/>
              <a:pPr/>
              <a:t>15/06/2010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00988" y="6089650"/>
            <a:ext cx="7858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D19447A-6DE4-4A94-A23E-6A7876084419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599143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11318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165881"/>
            <a:ext cx="5486400" cy="37831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68D16A-D713-423E-AB0B-5991D5E769FD}" type="datetime1">
              <a:rPr lang="en-CA"/>
              <a:pPr/>
              <a:t>15/06/2010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00988" y="6089650"/>
            <a:ext cx="7858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4F4137A-103E-41FA-AC15-589A3674D5F0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CA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24200" y="6227763"/>
            <a:ext cx="2133600" cy="24606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36F8E53B-F0ED-4324-89F9-78CCD2654FE2}" type="datetime1">
              <a:rPr lang="en-CA"/>
              <a:pPr/>
              <a:t>15/06/2010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959475"/>
            <a:ext cx="3163888" cy="25717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340730" y="6017930"/>
            <a:ext cx="183769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400" b="1" dirty="0" smtClean="0">
                <a:latin typeface="Arial" pitchFamily="34" charset="0"/>
                <a:cs typeface="Arial" pitchFamily="34" charset="0"/>
              </a:rPr>
              <a:t>WATERLOO</a:t>
            </a:r>
          </a:p>
          <a:p>
            <a:pPr algn="ctr"/>
            <a:r>
              <a:rPr lang="en-CA" sz="1000" b="1" dirty="0" smtClean="0">
                <a:latin typeface="Arial" pitchFamily="34" charset="0"/>
                <a:cs typeface="Arial" pitchFamily="34" charset="0"/>
              </a:rPr>
              <a:t>ELECTRICAL AND</a:t>
            </a:r>
            <a:br>
              <a:rPr lang="en-CA" sz="1000" b="1" dirty="0" smtClean="0">
                <a:latin typeface="Arial" pitchFamily="34" charset="0"/>
                <a:cs typeface="Arial" pitchFamily="34" charset="0"/>
              </a:rPr>
            </a:br>
            <a:r>
              <a:rPr lang="en-CA" sz="1000" b="1" dirty="0" smtClean="0">
                <a:latin typeface="Arial" pitchFamily="34" charset="0"/>
                <a:cs typeface="Arial" pitchFamily="34" charset="0"/>
              </a:rPr>
              <a:t>COMPUTER ENGINEERING</a:t>
            </a:r>
            <a:endParaRPr lang="en-CA" sz="1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3" descr="C:\Users\dwharder\Desktop\ECEAuClrMilli.png"/>
          <p:cNvPicPr>
            <a:picLocks noChangeAspect="1" noChangeArrowheads="1"/>
          </p:cNvPicPr>
          <p:nvPr userDrawn="1"/>
        </p:nvPicPr>
        <p:blipFill>
          <a:blip r:embed="rId11"/>
          <a:srcRect/>
          <a:stretch>
            <a:fillRect/>
          </a:stretch>
        </p:blipFill>
        <p:spPr bwMode="auto">
          <a:xfrm>
            <a:off x="129313" y="6014542"/>
            <a:ext cx="462355" cy="711602"/>
          </a:xfrm>
          <a:prstGeom prst="rect">
            <a:avLst/>
          </a:prstGeom>
          <a:noFill/>
        </p:spPr>
      </p:pic>
      <p:pic>
        <p:nvPicPr>
          <p:cNvPr id="11" name="Picture 2" descr="C:\Users\dwharder\Desktop\UW.jpg"/>
          <p:cNvPicPr>
            <a:picLocks noChangeAspect="1" noChangeArrowheads="1"/>
          </p:cNvPicPr>
          <p:nvPr userDrawn="1"/>
        </p:nvPicPr>
        <p:blipFill>
          <a:blip r:embed="rId12"/>
          <a:srcRect/>
          <a:stretch>
            <a:fillRect/>
          </a:stretch>
        </p:blipFill>
        <p:spPr bwMode="auto">
          <a:xfrm>
            <a:off x="30512" y="88194"/>
            <a:ext cx="824006" cy="835165"/>
          </a:xfrm>
          <a:prstGeom prst="rect">
            <a:avLst/>
          </a:prstGeom>
          <a:noFill/>
        </p:spPr>
      </p:pic>
      <p:sp>
        <p:nvSpPr>
          <p:cNvPr id="12" name="Title Placeholder 1"/>
          <p:cNvSpPr txBox="1">
            <a:spLocks/>
          </p:cNvSpPr>
          <p:nvPr userDrawn="1"/>
        </p:nvSpPr>
        <p:spPr bwMode="auto">
          <a:xfrm>
            <a:off x="457200" y="98552"/>
            <a:ext cx="8229600" cy="256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Committees</a:t>
            </a:r>
            <a:endParaRPr kumimoji="0" lang="en-CA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8420100" y="6286500"/>
            <a:ext cx="400050" cy="30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fld id="{6E709FAF-4BEC-442F-8F9F-4E334C3EEBC3}" type="slidenum">
              <a:rPr lang="en-CA" sz="1400"/>
              <a:pPr/>
              <a:t>‹#›</a:t>
            </a:fld>
            <a:endParaRPr lang="en-CA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04" r:id="rId2"/>
    <p:sldLayoutId id="2147483712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200" b="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Committees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sz="1600" dirty="0" smtClean="0"/>
              <a:t>Douglas Wilhelm Harder, </a:t>
            </a:r>
            <a:r>
              <a:rPr lang="en-CA" sz="1600" dirty="0" err="1" smtClean="0"/>
              <a:t>M.Math</a:t>
            </a:r>
            <a:r>
              <a:rPr lang="en-CA" sz="1600" dirty="0" smtClean="0"/>
              <a:t>.</a:t>
            </a:r>
          </a:p>
          <a:p>
            <a:r>
              <a:rPr lang="en-CA" sz="1600" dirty="0" smtClean="0"/>
              <a:t>Department of Electrical and Computer Engineering</a:t>
            </a:r>
          </a:p>
          <a:p>
            <a:r>
              <a:rPr lang="en-CA" sz="1600" dirty="0" smtClean="0"/>
              <a:t>University of Waterloo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Discipline Committee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	A practitioner will be found guilty of misconduct if:</a:t>
            </a:r>
          </a:p>
          <a:p>
            <a:pPr lvl="1"/>
            <a:r>
              <a:rPr lang="en-CA" dirty="0" smtClean="0"/>
              <a:t>The practitioner was found </a:t>
            </a:r>
            <a:r>
              <a:rPr lang="en-CA" dirty="0" smtClean="0"/>
              <a:t>guilty of a relevant offence, or</a:t>
            </a:r>
          </a:p>
          <a:p>
            <a:pPr lvl="1"/>
            <a:r>
              <a:rPr lang="en-CA" dirty="0" smtClean="0"/>
              <a:t>In the opinion of the Discipline Committee, the practitioner is guilty </a:t>
            </a:r>
            <a:r>
              <a:rPr lang="en-CA" dirty="0" smtClean="0"/>
              <a:t>according to the definition found in the </a:t>
            </a:r>
            <a:r>
              <a:rPr lang="en-CA" dirty="0" smtClean="0"/>
              <a:t>regulations</a:t>
            </a:r>
          </a:p>
          <a:p>
            <a:pPr>
              <a:buNone/>
            </a:pPr>
            <a:r>
              <a:rPr lang="en-CA" dirty="0" smtClean="0"/>
              <a:t>	</a:t>
            </a:r>
            <a:r>
              <a:rPr lang="en-CA" dirty="0" smtClean="0"/>
              <a:t>A practitioner will be found guilty of incompetence if:</a:t>
            </a:r>
          </a:p>
          <a:p>
            <a:pPr lvl="1"/>
            <a:r>
              <a:rPr lang="en-CA" dirty="0" smtClean="0"/>
              <a:t>The practitioner displayed:</a:t>
            </a:r>
          </a:p>
          <a:p>
            <a:pPr lvl="2"/>
            <a:r>
              <a:rPr lang="en-CA" dirty="0" smtClean="0"/>
              <a:t>a </a:t>
            </a:r>
            <a:r>
              <a:rPr lang="en-CA" dirty="0" smtClean="0"/>
              <a:t>lack of knowledge, skill or </a:t>
            </a:r>
            <a:r>
              <a:rPr lang="en-CA" dirty="0" smtClean="0"/>
              <a:t>judgment, or</a:t>
            </a:r>
          </a:p>
          <a:p>
            <a:pPr lvl="2"/>
            <a:r>
              <a:rPr lang="en-CA" dirty="0" smtClean="0"/>
              <a:t>A disregard </a:t>
            </a:r>
            <a:r>
              <a:rPr lang="en-CA" dirty="0" smtClean="0"/>
              <a:t>for the welfare of the </a:t>
            </a:r>
            <a:r>
              <a:rPr lang="en-CA" dirty="0" smtClean="0"/>
              <a:t>public</a:t>
            </a:r>
          </a:p>
          <a:p>
            <a:pPr lvl="1">
              <a:buNone/>
            </a:pPr>
            <a:r>
              <a:rPr lang="en-CA" dirty="0" smtClean="0"/>
              <a:t>	that </a:t>
            </a:r>
            <a:r>
              <a:rPr lang="en-CA" dirty="0" smtClean="0"/>
              <a:t>demonstrates the licensee is </a:t>
            </a:r>
            <a:r>
              <a:rPr lang="en-CA" dirty="0" smtClean="0"/>
              <a:t>unfit; </a:t>
            </a:r>
            <a:r>
              <a:rPr lang="en-CA" dirty="0" smtClean="0"/>
              <a:t>or</a:t>
            </a:r>
          </a:p>
          <a:p>
            <a:pPr lvl="1"/>
            <a:r>
              <a:rPr lang="en-CA" dirty="0" smtClean="0"/>
              <a:t>The practitioner is </a:t>
            </a:r>
            <a:r>
              <a:rPr lang="en-CA" dirty="0" smtClean="0"/>
              <a:t>suffering from a physical or mental condition or </a:t>
            </a:r>
            <a:r>
              <a:rPr lang="en-CA" dirty="0" smtClean="0"/>
              <a:t>disorder such that it is in the interest of the public or the practitioner that he or she no longer be permitted to practice</a:t>
            </a:r>
            <a:endParaRPr lang="en-C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Discipline Committee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	Penalties include:</a:t>
            </a:r>
          </a:p>
          <a:p>
            <a:pPr lvl="1"/>
            <a:r>
              <a:rPr lang="en-CA" dirty="0" smtClean="0"/>
              <a:t>Revoke, suspend, or limit </a:t>
            </a:r>
            <a:r>
              <a:rPr lang="en-CA" dirty="0" smtClean="0"/>
              <a:t>the </a:t>
            </a:r>
            <a:r>
              <a:rPr lang="en-CA" dirty="0" smtClean="0"/>
              <a:t>licence/certificate </a:t>
            </a:r>
            <a:r>
              <a:rPr lang="en-CA" dirty="0" smtClean="0"/>
              <a:t>of authorization;</a:t>
            </a:r>
          </a:p>
          <a:p>
            <a:pPr lvl="1"/>
            <a:r>
              <a:rPr lang="en-CA" dirty="0" smtClean="0"/>
              <a:t>Impose </a:t>
            </a:r>
            <a:r>
              <a:rPr lang="en-CA" dirty="0" smtClean="0"/>
              <a:t>terms, conditions or </a:t>
            </a:r>
            <a:r>
              <a:rPr lang="en-CA" dirty="0" smtClean="0"/>
              <a:t>limitations, </a:t>
            </a:r>
            <a:r>
              <a:rPr lang="en-CA" sz="1800" i="1" dirty="0" smtClean="0"/>
              <a:t>e</a:t>
            </a:r>
            <a:r>
              <a:rPr lang="en-CA" sz="1800" dirty="0" smtClean="0"/>
              <a:t>.</a:t>
            </a:r>
            <a:r>
              <a:rPr lang="en-CA" sz="1800" i="1" dirty="0" smtClean="0"/>
              <a:t>g</a:t>
            </a:r>
            <a:r>
              <a:rPr lang="en-CA" sz="1800" dirty="0" smtClean="0"/>
              <a:t>., courses</a:t>
            </a:r>
            <a:endParaRPr lang="en-CA" dirty="0" smtClean="0"/>
          </a:p>
          <a:p>
            <a:pPr lvl="1"/>
            <a:r>
              <a:rPr lang="en-CA" dirty="0" smtClean="0"/>
              <a:t>Impose </a:t>
            </a:r>
            <a:r>
              <a:rPr lang="en-CA" dirty="0" smtClean="0"/>
              <a:t>specific restrictions including but not limited to:</a:t>
            </a:r>
          </a:p>
          <a:p>
            <a:pPr lvl="2"/>
            <a:r>
              <a:rPr lang="en-CA" dirty="0" smtClean="0"/>
              <a:t>Personal supervision/direction, non-practice, inspections, reports</a:t>
            </a:r>
            <a:endParaRPr lang="en-CA" dirty="0" smtClean="0"/>
          </a:p>
          <a:p>
            <a:pPr lvl="1"/>
            <a:r>
              <a:rPr lang="en-CA" dirty="0" smtClean="0"/>
              <a:t>Require </a:t>
            </a:r>
            <a:r>
              <a:rPr lang="en-CA" dirty="0" smtClean="0"/>
              <a:t>a reprimand, admonishment or counselling;</a:t>
            </a:r>
          </a:p>
          <a:p>
            <a:pPr lvl="1"/>
            <a:r>
              <a:rPr lang="en-CA" dirty="0" smtClean="0"/>
              <a:t>Revoke/suspend designations, </a:t>
            </a:r>
            <a:r>
              <a:rPr lang="en-CA" sz="1800" i="1" dirty="0" smtClean="0"/>
              <a:t>e</a:t>
            </a:r>
            <a:r>
              <a:rPr lang="en-CA" sz="1800" dirty="0" smtClean="0"/>
              <a:t>.</a:t>
            </a:r>
            <a:r>
              <a:rPr lang="en-CA" sz="1800" i="1" dirty="0" smtClean="0"/>
              <a:t>g</a:t>
            </a:r>
            <a:r>
              <a:rPr lang="en-CA" sz="1800" dirty="0" smtClean="0"/>
              <a:t>., </a:t>
            </a:r>
            <a:r>
              <a:rPr lang="en-CA" sz="1800" dirty="0" smtClean="0"/>
              <a:t>specialist, consulting </a:t>
            </a:r>
            <a:r>
              <a:rPr lang="en-CA" sz="1800" dirty="0" smtClean="0"/>
              <a:t>engineer</a:t>
            </a:r>
            <a:endParaRPr lang="en-CA" dirty="0" smtClean="0"/>
          </a:p>
          <a:p>
            <a:pPr lvl="1"/>
            <a:r>
              <a:rPr lang="en-CA" dirty="0" smtClean="0"/>
              <a:t>Impose </a:t>
            </a:r>
            <a:r>
              <a:rPr lang="en-CA" dirty="0" smtClean="0"/>
              <a:t>such fine to a maximum of $5,000;</a:t>
            </a:r>
          </a:p>
          <a:p>
            <a:pPr lvl="1"/>
            <a:r>
              <a:rPr lang="en-CA" dirty="0" smtClean="0"/>
              <a:t>Publish findings in </a:t>
            </a:r>
            <a:r>
              <a:rPr lang="en-CA" dirty="0" smtClean="0"/>
              <a:t>Engineering Dimensions; </a:t>
            </a:r>
          </a:p>
          <a:p>
            <a:pPr lvl="1"/>
            <a:r>
              <a:rPr lang="en-CA" dirty="0" smtClean="0"/>
              <a:t>Fix </a:t>
            </a:r>
            <a:r>
              <a:rPr lang="en-CA" dirty="0" smtClean="0"/>
              <a:t>and impose costs to be </a:t>
            </a:r>
            <a:r>
              <a:rPr lang="en-CA" dirty="0" smtClean="0"/>
              <a:t>paid</a:t>
            </a:r>
            <a:endParaRPr lang="en-CA" dirty="0" smtClean="0"/>
          </a:p>
          <a:p>
            <a:pPr lvl="1"/>
            <a:r>
              <a:rPr lang="en-CA" dirty="0" smtClean="0"/>
              <a:t>Direct </a:t>
            </a:r>
            <a:r>
              <a:rPr lang="en-CA" dirty="0" smtClean="0"/>
              <a:t>that the </a:t>
            </a:r>
            <a:r>
              <a:rPr lang="en-CA" dirty="0" smtClean="0"/>
              <a:t>penalty </a:t>
            </a:r>
            <a:r>
              <a:rPr lang="en-CA" dirty="0" smtClean="0"/>
              <a:t>be suspended or </a:t>
            </a:r>
            <a:r>
              <a:rPr lang="en-CA" dirty="0" smtClean="0"/>
              <a:t>postponed</a:t>
            </a:r>
            <a:endParaRPr lang="en-C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Fees Mediation Committee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	The Fees Mediation Committee:</a:t>
            </a:r>
          </a:p>
          <a:p>
            <a:pPr lvl="1"/>
            <a:r>
              <a:rPr lang="en-CA" dirty="0" smtClean="0"/>
              <a:t>Reviews complaints regarding fees </a:t>
            </a:r>
            <a:r>
              <a:rPr lang="en-CA" dirty="0" smtClean="0"/>
              <a:t>charged for the professional engineering </a:t>
            </a:r>
            <a:r>
              <a:rPr lang="en-CA" dirty="0" smtClean="0"/>
              <a:t>services</a:t>
            </a:r>
          </a:p>
          <a:p>
            <a:pPr lvl="1"/>
            <a:r>
              <a:rPr lang="en-CA" dirty="0" smtClean="0"/>
              <a:t>The committee </a:t>
            </a:r>
            <a:r>
              <a:rPr lang="en-CA" dirty="0" smtClean="0"/>
              <a:t>may either mediate or arbitrate such </a:t>
            </a:r>
            <a:r>
              <a:rPr lang="en-CA" dirty="0" smtClean="0"/>
              <a:t>disputes</a:t>
            </a:r>
          </a:p>
          <a:p>
            <a:pPr lvl="1"/>
            <a:r>
              <a:rPr lang="en-CA" dirty="0" smtClean="0"/>
              <a:t>This </a:t>
            </a:r>
            <a:r>
              <a:rPr lang="en-CA" dirty="0" smtClean="0"/>
              <a:t>committee was formed in 1984 as an alternative to </a:t>
            </a:r>
            <a:r>
              <a:rPr lang="en-CA" dirty="0" smtClean="0"/>
              <a:t>litigation</a:t>
            </a:r>
          </a:p>
          <a:p>
            <a:pPr lvl="1"/>
            <a:r>
              <a:rPr lang="en-CA" dirty="0" smtClean="0"/>
              <a:t>If </a:t>
            </a:r>
            <a:r>
              <a:rPr lang="en-CA" dirty="0" smtClean="0"/>
              <a:t>the </a:t>
            </a:r>
            <a:r>
              <a:rPr lang="en-CA" dirty="0" smtClean="0"/>
              <a:t>practitioner </a:t>
            </a:r>
            <a:r>
              <a:rPr lang="en-CA" dirty="0" smtClean="0"/>
              <a:t>refuses to participate, the client must </a:t>
            </a:r>
            <a:r>
              <a:rPr lang="en-CA" dirty="0" smtClean="0"/>
              <a:t>litigate</a:t>
            </a:r>
            <a:endParaRPr lang="en-CA" dirty="0" smtClean="0"/>
          </a:p>
          <a:p>
            <a:r>
              <a:rPr lang="en-CA" dirty="0" smtClean="0"/>
              <a:t>The committee for a complaint:</a:t>
            </a:r>
          </a:p>
          <a:p>
            <a:pPr lvl="1"/>
            <a:r>
              <a:rPr lang="en-CA" dirty="0" smtClean="0"/>
              <a:t>Comprises of </a:t>
            </a:r>
            <a:r>
              <a:rPr lang="en-CA" dirty="0" smtClean="0"/>
              <a:t>three or four Members of the </a:t>
            </a:r>
            <a:r>
              <a:rPr lang="en-CA" dirty="0" smtClean="0"/>
              <a:t>Association</a:t>
            </a:r>
          </a:p>
          <a:p>
            <a:pPr lvl="1"/>
            <a:r>
              <a:rPr lang="en-CA" dirty="0" smtClean="0"/>
              <a:t>They review </a:t>
            </a:r>
            <a:r>
              <a:rPr lang="en-CA" dirty="0" smtClean="0"/>
              <a:t>the complaint and </a:t>
            </a:r>
            <a:r>
              <a:rPr lang="en-CA" dirty="0" smtClean="0"/>
              <a:t>determine </a:t>
            </a:r>
            <a:r>
              <a:rPr lang="en-CA" dirty="0" smtClean="0"/>
              <a:t>if </a:t>
            </a:r>
            <a:r>
              <a:rPr lang="en-CA" dirty="0" smtClean="0"/>
              <a:t>mediation/arbitration </a:t>
            </a:r>
            <a:r>
              <a:rPr lang="en-CA" dirty="0" smtClean="0"/>
              <a:t>is </a:t>
            </a:r>
            <a:r>
              <a:rPr lang="en-CA" dirty="0" smtClean="0"/>
              <a:t>appropriate</a:t>
            </a:r>
          </a:p>
          <a:p>
            <a:pPr lvl="1"/>
            <a:r>
              <a:rPr lang="en-CA" dirty="0" smtClean="0"/>
              <a:t>If </a:t>
            </a:r>
            <a:r>
              <a:rPr lang="en-CA" dirty="0" smtClean="0"/>
              <a:t>the committee decides to proceed, </a:t>
            </a:r>
            <a:r>
              <a:rPr lang="en-CA" dirty="0" smtClean="0"/>
              <a:t>they select a sub-committee to proceed</a:t>
            </a:r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Fees Mediation Committee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b="1" dirty="0" smtClean="0"/>
              <a:t>	</a:t>
            </a:r>
            <a:r>
              <a:rPr lang="en-CA" dirty="0" smtClean="0"/>
              <a:t>Mediation</a:t>
            </a:r>
            <a:endParaRPr lang="en-CA" dirty="0" smtClean="0"/>
          </a:p>
          <a:p>
            <a:pPr lvl="1"/>
            <a:r>
              <a:rPr lang="en-CA" dirty="0" smtClean="0"/>
              <a:t>Requires consent </a:t>
            </a:r>
            <a:r>
              <a:rPr lang="en-CA" dirty="0" smtClean="0"/>
              <a:t>from the </a:t>
            </a:r>
            <a:r>
              <a:rPr lang="en-CA" dirty="0" smtClean="0"/>
              <a:t>practitioner</a:t>
            </a:r>
          </a:p>
          <a:p>
            <a:pPr lvl="1"/>
            <a:r>
              <a:rPr lang="en-CA" dirty="0" smtClean="0"/>
              <a:t>The written </a:t>
            </a:r>
            <a:r>
              <a:rPr lang="en-CA" dirty="0" smtClean="0"/>
              <a:t>decision </a:t>
            </a:r>
            <a:r>
              <a:rPr lang="en-CA" dirty="0" smtClean="0"/>
              <a:t>distributed</a:t>
            </a:r>
            <a:r>
              <a:rPr lang="en-CA" dirty="0" smtClean="0"/>
              <a:t>, but not binding, to </a:t>
            </a:r>
            <a:r>
              <a:rPr lang="en-CA" dirty="0" smtClean="0"/>
              <a:t>both parties</a:t>
            </a:r>
          </a:p>
          <a:p>
            <a:pPr>
              <a:buNone/>
            </a:pPr>
            <a:r>
              <a:rPr lang="en-CA" b="1" dirty="0" smtClean="0"/>
              <a:t>	</a:t>
            </a:r>
            <a:r>
              <a:rPr lang="en-CA" dirty="0" smtClean="0"/>
              <a:t>Arbitration</a:t>
            </a:r>
          </a:p>
          <a:p>
            <a:pPr lvl="1"/>
            <a:r>
              <a:rPr lang="en-CA" dirty="0" smtClean="0"/>
              <a:t>Requires written </a:t>
            </a:r>
            <a:r>
              <a:rPr lang="en-CA" dirty="0" smtClean="0"/>
              <a:t>consent from all </a:t>
            </a:r>
            <a:r>
              <a:rPr lang="en-CA" dirty="0" smtClean="0"/>
              <a:t>parties</a:t>
            </a:r>
          </a:p>
          <a:p>
            <a:pPr lvl="1"/>
            <a:r>
              <a:rPr lang="en-CA" dirty="0" smtClean="0"/>
              <a:t>The decision </a:t>
            </a:r>
            <a:r>
              <a:rPr lang="en-CA" dirty="0" smtClean="0"/>
              <a:t>will be final and binding on all </a:t>
            </a:r>
            <a:r>
              <a:rPr lang="en-CA" dirty="0" smtClean="0"/>
              <a:t>parties</a:t>
            </a:r>
          </a:p>
          <a:p>
            <a:pPr lvl="1"/>
            <a:r>
              <a:rPr lang="en-CA" dirty="0" smtClean="0"/>
              <a:t>Such </a:t>
            </a:r>
            <a:r>
              <a:rPr lang="en-CA" dirty="0" smtClean="0"/>
              <a:t>decisions </a:t>
            </a:r>
            <a:r>
              <a:rPr lang="en-CA" dirty="0" smtClean="0"/>
              <a:t>are </a:t>
            </a:r>
            <a:r>
              <a:rPr lang="en-CA" dirty="0" smtClean="0"/>
              <a:t>enforced </a:t>
            </a:r>
            <a:r>
              <a:rPr lang="en-CA" dirty="0" smtClean="0"/>
              <a:t>by the Superior </a:t>
            </a:r>
            <a:r>
              <a:rPr lang="en-CA" dirty="0" smtClean="0"/>
              <a:t>Court of </a:t>
            </a:r>
            <a:r>
              <a:rPr lang="en-CA" dirty="0" smtClean="0"/>
              <a:t>Justice</a:t>
            </a:r>
            <a:endParaRPr lang="en-CA" dirty="0" smtClean="0"/>
          </a:p>
          <a:p>
            <a:pPr lvl="1"/>
            <a:endParaRPr lang="en-CA" sz="1800" dirty="0" smtClean="0"/>
          </a:p>
          <a:p>
            <a:endParaRPr lang="en-C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Summary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	This </a:t>
            </a:r>
            <a:r>
              <a:rPr lang="en-CA" dirty="0" smtClean="0"/>
              <a:t>talk focused on the three committees:</a:t>
            </a:r>
          </a:p>
          <a:p>
            <a:pPr lvl="1"/>
            <a:r>
              <a:rPr lang="en-CA" dirty="0" smtClean="0"/>
              <a:t>The Complaints Committee</a:t>
            </a:r>
          </a:p>
          <a:p>
            <a:pPr lvl="1"/>
            <a:r>
              <a:rPr lang="en-CA" dirty="0" smtClean="0"/>
              <a:t>The Discipline Committee</a:t>
            </a:r>
          </a:p>
          <a:p>
            <a:pPr lvl="1"/>
            <a:r>
              <a:rPr lang="en-CA" dirty="0" smtClean="0"/>
              <a:t>The Fees Mediation Committee</a:t>
            </a:r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References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sz="1800" dirty="0" smtClean="0"/>
              <a:t>[1]	Professional Engineers Act R.S.O. 1990, CHAPTER P.28</a:t>
            </a:r>
          </a:p>
          <a:p>
            <a:pPr>
              <a:buNone/>
            </a:pPr>
            <a:r>
              <a:rPr lang="en-CA" sz="1600" dirty="0" smtClean="0"/>
              <a:t>	http://www.e-laws.gov.on.ca/html/statutes/english/elaws_statutes_90p28_e.htm</a:t>
            </a:r>
          </a:p>
          <a:p>
            <a:pPr>
              <a:buNone/>
            </a:pPr>
            <a:r>
              <a:rPr lang="en-CA" sz="1800" dirty="0" smtClean="0"/>
              <a:t>[2]</a:t>
            </a:r>
            <a:r>
              <a:rPr lang="en-CA" dirty="0" smtClean="0"/>
              <a:t>	</a:t>
            </a:r>
            <a:r>
              <a:rPr lang="en-CA" sz="1800" dirty="0" smtClean="0"/>
              <a:t>Professional Engineers Act General R.R.O. 1990, Regulation 941.</a:t>
            </a:r>
          </a:p>
          <a:p>
            <a:pPr>
              <a:buNone/>
            </a:pPr>
            <a:r>
              <a:rPr lang="en-CA" sz="1800" dirty="0" smtClean="0"/>
              <a:t>	</a:t>
            </a:r>
            <a:r>
              <a:rPr lang="en-CA" sz="1600" dirty="0" smtClean="0"/>
              <a:t>http://</a:t>
            </a:r>
            <a:r>
              <a:rPr lang="en-CA" sz="1600" dirty="0" smtClean="0"/>
              <a:t>www.e-laws.gov.on.ca/html/regs/english/elaws_regs_900941_e.htm</a:t>
            </a:r>
          </a:p>
          <a:p>
            <a:pPr>
              <a:buNone/>
            </a:pPr>
            <a:r>
              <a:rPr lang="en-CA" sz="1800" dirty="0" smtClean="0"/>
              <a:t>[3]</a:t>
            </a:r>
            <a:r>
              <a:rPr lang="en-CA" sz="1600" dirty="0" smtClean="0"/>
              <a:t>	</a:t>
            </a:r>
            <a:r>
              <a:rPr lang="en-CA" sz="1800" dirty="0" smtClean="0"/>
              <a:t>Making a Complaint: A Public Information </a:t>
            </a:r>
            <a:r>
              <a:rPr lang="en-CA" sz="1800" dirty="0" smtClean="0"/>
              <a:t>Guide</a:t>
            </a:r>
            <a:endParaRPr lang="en-CA" sz="1800" dirty="0" smtClean="0"/>
          </a:p>
          <a:p>
            <a:pPr>
              <a:buNone/>
            </a:pPr>
            <a:r>
              <a:rPr lang="en-CA" sz="1800" dirty="0" smtClean="0"/>
              <a:t>	</a:t>
            </a:r>
            <a:r>
              <a:rPr lang="en-CA" sz="1600" dirty="0" smtClean="0"/>
              <a:t>http://</a:t>
            </a:r>
            <a:r>
              <a:rPr lang="en-CA" sz="1600" dirty="0" smtClean="0"/>
              <a:t>www.peo.on.ca/complaints/Making%20a%20ComplaintGuide_2010.pdf</a:t>
            </a:r>
          </a:p>
          <a:p>
            <a:pPr>
              <a:buNone/>
            </a:pPr>
            <a:r>
              <a:rPr lang="en-CA" sz="1800" dirty="0" smtClean="0"/>
              <a:t>[4]</a:t>
            </a:r>
            <a:r>
              <a:rPr lang="en-CA" sz="1600" dirty="0" smtClean="0"/>
              <a:t>	</a:t>
            </a:r>
            <a:r>
              <a:rPr lang="en-CA" sz="1800" dirty="0" smtClean="0"/>
              <a:t> Fees Mediation Committee: Role and </a:t>
            </a:r>
            <a:r>
              <a:rPr lang="en-CA" sz="1800" dirty="0" smtClean="0"/>
              <a:t>Mandate</a:t>
            </a:r>
            <a:endParaRPr lang="en-CA" sz="1800" dirty="0" smtClean="0"/>
          </a:p>
          <a:p>
            <a:pPr>
              <a:buNone/>
            </a:pPr>
            <a:r>
              <a:rPr lang="en-CA" sz="1800" dirty="0" smtClean="0"/>
              <a:t>	</a:t>
            </a:r>
            <a:r>
              <a:rPr lang="en-CA" sz="1600" dirty="0" smtClean="0"/>
              <a:t> http://</a:t>
            </a:r>
            <a:r>
              <a:rPr lang="en-CA" sz="1600" dirty="0" smtClean="0"/>
              <a:t>www.peo.on.ca/Gazette/fee_mediatio_jf00.pdf</a:t>
            </a:r>
          </a:p>
          <a:p>
            <a:pPr>
              <a:buNone/>
            </a:pPr>
            <a:r>
              <a:rPr lang="en-CA" sz="1800" dirty="0" smtClean="0"/>
              <a:t>[5]</a:t>
            </a:r>
            <a:r>
              <a:rPr lang="en-CA" sz="1600" dirty="0" smtClean="0"/>
              <a:t>	</a:t>
            </a:r>
            <a:r>
              <a:rPr lang="en-CA" sz="1800" dirty="0" smtClean="0"/>
              <a:t> Schedule of Fees for Engineering Services </a:t>
            </a:r>
          </a:p>
          <a:p>
            <a:pPr>
              <a:buNone/>
            </a:pPr>
            <a:r>
              <a:rPr lang="en-CA" sz="1800" dirty="0" smtClean="0"/>
              <a:t>	</a:t>
            </a:r>
            <a:r>
              <a:rPr lang="en-CA" sz="1600" dirty="0" smtClean="0"/>
              <a:t> http://www.peo.on.ca/offering/feesched01.pdf</a:t>
            </a:r>
          </a:p>
          <a:p>
            <a:pPr>
              <a:buNone/>
            </a:pPr>
            <a:endParaRPr lang="en-CA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Copyright and Disclaimer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These slides are Copyright © 2010 by Douglas Wilhelm Harder.</a:t>
            </a:r>
            <a:br>
              <a:rPr lang="en-US" sz="1800" dirty="0" smtClean="0"/>
            </a:br>
            <a:r>
              <a:rPr lang="en-US" sz="1800" dirty="0" smtClean="0"/>
              <a:t>All rights reserved.</a:t>
            </a:r>
          </a:p>
          <a:p>
            <a:r>
              <a:rPr lang="en-US" sz="1800" dirty="0" smtClean="0"/>
              <a:t>These slides are made publicly available on the web for anyone to use</a:t>
            </a:r>
          </a:p>
          <a:p>
            <a:r>
              <a:rPr lang="en-US" sz="1800" dirty="0" smtClean="0"/>
              <a:t>No warranty is given that any information in these slides is correct</a:t>
            </a:r>
          </a:p>
          <a:p>
            <a:r>
              <a:rPr lang="en-US" sz="1800" dirty="0" smtClean="0"/>
              <a:t>The use of these slides in studying for the PPE is fully at your own risk</a:t>
            </a:r>
          </a:p>
          <a:p>
            <a:r>
              <a:rPr lang="en-US" sz="1800" dirty="0" smtClean="0"/>
              <a:t>If you choose to use them, or a part thereof, for a course at another institution, I ask only three things:</a:t>
            </a:r>
          </a:p>
          <a:p>
            <a:pPr lvl="1"/>
            <a:r>
              <a:rPr lang="en-US" sz="1600" dirty="0" smtClean="0"/>
              <a:t>That you inform me that you are using the slides,</a:t>
            </a:r>
          </a:p>
          <a:p>
            <a:pPr lvl="1"/>
            <a:r>
              <a:rPr lang="en-US" sz="1600" dirty="0" smtClean="0"/>
              <a:t>That you acknowledge my work, and</a:t>
            </a:r>
          </a:p>
          <a:p>
            <a:pPr lvl="1"/>
            <a:r>
              <a:rPr lang="en-US" sz="1600" dirty="0" smtClean="0"/>
              <a:t>That you alert me of any mistakes which I made or changes which you make, and allow me the option of incorporating such changes (with an acknowledgment) in my set of slides</a:t>
            </a:r>
          </a:p>
          <a:p>
            <a:pPr lvl="1">
              <a:buFontTx/>
              <a:buNone/>
            </a:pPr>
            <a:endParaRPr lang="en-US" sz="1800" dirty="0" smtClean="0"/>
          </a:p>
          <a:p>
            <a:pPr lvl="1">
              <a:buFontTx/>
              <a:buNone/>
            </a:pPr>
            <a:r>
              <a:rPr lang="en-US" sz="1800" dirty="0" smtClean="0"/>
              <a:t>							</a:t>
            </a:r>
            <a:r>
              <a:rPr lang="en-US" sz="1600" dirty="0" smtClean="0"/>
              <a:t>	</a:t>
            </a:r>
            <a:r>
              <a:rPr lang="en-US" sz="1200" dirty="0" smtClean="0"/>
              <a:t>Sincerely,</a:t>
            </a:r>
          </a:p>
          <a:p>
            <a:pPr lvl="1">
              <a:buFontTx/>
              <a:buNone/>
            </a:pPr>
            <a:r>
              <a:rPr lang="en-US" sz="1200" dirty="0" smtClean="0"/>
              <a:t>								Douglas Wilhelm Harder, </a:t>
            </a:r>
            <a:r>
              <a:rPr lang="en-US" sz="1200" dirty="0" err="1" smtClean="0"/>
              <a:t>MMath</a:t>
            </a:r>
            <a:endParaRPr lang="en-US" sz="1200" dirty="0" smtClean="0"/>
          </a:p>
          <a:p>
            <a:pPr lvl="1">
              <a:buFontTx/>
              <a:buNone/>
            </a:pPr>
            <a:r>
              <a:rPr lang="en-US" sz="1200" dirty="0" smtClean="0"/>
              <a:t>								</a:t>
            </a:r>
            <a:r>
              <a:rPr lang="en-US" sz="1200" b="1" dirty="0" smtClean="0">
                <a:latin typeface="Courier New" pitchFamily="49" charset="0"/>
              </a:rPr>
              <a:t>dwharder@alumni.uwaterloo.ca</a:t>
            </a:r>
          </a:p>
          <a:p>
            <a:endParaRPr lang="en-CA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Outline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	This talk focuses on the </a:t>
            </a:r>
            <a:r>
              <a:rPr lang="en-CA" dirty="0" smtClean="0"/>
              <a:t>committees within the Association:</a:t>
            </a:r>
          </a:p>
          <a:p>
            <a:pPr lvl="1"/>
            <a:r>
              <a:rPr lang="en-CA" dirty="0" smtClean="0"/>
              <a:t>Those specified in the Professional Engineers Act</a:t>
            </a:r>
          </a:p>
          <a:p>
            <a:pPr lvl="1"/>
            <a:r>
              <a:rPr lang="en-CA" dirty="0" smtClean="0"/>
              <a:t>The Complaints Committee</a:t>
            </a:r>
          </a:p>
          <a:p>
            <a:pPr lvl="1"/>
            <a:r>
              <a:rPr lang="en-CA" dirty="0" smtClean="0"/>
              <a:t>The Discipline Committee</a:t>
            </a:r>
          </a:p>
          <a:p>
            <a:pPr lvl="1"/>
            <a:r>
              <a:rPr lang="en-CA" dirty="0" smtClean="0"/>
              <a:t>The Fees Mediation Committee</a:t>
            </a:r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Committees of the Association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	</a:t>
            </a:r>
            <a:r>
              <a:rPr lang="en-CA" dirty="0" smtClean="0"/>
              <a:t>The Professional Engineers Act requires that the Association (PEO) establish seven named committees:</a:t>
            </a:r>
          </a:p>
          <a:p>
            <a:pPr lvl="1"/>
            <a:r>
              <a:rPr lang="en-CA" dirty="0" smtClean="0"/>
              <a:t>Executive </a:t>
            </a:r>
            <a:r>
              <a:rPr lang="en-CA" dirty="0" smtClean="0"/>
              <a:t>Committee</a:t>
            </a:r>
            <a:endParaRPr lang="en-CA" dirty="0" smtClean="0"/>
          </a:p>
          <a:p>
            <a:pPr lvl="1"/>
            <a:r>
              <a:rPr lang="en-CA" dirty="0" smtClean="0"/>
              <a:t>Academic Requirements </a:t>
            </a:r>
            <a:r>
              <a:rPr lang="en-CA" dirty="0" smtClean="0"/>
              <a:t>Committee</a:t>
            </a:r>
            <a:endParaRPr lang="en-CA" dirty="0" smtClean="0"/>
          </a:p>
          <a:p>
            <a:pPr lvl="1"/>
            <a:r>
              <a:rPr lang="en-CA" dirty="0" smtClean="0"/>
              <a:t>Experience Requirements </a:t>
            </a:r>
            <a:r>
              <a:rPr lang="en-CA" dirty="0" smtClean="0"/>
              <a:t>Committee</a:t>
            </a:r>
            <a:endParaRPr lang="en-CA" dirty="0" smtClean="0"/>
          </a:p>
          <a:p>
            <a:pPr lvl="1"/>
            <a:r>
              <a:rPr lang="en-CA" dirty="0" smtClean="0"/>
              <a:t>Registration </a:t>
            </a:r>
            <a:r>
              <a:rPr lang="en-CA" dirty="0" smtClean="0"/>
              <a:t>Committee</a:t>
            </a:r>
            <a:endParaRPr lang="en-CA" dirty="0" smtClean="0"/>
          </a:p>
          <a:p>
            <a:pPr lvl="1"/>
            <a:r>
              <a:rPr lang="en-CA" dirty="0" smtClean="0"/>
              <a:t>Complaints </a:t>
            </a:r>
            <a:r>
              <a:rPr lang="en-CA" dirty="0" smtClean="0"/>
              <a:t>Committee</a:t>
            </a:r>
            <a:endParaRPr lang="en-CA" dirty="0" smtClean="0"/>
          </a:p>
          <a:p>
            <a:pPr lvl="1"/>
            <a:r>
              <a:rPr lang="en-CA" dirty="0" smtClean="0"/>
              <a:t>Discipline </a:t>
            </a:r>
            <a:r>
              <a:rPr lang="en-CA" dirty="0" smtClean="0"/>
              <a:t>Committee</a:t>
            </a:r>
            <a:endParaRPr lang="en-CA" dirty="0" smtClean="0"/>
          </a:p>
          <a:p>
            <a:pPr lvl="1"/>
            <a:r>
              <a:rPr lang="en-CA" dirty="0" smtClean="0"/>
              <a:t>Fees Mediation </a:t>
            </a:r>
            <a:r>
              <a:rPr lang="en-CA" dirty="0" smtClean="0"/>
              <a:t>Committee</a:t>
            </a:r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Committees of the Association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	</a:t>
            </a:r>
            <a:r>
              <a:rPr lang="en-CA" dirty="0" smtClean="0"/>
              <a:t>The first four deal with governance of the Association and issues regarding licensing</a:t>
            </a:r>
          </a:p>
          <a:p>
            <a:pPr lvl="1"/>
            <a:r>
              <a:rPr lang="en-CA" dirty="0" smtClean="0"/>
              <a:t>Executive Committee</a:t>
            </a:r>
          </a:p>
          <a:p>
            <a:pPr lvl="1"/>
            <a:r>
              <a:rPr lang="en-CA" dirty="0" smtClean="0"/>
              <a:t>Academic Requirements Committee</a:t>
            </a:r>
          </a:p>
          <a:p>
            <a:pPr lvl="1"/>
            <a:r>
              <a:rPr lang="en-CA" dirty="0" smtClean="0"/>
              <a:t>Experience Requirements Committee</a:t>
            </a:r>
          </a:p>
          <a:p>
            <a:pPr lvl="1"/>
            <a:r>
              <a:rPr lang="en-CA" dirty="0" smtClean="0"/>
              <a:t>Registration Committee</a:t>
            </a:r>
          </a:p>
          <a:p>
            <a:pPr lvl="1"/>
            <a:r>
              <a:rPr lang="en-CA" dirty="0" smtClean="0">
                <a:solidFill>
                  <a:schemeClr val="bg2">
                    <a:lumMod val="75000"/>
                  </a:schemeClr>
                </a:solidFill>
              </a:rPr>
              <a:t>Complaints Committee</a:t>
            </a:r>
          </a:p>
          <a:p>
            <a:pPr lvl="1"/>
            <a:r>
              <a:rPr lang="en-CA" dirty="0" smtClean="0">
                <a:solidFill>
                  <a:schemeClr val="bg2">
                    <a:lumMod val="75000"/>
                  </a:schemeClr>
                </a:solidFill>
              </a:rPr>
              <a:t>Discipline Committee</a:t>
            </a:r>
          </a:p>
          <a:p>
            <a:pPr lvl="1"/>
            <a:r>
              <a:rPr lang="en-CA" dirty="0" smtClean="0">
                <a:solidFill>
                  <a:schemeClr val="bg2">
                    <a:lumMod val="75000"/>
                  </a:schemeClr>
                </a:solidFill>
              </a:rPr>
              <a:t>Fees Mediation Committee</a:t>
            </a:r>
          </a:p>
          <a:p>
            <a:pPr>
              <a:buNone/>
            </a:pPr>
            <a:endParaRPr lang="en-CA" dirty="0" smtClean="0"/>
          </a:p>
          <a:p>
            <a:pPr lvl="1"/>
            <a:endParaRPr lang="en-CA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Committees of the Association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	</a:t>
            </a:r>
            <a:r>
              <a:rPr lang="en-CA" dirty="0" smtClean="0"/>
              <a:t>The latter three deal with complaints brought to the attention of the Association:</a:t>
            </a:r>
          </a:p>
          <a:p>
            <a:pPr lvl="1"/>
            <a:r>
              <a:rPr lang="en-CA" dirty="0" smtClean="0">
                <a:solidFill>
                  <a:schemeClr val="bg2">
                    <a:lumMod val="75000"/>
                  </a:schemeClr>
                </a:solidFill>
              </a:rPr>
              <a:t>Executive </a:t>
            </a:r>
            <a:r>
              <a:rPr lang="en-CA" dirty="0" smtClean="0">
                <a:solidFill>
                  <a:schemeClr val="bg2">
                    <a:lumMod val="75000"/>
                  </a:schemeClr>
                </a:solidFill>
              </a:rPr>
              <a:t>Committee</a:t>
            </a:r>
          </a:p>
          <a:p>
            <a:pPr lvl="1"/>
            <a:r>
              <a:rPr lang="en-CA" dirty="0" smtClean="0">
                <a:solidFill>
                  <a:schemeClr val="bg2">
                    <a:lumMod val="75000"/>
                  </a:schemeClr>
                </a:solidFill>
              </a:rPr>
              <a:t>Academic Requirements Committee</a:t>
            </a:r>
          </a:p>
          <a:p>
            <a:pPr lvl="1"/>
            <a:r>
              <a:rPr lang="en-CA" dirty="0" smtClean="0">
                <a:solidFill>
                  <a:schemeClr val="bg2">
                    <a:lumMod val="75000"/>
                  </a:schemeClr>
                </a:solidFill>
              </a:rPr>
              <a:t>Experience Requirements Committee</a:t>
            </a:r>
          </a:p>
          <a:p>
            <a:pPr lvl="1"/>
            <a:r>
              <a:rPr lang="en-CA" dirty="0" smtClean="0">
                <a:solidFill>
                  <a:schemeClr val="bg2">
                    <a:lumMod val="75000"/>
                  </a:schemeClr>
                </a:solidFill>
              </a:rPr>
              <a:t>Registration Committee</a:t>
            </a:r>
          </a:p>
          <a:p>
            <a:pPr lvl="1"/>
            <a:r>
              <a:rPr lang="en-CA" dirty="0" smtClean="0"/>
              <a:t>Complaints </a:t>
            </a:r>
            <a:r>
              <a:rPr lang="en-CA" dirty="0" smtClean="0"/>
              <a:t>Committee</a:t>
            </a:r>
          </a:p>
          <a:p>
            <a:pPr lvl="1"/>
            <a:r>
              <a:rPr lang="en-CA" dirty="0" smtClean="0"/>
              <a:t>Discipline Committee</a:t>
            </a:r>
          </a:p>
          <a:p>
            <a:pPr lvl="1"/>
            <a:r>
              <a:rPr lang="en-CA" dirty="0" smtClean="0"/>
              <a:t>Fees Mediation Committee</a:t>
            </a:r>
          </a:p>
          <a:p>
            <a:pPr>
              <a:buNone/>
            </a:pPr>
            <a:endParaRPr lang="en-CA" dirty="0" smtClean="0"/>
          </a:p>
          <a:p>
            <a:pPr lvl="1"/>
            <a:endParaRPr lang="en-CA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Committees Dealing with Complaints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	</a:t>
            </a:r>
            <a:r>
              <a:rPr lang="en-CA" dirty="0" smtClean="0"/>
              <a:t>This talk will focus primarily upon the three committees which respond to complaints:</a:t>
            </a:r>
            <a:endParaRPr lang="en-CA" dirty="0" smtClean="0"/>
          </a:p>
          <a:p>
            <a:pPr lvl="1"/>
            <a:r>
              <a:rPr lang="en-CA" dirty="0" smtClean="0"/>
              <a:t>Complaints about professional misconduct and incompetence:</a:t>
            </a:r>
          </a:p>
          <a:p>
            <a:pPr lvl="2"/>
            <a:r>
              <a:rPr lang="en-CA" dirty="0" smtClean="0"/>
              <a:t>The Complaints Committee</a:t>
            </a:r>
          </a:p>
          <a:p>
            <a:pPr lvl="2"/>
            <a:r>
              <a:rPr lang="en-CA" dirty="0" smtClean="0"/>
              <a:t>The Discipline Committee</a:t>
            </a:r>
            <a:endParaRPr lang="en-CA" dirty="0" smtClean="0"/>
          </a:p>
          <a:p>
            <a:pPr lvl="1"/>
            <a:r>
              <a:rPr lang="en-CA" dirty="0" smtClean="0"/>
              <a:t>Complaints about fees changed by licensees or holders of certificates of authorization</a:t>
            </a:r>
          </a:p>
          <a:p>
            <a:pPr lvl="2"/>
            <a:r>
              <a:rPr lang="en-CA" dirty="0" smtClean="0"/>
              <a:t>The Fees Mediation Committee</a:t>
            </a:r>
          </a:p>
          <a:p>
            <a:pPr>
              <a:buNone/>
            </a:pPr>
            <a:endParaRPr lang="en-CA" sz="1800" dirty="0" smtClean="0"/>
          </a:p>
          <a:p>
            <a:pPr lvl="1">
              <a:buNone/>
            </a:pPr>
            <a:endParaRPr lang="en-CA" dirty="0" smtClean="0"/>
          </a:p>
          <a:p>
            <a:pPr lvl="1"/>
            <a:endParaRPr lang="en-CA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Complaints Committee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	Members </a:t>
            </a:r>
            <a:r>
              <a:rPr lang="en-CA" dirty="0" smtClean="0"/>
              <a:t>of the </a:t>
            </a:r>
            <a:r>
              <a:rPr lang="en-CA" dirty="0" smtClean="0"/>
              <a:t>public may file a complaint against a practitioner</a:t>
            </a:r>
          </a:p>
          <a:p>
            <a:pPr lvl="1"/>
            <a:r>
              <a:rPr lang="en-CA" dirty="0" smtClean="0"/>
              <a:t>A Complaint Form is available on the PEO web site</a:t>
            </a:r>
          </a:p>
          <a:p>
            <a:pPr>
              <a:buNone/>
            </a:pPr>
            <a:r>
              <a:rPr lang="en-CA" dirty="0" smtClean="0"/>
              <a:t>	</a:t>
            </a:r>
            <a:r>
              <a:rPr lang="en-CA" dirty="0" smtClean="0"/>
              <a:t>The form is copied to the practitioner</a:t>
            </a:r>
          </a:p>
          <a:p>
            <a:pPr>
              <a:buNone/>
            </a:pPr>
            <a:r>
              <a:rPr lang="en-CA" dirty="0" smtClean="0"/>
              <a:t>	</a:t>
            </a:r>
            <a:r>
              <a:rPr lang="en-CA" dirty="0" smtClean="0"/>
              <a:t>An investigator reviews the complaint and files a summary with the Complaints Committee</a:t>
            </a:r>
          </a:p>
          <a:p>
            <a:pPr lvl="1"/>
            <a:r>
              <a:rPr lang="en-CA" dirty="0" smtClean="0"/>
              <a:t>Determining </a:t>
            </a:r>
            <a:r>
              <a:rPr lang="en-CA" dirty="0" smtClean="0"/>
              <a:t>if </a:t>
            </a:r>
            <a:r>
              <a:rPr lang="en-CA" dirty="0" smtClean="0"/>
              <a:t>the complaint </a:t>
            </a:r>
            <a:r>
              <a:rPr lang="en-CA" dirty="0" smtClean="0"/>
              <a:t>falls within the jurisdiction of </a:t>
            </a:r>
            <a:r>
              <a:rPr lang="en-CA" dirty="0" smtClean="0"/>
              <a:t>PEO</a:t>
            </a:r>
          </a:p>
          <a:p>
            <a:pPr lvl="1"/>
            <a:r>
              <a:rPr lang="en-CA" dirty="0" smtClean="0"/>
              <a:t>May obtain an </a:t>
            </a:r>
            <a:r>
              <a:rPr lang="en-CA" dirty="0" smtClean="0"/>
              <a:t>independent </a:t>
            </a:r>
            <a:r>
              <a:rPr lang="en-CA" dirty="0" smtClean="0"/>
              <a:t>report</a:t>
            </a:r>
            <a:endParaRPr lang="en-CA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Complaints Committee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	The Complaints Committee may:</a:t>
            </a:r>
          </a:p>
          <a:p>
            <a:pPr lvl="1"/>
            <a:r>
              <a:rPr lang="en-CA" dirty="0" smtClean="0"/>
              <a:t>Referred the complaint to </a:t>
            </a:r>
            <a:r>
              <a:rPr lang="en-CA" dirty="0" smtClean="0"/>
              <a:t>the Discipline </a:t>
            </a:r>
            <a:r>
              <a:rPr lang="en-CA" dirty="0" smtClean="0"/>
              <a:t>Committee</a:t>
            </a:r>
          </a:p>
          <a:p>
            <a:pPr lvl="1"/>
            <a:r>
              <a:rPr lang="en-CA" dirty="0" smtClean="0"/>
              <a:t>Dismiss the complaint</a:t>
            </a:r>
          </a:p>
          <a:p>
            <a:pPr lvl="1"/>
            <a:r>
              <a:rPr lang="en-CA" dirty="0" smtClean="0"/>
              <a:t>May take alternate steps</a:t>
            </a:r>
          </a:p>
          <a:p>
            <a:pPr>
              <a:buNone/>
            </a:pPr>
            <a:r>
              <a:rPr lang="en-CA" dirty="0" smtClean="0"/>
              <a:t>	</a:t>
            </a:r>
            <a:r>
              <a:rPr lang="en-CA" dirty="0" smtClean="0"/>
              <a:t>Alternatives include:</a:t>
            </a:r>
          </a:p>
          <a:p>
            <a:pPr lvl="1"/>
            <a:r>
              <a:rPr lang="en-CA" dirty="0" smtClean="0"/>
              <a:t>Attempt </a:t>
            </a:r>
            <a:r>
              <a:rPr lang="en-CA" dirty="0" smtClean="0"/>
              <a:t>to have the practitioner voluntarily address the </a:t>
            </a:r>
            <a:r>
              <a:rPr lang="en-CA" dirty="0" smtClean="0"/>
              <a:t>complaint</a:t>
            </a:r>
          </a:p>
          <a:p>
            <a:pPr lvl="1"/>
            <a:r>
              <a:rPr lang="en-CA" dirty="0" smtClean="0"/>
              <a:t>Provide </a:t>
            </a:r>
            <a:r>
              <a:rPr lang="en-CA" dirty="0" smtClean="0"/>
              <a:t>non-disciplinary recommendations, advice, or </a:t>
            </a:r>
            <a:r>
              <a:rPr lang="en-CA" dirty="0" smtClean="0"/>
              <a:t>cautions</a:t>
            </a:r>
          </a:p>
          <a:p>
            <a:pPr lvl="1"/>
            <a:r>
              <a:rPr lang="en-CA" dirty="0" smtClean="0"/>
              <a:t>Request </a:t>
            </a:r>
            <a:r>
              <a:rPr lang="en-CA" dirty="0" smtClean="0"/>
              <a:t>an interview with the </a:t>
            </a:r>
            <a:r>
              <a:rPr lang="en-CA" dirty="0" smtClean="0"/>
              <a:t>practitioner</a:t>
            </a:r>
          </a:p>
          <a:p>
            <a:pPr lvl="1"/>
            <a:r>
              <a:rPr lang="en-CA" dirty="0" smtClean="0"/>
              <a:t>Direct </a:t>
            </a:r>
            <a:r>
              <a:rPr lang="en-CA" dirty="0" smtClean="0"/>
              <a:t>the investigator to obtain further </a:t>
            </a:r>
            <a:r>
              <a:rPr lang="en-CA" dirty="0" smtClean="0"/>
              <a:t>information</a:t>
            </a:r>
            <a:endParaRPr lang="en-CA" dirty="0" smtClean="0"/>
          </a:p>
          <a:p>
            <a:pPr>
              <a:buNone/>
            </a:pPr>
            <a:endParaRPr lang="en-CA" dirty="0" smtClean="0"/>
          </a:p>
          <a:p>
            <a:pPr lvl="1"/>
            <a:endParaRPr lang="en-CA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Discipline Committee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	</a:t>
            </a:r>
            <a:r>
              <a:rPr lang="en-CA" dirty="0" smtClean="0"/>
              <a:t>The Discipline Committee deals with cases concerning incompetence and professional misconduct</a:t>
            </a:r>
          </a:p>
          <a:p>
            <a:pPr>
              <a:buNone/>
            </a:pPr>
            <a:r>
              <a:rPr lang="en-CA" dirty="0" smtClean="0"/>
              <a:t>	</a:t>
            </a:r>
            <a:r>
              <a:rPr lang="en-CA" dirty="0" smtClean="0"/>
              <a:t>The committee:</a:t>
            </a:r>
          </a:p>
          <a:p>
            <a:pPr lvl="1"/>
            <a:r>
              <a:rPr lang="en-CA" dirty="0" smtClean="0"/>
              <a:t>Determines guilt, and</a:t>
            </a:r>
          </a:p>
          <a:p>
            <a:pPr lvl="1"/>
            <a:r>
              <a:rPr lang="en-CA" dirty="0" smtClean="0"/>
              <a:t>Determines the appropriate penalty</a:t>
            </a:r>
          </a:p>
          <a:p>
            <a:pPr>
              <a:buNone/>
            </a:pPr>
            <a:r>
              <a:rPr lang="en-CA" dirty="0" smtClean="0"/>
              <a:t>	</a:t>
            </a:r>
            <a:r>
              <a:rPr lang="en-CA" dirty="0" smtClean="0"/>
              <a:t>The procedure is as follows:</a:t>
            </a:r>
          </a:p>
          <a:p>
            <a:pPr lvl="1"/>
            <a:r>
              <a:rPr lang="en-CA" dirty="0" smtClean="0"/>
              <a:t>A lawyer for PEO meets with the practitioner</a:t>
            </a:r>
          </a:p>
          <a:p>
            <a:pPr lvl="2"/>
            <a:r>
              <a:rPr lang="en-CA" dirty="0" smtClean="0"/>
              <a:t>This may result in a agreed </a:t>
            </a:r>
            <a:r>
              <a:rPr lang="en-CA" i="1" dirty="0" smtClean="0"/>
              <a:t>statement of facts</a:t>
            </a:r>
          </a:p>
          <a:p>
            <a:pPr lvl="2"/>
            <a:r>
              <a:rPr lang="en-CA" dirty="0" smtClean="0"/>
              <a:t>May include negations</a:t>
            </a:r>
          </a:p>
          <a:p>
            <a:pPr lvl="1"/>
            <a:r>
              <a:rPr lang="en-CA" dirty="0" smtClean="0"/>
              <a:t>A public hearing (similar to a court) is held with a panel of five members of the Discipline Committee determining guilt or innocence</a:t>
            </a:r>
          </a:p>
          <a:p>
            <a:pPr>
              <a:buNone/>
            </a:pPr>
            <a:endParaRPr lang="en-CA" dirty="0" smtClean="0"/>
          </a:p>
          <a:p>
            <a:pPr lvl="1"/>
            <a:endParaRPr lang="en-CA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ngineering_Colour">
  <a:themeElements>
    <a:clrScheme name="Waterloo 1">
      <a:dk1>
        <a:sysClr val="windowText" lastClr="000000"/>
      </a:dk1>
      <a:lt1>
        <a:srgbClr val="FFFFFF"/>
      </a:lt1>
      <a:dk2>
        <a:srgbClr val="57068C"/>
      </a:dk2>
      <a:lt2>
        <a:srgbClr val="FFFFFF"/>
      </a:lt2>
      <a:accent1>
        <a:srgbClr val="0073CF"/>
      </a:accent1>
      <a:accent2>
        <a:srgbClr val="E98300"/>
      </a:accent2>
      <a:accent3>
        <a:srgbClr val="E0249A"/>
      </a:accent3>
      <a:accent4>
        <a:srgbClr val="009AA6"/>
      </a:accent4>
      <a:accent5>
        <a:srgbClr val="B6BF00"/>
      </a:accent5>
      <a:accent6>
        <a:srgbClr val="96172E"/>
      </a:accent6>
      <a:hlink>
        <a:srgbClr val="FECB00"/>
      </a:hlink>
      <a:folHlink>
        <a:srgbClr val="FECB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Engineering_Colour</Template>
  <TotalTime>2935</TotalTime>
  <Words>68</Words>
  <Application>Microsoft Office PowerPoint</Application>
  <PresentationFormat>On-screen Show (4:3)</PresentationFormat>
  <Paragraphs>141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Engineering_Colour</vt:lpstr>
      <vt:lpstr>Committees</vt:lpstr>
      <vt:lpstr>Outline</vt:lpstr>
      <vt:lpstr>Committees of the Association</vt:lpstr>
      <vt:lpstr>Committees of the Association</vt:lpstr>
      <vt:lpstr>Committees of the Association</vt:lpstr>
      <vt:lpstr>Committees Dealing with Complaints</vt:lpstr>
      <vt:lpstr>Complaints Committee</vt:lpstr>
      <vt:lpstr>Complaints Committee</vt:lpstr>
      <vt:lpstr>Discipline Committee</vt:lpstr>
      <vt:lpstr>Discipline Committee</vt:lpstr>
      <vt:lpstr>Discipline Committee</vt:lpstr>
      <vt:lpstr>Fees Mediation Committee</vt:lpstr>
      <vt:lpstr>Fees Mediation Committee</vt:lpstr>
      <vt:lpstr>Summary</vt:lpstr>
      <vt:lpstr>References</vt:lpstr>
      <vt:lpstr>Copyright and Disclaimer</vt:lpstr>
    </vt:vector>
  </TitlesOfParts>
  <Company>University of Waterloo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kharkins</dc:creator>
  <cp:lastModifiedBy>Douglas Wilhelm Harder</cp:lastModifiedBy>
  <cp:revision>295</cp:revision>
  <cp:lastPrinted>2010-03-08T19:59:32Z</cp:lastPrinted>
  <dcterms:created xsi:type="dcterms:W3CDTF">2010-03-10T14:45:39Z</dcterms:created>
  <dcterms:modified xsi:type="dcterms:W3CDTF">2010-06-16T13:07:50Z</dcterms:modified>
</cp:coreProperties>
</file>