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33"/>
  </p:handoutMasterIdLst>
  <p:sldIdLst>
    <p:sldId id="258" r:id="rId2"/>
    <p:sldId id="290" r:id="rId3"/>
    <p:sldId id="285" r:id="rId4"/>
    <p:sldId id="282" r:id="rId5"/>
    <p:sldId id="283" r:id="rId6"/>
    <p:sldId id="289" r:id="rId7"/>
    <p:sldId id="257" r:id="rId8"/>
    <p:sldId id="259" r:id="rId9"/>
    <p:sldId id="260" r:id="rId10"/>
    <p:sldId id="261" r:id="rId11"/>
    <p:sldId id="262" r:id="rId12"/>
    <p:sldId id="263" r:id="rId13"/>
    <p:sldId id="265" r:id="rId14"/>
    <p:sldId id="266" r:id="rId15"/>
    <p:sldId id="267" r:id="rId16"/>
    <p:sldId id="268" r:id="rId17"/>
    <p:sldId id="269" r:id="rId18"/>
    <p:sldId id="270" r:id="rId19"/>
    <p:sldId id="271" r:id="rId20"/>
    <p:sldId id="272" r:id="rId21"/>
    <p:sldId id="273" r:id="rId22"/>
    <p:sldId id="275" r:id="rId23"/>
    <p:sldId id="276" r:id="rId24"/>
    <p:sldId id="277" r:id="rId25"/>
    <p:sldId id="278" r:id="rId26"/>
    <p:sldId id="279" r:id="rId27"/>
    <p:sldId id="280" r:id="rId28"/>
    <p:sldId id="274" r:id="rId29"/>
    <p:sldId id="286" r:id="rId30"/>
    <p:sldId id="288" r:id="rId31"/>
    <p:sldId id="287" r:id="rId32"/>
  </p:sldIdLst>
  <p:sldSz cx="9144000" cy="6858000" type="screen4x3"/>
  <p:notesSz cx="6858000" cy="9144000"/>
  <p:defaultTextStyle>
    <a:defPPr>
      <a:defRPr lang="en-CA"/>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40" autoAdjust="0"/>
    <p:restoredTop sz="94660"/>
  </p:normalViewPr>
  <p:slideViewPr>
    <p:cSldViewPr snapToGrid="0" snapToObjects="1">
      <p:cViewPr varScale="1">
        <p:scale>
          <a:sx n="115" d="100"/>
          <a:sy n="115" d="100"/>
        </p:scale>
        <p:origin x="-1602" y="-108"/>
      </p:cViewPr>
      <p:guideLst>
        <p:guide orient="horz" pos="2160"/>
        <p:guide pos="2880"/>
      </p:guideLst>
    </p:cSldViewPr>
  </p:slideViewPr>
  <p:notesTextViewPr>
    <p:cViewPr>
      <p:scale>
        <a:sx n="100" d="100"/>
        <a:sy n="100" d="100"/>
      </p:scale>
      <p:origin x="0" y="0"/>
    </p:cViewPr>
  </p:notesTextViewPr>
  <p:notesViewPr>
    <p:cSldViewPr snapToGrid="0" snapToObjects="1">
      <p:cViewPr varScale="1">
        <p:scale>
          <a:sx n="80" d="100"/>
          <a:sy n="80" d="100"/>
        </p:scale>
        <p:origin x="-2538"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6D02D7B-BB96-44BC-ACE3-E7343C3F060B}" type="datetimeFigureOut">
              <a:rPr lang="en-US" smtClean="0"/>
              <a:pPr/>
              <a:t>8/13/2012</a:t>
            </a:fld>
            <a:endParaRPr lang="en-C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644CD9-3F6B-4FDE-B54B-CA234AD77A25}" type="slidenum">
              <a:rPr lang="en-CA" smtClean="0"/>
              <a:pPr/>
              <a:t>‹#›</a:t>
            </a:fld>
            <a:endParaRPr lang="en-CA"/>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2" descr="C:\Users\dwharder\Desktop\bar.png"/>
          <p:cNvPicPr>
            <a:picLocks noChangeAspect="1" noChangeArrowheads="1"/>
          </p:cNvPicPr>
          <p:nvPr userDrawn="1"/>
        </p:nvPicPr>
        <p:blipFill>
          <a:blip r:embed="rId2"/>
          <a:srcRect/>
          <a:stretch>
            <a:fillRect/>
          </a:stretch>
        </p:blipFill>
        <p:spPr bwMode="auto">
          <a:xfrm>
            <a:off x="2286000" y="0"/>
            <a:ext cx="6858000" cy="6858000"/>
          </a:xfrm>
          <a:prstGeom prst="rect">
            <a:avLst/>
          </a:prstGeom>
          <a:noFill/>
        </p:spPr>
      </p:pic>
      <p:sp>
        <p:nvSpPr>
          <p:cNvPr id="9" name="Rectangle 8"/>
          <p:cNvSpPr/>
          <p:nvPr userDrawn="1"/>
        </p:nvSpPr>
        <p:spPr>
          <a:xfrm>
            <a:off x="30512" y="5307366"/>
            <a:ext cx="2856123" cy="1524000"/>
          </a:xfrm>
          <a:prstGeom prst="rect">
            <a:avLst/>
          </a:prstGeom>
          <a:solidFill>
            <a:schemeClr val="bg1"/>
          </a:solidFill>
          <a:ln>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rtl="0" fontAlgn="base">
              <a:spcBef>
                <a:spcPct val="0"/>
              </a:spcBef>
              <a:spcAft>
                <a:spcPct val="0"/>
              </a:spcAft>
            </a:pPr>
            <a:endParaRPr lang="en-CA" kern="1200" dirty="0">
              <a:solidFill>
                <a:schemeClr val="bg1"/>
              </a:solidFill>
              <a:latin typeface="+mn-lt"/>
              <a:ea typeface="+mn-ea"/>
              <a:cs typeface="+mn-cs"/>
            </a:endParaRPr>
          </a:p>
        </p:txBody>
      </p:sp>
      <p:sp>
        <p:nvSpPr>
          <p:cNvPr id="2" name="Title 1"/>
          <p:cNvSpPr>
            <a:spLocks noGrp="1"/>
          </p:cNvSpPr>
          <p:nvPr>
            <p:ph type="ctrTitle"/>
          </p:nvPr>
        </p:nvSpPr>
        <p:spPr>
          <a:xfrm>
            <a:off x="1812925" y="1182415"/>
            <a:ext cx="6633414" cy="2418036"/>
          </a:xfrm>
        </p:spPr>
        <p:txBody>
          <a:bodyPr/>
          <a:lstStyle>
            <a:lvl1pPr>
              <a:defRPr sz="3600">
                <a:solidFill>
                  <a:schemeClr val="tx1"/>
                </a:solidFill>
              </a:defRPr>
            </a:lvl1pPr>
          </a:lstStyle>
          <a:p>
            <a:r>
              <a:rPr lang="en-US" dirty="0" smtClean="0"/>
              <a:t>Click to edit Master title</a:t>
            </a:r>
            <a:endParaRPr lang="en-US" dirty="0"/>
          </a:p>
        </p:txBody>
      </p:sp>
      <p:sp>
        <p:nvSpPr>
          <p:cNvPr id="3" name="Subtitle 2"/>
          <p:cNvSpPr>
            <a:spLocks noGrp="1"/>
          </p:cNvSpPr>
          <p:nvPr>
            <p:ph type="subTitle" idx="1"/>
          </p:nvPr>
        </p:nvSpPr>
        <p:spPr>
          <a:xfrm>
            <a:off x="3240690" y="3684743"/>
            <a:ext cx="4966138" cy="1167524"/>
          </a:xfrm>
        </p:spPr>
        <p:txBody>
          <a:bodyPr/>
          <a:lstStyle>
            <a:lvl1pPr marL="0" indent="0" algn="l">
              <a:buNone/>
              <a:defRPr sz="24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pic>
        <p:nvPicPr>
          <p:cNvPr id="6" name="Picture 2" descr="C:\Users\dwharder\Desktop\UW.jpg"/>
          <p:cNvPicPr>
            <a:picLocks noChangeAspect="1" noChangeArrowheads="1"/>
          </p:cNvPicPr>
          <p:nvPr userDrawn="1"/>
        </p:nvPicPr>
        <p:blipFill>
          <a:blip r:embed="rId3"/>
          <a:srcRect/>
          <a:stretch>
            <a:fillRect/>
          </a:stretch>
        </p:blipFill>
        <p:spPr bwMode="auto">
          <a:xfrm>
            <a:off x="30512" y="124054"/>
            <a:ext cx="1524000" cy="1544638"/>
          </a:xfrm>
          <a:prstGeom prst="rect">
            <a:avLst/>
          </a:prstGeom>
          <a:noFill/>
        </p:spPr>
      </p:pic>
      <p:sp>
        <p:nvSpPr>
          <p:cNvPr id="7" name="TextBox 6"/>
          <p:cNvSpPr txBox="1"/>
          <p:nvPr userDrawn="1"/>
        </p:nvSpPr>
        <p:spPr>
          <a:xfrm>
            <a:off x="412451" y="5576047"/>
            <a:ext cx="2474184" cy="769441"/>
          </a:xfrm>
          <a:prstGeom prst="rect">
            <a:avLst/>
          </a:prstGeom>
          <a:noFill/>
        </p:spPr>
        <p:txBody>
          <a:bodyPr wrap="square" rtlCol="0">
            <a:spAutoFit/>
          </a:bodyPr>
          <a:lstStyle/>
          <a:p>
            <a:pPr algn="ctr"/>
            <a:r>
              <a:rPr lang="en-CA" sz="2000" b="1" dirty="0" smtClean="0">
                <a:latin typeface="Arial" pitchFamily="34" charset="0"/>
                <a:cs typeface="Arial" pitchFamily="34" charset="0"/>
              </a:rPr>
              <a:t>WATERLOO</a:t>
            </a:r>
          </a:p>
          <a:p>
            <a:pPr algn="ctr"/>
            <a:r>
              <a:rPr lang="en-CA" sz="1200" b="1" dirty="0" smtClean="0">
                <a:latin typeface="Arial" pitchFamily="34" charset="0"/>
                <a:cs typeface="Arial" pitchFamily="34" charset="0"/>
              </a:rPr>
              <a:t>ELECTRICAL AND</a:t>
            </a:r>
            <a:br>
              <a:rPr lang="en-CA" sz="1200" b="1" dirty="0" smtClean="0">
                <a:latin typeface="Arial" pitchFamily="34" charset="0"/>
                <a:cs typeface="Arial" pitchFamily="34" charset="0"/>
              </a:rPr>
            </a:br>
            <a:r>
              <a:rPr lang="en-CA" sz="1200" b="1" dirty="0" smtClean="0">
                <a:latin typeface="Arial" pitchFamily="34" charset="0"/>
                <a:cs typeface="Arial" pitchFamily="34" charset="0"/>
              </a:rPr>
              <a:t>COMPUTER ENGINEERING</a:t>
            </a:r>
            <a:endParaRPr lang="en-CA" sz="1200" b="1" dirty="0">
              <a:latin typeface="Arial" pitchFamily="34" charset="0"/>
              <a:cs typeface="Arial" pitchFamily="34" charset="0"/>
            </a:endParaRPr>
          </a:p>
        </p:txBody>
      </p:sp>
      <p:pic>
        <p:nvPicPr>
          <p:cNvPr id="8" name="Picture 3" descr="C:\Users\dwharder\Desktop\ECEAuClrMilli.png"/>
          <p:cNvPicPr>
            <a:picLocks noChangeAspect="1" noChangeArrowheads="1"/>
          </p:cNvPicPr>
          <p:nvPr userDrawn="1"/>
        </p:nvPicPr>
        <p:blipFill>
          <a:blip r:embed="rId4"/>
          <a:srcRect/>
          <a:stretch>
            <a:fillRect/>
          </a:stretch>
        </p:blipFill>
        <p:spPr bwMode="auto">
          <a:xfrm>
            <a:off x="218963" y="5557648"/>
            <a:ext cx="613594" cy="944371"/>
          </a:xfrm>
          <a:prstGeom prst="rect">
            <a:avLst/>
          </a:prstGeom>
          <a:noFill/>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200" b="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a:lvl1pPr>
          </a:lstStyle>
          <a:p>
            <a:fld id="{80363381-76E7-4228-A556-219F34C9EB4E}" type="datetime1">
              <a:rPr lang="en-CA"/>
              <a:pPr/>
              <a:t>13/08/2012</a:t>
            </a:fld>
            <a:endParaRPr lang="en-CA"/>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7900988" y="6089650"/>
            <a:ext cx="785812" cy="365125"/>
          </a:xfrm>
          <a:prstGeom prst="rect">
            <a:avLst/>
          </a:prstGeom>
        </p:spPr>
        <p:txBody>
          <a:bodyPr/>
          <a:lstStyle>
            <a:lvl1pPr>
              <a:defRPr>
                <a:solidFill>
                  <a:schemeClr val="tx1"/>
                </a:solidFill>
              </a:defRPr>
            </a:lvl1pPr>
          </a:lstStyle>
          <a:p>
            <a:r>
              <a:rPr lang="en-CA" dirty="0" smtClean="0"/>
              <a:t>&lt;#&gt; of &lt;##&gt;</a:t>
            </a:r>
            <a:endParaRPr lang="en-CA"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240690" y="3582278"/>
            <a:ext cx="4002689" cy="2204216"/>
          </a:xfrm>
        </p:spPr>
        <p:txBody>
          <a:bodyPr anchor="t"/>
          <a:lstStyle>
            <a:lvl1pPr algn="l">
              <a:defRPr sz="4000" b="1" cap="all">
                <a:solidFill>
                  <a:schemeClr val="bg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243723" y="1086070"/>
            <a:ext cx="7418553" cy="2364828"/>
          </a:xfrm>
        </p:spPr>
        <p:txBody>
          <a:bodyPr/>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00201"/>
            <a:ext cx="4038600" cy="4162972"/>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1"/>
            <a:ext cx="4038600" cy="4162972"/>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3"/>
          <p:cNvSpPr>
            <a:spLocks noGrp="1"/>
          </p:cNvSpPr>
          <p:nvPr>
            <p:ph type="dt" sz="half" idx="10"/>
          </p:nvPr>
        </p:nvSpPr>
        <p:spPr/>
        <p:txBody>
          <a:bodyPr/>
          <a:lstStyle>
            <a:lvl1pPr>
              <a:defRPr/>
            </a:lvl1pPr>
          </a:lstStyle>
          <a:p>
            <a:fld id="{2F62FA27-3B6F-436B-A90E-795D99C82413}" type="datetime1">
              <a:rPr lang="en-CA"/>
              <a:pPr/>
              <a:t>13/08/2012</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C27924B7-DFD7-4F94-B920-1D14707E9FBC}" type="slidenum">
              <a:rPr lang="en-CA"/>
              <a:pPr/>
              <a:t>‹#›</a:t>
            </a:fld>
            <a:endParaRPr lang="en-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56202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562022"/>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3"/>
          <p:cNvSpPr>
            <a:spLocks noGrp="1"/>
          </p:cNvSpPr>
          <p:nvPr>
            <p:ph type="dt" sz="half" idx="10"/>
          </p:nvPr>
        </p:nvSpPr>
        <p:spPr/>
        <p:txBody>
          <a:bodyPr/>
          <a:lstStyle>
            <a:lvl1pPr>
              <a:defRPr/>
            </a:lvl1pPr>
          </a:lstStyle>
          <a:p>
            <a:fld id="{3386AB4B-D30B-4C55-BE33-3D03E01A4B1A}" type="datetime1">
              <a:rPr lang="en-CA"/>
              <a:pPr/>
              <a:t>13/08/2012</a:t>
            </a:fld>
            <a:endParaRPr lang="en-CA"/>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1B63DE03-B8C1-427D-BA6A-ABA7528EF3FF}" type="slidenum">
              <a:rPr lang="en-CA"/>
              <a:pPr/>
              <a:t>‹#›</a:t>
            </a:fld>
            <a:endParaRPr lang="en-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dirty="0" smtClean="0"/>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fld id="{076CEEB1-B633-4ECE-8666-1C73F7E6E630}" type="datetime1">
              <a:rPr lang="en-CA"/>
              <a:pPr/>
              <a:t>13/08/2012</a:t>
            </a:fld>
            <a:endParaRPr lang="en-CA"/>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821F6EB6-F610-48AC-A9B1-60FBF4DC21DC}" type="slidenum">
              <a:rPr lang="en-CA"/>
              <a:pPr/>
              <a:t>‹#›</a:t>
            </a:fld>
            <a:endParaRPr lang="en-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4AD17FE3-D847-4DA6-AFAF-147FF9FB231C}" type="datetime1">
              <a:rPr lang="en-CA"/>
              <a:pPr/>
              <a:t>13/08/2012</a:t>
            </a:fld>
            <a:endParaRPr lang="en-CA"/>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19738608-055C-4109-8B35-9256C9A80F33}" type="slidenum">
              <a:rPr lang="en-CA"/>
              <a:pPr/>
              <a:t>‹#›</a:t>
            </a:fld>
            <a:endParaRPr lang="en-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1800" b="1"/>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428813"/>
          </a:xfrm>
        </p:spPr>
        <p:txBody>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1"/>
            <a:ext cx="3008313" cy="42667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Date Placeholder 3"/>
          <p:cNvSpPr>
            <a:spLocks noGrp="1"/>
          </p:cNvSpPr>
          <p:nvPr>
            <p:ph type="dt" sz="half" idx="10"/>
          </p:nvPr>
        </p:nvSpPr>
        <p:spPr/>
        <p:txBody>
          <a:bodyPr/>
          <a:lstStyle>
            <a:lvl1pPr>
              <a:defRPr/>
            </a:lvl1pPr>
          </a:lstStyle>
          <a:p>
            <a:fld id="{AD30C1B9-2D8A-4B55-AD4A-C4883802C9C2}" type="datetime1">
              <a:rPr lang="en-CA"/>
              <a:pPr/>
              <a:t>13/08/2012</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DD19447A-6DE4-4A94-A23E-6A7876084419}" type="slidenum">
              <a:rPr lang="en-CA"/>
              <a:pPr/>
              <a:t>‹#›</a:t>
            </a:fld>
            <a:endParaRPr lang="en-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599143"/>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11318"/>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165881"/>
            <a:ext cx="5486400" cy="37831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3568D16A-D713-423E-AB0B-5991D5E769FD}" type="datetime1">
              <a:rPr lang="en-CA"/>
              <a:pPr/>
              <a:t>13/08/2012</a:t>
            </a:fld>
            <a:endParaRPr lang="en-CA"/>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xfrm>
            <a:off x="7900988" y="6089650"/>
            <a:ext cx="785812" cy="365125"/>
          </a:xfrm>
          <a:prstGeom prst="rect">
            <a:avLst/>
          </a:prstGeom>
        </p:spPr>
        <p:txBody>
          <a:bodyPr/>
          <a:lstStyle>
            <a:lvl1pPr>
              <a:defRPr/>
            </a:lvl1pPr>
          </a:lstStyle>
          <a:p>
            <a:fld id="{B4F4137A-103E-41FA-AC15-589A3674D5F0}" type="slidenum">
              <a:rPr lang="en-CA"/>
              <a:pPr/>
              <a:t>‹#›</a:t>
            </a:fld>
            <a:endParaRPr lang="en-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endParaRPr lang="en-CA" dirty="0" smtClean="0"/>
          </a:p>
        </p:txBody>
      </p:sp>
      <p:sp>
        <p:nvSpPr>
          <p:cNvPr id="1027" name="Text Placeholder 2"/>
          <p:cNvSpPr>
            <a:spLocks noGrp="1"/>
          </p:cNvSpPr>
          <p:nvPr>
            <p:ph type="body" idx="1"/>
          </p:nvPr>
        </p:nvSpPr>
        <p:spPr bwMode="auto">
          <a:xfrm>
            <a:off x="457200" y="1600200"/>
            <a:ext cx="8229600" cy="4075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CA" dirty="0" smtClean="0"/>
          </a:p>
        </p:txBody>
      </p:sp>
      <p:sp>
        <p:nvSpPr>
          <p:cNvPr id="4" name="Date Placeholder 3"/>
          <p:cNvSpPr>
            <a:spLocks noGrp="1"/>
          </p:cNvSpPr>
          <p:nvPr>
            <p:ph type="dt" sz="half" idx="2"/>
          </p:nvPr>
        </p:nvSpPr>
        <p:spPr>
          <a:xfrm>
            <a:off x="3124200" y="6227763"/>
            <a:ext cx="2133600" cy="246062"/>
          </a:xfrm>
          <a:prstGeom prst="rect">
            <a:avLst/>
          </a:prstGeom>
        </p:spPr>
        <p:txBody>
          <a:bodyPr vert="horz" wrap="square" lIns="91440" tIns="45720" rIns="91440" bIns="45720" numCol="1" anchor="b" anchorCtr="0" compatLnSpc="1">
            <a:prstTxWarp prst="textNoShape">
              <a:avLst/>
            </a:prstTxWarp>
          </a:bodyPr>
          <a:lstStyle>
            <a:lvl1pPr>
              <a:defRPr sz="1200">
                <a:solidFill>
                  <a:srgbClr val="898989"/>
                </a:solidFill>
              </a:defRPr>
            </a:lvl1pPr>
          </a:lstStyle>
          <a:p>
            <a:fld id="{36F8E53B-F0ED-4324-89F9-78CCD2654FE2}" type="datetime1">
              <a:rPr lang="en-CA"/>
              <a:pPr/>
              <a:t>13/08/2012</a:t>
            </a:fld>
            <a:endParaRPr lang="en-CA"/>
          </a:p>
        </p:txBody>
      </p:sp>
      <p:sp>
        <p:nvSpPr>
          <p:cNvPr id="5" name="Footer Placeholder 4"/>
          <p:cNvSpPr>
            <a:spLocks noGrp="1"/>
          </p:cNvSpPr>
          <p:nvPr>
            <p:ph type="ftr" sz="quarter" idx="3"/>
          </p:nvPr>
        </p:nvSpPr>
        <p:spPr>
          <a:xfrm>
            <a:off x="3124200" y="5959475"/>
            <a:ext cx="3163888" cy="257175"/>
          </a:xfrm>
          <a:prstGeom prst="rect">
            <a:avLst/>
          </a:prstGeom>
        </p:spPr>
        <p:txBody>
          <a:bodyPr vert="horz" lIns="91440" tIns="45720" rIns="91440" bIns="45720" rtlCol="0" anchor="t"/>
          <a:lstStyle>
            <a:lvl1pPr algn="l" fontAlgn="auto">
              <a:spcBef>
                <a:spcPts val="0"/>
              </a:spcBef>
              <a:spcAft>
                <a:spcPts val="0"/>
              </a:spcAft>
              <a:defRPr sz="1200">
                <a:solidFill>
                  <a:schemeClr val="tx1">
                    <a:tint val="75000"/>
                  </a:schemeClr>
                </a:solidFill>
                <a:latin typeface="+mn-lt"/>
                <a:ea typeface="+mn-ea"/>
                <a:cs typeface="+mn-cs"/>
              </a:defRPr>
            </a:lvl1pPr>
          </a:lstStyle>
          <a:p>
            <a:pPr>
              <a:defRPr/>
            </a:pPr>
            <a:endParaRPr lang="en-US"/>
          </a:p>
        </p:txBody>
      </p:sp>
      <p:sp>
        <p:nvSpPr>
          <p:cNvPr id="9" name="TextBox 8"/>
          <p:cNvSpPr txBox="1"/>
          <p:nvPr userDrawn="1"/>
        </p:nvSpPr>
        <p:spPr>
          <a:xfrm>
            <a:off x="340730" y="6017930"/>
            <a:ext cx="1837693" cy="615553"/>
          </a:xfrm>
          <a:prstGeom prst="rect">
            <a:avLst/>
          </a:prstGeom>
          <a:noFill/>
        </p:spPr>
        <p:txBody>
          <a:bodyPr wrap="square" rtlCol="0">
            <a:spAutoFit/>
          </a:bodyPr>
          <a:lstStyle/>
          <a:p>
            <a:pPr algn="ctr"/>
            <a:r>
              <a:rPr lang="en-CA" sz="1400" b="1" dirty="0" smtClean="0">
                <a:latin typeface="Arial" pitchFamily="34" charset="0"/>
                <a:cs typeface="Arial" pitchFamily="34" charset="0"/>
              </a:rPr>
              <a:t>WATERLOO</a:t>
            </a:r>
          </a:p>
          <a:p>
            <a:pPr algn="ctr"/>
            <a:r>
              <a:rPr lang="en-CA" sz="1000" b="1" dirty="0" smtClean="0">
                <a:latin typeface="Arial" pitchFamily="34" charset="0"/>
                <a:cs typeface="Arial" pitchFamily="34" charset="0"/>
              </a:rPr>
              <a:t>ELECTRICAL AND</a:t>
            </a:r>
            <a:br>
              <a:rPr lang="en-CA" sz="1000" b="1" dirty="0" smtClean="0">
                <a:latin typeface="Arial" pitchFamily="34" charset="0"/>
                <a:cs typeface="Arial" pitchFamily="34" charset="0"/>
              </a:rPr>
            </a:br>
            <a:r>
              <a:rPr lang="en-CA" sz="1000" b="1" dirty="0" smtClean="0">
                <a:latin typeface="Arial" pitchFamily="34" charset="0"/>
                <a:cs typeface="Arial" pitchFamily="34" charset="0"/>
              </a:rPr>
              <a:t>COMPUTER ENGINEERING</a:t>
            </a:r>
            <a:endParaRPr lang="en-CA" sz="1000" b="1" dirty="0">
              <a:latin typeface="Arial" pitchFamily="34" charset="0"/>
              <a:cs typeface="Arial" pitchFamily="34" charset="0"/>
            </a:endParaRPr>
          </a:p>
        </p:txBody>
      </p:sp>
      <p:pic>
        <p:nvPicPr>
          <p:cNvPr id="10" name="Picture 3" descr="C:\Users\dwharder\Desktop\ECEAuClrMilli.png"/>
          <p:cNvPicPr>
            <a:picLocks noChangeAspect="1" noChangeArrowheads="1"/>
          </p:cNvPicPr>
          <p:nvPr userDrawn="1"/>
        </p:nvPicPr>
        <p:blipFill>
          <a:blip r:embed="rId11"/>
          <a:srcRect/>
          <a:stretch>
            <a:fillRect/>
          </a:stretch>
        </p:blipFill>
        <p:spPr bwMode="auto">
          <a:xfrm>
            <a:off x="129313" y="6014542"/>
            <a:ext cx="462355" cy="711602"/>
          </a:xfrm>
          <a:prstGeom prst="rect">
            <a:avLst/>
          </a:prstGeom>
          <a:noFill/>
        </p:spPr>
      </p:pic>
      <p:pic>
        <p:nvPicPr>
          <p:cNvPr id="11" name="Picture 2" descr="C:\Users\dwharder\Desktop\UW.jpg"/>
          <p:cNvPicPr>
            <a:picLocks noChangeAspect="1" noChangeArrowheads="1"/>
          </p:cNvPicPr>
          <p:nvPr userDrawn="1"/>
        </p:nvPicPr>
        <p:blipFill>
          <a:blip r:embed="rId12"/>
          <a:srcRect/>
          <a:stretch>
            <a:fillRect/>
          </a:stretch>
        </p:blipFill>
        <p:spPr bwMode="auto">
          <a:xfrm>
            <a:off x="30512" y="88194"/>
            <a:ext cx="824006" cy="835165"/>
          </a:xfrm>
          <a:prstGeom prst="rect">
            <a:avLst/>
          </a:prstGeom>
          <a:noFill/>
        </p:spPr>
      </p:pic>
      <p:sp>
        <p:nvSpPr>
          <p:cNvPr id="12" name="Title Placeholder 1"/>
          <p:cNvSpPr txBox="1">
            <a:spLocks/>
          </p:cNvSpPr>
          <p:nvPr userDrawn="1"/>
        </p:nvSpPr>
        <p:spPr bwMode="auto">
          <a:xfrm>
            <a:off x="457200" y="98552"/>
            <a:ext cx="8229600" cy="256543"/>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000" b="0" i="0" u="none" strike="noStrike" kern="1200" cap="none" spc="0" normalizeH="0" baseline="0" noProof="0" dirty="0" smtClean="0">
                <a:ln>
                  <a:noFill/>
                </a:ln>
                <a:solidFill>
                  <a:schemeClr val="tx1"/>
                </a:solidFill>
                <a:effectLst/>
                <a:uLnTx/>
                <a:uFillTx/>
                <a:latin typeface="+mj-lt"/>
                <a:ea typeface="ＭＳ Ｐゴシック" charset="-128"/>
                <a:cs typeface="ＭＳ Ｐゴシック" charset="-128"/>
              </a:rPr>
              <a:t>The Code of Ethics of the Association</a:t>
            </a:r>
            <a:endParaRPr kumimoji="0" lang="en-CA" sz="2000" b="0" i="0" u="none" strike="noStrike" kern="1200" cap="none" spc="0" normalizeH="0" baseline="0" noProof="0" dirty="0" smtClean="0">
              <a:ln>
                <a:noFill/>
              </a:ln>
              <a:solidFill>
                <a:schemeClr val="tx1"/>
              </a:solidFill>
              <a:effectLst/>
              <a:uLnTx/>
              <a:uFillTx/>
              <a:latin typeface="+mj-lt"/>
              <a:ea typeface="ＭＳ Ｐゴシック" charset="-128"/>
              <a:cs typeface="ＭＳ Ｐゴシック" charset="-128"/>
            </a:endParaRPr>
          </a:p>
        </p:txBody>
      </p:sp>
      <p:sp>
        <p:nvSpPr>
          <p:cNvPr id="13" name="TextBox 12"/>
          <p:cNvSpPr txBox="1"/>
          <p:nvPr userDrawn="1"/>
        </p:nvSpPr>
        <p:spPr>
          <a:xfrm>
            <a:off x="8420100" y="6286500"/>
            <a:ext cx="400050" cy="304800"/>
          </a:xfrm>
          <a:prstGeom prst="rect">
            <a:avLst/>
          </a:prstGeom>
          <a:noFill/>
        </p:spPr>
        <p:txBody>
          <a:bodyPr wrap="none">
            <a:spAutoFit/>
          </a:bodyPr>
          <a:lstStyle/>
          <a:p>
            <a:fld id="{6E709FAF-4BEC-442F-8F9F-4E334C3EEBC3}" type="slidenum">
              <a:rPr lang="en-CA" sz="1400"/>
              <a:pPr/>
              <a:t>‹#›</a:t>
            </a:fld>
            <a:endParaRPr lang="en-CA" sz="1400" dirty="0"/>
          </a:p>
        </p:txBody>
      </p:sp>
    </p:spTree>
  </p:cSld>
  <p:clrMap bg1="lt1" tx1="dk1" bg2="lt2" tx2="dk2" accent1="accent1" accent2="accent2" accent3="accent3" accent4="accent4" accent5="accent5" accent6="accent6" hlink="hlink" folHlink="folHlink"/>
  <p:sldLayoutIdLst>
    <p:sldLayoutId id="2147483711" r:id="rId1"/>
    <p:sldLayoutId id="2147483704" r:id="rId2"/>
    <p:sldLayoutId id="2147483712" r:id="rId3"/>
    <p:sldLayoutId id="2147483705" r:id="rId4"/>
    <p:sldLayoutId id="2147483706" r:id="rId5"/>
    <p:sldLayoutId id="2147483707" r:id="rId6"/>
    <p:sldLayoutId id="2147483708" r:id="rId7"/>
    <p:sldLayoutId id="2147483709" r:id="rId8"/>
    <p:sldLayoutId id="2147483710" r:id="rId9"/>
  </p:sldLayoutIdLst>
  <p:txStyles>
    <p:titleStyle>
      <a:lvl1pPr algn="ctr" defTabSz="457200" rtl="0" eaLnBrk="1" fontAlgn="base" hangingPunct="1">
        <a:spcBef>
          <a:spcPct val="0"/>
        </a:spcBef>
        <a:spcAft>
          <a:spcPct val="0"/>
        </a:spcAft>
        <a:defRPr sz="3200" b="0" kern="1200">
          <a:solidFill>
            <a:schemeClr val="tx1"/>
          </a:solidFill>
          <a:latin typeface="+mj-lt"/>
          <a:ea typeface="ＭＳ Ｐゴシック" charset="-128"/>
          <a:cs typeface="ＭＳ Ｐゴシック" charset="-128"/>
        </a:defRPr>
      </a:lvl1pPr>
      <a:lvl2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2pPr>
      <a:lvl3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3pPr>
      <a:lvl4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4pPr>
      <a:lvl5pPr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5pPr>
      <a:lvl6pPr marL="4572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6pPr>
      <a:lvl7pPr marL="9144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7pPr>
      <a:lvl8pPr marL="13716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8pPr>
      <a:lvl9pPr marL="1828800" algn="ctr" defTabSz="457200" rtl="0" eaLnBrk="1" fontAlgn="base" hangingPunct="1">
        <a:spcBef>
          <a:spcPct val="0"/>
        </a:spcBef>
        <a:spcAft>
          <a:spcPct val="0"/>
        </a:spcAft>
        <a:defRPr sz="4400" b="1">
          <a:solidFill>
            <a:schemeClr val="tx1"/>
          </a:solidFill>
          <a:latin typeface="Arial" charset="0"/>
          <a:ea typeface="ＭＳ Ｐゴシック" charset="-128"/>
          <a:cs typeface="ＭＳ Ｐゴシック" charset="-128"/>
        </a:defRPr>
      </a:lvl9pPr>
    </p:titleStyle>
    <p:bodyStyle>
      <a:lvl1pPr marL="342900" indent="-342900" algn="l" defTabSz="457200" rtl="0" eaLnBrk="1" fontAlgn="base" hangingPunct="1">
        <a:spcBef>
          <a:spcPct val="20000"/>
        </a:spcBef>
        <a:spcAft>
          <a:spcPct val="0"/>
        </a:spcAft>
        <a:buFont typeface="Arial" charset="0"/>
        <a:buChar char="•"/>
        <a:defRPr sz="2400" kern="1200">
          <a:solidFill>
            <a:schemeClr val="tx1"/>
          </a:solidFill>
          <a:latin typeface="+mn-lt"/>
          <a:ea typeface="ＭＳ Ｐゴシック" charset="-128"/>
          <a:cs typeface="ＭＳ Ｐゴシック" charset="-128"/>
        </a:defRPr>
      </a:lvl1pPr>
      <a:lvl2pPr marL="742950" indent="-28575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128"/>
          <a:cs typeface="+mn-cs"/>
        </a:defRPr>
      </a:lvl2pPr>
      <a:lvl3pPr marL="1143000" indent="-228600" algn="l" defTabSz="457200" rtl="0" eaLnBrk="1" fontAlgn="base" hangingPunct="1">
        <a:spcBef>
          <a:spcPct val="20000"/>
        </a:spcBef>
        <a:spcAft>
          <a:spcPct val="0"/>
        </a:spcAft>
        <a:buFont typeface="Arial" charset="0"/>
        <a:buChar char="•"/>
        <a:defRPr sz="1800" kern="1200">
          <a:solidFill>
            <a:schemeClr val="tx1"/>
          </a:solidFill>
          <a:latin typeface="+mn-lt"/>
          <a:ea typeface="ＭＳ Ｐゴシック" charset="-128"/>
          <a:cs typeface="+mn-cs"/>
        </a:defRPr>
      </a:lvl3pPr>
      <a:lvl4pPr marL="1600200" indent="-228600" algn="l" defTabSz="457200" rtl="0" eaLnBrk="1" fontAlgn="base" hangingPunct="1">
        <a:spcBef>
          <a:spcPct val="20000"/>
        </a:spcBef>
        <a:spcAft>
          <a:spcPct val="0"/>
        </a:spcAft>
        <a:buFont typeface="Arial" charset="0"/>
        <a:buChar char="–"/>
        <a:defRPr sz="1600" kern="1200">
          <a:solidFill>
            <a:schemeClr val="tx1"/>
          </a:solidFill>
          <a:latin typeface="+mn-lt"/>
          <a:ea typeface="ＭＳ Ｐゴシック" charset="-128"/>
          <a:cs typeface="+mn-cs"/>
        </a:defRPr>
      </a:lvl4pPr>
      <a:lvl5pPr marL="2057400" indent="-228600" algn="l" defTabSz="457200" rtl="0" eaLnBrk="1" fontAlgn="base" hangingPunct="1">
        <a:spcBef>
          <a:spcPct val="20000"/>
        </a:spcBef>
        <a:spcAft>
          <a:spcPct val="0"/>
        </a:spcAft>
        <a:buFont typeface="Arial" charset="0"/>
        <a:buChar char="»"/>
        <a:defRPr sz="16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CA" sz="2800" dirty="0" smtClean="0"/>
              <a:t>Professional Engineers of Ontario</a:t>
            </a:r>
            <a:r>
              <a:rPr lang="en-CA" dirty="0" smtClean="0"/>
              <a:t/>
            </a:r>
            <a:br>
              <a:rPr lang="en-CA" dirty="0" smtClean="0"/>
            </a:br>
            <a:r>
              <a:rPr lang="en-CA" dirty="0" smtClean="0"/>
              <a:t>Code of Ethics</a:t>
            </a:r>
            <a:br>
              <a:rPr lang="en-CA" dirty="0" smtClean="0"/>
            </a:br>
            <a:r>
              <a:rPr lang="en-CA" sz="1800" dirty="0" smtClean="0"/>
              <a:t/>
            </a:r>
            <a:br>
              <a:rPr lang="en-CA" sz="1800" dirty="0" smtClean="0"/>
            </a:br>
            <a:r>
              <a:rPr lang="en-CA" sz="1800" dirty="0" smtClean="0"/>
              <a:t>Section 77 of the O. Reg. 941</a:t>
            </a:r>
            <a:endParaRPr lang="en-CA" dirty="0"/>
          </a:p>
        </p:txBody>
      </p:sp>
      <p:sp>
        <p:nvSpPr>
          <p:cNvPr id="3" name="Subtitle 2"/>
          <p:cNvSpPr>
            <a:spLocks noGrp="1"/>
          </p:cNvSpPr>
          <p:nvPr>
            <p:ph type="subTitle" idx="1"/>
          </p:nvPr>
        </p:nvSpPr>
        <p:spPr/>
        <p:txBody>
          <a:bodyPr/>
          <a:lstStyle/>
          <a:p>
            <a:r>
              <a:rPr lang="en-CA" sz="1600" dirty="0" smtClean="0"/>
              <a:t>Douglas Wilhelm Harder, </a:t>
            </a:r>
            <a:r>
              <a:rPr lang="en-CA" sz="1600" dirty="0" err="1" smtClean="0"/>
              <a:t>M.Math</a:t>
            </a:r>
            <a:r>
              <a:rPr lang="en-CA" sz="1600" dirty="0" smtClean="0"/>
              <a:t>., LEL</a:t>
            </a:r>
          </a:p>
          <a:p>
            <a:r>
              <a:rPr lang="en-CA" sz="1600" dirty="0" smtClean="0"/>
              <a:t>Department of Electrical and Computer Engineering</a:t>
            </a:r>
          </a:p>
          <a:p>
            <a:r>
              <a:rPr lang="en-CA" sz="1600" dirty="0" smtClean="0"/>
              <a:t>University of Waterloo</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77.1 Duties of Action</a:t>
            </a:r>
            <a:endParaRPr lang="en-CA" dirty="0"/>
          </a:p>
        </p:txBody>
      </p:sp>
      <p:sp>
        <p:nvSpPr>
          <p:cNvPr id="3" name="Content Placeholder 2"/>
          <p:cNvSpPr>
            <a:spLocks noGrp="1"/>
          </p:cNvSpPr>
          <p:nvPr>
            <p:ph idx="1"/>
          </p:nvPr>
        </p:nvSpPr>
        <p:spPr/>
        <p:txBody>
          <a:bodyPr/>
          <a:lstStyle/>
          <a:p>
            <a:pPr>
              <a:buNone/>
            </a:pPr>
            <a:r>
              <a:rPr lang="en-CA" sz="2000" dirty="0" smtClean="0"/>
              <a:t>	77.1.iii	</a:t>
            </a:r>
            <a:r>
              <a:rPr lang="en-CA" sz="2000" dirty="0" smtClean="0">
                <a:solidFill>
                  <a:schemeClr val="tx1">
                    <a:lumMod val="50000"/>
                    <a:lumOff val="50000"/>
                  </a:schemeClr>
                </a:solidFill>
              </a:rPr>
              <a:t>It is the duty of a practitioner to the public, to the practitioner's employer, to the practitioner's clients, to other members of the practitioner's profession, and to the practitioner to act at all times with</a:t>
            </a:r>
            <a:r>
              <a:rPr lang="en-CA" sz="2000" b="1" dirty="0" smtClean="0"/>
              <a:t> devotion to high ideals of personal honour and professional integrity</a:t>
            </a:r>
            <a:r>
              <a:rPr lang="en-CA" sz="2000" dirty="0" smtClean="0"/>
              <a:t>.</a:t>
            </a:r>
            <a:endParaRPr lang="en-CA"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77.1 Duties of Action</a:t>
            </a:r>
            <a:endParaRPr lang="en-CA" dirty="0"/>
          </a:p>
        </p:txBody>
      </p:sp>
      <p:sp>
        <p:nvSpPr>
          <p:cNvPr id="3" name="Content Placeholder 2"/>
          <p:cNvSpPr>
            <a:spLocks noGrp="1"/>
          </p:cNvSpPr>
          <p:nvPr>
            <p:ph idx="1"/>
          </p:nvPr>
        </p:nvSpPr>
        <p:spPr/>
        <p:txBody>
          <a:bodyPr/>
          <a:lstStyle/>
          <a:p>
            <a:pPr>
              <a:buNone/>
            </a:pPr>
            <a:r>
              <a:rPr lang="en-CA" sz="2000" dirty="0" smtClean="0"/>
              <a:t>	77.1.iv	</a:t>
            </a:r>
            <a:r>
              <a:rPr lang="en-CA" sz="2000" dirty="0" smtClean="0">
                <a:solidFill>
                  <a:schemeClr val="tx1">
                    <a:lumMod val="50000"/>
                    <a:lumOff val="50000"/>
                  </a:schemeClr>
                </a:solidFill>
              </a:rPr>
              <a:t>It is the duty of a practitioner to the public, to the practitioner's employer, to the practitioner's clients, to other members of the practitioner's profession, and to the practitioner to act at all times with</a:t>
            </a:r>
            <a:r>
              <a:rPr lang="en-CA" sz="2000" b="1" dirty="0" smtClean="0"/>
              <a:t> knowledge of developments in the area of professional engineering relevant to any services that are undertaken</a:t>
            </a:r>
            <a:r>
              <a:rPr lang="en-CA" sz="2000" dirty="0" smtClean="0"/>
              <a:t>.</a:t>
            </a:r>
            <a:endParaRPr lang="en-CA"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77.1 Duties of Action</a:t>
            </a:r>
            <a:endParaRPr lang="en-CA" dirty="0"/>
          </a:p>
        </p:txBody>
      </p:sp>
      <p:sp>
        <p:nvSpPr>
          <p:cNvPr id="3" name="Content Placeholder 2"/>
          <p:cNvSpPr>
            <a:spLocks noGrp="1"/>
          </p:cNvSpPr>
          <p:nvPr>
            <p:ph idx="1"/>
          </p:nvPr>
        </p:nvSpPr>
        <p:spPr/>
        <p:txBody>
          <a:bodyPr/>
          <a:lstStyle/>
          <a:p>
            <a:pPr>
              <a:buNone/>
            </a:pPr>
            <a:r>
              <a:rPr lang="en-CA" sz="2000" dirty="0" smtClean="0"/>
              <a:t>	77.1.v	</a:t>
            </a:r>
            <a:r>
              <a:rPr lang="en-CA" sz="2000" dirty="0" smtClean="0">
                <a:solidFill>
                  <a:schemeClr val="tx1">
                    <a:lumMod val="50000"/>
                    <a:lumOff val="50000"/>
                  </a:schemeClr>
                </a:solidFill>
              </a:rPr>
              <a:t>It is the duty of a practitioner to the public, to the practitioner's employer, to the practitioner's clients, to other members of the practitioner's profession, and to the practitioner to act at all times with</a:t>
            </a:r>
            <a:r>
              <a:rPr lang="en-CA" sz="2000" b="1" dirty="0" smtClean="0"/>
              <a:t> competence in the performance of any professional engineering services that are undertaken</a:t>
            </a:r>
            <a:r>
              <a:rPr lang="en-CA" sz="2000" dirty="0" smtClean="0"/>
              <a:t>.</a:t>
            </a:r>
            <a:endParaRPr lang="en-CA"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77.2 Goals and Ideals</a:t>
            </a:r>
            <a:endParaRPr lang="en-CA" dirty="0"/>
          </a:p>
        </p:txBody>
      </p:sp>
      <p:sp>
        <p:nvSpPr>
          <p:cNvPr id="3" name="Content Placeholder 2"/>
          <p:cNvSpPr>
            <a:spLocks noGrp="1"/>
          </p:cNvSpPr>
          <p:nvPr>
            <p:ph idx="1"/>
          </p:nvPr>
        </p:nvSpPr>
        <p:spPr/>
        <p:txBody>
          <a:bodyPr/>
          <a:lstStyle/>
          <a:p>
            <a:pPr>
              <a:buNone/>
            </a:pPr>
            <a:r>
              <a:rPr lang="en-CA" dirty="0" smtClean="0"/>
              <a:t>	Section 77.2 deals with duties towards oneself and ones goals and ideals:</a:t>
            </a:r>
          </a:p>
          <a:p>
            <a:endParaRPr lang="en-CA" sz="1200" dirty="0" smtClean="0"/>
          </a:p>
          <a:p>
            <a:pPr>
              <a:buNone/>
            </a:pPr>
            <a:r>
              <a:rPr lang="en-CA" sz="2000" dirty="0" smtClean="0"/>
              <a:t>2.	</a:t>
            </a:r>
            <a:r>
              <a:rPr lang="en-CA" sz="2000" b="1" dirty="0" smtClean="0"/>
              <a:t>A practitioner shall,</a:t>
            </a:r>
          </a:p>
          <a:p>
            <a:pPr lvl="1">
              <a:buAutoNum type="romanLcPeriod"/>
            </a:pPr>
            <a:r>
              <a:rPr lang="en-CA" sz="1200" dirty="0" smtClean="0">
                <a:solidFill>
                  <a:schemeClr val="tx1">
                    <a:lumMod val="50000"/>
                    <a:lumOff val="50000"/>
                  </a:schemeClr>
                </a:solidFill>
              </a:rPr>
              <a:t>regard the practitioner's duty to public welfare as paramount, </a:t>
            </a:r>
          </a:p>
          <a:p>
            <a:pPr lvl="1">
              <a:buAutoNum type="romanLcPeriod"/>
            </a:pPr>
            <a:r>
              <a:rPr lang="en-CA" sz="1200" dirty="0" smtClean="0">
                <a:solidFill>
                  <a:schemeClr val="tx1">
                    <a:lumMod val="50000"/>
                    <a:lumOff val="50000"/>
                  </a:schemeClr>
                </a:solidFill>
              </a:rPr>
              <a:t>endeavour at all times to enhance the public regard for the practitioner's profession by extending the public knowledge thereof and discouraging untrue, unfair or exaggerated statements with respect to professional engineering, </a:t>
            </a:r>
          </a:p>
          <a:p>
            <a:pPr lvl="1">
              <a:buAutoNum type="romanLcPeriod"/>
            </a:pPr>
            <a:r>
              <a:rPr lang="en-CA" sz="1200" dirty="0" smtClean="0">
                <a:solidFill>
                  <a:schemeClr val="tx1">
                    <a:lumMod val="50000"/>
                    <a:lumOff val="50000"/>
                  </a:schemeClr>
                </a:solidFill>
              </a:rPr>
              <a:t>not express publicly, or while the practitioner is serving as a witness before a court, commission or other tribunal, opinions on professional engineering matters that are not founded on adequate knowledge and honest conviction, </a:t>
            </a:r>
          </a:p>
          <a:p>
            <a:pPr lvl="1">
              <a:buAutoNum type="romanLcPeriod"/>
            </a:pPr>
            <a:r>
              <a:rPr lang="en-CA" sz="1200" dirty="0" smtClean="0">
                <a:solidFill>
                  <a:schemeClr val="tx1">
                    <a:lumMod val="50000"/>
                    <a:lumOff val="50000"/>
                  </a:schemeClr>
                </a:solidFill>
              </a:rPr>
              <a:t>endeavour to keep the practitioner's licence, temporary licence, limited licence or certificate of authorization, as the case may be, permanently displayed in the practitioner's place of business.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77.2 Goals and Ideals</a:t>
            </a:r>
            <a:endParaRPr lang="en-CA" dirty="0"/>
          </a:p>
        </p:txBody>
      </p:sp>
      <p:sp>
        <p:nvSpPr>
          <p:cNvPr id="3" name="Content Placeholder 2"/>
          <p:cNvSpPr>
            <a:spLocks noGrp="1"/>
          </p:cNvSpPr>
          <p:nvPr>
            <p:ph idx="1"/>
          </p:nvPr>
        </p:nvSpPr>
        <p:spPr/>
        <p:txBody>
          <a:bodyPr/>
          <a:lstStyle/>
          <a:p>
            <a:pPr>
              <a:buNone/>
            </a:pPr>
            <a:r>
              <a:rPr lang="en-CA" sz="2000" dirty="0" smtClean="0"/>
              <a:t>	77.2.i	</a:t>
            </a:r>
            <a:r>
              <a:rPr lang="en-CA" sz="2000" dirty="0" smtClean="0">
                <a:solidFill>
                  <a:schemeClr val="tx1">
                    <a:lumMod val="50000"/>
                    <a:lumOff val="50000"/>
                  </a:schemeClr>
                </a:solidFill>
              </a:rPr>
              <a:t> A practitioner shall </a:t>
            </a:r>
            <a:r>
              <a:rPr lang="en-CA" sz="2000" b="1" dirty="0" smtClean="0"/>
              <a:t>regard the practitioner's duty to public welfare as paramount</a:t>
            </a:r>
            <a:r>
              <a:rPr lang="en-CA" sz="2000" dirty="0" smtClean="0"/>
              <a:t>.</a:t>
            </a:r>
            <a:endParaRPr lang="en-CA"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77.2 Goals and Ideals</a:t>
            </a:r>
            <a:endParaRPr lang="en-CA" dirty="0"/>
          </a:p>
        </p:txBody>
      </p:sp>
      <p:sp>
        <p:nvSpPr>
          <p:cNvPr id="3" name="Content Placeholder 2"/>
          <p:cNvSpPr>
            <a:spLocks noGrp="1"/>
          </p:cNvSpPr>
          <p:nvPr>
            <p:ph idx="1"/>
          </p:nvPr>
        </p:nvSpPr>
        <p:spPr/>
        <p:txBody>
          <a:bodyPr/>
          <a:lstStyle/>
          <a:p>
            <a:pPr>
              <a:buNone/>
            </a:pPr>
            <a:r>
              <a:rPr lang="en-CA" sz="2000" dirty="0" smtClean="0"/>
              <a:t>	</a:t>
            </a:r>
            <a:r>
              <a:rPr lang="en-CA" sz="2000" dirty="0" smtClean="0"/>
              <a:t>77.2.ii</a:t>
            </a:r>
            <a:r>
              <a:rPr lang="en-CA" sz="2000" dirty="0" smtClean="0"/>
              <a:t>	</a:t>
            </a:r>
            <a:r>
              <a:rPr lang="en-CA" sz="2000" dirty="0" smtClean="0">
                <a:solidFill>
                  <a:schemeClr val="tx1">
                    <a:lumMod val="50000"/>
                    <a:lumOff val="50000"/>
                  </a:schemeClr>
                </a:solidFill>
              </a:rPr>
              <a:t> A practitioner shall </a:t>
            </a:r>
            <a:r>
              <a:rPr lang="en-CA" sz="2000" b="1" dirty="0" smtClean="0"/>
              <a:t>endeavour at all times to enhance the public regard for the practitioner's profession by extending the public knowledge thereof and discouraging untrue, unfair or exaggerated statements with respect to professional engineering</a:t>
            </a:r>
            <a:r>
              <a:rPr lang="en-CA" sz="2000" dirty="0" smtClean="0"/>
              <a:t>.</a:t>
            </a:r>
            <a:endParaRPr lang="en-CA" sz="20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77.2 Goals and Ideals</a:t>
            </a:r>
            <a:endParaRPr lang="en-CA" dirty="0"/>
          </a:p>
        </p:txBody>
      </p:sp>
      <p:sp>
        <p:nvSpPr>
          <p:cNvPr id="3" name="Content Placeholder 2"/>
          <p:cNvSpPr>
            <a:spLocks noGrp="1"/>
          </p:cNvSpPr>
          <p:nvPr>
            <p:ph idx="1"/>
          </p:nvPr>
        </p:nvSpPr>
        <p:spPr/>
        <p:txBody>
          <a:bodyPr/>
          <a:lstStyle/>
          <a:p>
            <a:pPr>
              <a:buNone/>
            </a:pPr>
            <a:r>
              <a:rPr lang="en-CA" sz="2000" dirty="0" smtClean="0"/>
              <a:t>	</a:t>
            </a:r>
            <a:r>
              <a:rPr lang="en-CA" sz="2000" dirty="0" smtClean="0"/>
              <a:t>77.2.iii</a:t>
            </a:r>
            <a:r>
              <a:rPr lang="en-CA" sz="2000" dirty="0" smtClean="0"/>
              <a:t>	</a:t>
            </a:r>
            <a:r>
              <a:rPr lang="en-CA" sz="2000" dirty="0" smtClean="0">
                <a:solidFill>
                  <a:schemeClr val="tx1">
                    <a:lumMod val="50000"/>
                    <a:lumOff val="50000"/>
                  </a:schemeClr>
                </a:solidFill>
              </a:rPr>
              <a:t> A practitioner shall </a:t>
            </a:r>
            <a:r>
              <a:rPr lang="en-CA" sz="2000" b="1" dirty="0" smtClean="0"/>
              <a:t>not express publicly, or while the practitioner is serving as a witness before a court, commission or other tribunal, opinions on professional engineering matters that are not founded on adequate knowledge and honest conviction</a:t>
            </a:r>
            <a:r>
              <a:rPr lang="en-CA" sz="2000" dirty="0" smtClean="0"/>
              <a:t>.</a:t>
            </a:r>
            <a:endParaRPr lang="en-CA" sz="20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77.2 Goals and Ideals</a:t>
            </a:r>
            <a:endParaRPr lang="en-CA" dirty="0"/>
          </a:p>
        </p:txBody>
      </p:sp>
      <p:sp>
        <p:nvSpPr>
          <p:cNvPr id="3" name="Content Placeholder 2"/>
          <p:cNvSpPr>
            <a:spLocks noGrp="1"/>
          </p:cNvSpPr>
          <p:nvPr>
            <p:ph idx="1"/>
          </p:nvPr>
        </p:nvSpPr>
        <p:spPr/>
        <p:txBody>
          <a:bodyPr/>
          <a:lstStyle/>
          <a:p>
            <a:pPr>
              <a:buNone/>
            </a:pPr>
            <a:r>
              <a:rPr lang="en-CA" sz="2000" dirty="0" smtClean="0"/>
              <a:t>	</a:t>
            </a:r>
            <a:r>
              <a:rPr lang="en-CA" sz="2000" dirty="0" smtClean="0"/>
              <a:t>77.2.iv</a:t>
            </a:r>
            <a:r>
              <a:rPr lang="en-CA" sz="2000" dirty="0" smtClean="0"/>
              <a:t>	</a:t>
            </a:r>
            <a:r>
              <a:rPr lang="en-CA" sz="2000" dirty="0" smtClean="0">
                <a:solidFill>
                  <a:schemeClr val="tx1">
                    <a:lumMod val="50000"/>
                    <a:lumOff val="50000"/>
                  </a:schemeClr>
                </a:solidFill>
              </a:rPr>
              <a:t> A practitioner shall </a:t>
            </a:r>
            <a:r>
              <a:rPr lang="en-CA" sz="2000" b="1" dirty="0" smtClean="0"/>
              <a:t>endeavour to keep the practitioner's licence, temporary licence, limited licence or certificate of authorization, as the case may be, permanently displayed in the practitioner's place of business</a:t>
            </a:r>
            <a:r>
              <a:rPr lang="en-CA" sz="2000" dirty="0" smtClean="0"/>
              <a:t>.</a:t>
            </a:r>
            <a:endParaRPr lang="en-CA"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77.3 Duties towards Employers</a:t>
            </a:r>
            <a:endParaRPr lang="en-CA" dirty="0"/>
          </a:p>
        </p:txBody>
      </p:sp>
      <p:sp>
        <p:nvSpPr>
          <p:cNvPr id="3" name="Content Placeholder 2"/>
          <p:cNvSpPr>
            <a:spLocks noGrp="1"/>
          </p:cNvSpPr>
          <p:nvPr>
            <p:ph idx="1"/>
          </p:nvPr>
        </p:nvSpPr>
        <p:spPr/>
        <p:txBody>
          <a:bodyPr/>
          <a:lstStyle/>
          <a:p>
            <a:pPr>
              <a:buNone/>
            </a:pPr>
            <a:r>
              <a:rPr lang="en-CA" dirty="0" smtClean="0"/>
              <a:t>	Section 77.3 deals with the relationship between the practitioner and his or her employer:</a:t>
            </a:r>
          </a:p>
          <a:p>
            <a:endParaRPr lang="en-CA" sz="1200" dirty="0" smtClean="0"/>
          </a:p>
          <a:p>
            <a:pPr>
              <a:buNone/>
            </a:pPr>
            <a:r>
              <a:rPr lang="en-CA" sz="2000" dirty="0" smtClean="0"/>
              <a:t>3.	</a:t>
            </a:r>
            <a:r>
              <a:rPr lang="en-CA" sz="2000" b="1" dirty="0" smtClean="0"/>
              <a:t>A practitioner shall act in professional engineering matters for each employer as a faithful agent or trustee and shall regard as confidential information obtained by the practitioner as to the business affairs, technical methods or processes of an employer and avoid or disclose a conflict of interest that might influence the practitioner's actions or judgment.</a:t>
            </a:r>
            <a:endParaRPr lang="en-CA" sz="1600" dirty="0" smtClean="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77.4 Duties towards Clients</a:t>
            </a:r>
            <a:endParaRPr lang="en-CA" dirty="0"/>
          </a:p>
        </p:txBody>
      </p:sp>
      <p:sp>
        <p:nvSpPr>
          <p:cNvPr id="3" name="Content Placeholder 2"/>
          <p:cNvSpPr>
            <a:spLocks noGrp="1"/>
          </p:cNvSpPr>
          <p:nvPr>
            <p:ph idx="1"/>
          </p:nvPr>
        </p:nvSpPr>
        <p:spPr/>
        <p:txBody>
          <a:bodyPr/>
          <a:lstStyle/>
          <a:p>
            <a:pPr>
              <a:buNone/>
            </a:pPr>
            <a:r>
              <a:rPr lang="en-CA" dirty="0" smtClean="0"/>
              <a:t>	Section 77.4 deals with the relationship between the practitioner and clients:</a:t>
            </a:r>
          </a:p>
          <a:p>
            <a:endParaRPr lang="en-CA" sz="1200" dirty="0" smtClean="0"/>
          </a:p>
          <a:p>
            <a:pPr>
              <a:buNone/>
            </a:pPr>
            <a:r>
              <a:rPr lang="en-CA" sz="2000" dirty="0" smtClean="0"/>
              <a:t>4.	</a:t>
            </a:r>
            <a:r>
              <a:rPr lang="en-CA" sz="2000" b="1" dirty="0" smtClean="0"/>
              <a:t>A practitioner must disclose immediately to the practitioner's client any interest, direct or indirect, that might be construed as prejudicial in any way to the professional judgment of the practitioner in rendering service to the client.</a:t>
            </a:r>
            <a:endParaRPr lang="en-CA" sz="1600" dirty="0" smtClean="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Outline</a:t>
            </a:r>
            <a:endParaRPr lang="en-CA" dirty="0"/>
          </a:p>
        </p:txBody>
      </p:sp>
      <p:sp>
        <p:nvSpPr>
          <p:cNvPr id="3" name="Content Placeholder 2"/>
          <p:cNvSpPr>
            <a:spLocks noGrp="1"/>
          </p:cNvSpPr>
          <p:nvPr>
            <p:ph idx="1"/>
          </p:nvPr>
        </p:nvSpPr>
        <p:spPr/>
        <p:txBody>
          <a:bodyPr/>
          <a:lstStyle/>
          <a:p>
            <a:pPr>
              <a:buNone/>
            </a:pPr>
            <a:r>
              <a:rPr lang="en-CA" dirty="0" smtClean="0"/>
              <a:t>	This talk focuses the Code of Ethics of the Association:</a:t>
            </a:r>
          </a:p>
          <a:p>
            <a:pPr lvl="1"/>
            <a:r>
              <a:rPr lang="en-CA" dirty="0" smtClean="0"/>
              <a:t>Background of ethics</a:t>
            </a:r>
          </a:p>
          <a:p>
            <a:pPr lvl="1"/>
            <a:r>
              <a:rPr lang="en-CA" dirty="0" smtClean="0"/>
              <a:t>Ethics are not enforceable</a:t>
            </a:r>
          </a:p>
          <a:p>
            <a:pPr lvl="1"/>
            <a:r>
              <a:rPr lang="en-CA" dirty="0" smtClean="0"/>
              <a:t>An overview of the eight clauses</a:t>
            </a:r>
          </a:p>
          <a:p>
            <a:pPr lvl="1"/>
            <a:r>
              <a:rPr lang="en-CA" dirty="0" smtClean="0"/>
              <a:t>A detailed look at each clause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77.5 The </a:t>
            </a:r>
            <a:r>
              <a:rPr lang="en-CA" i="1" dirty="0" smtClean="0"/>
              <a:t>Moonlighting</a:t>
            </a:r>
            <a:r>
              <a:rPr lang="en-CA" dirty="0" smtClean="0"/>
              <a:t> Clause</a:t>
            </a:r>
            <a:endParaRPr lang="en-CA" dirty="0"/>
          </a:p>
        </p:txBody>
      </p:sp>
      <p:sp>
        <p:nvSpPr>
          <p:cNvPr id="3" name="Content Placeholder 2"/>
          <p:cNvSpPr>
            <a:spLocks noGrp="1"/>
          </p:cNvSpPr>
          <p:nvPr>
            <p:ph idx="1"/>
          </p:nvPr>
        </p:nvSpPr>
        <p:spPr/>
        <p:txBody>
          <a:bodyPr/>
          <a:lstStyle/>
          <a:p>
            <a:pPr>
              <a:buNone/>
            </a:pPr>
            <a:r>
              <a:rPr lang="en-CA" dirty="0" smtClean="0"/>
              <a:t>	Section 77.5 deals with the possibility of providing services for both an employer and clients:</a:t>
            </a:r>
          </a:p>
          <a:p>
            <a:endParaRPr lang="en-CA" sz="1200" dirty="0" smtClean="0"/>
          </a:p>
          <a:p>
            <a:pPr>
              <a:buNone/>
            </a:pPr>
            <a:r>
              <a:rPr lang="en-CA" sz="2000" dirty="0" smtClean="0"/>
              <a:t>5.	</a:t>
            </a:r>
            <a:r>
              <a:rPr lang="en-CA" sz="2000" b="1" dirty="0" smtClean="0"/>
              <a:t>A practitioner who is an employee-engineer and is contracting in the practitioner's own name to perform professional engineering work for other than the practitioner's employer, must provide the practitioner's client with a written statement of the nature of the practitioner's status as an employee and the attendant limitations on the practitioner's services to the client, must satisfy the practitioner that the work will not conflict with the practitioner's duty to the practitioner's employer, and must inform the practitioner's employer of the work. </a:t>
            </a:r>
            <a:endParaRPr lang="en-CA" sz="1600" dirty="0" smtClean="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77.6 Duties towards Other Professionals</a:t>
            </a:r>
            <a:endParaRPr lang="en-CA" dirty="0"/>
          </a:p>
        </p:txBody>
      </p:sp>
      <p:sp>
        <p:nvSpPr>
          <p:cNvPr id="3" name="Content Placeholder 2"/>
          <p:cNvSpPr>
            <a:spLocks noGrp="1"/>
          </p:cNvSpPr>
          <p:nvPr>
            <p:ph idx="1"/>
          </p:nvPr>
        </p:nvSpPr>
        <p:spPr/>
        <p:txBody>
          <a:bodyPr/>
          <a:lstStyle/>
          <a:p>
            <a:pPr>
              <a:buNone/>
            </a:pPr>
            <a:r>
              <a:rPr lang="en-CA" dirty="0" smtClean="0"/>
              <a:t>	Section 77.6 deals with the relationship between the practitioner and other professionals:</a:t>
            </a:r>
          </a:p>
          <a:p>
            <a:endParaRPr lang="en-CA" sz="1200" dirty="0" smtClean="0"/>
          </a:p>
          <a:p>
            <a:pPr>
              <a:buNone/>
            </a:pPr>
            <a:r>
              <a:rPr lang="en-CA" sz="2000" dirty="0" smtClean="0"/>
              <a:t>6.	</a:t>
            </a:r>
            <a:r>
              <a:rPr lang="en-CA" sz="2000" b="1" dirty="0" smtClean="0"/>
              <a:t>A practitioner must co-operate in working with other professionals engaged on a project.</a:t>
            </a:r>
            <a:endParaRPr lang="en-CA" sz="1600" dirty="0" smtClean="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77.7 Duties towards Other Practitioners</a:t>
            </a:r>
            <a:endParaRPr lang="en-CA" dirty="0"/>
          </a:p>
        </p:txBody>
      </p:sp>
      <p:sp>
        <p:nvSpPr>
          <p:cNvPr id="3" name="Content Placeholder 2"/>
          <p:cNvSpPr>
            <a:spLocks noGrp="1"/>
          </p:cNvSpPr>
          <p:nvPr>
            <p:ph idx="1"/>
          </p:nvPr>
        </p:nvSpPr>
        <p:spPr/>
        <p:txBody>
          <a:bodyPr/>
          <a:lstStyle/>
          <a:p>
            <a:pPr>
              <a:buNone/>
            </a:pPr>
            <a:r>
              <a:rPr lang="en-CA" dirty="0" smtClean="0"/>
              <a:t>	Section 77.7 deals with the relationship with the practitioner and other colleague practitioners:</a:t>
            </a:r>
          </a:p>
          <a:p>
            <a:endParaRPr lang="en-CA" sz="1200" dirty="0" smtClean="0"/>
          </a:p>
          <a:p>
            <a:pPr>
              <a:buNone/>
            </a:pPr>
            <a:r>
              <a:rPr lang="en-CA" sz="2000" dirty="0" smtClean="0"/>
              <a:t>7.	</a:t>
            </a:r>
            <a:r>
              <a:rPr lang="en-CA" sz="2000" b="1" dirty="0" smtClean="0"/>
              <a:t>A practitioner shall,</a:t>
            </a:r>
          </a:p>
          <a:p>
            <a:pPr lvl="1">
              <a:buAutoNum type="romanLcPeriod"/>
            </a:pPr>
            <a:r>
              <a:rPr lang="en-CA" sz="1200" dirty="0" smtClean="0">
                <a:solidFill>
                  <a:schemeClr val="tx1">
                    <a:lumMod val="50000"/>
                    <a:lumOff val="50000"/>
                  </a:schemeClr>
                </a:solidFill>
              </a:rPr>
              <a:t>act towards other practitioners with courtesy and good faith, </a:t>
            </a:r>
          </a:p>
          <a:p>
            <a:pPr lvl="1">
              <a:buAutoNum type="romanLcPeriod"/>
            </a:pPr>
            <a:r>
              <a:rPr lang="en-CA" sz="1200" dirty="0" smtClean="0">
                <a:solidFill>
                  <a:schemeClr val="tx1">
                    <a:lumMod val="50000"/>
                    <a:lumOff val="50000"/>
                  </a:schemeClr>
                </a:solidFill>
              </a:rPr>
              <a:t>not accept an engagement to review the work of another practitioner for the same employer except with the knowledge of the other practitioner or except where the connection of the other practitioner with the work has been terminated, </a:t>
            </a:r>
          </a:p>
          <a:p>
            <a:pPr lvl="1">
              <a:buAutoNum type="romanLcPeriod"/>
            </a:pPr>
            <a:r>
              <a:rPr lang="en-CA" sz="1200" dirty="0" smtClean="0">
                <a:solidFill>
                  <a:schemeClr val="tx1">
                    <a:lumMod val="50000"/>
                    <a:lumOff val="50000"/>
                  </a:schemeClr>
                </a:solidFill>
              </a:rPr>
              <a:t>not maliciously injure the reputation or business of another practitioner, </a:t>
            </a:r>
          </a:p>
          <a:p>
            <a:pPr lvl="1">
              <a:buAutoNum type="romanLcPeriod"/>
            </a:pPr>
            <a:r>
              <a:rPr lang="en-CA" sz="1200" dirty="0" smtClean="0">
                <a:solidFill>
                  <a:schemeClr val="tx1">
                    <a:lumMod val="50000"/>
                    <a:lumOff val="50000"/>
                  </a:schemeClr>
                </a:solidFill>
              </a:rPr>
              <a:t>not attempt to gain an advantage over other practitioners by paying or accepting a commission in securing professional engineering work, and </a:t>
            </a:r>
          </a:p>
          <a:p>
            <a:pPr lvl="1">
              <a:buAutoNum type="romanLcPeriod"/>
            </a:pPr>
            <a:r>
              <a:rPr lang="en-CA" sz="1200" dirty="0" smtClean="0">
                <a:solidFill>
                  <a:schemeClr val="tx1">
                    <a:lumMod val="50000"/>
                    <a:lumOff val="50000"/>
                  </a:schemeClr>
                </a:solidFill>
              </a:rPr>
              <a:t>give proper credit for engineering work, uphold the principle of adequate compensation for engineering work, provide opportunity for professional development and advancement of the practitioner's associates and subordinates, and extend the effectiveness of the profession through the interchange of engineering information and experience.</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77.7 Duties towards Other Practitioners</a:t>
            </a:r>
            <a:endParaRPr lang="en-CA" dirty="0"/>
          </a:p>
        </p:txBody>
      </p:sp>
      <p:sp>
        <p:nvSpPr>
          <p:cNvPr id="3" name="Content Placeholder 2"/>
          <p:cNvSpPr>
            <a:spLocks noGrp="1"/>
          </p:cNvSpPr>
          <p:nvPr>
            <p:ph idx="1"/>
          </p:nvPr>
        </p:nvSpPr>
        <p:spPr/>
        <p:txBody>
          <a:bodyPr/>
          <a:lstStyle/>
          <a:p>
            <a:pPr>
              <a:buNone/>
            </a:pPr>
            <a:r>
              <a:rPr lang="en-CA" sz="2000" dirty="0" smtClean="0"/>
              <a:t>	77.7.i	</a:t>
            </a:r>
            <a:r>
              <a:rPr lang="en-CA" sz="2000" dirty="0" smtClean="0">
                <a:solidFill>
                  <a:schemeClr val="tx1">
                    <a:lumMod val="50000"/>
                    <a:lumOff val="50000"/>
                  </a:schemeClr>
                </a:solidFill>
              </a:rPr>
              <a:t> A practitioner shall </a:t>
            </a:r>
            <a:r>
              <a:rPr lang="en-CA" sz="2000" b="1" dirty="0" smtClean="0"/>
              <a:t>act towards other practitioners with courtesy and good faith</a:t>
            </a:r>
            <a:r>
              <a:rPr lang="en-CA" sz="2000" dirty="0" smtClean="0"/>
              <a:t>.</a:t>
            </a:r>
            <a:endParaRPr lang="en-CA" sz="20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77.7 Duties towards Other Practitioners</a:t>
            </a:r>
            <a:endParaRPr lang="en-CA" dirty="0"/>
          </a:p>
        </p:txBody>
      </p:sp>
      <p:sp>
        <p:nvSpPr>
          <p:cNvPr id="3" name="Content Placeholder 2"/>
          <p:cNvSpPr>
            <a:spLocks noGrp="1"/>
          </p:cNvSpPr>
          <p:nvPr>
            <p:ph idx="1"/>
          </p:nvPr>
        </p:nvSpPr>
        <p:spPr/>
        <p:txBody>
          <a:bodyPr/>
          <a:lstStyle/>
          <a:p>
            <a:pPr>
              <a:buNone/>
            </a:pPr>
            <a:r>
              <a:rPr lang="en-CA" sz="2000" dirty="0" smtClean="0"/>
              <a:t>	77.7.ii	</a:t>
            </a:r>
            <a:r>
              <a:rPr lang="en-CA" sz="2000" dirty="0" smtClean="0">
                <a:solidFill>
                  <a:schemeClr val="tx1">
                    <a:lumMod val="50000"/>
                    <a:lumOff val="50000"/>
                  </a:schemeClr>
                </a:solidFill>
              </a:rPr>
              <a:t> A practitioner shall </a:t>
            </a:r>
            <a:r>
              <a:rPr lang="en-CA" sz="2000" b="1" dirty="0" smtClean="0"/>
              <a:t>not accept an engagement to review the work of another practitioner for the same employer except with the knowledge of the other practitioner or except where the connection of the other practitioner with the work has been terminated</a:t>
            </a:r>
            <a:r>
              <a:rPr lang="en-CA" sz="2000" dirty="0" smtClean="0"/>
              <a:t>.</a:t>
            </a:r>
            <a:endParaRPr lang="en-CA" sz="20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77.7 Duties towards Other Practitioners</a:t>
            </a:r>
            <a:endParaRPr lang="en-CA" dirty="0"/>
          </a:p>
        </p:txBody>
      </p:sp>
      <p:sp>
        <p:nvSpPr>
          <p:cNvPr id="3" name="Content Placeholder 2"/>
          <p:cNvSpPr>
            <a:spLocks noGrp="1"/>
          </p:cNvSpPr>
          <p:nvPr>
            <p:ph idx="1"/>
          </p:nvPr>
        </p:nvSpPr>
        <p:spPr/>
        <p:txBody>
          <a:bodyPr/>
          <a:lstStyle/>
          <a:p>
            <a:pPr>
              <a:buNone/>
            </a:pPr>
            <a:r>
              <a:rPr lang="en-CA" sz="2000" dirty="0" smtClean="0"/>
              <a:t>	77.7.iii	</a:t>
            </a:r>
            <a:r>
              <a:rPr lang="en-CA" sz="2000" dirty="0" smtClean="0">
                <a:solidFill>
                  <a:schemeClr val="tx1">
                    <a:lumMod val="50000"/>
                    <a:lumOff val="50000"/>
                  </a:schemeClr>
                </a:solidFill>
              </a:rPr>
              <a:t> A practitioner shall </a:t>
            </a:r>
            <a:r>
              <a:rPr lang="en-CA" sz="2000" b="1" dirty="0" smtClean="0"/>
              <a:t>not maliciously injure the reputation or business of another practitioner</a:t>
            </a:r>
            <a:r>
              <a:rPr lang="en-CA" sz="2000" dirty="0" smtClean="0"/>
              <a:t>.</a:t>
            </a:r>
            <a:endParaRPr lang="en-CA" sz="20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77.7 Duties towards Other Practitioners</a:t>
            </a:r>
            <a:endParaRPr lang="en-CA" dirty="0"/>
          </a:p>
        </p:txBody>
      </p:sp>
      <p:sp>
        <p:nvSpPr>
          <p:cNvPr id="3" name="Content Placeholder 2"/>
          <p:cNvSpPr>
            <a:spLocks noGrp="1"/>
          </p:cNvSpPr>
          <p:nvPr>
            <p:ph idx="1"/>
          </p:nvPr>
        </p:nvSpPr>
        <p:spPr/>
        <p:txBody>
          <a:bodyPr/>
          <a:lstStyle/>
          <a:p>
            <a:pPr>
              <a:buNone/>
            </a:pPr>
            <a:r>
              <a:rPr lang="en-CA" sz="2000" dirty="0" smtClean="0"/>
              <a:t>	77.7.iv	</a:t>
            </a:r>
            <a:r>
              <a:rPr lang="en-CA" sz="2000" dirty="0" smtClean="0">
                <a:solidFill>
                  <a:schemeClr val="tx1">
                    <a:lumMod val="50000"/>
                    <a:lumOff val="50000"/>
                  </a:schemeClr>
                </a:solidFill>
              </a:rPr>
              <a:t> A practitioner shall </a:t>
            </a:r>
            <a:r>
              <a:rPr lang="en-CA" sz="2000" b="1" dirty="0" smtClean="0"/>
              <a:t>not attempt to gain an advantage over other practitioners by paying or accepting a commission in securing professional engineering work</a:t>
            </a:r>
            <a:r>
              <a:rPr lang="en-CA" sz="2000" dirty="0" smtClean="0"/>
              <a:t>.</a:t>
            </a:r>
            <a:endParaRPr lang="en-CA"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77.7 Duties towards Other Practitioners</a:t>
            </a:r>
            <a:endParaRPr lang="en-CA" dirty="0"/>
          </a:p>
        </p:txBody>
      </p:sp>
      <p:sp>
        <p:nvSpPr>
          <p:cNvPr id="3" name="Content Placeholder 2"/>
          <p:cNvSpPr>
            <a:spLocks noGrp="1"/>
          </p:cNvSpPr>
          <p:nvPr>
            <p:ph idx="1"/>
          </p:nvPr>
        </p:nvSpPr>
        <p:spPr/>
        <p:txBody>
          <a:bodyPr/>
          <a:lstStyle/>
          <a:p>
            <a:pPr>
              <a:buNone/>
            </a:pPr>
            <a:r>
              <a:rPr lang="en-CA" sz="2000" dirty="0" smtClean="0"/>
              <a:t>	77.7.v	</a:t>
            </a:r>
            <a:r>
              <a:rPr lang="en-CA" sz="2000" dirty="0" smtClean="0">
                <a:solidFill>
                  <a:schemeClr val="tx1">
                    <a:lumMod val="50000"/>
                    <a:lumOff val="50000"/>
                  </a:schemeClr>
                </a:solidFill>
              </a:rPr>
              <a:t> A practitioner shall </a:t>
            </a:r>
            <a:r>
              <a:rPr lang="en-CA" sz="2000" b="1" dirty="0" smtClean="0"/>
              <a:t>give proper credit for engineering work, uphold the principle of adequate compensation for engineering work, provide opportunity for professional development and advancement of the practitioner's associates and subordinates, and extend the effectiveness of the profession through the interchange of engineering information and experience</a:t>
            </a:r>
            <a:r>
              <a:rPr lang="en-CA" sz="2000" dirty="0" smtClean="0"/>
              <a:t>.</a:t>
            </a:r>
            <a:endParaRPr lang="en-CA" sz="20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77.8 Duties towards the Profession</a:t>
            </a:r>
            <a:endParaRPr lang="en-CA" dirty="0"/>
          </a:p>
        </p:txBody>
      </p:sp>
      <p:sp>
        <p:nvSpPr>
          <p:cNvPr id="3" name="Content Placeholder 2"/>
          <p:cNvSpPr>
            <a:spLocks noGrp="1"/>
          </p:cNvSpPr>
          <p:nvPr>
            <p:ph idx="1"/>
          </p:nvPr>
        </p:nvSpPr>
        <p:spPr/>
        <p:txBody>
          <a:bodyPr/>
          <a:lstStyle/>
          <a:p>
            <a:pPr>
              <a:buNone/>
            </a:pPr>
            <a:r>
              <a:rPr lang="en-CA" dirty="0" smtClean="0"/>
              <a:t>	Section 77.8 deals with the relationship between the practitioner the profession:</a:t>
            </a:r>
          </a:p>
          <a:p>
            <a:endParaRPr lang="en-CA" sz="1200" dirty="0" smtClean="0"/>
          </a:p>
          <a:p>
            <a:pPr>
              <a:buNone/>
            </a:pPr>
            <a:r>
              <a:rPr lang="en-CA" sz="2000" dirty="0" smtClean="0"/>
              <a:t>8.	</a:t>
            </a:r>
            <a:r>
              <a:rPr lang="en-CA" sz="2000" b="1" dirty="0" smtClean="0"/>
              <a:t>A practitioner shall maintain the honour and integrity of the practitioner's profession and without fear or favour expose before the proper tribunals unprofessional, dishonest or unethical conduct by any other practitioner. </a:t>
            </a:r>
            <a:endParaRPr lang="en-CA" sz="1600" dirty="0" smtClean="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Summary</a:t>
            </a:r>
            <a:endParaRPr lang="en-CA" dirty="0"/>
          </a:p>
        </p:txBody>
      </p:sp>
      <p:sp>
        <p:nvSpPr>
          <p:cNvPr id="3" name="Content Placeholder 2"/>
          <p:cNvSpPr>
            <a:spLocks noGrp="1"/>
          </p:cNvSpPr>
          <p:nvPr>
            <p:ph idx="1"/>
          </p:nvPr>
        </p:nvSpPr>
        <p:spPr/>
        <p:txBody>
          <a:bodyPr/>
          <a:lstStyle/>
          <a:p>
            <a:pPr>
              <a:buNone/>
            </a:pPr>
            <a:r>
              <a:rPr lang="en-CA" dirty="0" smtClean="0"/>
              <a:t>	This talk focuses the Code of Ethics of the Association</a:t>
            </a:r>
          </a:p>
          <a:p>
            <a:pPr lvl="1"/>
            <a:r>
              <a:rPr lang="en-CA" dirty="0" smtClean="0"/>
              <a:t>Why we have ethics</a:t>
            </a:r>
          </a:p>
          <a:p>
            <a:pPr lvl="1"/>
            <a:r>
              <a:rPr lang="en-CA" dirty="0" smtClean="0"/>
              <a:t>Ethics are not enforceable</a:t>
            </a:r>
          </a:p>
          <a:p>
            <a:pPr lvl="1"/>
            <a:r>
              <a:rPr lang="en-CA" dirty="0" smtClean="0"/>
              <a:t>The eight clauses:</a:t>
            </a:r>
          </a:p>
          <a:p>
            <a:pPr lvl="2"/>
            <a:r>
              <a:rPr lang="en-CA" dirty="0" smtClean="0"/>
              <a:t>General duties of action</a:t>
            </a:r>
          </a:p>
          <a:p>
            <a:pPr lvl="2"/>
            <a:r>
              <a:rPr lang="en-CA" dirty="0" smtClean="0"/>
              <a:t>Duties in the relationship with</a:t>
            </a:r>
          </a:p>
          <a:p>
            <a:pPr lvl="3"/>
            <a:r>
              <a:rPr lang="en-CA" dirty="0" smtClean="0"/>
              <a:t>Oneself (goals and ideals), employers, clients, the </a:t>
            </a:r>
            <a:r>
              <a:rPr lang="en-CA" i="1" dirty="0" smtClean="0"/>
              <a:t>moonlighting</a:t>
            </a:r>
            <a:r>
              <a:rPr lang="en-CA" dirty="0" smtClean="0"/>
              <a:t> clause, other professionals and practitioners, and the profession</a:t>
            </a:r>
          </a:p>
          <a:p>
            <a:pPr lvl="1"/>
            <a:r>
              <a:rPr lang="en-CA" dirty="0" smtClean="0"/>
              <a:t>A detailed look at each clause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Background</a:t>
            </a:r>
            <a:endParaRPr lang="en-CA" dirty="0"/>
          </a:p>
        </p:txBody>
      </p:sp>
      <p:sp>
        <p:nvSpPr>
          <p:cNvPr id="3" name="Content Placeholder 2"/>
          <p:cNvSpPr>
            <a:spLocks noGrp="1"/>
          </p:cNvSpPr>
          <p:nvPr>
            <p:ph idx="1"/>
          </p:nvPr>
        </p:nvSpPr>
        <p:spPr/>
        <p:txBody>
          <a:bodyPr/>
          <a:lstStyle/>
          <a:p>
            <a:pPr>
              <a:buNone/>
            </a:pPr>
            <a:r>
              <a:rPr lang="en-CA" dirty="0" smtClean="0"/>
              <a:t>	The Code of Ethics of the Association is Section 77 of the Professional Engineers Act Regulation 941</a:t>
            </a:r>
          </a:p>
          <a:p>
            <a:pPr>
              <a:buNone/>
            </a:pPr>
            <a:r>
              <a:rPr lang="en-CA" dirty="0" smtClean="0"/>
              <a:t>	</a:t>
            </a:r>
          </a:p>
          <a:p>
            <a:pPr>
              <a:buNone/>
            </a:pPr>
            <a:r>
              <a:rPr lang="en-CA" dirty="0" smtClean="0"/>
              <a:t>	Ethics are guidelines which indicate how a practitioner </a:t>
            </a:r>
            <a:r>
              <a:rPr lang="en-CA" i="1" dirty="0" smtClean="0"/>
              <a:t>should</a:t>
            </a:r>
            <a:r>
              <a:rPr lang="en-CA" dirty="0" smtClean="0"/>
              <a:t> behave</a:t>
            </a:r>
          </a:p>
          <a:p>
            <a:pPr lvl="1"/>
            <a:r>
              <a:rPr lang="en-CA" dirty="0" smtClean="0"/>
              <a:t>The balance of the Professional Engineers Act defines how an engineer </a:t>
            </a:r>
            <a:r>
              <a:rPr lang="en-CA" i="1" dirty="0" smtClean="0"/>
              <a:t>must</a:t>
            </a:r>
            <a:r>
              <a:rPr lang="en-CA" dirty="0" smtClean="0"/>
              <a:t> behave</a:t>
            </a:r>
          </a:p>
          <a:p>
            <a:pPr>
              <a:buNone/>
            </a:pPr>
            <a:r>
              <a:rPr lang="en-CA" dirty="0" smtClean="0">
                <a:solidFill>
                  <a:prstClr val="black"/>
                </a:solidFill>
              </a:rPr>
              <a:t>	Following the Code of Ethics, however, will:</a:t>
            </a:r>
          </a:p>
          <a:p>
            <a:pPr lvl="1"/>
            <a:r>
              <a:rPr lang="en-CA" dirty="0" smtClean="0">
                <a:solidFill>
                  <a:prstClr val="black"/>
                </a:solidFill>
              </a:rPr>
              <a:t>Help both him or herself promote the reasonable ideals and goals of engineers engineering as a profession</a:t>
            </a:r>
          </a:p>
          <a:p>
            <a:pPr lvl="1"/>
            <a:r>
              <a:rPr lang="en-CA" dirty="0" smtClean="0">
                <a:solidFill>
                  <a:prstClr val="black"/>
                </a:solidFill>
              </a:rPr>
              <a:t>Prevent the practitioner from engaging professional misconduct</a:t>
            </a:r>
          </a:p>
          <a:p>
            <a:pPr lvl="1"/>
            <a:endParaRPr lang="en-CA"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References</a:t>
            </a:r>
            <a:endParaRPr lang="en-CA" dirty="0"/>
          </a:p>
        </p:txBody>
      </p:sp>
      <p:sp>
        <p:nvSpPr>
          <p:cNvPr id="3" name="Content Placeholder 2"/>
          <p:cNvSpPr>
            <a:spLocks noGrp="1"/>
          </p:cNvSpPr>
          <p:nvPr>
            <p:ph idx="1"/>
          </p:nvPr>
        </p:nvSpPr>
        <p:spPr/>
        <p:txBody>
          <a:bodyPr/>
          <a:lstStyle/>
          <a:p>
            <a:pPr>
              <a:buNone/>
            </a:pPr>
            <a:r>
              <a:rPr lang="en-CA" sz="1800" dirty="0" smtClean="0"/>
              <a:t>[1]	Professional Engineers Act R.S.O. 1990, CHAPTER P.28</a:t>
            </a:r>
          </a:p>
          <a:p>
            <a:pPr>
              <a:buNone/>
            </a:pPr>
            <a:r>
              <a:rPr lang="en-CA" sz="1600" dirty="0" smtClean="0"/>
              <a:t>	http://www.e-laws.gov.on.ca/html/statutes/english/elaws_statutes_90p28_e.htm</a:t>
            </a:r>
          </a:p>
          <a:p>
            <a:pPr>
              <a:buNone/>
            </a:pPr>
            <a:r>
              <a:rPr lang="en-CA" sz="1800" dirty="0" smtClean="0"/>
              <a:t>[2]</a:t>
            </a:r>
            <a:r>
              <a:rPr lang="en-CA" dirty="0" smtClean="0"/>
              <a:t>	</a:t>
            </a:r>
            <a:r>
              <a:rPr lang="en-CA" sz="1800" dirty="0" smtClean="0"/>
              <a:t>Professional Engineers Act General R.R.O. 1990, Regulation 941.</a:t>
            </a:r>
          </a:p>
          <a:p>
            <a:pPr>
              <a:buNone/>
            </a:pPr>
            <a:r>
              <a:rPr lang="en-CA" sz="1800" dirty="0" smtClean="0"/>
              <a:t>	</a:t>
            </a:r>
            <a:r>
              <a:rPr lang="en-CA" sz="1600" dirty="0" smtClean="0"/>
              <a:t>http://www.e-laws.gov.on.ca/html/regs/english/elaws_regs_900941_e.htm</a:t>
            </a:r>
            <a:endParaRPr lang="en-CA" sz="1800" dirty="0" smtClean="0"/>
          </a:p>
          <a:p>
            <a:pPr>
              <a:buNone/>
            </a:pPr>
            <a:r>
              <a:rPr lang="en-CA" sz="1800" dirty="0" smtClean="0"/>
              <a:t>[3]	The Code of Ethics of Professional Engineers Ontario, </a:t>
            </a:r>
            <a:r>
              <a:rPr lang="en-CA" sz="1600" dirty="0" smtClean="0"/>
              <a:t>http://www.peo.on.ca/Ethics/code_of_ethics.html</a:t>
            </a:r>
            <a:endParaRPr lang="en-CA" sz="1800" dirty="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Copyright and Disclaimer</a:t>
            </a:r>
            <a:endParaRPr lang="en-CA" dirty="0"/>
          </a:p>
        </p:txBody>
      </p:sp>
      <p:sp>
        <p:nvSpPr>
          <p:cNvPr id="3" name="Content Placeholder 2"/>
          <p:cNvSpPr>
            <a:spLocks noGrp="1"/>
          </p:cNvSpPr>
          <p:nvPr>
            <p:ph idx="1"/>
          </p:nvPr>
        </p:nvSpPr>
        <p:spPr/>
        <p:txBody>
          <a:bodyPr/>
          <a:lstStyle/>
          <a:p>
            <a:r>
              <a:rPr lang="en-US" sz="1800" dirty="0" smtClean="0"/>
              <a:t>These slides are Copyright © 2010 by Douglas Wilhelm Harder.</a:t>
            </a:r>
            <a:br>
              <a:rPr lang="en-US" sz="1800" dirty="0" smtClean="0"/>
            </a:br>
            <a:r>
              <a:rPr lang="en-US" sz="1800" dirty="0" smtClean="0"/>
              <a:t>All rights reserved.</a:t>
            </a:r>
          </a:p>
          <a:p>
            <a:r>
              <a:rPr lang="en-US" sz="1800" dirty="0" smtClean="0"/>
              <a:t>These slides are made publicly available on the web for anyone to use</a:t>
            </a:r>
          </a:p>
          <a:p>
            <a:r>
              <a:rPr lang="en-US" sz="1800" dirty="0" smtClean="0"/>
              <a:t>No warranty is given that any information in these slides is correct</a:t>
            </a:r>
          </a:p>
          <a:p>
            <a:r>
              <a:rPr lang="en-US" sz="1800" dirty="0" smtClean="0"/>
              <a:t>The use of these slides in studying for the PPE is fully at your own risk</a:t>
            </a:r>
          </a:p>
          <a:p>
            <a:r>
              <a:rPr lang="en-US" sz="1800" dirty="0" smtClean="0"/>
              <a:t>If you choose to use them, or a part thereof, for a course at another institution, I ask only three things:</a:t>
            </a:r>
          </a:p>
          <a:p>
            <a:pPr lvl="1"/>
            <a:r>
              <a:rPr lang="en-US" sz="1600" dirty="0" smtClean="0"/>
              <a:t>That you inform me that you are using the slides,</a:t>
            </a:r>
          </a:p>
          <a:p>
            <a:pPr lvl="1"/>
            <a:r>
              <a:rPr lang="en-US" sz="1600" dirty="0" smtClean="0"/>
              <a:t>That you acknowledge my work, and</a:t>
            </a:r>
          </a:p>
          <a:p>
            <a:pPr lvl="1"/>
            <a:r>
              <a:rPr lang="en-US" sz="1600" dirty="0" smtClean="0"/>
              <a:t>That you alert me of any mistakes which I made or changes which you make, and allow me the option of incorporating such changes (with an acknowledgment) in my set of slides</a:t>
            </a:r>
          </a:p>
          <a:p>
            <a:pPr lvl="1">
              <a:buFontTx/>
              <a:buNone/>
            </a:pPr>
            <a:endParaRPr lang="en-US" sz="1800" dirty="0" smtClean="0"/>
          </a:p>
          <a:p>
            <a:pPr lvl="1">
              <a:buFontTx/>
              <a:buNone/>
            </a:pPr>
            <a:r>
              <a:rPr lang="en-US" sz="1800" dirty="0" smtClean="0"/>
              <a:t>							</a:t>
            </a:r>
            <a:r>
              <a:rPr lang="en-US" sz="1600" dirty="0" smtClean="0"/>
              <a:t>	</a:t>
            </a:r>
            <a:r>
              <a:rPr lang="en-US" sz="1200" dirty="0" smtClean="0"/>
              <a:t>Sincerely,</a:t>
            </a:r>
          </a:p>
          <a:p>
            <a:pPr lvl="1">
              <a:buFontTx/>
              <a:buNone/>
            </a:pPr>
            <a:r>
              <a:rPr lang="en-US" sz="1200" dirty="0" smtClean="0"/>
              <a:t>								Douglas Wilhelm Harder, </a:t>
            </a:r>
            <a:r>
              <a:rPr lang="en-US" sz="1200" dirty="0" err="1" smtClean="0"/>
              <a:t>Mmath</a:t>
            </a:r>
            <a:r>
              <a:rPr lang="en-US" sz="1200" smtClean="0"/>
              <a:t>, LEL</a:t>
            </a:r>
            <a:endParaRPr lang="en-US" sz="1200" dirty="0" smtClean="0"/>
          </a:p>
          <a:p>
            <a:pPr lvl="1">
              <a:buFontTx/>
              <a:buNone/>
            </a:pPr>
            <a:r>
              <a:rPr lang="en-US" sz="1200" dirty="0" smtClean="0"/>
              <a:t>								</a:t>
            </a:r>
            <a:r>
              <a:rPr lang="en-US" sz="1200" b="1" dirty="0" smtClean="0">
                <a:latin typeface="Courier New" pitchFamily="49" charset="0"/>
              </a:rPr>
              <a:t>dwharder@alumni.uwaterloo.ca</a:t>
            </a:r>
          </a:p>
          <a:p>
            <a:endParaRPr lang="en-CA"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Ethics are not Enforceable</a:t>
            </a:r>
            <a:endParaRPr lang="en-CA" dirty="0"/>
          </a:p>
        </p:txBody>
      </p:sp>
      <p:sp>
        <p:nvSpPr>
          <p:cNvPr id="3" name="Content Placeholder 2"/>
          <p:cNvSpPr>
            <a:spLocks noGrp="1"/>
          </p:cNvSpPr>
          <p:nvPr>
            <p:ph idx="1"/>
          </p:nvPr>
        </p:nvSpPr>
        <p:spPr/>
        <p:txBody>
          <a:bodyPr/>
          <a:lstStyle/>
          <a:p>
            <a:pPr>
              <a:buNone/>
            </a:pPr>
            <a:r>
              <a:rPr lang="en-CA" dirty="0" smtClean="0"/>
              <a:t>	The failure of a licensed professional engineer to adhere to the Code of Ethics will not be considered to be professional misconduct</a:t>
            </a:r>
            <a:endParaRPr lang="en-CA" sz="1800" dirty="0" smtClean="0"/>
          </a:p>
          <a:p>
            <a:pPr>
              <a:buNone/>
            </a:pPr>
            <a:r>
              <a:rPr lang="en-CA" sz="1800" dirty="0" smtClean="0"/>
              <a:t>			72(2)(g)	For the purposes of the Act and this Regulation,</a:t>
            </a:r>
          </a:p>
          <a:p>
            <a:pPr>
              <a:buNone/>
            </a:pPr>
            <a:r>
              <a:rPr lang="en-CA" sz="1800" dirty="0" smtClean="0"/>
              <a:t>						“professional misconduct” means ...</a:t>
            </a:r>
          </a:p>
          <a:p>
            <a:pPr>
              <a:buNone/>
            </a:pPr>
            <a:r>
              <a:rPr lang="en-CA" sz="1800" dirty="0" smtClean="0"/>
              <a:t>						breach of the Act or regulations, other than an</a:t>
            </a:r>
          </a:p>
          <a:p>
            <a:pPr>
              <a:buNone/>
            </a:pPr>
            <a:r>
              <a:rPr lang="en-CA" sz="1800" dirty="0" smtClean="0"/>
              <a:t>						action that is solely a breach of the code of ethics, ...</a:t>
            </a:r>
          </a:p>
          <a:p>
            <a:pPr>
              <a:buNone/>
            </a:pPr>
            <a:r>
              <a:rPr lang="en-CA" sz="1800" dirty="0" smtClean="0"/>
              <a:t>	</a:t>
            </a:r>
            <a:r>
              <a:rPr lang="en-CA" dirty="0" smtClean="0"/>
              <a:t>and will therefore not result in discipline</a:t>
            </a:r>
            <a:endParaRPr lang="en-CA" sz="1800" dirty="0" smtClean="0"/>
          </a:p>
          <a:p>
            <a:pPr>
              <a:buNone/>
            </a:pPr>
            <a:r>
              <a:rPr lang="en-CA" dirty="0" smtClean="0">
                <a:solidFill>
                  <a:prstClr val="black"/>
                </a:solidFill>
              </a:rPr>
              <a:t>	</a:t>
            </a:r>
          </a:p>
          <a:p>
            <a:pPr>
              <a:buNone/>
            </a:pPr>
            <a:r>
              <a:rPr lang="en-CA" dirty="0" smtClean="0">
                <a:solidFill>
                  <a:prstClr val="black"/>
                </a:solidFill>
              </a:rPr>
              <a:t>	Other provinces may have an enforceable code of ethics</a:t>
            </a:r>
            <a:endParaRPr lang="en-CA" sz="1800"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a:t>
            </a:r>
            <a:endParaRPr lang="en-CA" dirty="0"/>
          </a:p>
        </p:txBody>
      </p:sp>
      <p:sp>
        <p:nvSpPr>
          <p:cNvPr id="3" name="Content Placeholder 2"/>
          <p:cNvSpPr>
            <a:spLocks noGrp="1"/>
          </p:cNvSpPr>
          <p:nvPr>
            <p:ph idx="1"/>
          </p:nvPr>
        </p:nvSpPr>
        <p:spPr/>
        <p:txBody>
          <a:bodyPr/>
          <a:lstStyle/>
          <a:p>
            <a:pPr>
              <a:buNone/>
            </a:pPr>
            <a:r>
              <a:rPr lang="en-CA" dirty="0" smtClean="0"/>
              <a:t>	The Code of Ethics has eight main clauses:</a:t>
            </a:r>
          </a:p>
          <a:p>
            <a:pPr lvl="1"/>
            <a:r>
              <a:rPr lang="en-CA" dirty="0" smtClean="0"/>
              <a:t>General duties of action</a:t>
            </a:r>
          </a:p>
          <a:p>
            <a:pPr lvl="1"/>
            <a:r>
              <a:rPr lang="en-CA" dirty="0" smtClean="0"/>
              <a:t>Duties in the relationships with</a:t>
            </a:r>
          </a:p>
          <a:p>
            <a:pPr lvl="2"/>
            <a:r>
              <a:rPr lang="en-CA" dirty="0" smtClean="0"/>
              <a:t>Oneself (goals and ideals)</a:t>
            </a:r>
          </a:p>
          <a:p>
            <a:pPr lvl="2"/>
            <a:r>
              <a:rPr lang="en-CA" dirty="0" smtClean="0"/>
              <a:t>Employers</a:t>
            </a:r>
          </a:p>
          <a:p>
            <a:pPr lvl="2"/>
            <a:r>
              <a:rPr lang="en-CA" dirty="0" smtClean="0"/>
              <a:t>Clients</a:t>
            </a:r>
          </a:p>
          <a:p>
            <a:pPr lvl="2"/>
            <a:r>
              <a:rPr lang="en-CA" dirty="0" smtClean="0"/>
              <a:t>Employers and clients:  The </a:t>
            </a:r>
            <a:r>
              <a:rPr lang="en-CA" i="1" dirty="0" smtClean="0"/>
              <a:t>moonlighting</a:t>
            </a:r>
            <a:r>
              <a:rPr lang="en-CA" dirty="0" smtClean="0"/>
              <a:t> clause</a:t>
            </a:r>
          </a:p>
          <a:p>
            <a:pPr lvl="2"/>
            <a:r>
              <a:rPr lang="en-CA" dirty="0" smtClean="0"/>
              <a:t>Other professionals</a:t>
            </a:r>
          </a:p>
          <a:p>
            <a:pPr lvl="2"/>
            <a:r>
              <a:rPr lang="en-CA" dirty="0" smtClean="0"/>
              <a:t>Other practitioners</a:t>
            </a:r>
          </a:p>
          <a:p>
            <a:pPr lvl="2"/>
            <a:r>
              <a:rPr lang="en-CA" dirty="0" smtClean="0"/>
              <a:t>The Profession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Overview</a:t>
            </a:r>
            <a:endParaRPr lang="en-CA" dirty="0"/>
          </a:p>
        </p:txBody>
      </p:sp>
      <p:sp>
        <p:nvSpPr>
          <p:cNvPr id="3" name="Content Placeholder 2"/>
          <p:cNvSpPr>
            <a:spLocks noGrp="1"/>
          </p:cNvSpPr>
          <p:nvPr>
            <p:ph idx="1"/>
          </p:nvPr>
        </p:nvSpPr>
        <p:spPr/>
        <p:txBody>
          <a:bodyPr/>
          <a:lstStyle/>
          <a:p>
            <a:pPr>
              <a:buNone/>
            </a:pPr>
            <a:r>
              <a:rPr lang="en-CA" dirty="0" smtClean="0"/>
              <a:t>	This diagram is a nice summary of the main clauses in the Code of Ethics</a:t>
            </a:r>
          </a:p>
          <a:p>
            <a:pPr>
              <a:buNone/>
            </a:pPr>
            <a:endParaRPr lang="en-CA" dirty="0" smtClean="0"/>
          </a:p>
        </p:txBody>
      </p:sp>
      <p:pic>
        <p:nvPicPr>
          <p:cNvPr id="1026" name="Picture 2" descr="C:\Users\dwharder\Desktop\ethics.big.png"/>
          <p:cNvPicPr>
            <a:picLocks noChangeAspect="1" noChangeArrowheads="1"/>
          </p:cNvPicPr>
          <p:nvPr/>
        </p:nvPicPr>
        <p:blipFill>
          <a:blip r:embed="rId2"/>
          <a:srcRect/>
          <a:stretch>
            <a:fillRect/>
          </a:stretch>
        </p:blipFill>
        <p:spPr bwMode="auto">
          <a:xfrm>
            <a:off x="2536826" y="2151062"/>
            <a:ext cx="3976204" cy="3259137"/>
          </a:xfrm>
          <a:prstGeom prst="rect">
            <a:avLst/>
          </a:prstGeom>
          <a:noFill/>
        </p:spPr>
      </p:pic>
      <p:sp>
        <p:nvSpPr>
          <p:cNvPr id="7" name="Content Placeholder 2"/>
          <p:cNvSpPr txBox="1">
            <a:spLocks/>
          </p:cNvSpPr>
          <p:nvPr/>
        </p:nvSpPr>
        <p:spPr bwMode="auto">
          <a:xfrm>
            <a:off x="1876425" y="5400673"/>
            <a:ext cx="7229475" cy="115252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342900" marR="0" lvl="0" indent="-342900" algn="l" defTabSz="457200" rtl="0" eaLnBrk="1" fontAlgn="base" latinLnBrk="0" hangingPunct="1">
              <a:lnSpc>
                <a:spcPct val="100000"/>
              </a:lnSpc>
              <a:spcBef>
                <a:spcPct val="20000"/>
              </a:spcBef>
              <a:spcAft>
                <a:spcPct val="0"/>
              </a:spcAft>
              <a:buClrTx/>
              <a:buSzTx/>
              <a:buFont typeface="Arial" charset="0"/>
              <a:buNone/>
              <a:tabLst/>
              <a:defRPr/>
            </a:pPr>
            <a:r>
              <a:rPr kumimoji="0" lang="en-CA" sz="2400" b="0"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rPr>
              <a:t>	</a:t>
            </a:r>
            <a:r>
              <a:rPr kumimoji="0" lang="en-CA" b="0" i="0" u="none" strike="noStrike" kern="1200" cap="none" spc="0" normalizeH="0" baseline="0" noProof="0" dirty="0" smtClean="0">
                <a:ln>
                  <a:noFill/>
                </a:ln>
                <a:solidFill>
                  <a:schemeClr val="tx1"/>
                </a:solidFill>
                <a:effectLst/>
                <a:uLnTx/>
                <a:uFillTx/>
                <a:latin typeface="+mn-lt"/>
                <a:ea typeface="ＭＳ Ｐゴシック" charset="-128"/>
                <a:cs typeface="ＭＳ Ｐゴシック" charset="-128"/>
              </a:rPr>
              <a:t>These clauses are not this mutually exclusive</a:t>
            </a:r>
          </a:p>
          <a:p>
            <a:pPr marL="742950" marR="0" lvl="1" indent="-285750" algn="l" defTabSz="457200" rtl="0" eaLnBrk="1" fontAlgn="base" latinLnBrk="0" hangingPunct="1">
              <a:lnSpc>
                <a:spcPct val="100000"/>
              </a:lnSpc>
              <a:spcBef>
                <a:spcPct val="20000"/>
              </a:spcBef>
              <a:spcAft>
                <a:spcPct val="0"/>
              </a:spcAft>
              <a:buClrTx/>
              <a:buSzTx/>
              <a:buFont typeface="Arial" charset="0"/>
              <a:buChar char="–"/>
              <a:tabLst/>
              <a:defRPr/>
            </a:pPr>
            <a:r>
              <a:rPr kumimoji="0" lang="en-CA" sz="1600" b="0" i="1" u="none" strike="noStrike" kern="1200" cap="none" spc="0" normalizeH="0" baseline="0" noProof="0" dirty="0" smtClean="0">
                <a:ln>
                  <a:noFill/>
                </a:ln>
                <a:solidFill>
                  <a:schemeClr val="tx1"/>
                </a:solidFill>
                <a:effectLst/>
                <a:uLnTx/>
                <a:uFillTx/>
                <a:latin typeface="+mn-lt"/>
                <a:ea typeface="ＭＳ Ｐゴシック" charset="-128"/>
                <a:cs typeface="+mn-cs"/>
              </a:rPr>
              <a:t>Society</a:t>
            </a:r>
            <a:r>
              <a:rPr kumimoji="0" lang="en-CA" sz="1600" b="0" i="0" u="none" strike="noStrike" kern="1200" cap="none" spc="0" normalizeH="0" baseline="0" noProof="0" dirty="0" smtClean="0">
                <a:ln>
                  <a:noFill/>
                </a:ln>
                <a:solidFill>
                  <a:schemeClr val="tx1"/>
                </a:solidFill>
                <a:effectLst/>
                <a:uLnTx/>
                <a:uFillTx/>
                <a:latin typeface="+mn-lt"/>
                <a:ea typeface="ＭＳ Ｐゴシック" charset="-128"/>
                <a:cs typeface="+mn-cs"/>
              </a:rPr>
              <a:t> includes all categories including employees and subordinates</a:t>
            </a:r>
          </a:p>
          <a:p>
            <a:pPr marL="742950" marR="0" lvl="1" indent="-285750" algn="l" defTabSz="457200" rtl="0" eaLnBrk="1" fontAlgn="base" latinLnBrk="0" hangingPunct="1">
              <a:lnSpc>
                <a:spcPct val="100000"/>
              </a:lnSpc>
              <a:spcBef>
                <a:spcPct val="20000"/>
              </a:spcBef>
              <a:spcAft>
                <a:spcPct val="0"/>
              </a:spcAft>
              <a:buClrTx/>
              <a:buSzTx/>
              <a:buFont typeface="Arial" charset="0"/>
              <a:buChar char="–"/>
              <a:tabLst/>
              <a:defRPr/>
            </a:pPr>
            <a:r>
              <a:rPr kumimoji="0" lang="en-CA" sz="1600" b="0" i="1" u="none" strike="noStrike" kern="1200" cap="none" spc="0" normalizeH="0" baseline="0" noProof="0" dirty="0" smtClean="0">
                <a:ln>
                  <a:noFill/>
                </a:ln>
                <a:solidFill>
                  <a:schemeClr val="tx1"/>
                </a:solidFill>
                <a:effectLst/>
                <a:uLnTx/>
                <a:uFillTx/>
                <a:latin typeface="+mn-lt"/>
                <a:ea typeface="ＭＳ Ｐゴシック" charset="-128"/>
                <a:cs typeface="+mn-cs"/>
              </a:rPr>
              <a:t>The Practitioner </a:t>
            </a:r>
            <a:r>
              <a:rPr kumimoji="0" lang="en-CA" sz="1600" b="0" i="0" u="none" strike="noStrike" kern="1200" cap="none" spc="0" normalizeH="0" baseline="0" noProof="0" dirty="0" smtClean="0">
                <a:ln>
                  <a:noFill/>
                </a:ln>
                <a:solidFill>
                  <a:schemeClr val="tx1"/>
                </a:solidFill>
                <a:effectLst/>
                <a:uLnTx/>
                <a:uFillTx/>
                <a:latin typeface="+mn-lt"/>
                <a:ea typeface="ＭＳ Ｐゴシック" charset="-128"/>
                <a:cs typeface="+mn-cs"/>
              </a:rPr>
              <a:t>includes aspects of </a:t>
            </a:r>
            <a:r>
              <a:rPr kumimoji="0" lang="en-CA" sz="1600" b="0" i="1" u="none" strike="noStrike" kern="1200" cap="none" spc="0" normalizeH="0" baseline="0" noProof="0" dirty="0" smtClean="0">
                <a:ln>
                  <a:noFill/>
                </a:ln>
                <a:solidFill>
                  <a:schemeClr val="tx1"/>
                </a:solidFill>
                <a:effectLst/>
                <a:uLnTx/>
                <a:uFillTx/>
                <a:latin typeface="+mn-lt"/>
                <a:ea typeface="ＭＳ Ｐゴシック" charset="-128"/>
                <a:cs typeface="+mn-cs"/>
              </a:rPr>
              <a:t>The Profession</a:t>
            </a:r>
          </a:p>
          <a:p>
            <a:pPr marL="742950" lvl="1" indent="-285750">
              <a:spcBef>
                <a:spcPct val="20000"/>
              </a:spcBef>
              <a:buFont typeface="Arial" charset="0"/>
              <a:buChar char="–"/>
            </a:pPr>
            <a:r>
              <a:rPr lang="en-CA" sz="1600" i="1" dirty="0" smtClean="0"/>
              <a:t>Practitioners </a:t>
            </a:r>
            <a:r>
              <a:rPr lang="en-CA" sz="1600" dirty="0" smtClean="0"/>
              <a:t>includes aspects of other colleagues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77.1 Duties of Action</a:t>
            </a:r>
            <a:endParaRPr lang="en-CA" dirty="0"/>
          </a:p>
        </p:txBody>
      </p:sp>
      <p:sp>
        <p:nvSpPr>
          <p:cNvPr id="3" name="Content Placeholder 2"/>
          <p:cNvSpPr>
            <a:spLocks noGrp="1"/>
          </p:cNvSpPr>
          <p:nvPr>
            <p:ph idx="1"/>
          </p:nvPr>
        </p:nvSpPr>
        <p:spPr/>
        <p:txBody>
          <a:bodyPr/>
          <a:lstStyle/>
          <a:p>
            <a:pPr>
              <a:buNone/>
            </a:pPr>
            <a:r>
              <a:rPr lang="en-CA" dirty="0" smtClean="0"/>
              <a:t>	Section 77.1 deals with the duties of action of the practitioner to society in general:</a:t>
            </a:r>
          </a:p>
          <a:p>
            <a:endParaRPr lang="en-CA" sz="1200" dirty="0" smtClean="0"/>
          </a:p>
          <a:p>
            <a:pPr>
              <a:buNone/>
            </a:pPr>
            <a:r>
              <a:rPr lang="en-CA" sz="2000" dirty="0" smtClean="0"/>
              <a:t>1.	</a:t>
            </a:r>
            <a:r>
              <a:rPr lang="en-CA" sz="2000" b="1" dirty="0" smtClean="0"/>
              <a:t>It is the duty of a practitioner to the public, to the practitioner's employer, to the practitioner's clients, to other members of the practitioner's profession, and to the practitioner to act at all times with,</a:t>
            </a:r>
            <a:endParaRPr lang="en-CA" sz="1600" b="1" dirty="0" smtClean="0"/>
          </a:p>
          <a:p>
            <a:pPr lvl="1">
              <a:buNone/>
            </a:pPr>
            <a:r>
              <a:rPr lang="en-CA" sz="1200" dirty="0" err="1" smtClean="0">
                <a:solidFill>
                  <a:schemeClr val="tx1">
                    <a:lumMod val="50000"/>
                    <a:lumOff val="50000"/>
                  </a:schemeClr>
                </a:solidFill>
              </a:rPr>
              <a:t>i</a:t>
            </a:r>
            <a:r>
              <a:rPr lang="en-CA" sz="1200" dirty="0" smtClean="0">
                <a:solidFill>
                  <a:schemeClr val="tx1">
                    <a:lumMod val="50000"/>
                    <a:lumOff val="50000"/>
                  </a:schemeClr>
                </a:solidFill>
              </a:rPr>
              <a:t>.	fairness and loyalty to the practitioner's associates, employers, clients, subordinates and employees, </a:t>
            </a:r>
          </a:p>
          <a:p>
            <a:pPr lvl="1">
              <a:buNone/>
            </a:pPr>
            <a:r>
              <a:rPr lang="en-CA" sz="1200" dirty="0" smtClean="0">
                <a:solidFill>
                  <a:schemeClr val="tx1">
                    <a:lumMod val="50000"/>
                    <a:lumOff val="50000"/>
                  </a:schemeClr>
                </a:solidFill>
              </a:rPr>
              <a:t>ii.	fidelity to public needs, </a:t>
            </a:r>
          </a:p>
          <a:p>
            <a:pPr lvl="1">
              <a:buNone/>
            </a:pPr>
            <a:r>
              <a:rPr lang="en-CA" sz="1200" dirty="0" smtClean="0">
                <a:solidFill>
                  <a:schemeClr val="tx1">
                    <a:lumMod val="50000"/>
                    <a:lumOff val="50000"/>
                  </a:schemeClr>
                </a:solidFill>
              </a:rPr>
              <a:t>iii.	devotion to high ideals of personal honour and professional integrity, </a:t>
            </a:r>
          </a:p>
          <a:p>
            <a:pPr lvl="1">
              <a:buNone/>
            </a:pPr>
            <a:r>
              <a:rPr lang="en-CA" sz="1200" dirty="0" smtClean="0">
                <a:solidFill>
                  <a:schemeClr val="tx1">
                    <a:lumMod val="50000"/>
                    <a:lumOff val="50000"/>
                  </a:schemeClr>
                </a:solidFill>
              </a:rPr>
              <a:t>iv.	knowledge of developments in the area of professional engineering relevant to any services that are undertaken, and </a:t>
            </a:r>
          </a:p>
          <a:p>
            <a:pPr lvl="1">
              <a:buNone/>
            </a:pPr>
            <a:r>
              <a:rPr lang="en-CA" sz="1200" dirty="0" smtClean="0">
                <a:solidFill>
                  <a:schemeClr val="tx1">
                    <a:lumMod val="50000"/>
                    <a:lumOff val="50000"/>
                  </a:schemeClr>
                </a:solidFill>
              </a:rPr>
              <a:t>v.	competence in the performance of any professional engineering services that are</a:t>
            </a:r>
          </a:p>
          <a:p>
            <a:pPr lvl="1">
              <a:buNone/>
            </a:pPr>
            <a:r>
              <a:rPr lang="en-CA" sz="1200" dirty="0" smtClean="0">
                <a:solidFill>
                  <a:schemeClr val="tx1">
                    <a:lumMod val="50000"/>
                    <a:lumOff val="50000"/>
                  </a:schemeClr>
                </a:solidFill>
              </a:rPr>
              <a:t>	undertaken.</a:t>
            </a:r>
            <a:endParaRPr lang="en-CA" sz="1200" dirty="0">
              <a:solidFill>
                <a:schemeClr val="tx1">
                  <a:lumMod val="50000"/>
                  <a:lumOff val="50000"/>
                </a:schemeClr>
              </a:solidFill>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77.1 Duties of Action</a:t>
            </a:r>
            <a:endParaRPr lang="en-CA" dirty="0"/>
          </a:p>
        </p:txBody>
      </p:sp>
      <p:sp>
        <p:nvSpPr>
          <p:cNvPr id="3" name="Content Placeholder 2"/>
          <p:cNvSpPr>
            <a:spLocks noGrp="1"/>
          </p:cNvSpPr>
          <p:nvPr>
            <p:ph idx="1"/>
          </p:nvPr>
        </p:nvSpPr>
        <p:spPr/>
        <p:txBody>
          <a:bodyPr/>
          <a:lstStyle/>
          <a:p>
            <a:pPr>
              <a:buNone/>
            </a:pPr>
            <a:r>
              <a:rPr lang="en-CA" sz="2000" dirty="0" smtClean="0"/>
              <a:t>	77.1.i	</a:t>
            </a:r>
            <a:r>
              <a:rPr lang="en-CA" sz="2000" dirty="0" smtClean="0">
                <a:solidFill>
                  <a:schemeClr val="tx1">
                    <a:lumMod val="50000"/>
                    <a:lumOff val="50000"/>
                  </a:schemeClr>
                </a:solidFill>
              </a:rPr>
              <a:t>It is the duty of a practitioner to the public, to the practitioner's employer, to the practitioner's clients, to other members of the practitioner's profession, and to the practitioner to act at all times with </a:t>
            </a:r>
            <a:r>
              <a:rPr lang="en-CA" sz="2000" b="1" dirty="0" smtClean="0"/>
              <a:t>fairness and loyalty to the practitioner's associates, employers, clients, subordinates and employees</a:t>
            </a:r>
            <a:r>
              <a:rPr lang="en-CA" sz="2000" dirty="0" smtClean="0"/>
              <a:t>.</a:t>
            </a:r>
            <a:endParaRPr lang="en-CA" sz="20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77.1 Duties of Action</a:t>
            </a:r>
            <a:endParaRPr lang="en-CA" dirty="0"/>
          </a:p>
        </p:txBody>
      </p:sp>
      <p:sp>
        <p:nvSpPr>
          <p:cNvPr id="3" name="Content Placeholder 2"/>
          <p:cNvSpPr>
            <a:spLocks noGrp="1"/>
          </p:cNvSpPr>
          <p:nvPr>
            <p:ph idx="1"/>
          </p:nvPr>
        </p:nvSpPr>
        <p:spPr/>
        <p:txBody>
          <a:bodyPr/>
          <a:lstStyle/>
          <a:p>
            <a:pPr>
              <a:buNone/>
            </a:pPr>
            <a:r>
              <a:rPr lang="en-CA" sz="2000" dirty="0" smtClean="0"/>
              <a:t>	77.1.ii	</a:t>
            </a:r>
            <a:r>
              <a:rPr lang="en-CA" sz="2000" dirty="0" smtClean="0">
                <a:solidFill>
                  <a:schemeClr val="tx1">
                    <a:lumMod val="50000"/>
                    <a:lumOff val="50000"/>
                  </a:schemeClr>
                </a:solidFill>
              </a:rPr>
              <a:t>It is the duty of a practitioner to the public, to the practitioner's employer, to the practitioner's clients, to other members of the practitioner's profession, and to the practitioner to act at all times with </a:t>
            </a:r>
            <a:r>
              <a:rPr lang="en-CA" sz="2000" b="1" dirty="0" smtClean="0"/>
              <a:t>fidelity to public needs</a:t>
            </a:r>
            <a:r>
              <a:rPr lang="en-CA" sz="2000" dirty="0" smtClean="0"/>
              <a:t>.</a:t>
            </a:r>
            <a:endParaRPr lang="en-CA" sz="2000" dirty="0"/>
          </a:p>
        </p:txBody>
      </p:sp>
    </p:spTree>
  </p:cSld>
  <p:clrMapOvr>
    <a:masterClrMapping/>
  </p:clrMapOvr>
</p:sld>
</file>

<file path=ppt/theme/theme1.xml><?xml version="1.0" encoding="utf-8"?>
<a:theme xmlns:a="http://schemas.openxmlformats.org/drawingml/2006/main" name="Engineering_Colour">
  <a:themeElements>
    <a:clrScheme name="Waterloo 1">
      <a:dk1>
        <a:sysClr val="windowText" lastClr="000000"/>
      </a:dk1>
      <a:lt1>
        <a:srgbClr val="FFFFFF"/>
      </a:lt1>
      <a:dk2>
        <a:srgbClr val="57068C"/>
      </a:dk2>
      <a:lt2>
        <a:srgbClr val="FFFFFF"/>
      </a:lt2>
      <a:accent1>
        <a:srgbClr val="0073CF"/>
      </a:accent1>
      <a:accent2>
        <a:srgbClr val="E98300"/>
      </a:accent2>
      <a:accent3>
        <a:srgbClr val="E0249A"/>
      </a:accent3>
      <a:accent4>
        <a:srgbClr val="009AA6"/>
      </a:accent4>
      <a:accent5>
        <a:srgbClr val="B6BF00"/>
      </a:accent5>
      <a:accent6>
        <a:srgbClr val="96172E"/>
      </a:accent6>
      <a:hlink>
        <a:srgbClr val="FECB00"/>
      </a:hlink>
      <a:folHlink>
        <a:srgbClr val="FECB00"/>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Engineering_Colour</Template>
  <TotalTime>226</TotalTime>
  <Words>143</Words>
  <Application>Microsoft Office PowerPoint</Application>
  <PresentationFormat>On-screen Show (4:3)</PresentationFormat>
  <Paragraphs>147</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Engineering_Colour</vt:lpstr>
      <vt:lpstr>Professional Engineers of Ontario Code of Ethics  Section 77 of the O. Reg. 941</vt:lpstr>
      <vt:lpstr>Outline</vt:lpstr>
      <vt:lpstr>Background</vt:lpstr>
      <vt:lpstr>Ethics are not Enforceable</vt:lpstr>
      <vt:lpstr>Overview</vt:lpstr>
      <vt:lpstr>Overview</vt:lpstr>
      <vt:lpstr>77.1 Duties of Action</vt:lpstr>
      <vt:lpstr>77.1 Duties of Action</vt:lpstr>
      <vt:lpstr>77.1 Duties of Action</vt:lpstr>
      <vt:lpstr>77.1 Duties of Action</vt:lpstr>
      <vt:lpstr>77.1 Duties of Action</vt:lpstr>
      <vt:lpstr>77.1 Duties of Action</vt:lpstr>
      <vt:lpstr>77.2 Goals and Ideals</vt:lpstr>
      <vt:lpstr>77.2 Goals and Ideals</vt:lpstr>
      <vt:lpstr>77.2 Goals and Ideals</vt:lpstr>
      <vt:lpstr>77.2 Goals and Ideals</vt:lpstr>
      <vt:lpstr>77.2 Goals and Ideals</vt:lpstr>
      <vt:lpstr>77.3 Duties towards Employers</vt:lpstr>
      <vt:lpstr>77.4 Duties towards Clients</vt:lpstr>
      <vt:lpstr>77.5 The Moonlighting Clause</vt:lpstr>
      <vt:lpstr>77.6 Duties towards Other Professionals</vt:lpstr>
      <vt:lpstr>77.7 Duties towards Other Practitioners</vt:lpstr>
      <vt:lpstr>77.7 Duties towards Other Practitioners</vt:lpstr>
      <vt:lpstr>77.7 Duties towards Other Practitioners</vt:lpstr>
      <vt:lpstr>77.7 Duties towards Other Practitioners</vt:lpstr>
      <vt:lpstr>77.7 Duties towards Other Practitioners</vt:lpstr>
      <vt:lpstr>77.7 Duties towards Other Practitioners</vt:lpstr>
      <vt:lpstr>77.8 Duties towards the Profession</vt:lpstr>
      <vt:lpstr>Summary</vt:lpstr>
      <vt:lpstr>References</vt:lpstr>
      <vt:lpstr>Copyright and Disclaimer</vt:lpstr>
    </vt:vector>
  </TitlesOfParts>
  <Company>University of Waterloo</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kharkins</dc:creator>
  <cp:lastModifiedBy>Douglas Wilhelm Harder</cp:lastModifiedBy>
  <cp:revision>28</cp:revision>
  <cp:lastPrinted>2010-03-08T19:59:32Z</cp:lastPrinted>
  <dcterms:created xsi:type="dcterms:W3CDTF">2010-03-10T14:45:39Z</dcterms:created>
  <dcterms:modified xsi:type="dcterms:W3CDTF">2012-08-13T14:14:47Z</dcterms:modified>
</cp:coreProperties>
</file>