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sldIdLst>
    <p:sldId id="256"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37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1" d="100"/>
          <a:sy n="81" d="100"/>
        </p:scale>
        <p:origin x="-456" y="-8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3/9/2015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BD3EF7A-CC34-484E-B5F8-3FB759D91166}" type="slidenum">
              <a:rPr lang="en-CA" smtClean="0"/>
              <a:pPr>
                <a:defRPr/>
              </a:pPr>
              <a:t>14</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88064B6-A95D-4FE8-B13F-B4D2553EDF4D}" type="slidenum">
              <a:rPr lang="en-CA" smtClean="0"/>
              <a:pPr>
                <a:defRPr/>
              </a:pPr>
              <a:t>15</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5C1A4A7-B794-4126-BC9D-1357835799D2}" type="slidenum">
              <a:rPr lang="en-CA" smtClean="0"/>
              <a:pPr>
                <a:defRPr/>
              </a:pPr>
              <a:t>16</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52FBBA-F5C3-4647-9F03-BD53D5FEA5E4}" type="slidenum">
              <a:rPr lang="en-CA" smtClean="0"/>
              <a:pPr>
                <a:defRPr/>
              </a:pPr>
              <a:t>17</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1966EDA-6F28-46EC-AEEC-4328674B0C8D}" type="slidenum">
              <a:rPr lang="en-CA" smtClean="0"/>
              <a:pPr>
                <a:defRPr/>
              </a:pPr>
              <a:t>18</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FC0C40D-668F-4830-B635-F400BED99869}" type="slidenum">
              <a:rPr lang="en-CA" smtClean="0"/>
              <a:pPr>
                <a:defRPr/>
              </a:pPr>
              <a:t>19</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56C42C9-5E4F-4D1F-9903-0464628A324F}" type="slidenum">
              <a:rPr lang="en-CA" smtClean="0"/>
              <a:pPr>
                <a:defRPr/>
              </a:pPr>
              <a:t>20</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F578932-6FDC-4843-9923-15735F333D38}" type="slidenum">
              <a:rPr lang="en-CA" smtClean="0"/>
              <a:pPr>
                <a:defRPr/>
              </a:pPr>
              <a:t>21</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0631C7-E27E-4647-9EEF-648524025339}"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FC3B692-65D7-458A-A08B-E45CD8031430}"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F4EC994-8EA3-425F-A02F-136782D045E8}"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CB508E5-C5E0-4D82-82E5-EACBD59A2038}" type="slidenum">
              <a:rPr lang="en-CA" smtClean="0"/>
              <a:pPr>
                <a:defRPr/>
              </a:pPr>
              <a:t>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A4A8F08-59F3-4C0B-8ABA-CF89AEBA2DD5}" type="slidenum">
              <a:rPr lang="en-CA" smtClean="0"/>
              <a:pPr>
                <a:defRPr/>
              </a:pPr>
              <a:t>10</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F3466B0-BBD5-4FB7-84FB-821B4EA059C2}" type="slidenum">
              <a:rPr lang="en-CA" smtClean="0"/>
              <a:pPr>
                <a:defRPr/>
              </a:pPr>
              <a:t>11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0CE3867-E981-4C29-B82A-04B73B501969}" type="slidenum">
              <a:rPr lang="en-CA" smtClean="0"/>
              <a:pPr>
                <a:defRPr/>
              </a:pPr>
              <a:t>12</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1E32F3D-5636-458C-8CA5-1F587D864B67}" type="slidenum">
              <a:rPr lang="en-CA" smtClean="0"/>
              <a:pPr>
                <a:defRPr/>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Bucket sort</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3"/>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Bucket sort</a:t>
            </a:r>
            <a:endParaRPr lang="en-US" sz="44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latin typeface="Arial" charset="0"/>
                <a:cs typeface="Arial" charset="0"/>
              </a:rPr>
              <a:t>Algorithm</a:t>
            </a: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approach uses very little memory and allows the entire structure to be kept in main memory at all times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term each entry in the bit vector a </a:t>
            </a:r>
            <a:r>
              <a:rPr lang="en-US" altLang="en-US" i="1" smtClean="0">
                <a:latin typeface="Arial" charset="0"/>
                <a:cs typeface="Arial" charset="0"/>
              </a:rPr>
              <a:t>bucket</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fill each bucket as appropriate</a:t>
            </a:r>
            <a:endParaRPr lang="en-US" altLang="en-US" b="1" smtClean="0">
              <a:latin typeface="Courier New" pitchFamily="49" charset="0"/>
              <a:cs typeface="Arial" charset="0"/>
            </a:endParaRPr>
          </a:p>
        </p:txBody>
      </p:sp>
      <p:sp>
        <p:nvSpPr>
          <p:cNvPr id="13316"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7.7.2</a:t>
            </a:r>
          </a:p>
        </p:txBody>
      </p:sp>
    </p:spTree>
    <p:extLst>
      <p:ext uri="{BB962C8B-B14F-4D97-AF65-F5344CB8AC3E}">
        <p14:creationId xmlns:p14="http://schemas.microsoft.com/office/powerpoint/2010/main" val="3612731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14339" name="Rectangle 3"/>
          <p:cNvSpPr>
            <a:spLocks noGrp="1" noChangeArrowheads="1"/>
          </p:cNvSpPr>
          <p:nvPr>
            <p:ph type="body" idx="1"/>
          </p:nvPr>
        </p:nvSpPr>
        <p:spPr>
          <a:xfrm>
            <a:off x="457200" y="1600200"/>
            <a:ext cx="6923088" cy="4525963"/>
          </a:xfrm>
        </p:spPr>
        <p:txBody>
          <a:bodyPr/>
          <a:lstStyle/>
          <a:p>
            <a:pPr>
              <a:buFont typeface="Arial" charset="0"/>
              <a:buNone/>
            </a:pPr>
            <a:r>
              <a:rPr lang="en-US" altLang="en-US" smtClean="0">
                <a:latin typeface="Arial" charset="0"/>
                <a:cs typeface="Arial" charset="0"/>
              </a:rPr>
              <a:t>	Consider sorting the following set of unique integers in the range </a:t>
            </a:r>
            <a:r>
              <a:rPr lang="en-US" altLang="en-US" smtClean="0">
                <a:latin typeface="Times New Roman" pitchFamily="18" charset="0"/>
                <a:cs typeface="Arial" charset="0"/>
              </a:rPr>
              <a:t>0, ..., 31</a:t>
            </a:r>
            <a:r>
              <a:rPr lang="en-US" altLang="en-US" smtClean="0">
                <a:latin typeface="Arial" charset="0"/>
                <a:cs typeface="Arial" charset="0"/>
              </a:rPr>
              <a:t>:</a:t>
            </a:r>
          </a:p>
          <a:p>
            <a:pPr algn="ctr">
              <a:buFontTx/>
              <a:buNone/>
            </a:pPr>
            <a:r>
              <a:rPr lang="en-US" altLang="en-US" smtClean="0">
                <a:latin typeface="Times New Roman" pitchFamily="18" charset="0"/>
                <a:cs typeface="Arial" charset="0"/>
              </a:rPr>
              <a:t>20     1   31     8   29   28   11   14     6   16   15</a:t>
            </a:r>
          </a:p>
          <a:p>
            <a:pPr algn="ctr">
              <a:buFontTx/>
              <a:buNone/>
            </a:pPr>
            <a:r>
              <a:rPr lang="en-US" altLang="en-US" smtClean="0">
                <a:latin typeface="Times New Roman" pitchFamily="18" charset="0"/>
                <a:cs typeface="Arial" charset="0"/>
              </a:rPr>
              <a:t>27   10     4   23     7   19   18     0   26   12   22</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Create an bit-vector with </a:t>
            </a:r>
            <a:r>
              <a:rPr lang="en-US" altLang="en-US" smtClean="0">
                <a:latin typeface="Times New Roman" pitchFamily="18" charset="0"/>
                <a:cs typeface="Arial" charset="0"/>
              </a:rPr>
              <a:t>32</a:t>
            </a:r>
            <a:r>
              <a:rPr lang="en-US" altLang="en-US" smtClean="0">
                <a:latin typeface="Arial" charset="0"/>
                <a:cs typeface="Arial" charset="0"/>
              </a:rPr>
              <a:t> buckets</a:t>
            </a:r>
          </a:p>
          <a:p>
            <a:pPr lvl="1"/>
            <a:r>
              <a:rPr lang="en-US" altLang="en-US" smtClean="0">
                <a:latin typeface="Arial" charset="0"/>
                <a:cs typeface="Arial" charset="0"/>
              </a:rPr>
              <a:t>This requires </a:t>
            </a:r>
            <a:r>
              <a:rPr lang="en-US" altLang="en-US" smtClean="0">
                <a:latin typeface="Times New Roman" pitchFamily="18" charset="0"/>
                <a:cs typeface="Arial" charset="0"/>
              </a:rPr>
              <a:t>4</a:t>
            </a:r>
            <a:r>
              <a:rPr lang="en-US" altLang="en-US" smtClean="0">
                <a:latin typeface="Arial" charset="0"/>
                <a:cs typeface="Arial" charset="0"/>
              </a:rPr>
              <a:t> bytes</a:t>
            </a:r>
          </a:p>
        </p:txBody>
      </p:sp>
      <p:pic>
        <p:nvPicPr>
          <p:cNvPr id="14340" name="Picture 16" descr="bi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412875"/>
            <a:ext cx="5365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7.7.3</a:t>
            </a:r>
          </a:p>
        </p:txBody>
      </p:sp>
    </p:spTree>
    <p:extLst>
      <p:ext uri="{BB962C8B-B14F-4D97-AF65-F5344CB8AC3E}">
        <p14:creationId xmlns:p14="http://schemas.microsoft.com/office/powerpoint/2010/main" val="4232485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it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412875"/>
            <a:ext cx="5365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15364" name="Rectangle 3"/>
          <p:cNvSpPr>
            <a:spLocks noGrp="1" noChangeArrowheads="1"/>
          </p:cNvSpPr>
          <p:nvPr>
            <p:ph type="body" idx="1"/>
          </p:nvPr>
        </p:nvSpPr>
        <p:spPr>
          <a:xfrm>
            <a:off x="457200" y="1600200"/>
            <a:ext cx="6923088" cy="4525963"/>
          </a:xfrm>
        </p:spPr>
        <p:txBody>
          <a:bodyPr/>
          <a:lstStyle/>
          <a:p>
            <a:pPr>
              <a:buFont typeface="Arial" charset="0"/>
              <a:buNone/>
            </a:pPr>
            <a:r>
              <a:rPr lang="en-US" altLang="en-US" dirty="0" smtClean="0">
                <a:latin typeface="Arial" charset="0"/>
                <a:cs typeface="Arial" charset="0"/>
              </a:rPr>
              <a:t>	For each number, set the corresponding bucket to </a:t>
            </a:r>
            <a:r>
              <a:rPr lang="en-US" altLang="en-US" dirty="0" smtClean="0">
                <a:latin typeface="Times New Roman" pitchFamily="18" charset="0"/>
                <a:cs typeface="Arial" charset="0"/>
              </a:rPr>
              <a:t>1</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Now, just traverse the list and record only those numbers for which the bit is </a:t>
            </a:r>
            <a:r>
              <a:rPr lang="en-US" altLang="en-US" dirty="0" smtClean="0">
                <a:latin typeface="Times New Roman" pitchFamily="18" charset="0"/>
                <a:cs typeface="Arial" charset="0"/>
              </a:rPr>
              <a:t>1</a:t>
            </a:r>
            <a:r>
              <a:rPr lang="en-US" altLang="en-US" dirty="0" smtClean="0">
                <a:latin typeface="Arial" charset="0"/>
                <a:cs typeface="Arial" charset="0"/>
              </a:rPr>
              <a:t> (true):</a:t>
            </a:r>
          </a:p>
          <a:p>
            <a:pPr algn="ctr">
              <a:buFontTx/>
              <a:buNone/>
            </a:pPr>
            <a:r>
              <a:rPr lang="en-US" altLang="en-US" dirty="0" smtClean="0">
                <a:latin typeface="Times New Roman" pitchFamily="18" charset="0"/>
                <a:cs typeface="Arial" charset="0"/>
              </a:rPr>
              <a:t>  0     1     4     6     7     8   10   11   12   14   15</a:t>
            </a:r>
          </a:p>
          <a:p>
            <a:pPr algn="ctr">
              <a:buFontTx/>
              <a:buNone/>
            </a:pPr>
            <a:r>
              <a:rPr lang="en-US" altLang="en-US" dirty="0" smtClean="0">
                <a:latin typeface="Times New Roman" pitchFamily="18" charset="0"/>
                <a:cs typeface="Arial" charset="0"/>
              </a:rPr>
              <a:t>16   18   19   20   22   23   26   27   28   29   31 </a:t>
            </a:r>
          </a:p>
        </p:txBody>
      </p:sp>
      <p:sp>
        <p:nvSpPr>
          <p:cNvPr id="15365"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7.7.3</a:t>
            </a:r>
          </a:p>
        </p:txBody>
      </p:sp>
    </p:spTree>
    <p:extLst>
      <p:ext uri="{BB962C8B-B14F-4D97-AF65-F5344CB8AC3E}">
        <p14:creationId xmlns:p14="http://schemas.microsoft.com/office/powerpoint/2010/main" val="3184229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latin typeface="Arial" charset="0"/>
                <a:cs typeface="Arial" charset="0"/>
              </a:rPr>
              <a:t>Analysis</a:t>
            </a:r>
          </a:p>
        </p:txBody>
      </p:sp>
      <p:sp>
        <p:nvSpPr>
          <p:cNvPr id="163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How is this so fast?</a:t>
            </a:r>
          </a:p>
          <a:p>
            <a:pPr lvl="1"/>
            <a:r>
              <a:rPr lang="en-US" altLang="en-US" dirty="0" smtClean="0">
                <a:latin typeface="Arial" charset="0"/>
                <a:cs typeface="Arial" charset="0"/>
              </a:rPr>
              <a:t>An algorithm which can sort arbitrary data must be </a:t>
            </a:r>
            <a:r>
              <a:rPr lang="en-US" altLang="en-US" b="1" dirty="0" smtClean="0">
                <a:latin typeface="Symbol" pitchFamily="18" charset="2"/>
                <a:cs typeface="Arial" charset="0"/>
              </a:rPr>
              <a:t>W</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In this case, we don’t have arbitrary data:  we have one further constraint, that the items being sorted fall within a certain range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Using this assumption, we can reduce the run time</a:t>
            </a:r>
          </a:p>
        </p:txBody>
      </p:sp>
      <p:sp>
        <p:nvSpPr>
          <p:cNvPr id="16388"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7.7.3</a:t>
            </a:r>
          </a:p>
        </p:txBody>
      </p:sp>
    </p:spTree>
    <p:extLst>
      <p:ext uri="{BB962C8B-B14F-4D97-AF65-F5344CB8AC3E}">
        <p14:creationId xmlns:p14="http://schemas.microsoft.com/office/powerpoint/2010/main" val="3047770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latin typeface="Arial" charset="0"/>
                <a:cs typeface="Arial" charset="0"/>
              </a:rPr>
              <a:t>Counting sort</a:t>
            </a:r>
          </a:p>
        </p:txBody>
      </p:sp>
      <p:sp>
        <p:nvSpPr>
          <p:cNvPr id="174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Modification:  what if there are repetitions in the data</a:t>
            </a:r>
          </a:p>
          <a:p>
            <a:pPr lvl="1"/>
            <a:r>
              <a:rPr lang="en-US" altLang="en-US" dirty="0" smtClean="0">
                <a:latin typeface="Arial" charset="0"/>
                <a:cs typeface="Arial" charset="0"/>
              </a:rPr>
              <a:t>In this case, a bit vector is insufficient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Two options, each bucket is either:</a:t>
            </a:r>
          </a:p>
          <a:p>
            <a:pPr lvl="1"/>
            <a:r>
              <a:rPr lang="en-US" altLang="en-US" dirty="0" smtClean="0">
                <a:latin typeface="Arial" charset="0"/>
                <a:cs typeface="Arial" charset="0"/>
              </a:rPr>
              <a:t>a counter, or</a:t>
            </a:r>
          </a:p>
          <a:p>
            <a:pPr lvl="1"/>
            <a:r>
              <a:rPr lang="en-US" altLang="en-US" dirty="0" smtClean="0">
                <a:latin typeface="Arial" charset="0"/>
                <a:cs typeface="Arial" charset="0"/>
              </a:rPr>
              <a:t>a linked list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first is better if objects in the bin are the same</a:t>
            </a:r>
          </a:p>
        </p:txBody>
      </p:sp>
      <p:sp>
        <p:nvSpPr>
          <p:cNvPr id="17412"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3074561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184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Sort the digits</a:t>
            </a:r>
          </a:p>
          <a:p>
            <a:pPr>
              <a:buFontTx/>
              <a:buNone/>
            </a:pPr>
            <a:r>
              <a:rPr lang="en-US" altLang="en-US" smtClean="0">
                <a:latin typeface="Arial" charset="0"/>
                <a:cs typeface="Arial" charset="0"/>
              </a:rPr>
              <a:t>  0 3 2 8 5 3 7 5 3 2 8 2 3 5 1 3 2 8 5 3 4 9 2 3 5 1 0 9 3 5 2 3 5 4 2 1 3</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We start with an array of 10 counters, each initially set to zero:</a:t>
            </a:r>
          </a:p>
        </p:txBody>
      </p:sp>
      <p:pic>
        <p:nvPicPr>
          <p:cNvPr id="18436" name="Picture 5" descr="counter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13100"/>
            <a:ext cx="536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2239810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Moving through the first 10 digits</a:t>
            </a:r>
          </a:p>
          <a:p>
            <a:pPr>
              <a:buFontTx/>
              <a:buNone/>
            </a:pPr>
            <a:r>
              <a:rPr lang="en-US" altLang="en-US" smtClean="0">
                <a:latin typeface="Arial" charset="0"/>
                <a:cs typeface="Arial" charset="0"/>
              </a:rPr>
              <a:t>  </a:t>
            </a:r>
            <a:r>
              <a:rPr lang="en-US" altLang="en-US" smtClean="0">
                <a:solidFill>
                  <a:srgbClr val="FF0000"/>
                </a:solidFill>
                <a:latin typeface="Arial" charset="0"/>
                <a:cs typeface="Arial" charset="0"/>
              </a:rPr>
              <a:t>0 3 2 8 5 3 7 5 3 2</a:t>
            </a:r>
            <a:r>
              <a:rPr lang="en-US" altLang="en-US" smtClean="0">
                <a:latin typeface="Arial" charset="0"/>
                <a:cs typeface="Arial" charset="0"/>
              </a:rPr>
              <a:t> 8 2 3 5 1 3 2 8 5 3 4 9 2 3 5 1 0 9 3 5 2 3 5 4 2 1 3</a:t>
            </a:r>
          </a:p>
          <a:p>
            <a:pPr>
              <a:buFontTx/>
              <a:buNone/>
            </a:pPr>
            <a:r>
              <a:rPr lang="en-US" altLang="en-US" smtClean="0">
                <a:latin typeface="Arial" charset="0"/>
                <a:cs typeface="Arial" charset="0"/>
              </a:rPr>
              <a:t>	we increment the corresponding buckets</a:t>
            </a:r>
          </a:p>
        </p:txBody>
      </p:sp>
      <p:pic>
        <p:nvPicPr>
          <p:cNvPr id="19460" name="Picture 5" descr="count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13100"/>
            <a:ext cx="536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2692408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ounte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13100"/>
            <a:ext cx="536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2048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Moving through remaining digits</a:t>
            </a:r>
          </a:p>
          <a:p>
            <a:pPr>
              <a:buFontTx/>
              <a:buNone/>
            </a:pPr>
            <a:r>
              <a:rPr lang="en-US" altLang="en-US" smtClean="0">
                <a:latin typeface="Arial" charset="0"/>
                <a:cs typeface="Arial" charset="0"/>
              </a:rPr>
              <a:t>  0 3 2 8 5 3 7 5 3 2 </a:t>
            </a:r>
            <a:r>
              <a:rPr lang="en-US" altLang="en-US" smtClean="0">
                <a:solidFill>
                  <a:schemeClr val="hlink"/>
                </a:solidFill>
                <a:latin typeface="Arial" charset="0"/>
                <a:cs typeface="Arial" charset="0"/>
              </a:rPr>
              <a:t>8 2 3 5 1 3 2 8 5 3 4 9 2 3 5 1 0 9 3 5 2 3 5 4 2 1 3</a:t>
            </a:r>
          </a:p>
          <a:p>
            <a:pPr>
              <a:buFontTx/>
              <a:buNone/>
            </a:pPr>
            <a:r>
              <a:rPr lang="en-US" altLang="en-US" smtClean="0">
                <a:latin typeface="Arial" charset="0"/>
                <a:cs typeface="Arial" charset="0"/>
              </a:rPr>
              <a:t>	we continue incrementing the corresponding buckets</a:t>
            </a:r>
          </a:p>
        </p:txBody>
      </p:sp>
      <p:sp>
        <p:nvSpPr>
          <p:cNvPr id="20485"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1639898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counte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13100"/>
            <a:ext cx="536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p:txBody>
          <a:bodyPr/>
          <a:lstStyle/>
          <a:p>
            <a:r>
              <a:rPr lang="en-US" altLang="en-US" smtClean="0">
                <a:latin typeface="Arial" charset="0"/>
                <a:cs typeface="Arial" charset="0"/>
              </a:rPr>
              <a:t>Example</a:t>
            </a:r>
          </a:p>
        </p:txBody>
      </p:sp>
      <p:sp>
        <p:nvSpPr>
          <p:cNvPr id="21508" name="Rectangle 4"/>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now simply read off the number of each occurrence:</a:t>
            </a:r>
          </a:p>
          <a:p>
            <a:pPr>
              <a:buFontTx/>
              <a:buNone/>
            </a:pPr>
            <a:r>
              <a:rPr lang="en-US" altLang="en-US" dirty="0" smtClean="0">
                <a:latin typeface="Arial" charset="0"/>
                <a:cs typeface="Arial" charset="0"/>
              </a:rPr>
              <a:t>  0 0 1 1 1 </a:t>
            </a:r>
            <a:r>
              <a:rPr lang="en-US" altLang="en-US" dirty="0" smtClean="0">
                <a:solidFill>
                  <a:srgbClr val="FF0000"/>
                </a:solidFill>
                <a:latin typeface="Arial" charset="0"/>
                <a:cs typeface="Arial" charset="0"/>
              </a:rPr>
              <a:t>2 2 2 2 2 2 2</a:t>
            </a:r>
            <a:r>
              <a:rPr lang="en-US" altLang="en-US" dirty="0" smtClean="0">
                <a:latin typeface="Arial" charset="0"/>
                <a:cs typeface="Arial" charset="0"/>
              </a:rPr>
              <a:t> 3 3 3 3 3 3 3 3 3 3 </a:t>
            </a:r>
            <a:r>
              <a:rPr lang="en-US" altLang="en-US" dirty="0" smtClean="0">
                <a:solidFill>
                  <a:schemeClr val="hlink"/>
                </a:solidFill>
                <a:latin typeface="Arial" charset="0"/>
                <a:cs typeface="Arial" charset="0"/>
              </a:rPr>
              <a:t>4 4</a:t>
            </a:r>
            <a:r>
              <a:rPr lang="en-US" altLang="en-US" dirty="0" smtClean="0">
                <a:latin typeface="Arial" charset="0"/>
                <a:cs typeface="Arial" charset="0"/>
              </a:rPr>
              <a:t> 5 5 5 5 5 5 5 7 8 8 8 9 9</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For example</a:t>
            </a:r>
          </a:p>
          <a:p>
            <a:pPr lvl="1"/>
            <a:r>
              <a:rPr lang="en-US" altLang="en-US" dirty="0" smtClean="0">
                <a:latin typeface="Arial" charset="0"/>
                <a:cs typeface="Arial" charset="0"/>
              </a:rPr>
              <a:t>There are seven </a:t>
            </a:r>
            <a:r>
              <a:rPr lang="en-US" altLang="en-US" dirty="0" smtClean="0">
                <a:solidFill>
                  <a:srgbClr val="FF0000"/>
                </a:solidFill>
                <a:latin typeface="Arial" charset="0"/>
                <a:cs typeface="Arial" charset="0"/>
              </a:rPr>
              <a:t>2</a:t>
            </a:r>
            <a:r>
              <a:rPr lang="en-US" altLang="en-US" dirty="0" smtClean="0">
                <a:latin typeface="Arial" charset="0"/>
                <a:cs typeface="Arial" charset="0"/>
              </a:rPr>
              <a:t>s</a:t>
            </a:r>
          </a:p>
          <a:p>
            <a:pPr lvl="1"/>
            <a:r>
              <a:rPr lang="en-US" altLang="en-US" dirty="0" smtClean="0">
                <a:latin typeface="Arial" charset="0"/>
                <a:cs typeface="Arial" charset="0"/>
              </a:rPr>
              <a:t>There are two </a:t>
            </a:r>
            <a:r>
              <a:rPr lang="en-US" altLang="en-US" dirty="0" smtClean="0">
                <a:solidFill>
                  <a:schemeClr val="hlink"/>
                </a:solidFill>
                <a:latin typeface="Arial" charset="0"/>
                <a:cs typeface="Arial" charset="0"/>
              </a:rPr>
              <a:t>4</a:t>
            </a:r>
            <a:r>
              <a:rPr lang="en-US" altLang="en-US" dirty="0" smtClean="0">
                <a:latin typeface="Arial" charset="0"/>
                <a:cs typeface="Arial" charset="0"/>
              </a:rPr>
              <a:t>s</a:t>
            </a:r>
          </a:p>
        </p:txBody>
      </p:sp>
      <p:sp>
        <p:nvSpPr>
          <p:cNvPr id="21509"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200603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latin typeface="Arial" charset="0"/>
                <a:cs typeface="Arial" charset="0"/>
              </a:rPr>
              <a:t>Run-time summary</a:t>
            </a:r>
          </a:p>
        </p:txBody>
      </p:sp>
      <p:sp>
        <p:nvSpPr>
          <p:cNvPr id="2253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Bucket sort always requires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dirty="0" smtClean="0">
                <a:latin typeface="Arial" charset="0"/>
                <a:cs typeface="Arial" charset="0"/>
              </a:rPr>
              <a:t> </a:t>
            </a:r>
            <a:r>
              <a:rPr lang="en-US" altLang="en-US" dirty="0" smtClean="0">
                <a:latin typeface="Arial" charset="0"/>
                <a:cs typeface="Arial" charset="0"/>
              </a:rPr>
              <a:t>memory</a:t>
            </a:r>
          </a:p>
          <a:p>
            <a:pPr lvl="0">
              <a:buNone/>
            </a:pPr>
            <a:r>
              <a:rPr lang="en-US" altLang="en-US" dirty="0">
                <a:latin typeface="Arial" charset="0"/>
                <a:cs typeface="Arial" charset="0"/>
              </a:rPr>
              <a:t>	</a:t>
            </a:r>
            <a:r>
              <a:rPr lang="en-US" altLang="en-US" dirty="0" smtClean="0">
                <a:latin typeface="Arial" charset="0"/>
                <a:cs typeface="Arial" charset="0"/>
              </a:rPr>
              <a:t>The run time is </a:t>
            </a:r>
            <a:r>
              <a:rPr lang="en-US" dirty="0">
                <a:latin typeface="Symbol" pitchFamily="18" charset="2"/>
              </a:rPr>
              <a:t>Q</a:t>
            </a:r>
            <a:r>
              <a:rPr lang="en-US" dirty="0">
                <a:latin typeface="Times New Roman" pitchFamily="18" charset="0"/>
              </a:rPr>
              <a:t>(</a:t>
            </a:r>
            <a:r>
              <a:rPr lang="en-US" i="1" dirty="0">
                <a:latin typeface="Times New Roman" pitchFamily="18" charset="0"/>
              </a:rPr>
              <a:t>n + </a:t>
            </a:r>
            <a:r>
              <a:rPr lang="en-US" i="1" dirty="0" smtClean="0">
                <a:latin typeface="Times New Roman" pitchFamily="18" charset="0"/>
              </a:rPr>
              <a:t>m</a:t>
            </a:r>
            <a:r>
              <a:rPr lang="en-US" dirty="0" smtClean="0">
                <a:latin typeface="Times New Roman" pitchFamily="18" charset="0"/>
              </a:rPr>
              <a:t>)</a:t>
            </a:r>
            <a:endParaRPr lang="en-US" altLang="en-US" dirty="0" smtClean="0">
              <a:latin typeface="Arial" charset="0"/>
              <a:cs typeface="Arial" charset="0"/>
            </a:endParaRPr>
          </a:p>
          <a:p>
            <a:pPr lvl="1"/>
            <a:r>
              <a:rPr lang="en-US" dirty="0" smtClean="0">
                <a:latin typeface="Arial" charset="0"/>
                <a:cs typeface="Arial" charset="0"/>
              </a:rPr>
              <a:t>If  </a:t>
            </a:r>
            <a:r>
              <a:rPr lang="en-US" i="1" dirty="0">
                <a:latin typeface="Times New Roman" pitchFamily="18" charset="0"/>
                <a:cs typeface="Times New Roman" pitchFamily="18" charset="0"/>
              </a:rPr>
              <a:t>m</a:t>
            </a:r>
            <a:r>
              <a:rPr lang="en-US" dirty="0">
                <a:latin typeface="Times New Roman" pitchFamily="18" charset="0"/>
                <a:cs typeface="Times New Roman" pitchFamily="18" charset="0"/>
              </a:rPr>
              <a:t> = </a:t>
            </a:r>
            <a:r>
              <a:rPr lang="en-US" dirty="0" smtClean="0">
                <a:latin typeface="Symbol" pitchFamily="18" charset="2"/>
                <a:cs typeface="Times New Roman" pitchFamily="18" charset="0"/>
              </a:rPr>
              <a:t>w</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altLang="en-US" dirty="0" smtClean="0">
                <a:latin typeface="Arial" charset="0"/>
                <a:cs typeface="Arial" charset="0"/>
              </a:rPr>
              <a:t>, the run time is </a:t>
            </a:r>
            <a:r>
              <a:rPr lang="en-US" dirty="0" smtClean="0">
                <a:latin typeface="Symbol" pitchFamily="18" charset="2"/>
              </a:rPr>
              <a:t>Q</a:t>
            </a:r>
            <a:r>
              <a:rPr lang="en-US" dirty="0" smtClean="0">
                <a:latin typeface="Times New Roman" pitchFamily="18" charset="0"/>
              </a:rPr>
              <a:t>(</a:t>
            </a:r>
            <a:r>
              <a:rPr lang="en-US" i="1" dirty="0" smtClean="0">
                <a:latin typeface="Times New Roman" pitchFamily="18" charset="0"/>
              </a:rPr>
              <a:t>m</a:t>
            </a:r>
            <a:r>
              <a:rPr lang="en-US" dirty="0" smtClean="0">
                <a:latin typeface="Times New Roman" pitchFamily="18" charset="0"/>
              </a:rPr>
              <a:t>) </a:t>
            </a:r>
            <a:r>
              <a:rPr lang="en-US" altLang="en-US" dirty="0" smtClean="0">
                <a:latin typeface="Arial" charset="0"/>
                <a:cs typeface="Arial" charset="0"/>
              </a:rPr>
              <a:t>with </a:t>
            </a:r>
            <a:r>
              <a:rPr lang="en-US" dirty="0" smtClean="0">
                <a:latin typeface="Symbol" pitchFamily="18" charset="2"/>
                <a:cs typeface="Times New Roman" pitchFamily="18" charset="0"/>
              </a:rPr>
              <a:t>w</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latin typeface="Arial" charset="0"/>
                <a:cs typeface="Arial" charset="0"/>
              </a:rPr>
              <a:t> memory</a:t>
            </a:r>
            <a:endParaRPr lang="en-US" dirty="0" smtClean="0">
              <a:latin typeface="Times New Roman" pitchFamily="18" charset="0"/>
            </a:endParaRPr>
          </a:p>
          <a:p>
            <a:pPr lvl="1"/>
            <a:r>
              <a:rPr lang="en-US" dirty="0">
                <a:latin typeface="Arial" charset="0"/>
                <a:cs typeface="Arial" charset="0"/>
              </a:rPr>
              <a:t>If  </a:t>
            </a:r>
            <a:r>
              <a:rPr lang="en-US" i="1" dirty="0">
                <a:latin typeface="Times New Roman" pitchFamily="18" charset="0"/>
                <a:cs typeface="Times New Roman" pitchFamily="18" charset="0"/>
              </a:rPr>
              <a:t>m</a:t>
            </a:r>
            <a:r>
              <a:rPr lang="en-US" dirty="0">
                <a:latin typeface="Times New Roman" pitchFamily="18" charset="0"/>
                <a:cs typeface="Times New Roman" pitchFamily="18" charset="0"/>
              </a:rPr>
              <a:t> =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altLang="en-US" dirty="0">
                <a:latin typeface="Arial" charset="0"/>
                <a:cs typeface="Arial" charset="0"/>
              </a:rPr>
              <a:t>, the run time is </a:t>
            </a:r>
            <a:r>
              <a:rPr lang="en-US" dirty="0" smtClean="0">
                <a:latin typeface="Symbol" pitchFamily="18" charset="2"/>
              </a:rPr>
              <a:t>Q</a:t>
            </a:r>
            <a:r>
              <a:rPr lang="en-US" dirty="0" smtClean="0">
                <a:latin typeface="Times New Roman" pitchFamily="18" charset="0"/>
              </a:rPr>
              <a:t>(</a:t>
            </a:r>
            <a:r>
              <a:rPr lang="en-US" i="1" dirty="0" smtClean="0">
                <a:latin typeface="Times New Roman" pitchFamily="18" charset="0"/>
              </a:rPr>
              <a:t>n</a:t>
            </a:r>
            <a:r>
              <a:rPr lang="en-US" dirty="0" smtClean="0">
                <a:latin typeface="Times New Roman" pitchFamily="18" charset="0"/>
              </a:rPr>
              <a:t>)  </a:t>
            </a:r>
            <a:r>
              <a:rPr lang="en-US" altLang="en-US" dirty="0" smtClean="0">
                <a:latin typeface="Arial" charset="0"/>
                <a:cs typeface="Arial" charset="0"/>
              </a:rPr>
              <a:t>with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latin typeface="Arial" charset="0"/>
                <a:cs typeface="Arial" charset="0"/>
              </a:rPr>
              <a:t> memory</a:t>
            </a:r>
            <a:endParaRPr lang="en-US" dirty="0">
              <a:latin typeface="Times New Roman" pitchFamily="18" charset="0"/>
            </a:endParaRPr>
          </a:p>
          <a:p>
            <a:pPr lvl="1"/>
            <a:r>
              <a:rPr lang="en-US" dirty="0">
                <a:latin typeface="Arial" charset="0"/>
                <a:cs typeface="Arial" charset="0"/>
              </a:rPr>
              <a:t>If  </a:t>
            </a:r>
            <a:r>
              <a:rPr lang="en-US" i="1" dirty="0">
                <a:latin typeface="Times New Roman" pitchFamily="18" charset="0"/>
                <a:cs typeface="Times New Roman" pitchFamily="18" charset="0"/>
              </a:rPr>
              <a:t>m</a:t>
            </a:r>
            <a:r>
              <a:rPr lang="en-US" dirty="0">
                <a:latin typeface="Times New Roman" pitchFamily="18" charset="0"/>
                <a:cs typeface="Times New Roman" pitchFamily="18" charset="0"/>
              </a:rPr>
              <a:t> = </a:t>
            </a:r>
            <a:r>
              <a:rPr lang="en-US" dirty="0" smtClean="0">
                <a:latin typeface="Symbol" pitchFamily="18" charset="2"/>
                <a:cs typeface="Times New Roman" pitchFamily="18" charset="0"/>
              </a:rPr>
              <a:t>o</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altLang="en-US" dirty="0">
                <a:latin typeface="Arial" charset="0"/>
                <a:cs typeface="Arial" charset="0"/>
              </a:rPr>
              <a:t>, the run time is </a:t>
            </a:r>
            <a:r>
              <a:rPr lang="en-US" dirty="0">
                <a:latin typeface="Symbol" pitchFamily="18" charset="2"/>
              </a:rPr>
              <a:t>Q</a:t>
            </a:r>
            <a:r>
              <a:rPr lang="en-US" dirty="0">
                <a:latin typeface="Times New Roman" pitchFamily="18" charset="0"/>
              </a:rPr>
              <a:t>(</a:t>
            </a:r>
            <a:r>
              <a:rPr lang="en-US" i="1" dirty="0">
                <a:latin typeface="Times New Roman" pitchFamily="18" charset="0"/>
              </a:rPr>
              <a:t>n</a:t>
            </a:r>
            <a:r>
              <a:rPr lang="en-US" dirty="0" smtClean="0">
                <a:latin typeface="Times New Roman" pitchFamily="18" charset="0"/>
              </a:rPr>
              <a:t>)   </a:t>
            </a:r>
            <a:r>
              <a:rPr lang="en-US" altLang="en-US" dirty="0" smtClean="0">
                <a:latin typeface="Arial" charset="0"/>
                <a:cs typeface="Arial" charset="0"/>
              </a:rPr>
              <a:t>with </a:t>
            </a:r>
            <a:r>
              <a:rPr lang="en-US" dirty="0" smtClean="0">
                <a:latin typeface="Symbol" pitchFamily="18" charset="2"/>
                <a:cs typeface="Times New Roman" pitchFamily="18" charset="0"/>
              </a:rPr>
              <a:t>o</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latin typeface="Arial" charset="0"/>
                <a:cs typeface="Arial" charset="0"/>
              </a:rPr>
              <a:t> memory</a:t>
            </a:r>
            <a:endParaRPr lang="en-US" dirty="0">
              <a:latin typeface="Times New Roman" pitchFamily="18" charset="0"/>
            </a:endParaRPr>
          </a:p>
          <a:p>
            <a:pPr lvl="1"/>
            <a:endParaRPr lang="en-US" dirty="0">
              <a:latin typeface="Times New Roman" pitchFamily="18" charset="0"/>
            </a:endParaRPr>
          </a:p>
          <a:p>
            <a:pPr>
              <a:buFont typeface="Arial" charset="0"/>
              <a:buNone/>
            </a:pPr>
            <a:endParaRPr lang="en-US" altLang="en-US" dirty="0" smtClean="0">
              <a:latin typeface="Times New Roman" pitchFamily="18" charset="0"/>
              <a:cs typeface="Arial" charset="0"/>
            </a:endParaRPr>
          </a:p>
          <a:p>
            <a:pPr>
              <a:buFont typeface="Arial" charset="0"/>
              <a:buNone/>
            </a:pPr>
            <a:endParaRPr lang="en-US" altLang="en-US" dirty="0" smtClean="0">
              <a:latin typeface="Arial" charset="0"/>
              <a:cs typeface="Arial" charset="0"/>
            </a:endParaRPr>
          </a:p>
        </p:txBody>
      </p:sp>
      <p:sp>
        <p:nvSpPr>
          <p:cNvPr id="22550"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7.7.5</a:t>
            </a:r>
          </a:p>
        </p:txBody>
      </p:sp>
    </p:spTree>
    <p:extLst>
      <p:ext uri="{BB962C8B-B14F-4D97-AF65-F5344CB8AC3E}">
        <p14:creationId xmlns:p14="http://schemas.microsoft.com/office/powerpoint/2010/main" val="349438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bucket sort makes assumptions about the data being sorted</a:t>
            </a:r>
          </a:p>
          <a:p>
            <a:pPr lvl="1"/>
            <a:r>
              <a:rPr lang="en-US" altLang="en-US" smtClean="0">
                <a:latin typeface="Arial" charset="0"/>
                <a:cs typeface="Arial" charset="0"/>
              </a:rPr>
              <a:t>Consequently, we can achieve better than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run times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look at:</a:t>
            </a:r>
          </a:p>
          <a:p>
            <a:pPr lvl="1"/>
            <a:r>
              <a:rPr lang="en-US" altLang="en-US" smtClean="0">
                <a:latin typeface="Arial" charset="0"/>
                <a:cs typeface="Arial" charset="0"/>
              </a:rPr>
              <a:t>a supporting example</a:t>
            </a:r>
          </a:p>
          <a:p>
            <a:pPr lvl="1"/>
            <a:r>
              <a:rPr lang="en-US" altLang="en-US" smtClean="0">
                <a:latin typeface="Arial" charset="0"/>
                <a:cs typeface="Arial" charset="0"/>
              </a:rPr>
              <a:t>the algorithm</a:t>
            </a:r>
          </a:p>
          <a:p>
            <a:pPr lvl="1"/>
            <a:r>
              <a:rPr lang="en-US" altLang="en-US" smtClean="0">
                <a:latin typeface="Arial" charset="0"/>
                <a:cs typeface="Arial" charset="0"/>
              </a:rPr>
              <a:t>run times (no best-, worst-, or average-cases)</a:t>
            </a:r>
          </a:p>
          <a:p>
            <a:pPr lvl="1"/>
            <a:r>
              <a:rPr lang="en-US" altLang="en-US" smtClean="0">
                <a:latin typeface="Arial" charset="0"/>
                <a:cs typeface="Arial" charset="0"/>
              </a:rPr>
              <a:t>summary and discussion</a:t>
            </a:r>
          </a:p>
        </p:txBody>
      </p:sp>
    </p:spTree>
    <p:extLst>
      <p:ext uri="{BB962C8B-B14F-4D97-AF65-F5344CB8AC3E}">
        <p14:creationId xmlns:p14="http://schemas.microsoft.com/office/powerpoint/2010/main" val="72173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Run-time summary</a:t>
            </a: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must assume that the number of items being sorted is comparable to the possible number of values</a:t>
            </a:r>
          </a:p>
          <a:p>
            <a:pPr lvl="1"/>
            <a:r>
              <a:rPr lang="en-US" altLang="en-US" dirty="0" smtClean="0">
                <a:latin typeface="Arial" charset="0"/>
                <a:cs typeface="Arial" charset="0"/>
              </a:rPr>
              <a:t>For </a:t>
            </a:r>
            <a:r>
              <a:rPr lang="en-US" altLang="en-US" dirty="0" smtClean="0">
                <a:latin typeface="Arial" charset="0"/>
                <a:cs typeface="Arial" charset="0"/>
              </a:rPr>
              <a:t>example, if we were sorting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20</a:t>
            </a:r>
            <a:r>
              <a:rPr lang="en-US" altLang="en-US" dirty="0" smtClean="0">
                <a:latin typeface="Arial" charset="0"/>
                <a:cs typeface="Arial" charset="0"/>
              </a:rPr>
              <a:t> integers from 1 to one million, bucket sort may be argued to be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 + m</a:t>
            </a:r>
            <a:r>
              <a:rPr lang="en-US" altLang="en-US" dirty="0" smtClean="0">
                <a:latin typeface="Times New Roman" pitchFamily="18" charset="0"/>
                <a:cs typeface="Arial" charset="0"/>
              </a:rPr>
              <a:t>)</a:t>
            </a:r>
            <a:r>
              <a:rPr lang="en-US" altLang="en-US" dirty="0" smtClean="0">
                <a:latin typeface="Arial" charset="0"/>
                <a:cs typeface="Arial" charset="0"/>
              </a:rPr>
              <a:t>, however, in practice, it may be less so</a:t>
            </a:r>
          </a:p>
        </p:txBody>
      </p:sp>
      <p:sp>
        <p:nvSpPr>
          <p:cNvPr id="23556"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7.7.5</a:t>
            </a:r>
          </a:p>
        </p:txBody>
      </p:sp>
    </p:spTree>
    <p:extLst>
      <p:ext uri="{BB962C8B-B14F-4D97-AF65-F5344CB8AC3E}">
        <p14:creationId xmlns:p14="http://schemas.microsoft.com/office/powerpoint/2010/main" val="1222275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245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By assuming that the data falls into a given range, we can achieve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sorting run times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As any sorting algorithm must access any object at least once, the run time must be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It is possible to use bucket sort in a more complex arrangement in radix sort if we want to keep down the number of buckets</a:t>
            </a:r>
          </a:p>
        </p:txBody>
      </p:sp>
    </p:spTree>
    <p:extLst>
      <p:ext uri="{BB962C8B-B14F-4D97-AF65-F5344CB8AC3E}">
        <p14:creationId xmlns:p14="http://schemas.microsoft.com/office/powerpoint/2010/main" val="3152838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en.wikipedia.org/wiki/Bucket_sort</a:t>
            </a:r>
            <a:r>
              <a:rPr lang="en-US" sz="1400" dirty="0">
                <a:latin typeface="Arial" charset="0"/>
                <a:cs typeface="Arial" charset="0"/>
              </a:rPr>
              <a:t>		           </a:t>
            </a:r>
            <a:r>
              <a:rPr lang="en-US" sz="1400" dirty="0" smtClean="0">
                <a:latin typeface="Arial" charset="0"/>
                <a:cs typeface="Arial" charset="0"/>
              </a:rPr>
              <a:t>		</a:t>
            </a:r>
            <a:r>
              <a:rPr lang="en-US" sz="1400" smtClean="0">
                <a:latin typeface="Arial" charset="0"/>
                <a:cs typeface="Arial" charset="0"/>
              </a:rPr>
              <a:t>          </a:t>
            </a:r>
            <a:endParaRPr lang="en-CA" sz="1400" dirty="0" smtClean="0"/>
          </a:p>
          <a:p>
            <a:pPr marL="533400" indent="-533400">
              <a:buFontTx/>
              <a:buNone/>
              <a:defRPr/>
            </a:pPr>
            <a:endParaRPr lang="en-US" sz="1400" dirty="0" smtClean="0">
              <a:latin typeface="Arial" charset="0"/>
              <a:cs typeface="Arial" charset="0"/>
            </a:endParaRP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a:t>
            </a:r>
            <a:r>
              <a:rPr lang="en-US" altLang="en-US" sz="1400" dirty="0" smtClean="0">
                <a:latin typeface="Arial" charset="0"/>
                <a:cs typeface="Arial" charset="0"/>
              </a:rPr>
              <a:t>	2</a:t>
            </a:r>
            <a:r>
              <a:rPr lang="en-US" altLang="en-US" sz="1400" baseline="30000" dirty="0" smtClean="0">
                <a:latin typeface="Arial" charset="0"/>
                <a:cs typeface="Arial" charset="0"/>
              </a:rPr>
              <a:t>nd</a:t>
            </a:r>
            <a:r>
              <a:rPr lang="en-US" altLang="en-US" sz="1400" dirty="0" smtClean="0">
                <a:latin typeface="Arial" charset="0"/>
                <a:cs typeface="Arial" charset="0"/>
              </a:rPr>
              <a:t> </a:t>
            </a:r>
            <a:r>
              <a:rPr lang="en-US" altLang="en-US" sz="1400" dirty="0">
                <a:latin typeface="Arial" charset="0"/>
                <a:cs typeface="Arial" charset="0"/>
              </a:rPr>
              <a:t>Ed., Addison Wesley, 1998, §5.1, 2, 3.</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p.137-9 and </a:t>
            </a:r>
            <a:r>
              <a:rPr lang="en-US" altLang="en-US" sz="1400" dirty="0" smtClean="0">
                <a:latin typeface="Arial" charset="0"/>
                <a:cs typeface="Arial" charset="0"/>
              </a:rPr>
              <a:t>	§</a:t>
            </a:r>
            <a:r>
              <a:rPr lang="en-US" altLang="en-US" sz="1400" dirty="0">
                <a:latin typeface="Arial" charset="0"/>
                <a:cs typeface="Arial" charset="0"/>
              </a:rPr>
              <a:t>9.1.</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§7.1, </a:t>
            </a:r>
            <a:r>
              <a:rPr lang="en-US" altLang="en-US" sz="1400" dirty="0" smtClean="0">
                <a:latin typeface="Arial" charset="0"/>
                <a:cs typeface="Arial" charset="0"/>
              </a:rPr>
              <a:t>	p.261-2</a:t>
            </a:r>
            <a:r>
              <a:rPr lang="en-US" altLang="en-US" sz="1400" dirty="0">
                <a:latin typeface="Arial" charset="0"/>
                <a:cs typeface="Arial" charset="0"/>
              </a:rPr>
              <a:t>.</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4]	Gruber, </a:t>
            </a:r>
            <a:r>
              <a:rPr lang="en-US" altLang="en-US" sz="1400" dirty="0" err="1">
                <a:latin typeface="Arial" charset="0"/>
                <a:cs typeface="Arial" charset="0"/>
              </a:rPr>
              <a:t>Holzer</a:t>
            </a:r>
            <a:r>
              <a:rPr lang="en-US" altLang="en-US" sz="1400" dirty="0">
                <a:latin typeface="Arial" charset="0"/>
                <a:cs typeface="Arial" charset="0"/>
              </a:rPr>
              <a:t>, and </a:t>
            </a:r>
            <a:r>
              <a:rPr lang="en-US" altLang="en-US" sz="1400" dirty="0" err="1">
                <a:latin typeface="Arial" charset="0"/>
                <a:cs typeface="Arial" charset="0"/>
              </a:rPr>
              <a:t>Ruepp</a:t>
            </a:r>
            <a:r>
              <a:rPr lang="en-US" altLang="en-US" sz="1400" dirty="0">
                <a:latin typeface="Arial" charset="0"/>
                <a:cs typeface="Arial" charset="0"/>
              </a:rPr>
              <a:t>, </a:t>
            </a:r>
            <a:r>
              <a:rPr lang="en-US" altLang="en-US" sz="1400" i="1" dirty="0">
                <a:latin typeface="Arial" charset="0"/>
                <a:cs typeface="Arial" charset="0"/>
              </a:rPr>
              <a:t>Sorting the Slow Way: An Analysis of Perversely Awful </a:t>
            </a:r>
            <a:r>
              <a:rPr lang="en-US" altLang="en-US" sz="1400" i="1" dirty="0" smtClean="0">
                <a:latin typeface="Arial" charset="0"/>
                <a:cs typeface="Arial" charset="0"/>
              </a:rPr>
              <a:t>	Randomized </a:t>
            </a:r>
            <a:r>
              <a:rPr lang="en-US" altLang="en-US" sz="1400" i="1" dirty="0">
                <a:latin typeface="Arial" charset="0"/>
                <a:cs typeface="Arial" charset="0"/>
              </a:rPr>
              <a:t>Sorting Algorithms</a:t>
            </a:r>
            <a:r>
              <a:rPr lang="en-US" altLang="en-US" sz="1400" dirty="0">
                <a:latin typeface="Arial" charset="0"/>
                <a:cs typeface="Arial" charset="0"/>
              </a:rPr>
              <a:t>, 4th International Conference on Fun with Algorithms, </a:t>
            </a:r>
            <a:r>
              <a:rPr lang="en-US" altLang="en-US" sz="1400" dirty="0" smtClean="0">
                <a:latin typeface="Arial" charset="0"/>
                <a:cs typeface="Arial" charset="0"/>
              </a:rPr>
              <a:t>	</a:t>
            </a:r>
            <a:r>
              <a:rPr lang="en-US" altLang="en-US" sz="1400" dirty="0" err="1" smtClean="0">
                <a:latin typeface="Arial" charset="0"/>
                <a:cs typeface="Arial" charset="0"/>
              </a:rPr>
              <a:t>Castiglioncello</a:t>
            </a:r>
            <a:r>
              <a:rPr lang="en-US" altLang="en-US" sz="1400" dirty="0">
                <a:latin typeface="Arial" charset="0"/>
                <a:cs typeface="Arial" charset="0"/>
              </a:rPr>
              <a:t>, Italy, 2007.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Supporting example</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are sorting a large number of local phone numbers, for example, all residential phone numbers in the 416 area code region (approximately four million)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could use quick sort, however that would require an array which is kept entirely in memory</a:t>
            </a:r>
          </a:p>
          <a:p>
            <a:endParaRPr lang="en-US" altLang="en-US" smtClean="0">
              <a:latin typeface="Times New Roman" pitchFamily="18" charset="0"/>
              <a:cs typeface="Arial" charset="0"/>
            </a:endParaRPr>
          </a:p>
        </p:txBody>
      </p:sp>
      <p:sp>
        <p:nvSpPr>
          <p:cNvPr id="6148"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1874061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solidFill>
                  <a:srgbClr val="000000"/>
                </a:solidFill>
                <a:latin typeface="Arial" charset="0"/>
                <a:cs typeface="Arial" charset="0"/>
              </a:rPr>
              <a:t>Supporting example</a:t>
            </a:r>
            <a:endParaRPr lang="en-US" altLang="en-US" sz="40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Instead, consider the following scheme:</a:t>
            </a:r>
          </a:p>
          <a:p>
            <a:pPr lvl="1"/>
            <a:r>
              <a:rPr lang="en-US" altLang="en-US" smtClean="0">
                <a:latin typeface="Arial" charset="0"/>
                <a:cs typeface="Arial" charset="0"/>
              </a:rPr>
              <a:t>Create a bit vector with </a:t>
            </a:r>
            <a:r>
              <a:rPr lang="en-US" altLang="en-US" smtClean="0">
                <a:latin typeface="Times New Roman" pitchFamily="18" charset="0"/>
                <a:cs typeface="Arial" charset="0"/>
              </a:rPr>
              <a:t>10 000 000</a:t>
            </a:r>
            <a:r>
              <a:rPr lang="en-US" altLang="en-US" smtClean="0">
                <a:latin typeface="Arial" charset="0"/>
                <a:cs typeface="Arial" charset="0"/>
              </a:rPr>
              <a:t> bits</a:t>
            </a:r>
          </a:p>
          <a:p>
            <a:pPr lvl="2"/>
            <a:r>
              <a:rPr lang="en-US" altLang="en-US" smtClean="0">
                <a:latin typeface="Arial" charset="0"/>
                <a:cs typeface="Arial" charset="0"/>
              </a:rPr>
              <a:t>This requires </a:t>
            </a:r>
            <a:r>
              <a:rPr lang="en-US" altLang="en-US" smtClean="0">
                <a:latin typeface="Times New Roman" pitchFamily="18" charset="0"/>
                <a:cs typeface="Arial" charset="0"/>
              </a:rPr>
              <a:t>10</a:t>
            </a:r>
            <a:r>
              <a:rPr lang="en-US" altLang="en-US" baseline="30000" smtClean="0">
                <a:latin typeface="Times New Roman" pitchFamily="18" charset="0"/>
                <a:cs typeface="Arial" charset="0"/>
              </a:rPr>
              <a:t>7</a:t>
            </a:r>
            <a:r>
              <a:rPr lang="en-US" altLang="en-US" smtClean="0">
                <a:latin typeface="Times New Roman" pitchFamily="18" charset="0"/>
                <a:cs typeface="Arial" charset="0"/>
              </a:rPr>
              <a:t>/1024/1024/8 ≈ 1.2 MiB</a:t>
            </a:r>
          </a:p>
          <a:p>
            <a:pPr lvl="1"/>
            <a:r>
              <a:rPr lang="en-US" altLang="en-US" smtClean="0">
                <a:latin typeface="Arial" charset="0"/>
                <a:cs typeface="Arial" charset="0"/>
              </a:rPr>
              <a:t>Set each bit to </a:t>
            </a:r>
            <a:r>
              <a:rPr lang="en-US" altLang="en-US" smtClean="0">
                <a:latin typeface="Times New Roman" pitchFamily="18" charset="0"/>
                <a:cs typeface="Arial" charset="0"/>
              </a:rPr>
              <a:t>0</a:t>
            </a:r>
            <a:r>
              <a:rPr lang="en-US" altLang="en-US" smtClean="0">
                <a:latin typeface="Arial" charset="0"/>
                <a:cs typeface="Arial" charset="0"/>
              </a:rPr>
              <a:t> (indicating false)</a:t>
            </a:r>
          </a:p>
          <a:p>
            <a:pPr lvl="1"/>
            <a:r>
              <a:rPr lang="en-US" altLang="en-US" smtClean="0">
                <a:latin typeface="Arial" charset="0"/>
                <a:cs typeface="Arial" charset="0"/>
              </a:rPr>
              <a:t>For each phone number, set the bit indexed by the phone number to </a:t>
            </a:r>
            <a:r>
              <a:rPr lang="en-US" altLang="en-US" smtClean="0">
                <a:latin typeface="Times New Roman" pitchFamily="18" charset="0"/>
                <a:cs typeface="Arial" charset="0"/>
              </a:rPr>
              <a:t>1</a:t>
            </a:r>
            <a:r>
              <a:rPr lang="en-US" altLang="en-US" smtClean="0">
                <a:latin typeface="Arial" charset="0"/>
                <a:cs typeface="Arial" charset="0"/>
              </a:rPr>
              <a:t> (true)</a:t>
            </a:r>
          </a:p>
          <a:p>
            <a:pPr lvl="1"/>
            <a:r>
              <a:rPr lang="en-US" altLang="en-US" smtClean="0">
                <a:latin typeface="Arial" charset="0"/>
                <a:cs typeface="Arial" charset="0"/>
              </a:rPr>
              <a:t>Once each phone number has been checked, walk through the array and for each bit which is </a:t>
            </a:r>
            <a:r>
              <a:rPr lang="en-US" altLang="en-US" smtClean="0">
                <a:latin typeface="Times New Roman" pitchFamily="18" charset="0"/>
                <a:cs typeface="Arial" charset="0"/>
              </a:rPr>
              <a:t>1</a:t>
            </a:r>
            <a:r>
              <a:rPr lang="en-US" altLang="en-US" smtClean="0">
                <a:latin typeface="Arial" charset="0"/>
                <a:cs typeface="Arial" charset="0"/>
              </a:rPr>
              <a:t>, record that number </a:t>
            </a:r>
          </a:p>
        </p:txBody>
      </p:sp>
      <p:sp>
        <p:nvSpPr>
          <p:cNvPr id="7172"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3472664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solidFill>
                  <a:srgbClr val="000000"/>
                </a:solidFill>
                <a:latin typeface="Arial" charset="0"/>
                <a:cs typeface="Arial" charset="0"/>
              </a:rPr>
              <a:t>Supporting example</a:t>
            </a:r>
            <a:endParaRPr lang="en-CA" altLang="en-US" dirty="0" smtClean="0">
              <a:latin typeface="Arial" charset="0"/>
              <a:cs typeface="Arial" charset="0"/>
            </a:endParaRPr>
          </a:p>
        </p:txBody>
      </p:sp>
      <p:sp>
        <p:nvSpPr>
          <p:cNvPr id="8195" name="Content Placeholder 2"/>
          <p:cNvSpPr>
            <a:spLocks noGrp="1"/>
          </p:cNvSpPr>
          <p:nvPr>
            <p:ph idx="1"/>
          </p:nvPr>
        </p:nvSpPr>
        <p:spPr/>
        <p:txBody>
          <a:bodyPr/>
          <a:lstStyle/>
          <a:p>
            <a:pPr>
              <a:buFont typeface="Arial" charset="0"/>
              <a:buNone/>
            </a:pPr>
            <a:r>
              <a:rPr lang="en-CA" altLang="en-US" smtClean="0">
                <a:latin typeface="Arial" charset="0"/>
                <a:cs typeface="Arial" charset="0"/>
              </a:rPr>
              <a:t>	For example, consider this</a:t>
            </a:r>
            <a:br>
              <a:rPr lang="en-CA" altLang="en-US" smtClean="0">
                <a:latin typeface="Arial" charset="0"/>
                <a:cs typeface="Arial" charset="0"/>
              </a:rPr>
            </a:br>
            <a:r>
              <a:rPr lang="en-CA" altLang="en-US" smtClean="0">
                <a:latin typeface="Arial" charset="0"/>
                <a:cs typeface="Arial" charset="0"/>
              </a:rPr>
              <a:t>section within the bit array</a:t>
            </a:r>
          </a:p>
        </p:txBody>
      </p:sp>
      <p:graphicFrame>
        <p:nvGraphicFramePr>
          <p:cNvPr id="4" name="Content Placeholder 3"/>
          <p:cNvGraphicFramePr>
            <a:graphicFrameLocks/>
          </p:cNvGraphicFramePr>
          <p:nvPr/>
        </p:nvGraphicFramePr>
        <p:xfrm>
          <a:off x="5497513" y="1600200"/>
          <a:ext cx="1019175" cy="4664069"/>
        </p:xfrm>
        <a:graphic>
          <a:graphicData uri="http://schemas.openxmlformats.org/drawingml/2006/table">
            <a:tbl>
              <a:tblPr firstRow="1" bandRow="1">
                <a:tableStyleId>{2D5ABB26-0587-4C30-8999-92F81FD0307C}</a:tableStyleId>
              </a:tblPr>
              <a:tblGrid>
                <a:gridCol w="730940"/>
                <a:gridCol w="288235"/>
              </a:tblGrid>
              <a:tr h="2743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 </a:t>
                      </a:r>
                    </a:p>
                  </a:txBody>
                  <a:tcPr marL="91505" marR="91505" marT="45726" marB="45726" anchor="ctr">
                    <a:lnR w="12700" cap="flat" cmpd="sng" algn="ctr">
                      <a:noFill/>
                      <a:prstDash val="solid"/>
                      <a:round/>
                      <a:headEnd type="none" w="med" len="med"/>
                      <a:tailEnd type="none" w="med" len="med"/>
                    </a:lnR>
                  </a:tcPr>
                </a:tc>
                <a:tc>
                  <a:txBody>
                    <a:bodyPr/>
                    <a:lstStyle/>
                    <a:p>
                      <a:pPr algn="ctr"/>
                      <a:r>
                        <a:rPr lang="en-CA" sz="1200" dirty="0"/>
                        <a:t>⋮ </a:t>
                      </a:r>
                    </a:p>
                  </a:txBody>
                  <a:tcPr marL="91505" marR="91505"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57">
                <a:tc>
                  <a:txBody>
                    <a:bodyPr/>
                    <a:lstStyle/>
                    <a:p>
                      <a:pPr algn="ctr"/>
                      <a:r>
                        <a:rPr lang="en-CA" sz="1200" dirty="0" smtClean="0"/>
                        <a:t>6857548</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6857549</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6857550</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smtClean="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6857551</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6857552</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6857553</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6857554</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6857555</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6857556</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6857557</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6857558</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6857559</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6857560</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6857561</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6857562</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a:t>
                      </a:r>
                      <a:endParaRPr lang="en-CA" sz="1200" dirty="0"/>
                    </a:p>
                  </a:txBody>
                  <a:tcPr marL="91505" marR="91505" marT="45726" marB="45726">
                    <a:lnR w="12700" cap="flat" cmpd="sng" algn="ctr">
                      <a:no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249"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3747423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solidFill>
                  <a:srgbClr val="000000"/>
                </a:solidFill>
                <a:latin typeface="Arial" charset="0"/>
                <a:cs typeface="Arial" charset="0"/>
              </a:rPr>
              <a:t>Supporting example</a:t>
            </a:r>
            <a:endParaRPr lang="en-CA" altLang="en-US" dirty="0" smtClean="0">
              <a:latin typeface="Arial" charset="0"/>
              <a:cs typeface="Arial" charset="0"/>
            </a:endParaRPr>
          </a:p>
        </p:txBody>
      </p:sp>
      <p:sp>
        <p:nvSpPr>
          <p:cNvPr id="9219" name="Content Placeholder 2"/>
          <p:cNvSpPr>
            <a:spLocks noGrp="1"/>
          </p:cNvSpPr>
          <p:nvPr>
            <p:ph idx="1"/>
          </p:nvPr>
        </p:nvSpPr>
        <p:spPr/>
        <p:txBody>
          <a:bodyPr/>
          <a:lstStyle/>
          <a:p>
            <a:pPr>
              <a:buFont typeface="Arial" charset="0"/>
              <a:buNone/>
            </a:pPr>
            <a:r>
              <a:rPr lang="en-CA" altLang="en-US" smtClean="0">
                <a:latin typeface="Arial" charset="0"/>
                <a:cs typeface="Arial" charset="0"/>
              </a:rPr>
              <a:t>	For each phone number, set the</a:t>
            </a:r>
            <a:br>
              <a:rPr lang="en-CA" altLang="en-US" smtClean="0">
                <a:latin typeface="Arial" charset="0"/>
                <a:cs typeface="Arial" charset="0"/>
              </a:rPr>
            </a:br>
            <a:r>
              <a:rPr lang="en-CA" altLang="en-US" smtClean="0">
                <a:latin typeface="Arial" charset="0"/>
                <a:cs typeface="Arial" charset="0"/>
              </a:rPr>
              <a:t>corresponding bit</a:t>
            </a:r>
          </a:p>
          <a:p>
            <a:pPr lvl="1"/>
            <a:r>
              <a:rPr lang="en-CA" altLang="en-US" smtClean="0">
                <a:latin typeface="Arial" charset="0"/>
                <a:cs typeface="Arial" charset="0"/>
              </a:rPr>
              <a:t>For example, 685-7550 is a residential</a:t>
            </a:r>
            <a:br>
              <a:rPr lang="en-CA" altLang="en-US" smtClean="0">
                <a:latin typeface="Arial" charset="0"/>
                <a:cs typeface="Arial" charset="0"/>
              </a:rPr>
            </a:br>
            <a:r>
              <a:rPr lang="en-CA" altLang="en-US" smtClean="0">
                <a:latin typeface="Arial" charset="0"/>
                <a:cs typeface="Arial" charset="0"/>
              </a:rPr>
              <a:t>phone number</a:t>
            </a:r>
          </a:p>
        </p:txBody>
      </p:sp>
      <p:graphicFrame>
        <p:nvGraphicFramePr>
          <p:cNvPr id="5" name="Content Placeholder 3"/>
          <p:cNvGraphicFramePr>
            <a:graphicFrameLocks/>
          </p:cNvGraphicFramePr>
          <p:nvPr/>
        </p:nvGraphicFramePr>
        <p:xfrm>
          <a:off x="5497513" y="1600200"/>
          <a:ext cx="1019175" cy="4664069"/>
        </p:xfrm>
        <a:graphic>
          <a:graphicData uri="http://schemas.openxmlformats.org/drawingml/2006/table">
            <a:tbl>
              <a:tblPr firstRow="1" bandRow="1">
                <a:tableStyleId>{2D5ABB26-0587-4C30-8999-92F81FD0307C}</a:tableStyleId>
              </a:tblPr>
              <a:tblGrid>
                <a:gridCol w="730940"/>
                <a:gridCol w="288235"/>
              </a:tblGrid>
              <a:tr h="2743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 </a:t>
                      </a:r>
                    </a:p>
                  </a:txBody>
                  <a:tcPr marL="91505" marR="91505" marT="45726" marB="45726" anchor="ctr">
                    <a:lnR w="12700" cap="flat" cmpd="sng" algn="ctr">
                      <a:noFill/>
                      <a:prstDash val="solid"/>
                      <a:round/>
                      <a:headEnd type="none" w="med" len="med"/>
                      <a:tailEnd type="none" w="med" len="med"/>
                    </a:lnR>
                  </a:tcPr>
                </a:tc>
                <a:tc>
                  <a:txBody>
                    <a:bodyPr/>
                    <a:lstStyle/>
                    <a:p>
                      <a:pPr algn="ctr"/>
                      <a:r>
                        <a:rPr lang="en-CA" sz="1200" dirty="0"/>
                        <a:t>⋮ </a:t>
                      </a:r>
                    </a:p>
                  </a:txBody>
                  <a:tcPr marL="91505" marR="91505"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57">
                <a:tc>
                  <a:txBody>
                    <a:bodyPr/>
                    <a:lstStyle/>
                    <a:p>
                      <a:pPr algn="ctr"/>
                      <a:r>
                        <a:rPr lang="en-CA" sz="1200" dirty="0" smtClean="0"/>
                        <a:t>6857548</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6857549</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6857550</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smtClean="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6857551</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6857552</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6857553</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6857554</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6857555</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6857556</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6857557</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6857558</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6857559</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6857560</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6857561</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6857562</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a:t>
                      </a:r>
                      <a:endParaRPr lang="en-CA" sz="1200" dirty="0"/>
                    </a:p>
                  </a:txBody>
                  <a:tcPr marL="91505" marR="91505" marT="45726" marB="45726">
                    <a:lnR w="12700" cap="flat" cmpd="sng" algn="ctr">
                      <a:no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273"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1615813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solidFill>
                  <a:srgbClr val="000000"/>
                </a:solidFill>
                <a:latin typeface="Arial" charset="0"/>
                <a:cs typeface="Arial" charset="0"/>
              </a:rPr>
              <a:t>Supporting example</a:t>
            </a:r>
            <a:endParaRPr lang="en-CA" altLang="en-US" dirty="0" smtClean="0">
              <a:latin typeface="Arial" charset="0"/>
              <a:cs typeface="Arial" charset="0"/>
            </a:endParaRPr>
          </a:p>
        </p:txBody>
      </p:sp>
      <p:sp>
        <p:nvSpPr>
          <p:cNvPr id="10243" name="Content Placeholder 2"/>
          <p:cNvSpPr>
            <a:spLocks noGrp="1"/>
          </p:cNvSpPr>
          <p:nvPr>
            <p:ph idx="1"/>
          </p:nvPr>
        </p:nvSpPr>
        <p:spPr/>
        <p:txBody>
          <a:bodyPr/>
          <a:lstStyle/>
          <a:p>
            <a:pPr>
              <a:buFont typeface="Arial" charset="0"/>
              <a:buNone/>
            </a:pPr>
            <a:r>
              <a:rPr lang="en-CA" altLang="en-US" smtClean="0">
                <a:latin typeface="Arial" charset="0"/>
                <a:cs typeface="Arial" charset="0"/>
              </a:rPr>
              <a:t>	For each phone number, set the</a:t>
            </a:r>
            <a:br>
              <a:rPr lang="en-CA" altLang="en-US" smtClean="0">
                <a:latin typeface="Arial" charset="0"/>
                <a:cs typeface="Arial" charset="0"/>
              </a:rPr>
            </a:br>
            <a:r>
              <a:rPr lang="en-CA" altLang="en-US" smtClean="0">
                <a:latin typeface="Arial" charset="0"/>
                <a:cs typeface="Arial" charset="0"/>
              </a:rPr>
              <a:t>corresponding bit</a:t>
            </a:r>
          </a:p>
          <a:p>
            <a:pPr lvl="1"/>
            <a:r>
              <a:rPr lang="en-CA" altLang="en-US" smtClean="0">
                <a:latin typeface="Arial" charset="0"/>
                <a:cs typeface="Arial" charset="0"/>
              </a:rPr>
              <a:t>For example, 685-7550 is a residential</a:t>
            </a:r>
            <a:br>
              <a:rPr lang="en-CA" altLang="en-US" smtClean="0">
                <a:latin typeface="Arial" charset="0"/>
                <a:cs typeface="Arial" charset="0"/>
              </a:rPr>
            </a:br>
            <a:r>
              <a:rPr lang="en-CA" altLang="en-US" smtClean="0">
                <a:latin typeface="Arial" charset="0"/>
                <a:cs typeface="Arial" charset="0"/>
              </a:rPr>
              <a:t>phone number</a:t>
            </a:r>
          </a:p>
        </p:txBody>
      </p:sp>
      <p:graphicFrame>
        <p:nvGraphicFramePr>
          <p:cNvPr id="5" name="Content Placeholder 3"/>
          <p:cNvGraphicFramePr>
            <a:graphicFrameLocks/>
          </p:cNvGraphicFramePr>
          <p:nvPr/>
        </p:nvGraphicFramePr>
        <p:xfrm>
          <a:off x="5497513" y="1600200"/>
          <a:ext cx="1019175" cy="4664069"/>
        </p:xfrm>
        <a:graphic>
          <a:graphicData uri="http://schemas.openxmlformats.org/drawingml/2006/table">
            <a:tbl>
              <a:tblPr firstRow="1" bandRow="1">
                <a:tableStyleId>{2D5ABB26-0587-4C30-8999-92F81FD0307C}</a:tableStyleId>
              </a:tblPr>
              <a:tblGrid>
                <a:gridCol w="730940"/>
                <a:gridCol w="288235"/>
              </a:tblGrid>
              <a:tr h="2743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 </a:t>
                      </a:r>
                    </a:p>
                  </a:txBody>
                  <a:tcPr marL="91505" marR="91505" marT="45726" marB="45726" anchor="ctr">
                    <a:lnR w="12700" cap="flat" cmpd="sng" algn="ctr">
                      <a:noFill/>
                      <a:prstDash val="solid"/>
                      <a:round/>
                      <a:headEnd type="none" w="med" len="med"/>
                      <a:tailEnd type="none" w="med" len="med"/>
                    </a:lnR>
                  </a:tcPr>
                </a:tc>
                <a:tc>
                  <a:txBody>
                    <a:bodyPr/>
                    <a:lstStyle/>
                    <a:p>
                      <a:pPr algn="ctr"/>
                      <a:r>
                        <a:rPr lang="en-CA" sz="1200" dirty="0"/>
                        <a:t>⋮ </a:t>
                      </a:r>
                    </a:p>
                  </a:txBody>
                  <a:tcPr marL="91505" marR="91505"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57">
                <a:tc>
                  <a:txBody>
                    <a:bodyPr/>
                    <a:lstStyle/>
                    <a:p>
                      <a:pPr algn="ctr"/>
                      <a:r>
                        <a:rPr lang="en-CA" sz="1200" dirty="0" smtClean="0"/>
                        <a:t>6857548</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6857549</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6857550</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B0F0"/>
                          </a:solidFill>
                        </a:rPr>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6857551</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6857552</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6857553</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6857554</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6857555</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6857556</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6857557</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6857558</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6857559</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6857560</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6857561</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6857562</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a:t>
                      </a:r>
                      <a:endParaRPr lang="en-CA" sz="1200" dirty="0"/>
                    </a:p>
                  </a:txBody>
                  <a:tcPr marL="91505" marR="91505" marT="45726" marB="45726">
                    <a:lnR w="12700" cap="flat" cmpd="sng" algn="ctr">
                      <a:no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297"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871381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solidFill>
                  <a:srgbClr val="000000"/>
                </a:solidFill>
                <a:latin typeface="Arial" charset="0"/>
                <a:cs typeface="Arial" charset="0"/>
              </a:rPr>
              <a:t>Supporting example</a:t>
            </a:r>
            <a:endParaRPr lang="en-CA" altLang="en-US" dirty="0" smtClean="0">
              <a:latin typeface="Arial" charset="0"/>
              <a:cs typeface="Arial" charset="0"/>
            </a:endParaRPr>
          </a:p>
        </p:txBody>
      </p:sp>
      <p:sp>
        <p:nvSpPr>
          <p:cNvPr id="11267" name="Content Placeholder 2"/>
          <p:cNvSpPr>
            <a:spLocks noGrp="1"/>
          </p:cNvSpPr>
          <p:nvPr>
            <p:ph idx="1"/>
          </p:nvPr>
        </p:nvSpPr>
        <p:spPr/>
        <p:txBody>
          <a:bodyPr/>
          <a:lstStyle/>
          <a:p>
            <a:pPr>
              <a:buFont typeface="Arial" charset="0"/>
              <a:buNone/>
            </a:pPr>
            <a:r>
              <a:rPr lang="en-CA" altLang="en-US" smtClean="0">
                <a:latin typeface="Arial" charset="0"/>
                <a:cs typeface="Arial" charset="0"/>
              </a:rPr>
              <a:t>	At the end, we just take all the numbers</a:t>
            </a:r>
            <a:br>
              <a:rPr lang="en-CA" altLang="en-US" smtClean="0">
                <a:latin typeface="Arial" charset="0"/>
                <a:cs typeface="Arial" charset="0"/>
              </a:rPr>
            </a:br>
            <a:r>
              <a:rPr lang="en-CA" altLang="en-US" smtClean="0">
                <a:latin typeface="Arial" charset="0"/>
                <a:cs typeface="Arial" charset="0"/>
              </a:rPr>
              <a:t>out that were checked:</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Times New Roman" pitchFamily="18" charset="0"/>
                <a:cs typeface="Times New Roman" pitchFamily="18" charset="0"/>
              </a:rPr>
              <a:t>…</a:t>
            </a:r>
            <a:r>
              <a:rPr lang="en-CA" altLang="en-US" smtClean="0">
                <a:latin typeface="Arial" charset="0"/>
                <a:cs typeface="Arial" charset="0"/>
              </a:rPr>
              <a:t>,	685-7548, 685-7549, 685-7550,</a:t>
            </a:r>
          </a:p>
          <a:p>
            <a:pPr>
              <a:buFont typeface="Arial" charset="0"/>
              <a:buNone/>
            </a:pPr>
            <a:r>
              <a:rPr lang="en-CA" altLang="en-US" smtClean="0">
                <a:latin typeface="Arial" charset="0"/>
                <a:cs typeface="Arial" charset="0"/>
              </a:rPr>
              <a:t>	685-7553, 685-7555, 685-7558,</a:t>
            </a:r>
          </a:p>
          <a:p>
            <a:pPr>
              <a:buFont typeface="Arial" charset="0"/>
              <a:buNone/>
            </a:pPr>
            <a:r>
              <a:rPr lang="en-CA" altLang="en-US" smtClean="0">
                <a:latin typeface="Arial" charset="0"/>
                <a:cs typeface="Arial" charset="0"/>
              </a:rPr>
              <a:t>	685-7561, 685-5762, </a:t>
            </a:r>
            <a:r>
              <a:rPr lang="en-CA" altLang="en-US" smtClean="0">
                <a:latin typeface="Times New Roman" pitchFamily="18" charset="0"/>
                <a:cs typeface="Times New Roman" pitchFamily="18" charset="0"/>
              </a:rPr>
              <a:t>…</a:t>
            </a:r>
          </a:p>
        </p:txBody>
      </p:sp>
      <p:graphicFrame>
        <p:nvGraphicFramePr>
          <p:cNvPr id="4" name="Content Placeholder 3"/>
          <p:cNvGraphicFramePr>
            <a:graphicFrameLocks/>
          </p:cNvGraphicFramePr>
          <p:nvPr/>
        </p:nvGraphicFramePr>
        <p:xfrm>
          <a:off x="5497513" y="1600200"/>
          <a:ext cx="1019175" cy="4664069"/>
        </p:xfrm>
        <a:graphic>
          <a:graphicData uri="http://schemas.openxmlformats.org/drawingml/2006/table">
            <a:tbl>
              <a:tblPr firstRow="1" bandRow="1">
                <a:tableStyleId>{2D5ABB26-0587-4C30-8999-92F81FD0307C}</a:tableStyleId>
              </a:tblPr>
              <a:tblGrid>
                <a:gridCol w="730940"/>
                <a:gridCol w="288235"/>
              </a:tblGrid>
              <a:tr h="2743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 </a:t>
                      </a:r>
                    </a:p>
                  </a:txBody>
                  <a:tcPr marL="91505" marR="91505" marT="45726" marB="45726" anchor="ctr">
                    <a:lnR w="12700" cap="flat" cmpd="sng" algn="ctr">
                      <a:noFill/>
                      <a:prstDash val="solid"/>
                      <a:round/>
                      <a:headEnd type="none" w="med" len="med"/>
                      <a:tailEnd type="none" w="med" len="med"/>
                    </a:lnR>
                  </a:tcPr>
                </a:tc>
                <a:tc>
                  <a:txBody>
                    <a:bodyPr/>
                    <a:lstStyle/>
                    <a:p>
                      <a:pPr algn="ctr"/>
                      <a:r>
                        <a:rPr lang="en-CA" sz="1200" dirty="0"/>
                        <a:t>⋮ </a:t>
                      </a:r>
                    </a:p>
                  </a:txBody>
                  <a:tcPr marL="91505" marR="91505"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57">
                <a:tc>
                  <a:txBody>
                    <a:bodyPr/>
                    <a:lstStyle/>
                    <a:p>
                      <a:pPr algn="ctr"/>
                      <a:r>
                        <a:rPr lang="en-CA" sz="1200" dirty="0" smtClean="0"/>
                        <a:t>6857548</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6857549</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6857550</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6857551</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6857552</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6857553</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6857554</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6857555</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6857556</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6857557</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6857558</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6857559</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6857560</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6857561</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6857562</a:t>
                      </a:r>
                      <a:endParaRPr lang="en-CA" sz="1200" dirty="0"/>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57">
                <a:tc>
                  <a:txBody>
                    <a:bodyPr/>
                    <a:lstStyle/>
                    <a:p>
                      <a:pPr algn="ctr"/>
                      <a:r>
                        <a:rPr lang="en-CA" sz="1200" dirty="0" smtClean="0"/>
                        <a:t>⋮</a:t>
                      </a:r>
                      <a:endParaRPr lang="en-CA" sz="1200" dirty="0"/>
                    </a:p>
                  </a:txBody>
                  <a:tcPr marL="91505" marR="91505" marT="45726" marB="45726">
                    <a:lnR w="12700" cap="flat" cmpd="sng" algn="ctr">
                      <a:noFill/>
                      <a:prstDash val="solid"/>
                      <a:round/>
                      <a:headEnd type="none" w="med" len="med"/>
                      <a:tailEnd type="none" w="med" len="med"/>
                    </a:lnR>
                  </a:tcPr>
                </a:tc>
                <a:tc>
                  <a:txBody>
                    <a:bodyPr/>
                    <a:lstStyle/>
                    <a:p>
                      <a:pPr algn="ctr"/>
                      <a:r>
                        <a:rPr lang="en-CA" sz="1200" dirty="0" smtClean="0"/>
                        <a:t>⋮</a:t>
                      </a:r>
                      <a:endParaRPr lang="en-CA" sz="1200" dirty="0"/>
                    </a:p>
                  </a:txBody>
                  <a:tcPr marL="91505" marR="9150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321"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3606859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solidFill>
                  <a:srgbClr val="000000"/>
                </a:solidFill>
                <a:latin typeface="Arial" charset="0"/>
                <a:cs typeface="Arial" charset="0"/>
              </a:rPr>
              <a:t>Supporting example</a:t>
            </a:r>
            <a:endParaRPr lang="en-US" altLang="en-US" sz="4000" dirty="0" smtClean="0">
              <a:latin typeface="Arial" charset="0"/>
              <a:cs typeface="Arial" charset="0"/>
            </a:endParaRP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example, the number of phone numbers (</a:t>
            </a:r>
            <a:r>
              <a:rPr lang="en-US" altLang="en-US" smtClean="0">
                <a:latin typeface="Times New Roman" pitchFamily="18" charset="0"/>
                <a:cs typeface="Arial" charset="0"/>
              </a:rPr>
              <a:t>4 000 000</a:t>
            </a:r>
            <a:r>
              <a:rPr lang="en-US" altLang="en-US" smtClean="0">
                <a:latin typeface="Arial" charset="0"/>
                <a:cs typeface="Arial" charset="0"/>
              </a:rPr>
              <a:t>) is comparable to the size of the array (</a:t>
            </a:r>
            <a:r>
              <a:rPr lang="en-US" altLang="en-US" smtClean="0">
                <a:latin typeface="Symbol" pitchFamily="18" charset="2"/>
                <a:cs typeface="Arial" charset="0"/>
              </a:rPr>
              <a:t>10 000 000</a:t>
            </a:r>
            <a:r>
              <a:rPr lang="en-US" altLang="en-US" smtClean="0">
                <a:latin typeface="Arial" charset="0"/>
                <a:cs typeface="Arial" charset="0"/>
              </a:rPr>
              <a: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run time of such an algorithm is </a:t>
            </a:r>
            <a:r>
              <a:rPr lang="en-US"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a:t>
            </a:r>
          </a:p>
          <a:p>
            <a:pPr lvl="1"/>
            <a:r>
              <a:rPr lang="en-US" altLang="en-US" smtClean="0">
                <a:latin typeface="Arial" charset="0"/>
                <a:cs typeface="Arial" charset="0"/>
              </a:rPr>
              <a:t>we make one pass through the data,</a:t>
            </a:r>
          </a:p>
          <a:p>
            <a:pPr lvl="1"/>
            <a:r>
              <a:rPr lang="en-US" altLang="en-US" smtClean="0">
                <a:latin typeface="Arial" charset="0"/>
                <a:cs typeface="Arial" charset="0"/>
              </a:rPr>
              <a:t>we make one pass through the array and extract the phone numbers which are true</a:t>
            </a:r>
          </a:p>
        </p:txBody>
      </p:sp>
      <p:sp>
        <p:nvSpPr>
          <p:cNvPr id="12292"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2233452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14253</TotalTime>
  <Words>168</Words>
  <Application>Microsoft Office PowerPoint</Application>
  <PresentationFormat>On-screen Show (4:3)</PresentationFormat>
  <Paragraphs>256</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PowerPoint Presentation</vt:lpstr>
      <vt:lpstr>Outline</vt:lpstr>
      <vt:lpstr>Supporting example</vt:lpstr>
      <vt:lpstr>Supporting example</vt:lpstr>
      <vt:lpstr>Supporting example</vt:lpstr>
      <vt:lpstr>Supporting example</vt:lpstr>
      <vt:lpstr>Supporting example</vt:lpstr>
      <vt:lpstr>Supporting example</vt:lpstr>
      <vt:lpstr>Supporting example</vt:lpstr>
      <vt:lpstr>Algorithm</vt:lpstr>
      <vt:lpstr>Example</vt:lpstr>
      <vt:lpstr>Example</vt:lpstr>
      <vt:lpstr>Analysis</vt:lpstr>
      <vt:lpstr>Counting sort</vt:lpstr>
      <vt:lpstr>Example</vt:lpstr>
      <vt:lpstr>Example</vt:lpstr>
      <vt:lpstr>Example</vt:lpstr>
      <vt:lpstr>Example</vt:lpstr>
      <vt:lpstr>Run-time summary</vt:lpstr>
      <vt:lpstr>Run-time summary</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1138</cp:revision>
  <dcterms:created xsi:type="dcterms:W3CDTF">2009-09-11T23:00:44Z</dcterms:created>
  <dcterms:modified xsi:type="dcterms:W3CDTF">2015-03-09T21:47:34Z</dcterms:modified>
</cp:coreProperties>
</file>