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3"/>
  </p:notesMasterIdLst>
  <p:sldIdLst>
    <p:sldId id="256" r:id="rId2"/>
    <p:sldId id="374" r:id="rId3"/>
    <p:sldId id="375" r:id="rId4"/>
    <p:sldId id="376" r:id="rId5"/>
    <p:sldId id="377" r:id="rId6"/>
    <p:sldId id="378" r:id="rId7"/>
    <p:sldId id="379" r:id="rId8"/>
    <p:sldId id="380" r:id="rId9"/>
    <p:sldId id="381" r:id="rId10"/>
    <p:sldId id="382" r:id="rId11"/>
    <p:sldId id="383" r:id="rId12"/>
    <p:sldId id="384" r:id="rId13"/>
    <p:sldId id="385" r:id="rId14"/>
    <p:sldId id="386" r:id="rId15"/>
    <p:sldId id="387" r:id="rId16"/>
    <p:sldId id="388" r:id="rId17"/>
    <p:sldId id="389" r:id="rId18"/>
    <p:sldId id="390" r:id="rId19"/>
    <p:sldId id="391" r:id="rId20"/>
    <p:sldId id="392" r:id="rId21"/>
    <p:sldId id="393" r:id="rId22"/>
    <p:sldId id="394" r:id="rId23"/>
    <p:sldId id="395" r:id="rId24"/>
    <p:sldId id="396" r:id="rId25"/>
    <p:sldId id="397" r:id="rId26"/>
    <p:sldId id="398" r:id="rId27"/>
    <p:sldId id="399" r:id="rId28"/>
    <p:sldId id="400" r:id="rId29"/>
    <p:sldId id="401" r:id="rId30"/>
    <p:sldId id="402" r:id="rId31"/>
    <p:sldId id="373"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94660"/>
  </p:normalViewPr>
  <p:slideViewPr>
    <p:cSldViewPr>
      <p:cViewPr varScale="1">
        <p:scale>
          <a:sx n="79" d="100"/>
          <a:sy n="79" d="100"/>
        </p:scale>
        <p:origin x="-102" y="-252"/>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3/5/2014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1D068DE-7CAD-4B17-ADF2-B1C38B828675}"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FBCD81C-0FD8-4266-A6A5-2D4498C4EE0D}"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FA73D9A-0664-446F-8FEC-CD42347D10A1}"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5B8A01E-D19C-4E0F-B1A7-942FF88C114E}"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3C49562-B542-4A70-97F3-9470D667BC26}" type="slidenum">
              <a:rPr lang="en-CA" smtClean="0"/>
              <a:pPr>
                <a:defRPr/>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E4E1E63-E5FB-4101-B1D4-CD81A13060AE}" type="slidenum">
              <a:rPr lang="en-CA" smtClean="0"/>
              <a:pPr>
                <a:defRPr/>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3A67A20-7F52-4F72-8B4F-2A961B56A0F9}" type="slidenum">
              <a:rPr lang="en-CA" smtClean="0"/>
              <a:pPr>
                <a:defRPr/>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5AFE83B-C41F-4C1F-AF3C-2DCFC5FF5CDA}" type="slidenum">
              <a:rPr lang="en-CA" smtClean="0"/>
              <a:pPr>
                <a:defRPr/>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149FD0C-D145-4A41-8774-978F5401A572}" type="slidenum">
              <a:rPr lang="en-CA" smtClean="0"/>
              <a:pPr>
                <a:defRPr/>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7AA42E1-F8C9-4DAD-903C-CF1FA4E392E4}" type="slidenum">
              <a:rPr lang="en-CA" smtClean="0"/>
              <a:pPr>
                <a:defRPr/>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DE8E18E-319A-41A0-8C51-BC545041941A}"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26A3D7E-F38A-4887-90BD-E2D3AE03A2B5}" type="slidenum">
              <a:rPr lang="en-CA" smtClean="0"/>
              <a:pPr>
                <a:defRPr/>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88C6192-A260-4DC9-BA7E-21488AB2B06E}" type="slidenum">
              <a:rPr lang="en-CA" smtClean="0"/>
              <a:pPr>
                <a:defRPr/>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B4387DC-2F20-45DB-B11A-FE7055B56720}" type="slidenum">
              <a:rPr lang="en-CA" smtClean="0"/>
              <a:pPr>
                <a:defRPr/>
              </a:pPr>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DB106F4-8839-43E2-A4C9-BE0226A329A5}" type="slidenum">
              <a:rPr lang="en-CA" smtClean="0"/>
              <a:pPr>
                <a:defRPr/>
              </a:pPr>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D0EE414-1559-4758-9525-1E15706CED80}" type="slidenum">
              <a:rPr lang="en-CA" smtClean="0"/>
              <a:pPr>
                <a:defRPr/>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880F42F-2781-4531-B107-B0F6A32A7777}" type="slidenum">
              <a:rPr lang="en-CA" smtClean="0"/>
              <a:pPr>
                <a:defRPr/>
              </a:pPr>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AF7F3C6-9895-4ED6-B73C-95D4403D0DCB}" type="slidenum">
              <a:rPr lang="en-CA" smtClean="0"/>
              <a:pPr>
                <a:defRPr/>
              </a:pPr>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D976347-7CDD-46C7-8846-4D81A8718CE5}" type="slidenum">
              <a:rPr lang="en-CA" smtClean="0"/>
              <a:pPr>
                <a:defRPr/>
              </a:pPr>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956A7F5-EAA0-44D7-B8A4-94EF78240AD1}" type="slidenum">
              <a:rPr lang="en-CA" smtClean="0"/>
              <a:pPr>
                <a:defRPr/>
              </a:pPr>
              <a:t>28</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C427E6F-DA1F-4C85-AF7B-B08C1C8BE3DC}" type="slidenum">
              <a:rPr lang="en-CA" smtClean="0"/>
              <a:pPr>
                <a:defRPr/>
              </a:pPr>
              <a:t>29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B3FAEE0-60C2-42A0-AB7D-7B4227A2234D}" type="slidenum">
              <a:rPr lang="en-CA" smtClean="0"/>
              <a:pPr>
                <a:defRPr/>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F3B9515-B5F2-4463-9362-1CB6A11A21E7}" type="slidenum">
              <a:rPr lang="en-CA" smtClean="0"/>
              <a:pPr>
                <a:defRPr/>
              </a:pPr>
              <a:t>30</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31</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0D0565B-C379-4326-88A3-66165CFF82D7}" type="slidenum">
              <a:rPr lang="en-CA" smtClean="0"/>
              <a:pPr>
                <a:defRPr/>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34A20CA-6221-4BEC-B1F5-690A0CC481BF}" type="slidenum">
              <a:rPr lang="en-CA" smtClean="0"/>
              <a:pPr>
                <a:defRPr/>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147BC44-91B3-4DBA-8E3E-FE21B7DDCFCD}" type="slidenum">
              <a:rPr lang="en-CA" smtClean="0"/>
              <a:pPr>
                <a:defRPr/>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283800A-797B-4A1B-9918-79C7014C2651}" type="slidenum">
              <a:rPr lang="en-CA" smtClean="0"/>
              <a:pPr>
                <a:defRPr/>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91E042D-9CC4-45A7-B515-2C3AA0C0AEC8}" type="slidenum">
              <a:rPr lang="en-CA" smtClean="0"/>
              <a:pPr>
                <a:defRPr/>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43ED6D0-D5D0-41A7-9423-7561E76756D7}"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Insertion sort</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CA" sz="4400" dirty="0" smtClean="0">
                <a:solidFill>
                  <a:schemeClr val="bg1"/>
                </a:solidFill>
                <a:latin typeface="Arial" pitchFamily="34" charset="0"/>
                <a:cs typeface="Arial" pitchFamily="34" charset="0"/>
              </a:rPr>
              <a:t>Insertion sort</a:t>
            </a:r>
            <a:endParaRPr lang="en-US" sz="4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mtClean="0">
                <a:latin typeface="Arial" charset="0"/>
                <a:cs typeface="Arial" charset="0"/>
              </a:rPr>
              <a:t>Implementation and Analysis</a:t>
            </a:r>
          </a:p>
        </p:txBody>
      </p:sp>
      <p:sp>
        <p:nvSpPr>
          <p:cNvPr id="1433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Let’s do a run-time analysis of this code</a:t>
            </a:r>
            <a:endParaRPr lang="en-US" altLang="en-US" baseline="30000" dirty="0" smtClean="0">
              <a:latin typeface="Arial" charset="0"/>
              <a:cs typeface="Arial" charset="0"/>
            </a:endParaRPr>
          </a:p>
          <a:p>
            <a:pPr>
              <a:buFontTx/>
              <a:buNone/>
            </a:pPr>
            <a:endParaRPr lang="en-US" altLang="en-US" sz="1200" b="1" dirty="0" smtClean="0">
              <a:latin typeface="Courier New" pitchFamily="49" charset="0"/>
              <a:cs typeface="Arial" charset="0"/>
            </a:endParaRPr>
          </a:p>
          <a:p>
            <a:pPr lvl="2">
              <a:buFontTx/>
              <a:buNone/>
            </a:pPr>
            <a:r>
              <a:rPr lang="en-US" altLang="en-US" sz="1200" dirty="0" smtClean="0">
                <a:latin typeface="Consolas" pitchFamily="49" charset="0"/>
                <a:cs typeface="Arial" charset="0"/>
              </a:rPr>
              <a:t>template &lt;typename Type&gt;</a:t>
            </a:r>
          </a:p>
          <a:p>
            <a:pPr lvl="2">
              <a:buFontTx/>
              <a:buNone/>
            </a:pPr>
            <a:r>
              <a:rPr lang="en-US" altLang="en-US" sz="1200" dirty="0" smtClean="0">
                <a:latin typeface="Consolas" pitchFamily="49" charset="0"/>
                <a:cs typeface="Arial" charset="0"/>
              </a:rPr>
              <a:t>void </a:t>
            </a:r>
            <a:r>
              <a:rPr lang="en-US" altLang="en-US" sz="1200" dirty="0" err="1" smtClean="0">
                <a:latin typeface="Consolas" pitchFamily="49" charset="0"/>
                <a:cs typeface="Arial" charset="0"/>
              </a:rPr>
              <a:t>insertion_sort</a:t>
            </a:r>
            <a:r>
              <a:rPr lang="en-US" altLang="en-US" sz="1200" dirty="0" smtClean="0">
                <a:latin typeface="Consolas" pitchFamily="49" charset="0"/>
                <a:cs typeface="Arial" charset="0"/>
              </a:rPr>
              <a:t>( Type *</a:t>
            </a:r>
            <a:r>
              <a:rPr lang="en-US" altLang="en-US" sz="1200" dirty="0" err="1" smtClean="0">
                <a:latin typeface="Consolas" pitchFamily="49" charset="0"/>
                <a:cs typeface="Arial" charset="0"/>
              </a:rPr>
              <a:t>const</a:t>
            </a:r>
            <a:r>
              <a:rPr lang="en-US" altLang="en-US" sz="1200" dirty="0" smtClean="0">
                <a:latin typeface="Consolas" pitchFamily="49" charset="0"/>
                <a:cs typeface="Arial" charset="0"/>
              </a:rPr>
              <a:t> array, </a:t>
            </a:r>
            <a:r>
              <a:rPr lang="en-US" altLang="en-US" sz="1200" dirty="0" err="1" smtClean="0">
                <a:latin typeface="Consolas" pitchFamily="49" charset="0"/>
                <a:cs typeface="Arial" charset="0"/>
              </a:rPr>
              <a:t>int</a:t>
            </a:r>
            <a:r>
              <a:rPr lang="en-US" altLang="en-US" sz="1200" dirty="0" smtClean="0">
                <a:latin typeface="Consolas" pitchFamily="49" charset="0"/>
                <a:cs typeface="Arial" charset="0"/>
              </a:rPr>
              <a:t> </a:t>
            </a:r>
            <a:r>
              <a:rPr lang="en-US" altLang="en-US" sz="1200" dirty="0" err="1" smtClean="0">
                <a:latin typeface="Consolas" pitchFamily="49" charset="0"/>
                <a:cs typeface="Arial" charset="0"/>
              </a:rPr>
              <a:t>const</a:t>
            </a:r>
            <a:r>
              <a:rPr lang="en-US" altLang="en-US" sz="1200" dirty="0" smtClean="0">
                <a:latin typeface="Consolas" pitchFamily="49" charset="0"/>
                <a:cs typeface="Arial" charset="0"/>
              </a:rPr>
              <a:t> n ) {</a:t>
            </a:r>
          </a:p>
          <a:p>
            <a:pPr lvl="2">
              <a:buFontTx/>
              <a:buNone/>
            </a:pPr>
            <a:r>
              <a:rPr lang="en-US" altLang="en-US" sz="1200" dirty="0" smtClean="0">
                <a:latin typeface="Consolas" pitchFamily="49" charset="0"/>
                <a:cs typeface="Arial" charset="0"/>
              </a:rPr>
              <a:t>    for ( </a:t>
            </a:r>
            <a:r>
              <a:rPr lang="en-US" altLang="en-US" sz="1200" dirty="0" err="1" smtClean="0">
                <a:latin typeface="Consolas" pitchFamily="49" charset="0"/>
                <a:cs typeface="Arial" charset="0"/>
              </a:rPr>
              <a:t>int</a:t>
            </a:r>
            <a:r>
              <a:rPr lang="en-US" altLang="en-US" sz="1200" dirty="0" smtClean="0">
                <a:latin typeface="Consolas" pitchFamily="49" charset="0"/>
                <a:cs typeface="Arial" charset="0"/>
              </a:rPr>
              <a:t> k = 1; k &lt; n; ++k ) {</a:t>
            </a:r>
          </a:p>
          <a:p>
            <a:pPr lvl="2">
              <a:buFont typeface="Arial" charset="0"/>
              <a:buNone/>
            </a:pPr>
            <a:r>
              <a:rPr lang="en-US" altLang="en-US" sz="1200" dirty="0" smtClean="0">
                <a:latin typeface="Consolas" pitchFamily="49" charset="0"/>
                <a:cs typeface="Consolas" pitchFamily="49" charset="0"/>
              </a:rPr>
              <a:t>        for ( </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 j = k; j &gt; 0; --j ) {</a:t>
            </a:r>
          </a:p>
          <a:p>
            <a:pPr lvl="2">
              <a:buFont typeface="Arial" charset="0"/>
              <a:buNone/>
            </a:pPr>
            <a:r>
              <a:rPr lang="en-US" altLang="en-US" sz="1200" dirty="0" smtClean="0">
                <a:latin typeface="Consolas" pitchFamily="49" charset="0"/>
                <a:cs typeface="Consolas" pitchFamily="49" charset="0"/>
              </a:rPr>
              <a:t>            if ( array[j - 1] &gt; array[j] ) {</a:t>
            </a:r>
          </a:p>
          <a:p>
            <a:pPr lvl="2">
              <a:buNone/>
            </a:pPr>
            <a:r>
              <a:rPr lang="en-US" altLang="en-US" sz="1200" dirty="0" smtClean="0">
                <a:latin typeface="Consolas" pitchFamily="49" charset="0"/>
                <a:cs typeface="Consolas" pitchFamily="49" charset="0"/>
              </a:rPr>
              <a:t>                </a:t>
            </a:r>
            <a:r>
              <a:rPr lang="en-CA" altLang="en-US" sz="1200" dirty="0" err="1">
                <a:latin typeface="Consolas" pitchFamily="49" charset="0"/>
                <a:cs typeface="Arial" charset="0"/>
              </a:rPr>
              <a:t>std</a:t>
            </a:r>
            <a:r>
              <a:rPr lang="en-CA" altLang="en-US" sz="1200" dirty="0">
                <a:latin typeface="Consolas" pitchFamily="49" charset="0"/>
                <a:cs typeface="Arial" charset="0"/>
              </a:rPr>
              <a:t>::swap( array[j - 1], array[j] );</a:t>
            </a:r>
            <a:endParaRPr lang="en-US" altLang="en-US" sz="1200" dirty="0" smtClean="0">
              <a:latin typeface="Consolas" pitchFamily="49" charset="0"/>
              <a:cs typeface="Arial" charset="0"/>
            </a:endParaRPr>
          </a:p>
          <a:p>
            <a:pPr lvl="2">
              <a:buFont typeface="Arial" charset="0"/>
              <a:buNone/>
            </a:pPr>
            <a:r>
              <a:rPr lang="en-US" altLang="en-US" sz="1200" dirty="0" smtClean="0">
                <a:latin typeface="Consolas" pitchFamily="49" charset="0"/>
                <a:cs typeface="Arial" charset="0"/>
              </a:rPr>
              <a:t>            } else {</a:t>
            </a:r>
          </a:p>
          <a:p>
            <a:pPr lvl="2">
              <a:buFont typeface="Arial" charset="0"/>
              <a:buNone/>
            </a:pPr>
            <a:r>
              <a:rPr lang="en-US" altLang="en-US" sz="1200" dirty="0" smtClean="0">
                <a:latin typeface="Consolas" pitchFamily="49" charset="0"/>
                <a:cs typeface="Arial" charset="0"/>
              </a:rPr>
              <a:t>                // As soon as we don't need to swap, the (k + 1)</a:t>
            </a:r>
            <a:r>
              <a:rPr lang="en-US" altLang="en-US" sz="1200" dirty="0" err="1" smtClean="0">
                <a:latin typeface="Consolas" pitchFamily="49" charset="0"/>
                <a:cs typeface="Arial" charset="0"/>
              </a:rPr>
              <a:t>st</a:t>
            </a:r>
            <a:endParaRPr lang="en-US" altLang="en-US" sz="1200" dirty="0" smtClean="0">
              <a:latin typeface="Consolas" pitchFamily="49" charset="0"/>
              <a:cs typeface="Arial" charset="0"/>
            </a:endParaRPr>
          </a:p>
          <a:p>
            <a:pPr lvl="2">
              <a:buFont typeface="Arial" charset="0"/>
              <a:buNone/>
            </a:pPr>
            <a:r>
              <a:rPr lang="en-US" altLang="en-US" sz="1200" dirty="0" smtClean="0">
                <a:latin typeface="Consolas" pitchFamily="49" charset="0"/>
                <a:cs typeface="Arial" charset="0"/>
              </a:rPr>
              <a:t>               // is in the correct location</a:t>
            </a:r>
          </a:p>
          <a:p>
            <a:pPr lvl="2">
              <a:buFont typeface="Arial" charset="0"/>
              <a:buNone/>
            </a:pPr>
            <a:r>
              <a:rPr lang="en-US" altLang="en-US" sz="1200" dirty="0" smtClean="0">
                <a:latin typeface="Consolas" pitchFamily="49" charset="0"/>
                <a:cs typeface="Arial" charset="0"/>
              </a:rPr>
              <a:t>               break;</a:t>
            </a:r>
          </a:p>
          <a:p>
            <a:pPr lvl="2">
              <a:buFont typeface="Arial" charset="0"/>
              <a:buNone/>
            </a:pPr>
            <a:r>
              <a:rPr lang="en-US" altLang="en-US" sz="1200" dirty="0" smtClean="0">
                <a:latin typeface="Consolas" pitchFamily="49" charset="0"/>
                <a:cs typeface="Arial" charset="0"/>
              </a:rPr>
              <a:t>            }</a:t>
            </a:r>
          </a:p>
          <a:p>
            <a:pPr lvl="2">
              <a:buFont typeface="Arial" charset="0"/>
              <a:buNone/>
            </a:pPr>
            <a:r>
              <a:rPr lang="en-US" altLang="en-US" sz="1200" dirty="0" smtClean="0">
                <a:latin typeface="Consolas" pitchFamily="49" charset="0"/>
                <a:cs typeface="Arial" charset="0"/>
              </a:rPr>
              <a:t>        }</a:t>
            </a:r>
            <a:endParaRPr lang="en-US" altLang="en-US" sz="1200" dirty="0" smtClean="0">
              <a:latin typeface="Times New Roman" pitchFamily="18" charset="0"/>
              <a:cs typeface="Arial" charset="0"/>
            </a:endParaRPr>
          </a:p>
          <a:p>
            <a:pPr lvl="2">
              <a:buFontTx/>
              <a:buNone/>
            </a:pPr>
            <a:r>
              <a:rPr lang="en-US" altLang="en-US" sz="1200" dirty="0" smtClean="0">
                <a:latin typeface="Consolas" pitchFamily="49" charset="0"/>
                <a:cs typeface="Arial" charset="0"/>
              </a:rPr>
              <a:t>    }</a:t>
            </a:r>
          </a:p>
          <a:p>
            <a:pPr lvl="2">
              <a:buFontTx/>
              <a:buNone/>
            </a:pPr>
            <a:r>
              <a:rPr lang="en-US" altLang="en-US" sz="1200" dirty="0" smtClean="0">
                <a:latin typeface="Consolas" pitchFamily="49" charset="0"/>
                <a:cs typeface="Arial" charset="0"/>
              </a:rPr>
              <a:t>}</a:t>
            </a:r>
          </a:p>
        </p:txBody>
      </p:sp>
      <p:sp>
        <p:nvSpPr>
          <p:cNvPr id="1434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8.2.3</a:t>
            </a:r>
            <a:endParaRPr lang="en-CA" altLang="en-US" dirty="0"/>
          </a:p>
        </p:txBody>
      </p:sp>
    </p:spTree>
    <p:extLst>
      <p:ext uri="{BB962C8B-B14F-4D97-AF65-F5344CB8AC3E}">
        <p14:creationId xmlns:p14="http://schemas.microsoft.com/office/powerpoint/2010/main" val="3013446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mtClean="0">
                <a:latin typeface="Arial" charset="0"/>
                <a:cs typeface="Arial" charset="0"/>
              </a:rPr>
              <a:t>Implementation and Analysis</a:t>
            </a:r>
          </a:p>
        </p:txBody>
      </p:sp>
      <p:sp>
        <p:nvSpPr>
          <p:cNvPr id="1536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a:t>
            </a:r>
            <a:r>
              <a:rPr lang="en-US" altLang="en-US" b="1" dirty="0" smtClean="0">
                <a:latin typeface="Symbol" pitchFamily="18" charset="2"/>
                <a:cs typeface="Arial" charset="0"/>
              </a:rPr>
              <a:t>Q</a:t>
            </a:r>
            <a:r>
              <a:rPr lang="en-US" altLang="en-US" dirty="0" smtClean="0">
                <a:latin typeface="Times New Roman" pitchFamily="18" charset="0"/>
                <a:cs typeface="Arial" charset="0"/>
              </a:rPr>
              <a:t>(1)-</a:t>
            </a:r>
            <a:r>
              <a:rPr lang="en-US" altLang="en-US" dirty="0" smtClean="0">
                <a:latin typeface="Arial" charset="0"/>
                <a:cs typeface="Arial" charset="0"/>
              </a:rPr>
              <a:t>initialization of the outer for-loop is executed once</a:t>
            </a:r>
            <a:endParaRPr lang="en-US" altLang="en-US" baseline="30000" dirty="0" smtClean="0">
              <a:latin typeface="Arial" charset="0"/>
              <a:cs typeface="Arial" charset="0"/>
            </a:endParaRPr>
          </a:p>
          <a:p>
            <a:pPr>
              <a:buFontTx/>
              <a:buNone/>
            </a:pPr>
            <a:endParaRPr lang="en-US" altLang="en-US" sz="1200" b="1" dirty="0" smtClean="0">
              <a:latin typeface="Courier New" pitchFamily="49" charset="0"/>
              <a:cs typeface="Arial" charset="0"/>
            </a:endParaRPr>
          </a:p>
          <a:p>
            <a:pPr lvl="2">
              <a:buFontTx/>
              <a:buNone/>
            </a:pPr>
            <a:r>
              <a:rPr lang="en-US" altLang="en-US" sz="1200" dirty="0" smtClean="0">
                <a:latin typeface="Consolas" pitchFamily="49" charset="0"/>
                <a:cs typeface="Arial" charset="0"/>
              </a:rPr>
              <a:t>template &lt;typename Type&gt;</a:t>
            </a:r>
          </a:p>
          <a:p>
            <a:pPr lvl="2">
              <a:buFontTx/>
              <a:buNone/>
            </a:pPr>
            <a:r>
              <a:rPr lang="en-US" altLang="en-US" sz="1200" dirty="0" smtClean="0">
                <a:latin typeface="Consolas" pitchFamily="49" charset="0"/>
                <a:cs typeface="Arial" charset="0"/>
              </a:rPr>
              <a:t>void </a:t>
            </a:r>
            <a:r>
              <a:rPr lang="en-US" altLang="en-US" sz="1200" dirty="0" err="1" smtClean="0">
                <a:latin typeface="Consolas" pitchFamily="49" charset="0"/>
                <a:cs typeface="Arial" charset="0"/>
              </a:rPr>
              <a:t>insertion_sort</a:t>
            </a:r>
            <a:r>
              <a:rPr lang="en-US" altLang="en-US" sz="1200" dirty="0" smtClean="0">
                <a:latin typeface="Consolas" pitchFamily="49" charset="0"/>
                <a:cs typeface="Arial" charset="0"/>
              </a:rPr>
              <a:t>( Type *</a:t>
            </a:r>
            <a:r>
              <a:rPr lang="en-US" altLang="en-US" sz="1200" dirty="0" err="1" smtClean="0">
                <a:latin typeface="Consolas" pitchFamily="49" charset="0"/>
                <a:cs typeface="Arial" charset="0"/>
              </a:rPr>
              <a:t>const</a:t>
            </a:r>
            <a:r>
              <a:rPr lang="en-US" altLang="en-US" sz="1200" dirty="0" smtClean="0">
                <a:latin typeface="Consolas" pitchFamily="49" charset="0"/>
                <a:cs typeface="Arial" charset="0"/>
              </a:rPr>
              <a:t> array, </a:t>
            </a:r>
            <a:r>
              <a:rPr lang="en-US" altLang="en-US" sz="1200" dirty="0" err="1" smtClean="0">
                <a:latin typeface="Consolas" pitchFamily="49" charset="0"/>
                <a:cs typeface="Arial" charset="0"/>
              </a:rPr>
              <a:t>int</a:t>
            </a:r>
            <a:r>
              <a:rPr lang="en-US" altLang="en-US" sz="1200" dirty="0" smtClean="0">
                <a:latin typeface="Consolas" pitchFamily="49" charset="0"/>
                <a:cs typeface="Arial" charset="0"/>
              </a:rPr>
              <a:t> </a:t>
            </a:r>
            <a:r>
              <a:rPr lang="en-US" altLang="en-US" sz="1200" dirty="0" err="1" smtClean="0">
                <a:latin typeface="Consolas" pitchFamily="49" charset="0"/>
                <a:cs typeface="Arial" charset="0"/>
              </a:rPr>
              <a:t>const</a:t>
            </a:r>
            <a:r>
              <a:rPr lang="en-US" altLang="en-US" sz="1200" dirty="0" smtClean="0">
                <a:latin typeface="Consolas" pitchFamily="49" charset="0"/>
                <a:cs typeface="Arial" charset="0"/>
              </a:rPr>
              <a:t> n ) {</a:t>
            </a:r>
          </a:p>
          <a:p>
            <a:pPr lvl="2">
              <a:buFontTx/>
              <a:buNone/>
            </a:pPr>
            <a:r>
              <a:rPr lang="en-US" altLang="en-US" sz="1200" dirty="0" smtClean="0">
                <a:latin typeface="Consolas" pitchFamily="49" charset="0"/>
                <a:cs typeface="Arial" charset="0"/>
              </a:rPr>
              <a:t>    for ( </a:t>
            </a:r>
            <a:r>
              <a:rPr lang="en-US" altLang="en-US" sz="1200" dirty="0" err="1" smtClean="0">
                <a:latin typeface="Consolas" pitchFamily="49" charset="0"/>
                <a:cs typeface="Arial" charset="0"/>
              </a:rPr>
              <a:t>int</a:t>
            </a:r>
            <a:r>
              <a:rPr lang="en-US" altLang="en-US" sz="1200" dirty="0" smtClean="0">
                <a:latin typeface="Consolas" pitchFamily="49" charset="0"/>
                <a:cs typeface="Arial" charset="0"/>
              </a:rPr>
              <a:t> k = 1; k &lt; n; ++k ) {</a:t>
            </a:r>
          </a:p>
          <a:p>
            <a:pPr lvl="2">
              <a:buFont typeface="Arial" charset="0"/>
              <a:buNone/>
            </a:pPr>
            <a:r>
              <a:rPr lang="en-US" altLang="en-US" sz="1200" dirty="0" smtClean="0">
                <a:latin typeface="Consolas" pitchFamily="49" charset="0"/>
                <a:cs typeface="Consolas" pitchFamily="49" charset="0"/>
              </a:rPr>
              <a:t>        for ( </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 j = k; j &gt; 0; --j ) {</a:t>
            </a:r>
          </a:p>
          <a:p>
            <a:pPr lvl="2">
              <a:buFont typeface="Arial" charset="0"/>
              <a:buNone/>
            </a:pPr>
            <a:r>
              <a:rPr lang="en-US" altLang="en-US" sz="1200" dirty="0" smtClean="0">
                <a:latin typeface="Consolas" pitchFamily="49" charset="0"/>
                <a:cs typeface="Consolas" pitchFamily="49" charset="0"/>
              </a:rPr>
              <a:t>            if ( array[j - 1] &gt; array[j] ) {</a:t>
            </a:r>
          </a:p>
          <a:p>
            <a:pPr lvl="2">
              <a:buNone/>
            </a:pPr>
            <a:r>
              <a:rPr lang="en-US" altLang="en-US" sz="1200" dirty="0" smtClean="0">
                <a:latin typeface="Consolas" pitchFamily="49" charset="0"/>
                <a:cs typeface="Consolas" pitchFamily="49" charset="0"/>
              </a:rPr>
              <a:t>                </a:t>
            </a:r>
            <a:r>
              <a:rPr lang="en-CA" altLang="en-US" sz="1200" dirty="0" err="1">
                <a:latin typeface="Consolas" pitchFamily="49" charset="0"/>
                <a:cs typeface="Arial" charset="0"/>
              </a:rPr>
              <a:t>std</a:t>
            </a:r>
            <a:r>
              <a:rPr lang="en-CA" altLang="en-US" sz="1200" dirty="0">
                <a:latin typeface="Consolas" pitchFamily="49" charset="0"/>
                <a:cs typeface="Arial" charset="0"/>
              </a:rPr>
              <a:t>::swap( array[j - 1], array[j] );</a:t>
            </a:r>
            <a:endParaRPr lang="en-US" altLang="en-US" sz="1200" dirty="0" smtClean="0">
              <a:latin typeface="Consolas" pitchFamily="49" charset="0"/>
              <a:cs typeface="Arial" charset="0"/>
            </a:endParaRPr>
          </a:p>
          <a:p>
            <a:pPr lvl="2">
              <a:buFont typeface="Arial" charset="0"/>
              <a:buNone/>
            </a:pPr>
            <a:r>
              <a:rPr lang="en-US" altLang="en-US" sz="1200" dirty="0" smtClean="0">
                <a:latin typeface="Consolas" pitchFamily="49" charset="0"/>
                <a:cs typeface="Arial" charset="0"/>
              </a:rPr>
              <a:t>            } else {</a:t>
            </a:r>
          </a:p>
          <a:p>
            <a:pPr lvl="2">
              <a:buFont typeface="Arial" charset="0"/>
              <a:buNone/>
            </a:pPr>
            <a:r>
              <a:rPr lang="en-US" altLang="en-US" sz="1200" dirty="0" smtClean="0">
                <a:latin typeface="Consolas" pitchFamily="49" charset="0"/>
                <a:cs typeface="Arial" charset="0"/>
              </a:rPr>
              <a:t>                // As soon as we don't need to swap, the (k + 1)</a:t>
            </a:r>
            <a:r>
              <a:rPr lang="en-US" altLang="en-US" sz="1200" dirty="0" err="1" smtClean="0">
                <a:latin typeface="Consolas" pitchFamily="49" charset="0"/>
                <a:cs typeface="Arial" charset="0"/>
              </a:rPr>
              <a:t>st</a:t>
            </a:r>
            <a:endParaRPr lang="en-US" altLang="en-US" sz="1200" dirty="0" smtClean="0">
              <a:latin typeface="Consolas" pitchFamily="49" charset="0"/>
              <a:cs typeface="Arial" charset="0"/>
            </a:endParaRPr>
          </a:p>
          <a:p>
            <a:pPr lvl="2">
              <a:buFont typeface="Arial" charset="0"/>
              <a:buNone/>
            </a:pPr>
            <a:r>
              <a:rPr lang="en-US" altLang="en-US" sz="1200" dirty="0" smtClean="0">
                <a:latin typeface="Consolas" pitchFamily="49" charset="0"/>
                <a:cs typeface="Arial" charset="0"/>
              </a:rPr>
              <a:t>               // is in the correct location</a:t>
            </a:r>
          </a:p>
          <a:p>
            <a:pPr lvl="2">
              <a:buFont typeface="Arial" charset="0"/>
              <a:buNone/>
            </a:pPr>
            <a:r>
              <a:rPr lang="en-US" altLang="en-US" sz="1200" dirty="0" smtClean="0">
                <a:latin typeface="Consolas" pitchFamily="49" charset="0"/>
                <a:cs typeface="Arial" charset="0"/>
              </a:rPr>
              <a:t>               break;</a:t>
            </a:r>
          </a:p>
          <a:p>
            <a:pPr lvl="2">
              <a:buFont typeface="Arial" charset="0"/>
              <a:buNone/>
            </a:pPr>
            <a:r>
              <a:rPr lang="en-US" altLang="en-US" sz="1200" dirty="0" smtClean="0">
                <a:latin typeface="Consolas" pitchFamily="49" charset="0"/>
                <a:cs typeface="Arial" charset="0"/>
              </a:rPr>
              <a:t>            }</a:t>
            </a:r>
          </a:p>
          <a:p>
            <a:pPr lvl="2">
              <a:buFont typeface="Arial" charset="0"/>
              <a:buNone/>
            </a:pPr>
            <a:r>
              <a:rPr lang="en-US" altLang="en-US" sz="1200" dirty="0" smtClean="0">
                <a:latin typeface="Consolas" pitchFamily="49" charset="0"/>
                <a:cs typeface="Arial" charset="0"/>
              </a:rPr>
              <a:t>        }</a:t>
            </a:r>
            <a:endParaRPr lang="en-US" altLang="en-US" sz="1200" dirty="0" smtClean="0">
              <a:latin typeface="Times New Roman" pitchFamily="18" charset="0"/>
              <a:cs typeface="Arial" charset="0"/>
            </a:endParaRPr>
          </a:p>
          <a:p>
            <a:pPr lvl="2">
              <a:buFontTx/>
              <a:buNone/>
            </a:pPr>
            <a:r>
              <a:rPr lang="en-US" altLang="en-US" sz="1200" dirty="0" smtClean="0">
                <a:latin typeface="Consolas" pitchFamily="49" charset="0"/>
                <a:cs typeface="Arial" charset="0"/>
              </a:rPr>
              <a:t>    }</a:t>
            </a:r>
          </a:p>
          <a:p>
            <a:pPr lvl="2">
              <a:buFontTx/>
              <a:buNone/>
            </a:pPr>
            <a:r>
              <a:rPr lang="en-US" altLang="en-US" sz="1200" dirty="0" smtClean="0">
                <a:latin typeface="Consolas" pitchFamily="49" charset="0"/>
                <a:cs typeface="Arial" charset="0"/>
              </a:rPr>
              <a:t>}</a:t>
            </a:r>
          </a:p>
        </p:txBody>
      </p:sp>
      <p:sp>
        <p:nvSpPr>
          <p:cNvPr id="4" name="Rounded Rectangle 3"/>
          <p:cNvSpPr/>
          <p:nvPr/>
        </p:nvSpPr>
        <p:spPr>
          <a:xfrm>
            <a:off x="2251075" y="2628900"/>
            <a:ext cx="936625" cy="2159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5365"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8.2.3</a:t>
            </a:r>
            <a:endParaRPr lang="en-CA" altLang="en-US" dirty="0"/>
          </a:p>
        </p:txBody>
      </p:sp>
    </p:spTree>
    <p:extLst>
      <p:ext uri="{BB962C8B-B14F-4D97-AF65-F5344CB8AC3E}">
        <p14:creationId xmlns:p14="http://schemas.microsoft.com/office/powerpoint/2010/main" val="3541377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latin typeface="Arial" charset="0"/>
                <a:cs typeface="Arial" charset="0"/>
              </a:rPr>
              <a:t>Implementation and Analysis</a:t>
            </a:r>
          </a:p>
        </p:txBody>
      </p:sp>
      <p:sp>
        <p:nvSpPr>
          <p:cNvPr id="1638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This </a:t>
            </a:r>
            <a:r>
              <a:rPr lang="en-US" altLang="en-US" b="1" dirty="0" smtClean="0">
                <a:latin typeface="Symbol" pitchFamily="18" charset="2"/>
                <a:cs typeface="Arial" charset="0"/>
              </a:rPr>
              <a:t>Q</a:t>
            </a:r>
            <a:r>
              <a:rPr lang="en-US" altLang="en-US" dirty="0" smtClean="0">
                <a:latin typeface="Times New Roman" pitchFamily="18" charset="0"/>
                <a:cs typeface="Arial" charset="0"/>
              </a:rPr>
              <a:t>(1)</a:t>
            </a:r>
            <a:r>
              <a:rPr lang="en-US" altLang="en-US" dirty="0" smtClean="0">
                <a:latin typeface="Arial" charset="0"/>
                <a:cs typeface="Arial" charset="0"/>
              </a:rPr>
              <a:t>- condition will be tested </a:t>
            </a:r>
            <a:r>
              <a:rPr lang="en-US" altLang="en-US" i="1" dirty="0" smtClean="0">
                <a:latin typeface="Times New Roman" pitchFamily="18" charset="0"/>
                <a:cs typeface="Times New Roman" pitchFamily="18" charset="0"/>
              </a:rPr>
              <a:t>n</a:t>
            </a:r>
            <a:r>
              <a:rPr lang="en-US" altLang="en-US" dirty="0" smtClean="0">
                <a:latin typeface="Arial" charset="0"/>
                <a:cs typeface="Arial" charset="0"/>
              </a:rPr>
              <a:t> times at which point it fails</a:t>
            </a:r>
            <a:endParaRPr lang="en-US" altLang="en-US" baseline="30000" dirty="0" smtClean="0">
              <a:latin typeface="Arial" charset="0"/>
              <a:cs typeface="Arial" charset="0"/>
            </a:endParaRPr>
          </a:p>
          <a:p>
            <a:pPr>
              <a:buFontTx/>
              <a:buNone/>
            </a:pPr>
            <a:endParaRPr lang="en-US" altLang="en-US" sz="1200" b="1" dirty="0" smtClean="0">
              <a:latin typeface="Courier New" pitchFamily="49" charset="0"/>
              <a:cs typeface="Arial" charset="0"/>
            </a:endParaRPr>
          </a:p>
          <a:p>
            <a:pPr lvl="2">
              <a:buFontTx/>
              <a:buNone/>
            </a:pPr>
            <a:r>
              <a:rPr lang="en-US" altLang="en-US" sz="1200" dirty="0" smtClean="0">
                <a:latin typeface="Consolas" pitchFamily="49" charset="0"/>
                <a:cs typeface="Arial" charset="0"/>
              </a:rPr>
              <a:t>template &lt;typename Type&gt;</a:t>
            </a:r>
          </a:p>
          <a:p>
            <a:pPr lvl="2">
              <a:buFontTx/>
              <a:buNone/>
            </a:pPr>
            <a:r>
              <a:rPr lang="en-US" altLang="en-US" sz="1200" dirty="0" smtClean="0">
                <a:latin typeface="Consolas" pitchFamily="49" charset="0"/>
                <a:cs typeface="Arial" charset="0"/>
              </a:rPr>
              <a:t>void </a:t>
            </a:r>
            <a:r>
              <a:rPr lang="en-US" altLang="en-US" sz="1200" dirty="0" err="1" smtClean="0">
                <a:latin typeface="Consolas" pitchFamily="49" charset="0"/>
                <a:cs typeface="Arial" charset="0"/>
              </a:rPr>
              <a:t>insertion_sort</a:t>
            </a:r>
            <a:r>
              <a:rPr lang="en-US" altLang="en-US" sz="1200" dirty="0" smtClean="0">
                <a:latin typeface="Consolas" pitchFamily="49" charset="0"/>
                <a:cs typeface="Arial" charset="0"/>
              </a:rPr>
              <a:t>( Type *</a:t>
            </a:r>
            <a:r>
              <a:rPr lang="en-US" altLang="en-US" sz="1200" dirty="0" err="1" smtClean="0">
                <a:latin typeface="Consolas" pitchFamily="49" charset="0"/>
                <a:cs typeface="Arial" charset="0"/>
              </a:rPr>
              <a:t>const</a:t>
            </a:r>
            <a:r>
              <a:rPr lang="en-US" altLang="en-US" sz="1200" dirty="0" smtClean="0">
                <a:latin typeface="Consolas" pitchFamily="49" charset="0"/>
                <a:cs typeface="Arial" charset="0"/>
              </a:rPr>
              <a:t> array, </a:t>
            </a:r>
            <a:r>
              <a:rPr lang="en-US" altLang="en-US" sz="1200" dirty="0" err="1" smtClean="0">
                <a:latin typeface="Consolas" pitchFamily="49" charset="0"/>
                <a:cs typeface="Arial" charset="0"/>
              </a:rPr>
              <a:t>int</a:t>
            </a:r>
            <a:r>
              <a:rPr lang="en-US" altLang="en-US" sz="1200" dirty="0" smtClean="0">
                <a:latin typeface="Consolas" pitchFamily="49" charset="0"/>
                <a:cs typeface="Arial" charset="0"/>
              </a:rPr>
              <a:t> </a:t>
            </a:r>
            <a:r>
              <a:rPr lang="en-US" altLang="en-US" sz="1200" dirty="0" err="1" smtClean="0">
                <a:latin typeface="Consolas" pitchFamily="49" charset="0"/>
                <a:cs typeface="Arial" charset="0"/>
              </a:rPr>
              <a:t>const</a:t>
            </a:r>
            <a:r>
              <a:rPr lang="en-US" altLang="en-US" sz="1200" dirty="0" smtClean="0">
                <a:latin typeface="Consolas" pitchFamily="49" charset="0"/>
                <a:cs typeface="Arial" charset="0"/>
              </a:rPr>
              <a:t> n ) {</a:t>
            </a:r>
          </a:p>
          <a:p>
            <a:pPr lvl="2">
              <a:buFontTx/>
              <a:buNone/>
            </a:pPr>
            <a:r>
              <a:rPr lang="en-US" altLang="en-US" sz="1200" dirty="0" smtClean="0">
                <a:latin typeface="Consolas" pitchFamily="49" charset="0"/>
                <a:cs typeface="Arial" charset="0"/>
              </a:rPr>
              <a:t>    for ( </a:t>
            </a:r>
            <a:r>
              <a:rPr lang="en-US" altLang="en-US" sz="1200" dirty="0" err="1" smtClean="0">
                <a:latin typeface="Consolas" pitchFamily="49" charset="0"/>
                <a:cs typeface="Arial" charset="0"/>
              </a:rPr>
              <a:t>int</a:t>
            </a:r>
            <a:r>
              <a:rPr lang="en-US" altLang="en-US" sz="1200" dirty="0" smtClean="0">
                <a:latin typeface="Consolas" pitchFamily="49" charset="0"/>
                <a:cs typeface="Arial" charset="0"/>
              </a:rPr>
              <a:t> k = 1; k &lt; n; ++k ) {</a:t>
            </a:r>
          </a:p>
          <a:p>
            <a:pPr lvl="2">
              <a:buFont typeface="Arial" charset="0"/>
              <a:buNone/>
            </a:pPr>
            <a:r>
              <a:rPr lang="en-US" altLang="en-US" sz="1200" dirty="0" smtClean="0">
                <a:latin typeface="Consolas" pitchFamily="49" charset="0"/>
                <a:cs typeface="Consolas" pitchFamily="49" charset="0"/>
              </a:rPr>
              <a:t>        for ( </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 j = k; j &gt; 0; --j ) {</a:t>
            </a:r>
          </a:p>
          <a:p>
            <a:pPr lvl="2">
              <a:buFont typeface="Arial" charset="0"/>
              <a:buNone/>
            </a:pPr>
            <a:r>
              <a:rPr lang="en-US" altLang="en-US" sz="1200" dirty="0" smtClean="0">
                <a:latin typeface="Consolas" pitchFamily="49" charset="0"/>
                <a:cs typeface="Consolas" pitchFamily="49" charset="0"/>
              </a:rPr>
              <a:t>            if ( array[j - 1] &gt; array[j] ) {</a:t>
            </a:r>
          </a:p>
          <a:p>
            <a:pPr lvl="2">
              <a:buNone/>
            </a:pPr>
            <a:r>
              <a:rPr lang="en-US" altLang="en-US" sz="1200" dirty="0" smtClean="0">
                <a:latin typeface="Consolas" pitchFamily="49" charset="0"/>
                <a:cs typeface="Consolas" pitchFamily="49" charset="0"/>
              </a:rPr>
              <a:t>                </a:t>
            </a:r>
            <a:r>
              <a:rPr lang="en-CA" altLang="en-US" sz="1200" dirty="0" err="1">
                <a:latin typeface="Consolas" pitchFamily="49" charset="0"/>
                <a:cs typeface="Arial" charset="0"/>
              </a:rPr>
              <a:t>std</a:t>
            </a:r>
            <a:r>
              <a:rPr lang="en-CA" altLang="en-US" sz="1200" dirty="0">
                <a:latin typeface="Consolas" pitchFamily="49" charset="0"/>
                <a:cs typeface="Arial" charset="0"/>
              </a:rPr>
              <a:t>::swap( array[j - 1], array[j] );</a:t>
            </a:r>
            <a:endParaRPr lang="en-US" altLang="en-US" sz="1200" dirty="0" smtClean="0">
              <a:latin typeface="Consolas" pitchFamily="49" charset="0"/>
              <a:cs typeface="Arial" charset="0"/>
            </a:endParaRPr>
          </a:p>
          <a:p>
            <a:pPr lvl="2">
              <a:buFont typeface="Arial" charset="0"/>
              <a:buNone/>
            </a:pPr>
            <a:r>
              <a:rPr lang="en-US" altLang="en-US" sz="1200" dirty="0" smtClean="0">
                <a:latin typeface="Consolas" pitchFamily="49" charset="0"/>
                <a:cs typeface="Arial" charset="0"/>
              </a:rPr>
              <a:t>            } else {</a:t>
            </a:r>
          </a:p>
          <a:p>
            <a:pPr lvl="2">
              <a:buFont typeface="Arial" charset="0"/>
              <a:buNone/>
            </a:pPr>
            <a:r>
              <a:rPr lang="en-US" altLang="en-US" sz="1200" dirty="0" smtClean="0">
                <a:latin typeface="Consolas" pitchFamily="49" charset="0"/>
                <a:cs typeface="Arial" charset="0"/>
              </a:rPr>
              <a:t>                // As soon as we don't need to swap, the (k + 1)</a:t>
            </a:r>
            <a:r>
              <a:rPr lang="en-US" altLang="en-US" sz="1200" dirty="0" err="1" smtClean="0">
                <a:latin typeface="Consolas" pitchFamily="49" charset="0"/>
                <a:cs typeface="Arial" charset="0"/>
              </a:rPr>
              <a:t>st</a:t>
            </a:r>
            <a:endParaRPr lang="en-US" altLang="en-US" sz="1200" dirty="0" smtClean="0">
              <a:latin typeface="Consolas" pitchFamily="49" charset="0"/>
              <a:cs typeface="Arial" charset="0"/>
            </a:endParaRPr>
          </a:p>
          <a:p>
            <a:pPr lvl="2">
              <a:buFont typeface="Arial" charset="0"/>
              <a:buNone/>
            </a:pPr>
            <a:r>
              <a:rPr lang="en-US" altLang="en-US" sz="1200" dirty="0" smtClean="0">
                <a:latin typeface="Consolas" pitchFamily="49" charset="0"/>
                <a:cs typeface="Arial" charset="0"/>
              </a:rPr>
              <a:t>               // is in the correct location</a:t>
            </a:r>
          </a:p>
          <a:p>
            <a:pPr lvl="2">
              <a:buFont typeface="Arial" charset="0"/>
              <a:buNone/>
            </a:pPr>
            <a:r>
              <a:rPr lang="en-US" altLang="en-US" sz="1200" dirty="0" smtClean="0">
                <a:latin typeface="Consolas" pitchFamily="49" charset="0"/>
                <a:cs typeface="Arial" charset="0"/>
              </a:rPr>
              <a:t>               break;</a:t>
            </a:r>
          </a:p>
          <a:p>
            <a:pPr lvl="2">
              <a:buFont typeface="Arial" charset="0"/>
              <a:buNone/>
            </a:pPr>
            <a:r>
              <a:rPr lang="en-US" altLang="en-US" sz="1200" dirty="0" smtClean="0">
                <a:latin typeface="Consolas" pitchFamily="49" charset="0"/>
                <a:cs typeface="Arial" charset="0"/>
              </a:rPr>
              <a:t>            }</a:t>
            </a:r>
          </a:p>
          <a:p>
            <a:pPr lvl="2">
              <a:buFont typeface="Arial" charset="0"/>
              <a:buNone/>
            </a:pPr>
            <a:r>
              <a:rPr lang="en-US" altLang="en-US" sz="1200" dirty="0" smtClean="0">
                <a:latin typeface="Consolas" pitchFamily="49" charset="0"/>
                <a:cs typeface="Arial" charset="0"/>
              </a:rPr>
              <a:t>        }</a:t>
            </a:r>
            <a:endParaRPr lang="en-US" altLang="en-US" sz="1200" dirty="0" smtClean="0">
              <a:latin typeface="Times New Roman" pitchFamily="18" charset="0"/>
              <a:cs typeface="Arial" charset="0"/>
            </a:endParaRPr>
          </a:p>
          <a:p>
            <a:pPr lvl="2">
              <a:buFontTx/>
              <a:buNone/>
            </a:pPr>
            <a:r>
              <a:rPr lang="en-US" altLang="en-US" sz="1200" dirty="0" smtClean="0">
                <a:latin typeface="Consolas" pitchFamily="49" charset="0"/>
                <a:cs typeface="Arial" charset="0"/>
              </a:rPr>
              <a:t>    }</a:t>
            </a:r>
          </a:p>
          <a:p>
            <a:pPr lvl="2">
              <a:buFontTx/>
              <a:buNone/>
            </a:pPr>
            <a:r>
              <a:rPr lang="en-US" altLang="en-US" sz="1200" dirty="0" smtClean="0">
                <a:latin typeface="Consolas" pitchFamily="49" charset="0"/>
                <a:cs typeface="Arial" charset="0"/>
              </a:rPr>
              <a:t>}</a:t>
            </a:r>
          </a:p>
        </p:txBody>
      </p:sp>
      <p:sp>
        <p:nvSpPr>
          <p:cNvPr id="4" name="Rounded Rectangle 3"/>
          <p:cNvSpPr/>
          <p:nvPr/>
        </p:nvSpPr>
        <p:spPr>
          <a:xfrm>
            <a:off x="3187700" y="2628900"/>
            <a:ext cx="574675" cy="2159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6389"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8.2.3</a:t>
            </a:r>
            <a:endParaRPr lang="en-CA" altLang="en-US" dirty="0"/>
          </a:p>
        </p:txBody>
      </p:sp>
    </p:spTree>
    <p:extLst>
      <p:ext uri="{BB962C8B-B14F-4D97-AF65-F5344CB8AC3E}">
        <p14:creationId xmlns:p14="http://schemas.microsoft.com/office/powerpoint/2010/main" val="392691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mtClean="0">
                <a:latin typeface="Arial" charset="0"/>
                <a:cs typeface="Arial" charset="0"/>
              </a:rPr>
              <a:t>Implementation and Analysis</a:t>
            </a:r>
          </a:p>
        </p:txBody>
      </p:sp>
      <p:sp>
        <p:nvSpPr>
          <p:cNvPr id="1741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Thus, the inner for-loop will be executed a total of </a:t>
            </a:r>
            <a:r>
              <a:rPr lang="en-US" altLang="en-US" i="1" dirty="0" smtClean="0">
                <a:latin typeface="Times New Roman" pitchFamily="18" charset="0"/>
                <a:cs typeface="Times New Roman" pitchFamily="18" charset="0"/>
              </a:rPr>
              <a:t>n</a:t>
            </a:r>
            <a:r>
              <a:rPr lang="en-US" altLang="en-US" dirty="0" smtClean="0">
                <a:latin typeface="Times New Roman" pitchFamily="18" charset="0"/>
                <a:cs typeface="Times New Roman" pitchFamily="18" charset="0"/>
              </a:rPr>
              <a:t> – 1</a:t>
            </a:r>
            <a:r>
              <a:rPr lang="en-US" altLang="en-US" i="1" dirty="0" smtClean="0">
                <a:latin typeface="Times New Roman" pitchFamily="18" charset="0"/>
                <a:cs typeface="Times New Roman" pitchFamily="18" charset="0"/>
              </a:rPr>
              <a:t> </a:t>
            </a:r>
            <a:r>
              <a:rPr lang="en-US" altLang="en-US" dirty="0" smtClean="0">
                <a:latin typeface="Arial" charset="0"/>
                <a:cs typeface="Arial" charset="0"/>
              </a:rPr>
              <a:t>times</a:t>
            </a:r>
            <a:endParaRPr lang="en-US" altLang="en-US" baseline="30000" dirty="0" smtClean="0">
              <a:latin typeface="Arial" charset="0"/>
              <a:cs typeface="Arial" charset="0"/>
            </a:endParaRPr>
          </a:p>
          <a:p>
            <a:pPr>
              <a:buFontTx/>
              <a:buNone/>
            </a:pPr>
            <a:endParaRPr lang="en-US" altLang="en-US" sz="1200" b="1" dirty="0" smtClean="0">
              <a:latin typeface="Courier New" pitchFamily="49" charset="0"/>
              <a:cs typeface="Arial" charset="0"/>
            </a:endParaRPr>
          </a:p>
          <a:p>
            <a:pPr lvl="2">
              <a:buFontTx/>
              <a:buNone/>
            </a:pPr>
            <a:r>
              <a:rPr lang="en-US" altLang="en-US" sz="1200" dirty="0" smtClean="0">
                <a:latin typeface="Consolas" pitchFamily="49" charset="0"/>
                <a:cs typeface="Arial" charset="0"/>
              </a:rPr>
              <a:t>template &lt;typename Type&gt;</a:t>
            </a:r>
          </a:p>
          <a:p>
            <a:pPr lvl="2">
              <a:buFontTx/>
              <a:buNone/>
            </a:pPr>
            <a:r>
              <a:rPr lang="en-US" altLang="en-US" sz="1200" dirty="0" smtClean="0">
                <a:latin typeface="Consolas" pitchFamily="49" charset="0"/>
                <a:cs typeface="Arial" charset="0"/>
              </a:rPr>
              <a:t>void </a:t>
            </a:r>
            <a:r>
              <a:rPr lang="en-US" altLang="en-US" sz="1200" dirty="0" err="1" smtClean="0">
                <a:latin typeface="Consolas" pitchFamily="49" charset="0"/>
                <a:cs typeface="Arial" charset="0"/>
              </a:rPr>
              <a:t>insertion_sort</a:t>
            </a:r>
            <a:r>
              <a:rPr lang="en-US" altLang="en-US" sz="1200" dirty="0" smtClean="0">
                <a:latin typeface="Consolas" pitchFamily="49" charset="0"/>
                <a:cs typeface="Arial" charset="0"/>
              </a:rPr>
              <a:t>( Type *</a:t>
            </a:r>
            <a:r>
              <a:rPr lang="en-US" altLang="en-US" sz="1200" dirty="0" err="1" smtClean="0">
                <a:latin typeface="Consolas" pitchFamily="49" charset="0"/>
                <a:cs typeface="Arial" charset="0"/>
              </a:rPr>
              <a:t>const</a:t>
            </a:r>
            <a:r>
              <a:rPr lang="en-US" altLang="en-US" sz="1200" dirty="0" smtClean="0">
                <a:latin typeface="Consolas" pitchFamily="49" charset="0"/>
                <a:cs typeface="Arial" charset="0"/>
              </a:rPr>
              <a:t> array, </a:t>
            </a:r>
            <a:r>
              <a:rPr lang="en-US" altLang="en-US" sz="1200" dirty="0" err="1" smtClean="0">
                <a:latin typeface="Consolas" pitchFamily="49" charset="0"/>
                <a:cs typeface="Arial" charset="0"/>
              </a:rPr>
              <a:t>int</a:t>
            </a:r>
            <a:r>
              <a:rPr lang="en-US" altLang="en-US" sz="1200" dirty="0" smtClean="0">
                <a:latin typeface="Consolas" pitchFamily="49" charset="0"/>
                <a:cs typeface="Arial" charset="0"/>
              </a:rPr>
              <a:t> </a:t>
            </a:r>
            <a:r>
              <a:rPr lang="en-US" altLang="en-US" sz="1200" dirty="0" err="1" smtClean="0">
                <a:latin typeface="Consolas" pitchFamily="49" charset="0"/>
                <a:cs typeface="Arial" charset="0"/>
              </a:rPr>
              <a:t>const</a:t>
            </a:r>
            <a:r>
              <a:rPr lang="en-US" altLang="en-US" sz="1200" dirty="0" smtClean="0">
                <a:latin typeface="Consolas" pitchFamily="49" charset="0"/>
                <a:cs typeface="Arial" charset="0"/>
              </a:rPr>
              <a:t> n ) {</a:t>
            </a:r>
          </a:p>
          <a:p>
            <a:pPr lvl="2">
              <a:buFontTx/>
              <a:buNone/>
            </a:pPr>
            <a:r>
              <a:rPr lang="en-US" altLang="en-US" sz="1200" dirty="0" smtClean="0">
                <a:latin typeface="Consolas" pitchFamily="49" charset="0"/>
                <a:cs typeface="Arial" charset="0"/>
              </a:rPr>
              <a:t>    for ( </a:t>
            </a:r>
            <a:r>
              <a:rPr lang="en-US" altLang="en-US" sz="1200" dirty="0" err="1" smtClean="0">
                <a:latin typeface="Consolas" pitchFamily="49" charset="0"/>
                <a:cs typeface="Arial" charset="0"/>
              </a:rPr>
              <a:t>int</a:t>
            </a:r>
            <a:r>
              <a:rPr lang="en-US" altLang="en-US" sz="1200" dirty="0" smtClean="0">
                <a:latin typeface="Consolas" pitchFamily="49" charset="0"/>
                <a:cs typeface="Arial" charset="0"/>
              </a:rPr>
              <a:t> k = 1; k &lt; n; ++k ) {</a:t>
            </a:r>
          </a:p>
          <a:p>
            <a:pPr lvl="2">
              <a:buFont typeface="Arial" charset="0"/>
              <a:buNone/>
            </a:pPr>
            <a:r>
              <a:rPr lang="en-US" altLang="en-US" sz="1200" dirty="0" smtClean="0">
                <a:latin typeface="Consolas" pitchFamily="49" charset="0"/>
                <a:cs typeface="Consolas" pitchFamily="49" charset="0"/>
              </a:rPr>
              <a:t>        for ( </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 j = k; j &gt; 0; --j ) {</a:t>
            </a:r>
          </a:p>
          <a:p>
            <a:pPr lvl="2">
              <a:buFont typeface="Arial" charset="0"/>
              <a:buNone/>
            </a:pPr>
            <a:r>
              <a:rPr lang="en-US" altLang="en-US" sz="1200" dirty="0" smtClean="0">
                <a:latin typeface="Consolas" pitchFamily="49" charset="0"/>
                <a:cs typeface="Consolas" pitchFamily="49" charset="0"/>
              </a:rPr>
              <a:t>            if ( array[j - 1] &gt; array[j] ) {</a:t>
            </a:r>
          </a:p>
          <a:p>
            <a:pPr lvl="2">
              <a:buNone/>
            </a:pPr>
            <a:r>
              <a:rPr lang="en-US" altLang="en-US" sz="1200" dirty="0" smtClean="0">
                <a:latin typeface="Consolas" pitchFamily="49" charset="0"/>
                <a:cs typeface="Consolas" pitchFamily="49" charset="0"/>
              </a:rPr>
              <a:t>                </a:t>
            </a:r>
            <a:r>
              <a:rPr lang="en-CA" altLang="en-US" sz="1200" dirty="0" err="1">
                <a:latin typeface="Consolas" pitchFamily="49" charset="0"/>
                <a:cs typeface="Arial" charset="0"/>
              </a:rPr>
              <a:t>std</a:t>
            </a:r>
            <a:r>
              <a:rPr lang="en-CA" altLang="en-US" sz="1200" dirty="0">
                <a:latin typeface="Consolas" pitchFamily="49" charset="0"/>
                <a:cs typeface="Arial" charset="0"/>
              </a:rPr>
              <a:t>::swap( array[j - 1], array[j] );</a:t>
            </a:r>
            <a:endParaRPr lang="en-US" altLang="en-US" sz="1200" dirty="0" smtClean="0">
              <a:latin typeface="Consolas" pitchFamily="49" charset="0"/>
              <a:cs typeface="Arial" charset="0"/>
            </a:endParaRPr>
          </a:p>
          <a:p>
            <a:pPr lvl="2">
              <a:buFont typeface="Arial" charset="0"/>
              <a:buNone/>
            </a:pPr>
            <a:r>
              <a:rPr lang="en-US" altLang="en-US" sz="1200" dirty="0" smtClean="0">
                <a:latin typeface="Consolas" pitchFamily="49" charset="0"/>
                <a:cs typeface="Arial" charset="0"/>
              </a:rPr>
              <a:t>            } else {</a:t>
            </a:r>
          </a:p>
          <a:p>
            <a:pPr lvl="2">
              <a:buFont typeface="Arial" charset="0"/>
              <a:buNone/>
            </a:pPr>
            <a:r>
              <a:rPr lang="en-US" altLang="en-US" sz="1200" dirty="0" smtClean="0">
                <a:latin typeface="Consolas" pitchFamily="49" charset="0"/>
                <a:cs typeface="Arial" charset="0"/>
              </a:rPr>
              <a:t>                // As soon as we don't need to swap, the (k + 1)</a:t>
            </a:r>
            <a:r>
              <a:rPr lang="en-US" altLang="en-US" sz="1200" dirty="0" err="1" smtClean="0">
                <a:latin typeface="Consolas" pitchFamily="49" charset="0"/>
                <a:cs typeface="Arial" charset="0"/>
              </a:rPr>
              <a:t>st</a:t>
            </a:r>
            <a:endParaRPr lang="en-US" altLang="en-US" sz="1200" dirty="0" smtClean="0">
              <a:latin typeface="Consolas" pitchFamily="49" charset="0"/>
              <a:cs typeface="Arial" charset="0"/>
            </a:endParaRPr>
          </a:p>
          <a:p>
            <a:pPr lvl="2">
              <a:buFont typeface="Arial" charset="0"/>
              <a:buNone/>
            </a:pPr>
            <a:r>
              <a:rPr lang="en-US" altLang="en-US" sz="1200" dirty="0" smtClean="0">
                <a:latin typeface="Consolas" pitchFamily="49" charset="0"/>
                <a:cs typeface="Arial" charset="0"/>
              </a:rPr>
              <a:t>               // is in the correct location</a:t>
            </a:r>
          </a:p>
          <a:p>
            <a:pPr lvl="2">
              <a:buFont typeface="Arial" charset="0"/>
              <a:buNone/>
            </a:pPr>
            <a:r>
              <a:rPr lang="en-US" altLang="en-US" sz="1200" dirty="0" smtClean="0">
                <a:latin typeface="Consolas" pitchFamily="49" charset="0"/>
                <a:cs typeface="Arial" charset="0"/>
              </a:rPr>
              <a:t>               break;</a:t>
            </a:r>
          </a:p>
          <a:p>
            <a:pPr lvl="2">
              <a:buFont typeface="Arial" charset="0"/>
              <a:buNone/>
            </a:pPr>
            <a:r>
              <a:rPr lang="en-US" altLang="en-US" sz="1200" dirty="0" smtClean="0">
                <a:latin typeface="Consolas" pitchFamily="49" charset="0"/>
                <a:cs typeface="Arial" charset="0"/>
              </a:rPr>
              <a:t>            }</a:t>
            </a:r>
          </a:p>
          <a:p>
            <a:pPr lvl="2">
              <a:buFont typeface="Arial" charset="0"/>
              <a:buNone/>
            </a:pPr>
            <a:r>
              <a:rPr lang="en-US" altLang="en-US" sz="1200" dirty="0" smtClean="0">
                <a:latin typeface="Consolas" pitchFamily="49" charset="0"/>
                <a:cs typeface="Arial" charset="0"/>
              </a:rPr>
              <a:t>        }</a:t>
            </a:r>
            <a:endParaRPr lang="en-US" altLang="en-US" sz="1200" dirty="0" smtClean="0">
              <a:latin typeface="Times New Roman" pitchFamily="18" charset="0"/>
              <a:cs typeface="Arial" charset="0"/>
            </a:endParaRPr>
          </a:p>
          <a:p>
            <a:pPr lvl="2">
              <a:buFontTx/>
              <a:buNone/>
            </a:pPr>
            <a:r>
              <a:rPr lang="en-US" altLang="en-US" sz="1200" dirty="0" smtClean="0">
                <a:latin typeface="Consolas" pitchFamily="49" charset="0"/>
                <a:cs typeface="Arial" charset="0"/>
              </a:rPr>
              <a:t>    }</a:t>
            </a:r>
          </a:p>
          <a:p>
            <a:pPr lvl="2">
              <a:buFontTx/>
              <a:buNone/>
            </a:pPr>
            <a:r>
              <a:rPr lang="en-US" altLang="en-US" sz="1200" dirty="0" smtClean="0">
                <a:latin typeface="Consolas" pitchFamily="49" charset="0"/>
                <a:cs typeface="Arial" charset="0"/>
              </a:rPr>
              <a:t>}</a:t>
            </a:r>
          </a:p>
        </p:txBody>
      </p:sp>
      <p:sp>
        <p:nvSpPr>
          <p:cNvPr id="4" name="Rounded Rectangle 3"/>
          <p:cNvSpPr/>
          <p:nvPr/>
        </p:nvSpPr>
        <p:spPr>
          <a:xfrm>
            <a:off x="1954213" y="2835275"/>
            <a:ext cx="5192712" cy="2033885"/>
          </a:xfrm>
          <a:prstGeom prst="roundRect">
            <a:avLst>
              <a:gd name="adj" fmla="val 773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7413" name="TextBox 7"/>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8.2.3</a:t>
            </a:r>
            <a:endParaRPr lang="en-CA" altLang="en-US" dirty="0"/>
          </a:p>
        </p:txBody>
      </p:sp>
    </p:spTree>
    <p:extLst>
      <p:ext uri="{BB962C8B-B14F-4D97-AF65-F5344CB8AC3E}">
        <p14:creationId xmlns:p14="http://schemas.microsoft.com/office/powerpoint/2010/main" val="587897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latin typeface="Arial" charset="0"/>
                <a:cs typeface="Arial" charset="0"/>
              </a:rPr>
              <a:t>Implementation and Analysis</a:t>
            </a:r>
          </a:p>
        </p:txBody>
      </p:sp>
      <p:sp>
        <p:nvSpPr>
          <p:cNvPr id="1843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In the worst case, the inner for-loop is executed a total of </a:t>
            </a:r>
            <a:r>
              <a:rPr lang="en-US" altLang="en-US" i="1" dirty="0" smtClean="0">
                <a:latin typeface="Times New Roman" pitchFamily="18" charset="0"/>
                <a:cs typeface="Times New Roman" pitchFamily="18" charset="0"/>
              </a:rPr>
              <a:t>k </a:t>
            </a:r>
            <a:r>
              <a:rPr lang="en-US" altLang="en-US" dirty="0" smtClean="0">
                <a:latin typeface="Arial" charset="0"/>
                <a:cs typeface="Arial" charset="0"/>
              </a:rPr>
              <a:t>times</a:t>
            </a:r>
            <a:endParaRPr lang="en-US" altLang="en-US" baseline="30000" dirty="0" smtClean="0">
              <a:latin typeface="Arial" charset="0"/>
              <a:cs typeface="Arial" charset="0"/>
            </a:endParaRPr>
          </a:p>
          <a:p>
            <a:pPr>
              <a:buFontTx/>
              <a:buNone/>
            </a:pPr>
            <a:endParaRPr lang="en-US" altLang="en-US" sz="1200" b="1" dirty="0" smtClean="0">
              <a:latin typeface="Courier New" pitchFamily="49" charset="0"/>
              <a:cs typeface="Arial" charset="0"/>
            </a:endParaRPr>
          </a:p>
          <a:p>
            <a:pPr lvl="2">
              <a:buFontTx/>
              <a:buNone/>
            </a:pPr>
            <a:r>
              <a:rPr lang="en-US" altLang="en-US" sz="1200" dirty="0" smtClean="0">
                <a:latin typeface="Consolas" pitchFamily="49" charset="0"/>
                <a:cs typeface="Arial" charset="0"/>
              </a:rPr>
              <a:t>template &lt;typename Type&gt;</a:t>
            </a:r>
          </a:p>
          <a:p>
            <a:pPr lvl="2">
              <a:buFontTx/>
              <a:buNone/>
            </a:pPr>
            <a:r>
              <a:rPr lang="en-US" altLang="en-US" sz="1200" dirty="0" smtClean="0">
                <a:latin typeface="Consolas" pitchFamily="49" charset="0"/>
                <a:cs typeface="Arial" charset="0"/>
              </a:rPr>
              <a:t>void </a:t>
            </a:r>
            <a:r>
              <a:rPr lang="en-US" altLang="en-US" sz="1200" dirty="0" err="1" smtClean="0">
                <a:latin typeface="Consolas" pitchFamily="49" charset="0"/>
                <a:cs typeface="Arial" charset="0"/>
              </a:rPr>
              <a:t>insertion_sort</a:t>
            </a:r>
            <a:r>
              <a:rPr lang="en-US" altLang="en-US" sz="1200" dirty="0" smtClean="0">
                <a:latin typeface="Consolas" pitchFamily="49" charset="0"/>
                <a:cs typeface="Arial" charset="0"/>
              </a:rPr>
              <a:t>( Type *</a:t>
            </a:r>
            <a:r>
              <a:rPr lang="en-US" altLang="en-US" sz="1200" dirty="0" err="1" smtClean="0">
                <a:latin typeface="Consolas" pitchFamily="49" charset="0"/>
                <a:cs typeface="Arial" charset="0"/>
              </a:rPr>
              <a:t>const</a:t>
            </a:r>
            <a:r>
              <a:rPr lang="en-US" altLang="en-US" sz="1200" dirty="0" smtClean="0">
                <a:latin typeface="Consolas" pitchFamily="49" charset="0"/>
                <a:cs typeface="Arial" charset="0"/>
              </a:rPr>
              <a:t> array, </a:t>
            </a:r>
            <a:r>
              <a:rPr lang="en-US" altLang="en-US" sz="1200" dirty="0" err="1" smtClean="0">
                <a:latin typeface="Consolas" pitchFamily="49" charset="0"/>
                <a:cs typeface="Arial" charset="0"/>
              </a:rPr>
              <a:t>int</a:t>
            </a:r>
            <a:r>
              <a:rPr lang="en-US" altLang="en-US" sz="1200" dirty="0" smtClean="0">
                <a:latin typeface="Consolas" pitchFamily="49" charset="0"/>
                <a:cs typeface="Arial" charset="0"/>
              </a:rPr>
              <a:t> </a:t>
            </a:r>
            <a:r>
              <a:rPr lang="en-US" altLang="en-US" sz="1200" dirty="0" err="1" smtClean="0">
                <a:latin typeface="Consolas" pitchFamily="49" charset="0"/>
                <a:cs typeface="Arial" charset="0"/>
              </a:rPr>
              <a:t>const</a:t>
            </a:r>
            <a:r>
              <a:rPr lang="en-US" altLang="en-US" sz="1200" dirty="0" smtClean="0">
                <a:latin typeface="Consolas" pitchFamily="49" charset="0"/>
                <a:cs typeface="Arial" charset="0"/>
              </a:rPr>
              <a:t> n ) {</a:t>
            </a:r>
          </a:p>
          <a:p>
            <a:pPr lvl="2">
              <a:buFontTx/>
              <a:buNone/>
            </a:pPr>
            <a:r>
              <a:rPr lang="en-US" altLang="en-US" sz="1200" dirty="0" smtClean="0">
                <a:latin typeface="Consolas" pitchFamily="49" charset="0"/>
                <a:cs typeface="Arial" charset="0"/>
              </a:rPr>
              <a:t>    for ( </a:t>
            </a:r>
            <a:r>
              <a:rPr lang="en-US" altLang="en-US" sz="1200" dirty="0" err="1" smtClean="0">
                <a:latin typeface="Consolas" pitchFamily="49" charset="0"/>
                <a:cs typeface="Arial" charset="0"/>
              </a:rPr>
              <a:t>int</a:t>
            </a:r>
            <a:r>
              <a:rPr lang="en-US" altLang="en-US" sz="1200" dirty="0" smtClean="0">
                <a:latin typeface="Consolas" pitchFamily="49" charset="0"/>
                <a:cs typeface="Arial" charset="0"/>
              </a:rPr>
              <a:t> k = 1; k &lt; n; ++k ) {</a:t>
            </a:r>
          </a:p>
          <a:p>
            <a:pPr lvl="2">
              <a:buFont typeface="Arial" charset="0"/>
              <a:buNone/>
            </a:pPr>
            <a:r>
              <a:rPr lang="en-US" altLang="en-US" sz="1200" dirty="0" smtClean="0">
                <a:latin typeface="Consolas" pitchFamily="49" charset="0"/>
                <a:cs typeface="Consolas" pitchFamily="49" charset="0"/>
              </a:rPr>
              <a:t>        for ( </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 j = k; j &gt; 0; --j ) {</a:t>
            </a:r>
          </a:p>
          <a:p>
            <a:pPr lvl="2">
              <a:buFont typeface="Arial" charset="0"/>
              <a:buNone/>
            </a:pPr>
            <a:r>
              <a:rPr lang="en-US" altLang="en-US" sz="1200" dirty="0" smtClean="0">
                <a:latin typeface="Consolas" pitchFamily="49" charset="0"/>
                <a:cs typeface="Consolas" pitchFamily="49" charset="0"/>
              </a:rPr>
              <a:t>            if ( array[j - 1] &gt; array[j] ) {</a:t>
            </a:r>
          </a:p>
          <a:p>
            <a:pPr lvl="2">
              <a:buNone/>
            </a:pPr>
            <a:r>
              <a:rPr lang="en-US" altLang="en-US" sz="1200" dirty="0" smtClean="0">
                <a:latin typeface="Consolas" pitchFamily="49" charset="0"/>
                <a:cs typeface="Consolas" pitchFamily="49" charset="0"/>
              </a:rPr>
              <a:t>                </a:t>
            </a:r>
            <a:r>
              <a:rPr lang="en-CA" altLang="en-US" sz="1200" dirty="0" err="1">
                <a:latin typeface="Consolas" pitchFamily="49" charset="0"/>
                <a:cs typeface="Arial" charset="0"/>
              </a:rPr>
              <a:t>std</a:t>
            </a:r>
            <a:r>
              <a:rPr lang="en-CA" altLang="en-US" sz="1200" dirty="0">
                <a:latin typeface="Consolas" pitchFamily="49" charset="0"/>
                <a:cs typeface="Arial" charset="0"/>
              </a:rPr>
              <a:t>::swap( array[j - 1], array[j] </a:t>
            </a:r>
            <a:r>
              <a:rPr lang="en-CA" altLang="en-US" sz="1200" dirty="0" smtClean="0">
                <a:latin typeface="Consolas" pitchFamily="49" charset="0"/>
                <a:cs typeface="Arial" charset="0"/>
              </a:rPr>
              <a:t>);</a:t>
            </a:r>
          </a:p>
          <a:p>
            <a:pPr lvl="2">
              <a:buNone/>
            </a:pPr>
            <a:r>
              <a:rPr lang="en-US" altLang="en-US" sz="1200" dirty="0" smtClean="0">
                <a:latin typeface="Consolas" pitchFamily="49" charset="0"/>
                <a:cs typeface="Arial" charset="0"/>
              </a:rPr>
              <a:t>            </a:t>
            </a:r>
            <a:r>
              <a:rPr lang="en-US" altLang="en-US" sz="1200" dirty="0" smtClean="0">
                <a:latin typeface="Consolas" pitchFamily="49" charset="0"/>
                <a:cs typeface="Arial" charset="0"/>
              </a:rPr>
              <a:t>} else {</a:t>
            </a:r>
          </a:p>
          <a:p>
            <a:pPr lvl="2">
              <a:buFont typeface="Arial" charset="0"/>
              <a:buNone/>
            </a:pPr>
            <a:r>
              <a:rPr lang="en-US" altLang="en-US" sz="1200" dirty="0" smtClean="0">
                <a:latin typeface="Consolas" pitchFamily="49" charset="0"/>
                <a:cs typeface="Arial" charset="0"/>
              </a:rPr>
              <a:t>                // As soon as we don't need to swap, the (k + 1)</a:t>
            </a:r>
            <a:r>
              <a:rPr lang="en-US" altLang="en-US" sz="1200" dirty="0" err="1" smtClean="0">
                <a:latin typeface="Consolas" pitchFamily="49" charset="0"/>
                <a:cs typeface="Arial" charset="0"/>
              </a:rPr>
              <a:t>st</a:t>
            </a:r>
            <a:endParaRPr lang="en-US" altLang="en-US" sz="1200" dirty="0" smtClean="0">
              <a:latin typeface="Consolas" pitchFamily="49" charset="0"/>
              <a:cs typeface="Arial" charset="0"/>
            </a:endParaRPr>
          </a:p>
          <a:p>
            <a:pPr lvl="2">
              <a:buFont typeface="Arial" charset="0"/>
              <a:buNone/>
            </a:pPr>
            <a:r>
              <a:rPr lang="en-US" altLang="en-US" sz="1200" dirty="0" smtClean="0">
                <a:latin typeface="Consolas" pitchFamily="49" charset="0"/>
                <a:cs typeface="Arial" charset="0"/>
              </a:rPr>
              <a:t>               // is in the correct location</a:t>
            </a:r>
          </a:p>
          <a:p>
            <a:pPr lvl="2">
              <a:buFont typeface="Arial" charset="0"/>
              <a:buNone/>
            </a:pPr>
            <a:r>
              <a:rPr lang="en-US" altLang="en-US" sz="1200" dirty="0" smtClean="0">
                <a:latin typeface="Consolas" pitchFamily="49" charset="0"/>
                <a:cs typeface="Arial" charset="0"/>
              </a:rPr>
              <a:t>               break;</a:t>
            </a:r>
          </a:p>
          <a:p>
            <a:pPr lvl="2">
              <a:buFont typeface="Arial" charset="0"/>
              <a:buNone/>
            </a:pPr>
            <a:r>
              <a:rPr lang="en-US" altLang="en-US" sz="1200" dirty="0" smtClean="0">
                <a:latin typeface="Consolas" pitchFamily="49" charset="0"/>
                <a:cs typeface="Arial" charset="0"/>
              </a:rPr>
              <a:t>            }</a:t>
            </a:r>
          </a:p>
          <a:p>
            <a:pPr lvl="2">
              <a:buFont typeface="Arial" charset="0"/>
              <a:buNone/>
            </a:pPr>
            <a:r>
              <a:rPr lang="en-US" altLang="en-US" sz="1200" dirty="0" smtClean="0">
                <a:latin typeface="Consolas" pitchFamily="49" charset="0"/>
                <a:cs typeface="Arial" charset="0"/>
              </a:rPr>
              <a:t>        }</a:t>
            </a:r>
            <a:endParaRPr lang="en-US" altLang="en-US" sz="1200" dirty="0" smtClean="0">
              <a:latin typeface="Times New Roman" pitchFamily="18" charset="0"/>
              <a:cs typeface="Arial" charset="0"/>
            </a:endParaRPr>
          </a:p>
          <a:p>
            <a:pPr lvl="2">
              <a:buFontTx/>
              <a:buNone/>
            </a:pPr>
            <a:r>
              <a:rPr lang="en-US" altLang="en-US" sz="1200" dirty="0" smtClean="0">
                <a:latin typeface="Consolas" pitchFamily="49" charset="0"/>
                <a:cs typeface="Arial" charset="0"/>
              </a:rPr>
              <a:t>    }</a:t>
            </a:r>
          </a:p>
          <a:p>
            <a:pPr lvl="2">
              <a:buFontTx/>
              <a:buNone/>
            </a:pPr>
            <a:r>
              <a:rPr lang="en-US" altLang="en-US" sz="1200" dirty="0" smtClean="0">
                <a:latin typeface="Consolas" pitchFamily="49" charset="0"/>
                <a:cs typeface="Arial" charset="0"/>
              </a:rPr>
              <a:t>}</a:t>
            </a:r>
          </a:p>
        </p:txBody>
      </p:sp>
      <p:sp>
        <p:nvSpPr>
          <p:cNvPr id="6" name="Rounded Rectangle 5"/>
          <p:cNvSpPr/>
          <p:nvPr/>
        </p:nvSpPr>
        <p:spPr>
          <a:xfrm>
            <a:off x="2627313" y="2852738"/>
            <a:ext cx="1439862" cy="2159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8437" name="TextBox 7"/>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8.2.3</a:t>
            </a:r>
            <a:endParaRPr lang="en-CA" altLang="en-US" dirty="0"/>
          </a:p>
        </p:txBody>
      </p:sp>
    </p:spTree>
    <p:extLst>
      <p:ext uri="{BB962C8B-B14F-4D97-AF65-F5344CB8AC3E}">
        <p14:creationId xmlns:p14="http://schemas.microsoft.com/office/powerpoint/2010/main" val="1296476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altLang="en-US" smtClean="0">
                <a:latin typeface="Arial" charset="0"/>
                <a:cs typeface="Arial" charset="0"/>
              </a:rPr>
              <a:t>Implementation and Analysis</a:t>
            </a:r>
          </a:p>
        </p:txBody>
      </p:sp>
      <p:sp>
        <p:nvSpPr>
          <p:cNvPr id="1028"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body of the inner for-loop runs in </a:t>
            </a:r>
            <a:r>
              <a:rPr lang="en-US" altLang="en-US" b="1" dirty="0" smtClean="0">
                <a:latin typeface="Symbol" pitchFamily="18" charset="2"/>
                <a:cs typeface="Arial" charset="0"/>
              </a:rPr>
              <a:t>Q</a:t>
            </a:r>
            <a:r>
              <a:rPr lang="en-US" altLang="en-US" dirty="0" smtClean="0">
                <a:latin typeface="Times New Roman" pitchFamily="18" charset="0"/>
                <a:cs typeface="Arial" charset="0"/>
              </a:rPr>
              <a:t>(1)</a:t>
            </a:r>
            <a:r>
              <a:rPr lang="en-US" altLang="en-US" dirty="0" smtClean="0">
                <a:latin typeface="Arial" charset="0"/>
                <a:cs typeface="Arial" charset="0"/>
              </a:rPr>
              <a:t> in either case</a:t>
            </a:r>
            <a:endParaRPr lang="en-US" altLang="en-US" baseline="30000" dirty="0" smtClean="0">
              <a:latin typeface="Arial" charset="0"/>
              <a:cs typeface="Arial" charset="0"/>
            </a:endParaRPr>
          </a:p>
          <a:p>
            <a:pPr>
              <a:buFontTx/>
              <a:buNone/>
            </a:pPr>
            <a:endParaRPr lang="en-US" altLang="en-US" sz="1200" b="1" dirty="0" smtClean="0">
              <a:latin typeface="Courier New" pitchFamily="49" charset="0"/>
              <a:cs typeface="Arial" charset="0"/>
            </a:endParaRPr>
          </a:p>
          <a:p>
            <a:pPr lvl="2">
              <a:buFontTx/>
              <a:buNone/>
            </a:pPr>
            <a:r>
              <a:rPr lang="en-US" altLang="en-US" sz="1200" dirty="0" smtClean="0">
                <a:latin typeface="Consolas" pitchFamily="49" charset="0"/>
                <a:cs typeface="Arial" charset="0"/>
              </a:rPr>
              <a:t>template &lt;typename Type&gt;</a:t>
            </a:r>
          </a:p>
          <a:p>
            <a:pPr lvl="2">
              <a:buFontTx/>
              <a:buNone/>
            </a:pPr>
            <a:r>
              <a:rPr lang="en-US" altLang="en-US" sz="1200" dirty="0" smtClean="0">
                <a:latin typeface="Consolas" pitchFamily="49" charset="0"/>
                <a:cs typeface="Arial" charset="0"/>
              </a:rPr>
              <a:t>void </a:t>
            </a:r>
            <a:r>
              <a:rPr lang="en-US" altLang="en-US" sz="1200" dirty="0" err="1" smtClean="0">
                <a:latin typeface="Consolas" pitchFamily="49" charset="0"/>
                <a:cs typeface="Arial" charset="0"/>
              </a:rPr>
              <a:t>insertion_sort</a:t>
            </a:r>
            <a:r>
              <a:rPr lang="en-US" altLang="en-US" sz="1200" dirty="0" smtClean="0">
                <a:latin typeface="Consolas" pitchFamily="49" charset="0"/>
                <a:cs typeface="Arial" charset="0"/>
              </a:rPr>
              <a:t>( Type *</a:t>
            </a:r>
            <a:r>
              <a:rPr lang="en-US" altLang="en-US" sz="1200" dirty="0" err="1" smtClean="0">
                <a:latin typeface="Consolas" pitchFamily="49" charset="0"/>
                <a:cs typeface="Arial" charset="0"/>
              </a:rPr>
              <a:t>const</a:t>
            </a:r>
            <a:r>
              <a:rPr lang="en-US" altLang="en-US" sz="1200" dirty="0" smtClean="0">
                <a:latin typeface="Consolas" pitchFamily="49" charset="0"/>
                <a:cs typeface="Arial" charset="0"/>
              </a:rPr>
              <a:t> array, </a:t>
            </a:r>
            <a:r>
              <a:rPr lang="en-US" altLang="en-US" sz="1200" dirty="0" err="1" smtClean="0">
                <a:latin typeface="Consolas" pitchFamily="49" charset="0"/>
                <a:cs typeface="Arial" charset="0"/>
              </a:rPr>
              <a:t>int</a:t>
            </a:r>
            <a:r>
              <a:rPr lang="en-US" altLang="en-US" sz="1200" dirty="0" smtClean="0">
                <a:latin typeface="Consolas" pitchFamily="49" charset="0"/>
                <a:cs typeface="Arial" charset="0"/>
              </a:rPr>
              <a:t> </a:t>
            </a:r>
            <a:r>
              <a:rPr lang="en-US" altLang="en-US" sz="1200" dirty="0" err="1" smtClean="0">
                <a:latin typeface="Consolas" pitchFamily="49" charset="0"/>
                <a:cs typeface="Arial" charset="0"/>
              </a:rPr>
              <a:t>const</a:t>
            </a:r>
            <a:r>
              <a:rPr lang="en-US" altLang="en-US" sz="1200" dirty="0" smtClean="0">
                <a:latin typeface="Consolas" pitchFamily="49" charset="0"/>
                <a:cs typeface="Arial" charset="0"/>
              </a:rPr>
              <a:t> n ) {</a:t>
            </a:r>
          </a:p>
          <a:p>
            <a:pPr lvl="2">
              <a:buFontTx/>
              <a:buNone/>
            </a:pPr>
            <a:r>
              <a:rPr lang="en-US" altLang="en-US" sz="1200" dirty="0" smtClean="0">
                <a:latin typeface="Consolas" pitchFamily="49" charset="0"/>
                <a:cs typeface="Arial" charset="0"/>
              </a:rPr>
              <a:t>    for ( </a:t>
            </a:r>
            <a:r>
              <a:rPr lang="en-US" altLang="en-US" sz="1200" dirty="0" err="1" smtClean="0">
                <a:latin typeface="Consolas" pitchFamily="49" charset="0"/>
                <a:cs typeface="Arial" charset="0"/>
              </a:rPr>
              <a:t>int</a:t>
            </a:r>
            <a:r>
              <a:rPr lang="en-US" altLang="en-US" sz="1200" dirty="0" smtClean="0">
                <a:latin typeface="Consolas" pitchFamily="49" charset="0"/>
                <a:cs typeface="Arial" charset="0"/>
              </a:rPr>
              <a:t> k = 1; k &lt; n; ++k ) {</a:t>
            </a:r>
          </a:p>
          <a:p>
            <a:pPr lvl="2">
              <a:buFont typeface="Arial" charset="0"/>
              <a:buNone/>
            </a:pPr>
            <a:r>
              <a:rPr lang="en-US" altLang="en-US" sz="1200" dirty="0" smtClean="0">
                <a:latin typeface="Consolas" pitchFamily="49" charset="0"/>
                <a:cs typeface="Consolas" pitchFamily="49" charset="0"/>
              </a:rPr>
              <a:t>        for ( </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 j = k; j &gt; 0; --j ) {</a:t>
            </a:r>
          </a:p>
          <a:p>
            <a:pPr lvl="2">
              <a:buFont typeface="Arial" charset="0"/>
              <a:buNone/>
            </a:pPr>
            <a:r>
              <a:rPr lang="en-US" altLang="en-US" sz="1200" dirty="0" smtClean="0">
                <a:latin typeface="Consolas" pitchFamily="49" charset="0"/>
                <a:cs typeface="Consolas" pitchFamily="49" charset="0"/>
              </a:rPr>
              <a:t>            if ( array[j - 1] &gt; array[j] ) {</a:t>
            </a:r>
          </a:p>
          <a:p>
            <a:pPr lvl="2">
              <a:buNone/>
            </a:pPr>
            <a:r>
              <a:rPr lang="en-US" altLang="en-US" sz="1200" dirty="0" smtClean="0">
                <a:latin typeface="Consolas" pitchFamily="49" charset="0"/>
                <a:cs typeface="Consolas" pitchFamily="49" charset="0"/>
              </a:rPr>
              <a:t>                </a:t>
            </a:r>
            <a:r>
              <a:rPr lang="en-CA" altLang="en-US" sz="1200" dirty="0" err="1">
                <a:latin typeface="Consolas" pitchFamily="49" charset="0"/>
                <a:cs typeface="Arial" charset="0"/>
              </a:rPr>
              <a:t>std</a:t>
            </a:r>
            <a:r>
              <a:rPr lang="en-CA" altLang="en-US" sz="1200" dirty="0">
                <a:latin typeface="Consolas" pitchFamily="49" charset="0"/>
                <a:cs typeface="Arial" charset="0"/>
              </a:rPr>
              <a:t>::swap( array[j - 1], array[j] );</a:t>
            </a:r>
            <a:endParaRPr lang="en-US" altLang="en-US" sz="1200" dirty="0" smtClean="0">
              <a:latin typeface="Consolas" pitchFamily="49" charset="0"/>
              <a:cs typeface="Arial" charset="0"/>
            </a:endParaRPr>
          </a:p>
          <a:p>
            <a:pPr lvl="2">
              <a:buFont typeface="Arial" charset="0"/>
              <a:buNone/>
            </a:pPr>
            <a:r>
              <a:rPr lang="en-US" altLang="en-US" sz="1200" dirty="0" smtClean="0">
                <a:latin typeface="Consolas" pitchFamily="49" charset="0"/>
                <a:cs typeface="Arial" charset="0"/>
              </a:rPr>
              <a:t>            } else {</a:t>
            </a:r>
          </a:p>
          <a:p>
            <a:pPr lvl="2">
              <a:buFont typeface="Arial" charset="0"/>
              <a:buNone/>
            </a:pPr>
            <a:r>
              <a:rPr lang="en-US" altLang="en-US" sz="1200" dirty="0" smtClean="0">
                <a:latin typeface="Consolas" pitchFamily="49" charset="0"/>
                <a:cs typeface="Arial" charset="0"/>
              </a:rPr>
              <a:t>                // As soon as we don't need to swap, the (k + 1)</a:t>
            </a:r>
            <a:r>
              <a:rPr lang="en-US" altLang="en-US" sz="1200" dirty="0" err="1" smtClean="0">
                <a:latin typeface="Consolas" pitchFamily="49" charset="0"/>
                <a:cs typeface="Arial" charset="0"/>
              </a:rPr>
              <a:t>st</a:t>
            </a:r>
            <a:endParaRPr lang="en-US" altLang="en-US" sz="1200" dirty="0" smtClean="0">
              <a:latin typeface="Consolas" pitchFamily="49" charset="0"/>
              <a:cs typeface="Arial" charset="0"/>
            </a:endParaRPr>
          </a:p>
          <a:p>
            <a:pPr lvl="2">
              <a:buFont typeface="Arial" charset="0"/>
              <a:buNone/>
            </a:pPr>
            <a:r>
              <a:rPr lang="en-US" altLang="en-US" sz="1200" dirty="0" smtClean="0">
                <a:latin typeface="Consolas" pitchFamily="49" charset="0"/>
                <a:cs typeface="Arial" charset="0"/>
              </a:rPr>
              <a:t>               // is in the correct location</a:t>
            </a:r>
          </a:p>
          <a:p>
            <a:pPr lvl="2">
              <a:buFont typeface="Arial" charset="0"/>
              <a:buNone/>
            </a:pPr>
            <a:r>
              <a:rPr lang="en-US" altLang="en-US" sz="1200" dirty="0" smtClean="0">
                <a:latin typeface="Consolas" pitchFamily="49" charset="0"/>
                <a:cs typeface="Arial" charset="0"/>
              </a:rPr>
              <a:t>               break;</a:t>
            </a:r>
          </a:p>
          <a:p>
            <a:pPr lvl="2">
              <a:buFont typeface="Arial" charset="0"/>
              <a:buNone/>
            </a:pPr>
            <a:r>
              <a:rPr lang="en-US" altLang="en-US" sz="1200" dirty="0" smtClean="0">
                <a:latin typeface="Consolas" pitchFamily="49" charset="0"/>
                <a:cs typeface="Arial" charset="0"/>
              </a:rPr>
              <a:t>            }</a:t>
            </a:r>
          </a:p>
          <a:p>
            <a:pPr lvl="2">
              <a:buFont typeface="Arial" charset="0"/>
              <a:buNone/>
            </a:pPr>
            <a:r>
              <a:rPr lang="en-US" altLang="en-US" sz="1200" dirty="0" smtClean="0">
                <a:latin typeface="Consolas" pitchFamily="49" charset="0"/>
                <a:cs typeface="Arial" charset="0"/>
              </a:rPr>
              <a:t>        }</a:t>
            </a:r>
            <a:endParaRPr lang="en-US" altLang="en-US" sz="1200" dirty="0" smtClean="0">
              <a:latin typeface="Times New Roman" pitchFamily="18" charset="0"/>
              <a:cs typeface="Arial" charset="0"/>
            </a:endParaRPr>
          </a:p>
          <a:p>
            <a:pPr lvl="2">
              <a:buFontTx/>
              <a:buNone/>
            </a:pPr>
            <a:r>
              <a:rPr lang="en-US" altLang="en-US" sz="1200" dirty="0" smtClean="0">
                <a:latin typeface="Consolas" pitchFamily="49" charset="0"/>
                <a:cs typeface="Arial" charset="0"/>
              </a:rPr>
              <a:t>    }</a:t>
            </a:r>
          </a:p>
          <a:p>
            <a:pPr lvl="2">
              <a:buFontTx/>
              <a:buNone/>
            </a:pPr>
            <a:r>
              <a:rPr lang="en-US" altLang="en-US" sz="1200" dirty="0" smtClean="0">
                <a:latin typeface="Consolas" pitchFamily="49" charset="0"/>
                <a:cs typeface="Arial" charset="0"/>
              </a:rPr>
              <a:t>}</a:t>
            </a:r>
          </a:p>
        </p:txBody>
      </p:sp>
      <p:sp>
        <p:nvSpPr>
          <p:cNvPr id="6" name="Rounded Rectangle 5"/>
          <p:cNvSpPr/>
          <p:nvPr/>
        </p:nvSpPr>
        <p:spPr>
          <a:xfrm>
            <a:off x="2627313" y="2852738"/>
            <a:ext cx="1439862" cy="2159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030" name="Text Box 11"/>
          <p:cNvSpPr txBox="1">
            <a:spLocks noChangeArrowheads="1"/>
          </p:cNvSpPr>
          <p:nvPr/>
        </p:nvSpPr>
        <p:spPr bwMode="auto">
          <a:xfrm>
            <a:off x="4254500" y="4868863"/>
            <a:ext cx="345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Thus, the worst-case run time is</a:t>
            </a:r>
          </a:p>
        </p:txBody>
      </p:sp>
      <p:graphicFrame>
        <p:nvGraphicFramePr>
          <p:cNvPr id="1026" name="Object 2"/>
          <p:cNvGraphicFramePr>
            <a:graphicFrameLocks noChangeAspect="1"/>
          </p:cNvGraphicFramePr>
          <p:nvPr/>
        </p:nvGraphicFramePr>
        <p:xfrm>
          <a:off x="5305425" y="5095875"/>
          <a:ext cx="2786063" cy="850900"/>
        </p:xfrm>
        <a:graphic>
          <a:graphicData uri="http://schemas.openxmlformats.org/presentationml/2006/ole">
            <mc:AlternateContent xmlns:mc="http://schemas.openxmlformats.org/markup-compatibility/2006">
              <mc:Choice xmlns:v="urn:schemas-microsoft-com:vml" Requires="v">
                <p:oleObj spid="_x0000_s134148" name="Equation" r:id="rId4" imgW="1371600" imgH="419040" progId="Equation.DSMT4">
                  <p:embed/>
                </p:oleObj>
              </mc:Choice>
              <mc:Fallback>
                <p:oleObj name="Equation" r:id="rId4" imgW="137160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5425" y="5095875"/>
                        <a:ext cx="2786063"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1" name="TextBox 8"/>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8.2.3</a:t>
            </a:r>
            <a:endParaRPr lang="en-CA" altLang="en-US" dirty="0"/>
          </a:p>
        </p:txBody>
      </p:sp>
    </p:spTree>
    <p:extLst>
      <p:ext uri="{BB962C8B-B14F-4D97-AF65-F5344CB8AC3E}">
        <p14:creationId xmlns:p14="http://schemas.microsoft.com/office/powerpoint/2010/main" val="2473817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mtClean="0">
                <a:latin typeface="Arial" charset="0"/>
                <a:cs typeface="Arial" charset="0"/>
              </a:rPr>
              <a:t>Implementation and Analysis</a:t>
            </a:r>
          </a:p>
        </p:txBody>
      </p:sp>
      <p:sp>
        <p:nvSpPr>
          <p:cNvPr id="1945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Problem:  we may break out of the inner loop…</a:t>
            </a:r>
            <a:endParaRPr lang="en-US" altLang="en-US" baseline="30000" dirty="0" smtClean="0">
              <a:latin typeface="Arial" charset="0"/>
              <a:cs typeface="Arial" charset="0"/>
            </a:endParaRPr>
          </a:p>
          <a:p>
            <a:pPr>
              <a:buFontTx/>
              <a:buNone/>
            </a:pPr>
            <a:endParaRPr lang="en-US" altLang="en-US" sz="1200" b="1" dirty="0" smtClean="0">
              <a:latin typeface="Courier New" pitchFamily="49" charset="0"/>
              <a:cs typeface="Arial" charset="0"/>
            </a:endParaRPr>
          </a:p>
          <a:p>
            <a:pPr lvl="2">
              <a:buFontTx/>
              <a:buNone/>
            </a:pPr>
            <a:r>
              <a:rPr lang="en-US" altLang="en-US" sz="1200" dirty="0" smtClean="0">
                <a:latin typeface="Consolas" pitchFamily="49" charset="0"/>
                <a:cs typeface="Arial" charset="0"/>
              </a:rPr>
              <a:t>template &lt;typename Type&gt;</a:t>
            </a:r>
          </a:p>
          <a:p>
            <a:pPr lvl="2">
              <a:buFontTx/>
              <a:buNone/>
            </a:pPr>
            <a:r>
              <a:rPr lang="en-US" altLang="en-US" sz="1200" dirty="0" smtClean="0">
                <a:latin typeface="Consolas" pitchFamily="49" charset="0"/>
                <a:cs typeface="Arial" charset="0"/>
              </a:rPr>
              <a:t>void </a:t>
            </a:r>
            <a:r>
              <a:rPr lang="en-US" altLang="en-US" sz="1200" dirty="0" err="1" smtClean="0">
                <a:latin typeface="Consolas" pitchFamily="49" charset="0"/>
                <a:cs typeface="Arial" charset="0"/>
              </a:rPr>
              <a:t>insertion_sort</a:t>
            </a:r>
            <a:r>
              <a:rPr lang="en-US" altLang="en-US" sz="1200" dirty="0" smtClean="0">
                <a:latin typeface="Consolas" pitchFamily="49" charset="0"/>
                <a:cs typeface="Arial" charset="0"/>
              </a:rPr>
              <a:t>( Type *</a:t>
            </a:r>
            <a:r>
              <a:rPr lang="en-US" altLang="en-US" sz="1200" dirty="0" err="1" smtClean="0">
                <a:latin typeface="Consolas" pitchFamily="49" charset="0"/>
                <a:cs typeface="Arial" charset="0"/>
              </a:rPr>
              <a:t>const</a:t>
            </a:r>
            <a:r>
              <a:rPr lang="en-US" altLang="en-US" sz="1200" dirty="0" smtClean="0">
                <a:latin typeface="Consolas" pitchFamily="49" charset="0"/>
                <a:cs typeface="Arial" charset="0"/>
              </a:rPr>
              <a:t> array, </a:t>
            </a:r>
            <a:r>
              <a:rPr lang="en-US" altLang="en-US" sz="1200" dirty="0" err="1" smtClean="0">
                <a:latin typeface="Consolas" pitchFamily="49" charset="0"/>
                <a:cs typeface="Arial" charset="0"/>
              </a:rPr>
              <a:t>int</a:t>
            </a:r>
            <a:r>
              <a:rPr lang="en-US" altLang="en-US" sz="1200" dirty="0" smtClean="0">
                <a:latin typeface="Consolas" pitchFamily="49" charset="0"/>
                <a:cs typeface="Arial" charset="0"/>
              </a:rPr>
              <a:t> </a:t>
            </a:r>
            <a:r>
              <a:rPr lang="en-US" altLang="en-US" sz="1200" dirty="0" err="1" smtClean="0">
                <a:latin typeface="Consolas" pitchFamily="49" charset="0"/>
                <a:cs typeface="Arial" charset="0"/>
              </a:rPr>
              <a:t>const</a:t>
            </a:r>
            <a:r>
              <a:rPr lang="en-US" altLang="en-US" sz="1200" dirty="0" smtClean="0">
                <a:latin typeface="Consolas" pitchFamily="49" charset="0"/>
                <a:cs typeface="Arial" charset="0"/>
              </a:rPr>
              <a:t> n ) {</a:t>
            </a:r>
          </a:p>
          <a:p>
            <a:pPr lvl="2">
              <a:buFontTx/>
              <a:buNone/>
            </a:pPr>
            <a:r>
              <a:rPr lang="en-US" altLang="en-US" sz="1200" dirty="0" smtClean="0">
                <a:latin typeface="Consolas" pitchFamily="49" charset="0"/>
                <a:cs typeface="Arial" charset="0"/>
              </a:rPr>
              <a:t>    for ( </a:t>
            </a:r>
            <a:r>
              <a:rPr lang="en-US" altLang="en-US" sz="1200" dirty="0" err="1" smtClean="0">
                <a:latin typeface="Consolas" pitchFamily="49" charset="0"/>
                <a:cs typeface="Arial" charset="0"/>
              </a:rPr>
              <a:t>int</a:t>
            </a:r>
            <a:r>
              <a:rPr lang="en-US" altLang="en-US" sz="1200" dirty="0" smtClean="0">
                <a:latin typeface="Consolas" pitchFamily="49" charset="0"/>
                <a:cs typeface="Arial" charset="0"/>
              </a:rPr>
              <a:t> k = 1; k &lt; n; ++k ) {</a:t>
            </a:r>
          </a:p>
          <a:p>
            <a:pPr lvl="2">
              <a:buFont typeface="Arial" charset="0"/>
              <a:buNone/>
            </a:pPr>
            <a:r>
              <a:rPr lang="en-US" altLang="en-US" sz="1200" dirty="0" smtClean="0">
                <a:latin typeface="Consolas" pitchFamily="49" charset="0"/>
                <a:cs typeface="Consolas" pitchFamily="49" charset="0"/>
              </a:rPr>
              <a:t>        for ( </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 j = k; j &gt; 0; --j ) {</a:t>
            </a:r>
          </a:p>
          <a:p>
            <a:pPr lvl="2">
              <a:buFont typeface="Arial" charset="0"/>
              <a:buNone/>
            </a:pPr>
            <a:r>
              <a:rPr lang="en-US" altLang="en-US" sz="1200" dirty="0" smtClean="0">
                <a:latin typeface="Consolas" pitchFamily="49" charset="0"/>
                <a:cs typeface="Consolas" pitchFamily="49" charset="0"/>
              </a:rPr>
              <a:t>            if ( array[j - 1] &gt; array[j] ) {</a:t>
            </a:r>
          </a:p>
          <a:p>
            <a:pPr lvl="2">
              <a:buNone/>
            </a:pPr>
            <a:r>
              <a:rPr lang="en-US" altLang="en-US" sz="1200" dirty="0" smtClean="0">
                <a:latin typeface="Consolas" pitchFamily="49" charset="0"/>
                <a:cs typeface="Consolas" pitchFamily="49" charset="0"/>
              </a:rPr>
              <a:t>                </a:t>
            </a:r>
            <a:r>
              <a:rPr lang="en-CA" altLang="en-US" sz="1200" dirty="0" err="1">
                <a:latin typeface="Consolas" pitchFamily="49" charset="0"/>
                <a:cs typeface="Arial" charset="0"/>
              </a:rPr>
              <a:t>std</a:t>
            </a:r>
            <a:r>
              <a:rPr lang="en-CA" altLang="en-US" sz="1200" dirty="0">
                <a:latin typeface="Consolas" pitchFamily="49" charset="0"/>
                <a:cs typeface="Arial" charset="0"/>
              </a:rPr>
              <a:t>::swap( array[j - 1], array[j] </a:t>
            </a:r>
            <a:r>
              <a:rPr lang="en-CA" altLang="en-US" sz="1200" dirty="0" smtClean="0">
                <a:latin typeface="Consolas" pitchFamily="49" charset="0"/>
                <a:cs typeface="Arial" charset="0"/>
              </a:rPr>
              <a:t>);</a:t>
            </a:r>
          </a:p>
          <a:p>
            <a:pPr lvl="2">
              <a:buNone/>
            </a:pPr>
            <a:r>
              <a:rPr lang="en-US" altLang="en-US" sz="1200" dirty="0" smtClean="0">
                <a:latin typeface="Consolas" pitchFamily="49" charset="0"/>
                <a:cs typeface="Arial" charset="0"/>
              </a:rPr>
              <a:t>            </a:t>
            </a:r>
            <a:r>
              <a:rPr lang="en-US" altLang="en-US" sz="1200" dirty="0" smtClean="0">
                <a:latin typeface="Consolas" pitchFamily="49" charset="0"/>
                <a:cs typeface="Arial" charset="0"/>
              </a:rPr>
              <a:t>} else {</a:t>
            </a:r>
          </a:p>
          <a:p>
            <a:pPr lvl="2">
              <a:buFont typeface="Arial" charset="0"/>
              <a:buNone/>
            </a:pPr>
            <a:r>
              <a:rPr lang="en-US" altLang="en-US" sz="1200" dirty="0" smtClean="0">
                <a:latin typeface="Consolas" pitchFamily="49" charset="0"/>
                <a:cs typeface="Arial" charset="0"/>
              </a:rPr>
              <a:t>                // As soon as we don't need to swap, the (k + 1)</a:t>
            </a:r>
            <a:r>
              <a:rPr lang="en-US" altLang="en-US" sz="1200" dirty="0" err="1" smtClean="0">
                <a:latin typeface="Consolas" pitchFamily="49" charset="0"/>
                <a:cs typeface="Arial" charset="0"/>
              </a:rPr>
              <a:t>st</a:t>
            </a:r>
            <a:endParaRPr lang="en-US" altLang="en-US" sz="1200" dirty="0" smtClean="0">
              <a:latin typeface="Consolas" pitchFamily="49" charset="0"/>
              <a:cs typeface="Arial" charset="0"/>
            </a:endParaRPr>
          </a:p>
          <a:p>
            <a:pPr lvl="2">
              <a:buFont typeface="Arial" charset="0"/>
              <a:buNone/>
            </a:pPr>
            <a:r>
              <a:rPr lang="en-US" altLang="en-US" sz="1200" dirty="0" smtClean="0">
                <a:latin typeface="Consolas" pitchFamily="49" charset="0"/>
                <a:cs typeface="Arial" charset="0"/>
              </a:rPr>
              <a:t>               // is in the correct location</a:t>
            </a:r>
          </a:p>
          <a:p>
            <a:pPr lvl="2">
              <a:buFont typeface="Arial" charset="0"/>
              <a:buNone/>
            </a:pPr>
            <a:r>
              <a:rPr lang="en-US" altLang="en-US" sz="1200" dirty="0" smtClean="0">
                <a:latin typeface="Consolas" pitchFamily="49" charset="0"/>
                <a:cs typeface="Arial" charset="0"/>
              </a:rPr>
              <a:t>               break;</a:t>
            </a:r>
          </a:p>
          <a:p>
            <a:pPr lvl="2">
              <a:buFont typeface="Arial" charset="0"/>
              <a:buNone/>
            </a:pPr>
            <a:r>
              <a:rPr lang="en-US" altLang="en-US" sz="1200" dirty="0" smtClean="0">
                <a:latin typeface="Consolas" pitchFamily="49" charset="0"/>
                <a:cs typeface="Arial" charset="0"/>
              </a:rPr>
              <a:t>            }</a:t>
            </a:r>
          </a:p>
          <a:p>
            <a:pPr lvl="2">
              <a:buFont typeface="Arial" charset="0"/>
              <a:buNone/>
            </a:pPr>
            <a:r>
              <a:rPr lang="en-US" altLang="en-US" sz="1200" dirty="0" smtClean="0">
                <a:latin typeface="Consolas" pitchFamily="49" charset="0"/>
                <a:cs typeface="Arial" charset="0"/>
              </a:rPr>
              <a:t>        }</a:t>
            </a:r>
            <a:endParaRPr lang="en-US" altLang="en-US" sz="1200" dirty="0" smtClean="0">
              <a:latin typeface="Times New Roman" pitchFamily="18" charset="0"/>
              <a:cs typeface="Arial" charset="0"/>
            </a:endParaRPr>
          </a:p>
          <a:p>
            <a:pPr lvl="2">
              <a:buFontTx/>
              <a:buNone/>
            </a:pPr>
            <a:r>
              <a:rPr lang="en-US" altLang="en-US" sz="1200" dirty="0" smtClean="0">
                <a:latin typeface="Consolas" pitchFamily="49" charset="0"/>
                <a:cs typeface="Arial" charset="0"/>
              </a:rPr>
              <a:t>    }</a:t>
            </a:r>
          </a:p>
          <a:p>
            <a:pPr lvl="2">
              <a:buFontTx/>
              <a:buNone/>
            </a:pPr>
            <a:r>
              <a:rPr lang="en-US" altLang="en-US" sz="1200" dirty="0" smtClean="0">
                <a:latin typeface="Consolas" pitchFamily="49" charset="0"/>
                <a:cs typeface="Arial" charset="0"/>
              </a:rPr>
              <a:t>}</a:t>
            </a:r>
          </a:p>
        </p:txBody>
      </p:sp>
      <p:sp>
        <p:nvSpPr>
          <p:cNvPr id="6" name="Rounded Rectangle 5"/>
          <p:cNvSpPr/>
          <p:nvPr/>
        </p:nvSpPr>
        <p:spPr>
          <a:xfrm>
            <a:off x="2678113" y="4173144"/>
            <a:ext cx="647700" cy="2159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9461" name="TextBox 8"/>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8.2.3</a:t>
            </a:r>
            <a:endParaRPr lang="en-CA" altLang="en-US" dirty="0"/>
          </a:p>
        </p:txBody>
      </p:sp>
    </p:spTree>
    <p:extLst>
      <p:ext uri="{BB962C8B-B14F-4D97-AF65-F5344CB8AC3E}">
        <p14:creationId xmlns:p14="http://schemas.microsoft.com/office/powerpoint/2010/main" val="34657419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latin typeface="Arial" charset="0"/>
                <a:cs typeface="Arial" charset="0"/>
              </a:rPr>
              <a:t>Implementation and Analysis</a:t>
            </a:r>
          </a:p>
        </p:txBody>
      </p:sp>
      <p:sp>
        <p:nvSpPr>
          <p:cNvPr id="2048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Recall:  each time we perform a swap, we remove an inversion</a:t>
            </a:r>
            <a:endParaRPr lang="en-US" altLang="en-US" baseline="30000" dirty="0" smtClean="0">
              <a:latin typeface="Arial" charset="0"/>
              <a:cs typeface="Arial" charset="0"/>
            </a:endParaRPr>
          </a:p>
          <a:p>
            <a:pPr>
              <a:buFontTx/>
              <a:buNone/>
            </a:pPr>
            <a:endParaRPr lang="en-US" altLang="en-US" sz="1200" b="1" dirty="0" smtClean="0">
              <a:latin typeface="Courier New" pitchFamily="49" charset="0"/>
              <a:cs typeface="Arial" charset="0"/>
            </a:endParaRPr>
          </a:p>
          <a:p>
            <a:pPr lvl="2">
              <a:buFontTx/>
              <a:buNone/>
            </a:pPr>
            <a:r>
              <a:rPr lang="en-US" altLang="en-US" sz="1200" dirty="0" smtClean="0">
                <a:latin typeface="Consolas" pitchFamily="49" charset="0"/>
                <a:cs typeface="Arial" charset="0"/>
              </a:rPr>
              <a:t>template &lt;typename Type&gt;</a:t>
            </a:r>
          </a:p>
          <a:p>
            <a:pPr lvl="2">
              <a:buFontTx/>
              <a:buNone/>
            </a:pPr>
            <a:r>
              <a:rPr lang="en-US" altLang="en-US" sz="1200" dirty="0" smtClean="0">
                <a:latin typeface="Consolas" pitchFamily="49" charset="0"/>
                <a:cs typeface="Arial" charset="0"/>
              </a:rPr>
              <a:t>void </a:t>
            </a:r>
            <a:r>
              <a:rPr lang="en-US" altLang="en-US" sz="1200" dirty="0" err="1" smtClean="0">
                <a:latin typeface="Consolas" pitchFamily="49" charset="0"/>
                <a:cs typeface="Arial" charset="0"/>
              </a:rPr>
              <a:t>insertion_sort</a:t>
            </a:r>
            <a:r>
              <a:rPr lang="en-US" altLang="en-US" sz="1200" dirty="0" smtClean="0">
                <a:latin typeface="Consolas" pitchFamily="49" charset="0"/>
                <a:cs typeface="Arial" charset="0"/>
              </a:rPr>
              <a:t>( Type *</a:t>
            </a:r>
            <a:r>
              <a:rPr lang="en-US" altLang="en-US" sz="1200" dirty="0" err="1" smtClean="0">
                <a:latin typeface="Consolas" pitchFamily="49" charset="0"/>
                <a:cs typeface="Arial" charset="0"/>
              </a:rPr>
              <a:t>const</a:t>
            </a:r>
            <a:r>
              <a:rPr lang="en-US" altLang="en-US" sz="1200" dirty="0" smtClean="0">
                <a:latin typeface="Consolas" pitchFamily="49" charset="0"/>
                <a:cs typeface="Arial" charset="0"/>
              </a:rPr>
              <a:t> array, </a:t>
            </a:r>
            <a:r>
              <a:rPr lang="en-US" altLang="en-US" sz="1200" dirty="0" err="1" smtClean="0">
                <a:latin typeface="Consolas" pitchFamily="49" charset="0"/>
                <a:cs typeface="Arial" charset="0"/>
              </a:rPr>
              <a:t>int</a:t>
            </a:r>
            <a:r>
              <a:rPr lang="en-US" altLang="en-US" sz="1200" dirty="0" smtClean="0">
                <a:latin typeface="Consolas" pitchFamily="49" charset="0"/>
                <a:cs typeface="Arial" charset="0"/>
              </a:rPr>
              <a:t> </a:t>
            </a:r>
            <a:r>
              <a:rPr lang="en-US" altLang="en-US" sz="1200" dirty="0" err="1" smtClean="0">
                <a:latin typeface="Consolas" pitchFamily="49" charset="0"/>
                <a:cs typeface="Arial" charset="0"/>
              </a:rPr>
              <a:t>const</a:t>
            </a:r>
            <a:r>
              <a:rPr lang="en-US" altLang="en-US" sz="1200" dirty="0" smtClean="0">
                <a:latin typeface="Consolas" pitchFamily="49" charset="0"/>
                <a:cs typeface="Arial" charset="0"/>
              </a:rPr>
              <a:t> n ) {</a:t>
            </a:r>
          </a:p>
          <a:p>
            <a:pPr lvl="2">
              <a:buFontTx/>
              <a:buNone/>
            </a:pPr>
            <a:r>
              <a:rPr lang="en-US" altLang="en-US" sz="1200" dirty="0" smtClean="0">
                <a:latin typeface="Consolas" pitchFamily="49" charset="0"/>
                <a:cs typeface="Arial" charset="0"/>
              </a:rPr>
              <a:t>    for ( </a:t>
            </a:r>
            <a:r>
              <a:rPr lang="en-US" altLang="en-US" sz="1200" dirty="0" err="1" smtClean="0">
                <a:latin typeface="Consolas" pitchFamily="49" charset="0"/>
                <a:cs typeface="Arial" charset="0"/>
              </a:rPr>
              <a:t>int</a:t>
            </a:r>
            <a:r>
              <a:rPr lang="en-US" altLang="en-US" sz="1200" dirty="0" smtClean="0">
                <a:latin typeface="Consolas" pitchFamily="49" charset="0"/>
                <a:cs typeface="Arial" charset="0"/>
              </a:rPr>
              <a:t> k = 1; k &lt; n; ++k ) {</a:t>
            </a:r>
          </a:p>
          <a:p>
            <a:pPr lvl="2">
              <a:buFont typeface="Arial" charset="0"/>
              <a:buNone/>
            </a:pPr>
            <a:r>
              <a:rPr lang="en-US" altLang="en-US" sz="1200" dirty="0" smtClean="0">
                <a:latin typeface="Consolas" pitchFamily="49" charset="0"/>
                <a:cs typeface="Consolas" pitchFamily="49" charset="0"/>
              </a:rPr>
              <a:t>        for ( </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 j = k; j &gt; 0; --j ) {</a:t>
            </a:r>
          </a:p>
          <a:p>
            <a:pPr lvl="2">
              <a:buFont typeface="Arial" charset="0"/>
              <a:buNone/>
            </a:pPr>
            <a:r>
              <a:rPr lang="en-US" altLang="en-US" sz="1200" dirty="0" smtClean="0">
                <a:latin typeface="Consolas" pitchFamily="49" charset="0"/>
                <a:cs typeface="Consolas" pitchFamily="49" charset="0"/>
              </a:rPr>
              <a:t>            if ( array[j - 1] &gt; array[j] ) {</a:t>
            </a:r>
          </a:p>
          <a:p>
            <a:pPr lvl="2">
              <a:buNone/>
            </a:pPr>
            <a:r>
              <a:rPr lang="en-US" altLang="en-US" sz="1200" dirty="0" smtClean="0">
                <a:latin typeface="Consolas" pitchFamily="49" charset="0"/>
                <a:cs typeface="Consolas" pitchFamily="49" charset="0"/>
              </a:rPr>
              <a:t>                </a:t>
            </a:r>
            <a:r>
              <a:rPr lang="en-CA" altLang="en-US" sz="1200" dirty="0" err="1">
                <a:latin typeface="Consolas" pitchFamily="49" charset="0"/>
                <a:cs typeface="Arial" charset="0"/>
              </a:rPr>
              <a:t>std</a:t>
            </a:r>
            <a:r>
              <a:rPr lang="en-CA" altLang="en-US" sz="1200" dirty="0">
                <a:latin typeface="Consolas" pitchFamily="49" charset="0"/>
                <a:cs typeface="Arial" charset="0"/>
              </a:rPr>
              <a:t>::swap( array[j - 1], array[j] </a:t>
            </a:r>
            <a:r>
              <a:rPr lang="en-CA" altLang="en-US" sz="1200" dirty="0" smtClean="0">
                <a:latin typeface="Consolas" pitchFamily="49" charset="0"/>
                <a:cs typeface="Arial" charset="0"/>
              </a:rPr>
              <a:t>);</a:t>
            </a:r>
            <a:endParaRPr lang="en-US" altLang="en-US" sz="1200" dirty="0" smtClean="0">
              <a:latin typeface="Consolas" pitchFamily="49" charset="0"/>
              <a:cs typeface="Arial" charset="0"/>
            </a:endParaRPr>
          </a:p>
          <a:p>
            <a:pPr lvl="2">
              <a:buFont typeface="Arial" charset="0"/>
              <a:buNone/>
            </a:pPr>
            <a:r>
              <a:rPr lang="en-US" altLang="en-US" sz="1200" dirty="0" smtClean="0">
                <a:latin typeface="Consolas" pitchFamily="49" charset="0"/>
                <a:cs typeface="Arial" charset="0"/>
              </a:rPr>
              <a:t>            } else {</a:t>
            </a:r>
          </a:p>
          <a:p>
            <a:pPr lvl="2">
              <a:buFont typeface="Arial" charset="0"/>
              <a:buNone/>
            </a:pPr>
            <a:r>
              <a:rPr lang="en-US" altLang="en-US" sz="1200" dirty="0" smtClean="0">
                <a:latin typeface="Consolas" pitchFamily="49" charset="0"/>
                <a:cs typeface="Arial" charset="0"/>
              </a:rPr>
              <a:t>                // As soon as we don't need to swap, the (k + 1)</a:t>
            </a:r>
            <a:r>
              <a:rPr lang="en-US" altLang="en-US" sz="1200" dirty="0" err="1" smtClean="0">
                <a:latin typeface="Consolas" pitchFamily="49" charset="0"/>
                <a:cs typeface="Arial" charset="0"/>
              </a:rPr>
              <a:t>st</a:t>
            </a:r>
            <a:endParaRPr lang="en-US" altLang="en-US" sz="1200" dirty="0" smtClean="0">
              <a:latin typeface="Consolas" pitchFamily="49" charset="0"/>
              <a:cs typeface="Arial" charset="0"/>
            </a:endParaRPr>
          </a:p>
          <a:p>
            <a:pPr lvl="2">
              <a:buFont typeface="Arial" charset="0"/>
              <a:buNone/>
            </a:pPr>
            <a:r>
              <a:rPr lang="en-US" altLang="en-US" sz="1200" dirty="0" smtClean="0">
                <a:latin typeface="Consolas" pitchFamily="49" charset="0"/>
                <a:cs typeface="Arial" charset="0"/>
              </a:rPr>
              <a:t>               // is in the correct location</a:t>
            </a:r>
          </a:p>
          <a:p>
            <a:pPr lvl="2">
              <a:buFont typeface="Arial" charset="0"/>
              <a:buNone/>
            </a:pPr>
            <a:r>
              <a:rPr lang="en-US" altLang="en-US" sz="1200" dirty="0" smtClean="0">
                <a:latin typeface="Consolas" pitchFamily="49" charset="0"/>
                <a:cs typeface="Arial" charset="0"/>
              </a:rPr>
              <a:t>               break;</a:t>
            </a:r>
          </a:p>
          <a:p>
            <a:pPr lvl="2">
              <a:buFont typeface="Arial" charset="0"/>
              <a:buNone/>
            </a:pPr>
            <a:r>
              <a:rPr lang="en-US" altLang="en-US" sz="1200" dirty="0" smtClean="0">
                <a:latin typeface="Consolas" pitchFamily="49" charset="0"/>
                <a:cs typeface="Arial" charset="0"/>
              </a:rPr>
              <a:t>            }</a:t>
            </a:r>
          </a:p>
          <a:p>
            <a:pPr lvl="2">
              <a:buFont typeface="Arial" charset="0"/>
              <a:buNone/>
            </a:pPr>
            <a:r>
              <a:rPr lang="en-US" altLang="en-US" sz="1200" dirty="0" smtClean="0">
                <a:latin typeface="Consolas" pitchFamily="49" charset="0"/>
                <a:cs typeface="Arial" charset="0"/>
              </a:rPr>
              <a:t>        }</a:t>
            </a:r>
            <a:endParaRPr lang="en-US" altLang="en-US" sz="1200" dirty="0" smtClean="0">
              <a:latin typeface="Times New Roman" pitchFamily="18" charset="0"/>
              <a:cs typeface="Arial" charset="0"/>
            </a:endParaRPr>
          </a:p>
          <a:p>
            <a:pPr lvl="2">
              <a:buFontTx/>
              <a:buNone/>
            </a:pPr>
            <a:r>
              <a:rPr lang="en-US" altLang="en-US" sz="1200" dirty="0" smtClean="0">
                <a:latin typeface="Consolas" pitchFamily="49" charset="0"/>
                <a:cs typeface="Arial" charset="0"/>
              </a:rPr>
              <a:t>    }</a:t>
            </a:r>
          </a:p>
          <a:p>
            <a:pPr lvl="2">
              <a:buFontTx/>
              <a:buNone/>
            </a:pPr>
            <a:r>
              <a:rPr lang="en-US" altLang="en-US" sz="1200" dirty="0" smtClean="0">
                <a:latin typeface="Consolas" pitchFamily="49" charset="0"/>
                <a:cs typeface="Arial" charset="0"/>
              </a:rPr>
              <a:t>}</a:t>
            </a:r>
          </a:p>
        </p:txBody>
      </p:sp>
      <p:sp>
        <p:nvSpPr>
          <p:cNvPr id="6" name="Rounded Rectangle 5"/>
          <p:cNvSpPr/>
          <p:nvPr/>
        </p:nvSpPr>
        <p:spPr>
          <a:xfrm>
            <a:off x="2368550" y="3068639"/>
            <a:ext cx="3571602" cy="5508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0485" name="TextBox 4"/>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8.2.3</a:t>
            </a:r>
            <a:endParaRPr lang="en-CA" altLang="en-US" dirty="0"/>
          </a:p>
        </p:txBody>
      </p:sp>
    </p:spTree>
    <p:extLst>
      <p:ext uri="{BB962C8B-B14F-4D97-AF65-F5344CB8AC3E}">
        <p14:creationId xmlns:p14="http://schemas.microsoft.com/office/powerpoint/2010/main" val="2854512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latin typeface="Arial" charset="0"/>
                <a:cs typeface="Arial" charset="0"/>
              </a:rPr>
              <a:t>Implementation and Analysis</a:t>
            </a:r>
          </a:p>
        </p:txBody>
      </p:sp>
      <p:sp>
        <p:nvSpPr>
          <p:cNvPr id="2150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As soon as a pair </a:t>
            </a:r>
            <a:r>
              <a:rPr lang="en-US" altLang="en-US" dirty="0" smtClean="0">
                <a:latin typeface="Consolas" pitchFamily="49" charset="0"/>
                <a:cs typeface="Consolas" pitchFamily="49" charset="0"/>
              </a:rPr>
              <a:t>array[j - 1] &lt;= array[j]</a:t>
            </a:r>
            <a:r>
              <a:rPr lang="en-US" altLang="en-US" dirty="0" smtClean="0">
                <a:latin typeface="Arial" charset="0"/>
                <a:cs typeface="Arial" charset="0"/>
              </a:rPr>
              <a:t>, we are finished</a:t>
            </a:r>
            <a:endParaRPr lang="en-US" altLang="en-US" baseline="30000" dirty="0" smtClean="0">
              <a:latin typeface="Arial" charset="0"/>
              <a:cs typeface="Arial" charset="0"/>
            </a:endParaRPr>
          </a:p>
          <a:p>
            <a:pPr>
              <a:buFontTx/>
              <a:buNone/>
            </a:pPr>
            <a:endParaRPr lang="en-US" altLang="en-US" sz="1200" b="1" dirty="0" smtClean="0">
              <a:latin typeface="Courier New" pitchFamily="49" charset="0"/>
              <a:cs typeface="Arial" charset="0"/>
            </a:endParaRPr>
          </a:p>
          <a:p>
            <a:pPr lvl="2">
              <a:buFontTx/>
              <a:buNone/>
            </a:pPr>
            <a:r>
              <a:rPr lang="en-US" altLang="en-US" sz="1200" dirty="0" smtClean="0">
                <a:latin typeface="Consolas" pitchFamily="49" charset="0"/>
                <a:cs typeface="Arial" charset="0"/>
              </a:rPr>
              <a:t>template &lt;typename Type&gt;</a:t>
            </a:r>
          </a:p>
          <a:p>
            <a:pPr lvl="2">
              <a:buFontTx/>
              <a:buNone/>
            </a:pPr>
            <a:r>
              <a:rPr lang="en-US" altLang="en-US" sz="1200" dirty="0" smtClean="0">
                <a:latin typeface="Consolas" pitchFamily="49" charset="0"/>
                <a:cs typeface="Arial" charset="0"/>
              </a:rPr>
              <a:t>void </a:t>
            </a:r>
            <a:r>
              <a:rPr lang="en-US" altLang="en-US" sz="1200" dirty="0" err="1" smtClean="0">
                <a:latin typeface="Consolas" pitchFamily="49" charset="0"/>
                <a:cs typeface="Arial" charset="0"/>
              </a:rPr>
              <a:t>insertion_sort</a:t>
            </a:r>
            <a:r>
              <a:rPr lang="en-US" altLang="en-US" sz="1200" dirty="0" smtClean="0">
                <a:latin typeface="Consolas" pitchFamily="49" charset="0"/>
                <a:cs typeface="Arial" charset="0"/>
              </a:rPr>
              <a:t>( Type *</a:t>
            </a:r>
            <a:r>
              <a:rPr lang="en-US" altLang="en-US" sz="1200" dirty="0" err="1" smtClean="0">
                <a:latin typeface="Consolas" pitchFamily="49" charset="0"/>
                <a:cs typeface="Arial" charset="0"/>
              </a:rPr>
              <a:t>const</a:t>
            </a:r>
            <a:r>
              <a:rPr lang="en-US" altLang="en-US" sz="1200" dirty="0" smtClean="0">
                <a:latin typeface="Consolas" pitchFamily="49" charset="0"/>
                <a:cs typeface="Arial" charset="0"/>
              </a:rPr>
              <a:t> array, </a:t>
            </a:r>
            <a:r>
              <a:rPr lang="en-US" altLang="en-US" sz="1200" dirty="0" err="1" smtClean="0">
                <a:latin typeface="Consolas" pitchFamily="49" charset="0"/>
                <a:cs typeface="Arial" charset="0"/>
              </a:rPr>
              <a:t>int</a:t>
            </a:r>
            <a:r>
              <a:rPr lang="en-US" altLang="en-US" sz="1200" dirty="0" smtClean="0">
                <a:latin typeface="Consolas" pitchFamily="49" charset="0"/>
                <a:cs typeface="Arial" charset="0"/>
              </a:rPr>
              <a:t> </a:t>
            </a:r>
            <a:r>
              <a:rPr lang="en-US" altLang="en-US" sz="1200" dirty="0" err="1" smtClean="0">
                <a:latin typeface="Consolas" pitchFamily="49" charset="0"/>
                <a:cs typeface="Arial" charset="0"/>
              </a:rPr>
              <a:t>const</a:t>
            </a:r>
            <a:r>
              <a:rPr lang="en-US" altLang="en-US" sz="1200" dirty="0" smtClean="0">
                <a:latin typeface="Consolas" pitchFamily="49" charset="0"/>
                <a:cs typeface="Arial" charset="0"/>
              </a:rPr>
              <a:t> n ) {</a:t>
            </a:r>
          </a:p>
          <a:p>
            <a:pPr lvl="2">
              <a:buFontTx/>
              <a:buNone/>
            </a:pPr>
            <a:r>
              <a:rPr lang="en-US" altLang="en-US" sz="1200" dirty="0" smtClean="0">
                <a:latin typeface="Consolas" pitchFamily="49" charset="0"/>
                <a:cs typeface="Arial" charset="0"/>
              </a:rPr>
              <a:t>    for ( </a:t>
            </a:r>
            <a:r>
              <a:rPr lang="en-US" altLang="en-US" sz="1200" dirty="0" err="1" smtClean="0">
                <a:latin typeface="Consolas" pitchFamily="49" charset="0"/>
                <a:cs typeface="Arial" charset="0"/>
              </a:rPr>
              <a:t>int</a:t>
            </a:r>
            <a:r>
              <a:rPr lang="en-US" altLang="en-US" sz="1200" dirty="0" smtClean="0">
                <a:latin typeface="Consolas" pitchFamily="49" charset="0"/>
                <a:cs typeface="Arial" charset="0"/>
              </a:rPr>
              <a:t> k = 1; k &lt; n; ++k ) {</a:t>
            </a:r>
          </a:p>
          <a:p>
            <a:pPr lvl="2">
              <a:buFont typeface="Arial" charset="0"/>
              <a:buNone/>
            </a:pPr>
            <a:r>
              <a:rPr lang="en-US" altLang="en-US" sz="1200" dirty="0" smtClean="0">
                <a:latin typeface="Consolas" pitchFamily="49" charset="0"/>
                <a:cs typeface="Consolas" pitchFamily="49" charset="0"/>
              </a:rPr>
              <a:t>        for ( </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 j = k; j &gt; 0; --j ) {</a:t>
            </a:r>
          </a:p>
          <a:p>
            <a:pPr lvl="2">
              <a:buFont typeface="Arial" charset="0"/>
              <a:buNone/>
            </a:pPr>
            <a:r>
              <a:rPr lang="en-US" altLang="en-US" sz="1200" dirty="0" smtClean="0">
                <a:latin typeface="Consolas" pitchFamily="49" charset="0"/>
                <a:cs typeface="Consolas" pitchFamily="49" charset="0"/>
              </a:rPr>
              <a:t>            if ( array[j - 1] &gt; array[j] ) {</a:t>
            </a:r>
          </a:p>
          <a:p>
            <a:pPr lvl="2">
              <a:buNone/>
            </a:pPr>
            <a:r>
              <a:rPr lang="en-US" altLang="en-US" sz="1200" dirty="0" smtClean="0">
                <a:latin typeface="Consolas" pitchFamily="49" charset="0"/>
                <a:cs typeface="Consolas" pitchFamily="49" charset="0"/>
              </a:rPr>
              <a:t>                </a:t>
            </a:r>
            <a:r>
              <a:rPr lang="en-CA" altLang="en-US" sz="1200" dirty="0" err="1">
                <a:latin typeface="Consolas" pitchFamily="49" charset="0"/>
                <a:cs typeface="Arial" charset="0"/>
              </a:rPr>
              <a:t>std</a:t>
            </a:r>
            <a:r>
              <a:rPr lang="en-CA" altLang="en-US" sz="1200" dirty="0">
                <a:latin typeface="Consolas" pitchFamily="49" charset="0"/>
                <a:cs typeface="Arial" charset="0"/>
              </a:rPr>
              <a:t>::swap( array[j - 1], array[j] </a:t>
            </a:r>
            <a:r>
              <a:rPr lang="en-CA" altLang="en-US" sz="1200" dirty="0" smtClean="0">
                <a:latin typeface="Consolas" pitchFamily="49" charset="0"/>
                <a:cs typeface="Arial" charset="0"/>
              </a:rPr>
              <a:t>);</a:t>
            </a:r>
          </a:p>
          <a:p>
            <a:pPr lvl="2">
              <a:buNone/>
            </a:pPr>
            <a:r>
              <a:rPr lang="en-US" altLang="en-US" sz="1200" dirty="0" smtClean="0">
                <a:latin typeface="Consolas" pitchFamily="49" charset="0"/>
                <a:cs typeface="Arial" charset="0"/>
              </a:rPr>
              <a:t>            </a:t>
            </a:r>
            <a:r>
              <a:rPr lang="en-US" altLang="en-US" sz="1200" dirty="0" smtClean="0">
                <a:latin typeface="Consolas" pitchFamily="49" charset="0"/>
                <a:cs typeface="Arial" charset="0"/>
              </a:rPr>
              <a:t>} else {</a:t>
            </a:r>
          </a:p>
          <a:p>
            <a:pPr lvl="2">
              <a:buFont typeface="Arial" charset="0"/>
              <a:buNone/>
            </a:pPr>
            <a:r>
              <a:rPr lang="en-US" altLang="en-US" sz="1200" dirty="0" smtClean="0">
                <a:latin typeface="Consolas" pitchFamily="49" charset="0"/>
                <a:cs typeface="Arial" charset="0"/>
              </a:rPr>
              <a:t>                // As soon as we don't need to swap, the (k + 1)</a:t>
            </a:r>
            <a:r>
              <a:rPr lang="en-US" altLang="en-US" sz="1200" dirty="0" err="1" smtClean="0">
                <a:latin typeface="Consolas" pitchFamily="49" charset="0"/>
                <a:cs typeface="Arial" charset="0"/>
              </a:rPr>
              <a:t>st</a:t>
            </a:r>
            <a:endParaRPr lang="en-US" altLang="en-US" sz="1200" dirty="0" smtClean="0">
              <a:latin typeface="Consolas" pitchFamily="49" charset="0"/>
              <a:cs typeface="Arial" charset="0"/>
            </a:endParaRPr>
          </a:p>
          <a:p>
            <a:pPr lvl="2">
              <a:buFont typeface="Arial" charset="0"/>
              <a:buNone/>
            </a:pPr>
            <a:r>
              <a:rPr lang="en-US" altLang="en-US" sz="1200" dirty="0" smtClean="0">
                <a:latin typeface="Consolas" pitchFamily="49" charset="0"/>
                <a:cs typeface="Arial" charset="0"/>
              </a:rPr>
              <a:t>               // is in the correct location</a:t>
            </a:r>
          </a:p>
          <a:p>
            <a:pPr lvl="2">
              <a:buFont typeface="Arial" charset="0"/>
              <a:buNone/>
            </a:pPr>
            <a:r>
              <a:rPr lang="en-US" altLang="en-US" sz="1200" dirty="0" smtClean="0">
                <a:latin typeface="Consolas" pitchFamily="49" charset="0"/>
                <a:cs typeface="Arial" charset="0"/>
              </a:rPr>
              <a:t>               break;</a:t>
            </a:r>
          </a:p>
          <a:p>
            <a:pPr lvl="2">
              <a:buFont typeface="Arial" charset="0"/>
              <a:buNone/>
            </a:pPr>
            <a:r>
              <a:rPr lang="en-US" altLang="en-US" sz="1200" dirty="0" smtClean="0">
                <a:latin typeface="Consolas" pitchFamily="49" charset="0"/>
                <a:cs typeface="Arial" charset="0"/>
              </a:rPr>
              <a:t>            }</a:t>
            </a:r>
          </a:p>
          <a:p>
            <a:pPr lvl="2">
              <a:buFont typeface="Arial" charset="0"/>
              <a:buNone/>
            </a:pPr>
            <a:r>
              <a:rPr lang="en-US" altLang="en-US" sz="1200" dirty="0" smtClean="0">
                <a:latin typeface="Consolas" pitchFamily="49" charset="0"/>
                <a:cs typeface="Arial" charset="0"/>
              </a:rPr>
              <a:t>        }</a:t>
            </a:r>
            <a:endParaRPr lang="en-US" altLang="en-US" sz="1200" dirty="0" smtClean="0">
              <a:latin typeface="Times New Roman" pitchFamily="18" charset="0"/>
              <a:cs typeface="Arial" charset="0"/>
            </a:endParaRPr>
          </a:p>
          <a:p>
            <a:pPr lvl="2">
              <a:buFontTx/>
              <a:buNone/>
            </a:pPr>
            <a:r>
              <a:rPr lang="en-US" altLang="en-US" sz="1200" dirty="0" smtClean="0">
                <a:latin typeface="Consolas" pitchFamily="49" charset="0"/>
                <a:cs typeface="Arial" charset="0"/>
              </a:rPr>
              <a:t>    }</a:t>
            </a:r>
          </a:p>
          <a:p>
            <a:pPr lvl="2">
              <a:buFontTx/>
              <a:buNone/>
            </a:pPr>
            <a:r>
              <a:rPr lang="en-US" altLang="en-US" sz="1200" dirty="0" smtClean="0">
                <a:latin typeface="Consolas" pitchFamily="49" charset="0"/>
                <a:cs typeface="Arial" charset="0"/>
              </a:rPr>
              <a:t>}</a:t>
            </a:r>
          </a:p>
        </p:txBody>
      </p:sp>
      <p:sp>
        <p:nvSpPr>
          <p:cNvPr id="21509" name="TextBox 4"/>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8.2.3</a:t>
            </a:r>
            <a:endParaRPr lang="en-CA" altLang="en-US" dirty="0"/>
          </a:p>
        </p:txBody>
      </p:sp>
      <p:sp>
        <p:nvSpPr>
          <p:cNvPr id="7" name="Rounded Rectangle 6"/>
          <p:cNvSpPr/>
          <p:nvPr/>
        </p:nvSpPr>
        <p:spPr>
          <a:xfrm>
            <a:off x="2368550" y="3068639"/>
            <a:ext cx="3571602" cy="5508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552594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mtClean="0">
                <a:latin typeface="Arial" charset="0"/>
                <a:cs typeface="Arial" charset="0"/>
              </a:rPr>
              <a:t>Implementation and Analysis</a:t>
            </a:r>
          </a:p>
        </p:txBody>
      </p:sp>
      <p:sp>
        <p:nvSpPr>
          <p:cNvPr id="2253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Thus, the body is run only as often as there are inversions</a:t>
            </a:r>
            <a:endParaRPr lang="en-US" altLang="en-US" baseline="30000" dirty="0" smtClean="0">
              <a:latin typeface="Arial" charset="0"/>
              <a:cs typeface="Arial" charset="0"/>
            </a:endParaRPr>
          </a:p>
          <a:p>
            <a:pPr>
              <a:buFontTx/>
              <a:buNone/>
            </a:pPr>
            <a:endParaRPr lang="en-US" altLang="en-US" sz="1200" b="1" dirty="0" smtClean="0">
              <a:latin typeface="Courier New" pitchFamily="49" charset="0"/>
              <a:cs typeface="Arial" charset="0"/>
            </a:endParaRPr>
          </a:p>
          <a:p>
            <a:pPr lvl="2">
              <a:buFontTx/>
              <a:buNone/>
            </a:pPr>
            <a:r>
              <a:rPr lang="en-US" altLang="en-US" sz="1200" dirty="0" smtClean="0">
                <a:latin typeface="Consolas" pitchFamily="49" charset="0"/>
                <a:cs typeface="Arial" charset="0"/>
              </a:rPr>
              <a:t>template &lt;typename Type&gt;</a:t>
            </a:r>
          </a:p>
          <a:p>
            <a:pPr lvl="2">
              <a:buFontTx/>
              <a:buNone/>
            </a:pPr>
            <a:r>
              <a:rPr lang="en-US" altLang="en-US" sz="1200" dirty="0" smtClean="0">
                <a:latin typeface="Consolas" pitchFamily="49" charset="0"/>
                <a:cs typeface="Arial" charset="0"/>
              </a:rPr>
              <a:t>void </a:t>
            </a:r>
            <a:r>
              <a:rPr lang="en-US" altLang="en-US" sz="1200" dirty="0" err="1" smtClean="0">
                <a:latin typeface="Consolas" pitchFamily="49" charset="0"/>
                <a:cs typeface="Arial" charset="0"/>
              </a:rPr>
              <a:t>insertion_sort</a:t>
            </a:r>
            <a:r>
              <a:rPr lang="en-US" altLang="en-US" sz="1200" dirty="0" smtClean="0">
                <a:latin typeface="Consolas" pitchFamily="49" charset="0"/>
                <a:cs typeface="Arial" charset="0"/>
              </a:rPr>
              <a:t>( Type *</a:t>
            </a:r>
            <a:r>
              <a:rPr lang="en-US" altLang="en-US" sz="1200" dirty="0" err="1" smtClean="0">
                <a:latin typeface="Consolas" pitchFamily="49" charset="0"/>
                <a:cs typeface="Arial" charset="0"/>
              </a:rPr>
              <a:t>const</a:t>
            </a:r>
            <a:r>
              <a:rPr lang="en-US" altLang="en-US" sz="1200" dirty="0" smtClean="0">
                <a:latin typeface="Consolas" pitchFamily="49" charset="0"/>
                <a:cs typeface="Arial" charset="0"/>
              </a:rPr>
              <a:t> array, </a:t>
            </a:r>
            <a:r>
              <a:rPr lang="en-US" altLang="en-US" sz="1200" dirty="0" err="1" smtClean="0">
                <a:latin typeface="Consolas" pitchFamily="49" charset="0"/>
                <a:cs typeface="Arial" charset="0"/>
              </a:rPr>
              <a:t>int</a:t>
            </a:r>
            <a:r>
              <a:rPr lang="en-US" altLang="en-US" sz="1200" dirty="0" smtClean="0">
                <a:latin typeface="Consolas" pitchFamily="49" charset="0"/>
                <a:cs typeface="Arial" charset="0"/>
              </a:rPr>
              <a:t> </a:t>
            </a:r>
            <a:r>
              <a:rPr lang="en-US" altLang="en-US" sz="1200" dirty="0" err="1" smtClean="0">
                <a:latin typeface="Consolas" pitchFamily="49" charset="0"/>
                <a:cs typeface="Arial" charset="0"/>
              </a:rPr>
              <a:t>const</a:t>
            </a:r>
            <a:r>
              <a:rPr lang="en-US" altLang="en-US" sz="1200" dirty="0" smtClean="0">
                <a:latin typeface="Consolas" pitchFamily="49" charset="0"/>
                <a:cs typeface="Arial" charset="0"/>
              </a:rPr>
              <a:t> n ) {</a:t>
            </a:r>
          </a:p>
          <a:p>
            <a:pPr lvl="2">
              <a:buFontTx/>
              <a:buNone/>
            </a:pPr>
            <a:r>
              <a:rPr lang="en-US" altLang="en-US" sz="1200" dirty="0" smtClean="0">
                <a:latin typeface="Consolas" pitchFamily="49" charset="0"/>
                <a:cs typeface="Arial" charset="0"/>
              </a:rPr>
              <a:t>    for ( </a:t>
            </a:r>
            <a:r>
              <a:rPr lang="en-US" altLang="en-US" sz="1200" dirty="0" err="1" smtClean="0">
                <a:latin typeface="Consolas" pitchFamily="49" charset="0"/>
                <a:cs typeface="Arial" charset="0"/>
              </a:rPr>
              <a:t>int</a:t>
            </a:r>
            <a:r>
              <a:rPr lang="en-US" altLang="en-US" sz="1200" dirty="0" smtClean="0">
                <a:latin typeface="Consolas" pitchFamily="49" charset="0"/>
                <a:cs typeface="Arial" charset="0"/>
              </a:rPr>
              <a:t> k = 1; k &lt; n; ++k ) {</a:t>
            </a:r>
          </a:p>
          <a:p>
            <a:pPr lvl="2">
              <a:buFont typeface="Arial" charset="0"/>
              <a:buNone/>
            </a:pPr>
            <a:r>
              <a:rPr lang="en-US" altLang="en-US" sz="1200" dirty="0" smtClean="0">
                <a:latin typeface="Consolas" pitchFamily="49" charset="0"/>
                <a:cs typeface="Consolas" pitchFamily="49" charset="0"/>
              </a:rPr>
              <a:t>        for ( </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 j = k; j &gt; 0; --j ) {</a:t>
            </a:r>
          </a:p>
          <a:p>
            <a:pPr lvl="2">
              <a:buFont typeface="Arial" charset="0"/>
              <a:buNone/>
            </a:pPr>
            <a:r>
              <a:rPr lang="en-US" altLang="en-US" sz="1200" dirty="0" smtClean="0">
                <a:latin typeface="Consolas" pitchFamily="49" charset="0"/>
                <a:cs typeface="Consolas" pitchFamily="49" charset="0"/>
              </a:rPr>
              <a:t>            if ( array[j - 1] &gt; array[j] ) {</a:t>
            </a:r>
          </a:p>
          <a:p>
            <a:pPr lvl="2">
              <a:buNone/>
            </a:pPr>
            <a:r>
              <a:rPr lang="en-US" altLang="en-US" sz="1200" dirty="0" smtClean="0">
                <a:latin typeface="Consolas" pitchFamily="49" charset="0"/>
                <a:cs typeface="Consolas" pitchFamily="49" charset="0"/>
              </a:rPr>
              <a:t>                </a:t>
            </a:r>
            <a:r>
              <a:rPr lang="en-CA" altLang="en-US" sz="1200" dirty="0" err="1">
                <a:latin typeface="Consolas" pitchFamily="49" charset="0"/>
                <a:cs typeface="Arial" charset="0"/>
              </a:rPr>
              <a:t>std</a:t>
            </a:r>
            <a:r>
              <a:rPr lang="en-CA" altLang="en-US" sz="1200" dirty="0">
                <a:latin typeface="Consolas" pitchFamily="49" charset="0"/>
                <a:cs typeface="Arial" charset="0"/>
              </a:rPr>
              <a:t>::swap( array[j - 1], array[j] );</a:t>
            </a:r>
            <a:endParaRPr lang="en-US" altLang="en-US" sz="1200" dirty="0" smtClean="0">
              <a:latin typeface="Consolas" pitchFamily="49" charset="0"/>
              <a:cs typeface="Arial" charset="0"/>
            </a:endParaRPr>
          </a:p>
          <a:p>
            <a:pPr lvl="2">
              <a:buFont typeface="Arial" charset="0"/>
              <a:buNone/>
            </a:pPr>
            <a:r>
              <a:rPr lang="en-US" altLang="en-US" sz="1200" dirty="0" smtClean="0">
                <a:latin typeface="Consolas" pitchFamily="49" charset="0"/>
                <a:cs typeface="Arial" charset="0"/>
              </a:rPr>
              <a:t>            } else {</a:t>
            </a:r>
          </a:p>
          <a:p>
            <a:pPr lvl="2">
              <a:buFont typeface="Arial" charset="0"/>
              <a:buNone/>
            </a:pPr>
            <a:r>
              <a:rPr lang="en-US" altLang="en-US" sz="1200" dirty="0" smtClean="0">
                <a:latin typeface="Consolas" pitchFamily="49" charset="0"/>
                <a:cs typeface="Arial" charset="0"/>
              </a:rPr>
              <a:t>                // As soon as we don't need to swap, the (k + 1)</a:t>
            </a:r>
            <a:r>
              <a:rPr lang="en-US" altLang="en-US" sz="1200" dirty="0" err="1" smtClean="0">
                <a:latin typeface="Consolas" pitchFamily="49" charset="0"/>
                <a:cs typeface="Arial" charset="0"/>
              </a:rPr>
              <a:t>st</a:t>
            </a:r>
            <a:endParaRPr lang="en-US" altLang="en-US" sz="1200" dirty="0" smtClean="0">
              <a:latin typeface="Consolas" pitchFamily="49" charset="0"/>
              <a:cs typeface="Arial" charset="0"/>
            </a:endParaRPr>
          </a:p>
          <a:p>
            <a:pPr lvl="2">
              <a:buFont typeface="Arial" charset="0"/>
              <a:buNone/>
            </a:pPr>
            <a:r>
              <a:rPr lang="en-US" altLang="en-US" sz="1200" dirty="0" smtClean="0">
                <a:latin typeface="Consolas" pitchFamily="49" charset="0"/>
                <a:cs typeface="Arial" charset="0"/>
              </a:rPr>
              <a:t>               // is in the correct location</a:t>
            </a:r>
          </a:p>
          <a:p>
            <a:pPr lvl="2">
              <a:buFont typeface="Arial" charset="0"/>
              <a:buNone/>
            </a:pPr>
            <a:r>
              <a:rPr lang="en-US" altLang="en-US" sz="1200" dirty="0" smtClean="0">
                <a:latin typeface="Consolas" pitchFamily="49" charset="0"/>
                <a:cs typeface="Arial" charset="0"/>
              </a:rPr>
              <a:t>               break;</a:t>
            </a:r>
          </a:p>
          <a:p>
            <a:pPr lvl="2">
              <a:buFont typeface="Arial" charset="0"/>
              <a:buNone/>
            </a:pPr>
            <a:r>
              <a:rPr lang="en-US" altLang="en-US" sz="1200" dirty="0" smtClean="0">
                <a:latin typeface="Consolas" pitchFamily="49" charset="0"/>
                <a:cs typeface="Arial" charset="0"/>
              </a:rPr>
              <a:t>            }</a:t>
            </a:r>
          </a:p>
          <a:p>
            <a:pPr lvl="2">
              <a:buFont typeface="Arial" charset="0"/>
              <a:buNone/>
            </a:pPr>
            <a:r>
              <a:rPr lang="en-US" altLang="en-US" sz="1200" dirty="0" smtClean="0">
                <a:latin typeface="Consolas" pitchFamily="49" charset="0"/>
                <a:cs typeface="Arial" charset="0"/>
              </a:rPr>
              <a:t>        }</a:t>
            </a:r>
            <a:endParaRPr lang="en-US" altLang="en-US" sz="1200" dirty="0" smtClean="0">
              <a:latin typeface="Times New Roman" pitchFamily="18" charset="0"/>
              <a:cs typeface="Arial" charset="0"/>
            </a:endParaRPr>
          </a:p>
          <a:p>
            <a:pPr lvl="2">
              <a:buFontTx/>
              <a:buNone/>
            </a:pPr>
            <a:r>
              <a:rPr lang="en-US" altLang="en-US" sz="1200" dirty="0" smtClean="0">
                <a:latin typeface="Consolas" pitchFamily="49" charset="0"/>
                <a:cs typeface="Arial" charset="0"/>
              </a:rPr>
              <a:t>    }</a:t>
            </a:r>
          </a:p>
          <a:p>
            <a:pPr lvl="2">
              <a:buFontTx/>
              <a:buNone/>
            </a:pPr>
            <a:r>
              <a:rPr lang="en-US" altLang="en-US" sz="1200" dirty="0" smtClean="0">
                <a:latin typeface="Consolas" pitchFamily="49" charset="0"/>
                <a:cs typeface="Arial" charset="0"/>
              </a:rPr>
              <a:t>}</a:t>
            </a:r>
          </a:p>
        </p:txBody>
      </p:sp>
      <p:sp>
        <p:nvSpPr>
          <p:cNvPr id="22533" name="Text Box 11"/>
          <p:cNvSpPr txBox="1">
            <a:spLocks noChangeArrowheads="1"/>
          </p:cNvSpPr>
          <p:nvPr/>
        </p:nvSpPr>
        <p:spPr bwMode="auto">
          <a:xfrm>
            <a:off x="2195513" y="5445125"/>
            <a:ext cx="6372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t>If the number of inversions is </a:t>
            </a:r>
            <a:r>
              <a:rPr lang="en-US" altLang="en-US" sz="2000" i="1">
                <a:latin typeface="Times New Roman" pitchFamily="18" charset="0"/>
              </a:rPr>
              <a:t>d</a:t>
            </a:r>
            <a:r>
              <a:rPr lang="en-US" altLang="en-US" sz="2000"/>
              <a:t>, the run time is </a:t>
            </a:r>
            <a:r>
              <a:rPr lang="en-US" altLang="en-US" sz="2000" b="1">
                <a:latin typeface="Symbol" pitchFamily="18" charset="2"/>
              </a:rPr>
              <a:t>Q</a:t>
            </a:r>
            <a:r>
              <a:rPr lang="en-US" altLang="en-US" sz="2000">
                <a:latin typeface="Times New Roman" pitchFamily="18" charset="0"/>
              </a:rPr>
              <a:t>(</a:t>
            </a:r>
            <a:r>
              <a:rPr lang="en-US" altLang="en-US" sz="2000" i="1">
                <a:latin typeface="Times New Roman" pitchFamily="18" charset="0"/>
              </a:rPr>
              <a:t>n</a:t>
            </a:r>
            <a:r>
              <a:rPr lang="en-US" altLang="en-US" sz="2000">
                <a:latin typeface="Times New Roman" pitchFamily="18" charset="0"/>
              </a:rPr>
              <a:t> + </a:t>
            </a:r>
            <a:r>
              <a:rPr lang="en-US" altLang="en-US" sz="2000" i="1">
                <a:latin typeface="Times New Roman" pitchFamily="18" charset="0"/>
              </a:rPr>
              <a:t>d</a:t>
            </a:r>
            <a:r>
              <a:rPr lang="en-US" altLang="en-US" sz="2000">
                <a:latin typeface="Times New Roman" pitchFamily="18" charset="0"/>
              </a:rPr>
              <a:t>)</a:t>
            </a:r>
            <a:endParaRPr lang="en-US" altLang="en-US" sz="2000"/>
          </a:p>
        </p:txBody>
      </p:sp>
      <p:sp>
        <p:nvSpPr>
          <p:cNvPr id="22534"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8.2.3</a:t>
            </a:r>
            <a:endParaRPr lang="en-CA" altLang="en-US" dirty="0"/>
          </a:p>
        </p:txBody>
      </p:sp>
      <p:sp>
        <p:nvSpPr>
          <p:cNvPr id="7" name="Rounded Rectangle 6"/>
          <p:cNvSpPr/>
          <p:nvPr/>
        </p:nvSpPr>
        <p:spPr>
          <a:xfrm>
            <a:off x="2368550" y="3068639"/>
            <a:ext cx="3571602" cy="5508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3808905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latin typeface="Arial" charset="0"/>
                <a:cs typeface="Arial" charset="0"/>
              </a:rPr>
              <a:t>Outline</a:t>
            </a:r>
          </a:p>
        </p:txBody>
      </p:sp>
      <p:sp>
        <p:nvSpPr>
          <p:cNvPr id="614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This topic discusses the insertion sort</a:t>
            </a:r>
          </a:p>
          <a:p>
            <a:pPr>
              <a:buFont typeface="Arial" charset="0"/>
              <a:buNone/>
            </a:pPr>
            <a:r>
              <a:rPr lang="en-US" altLang="en-US" smtClean="0">
                <a:latin typeface="Arial" charset="0"/>
                <a:cs typeface="Arial" charset="0"/>
              </a:rPr>
              <a:t>	We will discuss:</a:t>
            </a:r>
          </a:p>
          <a:p>
            <a:pPr lvl="1"/>
            <a:r>
              <a:rPr lang="en-US" altLang="en-US" smtClean="0">
                <a:latin typeface="Arial" charset="0"/>
                <a:cs typeface="Arial" charset="0"/>
              </a:rPr>
              <a:t>the algorithm</a:t>
            </a:r>
          </a:p>
          <a:p>
            <a:pPr lvl="1"/>
            <a:r>
              <a:rPr lang="en-US" altLang="en-US" smtClean="0">
                <a:latin typeface="Arial" charset="0"/>
                <a:cs typeface="Arial" charset="0"/>
              </a:rPr>
              <a:t>an example</a:t>
            </a:r>
          </a:p>
          <a:p>
            <a:pPr lvl="1"/>
            <a:r>
              <a:rPr lang="en-US" altLang="en-US" smtClean="0">
                <a:latin typeface="Arial" charset="0"/>
                <a:cs typeface="Arial" charset="0"/>
              </a:rPr>
              <a:t>run-time analysis</a:t>
            </a:r>
          </a:p>
          <a:p>
            <a:pPr lvl="2"/>
            <a:r>
              <a:rPr lang="en-US" altLang="en-US" smtClean="0">
                <a:latin typeface="Arial" charset="0"/>
                <a:cs typeface="Arial" charset="0"/>
              </a:rPr>
              <a:t>worst case</a:t>
            </a:r>
          </a:p>
          <a:p>
            <a:pPr lvl="2"/>
            <a:r>
              <a:rPr lang="en-US" altLang="en-US" smtClean="0">
                <a:latin typeface="Arial" charset="0"/>
                <a:cs typeface="Arial" charset="0"/>
              </a:rPr>
              <a:t>average case</a:t>
            </a:r>
          </a:p>
          <a:p>
            <a:pPr lvl="2"/>
            <a:r>
              <a:rPr lang="en-US" altLang="en-US" smtClean="0">
                <a:latin typeface="Arial" charset="0"/>
                <a:cs typeface="Arial" charset="0"/>
              </a:rPr>
              <a:t>best case</a:t>
            </a:r>
          </a:p>
          <a:p>
            <a:pPr lvl="1"/>
            <a:endParaRPr lang="en-US" altLang="en-US" smtClean="0">
              <a:latin typeface="Arial" charset="0"/>
              <a:cs typeface="Arial" charset="0"/>
            </a:endParaRPr>
          </a:p>
        </p:txBody>
      </p:sp>
    </p:spTree>
    <p:extLst>
      <p:ext uri="{BB962C8B-B14F-4D97-AF65-F5344CB8AC3E}">
        <p14:creationId xmlns:p14="http://schemas.microsoft.com/office/powerpoint/2010/main" val="3471980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latin typeface="Arial" charset="0"/>
                <a:cs typeface="Arial" charset="0"/>
              </a:rPr>
              <a:t>Consequences of Our Analysis</a:t>
            </a:r>
          </a:p>
        </p:txBody>
      </p:sp>
      <p:sp>
        <p:nvSpPr>
          <p:cNvPr id="2355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 random list will have </a:t>
            </a:r>
            <a:r>
              <a:rPr lang="en-US" altLang="en-US" i="1" smtClean="0">
                <a:latin typeface="Times New Roman" pitchFamily="18" charset="0"/>
                <a:cs typeface="Arial" charset="0"/>
              </a:rPr>
              <a:t>d</a:t>
            </a:r>
            <a:r>
              <a:rPr lang="en-US" altLang="en-US" smtClean="0">
                <a:latin typeface="Times New Roman" pitchFamily="18" charset="0"/>
                <a:cs typeface="Arial" charset="0"/>
              </a:rPr>
              <a:t> = </a:t>
            </a:r>
            <a:r>
              <a:rPr lang="en-US" altLang="en-US" b="1" smtClean="0">
                <a:latin typeface="Times New Roman" pitchFamily="18" charset="0"/>
                <a:cs typeface="Arial" charset="0"/>
              </a:rPr>
              <a:t>O</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baseline="30000" smtClean="0">
                <a:latin typeface="Times New Roman" pitchFamily="18" charset="0"/>
                <a:cs typeface="Arial" charset="0"/>
              </a:rPr>
              <a:t>2</a:t>
            </a:r>
            <a:r>
              <a:rPr lang="en-US" altLang="en-US" smtClean="0">
                <a:latin typeface="Times New Roman" pitchFamily="18" charset="0"/>
                <a:cs typeface="Arial" charset="0"/>
              </a:rPr>
              <a:t>)</a:t>
            </a:r>
            <a:r>
              <a:rPr lang="en-US" altLang="en-US" smtClean="0">
                <a:latin typeface="Arial" charset="0"/>
                <a:cs typeface="Arial" charset="0"/>
              </a:rPr>
              <a:t> inversions</a:t>
            </a:r>
          </a:p>
          <a:p>
            <a:pPr lvl="1"/>
            <a:r>
              <a:rPr lang="en-US" altLang="en-US" smtClean="0">
                <a:latin typeface="Arial" charset="0"/>
                <a:cs typeface="Arial" charset="0"/>
              </a:rPr>
              <a:t>The average random list has </a:t>
            </a:r>
            <a:r>
              <a:rPr lang="en-US" altLang="en-US" i="1" smtClean="0">
                <a:latin typeface="Times New Roman" pitchFamily="18" charset="0"/>
                <a:cs typeface="Arial" charset="0"/>
              </a:rPr>
              <a:t>d</a:t>
            </a:r>
            <a:r>
              <a:rPr lang="en-US" altLang="en-US" smtClean="0">
                <a:latin typeface="Times New Roman" pitchFamily="18" charset="0"/>
                <a:cs typeface="Arial" charset="0"/>
              </a:rPr>
              <a:t> = </a:t>
            </a:r>
            <a:r>
              <a:rPr lang="en-US" altLang="en-US" b="1"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baseline="30000" smtClean="0">
                <a:latin typeface="Times New Roman" pitchFamily="18" charset="0"/>
                <a:cs typeface="Arial" charset="0"/>
              </a:rPr>
              <a:t>2</a:t>
            </a:r>
            <a:r>
              <a:rPr lang="en-US" altLang="en-US" smtClean="0">
                <a:latin typeface="Times New Roman" pitchFamily="18" charset="0"/>
                <a:cs typeface="Arial" charset="0"/>
              </a:rPr>
              <a:t>)</a:t>
            </a:r>
            <a:r>
              <a:rPr lang="en-US" altLang="en-US" smtClean="0">
                <a:latin typeface="Arial" charset="0"/>
                <a:cs typeface="Arial" charset="0"/>
              </a:rPr>
              <a:t>  inversions</a:t>
            </a:r>
          </a:p>
          <a:p>
            <a:pPr lvl="1"/>
            <a:r>
              <a:rPr lang="en-US" altLang="en-US" smtClean="0">
                <a:latin typeface="Arial" charset="0"/>
                <a:cs typeface="Arial" charset="0"/>
              </a:rPr>
              <a:t>Insertion sort, however, will run in </a:t>
            </a:r>
            <a:r>
              <a:rPr lang="en-US" altLang="en-US" b="1"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 time whenever </a:t>
            </a:r>
            <a:r>
              <a:rPr lang="en-US" altLang="en-US" i="1" smtClean="0">
                <a:latin typeface="Times New Roman" pitchFamily="18" charset="0"/>
                <a:cs typeface="Arial" charset="0"/>
              </a:rPr>
              <a:t>d</a:t>
            </a:r>
            <a:r>
              <a:rPr lang="en-US" altLang="en-US" smtClean="0">
                <a:latin typeface="Times New Roman" pitchFamily="18" charset="0"/>
                <a:cs typeface="Arial" charset="0"/>
              </a:rPr>
              <a:t> = O(</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 </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Other benefits:</a:t>
            </a:r>
          </a:p>
          <a:p>
            <a:pPr lvl="1"/>
            <a:r>
              <a:rPr lang="en-US" altLang="en-US" smtClean="0">
                <a:latin typeface="Arial" charset="0"/>
                <a:cs typeface="Arial" charset="0"/>
              </a:rPr>
              <a:t>The algorithm is easy to implement</a:t>
            </a:r>
          </a:p>
          <a:p>
            <a:pPr lvl="1"/>
            <a:r>
              <a:rPr lang="en-US" altLang="en-US" smtClean="0">
                <a:latin typeface="Arial" charset="0"/>
                <a:cs typeface="Arial" charset="0"/>
              </a:rPr>
              <a:t>Even in the worst case, the algorithm is fast for small problems</a:t>
            </a:r>
          </a:p>
          <a:p>
            <a:pPr lvl="1"/>
            <a:r>
              <a:rPr lang="en-US" altLang="en-US" smtClean="0">
                <a:latin typeface="Arial" charset="0"/>
                <a:cs typeface="Arial" charset="0"/>
              </a:rPr>
              <a:t>Considering these run times,</a:t>
            </a:r>
            <a:br>
              <a:rPr lang="en-US" altLang="en-US" smtClean="0">
                <a:latin typeface="Arial" charset="0"/>
                <a:cs typeface="Arial" charset="0"/>
              </a:rPr>
            </a:br>
            <a:r>
              <a:rPr lang="en-US" altLang="en-US" smtClean="0">
                <a:latin typeface="Arial" charset="0"/>
                <a:cs typeface="Arial" charset="0"/>
              </a:rPr>
              <a:t>it appears to be approximately</a:t>
            </a:r>
            <a:br>
              <a:rPr lang="en-US" altLang="en-US" smtClean="0">
                <a:latin typeface="Arial" charset="0"/>
                <a:cs typeface="Arial" charset="0"/>
              </a:rPr>
            </a:br>
            <a:r>
              <a:rPr lang="en-US" altLang="en-US" smtClean="0">
                <a:latin typeface="Arial" charset="0"/>
                <a:cs typeface="Arial" charset="0"/>
              </a:rPr>
              <a:t>10 instructions per inversion</a:t>
            </a:r>
          </a:p>
          <a:p>
            <a:pPr lvl="1"/>
            <a:endParaRPr lang="en-US" altLang="en-US" smtClean="0">
              <a:latin typeface="Arial" charset="0"/>
              <a:cs typeface="Arial" charset="0"/>
            </a:endParaRPr>
          </a:p>
          <a:p>
            <a:pPr lvl="1"/>
            <a:endParaRPr lang="en-US" altLang="en-US" smtClean="0">
              <a:latin typeface="Arial" charset="0"/>
              <a:cs typeface="Arial" charset="0"/>
            </a:endParaRPr>
          </a:p>
          <a:p>
            <a:pPr lvl="1"/>
            <a:endParaRPr lang="en-US" altLang="en-US" smtClean="0">
              <a:latin typeface="Arial" charset="0"/>
              <a:cs typeface="Arial" charset="0"/>
            </a:endParaRPr>
          </a:p>
        </p:txBody>
      </p:sp>
      <p:graphicFrame>
        <p:nvGraphicFramePr>
          <p:cNvPr id="4" name="Group 42"/>
          <p:cNvGraphicFramePr>
            <a:graphicFrameLocks noGrp="1"/>
          </p:cNvGraphicFramePr>
          <p:nvPr/>
        </p:nvGraphicFramePr>
        <p:xfrm>
          <a:off x="4716463" y="4149725"/>
          <a:ext cx="3552825" cy="2346840"/>
        </p:xfrm>
        <a:graphic>
          <a:graphicData uri="http://schemas.openxmlformats.org/drawingml/2006/table">
            <a:tbl>
              <a:tblPr/>
              <a:tblGrid>
                <a:gridCol w="864096"/>
                <a:gridCol w="2688729"/>
              </a:tblGrid>
              <a:tr h="7617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Size</a:t>
                      </a:r>
                    </a:p>
                  </a:txBody>
                  <a:tcPr marT="45708" marB="4570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Approximate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Time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ns</a:t>
                      </a:r>
                      <a:r>
                        <a:rPr kumimoji="0" lang="en-US" sz="2000" b="1" i="0" u="none" strike="noStrike" cap="none" normalizeH="0" baseline="0" dirty="0" smtClean="0">
                          <a:ln>
                            <a:noFill/>
                          </a:ln>
                          <a:solidFill>
                            <a:schemeClr val="tx1"/>
                          </a:solidFill>
                          <a:effectLst/>
                          <a:latin typeface="Arial" charset="0"/>
                        </a:rPr>
                        <a:t>)</a:t>
                      </a:r>
                    </a:p>
                  </a:txBody>
                  <a:tcPr marT="45708" marB="4570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8</a:t>
                      </a:r>
                    </a:p>
                  </a:txBody>
                  <a:tcPr marT="45708" marB="4570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175</a:t>
                      </a:r>
                    </a:p>
                  </a:txBody>
                  <a:tcPr marT="45708" marB="4570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961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16</a:t>
                      </a:r>
                    </a:p>
                  </a:txBody>
                  <a:tcPr marT="45708" marB="4570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750</a:t>
                      </a:r>
                    </a:p>
                  </a:txBody>
                  <a:tcPr marT="45708" marB="4570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961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32</a:t>
                      </a:r>
                    </a:p>
                  </a:txBody>
                  <a:tcPr marT="45708" marB="4570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2700</a:t>
                      </a:r>
                    </a:p>
                  </a:txBody>
                  <a:tcPr marT="45708" marB="4570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3961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64</a:t>
                      </a:r>
                    </a:p>
                  </a:txBody>
                  <a:tcPr marT="45708" marB="4570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8000</a:t>
                      </a:r>
                    </a:p>
                  </a:txBody>
                  <a:tcPr marT="45708" marB="4570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23568" name="TextBox 4"/>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8.2.3</a:t>
            </a:r>
            <a:endParaRPr lang="en-CA" altLang="en-US" dirty="0"/>
          </a:p>
        </p:txBody>
      </p:sp>
    </p:spTree>
    <p:extLst>
      <p:ext uri="{BB962C8B-B14F-4D97-AF65-F5344CB8AC3E}">
        <p14:creationId xmlns:p14="http://schemas.microsoft.com/office/powerpoint/2010/main" val="40486150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mtClean="0">
                <a:latin typeface="Arial" charset="0"/>
                <a:cs typeface="Arial" charset="0"/>
              </a:rPr>
              <a:t>Consequences of Our Analysis</a:t>
            </a:r>
          </a:p>
        </p:txBody>
      </p:sp>
      <p:sp>
        <p:nvSpPr>
          <p:cNvPr id="2457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Unfortunately, it is not very useful in general:</a:t>
            </a:r>
          </a:p>
          <a:p>
            <a:pPr lvl="1"/>
            <a:r>
              <a:rPr lang="en-US" altLang="en-US" smtClean="0">
                <a:latin typeface="Arial" charset="0"/>
                <a:cs typeface="Arial" charset="0"/>
              </a:rPr>
              <a:t>Sorting a random list of size </a:t>
            </a:r>
            <a:r>
              <a:rPr lang="en-US" altLang="en-US" smtClean="0">
                <a:latin typeface="Times New Roman" pitchFamily="18" charset="0"/>
                <a:cs typeface="Arial" charset="0"/>
              </a:rPr>
              <a:t>2</a:t>
            </a:r>
            <a:r>
              <a:rPr lang="en-US" altLang="en-US" baseline="30000" smtClean="0">
                <a:latin typeface="Times New Roman" pitchFamily="18" charset="0"/>
                <a:cs typeface="Arial" charset="0"/>
              </a:rPr>
              <a:t>23</a:t>
            </a:r>
            <a:r>
              <a:rPr lang="en-US" altLang="en-US" smtClean="0">
                <a:latin typeface="Times New Roman" pitchFamily="18" charset="0"/>
                <a:cs typeface="Arial" charset="0"/>
              </a:rPr>
              <a:t> ≈ 8 000 000</a:t>
            </a:r>
            <a:r>
              <a:rPr lang="en-US" altLang="en-US" smtClean="0">
                <a:latin typeface="Arial" charset="0"/>
                <a:cs typeface="Arial" charset="0"/>
              </a:rPr>
              <a:t> would require approximately one day</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Doubling the size of the list quadruples the required run time</a:t>
            </a:r>
          </a:p>
          <a:p>
            <a:pPr lvl="1"/>
            <a:r>
              <a:rPr lang="en-US" altLang="en-US" smtClean="0">
                <a:latin typeface="Arial" charset="0"/>
                <a:cs typeface="Arial" charset="0"/>
              </a:rPr>
              <a:t>An optimized quick sort requires less than </a:t>
            </a:r>
            <a:r>
              <a:rPr lang="en-US" altLang="en-US" smtClean="0">
                <a:latin typeface="Times New Roman" pitchFamily="18" charset="0"/>
                <a:cs typeface="Arial" charset="0"/>
              </a:rPr>
              <a:t>4 s</a:t>
            </a:r>
            <a:r>
              <a:rPr lang="en-US" altLang="en-US" smtClean="0">
                <a:latin typeface="Arial" charset="0"/>
                <a:cs typeface="Arial" charset="0"/>
              </a:rPr>
              <a:t> on a list of the above size</a:t>
            </a:r>
          </a:p>
        </p:txBody>
      </p:sp>
      <p:sp>
        <p:nvSpPr>
          <p:cNvPr id="24580" name="TextBox 3"/>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8.2.3</a:t>
            </a:r>
            <a:endParaRPr lang="en-CA" altLang="en-US" dirty="0"/>
          </a:p>
        </p:txBody>
      </p:sp>
    </p:spTree>
    <p:extLst>
      <p:ext uri="{BB962C8B-B14F-4D97-AF65-F5344CB8AC3E}">
        <p14:creationId xmlns:p14="http://schemas.microsoft.com/office/powerpoint/2010/main" val="543106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mtClean="0">
                <a:latin typeface="Arial" charset="0"/>
                <a:cs typeface="Arial" charset="0"/>
              </a:rPr>
              <a:t>Consequences of Our Analysis</a:t>
            </a:r>
          </a:p>
        </p:txBody>
      </p:sp>
      <p:sp>
        <p:nvSpPr>
          <p:cNvPr id="2560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following table summarizes the run-times of insertion sort</a:t>
            </a:r>
          </a:p>
        </p:txBody>
      </p:sp>
      <p:graphicFrame>
        <p:nvGraphicFramePr>
          <p:cNvPr id="140343" name="Group 55"/>
          <p:cNvGraphicFramePr>
            <a:graphicFrameLocks noGrp="1"/>
          </p:cNvGraphicFramePr>
          <p:nvPr/>
        </p:nvGraphicFramePr>
        <p:xfrm>
          <a:off x="1258888" y="2133600"/>
          <a:ext cx="6121400" cy="1584816"/>
        </p:xfrm>
        <a:graphic>
          <a:graphicData uri="http://schemas.openxmlformats.org/drawingml/2006/table">
            <a:tbl>
              <a:tblPr/>
              <a:tblGrid>
                <a:gridCol w="1296434"/>
                <a:gridCol w="1584317"/>
                <a:gridCol w="3240649"/>
              </a:tblGrid>
              <a:tr h="3960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Case</a:t>
                      </a:r>
                    </a:p>
                  </a:txBody>
                  <a:tcPr marL="91448" marR="91448" marT="45702" marB="45702"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Run Time</a:t>
                      </a:r>
                    </a:p>
                  </a:txBody>
                  <a:tcPr marL="91448" marR="91448" marT="45702" marB="457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Comments</a:t>
                      </a:r>
                    </a:p>
                  </a:txBody>
                  <a:tcPr marL="91448" marR="91448" marT="45702" marB="45702"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Worst</a:t>
                      </a:r>
                    </a:p>
                  </a:txBody>
                  <a:tcPr marL="91448" marR="91448" marT="45702" marB="45702"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Symbol" pitchFamily="18" charset="2"/>
                        </a:rPr>
                        <a:t>Q</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1" u="none" strike="noStrike" cap="none" normalizeH="0" baseline="0" dirty="0" smtClean="0">
                          <a:ln>
                            <a:noFill/>
                          </a:ln>
                          <a:solidFill>
                            <a:schemeClr val="tx1"/>
                          </a:solidFill>
                          <a:effectLst/>
                          <a:latin typeface="Times New Roman" pitchFamily="18" charset="0"/>
                        </a:rPr>
                        <a:t>n</a:t>
                      </a:r>
                      <a:r>
                        <a:rPr kumimoji="0" lang="en-US" sz="2000" b="0" i="0" u="none" strike="noStrike" cap="none" normalizeH="0" baseline="30000" dirty="0" smtClean="0">
                          <a:ln>
                            <a:noFill/>
                          </a:ln>
                          <a:solidFill>
                            <a:schemeClr val="tx1"/>
                          </a:solidFill>
                          <a:effectLst/>
                          <a:latin typeface="Times New Roman" pitchFamily="18" charset="0"/>
                        </a:rPr>
                        <a:t>2</a:t>
                      </a:r>
                      <a:r>
                        <a:rPr kumimoji="0" lang="en-US" sz="2000" b="0" i="0" u="none" strike="noStrike" cap="none" normalizeH="0" baseline="0" dirty="0" smtClean="0">
                          <a:ln>
                            <a:noFill/>
                          </a:ln>
                          <a:solidFill>
                            <a:schemeClr val="tx1"/>
                          </a:solidFill>
                          <a:effectLst/>
                          <a:latin typeface="Times New Roman" pitchFamily="18" charset="0"/>
                        </a:rPr>
                        <a:t>)</a:t>
                      </a:r>
                    </a:p>
                  </a:txBody>
                  <a:tcPr marL="91448" marR="91448" marT="45702" marB="457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Reverse sorted</a:t>
                      </a:r>
                    </a:p>
                  </a:txBody>
                  <a:tcPr marL="91448" marR="91448" marT="45702" marB="45702"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960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Average</a:t>
                      </a:r>
                    </a:p>
                  </a:txBody>
                  <a:tcPr marL="91448" marR="91448" marT="45702" marB="45702"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O(</a:t>
                      </a:r>
                      <a:r>
                        <a:rPr kumimoji="0" lang="en-US" sz="2000" b="0" i="1" u="none" strike="noStrike" cap="none" normalizeH="0" baseline="0" dirty="0" smtClean="0">
                          <a:ln>
                            <a:noFill/>
                          </a:ln>
                          <a:solidFill>
                            <a:schemeClr val="tx1"/>
                          </a:solidFill>
                          <a:effectLst/>
                          <a:latin typeface="Times New Roman" pitchFamily="18" charset="0"/>
                        </a:rPr>
                        <a:t>d</a:t>
                      </a:r>
                      <a:r>
                        <a:rPr kumimoji="0" lang="en-US" sz="2000" b="0" i="0" u="none" strike="noStrike" cap="none" normalizeH="0" baseline="0" dirty="0" smtClean="0">
                          <a:ln>
                            <a:noFill/>
                          </a:ln>
                          <a:solidFill>
                            <a:schemeClr val="tx1"/>
                          </a:solidFill>
                          <a:effectLst/>
                          <a:latin typeface="Times New Roman" pitchFamily="18" charset="0"/>
                        </a:rPr>
                        <a:t> + </a:t>
                      </a:r>
                      <a:r>
                        <a:rPr kumimoji="0" lang="en-US" sz="2000" b="0" i="1" u="none" strike="noStrike" cap="none" normalizeH="0" baseline="0" dirty="0" smtClean="0">
                          <a:ln>
                            <a:noFill/>
                          </a:ln>
                          <a:solidFill>
                            <a:schemeClr val="tx1"/>
                          </a:solidFill>
                          <a:effectLst/>
                          <a:latin typeface="Times New Roman" pitchFamily="18" charset="0"/>
                        </a:rPr>
                        <a:t>n</a:t>
                      </a:r>
                      <a:r>
                        <a:rPr kumimoji="0" lang="en-US" sz="2000" b="0" i="0" u="none" strike="noStrike" cap="none" normalizeH="0" baseline="0" dirty="0" smtClean="0">
                          <a:ln>
                            <a:noFill/>
                          </a:ln>
                          <a:solidFill>
                            <a:schemeClr val="tx1"/>
                          </a:solidFill>
                          <a:effectLst/>
                          <a:latin typeface="Times New Roman" pitchFamily="18" charset="0"/>
                        </a:rPr>
                        <a:t>)</a:t>
                      </a:r>
                    </a:p>
                  </a:txBody>
                  <a:tcPr marL="91448" marR="91448" marT="45702" marB="457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Slow if </a:t>
                      </a:r>
                      <a:r>
                        <a:rPr kumimoji="0" lang="en-US" sz="1800" b="0" i="1" u="none" strike="noStrike" cap="none" normalizeH="0" baseline="0" dirty="0" smtClean="0">
                          <a:ln>
                            <a:noFill/>
                          </a:ln>
                          <a:solidFill>
                            <a:schemeClr val="tx1"/>
                          </a:solidFill>
                          <a:effectLst/>
                          <a:latin typeface="Times New Roman" pitchFamily="18" charset="0"/>
                        </a:rPr>
                        <a:t>d</a:t>
                      </a:r>
                      <a:r>
                        <a:rPr kumimoji="0" lang="en-US" sz="1800" b="0" i="0" u="none" strike="noStrike" cap="none" normalizeH="0" baseline="0" dirty="0" smtClean="0">
                          <a:ln>
                            <a:noFill/>
                          </a:ln>
                          <a:solidFill>
                            <a:schemeClr val="tx1"/>
                          </a:solidFill>
                          <a:effectLst/>
                          <a:latin typeface="Times New Roman" pitchFamily="18" charset="0"/>
                        </a:rPr>
                        <a:t> = </a:t>
                      </a:r>
                      <a:r>
                        <a:rPr kumimoji="0" lang="en-US" sz="1800" b="0" i="0" u="none" strike="noStrike" cap="none" normalizeH="0" baseline="0" dirty="0" smtClean="0">
                          <a:ln>
                            <a:noFill/>
                          </a:ln>
                          <a:solidFill>
                            <a:schemeClr val="tx1"/>
                          </a:solidFill>
                          <a:effectLst/>
                          <a:latin typeface="Symbol" pitchFamily="18" charset="2"/>
                        </a:rPr>
                        <a:t>w</a:t>
                      </a:r>
                      <a:r>
                        <a:rPr kumimoji="0" lang="en-US" sz="1800" b="0" i="0" u="none" strike="noStrike" cap="none" normalizeH="0" baseline="0" dirty="0" smtClean="0">
                          <a:ln>
                            <a:noFill/>
                          </a:ln>
                          <a:solidFill>
                            <a:schemeClr val="tx1"/>
                          </a:solidFill>
                          <a:effectLst/>
                          <a:latin typeface="Times New Roman" pitchFamily="18" charset="0"/>
                        </a:rPr>
                        <a:t>(</a:t>
                      </a:r>
                      <a:r>
                        <a:rPr kumimoji="0" lang="en-US" sz="1800" b="0" i="1" u="none" strike="noStrike" cap="none" normalizeH="0" baseline="0" dirty="0" smtClean="0">
                          <a:ln>
                            <a:noFill/>
                          </a:ln>
                          <a:solidFill>
                            <a:schemeClr val="tx1"/>
                          </a:solidFill>
                          <a:effectLst/>
                          <a:latin typeface="Times New Roman" pitchFamily="18" charset="0"/>
                        </a:rPr>
                        <a:t>n</a:t>
                      </a:r>
                      <a:r>
                        <a:rPr kumimoji="0" lang="en-US" sz="1800" b="0" i="0" u="none" strike="noStrike" cap="none" normalizeH="0" baseline="0" dirty="0" smtClean="0">
                          <a:ln>
                            <a:noFill/>
                          </a:ln>
                          <a:solidFill>
                            <a:schemeClr val="tx1"/>
                          </a:solidFill>
                          <a:effectLst/>
                          <a:latin typeface="Times New Roman" pitchFamily="18" charset="0"/>
                        </a:rPr>
                        <a:t>)</a:t>
                      </a:r>
                    </a:p>
                  </a:txBody>
                  <a:tcPr marL="91448" marR="91448" marT="45702" marB="45702"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960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Best</a:t>
                      </a:r>
                    </a:p>
                  </a:txBody>
                  <a:tcPr marL="91448" marR="91448" marT="45702" marB="45702"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Symbol" pitchFamily="18" charset="2"/>
                        </a:rPr>
                        <a:t>Q</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1" u="none" strike="noStrike" cap="none" normalizeH="0" baseline="0" dirty="0" smtClean="0">
                          <a:ln>
                            <a:noFill/>
                          </a:ln>
                          <a:solidFill>
                            <a:schemeClr val="tx1"/>
                          </a:solidFill>
                          <a:effectLst/>
                          <a:latin typeface="Times New Roman" pitchFamily="18" charset="0"/>
                        </a:rPr>
                        <a:t>n</a:t>
                      </a:r>
                      <a:r>
                        <a:rPr kumimoji="0" lang="en-US" sz="2000" b="0" i="0" u="none" strike="noStrike" cap="none" normalizeH="0" baseline="0" dirty="0" smtClean="0">
                          <a:ln>
                            <a:noFill/>
                          </a:ln>
                          <a:solidFill>
                            <a:schemeClr val="tx1"/>
                          </a:solidFill>
                          <a:effectLst/>
                          <a:latin typeface="Times New Roman" pitchFamily="18" charset="0"/>
                        </a:rPr>
                        <a:t>)</a:t>
                      </a:r>
                    </a:p>
                  </a:txBody>
                  <a:tcPr marL="91448" marR="91448" marT="45702" marB="457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Arial" charset="0"/>
                        </a:rPr>
                        <a:t>Very few inversions:  </a:t>
                      </a:r>
                      <a:r>
                        <a:rPr kumimoji="0" lang="en-US" sz="1800" b="0" i="1" u="none" strike="noStrike" cap="none" normalizeH="0" baseline="0" dirty="0" smtClean="0">
                          <a:ln>
                            <a:noFill/>
                          </a:ln>
                          <a:solidFill>
                            <a:schemeClr val="tx1"/>
                          </a:solidFill>
                          <a:effectLst/>
                          <a:latin typeface="Times New Roman" pitchFamily="18" charset="0"/>
                        </a:rPr>
                        <a:t>d</a:t>
                      </a:r>
                      <a:r>
                        <a:rPr kumimoji="0" lang="en-US" sz="1800" b="0" i="0" u="none" strike="noStrike" cap="none" normalizeH="0" baseline="0" dirty="0" smtClean="0">
                          <a:ln>
                            <a:noFill/>
                          </a:ln>
                          <a:solidFill>
                            <a:schemeClr val="tx1"/>
                          </a:solidFill>
                          <a:effectLst/>
                          <a:latin typeface="Times New Roman" pitchFamily="18" charset="0"/>
                        </a:rPr>
                        <a:t> = O(</a:t>
                      </a:r>
                      <a:r>
                        <a:rPr kumimoji="0" lang="en-US" sz="1800" b="0" i="1" u="none" strike="noStrike" cap="none" normalizeH="0" baseline="0" dirty="0" smtClean="0">
                          <a:ln>
                            <a:noFill/>
                          </a:ln>
                          <a:solidFill>
                            <a:schemeClr val="tx1"/>
                          </a:solidFill>
                          <a:effectLst/>
                          <a:latin typeface="Times New Roman" pitchFamily="18" charset="0"/>
                        </a:rPr>
                        <a:t>n</a:t>
                      </a:r>
                      <a:r>
                        <a:rPr kumimoji="0" lang="en-US" sz="1800" b="0" i="0" u="none" strike="noStrike" cap="none" normalizeH="0" baseline="0" dirty="0" smtClean="0">
                          <a:ln>
                            <a:noFill/>
                          </a:ln>
                          <a:solidFill>
                            <a:schemeClr val="tx1"/>
                          </a:solidFill>
                          <a:effectLst/>
                          <a:latin typeface="Times New Roman" pitchFamily="18" charset="0"/>
                        </a:rPr>
                        <a:t>)</a:t>
                      </a:r>
                    </a:p>
                  </a:txBody>
                  <a:tcPr marL="91448" marR="91448" marT="45702" marB="45702"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25618" name="TextBox 4"/>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8.2.3</a:t>
            </a:r>
            <a:endParaRPr lang="en-CA" altLang="en-US" dirty="0"/>
          </a:p>
        </p:txBody>
      </p:sp>
    </p:spTree>
    <p:extLst>
      <p:ext uri="{BB962C8B-B14F-4D97-AF65-F5344CB8AC3E}">
        <p14:creationId xmlns:p14="http://schemas.microsoft.com/office/powerpoint/2010/main" val="20238984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3725" y="3324225"/>
            <a:ext cx="2876550"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p:cNvSpPr>
            <a:spLocks noGrp="1" noChangeArrowheads="1"/>
          </p:cNvSpPr>
          <p:nvPr>
            <p:ph type="title"/>
          </p:nvPr>
        </p:nvSpPr>
        <p:spPr/>
        <p:txBody>
          <a:bodyPr/>
          <a:lstStyle/>
          <a:p>
            <a:r>
              <a:rPr lang="en-US" altLang="en-US" smtClean="0">
                <a:latin typeface="Arial" charset="0"/>
                <a:cs typeface="Arial" charset="0"/>
              </a:rPr>
              <a:t>The Algorithm</a:t>
            </a:r>
          </a:p>
        </p:txBody>
      </p:sp>
      <p:sp>
        <p:nvSpPr>
          <p:cNvPr id="26628"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Now, swapping is expensive, so we could just temporarily assign the new entry</a:t>
            </a:r>
          </a:p>
          <a:p>
            <a:pPr lvl="1"/>
            <a:r>
              <a:rPr lang="en-US" altLang="en-US" smtClean="0">
                <a:latin typeface="Arial" charset="0"/>
                <a:cs typeface="Arial" charset="0"/>
              </a:rPr>
              <a:t>this reduces assignments by a factor of 3</a:t>
            </a:r>
          </a:p>
          <a:p>
            <a:pPr lvl="1"/>
            <a:r>
              <a:rPr lang="en-US" altLang="en-US" smtClean="0">
                <a:latin typeface="Arial" charset="0"/>
                <a:cs typeface="Arial" charset="0"/>
              </a:rPr>
              <a:t>speeds up the algorithm by a factor of two</a:t>
            </a:r>
          </a:p>
        </p:txBody>
      </p:sp>
      <p:sp>
        <p:nvSpPr>
          <p:cNvPr id="26629" name="TextBox 4"/>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8.2.4</a:t>
            </a:r>
            <a:endParaRPr lang="en-CA" altLang="en-US" dirty="0"/>
          </a:p>
        </p:txBody>
      </p:sp>
    </p:spTree>
    <p:extLst>
      <p:ext uri="{BB962C8B-B14F-4D97-AF65-F5344CB8AC3E}">
        <p14:creationId xmlns:p14="http://schemas.microsoft.com/office/powerpoint/2010/main" val="24028265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mtClean="0">
                <a:latin typeface="Arial" charset="0"/>
                <a:cs typeface="Arial" charset="0"/>
              </a:rPr>
              <a:t>Implementation and Analysis</a:t>
            </a:r>
          </a:p>
        </p:txBody>
      </p:sp>
      <p:sp>
        <p:nvSpPr>
          <p:cNvPr id="2765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 reasonably good</a:t>
            </a:r>
            <a:r>
              <a:rPr lang="en-US" altLang="en-US" baseline="30000" smtClean="0">
                <a:latin typeface="Arial" charset="0"/>
                <a:cs typeface="Arial" charset="0"/>
              </a:rPr>
              <a:t>*</a:t>
            </a:r>
            <a:r>
              <a:rPr lang="en-US" altLang="en-US" smtClean="0">
                <a:latin typeface="Arial" charset="0"/>
                <a:cs typeface="Arial" charset="0"/>
              </a:rPr>
              <a:t> implementation</a:t>
            </a:r>
            <a:endParaRPr lang="en-US" altLang="en-US" baseline="30000" smtClean="0">
              <a:latin typeface="Arial" charset="0"/>
              <a:cs typeface="Arial" charset="0"/>
            </a:endParaRPr>
          </a:p>
          <a:p>
            <a:pPr>
              <a:buFontTx/>
              <a:buNone/>
            </a:pPr>
            <a:endParaRPr lang="en-US" altLang="en-US" sz="1200" b="1" smtClean="0">
              <a:latin typeface="Courier New" pitchFamily="49" charset="0"/>
              <a:cs typeface="Arial" charset="0"/>
            </a:endParaRPr>
          </a:p>
          <a:p>
            <a:pPr lvl="2">
              <a:buFontTx/>
              <a:buNone/>
            </a:pPr>
            <a:r>
              <a:rPr lang="en-US" altLang="en-US" sz="1200" smtClean="0">
                <a:latin typeface="Consolas" pitchFamily="49" charset="0"/>
                <a:cs typeface="Arial" charset="0"/>
              </a:rPr>
              <a:t>template &lt;typename Type&gt;</a:t>
            </a:r>
          </a:p>
          <a:p>
            <a:pPr lvl="2">
              <a:buFontTx/>
              <a:buNone/>
            </a:pPr>
            <a:r>
              <a:rPr lang="en-US" altLang="en-US" sz="1200" smtClean="0">
                <a:latin typeface="Consolas" pitchFamily="49" charset="0"/>
                <a:cs typeface="Arial" charset="0"/>
              </a:rPr>
              <a:t>void insertion( Type *const array, int const n ) {</a:t>
            </a:r>
          </a:p>
          <a:p>
            <a:pPr lvl="2">
              <a:buFontTx/>
              <a:buNone/>
            </a:pPr>
            <a:r>
              <a:rPr lang="en-US" altLang="en-US" sz="1200" smtClean="0">
                <a:latin typeface="Consolas" pitchFamily="49" charset="0"/>
                <a:cs typeface="Arial" charset="0"/>
              </a:rPr>
              <a:t>    for ( int k = 1; k &lt; n; ++k ) {</a:t>
            </a:r>
          </a:p>
          <a:p>
            <a:pPr lvl="2">
              <a:buFontTx/>
              <a:buNone/>
            </a:pPr>
            <a:r>
              <a:rPr lang="en-US" altLang="en-US" sz="1200" smtClean="0">
                <a:latin typeface="Consolas" pitchFamily="49" charset="0"/>
                <a:cs typeface="Arial" charset="0"/>
              </a:rPr>
              <a:t>        Type tmp = array[k];</a:t>
            </a:r>
          </a:p>
          <a:p>
            <a:pPr lvl="2">
              <a:buFontTx/>
              <a:buNone/>
            </a:pPr>
            <a:endParaRPr lang="en-US" altLang="en-US" sz="1200" smtClean="0">
              <a:latin typeface="Consolas" pitchFamily="49" charset="0"/>
              <a:cs typeface="Arial" charset="0"/>
            </a:endParaRPr>
          </a:p>
          <a:p>
            <a:pPr lvl="2">
              <a:buFontTx/>
              <a:buNone/>
            </a:pPr>
            <a:r>
              <a:rPr lang="en-US" altLang="en-US" sz="1200" smtClean="0">
                <a:latin typeface="Consolas" pitchFamily="49" charset="0"/>
                <a:cs typeface="Arial" charset="0"/>
              </a:rPr>
              <a:t>        for ( int j = k; k &gt; 0; --j ) {</a:t>
            </a:r>
          </a:p>
          <a:p>
            <a:pPr lvl="2">
              <a:buFontTx/>
              <a:buNone/>
            </a:pPr>
            <a:r>
              <a:rPr lang="en-US" altLang="en-US" sz="1200" smtClean="0">
                <a:latin typeface="Consolas" pitchFamily="49" charset="0"/>
                <a:cs typeface="Arial" charset="0"/>
              </a:rPr>
              <a:t>            if ( array[j - 1] &gt; tmp ) {</a:t>
            </a:r>
          </a:p>
          <a:p>
            <a:pPr lvl="2">
              <a:buFontTx/>
              <a:buNone/>
            </a:pPr>
            <a:r>
              <a:rPr lang="en-US" altLang="en-US" sz="1200" smtClean="0">
                <a:latin typeface="Consolas" pitchFamily="49" charset="0"/>
                <a:cs typeface="Arial" charset="0"/>
              </a:rPr>
              <a:t>                array[j] = array[j - 1];</a:t>
            </a:r>
          </a:p>
          <a:p>
            <a:pPr lvl="2">
              <a:buFontTx/>
              <a:buNone/>
            </a:pPr>
            <a:r>
              <a:rPr lang="en-US" altLang="en-US" sz="1200" smtClean="0">
                <a:latin typeface="Consolas" pitchFamily="49" charset="0"/>
                <a:cs typeface="Arial" charset="0"/>
              </a:rPr>
              <a:t>            } else {</a:t>
            </a:r>
          </a:p>
          <a:p>
            <a:pPr lvl="2">
              <a:buFontTx/>
              <a:buNone/>
            </a:pPr>
            <a:r>
              <a:rPr lang="en-US" altLang="en-US" sz="1200" smtClean="0">
                <a:latin typeface="Consolas" pitchFamily="49" charset="0"/>
                <a:cs typeface="Arial" charset="0"/>
              </a:rPr>
              <a:t>                 array[j] = tmp;</a:t>
            </a:r>
          </a:p>
          <a:p>
            <a:pPr lvl="2">
              <a:buFontTx/>
              <a:buNone/>
            </a:pPr>
            <a:r>
              <a:rPr lang="en-US" altLang="en-US" sz="1200" smtClean="0">
                <a:latin typeface="Consolas" pitchFamily="49" charset="0"/>
                <a:cs typeface="Arial" charset="0"/>
              </a:rPr>
              <a:t>                 </a:t>
            </a:r>
            <a:r>
              <a:rPr lang="en-US" altLang="en-US" sz="1200" smtClean="0">
                <a:solidFill>
                  <a:srgbClr val="FF0000"/>
                </a:solidFill>
                <a:latin typeface="Consolas" pitchFamily="49" charset="0"/>
                <a:cs typeface="Arial" charset="0"/>
              </a:rPr>
              <a:t>goto finished</a:t>
            </a:r>
            <a:r>
              <a:rPr lang="en-US" altLang="en-US" sz="1200" smtClean="0">
                <a:latin typeface="Consolas" pitchFamily="49" charset="0"/>
                <a:cs typeface="Arial" charset="0"/>
              </a:rPr>
              <a:t>;</a:t>
            </a:r>
          </a:p>
          <a:p>
            <a:pPr lvl="2">
              <a:buFontTx/>
              <a:buNone/>
            </a:pPr>
            <a:r>
              <a:rPr lang="en-US" altLang="en-US" sz="1200" smtClean="0">
                <a:latin typeface="Consolas" pitchFamily="49" charset="0"/>
                <a:cs typeface="Arial" charset="0"/>
              </a:rPr>
              <a:t>            }</a:t>
            </a:r>
          </a:p>
          <a:p>
            <a:pPr lvl="2">
              <a:buFontTx/>
              <a:buNone/>
            </a:pPr>
            <a:r>
              <a:rPr lang="en-US" altLang="en-US" sz="1200" smtClean="0">
                <a:latin typeface="Consolas" pitchFamily="49" charset="0"/>
                <a:cs typeface="Arial" charset="0"/>
              </a:rPr>
              <a:t>        }</a:t>
            </a:r>
          </a:p>
          <a:p>
            <a:pPr lvl="2">
              <a:buFontTx/>
              <a:buNone/>
            </a:pPr>
            <a:endParaRPr lang="en-US" altLang="en-US" sz="1200" smtClean="0">
              <a:latin typeface="Consolas" pitchFamily="49" charset="0"/>
              <a:cs typeface="Arial" charset="0"/>
            </a:endParaRPr>
          </a:p>
          <a:p>
            <a:pPr lvl="2">
              <a:buFontTx/>
              <a:buNone/>
            </a:pPr>
            <a:r>
              <a:rPr lang="en-US" altLang="en-US" sz="1200" smtClean="0">
                <a:latin typeface="Consolas" pitchFamily="49" charset="0"/>
                <a:cs typeface="Arial" charset="0"/>
              </a:rPr>
              <a:t>        array[0] = tmp;  // only executed if tmp &lt; array[0]</a:t>
            </a:r>
          </a:p>
          <a:p>
            <a:pPr lvl="2">
              <a:buFontTx/>
              <a:buNone/>
            </a:pPr>
            <a:endParaRPr lang="en-US" altLang="en-US" sz="1200" smtClean="0">
              <a:latin typeface="Consolas" pitchFamily="49" charset="0"/>
              <a:cs typeface="Arial" charset="0"/>
            </a:endParaRPr>
          </a:p>
          <a:p>
            <a:pPr lvl="2">
              <a:buFontTx/>
              <a:buNone/>
            </a:pPr>
            <a:r>
              <a:rPr lang="en-US" altLang="en-US" sz="1200" smtClean="0">
                <a:latin typeface="Consolas" pitchFamily="49" charset="0"/>
                <a:cs typeface="Arial" charset="0"/>
              </a:rPr>
              <a:t>        </a:t>
            </a:r>
            <a:r>
              <a:rPr lang="en-US" altLang="en-US" sz="1200" smtClean="0">
                <a:solidFill>
                  <a:srgbClr val="FF0000"/>
                </a:solidFill>
                <a:latin typeface="Consolas" pitchFamily="49" charset="0"/>
                <a:cs typeface="Arial" charset="0"/>
              </a:rPr>
              <a:t>finished</a:t>
            </a:r>
            <a:r>
              <a:rPr lang="en-US" altLang="en-US" sz="1200" smtClean="0">
                <a:latin typeface="Consolas" pitchFamily="49" charset="0"/>
                <a:cs typeface="Arial" charset="0"/>
              </a:rPr>
              <a:t>: ;  // empty statement</a:t>
            </a:r>
          </a:p>
          <a:p>
            <a:pPr lvl="2">
              <a:buFontTx/>
              <a:buNone/>
            </a:pPr>
            <a:r>
              <a:rPr lang="en-US" altLang="en-US" sz="1200" smtClean="0">
                <a:latin typeface="Consolas" pitchFamily="49" charset="0"/>
                <a:cs typeface="Arial" charset="0"/>
              </a:rPr>
              <a:t>    }</a:t>
            </a:r>
          </a:p>
          <a:p>
            <a:pPr lvl="2">
              <a:buFontTx/>
              <a:buNone/>
            </a:pPr>
            <a:r>
              <a:rPr lang="en-US" altLang="en-US" sz="1200" smtClean="0">
                <a:latin typeface="Consolas" pitchFamily="49" charset="0"/>
                <a:cs typeface="Arial" charset="0"/>
              </a:rPr>
              <a:t>}</a:t>
            </a:r>
          </a:p>
        </p:txBody>
      </p:sp>
      <p:sp>
        <p:nvSpPr>
          <p:cNvPr id="27652" name="Text Box 6"/>
          <p:cNvSpPr txBox="1">
            <a:spLocks noChangeArrowheads="1"/>
          </p:cNvSpPr>
          <p:nvPr/>
        </p:nvSpPr>
        <p:spPr bwMode="auto">
          <a:xfrm>
            <a:off x="5219700" y="6308725"/>
            <a:ext cx="31607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baseline="30000"/>
              <a:t>* </a:t>
            </a:r>
            <a:r>
              <a:rPr lang="en-US" altLang="en-US" sz="1600"/>
              <a:t>we could do better with pointers</a:t>
            </a:r>
            <a:endParaRPr lang="en-US" altLang="en-US" sz="1600" baseline="30000"/>
          </a:p>
        </p:txBody>
      </p:sp>
      <p:sp>
        <p:nvSpPr>
          <p:cNvPr id="27653" name="TextBox 4"/>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8.2.4</a:t>
            </a:r>
            <a:endParaRPr lang="en-CA" altLang="en-US" dirty="0"/>
          </a:p>
        </p:txBody>
      </p:sp>
    </p:spTree>
    <p:extLst>
      <p:ext uri="{BB962C8B-B14F-4D97-AF65-F5344CB8AC3E}">
        <p14:creationId xmlns:p14="http://schemas.microsoft.com/office/powerpoint/2010/main" val="34116604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mtClean="0">
                <a:latin typeface="Arial" charset="0"/>
                <a:cs typeface="Arial" charset="0"/>
              </a:rPr>
              <a:t>A Comment about Using </a:t>
            </a:r>
            <a:r>
              <a:rPr lang="en-US" altLang="en-US" b="1" smtClean="0">
                <a:latin typeface="Courier New" pitchFamily="49" charset="0"/>
                <a:cs typeface="Arial" charset="0"/>
              </a:rPr>
              <a:t>goto</a:t>
            </a:r>
            <a:endParaRPr lang="en-US" altLang="en-US" smtClean="0">
              <a:latin typeface="Arial" charset="0"/>
              <a:cs typeface="Arial" charset="0"/>
            </a:endParaRPr>
          </a:p>
        </p:txBody>
      </p:sp>
      <p:sp>
        <p:nvSpPr>
          <p:cNvPr id="2867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Why use </a:t>
            </a:r>
            <a:r>
              <a:rPr lang="en-US" altLang="en-US" smtClean="0">
                <a:latin typeface="Consolas" pitchFamily="49" charset="0"/>
                <a:cs typeface="Consolas" pitchFamily="49" charset="0"/>
              </a:rPr>
              <a:t>goto</a:t>
            </a:r>
            <a:r>
              <a:rPr lang="en-US" altLang="en-US" smtClean="0">
                <a:latin typeface="Arial" charset="0"/>
                <a:cs typeface="Arial" charset="0"/>
              </a:rPr>
              <a:t>?  Isn’t </a:t>
            </a:r>
            <a:r>
              <a:rPr lang="en-US" altLang="en-US" smtClean="0">
                <a:solidFill>
                  <a:srgbClr val="000000"/>
                </a:solidFill>
                <a:latin typeface="Consolas" pitchFamily="49" charset="0"/>
                <a:cs typeface="Consolas" pitchFamily="49" charset="0"/>
              </a:rPr>
              <a:t>goto</a:t>
            </a:r>
            <a:r>
              <a:rPr lang="en-US" altLang="en-US" smtClean="0">
                <a:latin typeface="Arial" charset="0"/>
                <a:cs typeface="Arial" charset="0"/>
              </a:rPr>
              <a:t> “evil”?!</a:t>
            </a:r>
          </a:p>
          <a:p>
            <a:pPr>
              <a:buFontTx/>
              <a:buNone/>
            </a:pPr>
            <a:endParaRPr lang="en-US" altLang="en-US" sz="1200" b="1" smtClean="0">
              <a:latin typeface="Courier New" pitchFamily="49" charset="0"/>
              <a:cs typeface="Arial" charset="0"/>
            </a:endParaRPr>
          </a:p>
          <a:p>
            <a:pPr lvl="2">
              <a:buFontTx/>
              <a:buNone/>
            </a:pPr>
            <a:r>
              <a:rPr lang="en-US" altLang="en-US" sz="1200" smtClean="0">
                <a:latin typeface="Consolas" pitchFamily="49" charset="0"/>
                <a:cs typeface="Arial" charset="0"/>
              </a:rPr>
              <a:t>template &lt;typename Type&gt;</a:t>
            </a:r>
          </a:p>
          <a:p>
            <a:pPr lvl="2">
              <a:buFontTx/>
              <a:buNone/>
            </a:pPr>
            <a:r>
              <a:rPr lang="en-US" altLang="en-US" sz="1200" smtClean="0">
                <a:latin typeface="Consolas" pitchFamily="49" charset="0"/>
                <a:cs typeface="Arial" charset="0"/>
              </a:rPr>
              <a:t>void insertion( Type *const array, int const n ) {</a:t>
            </a:r>
          </a:p>
          <a:p>
            <a:pPr lvl="2">
              <a:buFontTx/>
              <a:buNone/>
            </a:pPr>
            <a:r>
              <a:rPr lang="en-US" altLang="en-US" sz="1200" smtClean="0">
                <a:latin typeface="Consolas" pitchFamily="49" charset="0"/>
                <a:cs typeface="Arial" charset="0"/>
              </a:rPr>
              <a:t>    for ( int k = 1; k &lt; n; ++k ) {</a:t>
            </a:r>
          </a:p>
          <a:p>
            <a:pPr lvl="2">
              <a:buFontTx/>
              <a:buNone/>
            </a:pPr>
            <a:r>
              <a:rPr lang="en-US" altLang="en-US" sz="1200" smtClean="0">
                <a:latin typeface="Consolas" pitchFamily="49" charset="0"/>
                <a:cs typeface="Arial" charset="0"/>
              </a:rPr>
              <a:t>        Type tmp = array[k];</a:t>
            </a:r>
          </a:p>
          <a:p>
            <a:pPr lvl="2">
              <a:buFontTx/>
              <a:buNone/>
            </a:pPr>
            <a:endParaRPr lang="en-US" altLang="en-US" sz="1200" smtClean="0">
              <a:latin typeface="Consolas" pitchFamily="49" charset="0"/>
              <a:cs typeface="Arial" charset="0"/>
            </a:endParaRPr>
          </a:p>
          <a:p>
            <a:pPr lvl="2">
              <a:buFontTx/>
              <a:buNone/>
            </a:pPr>
            <a:r>
              <a:rPr lang="en-US" altLang="en-US" sz="1200" smtClean="0">
                <a:latin typeface="Consolas" pitchFamily="49" charset="0"/>
                <a:cs typeface="Arial" charset="0"/>
              </a:rPr>
              <a:t>        for ( int j = k; k &gt; 0; --j ) {</a:t>
            </a:r>
          </a:p>
          <a:p>
            <a:pPr lvl="2">
              <a:buFontTx/>
              <a:buNone/>
            </a:pPr>
            <a:r>
              <a:rPr lang="en-US" altLang="en-US" sz="1200" smtClean="0">
                <a:latin typeface="Consolas" pitchFamily="49" charset="0"/>
                <a:cs typeface="Arial" charset="0"/>
              </a:rPr>
              <a:t>            if ( array[j - 1] &gt; tmp ) {</a:t>
            </a:r>
          </a:p>
          <a:p>
            <a:pPr lvl="2">
              <a:buFontTx/>
              <a:buNone/>
            </a:pPr>
            <a:r>
              <a:rPr lang="en-US" altLang="en-US" sz="1200" smtClean="0">
                <a:latin typeface="Consolas" pitchFamily="49" charset="0"/>
                <a:cs typeface="Arial" charset="0"/>
              </a:rPr>
              <a:t>                array[j] = array[j - 1];</a:t>
            </a:r>
          </a:p>
          <a:p>
            <a:pPr lvl="2">
              <a:buFontTx/>
              <a:buNone/>
            </a:pPr>
            <a:r>
              <a:rPr lang="en-US" altLang="en-US" sz="1200" smtClean="0">
                <a:latin typeface="Consolas" pitchFamily="49" charset="0"/>
                <a:cs typeface="Arial" charset="0"/>
              </a:rPr>
              <a:t>            } else {</a:t>
            </a:r>
          </a:p>
          <a:p>
            <a:pPr lvl="2">
              <a:buFontTx/>
              <a:buNone/>
            </a:pPr>
            <a:r>
              <a:rPr lang="en-US" altLang="en-US" sz="1200" smtClean="0">
                <a:latin typeface="Consolas" pitchFamily="49" charset="0"/>
                <a:cs typeface="Arial" charset="0"/>
              </a:rPr>
              <a:t>                 array[j] = tmp;</a:t>
            </a:r>
          </a:p>
          <a:p>
            <a:pPr lvl="2">
              <a:buFontTx/>
              <a:buNone/>
            </a:pPr>
            <a:r>
              <a:rPr lang="en-US" altLang="en-US" sz="1200" smtClean="0">
                <a:latin typeface="Consolas" pitchFamily="49" charset="0"/>
                <a:cs typeface="Arial" charset="0"/>
              </a:rPr>
              <a:t>                 </a:t>
            </a:r>
            <a:r>
              <a:rPr lang="en-US" altLang="en-US" sz="1200" smtClean="0">
                <a:solidFill>
                  <a:srgbClr val="FF0000"/>
                </a:solidFill>
                <a:latin typeface="Consolas" pitchFamily="49" charset="0"/>
                <a:cs typeface="Arial" charset="0"/>
              </a:rPr>
              <a:t>goto finished</a:t>
            </a:r>
            <a:r>
              <a:rPr lang="en-US" altLang="en-US" sz="1200" smtClean="0">
                <a:latin typeface="Consolas" pitchFamily="49" charset="0"/>
                <a:cs typeface="Arial" charset="0"/>
              </a:rPr>
              <a:t>;</a:t>
            </a:r>
          </a:p>
          <a:p>
            <a:pPr lvl="2">
              <a:buFontTx/>
              <a:buNone/>
            </a:pPr>
            <a:r>
              <a:rPr lang="en-US" altLang="en-US" sz="1200" smtClean="0">
                <a:latin typeface="Consolas" pitchFamily="49" charset="0"/>
                <a:cs typeface="Arial" charset="0"/>
              </a:rPr>
              <a:t>            }</a:t>
            </a:r>
          </a:p>
          <a:p>
            <a:pPr lvl="2">
              <a:buFontTx/>
              <a:buNone/>
            </a:pPr>
            <a:r>
              <a:rPr lang="en-US" altLang="en-US" sz="1200" smtClean="0">
                <a:latin typeface="Consolas" pitchFamily="49" charset="0"/>
                <a:cs typeface="Arial" charset="0"/>
              </a:rPr>
              <a:t>        }</a:t>
            </a:r>
          </a:p>
          <a:p>
            <a:pPr lvl="2">
              <a:buFontTx/>
              <a:buNone/>
            </a:pPr>
            <a:endParaRPr lang="en-US" altLang="en-US" sz="1200" smtClean="0">
              <a:latin typeface="Consolas" pitchFamily="49" charset="0"/>
              <a:cs typeface="Arial" charset="0"/>
            </a:endParaRPr>
          </a:p>
          <a:p>
            <a:pPr lvl="2">
              <a:buFontTx/>
              <a:buNone/>
            </a:pPr>
            <a:r>
              <a:rPr lang="en-US" altLang="en-US" sz="1200" smtClean="0">
                <a:latin typeface="Consolas" pitchFamily="49" charset="0"/>
                <a:cs typeface="Arial" charset="0"/>
              </a:rPr>
              <a:t>        array[0] = tmp;  // only executed if tmp &lt; array[0]</a:t>
            </a:r>
          </a:p>
          <a:p>
            <a:pPr lvl="2">
              <a:buFontTx/>
              <a:buNone/>
            </a:pPr>
            <a:endParaRPr lang="en-US" altLang="en-US" sz="1200" smtClean="0">
              <a:latin typeface="Consolas" pitchFamily="49" charset="0"/>
              <a:cs typeface="Arial" charset="0"/>
            </a:endParaRPr>
          </a:p>
          <a:p>
            <a:pPr lvl="2">
              <a:buFontTx/>
              <a:buNone/>
            </a:pPr>
            <a:r>
              <a:rPr lang="en-US" altLang="en-US" sz="1200" smtClean="0">
                <a:latin typeface="Consolas" pitchFamily="49" charset="0"/>
                <a:cs typeface="Arial" charset="0"/>
              </a:rPr>
              <a:t>        </a:t>
            </a:r>
            <a:r>
              <a:rPr lang="en-US" altLang="en-US" sz="1200" smtClean="0">
                <a:solidFill>
                  <a:srgbClr val="FF0000"/>
                </a:solidFill>
                <a:latin typeface="Consolas" pitchFamily="49" charset="0"/>
                <a:cs typeface="Arial" charset="0"/>
              </a:rPr>
              <a:t>finished</a:t>
            </a:r>
            <a:r>
              <a:rPr lang="en-US" altLang="en-US" sz="1200" smtClean="0">
                <a:latin typeface="Consolas" pitchFamily="49" charset="0"/>
                <a:cs typeface="Arial" charset="0"/>
              </a:rPr>
              <a:t>: ;  // empty statement</a:t>
            </a:r>
          </a:p>
          <a:p>
            <a:pPr lvl="2">
              <a:buFontTx/>
              <a:buNone/>
            </a:pPr>
            <a:r>
              <a:rPr lang="en-US" altLang="en-US" sz="1200" smtClean="0">
                <a:latin typeface="Consolas" pitchFamily="49" charset="0"/>
                <a:cs typeface="Arial" charset="0"/>
              </a:rPr>
              <a:t>    }</a:t>
            </a:r>
          </a:p>
          <a:p>
            <a:pPr lvl="2">
              <a:buFontTx/>
              <a:buNone/>
            </a:pPr>
            <a:r>
              <a:rPr lang="en-US" altLang="en-US" sz="1200" smtClean="0">
                <a:latin typeface="Consolas" pitchFamily="49" charset="0"/>
                <a:cs typeface="Arial" charset="0"/>
              </a:rPr>
              <a:t>}</a:t>
            </a:r>
          </a:p>
        </p:txBody>
      </p:sp>
      <p:sp>
        <p:nvSpPr>
          <p:cNvPr id="28676" name="TextBox 3"/>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8.2.5</a:t>
            </a:r>
            <a:endParaRPr lang="en-CA" altLang="en-US" dirty="0"/>
          </a:p>
        </p:txBody>
      </p:sp>
    </p:spTree>
    <p:extLst>
      <p:ext uri="{BB962C8B-B14F-4D97-AF65-F5344CB8AC3E}">
        <p14:creationId xmlns:p14="http://schemas.microsoft.com/office/powerpoint/2010/main" val="3320212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mtClean="0">
                <a:latin typeface="Arial" charset="0"/>
                <a:cs typeface="Arial" charset="0"/>
              </a:rPr>
              <a:t>A Comment about Using </a:t>
            </a:r>
            <a:r>
              <a:rPr lang="en-US" altLang="en-US" b="1" smtClean="0">
                <a:latin typeface="Courier New" pitchFamily="49" charset="0"/>
                <a:cs typeface="Arial" charset="0"/>
              </a:rPr>
              <a:t>goto</a:t>
            </a:r>
            <a:endParaRPr lang="en-US" altLang="en-US" smtClean="0">
              <a:latin typeface="Arial" charset="0"/>
              <a:cs typeface="Arial" charset="0"/>
            </a:endParaRPr>
          </a:p>
        </p:txBody>
      </p:sp>
      <p:sp>
        <p:nvSpPr>
          <p:cNvPr id="2969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Even xkcd knows it is evil!</a:t>
            </a:r>
          </a:p>
          <a:p>
            <a:pPr>
              <a:buFontTx/>
              <a:buNone/>
            </a:pPr>
            <a:r>
              <a:rPr lang="en-US" altLang="en-US" sz="1200" smtClean="0">
                <a:latin typeface="Consolas" pitchFamily="49" charset="0"/>
                <a:cs typeface="Arial" charset="0"/>
              </a:rPr>
              <a:t>		</a:t>
            </a:r>
          </a:p>
        </p:txBody>
      </p:sp>
      <p:pic>
        <p:nvPicPr>
          <p:cNvPr id="297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0" y="2060575"/>
            <a:ext cx="70485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300788" y="3954463"/>
            <a:ext cx="1785937" cy="307975"/>
          </a:xfrm>
          <a:prstGeom prst="rect">
            <a:avLst/>
          </a:prstGeom>
        </p:spPr>
        <p:txBody>
          <a:bodyPr wrap="none">
            <a:spAutoFit/>
          </a:bodyPr>
          <a:lstStyle/>
          <a:p>
            <a:pPr>
              <a:defRPr/>
            </a:pPr>
            <a:r>
              <a:rPr lang="en-CA" sz="1400" dirty="0">
                <a:solidFill>
                  <a:schemeClr val="tx1">
                    <a:lumMod val="50000"/>
                    <a:lumOff val="50000"/>
                  </a:schemeClr>
                </a:solidFill>
              </a:rPr>
              <a:t>http://xkcd.com/292/</a:t>
            </a:r>
          </a:p>
        </p:txBody>
      </p:sp>
      <p:sp>
        <p:nvSpPr>
          <p:cNvPr id="29702"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8.2.5</a:t>
            </a:r>
            <a:endParaRPr lang="en-CA" altLang="en-US" dirty="0"/>
          </a:p>
        </p:txBody>
      </p:sp>
    </p:spTree>
    <p:extLst>
      <p:ext uri="{BB962C8B-B14F-4D97-AF65-F5344CB8AC3E}">
        <p14:creationId xmlns:p14="http://schemas.microsoft.com/office/powerpoint/2010/main" val="35877143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mtClean="0">
                <a:latin typeface="Arial" charset="0"/>
                <a:cs typeface="Arial" charset="0"/>
              </a:rPr>
              <a:t>A Comment about Using </a:t>
            </a:r>
            <a:r>
              <a:rPr lang="en-US" altLang="en-US" b="1" smtClean="0">
                <a:latin typeface="Courier New" pitchFamily="49" charset="0"/>
                <a:cs typeface="Arial" charset="0"/>
              </a:rPr>
              <a:t>goto</a:t>
            </a:r>
            <a:endParaRPr lang="en-US" altLang="en-US" smtClean="0">
              <a:latin typeface="Arial" charset="0"/>
              <a:cs typeface="Arial" charset="0"/>
            </a:endParaRPr>
          </a:p>
        </p:txBody>
      </p:sp>
      <p:sp>
        <p:nvSpPr>
          <p:cNvPr id="3072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Unfortunately, any other fix appears to be less than elegant…</a:t>
            </a:r>
          </a:p>
          <a:p>
            <a:pPr>
              <a:buFontTx/>
              <a:buNone/>
            </a:pPr>
            <a:endParaRPr lang="en-US" altLang="en-US" sz="1200" b="1" smtClean="0">
              <a:latin typeface="Courier New" pitchFamily="49" charset="0"/>
              <a:cs typeface="Arial" charset="0"/>
            </a:endParaRPr>
          </a:p>
          <a:p>
            <a:pPr lvl="2">
              <a:buFontTx/>
              <a:buNone/>
            </a:pPr>
            <a:r>
              <a:rPr lang="en-US" altLang="en-US" sz="1200" smtClean="0">
                <a:latin typeface="Consolas" pitchFamily="49" charset="0"/>
                <a:cs typeface="Arial" charset="0"/>
              </a:rPr>
              <a:t>template &lt;typename Type&gt;</a:t>
            </a:r>
          </a:p>
          <a:p>
            <a:pPr lvl="2">
              <a:buFontTx/>
              <a:buNone/>
            </a:pPr>
            <a:r>
              <a:rPr lang="en-US" altLang="en-US" sz="1200" smtClean="0">
                <a:latin typeface="Consolas" pitchFamily="49" charset="0"/>
                <a:cs typeface="Arial" charset="0"/>
              </a:rPr>
              <a:t>void insertion( Type *const array, int const n ) {</a:t>
            </a:r>
          </a:p>
          <a:p>
            <a:pPr lvl="2">
              <a:buFontTx/>
              <a:buNone/>
            </a:pPr>
            <a:r>
              <a:rPr lang="en-US" altLang="en-US" sz="1200" smtClean="0">
                <a:latin typeface="Consolas" pitchFamily="49" charset="0"/>
                <a:cs typeface="Arial" charset="0"/>
              </a:rPr>
              <a:t>    for ( int k = 1; k &lt; n; ++k ) {</a:t>
            </a:r>
          </a:p>
          <a:p>
            <a:pPr lvl="2">
              <a:buFontTx/>
              <a:buNone/>
            </a:pPr>
            <a:r>
              <a:rPr lang="en-US" altLang="en-US" sz="1200" smtClean="0">
                <a:latin typeface="Consolas" pitchFamily="49" charset="0"/>
                <a:cs typeface="Arial" charset="0"/>
              </a:rPr>
              <a:t>        Type tmp = array[k];</a:t>
            </a:r>
          </a:p>
          <a:p>
            <a:pPr lvl="2">
              <a:buFontTx/>
              <a:buNone/>
            </a:pPr>
            <a:endParaRPr lang="en-US" altLang="en-US" sz="1200" smtClean="0">
              <a:latin typeface="Consolas" pitchFamily="49" charset="0"/>
              <a:cs typeface="Arial" charset="0"/>
            </a:endParaRPr>
          </a:p>
          <a:p>
            <a:pPr lvl="2">
              <a:buFontTx/>
              <a:buNone/>
            </a:pPr>
            <a:r>
              <a:rPr lang="en-US" altLang="en-US" sz="1200" smtClean="0">
                <a:latin typeface="Consolas" pitchFamily="49" charset="0"/>
                <a:cs typeface="Arial" charset="0"/>
              </a:rPr>
              <a:t>        for ( int j = k; k &gt; 0; --j ) {</a:t>
            </a:r>
          </a:p>
          <a:p>
            <a:pPr lvl="2">
              <a:buFontTx/>
              <a:buNone/>
            </a:pPr>
            <a:r>
              <a:rPr lang="en-US" altLang="en-US" sz="1200" smtClean="0">
                <a:latin typeface="Consolas" pitchFamily="49" charset="0"/>
                <a:cs typeface="Arial" charset="0"/>
              </a:rPr>
              <a:t>            if ( array[j - 1] &gt; tmp ) {</a:t>
            </a:r>
          </a:p>
          <a:p>
            <a:pPr lvl="2">
              <a:buFontTx/>
              <a:buNone/>
            </a:pPr>
            <a:r>
              <a:rPr lang="en-US" altLang="en-US" sz="1200" smtClean="0">
                <a:latin typeface="Consolas" pitchFamily="49" charset="0"/>
                <a:cs typeface="Arial" charset="0"/>
              </a:rPr>
              <a:t>                array[j] = array[j - 1];</a:t>
            </a:r>
          </a:p>
          <a:p>
            <a:pPr lvl="2">
              <a:buFontTx/>
              <a:buNone/>
            </a:pPr>
            <a:r>
              <a:rPr lang="en-US" altLang="en-US" sz="1200" smtClean="0">
                <a:latin typeface="Consolas" pitchFamily="49" charset="0"/>
                <a:cs typeface="Arial" charset="0"/>
              </a:rPr>
              <a:t>            } else {</a:t>
            </a:r>
          </a:p>
          <a:p>
            <a:pPr lvl="2">
              <a:buFontTx/>
              <a:buNone/>
            </a:pPr>
            <a:r>
              <a:rPr lang="en-US" altLang="en-US" sz="1200" smtClean="0">
                <a:latin typeface="Consolas" pitchFamily="49" charset="0"/>
                <a:cs typeface="Arial" charset="0"/>
              </a:rPr>
              <a:t>                 array[j] = tmp;</a:t>
            </a:r>
          </a:p>
          <a:p>
            <a:pPr lvl="2">
              <a:buFontTx/>
              <a:buNone/>
            </a:pPr>
            <a:r>
              <a:rPr lang="en-US" altLang="en-US" sz="1200" smtClean="0">
                <a:latin typeface="Consolas" pitchFamily="49" charset="0"/>
                <a:cs typeface="Arial" charset="0"/>
              </a:rPr>
              <a:t>                 </a:t>
            </a:r>
            <a:r>
              <a:rPr lang="en-US" altLang="en-US" sz="1200" smtClean="0">
                <a:solidFill>
                  <a:srgbClr val="FF0000"/>
                </a:solidFill>
                <a:latin typeface="Consolas" pitchFamily="49" charset="0"/>
                <a:cs typeface="Arial" charset="0"/>
              </a:rPr>
              <a:t>break</a:t>
            </a:r>
            <a:r>
              <a:rPr lang="en-US" altLang="en-US" sz="1200" smtClean="0">
                <a:latin typeface="Consolas" pitchFamily="49" charset="0"/>
                <a:cs typeface="Arial" charset="0"/>
              </a:rPr>
              <a:t>;</a:t>
            </a:r>
          </a:p>
          <a:p>
            <a:pPr lvl="2">
              <a:buFontTx/>
              <a:buNone/>
            </a:pPr>
            <a:r>
              <a:rPr lang="en-US" altLang="en-US" sz="1200" smtClean="0">
                <a:latin typeface="Consolas" pitchFamily="49" charset="0"/>
                <a:cs typeface="Arial" charset="0"/>
              </a:rPr>
              <a:t>            }</a:t>
            </a:r>
          </a:p>
          <a:p>
            <a:pPr lvl="2">
              <a:buFontTx/>
              <a:buNone/>
            </a:pPr>
            <a:r>
              <a:rPr lang="en-US" altLang="en-US" sz="1200" smtClean="0">
                <a:latin typeface="Consolas" pitchFamily="49" charset="0"/>
                <a:cs typeface="Arial" charset="0"/>
              </a:rPr>
              <a:t>        }</a:t>
            </a:r>
          </a:p>
          <a:p>
            <a:pPr lvl="2">
              <a:buFontTx/>
              <a:buNone/>
            </a:pPr>
            <a:endParaRPr lang="en-US" altLang="en-US" sz="1200" smtClean="0">
              <a:latin typeface="Consolas" pitchFamily="49" charset="0"/>
              <a:cs typeface="Arial" charset="0"/>
            </a:endParaRPr>
          </a:p>
          <a:p>
            <a:pPr lvl="2">
              <a:buFontTx/>
              <a:buNone/>
            </a:pPr>
            <a:r>
              <a:rPr lang="en-US" altLang="en-US" sz="1200" smtClean="0">
                <a:latin typeface="Consolas" pitchFamily="49" charset="0"/>
                <a:cs typeface="Arial" charset="0"/>
              </a:rPr>
              <a:t>        if ( array[0] &gt; tmp ) {</a:t>
            </a:r>
          </a:p>
          <a:p>
            <a:pPr lvl="2">
              <a:buFontTx/>
              <a:buNone/>
            </a:pPr>
            <a:r>
              <a:rPr lang="en-US" altLang="en-US" sz="1200" smtClean="0">
                <a:latin typeface="Consolas" pitchFamily="49" charset="0"/>
                <a:cs typeface="Arial" charset="0"/>
              </a:rPr>
              <a:t>            array[0] = tmp;  // only executed if tmp &lt; array[0]</a:t>
            </a:r>
          </a:p>
          <a:p>
            <a:pPr lvl="2">
              <a:buFontTx/>
              <a:buNone/>
            </a:pPr>
            <a:r>
              <a:rPr lang="en-US" altLang="en-US" sz="1200" smtClean="0">
                <a:latin typeface="Consolas" pitchFamily="49" charset="0"/>
                <a:cs typeface="Arial" charset="0"/>
              </a:rPr>
              <a:t>        }</a:t>
            </a:r>
          </a:p>
          <a:p>
            <a:pPr lvl="2">
              <a:buFontTx/>
              <a:buNone/>
            </a:pPr>
            <a:r>
              <a:rPr lang="en-US" altLang="en-US" sz="1200" smtClean="0">
                <a:latin typeface="Consolas" pitchFamily="49" charset="0"/>
                <a:cs typeface="Arial" charset="0"/>
              </a:rPr>
              <a:t>    }</a:t>
            </a:r>
          </a:p>
          <a:p>
            <a:pPr lvl="2">
              <a:buFontTx/>
              <a:buNone/>
            </a:pPr>
            <a:r>
              <a:rPr lang="en-US" altLang="en-US" sz="1200" smtClean="0">
                <a:latin typeface="Consolas" pitchFamily="49" charset="0"/>
                <a:cs typeface="Arial" charset="0"/>
              </a:rPr>
              <a:t>}</a:t>
            </a:r>
          </a:p>
        </p:txBody>
      </p:sp>
      <p:sp>
        <p:nvSpPr>
          <p:cNvPr id="30724" name="TextBox 3"/>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8.2.5</a:t>
            </a:r>
            <a:endParaRPr lang="en-CA" altLang="en-US" dirty="0"/>
          </a:p>
        </p:txBody>
      </p:sp>
    </p:spTree>
    <p:extLst>
      <p:ext uri="{BB962C8B-B14F-4D97-AF65-F5344CB8AC3E}">
        <p14:creationId xmlns:p14="http://schemas.microsoft.com/office/powerpoint/2010/main" val="20584004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A Comment about Using </a:t>
            </a:r>
            <a:r>
              <a:rPr lang="en-US" altLang="en-US" b="1" smtClean="0">
                <a:latin typeface="Courier New" pitchFamily="49" charset="0"/>
                <a:cs typeface="Arial" charset="0"/>
              </a:rPr>
              <a:t>goto</a:t>
            </a:r>
            <a:endParaRPr lang="en-US" altLang="en-US" smtClean="0">
              <a:latin typeface="Arial" charset="0"/>
              <a:cs typeface="Arial" charset="0"/>
            </a:endParaRPr>
          </a:p>
        </p:txBody>
      </p:sp>
      <p:sp>
        <p:nvSpPr>
          <p:cNvPr id="3174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excessive use of the </a:t>
            </a:r>
            <a:r>
              <a:rPr lang="en-US" altLang="en-US" b="1" smtClean="0">
                <a:latin typeface="Consolas" pitchFamily="49" charset="0"/>
                <a:cs typeface="Consolas" pitchFamily="49" charset="0"/>
              </a:rPr>
              <a:t>goto</a:t>
            </a:r>
            <a:r>
              <a:rPr lang="en-US" altLang="en-US" smtClean="0">
                <a:latin typeface="Arial" charset="0"/>
                <a:cs typeface="Arial" charset="0"/>
              </a:rPr>
              <a:t> statement resulted in spaghetti code</a:t>
            </a:r>
          </a:p>
          <a:p>
            <a:pPr lvl="1"/>
            <a:r>
              <a:rPr lang="en-US" altLang="en-US" smtClean="0">
                <a:latin typeface="Arial" charset="0"/>
                <a:cs typeface="Arial" charset="0"/>
              </a:rPr>
              <a:t>Edsger Dijkstra’s 1968 commentary</a:t>
            </a:r>
          </a:p>
          <a:p>
            <a:pPr lvl="2">
              <a:buFontTx/>
              <a:buNone/>
            </a:pPr>
            <a:r>
              <a:rPr lang="en-US" altLang="en-US" i="1" smtClean="0">
                <a:latin typeface="Arial" charset="0"/>
                <a:cs typeface="Arial" charset="0"/>
              </a:rPr>
              <a:t>“Go To Statement Considered Harmful”</a:t>
            </a:r>
          </a:p>
          <a:p>
            <a:pPr lvl="1">
              <a:buFontTx/>
              <a:buNone/>
            </a:pPr>
            <a:r>
              <a:rPr lang="en-US" altLang="en-US" smtClean="0">
                <a:latin typeface="Arial" charset="0"/>
                <a:cs typeface="Arial" charset="0"/>
              </a:rPr>
              <a:t>	started what (against Dijkstra’s better judgment) took on the form of a religious crusade against using </a:t>
            </a:r>
            <a:r>
              <a:rPr lang="en-US" altLang="en-US" b="1" smtClean="0">
                <a:latin typeface="Courier New" pitchFamily="49" charset="0"/>
                <a:cs typeface="Arial" charset="0"/>
              </a:rPr>
              <a:t>goto</a:t>
            </a:r>
            <a:r>
              <a:rPr lang="en-US" altLang="en-US" smtClean="0">
                <a:latin typeface="Arial" charset="0"/>
                <a:cs typeface="Arial" charset="0"/>
              </a:rPr>
              <a:t> </a:t>
            </a:r>
          </a:p>
          <a:p>
            <a:pPr lvl="1"/>
            <a:endParaRPr lang="en-US" altLang="en-US" smtClean="0">
              <a:latin typeface="Arial" charset="0"/>
              <a:cs typeface="Arial" charset="0"/>
            </a:endParaRPr>
          </a:p>
          <a:p>
            <a:pPr lvl="1"/>
            <a:r>
              <a:rPr lang="en-US" altLang="en-US" smtClean="0">
                <a:latin typeface="Arial" charset="0"/>
                <a:cs typeface="Arial" charset="0"/>
              </a:rPr>
              <a:t>Donald Knuth gives a more reasoned approach in his 1972 paper “</a:t>
            </a:r>
            <a:r>
              <a:rPr lang="en-US" altLang="en-US" i="1" smtClean="0">
                <a:latin typeface="Arial" charset="0"/>
                <a:cs typeface="Arial" charset="0"/>
              </a:rPr>
              <a:t>Structured Programming with go to Statements”</a:t>
            </a:r>
            <a:r>
              <a:rPr lang="en-US" altLang="en-US" smtClean="0">
                <a:latin typeface="Arial" charset="0"/>
                <a:cs typeface="Arial" charset="0"/>
              </a:rPr>
              <a:t> </a:t>
            </a:r>
          </a:p>
          <a:p>
            <a:pPr lvl="1"/>
            <a:endParaRPr lang="en-US" altLang="en-US" smtClean="0">
              <a:latin typeface="Arial" charset="0"/>
              <a:cs typeface="Arial" charset="0"/>
            </a:endParaRPr>
          </a:p>
          <a:p>
            <a:pPr>
              <a:buFont typeface="Arial" charset="0"/>
              <a:buNone/>
            </a:pPr>
            <a:r>
              <a:rPr lang="en-US" altLang="en-US" smtClean="0">
                <a:latin typeface="Arial" charset="0"/>
                <a:cs typeface="Arial" charset="0"/>
              </a:rPr>
              <a:t>	Unfortunately, in 2011, one student saw this and immediately used a </a:t>
            </a:r>
            <a:r>
              <a:rPr lang="en-US" altLang="en-US" b="1" smtClean="0">
                <a:latin typeface="Consolas" pitchFamily="49" charset="0"/>
                <a:cs typeface="Consolas" pitchFamily="49" charset="0"/>
              </a:rPr>
              <a:t>goto</a:t>
            </a:r>
            <a:r>
              <a:rPr lang="en-US" altLang="en-US" smtClean="0">
                <a:latin typeface="Arial" charset="0"/>
                <a:cs typeface="Arial" charset="0"/>
              </a:rPr>
              <a:t> that resulted in spaghetti code and claimed it was “reasonable”</a:t>
            </a:r>
          </a:p>
          <a:p>
            <a:pPr lvl="1"/>
            <a:r>
              <a:rPr lang="en-US" altLang="en-US" smtClean="0">
                <a:latin typeface="Arial" charset="0"/>
                <a:cs typeface="Arial" charset="0"/>
              </a:rPr>
              <a:t>In general, use a </a:t>
            </a:r>
            <a:r>
              <a:rPr lang="en-US" altLang="en-US" b="1" smtClean="0">
                <a:latin typeface="Consolas" pitchFamily="49" charset="0"/>
                <a:cs typeface="Consolas" pitchFamily="49" charset="0"/>
              </a:rPr>
              <a:t>goto</a:t>
            </a:r>
            <a:r>
              <a:rPr lang="en-US" altLang="en-US" smtClean="0">
                <a:latin typeface="Arial" charset="0"/>
                <a:cs typeface="Arial" charset="0"/>
              </a:rPr>
              <a:t> if and only if it is going forward to an obvious point in the routine</a:t>
            </a:r>
          </a:p>
        </p:txBody>
      </p:sp>
      <p:sp>
        <p:nvSpPr>
          <p:cNvPr id="31748" name="TextBox 3"/>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8.2.5</a:t>
            </a:r>
            <a:endParaRPr lang="en-CA" altLang="en-US" dirty="0"/>
          </a:p>
        </p:txBody>
      </p:sp>
    </p:spTree>
    <p:extLst>
      <p:ext uri="{BB962C8B-B14F-4D97-AF65-F5344CB8AC3E}">
        <p14:creationId xmlns:p14="http://schemas.microsoft.com/office/powerpoint/2010/main" val="41331227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smtClean="0">
                <a:latin typeface="Arial" charset="0"/>
                <a:cs typeface="Arial" charset="0"/>
              </a:rPr>
              <a:t>Summary</a:t>
            </a:r>
          </a:p>
        </p:txBody>
      </p:sp>
      <p:sp>
        <p:nvSpPr>
          <p:cNvPr id="3277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Insertion Sort:</a:t>
            </a:r>
          </a:p>
          <a:p>
            <a:pPr lvl="1"/>
            <a:r>
              <a:rPr lang="en-US" altLang="en-US" dirty="0" smtClean="0">
                <a:latin typeface="Arial" charset="0"/>
                <a:cs typeface="Arial" charset="0"/>
              </a:rPr>
              <a:t>Insert new entries into growing sorted lists</a:t>
            </a:r>
          </a:p>
          <a:p>
            <a:pPr lvl="1"/>
            <a:r>
              <a:rPr lang="en-US" altLang="en-US" dirty="0" smtClean="0">
                <a:latin typeface="Arial" charset="0"/>
                <a:cs typeface="Arial" charset="0"/>
              </a:rPr>
              <a:t>Run-time analysis</a:t>
            </a:r>
          </a:p>
          <a:p>
            <a:pPr lvl="2"/>
            <a:r>
              <a:rPr lang="en-US" altLang="en-US" dirty="0" smtClean="0">
                <a:latin typeface="Arial" charset="0"/>
                <a:cs typeface="Arial" charset="0"/>
              </a:rPr>
              <a:t>Actual and average case run time:	</a:t>
            </a:r>
            <a:r>
              <a:rPr lang="en-US" altLang="en-US" b="1" dirty="0" smtClean="0">
                <a:latin typeface="Times New Roman" pitchFamily="18" charset="0"/>
                <a:cs typeface="Arial" charset="0"/>
              </a:rPr>
              <a:t>O</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baseline="30000" dirty="0" smtClean="0">
                <a:latin typeface="Times New Roman" pitchFamily="18" charset="0"/>
                <a:cs typeface="Arial" charset="0"/>
              </a:rPr>
              <a:t>2</a:t>
            </a:r>
            <a:r>
              <a:rPr lang="en-US" altLang="en-US" dirty="0" smtClean="0">
                <a:latin typeface="Times New Roman" pitchFamily="18" charset="0"/>
                <a:cs typeface="Arial" charset="0"/>
              </a:rPr>
              <a:t>)</a:t>
            </a:r>
          </a:p>
          <a:p>
            <a:pPr lvl="2"/>
            <a:r>
              <a:rPr lang="en-US" altLang="en-US" dirty="0" smtClean="0">
                <a:latin typeface="Arial" charset="0"/>
                <a:cs typeface="Arial" charset="0"/>
              </a:rPr>
              <a:t>Detailed analysis:			</a:t>
            </a:r>
            <a:r>
              <a:rPr lang="en-US" altLang="en-US" dirty="0" smtClean="0">
                <a:latin typeface="Symbol" pitchFamily="18" charset="2"/>
                <a:cs typeface="Arial" charset="0"/>
              </a:rPr>
              <a:t>Q</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 + </a:t>
            </a:r>
            <a:r>
              <a:rPr lang="en-US" altLang="en-US" i="1" dirty="0" smtClean="0">
                <a:latin typeface="Times New Roman" pitchFamily="18" charset="0"/>
                <a:cs typeface="Arial" charset="0"/>
              </a:rPr>
              <a:t>d</a:t>
            </a:r>
            <a:r>
              <a:rPr lang="en-US" altLang="en-US" dirty="0" smtClean="0">
                <a:latin typeface="Times New Roman" pitchFamily="18" charset="0"/>
                <a:cs typeface="Arial" charset="0"/>
              </a:rPr>
              <a:t>)</a:t>
            </a:r>
          </a:p>
          <a:p>
            <a:pPr lvl="2"/>
            <a:r>
              <a:rPr lang="en-US" altLang="en-US" dirty="0" smtClean="0">
                <a:latin typeface="Arial" charset="0"/>
                <a:cs typeface="Arial" charset="0"/>
              </a:rPr>
              <a:t>Best case (</a:t>
            </a:r>
            <a:r>
              <a:rPr lang="en-US" altLang="en-US" b="1" dirty="0" smtClean="0">
                <a:latin typeface="Times New Roman" pitchFamily="18" charset="0"/>
                <a:cs typeface="Arial" charset="0"/>
              </a:rPr>
              <a:t>O</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a:t>
            </a:r>
            <a:r>
              <a:rPr lang="en-US" altLang="en-US" dirty="0" smtClean="0">
                <a:latin typeface="Arial" charset="0"/>
                <a:cs typeface="Arial" charset="0"/>
              </a:rPr>
              <a:t> inversions):		</a:t>
            </a:r>
            <a:r>
              <a:rPr lang="en-US" altLang="en-US" dirty="0" smtClean="0">
                <a:latin typeface="Symbol" pitchFamily="18" charset="2"/>
                <a:cs typeface="Arial" charset="0"/>
              </a:rPr>
              <a:t>Q</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a:t>
            </a:r>
          </a:p>
          <a:p>
            <a:pPr lvl="1"/>
            <a:r>
              <a:rPr lang="en-US" altLang="en-US" dirty="0" smtClean="0">
                <a:solidFill>
                  <a:prstClr val="black"/>
                </a:solidFill>
                <a:latin typeface="Arial" charset="0"/>
                <a:cs typeface="Arial" charset="0"/>
              </a:rPr>
              <a:t>Memory requirements:  </a:t>
            </a:r>
            <a:r>
              <a:rPr lang="en-US" altLang="en-US" dirty="0" smtClean="0">
                <a:latin typeface="Symbol" pitchFamily="18" charset="2"/>
                <a:cs typeface="Arial" charset="0"/>
              </a:rPr>
              <a:t>Q</a:t>
            </a:r>
            <a:r>
              <a:rPr lang="en-US" altLang="en-US" dirty="0" smtClean="0">
                <a:latin typeface="Times New Roman" pitchFamily="18" charset="0"/>
                <a:cs typeface="Arial" charset="0"/>
              </a:rPr>
              <a:t>(1)</a:t>
            </a:r>
            <a:endParaRPr lang="en-US" altLang="en-US" dirty="0">
              <a:solidFill>
                <a:prstClr val="black"/>
              </a:solidFill>
              <a:latin typeface="Arial" charset="0"/>
              <a:cs typeface="Arial" charset="0"/>
            </a:endParaRPr>
          </a:p>
          <a:p>
            <a:pPr lvl="2"/>
            <a:endParaRPr lang="en-US" altLang="en-US" dirty="0" smtClean="0">
              <a:latin typeface="Times New Roman" pitchFamily="18" charset="0"/>
              <a:cs typeface="Arial" charset="0"/>
            </a:endParaRPr>
          </a:p>
          <a:p>
            <a:pPr lvl="1"/>
            <a:endParaRPr lang="en-US" altLang="en-US" dirty="0" smtClean="0">
              <a:latin typeface="Arial" charset="0"/>
              <a:cs typeface="Arial" charset="0"/>
            </a:endParaRPr>
          </a:p>
        </p:txBody>
      </p:sp>
    </p:spTree>
    <p:extLst>
      <p:ext uri="{BB962C8B-B14F-4D97-AF65-F5344CB8AC3E}">
        <p14:creationId xmlns:p14="http://schemas.microsoft.com/office/powerpoint/2010/main" val="1692866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mtClean="0">
                <a:latin typeface="Arial" charset="0"/>
                <a:cs typeface="Arial" charset="0"/>
              </a:rPr>
              <a:t>Background</a:t>
            </a:r>
          </a:p>
        </p:txBody>
      </p:sp>
      <p:sp>
        <p:nvSpPr>
          <p:cNvPr id="717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Consider the following observations:</a:t>
            </a:r>
          </a:p>
          <a:p>
            <a:pPr lvl="1"/>
            <a:r>
              <a:rPr lang="en-US" altLang="en-US" smtClean="0">
                <a:latin typeface="Arial" charset="0"/>
                <a:cs typeface="Arial" charset="0"/>
              </a:rPr>
              <a:t>A list with one element is sorted</a:t>
            </a:r>
          </a:p>
          <a:p>
            <a:pPr lvl="1"/>
            <a:r>
              <a:rPr lang="en-US" altLang="en-US" smtClean="0">
                <a:latin typeface="Arial" charset="0"/>
                <a:cs typeface="Arial" charset="0"/>
              </a:rPr>
              <a:t>In general, if we have a sorted list of </a:t>
            </a:r>
            <a:r>
              <a:rPr lang="en-US" altLang="en-US" i="1" smtClean="0">
                <a:latin typeface="Times New Roman" pitchFamily="18" charset="0"/>
                <a:cs typeface="Arial" charset="0"/>
              </a:rPr>
              <a:t>k</a:t>
            </a:r>
            <a:r>
              <a:rPr lang="en-US" altLang="en-US" smtClean="0">
                <a:latin typeface="Arial" charset="0"/>
                <a:cs typeface="Arial" charset="0"/>
              </a:rPr>
              <a:t> items, we can insert a new item to create a sorted list of size </a:t>
            </a:r>
            <a:r>
              <a:rPr lang="en-US" altLang="en-US" i="1" smtClean="0">
                <a:latin typeface="Times New Roman" pitchFamily="18" charset="0"/>
                <a:cs typeface="Arial" charset="0"/>
              </a:rPr>
              <a:t>k</a:t>
            </a:r>
            <a:r>
              <a:rPr lang="en-US" altLang="en-US" smtClean="0">
                <a:latin typeface="Times New Roman" pitchFamily="18" charset="0"/>
                <a:cs typeface="Arial" charset="0"/>
              </a:rPr>
              <a:t> + 1</a:t>
            </a:r>
          </a:p>
        </p:txBody>
      </p:sp>
      <p:sp>
        <p:nvSpPr>
          <p:cNvPr id="7172" name="TextBox 6"/>
          <p:cNvSpPr txBox="1">
            <a:spLocks noChangeArrowheads="1"/>
          </p:cNvSpPr>
          <p:nvPr/>
        </p:nvSpPr>
        <p:spPr bwMode="auto">
          <a:xfrm>
            <a:off x="179388" y="682849"/>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8.2</a:t>
            </a:r>
            <a:endParaRPr lang="en-CA" altLang="en-US" dirty="0"/>
          </a:p>
        </p:txBody>
      </p:sp>
    </p:spTree>
    <p:extLst>
      <p:ext uri="{BB962C8B-B14F-4D97-AF65-F5344CB8AC3E}">
        <p14:creationId xmlns:p14="http://schemas.microsoft.com/office/powerpoint/2010/main" val="18101277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mtClean="0">
                <a:latin typeface="Arial" charset="0"/>
                <a:cs typeface="Arial" charset="0"/>
              </a:rPr>
              <a:t>References</a:t>
            </a:r>
          </a:p>
        </p:txBody>
      </p:sp>
      <p:sp>
        <p:nvSpPr>
          <p:cNvPr id="33795" name="Rectangle 3"/>
          <p:cNvSpPr>
            <a:spLocks noGrp="1" noChangeArrowheads="1"/>
          </p:cNvSpPr>
          <p:nvPr>
            <p:ph type="body" idx="1"/>
          </p:nvPr>
        </p:nvSpPr>
        <p:spPr/>
        <p:txBody>
          <a:bodyPr/>
          <a:lstStyle/>
          <a:p>
            <a:pPr marL="533400" indent="-533400">
              <a:buFontTx/>
              <a:buNone/>
            </a:pPr>
            <a:r>
              <a:rPr lang="en-US" altLang="en-US" sz="1800" dirty="0" smtClean="0">
                <a:latin typeface="Arial" charset="0"/>
                <a:cs typeface="Arial" charset="0"/>
              </a:rPr>
              <a:t>[1]	Donald E. Knuth, </a:t>
            </a:r>
            <a:r>
              <a:rPr lang="en-US" altLang="en-US" sz="1800" i="1" dirty="0" smtClean="0">
                <a:latin typeface="Arial" charset="0"/>
                <a:cs typeface="Arial" charset="0"/>
              </a:rPr>
              <a:t>The Art of Computer Programming, Volume 3:  Sorting and Searching</a:t>
            </a:r>
            <a:r>
              <a:rPr lang="en-US" altLang="en-US" sz="1800" dirty="0" smtClean="0">
                <a:latin typeface="Arial" charset="0"/>
                <a:cs typeface="Arial" charset="0"/>
              </a:rPr>
              <a:t>, 2</a:t>
            </a:r>
            <a:r>
              <a:rPr lang="en-US" altLang="en-US" sz="1800" baseline="30000" dirty="0" smtClean="0">
                <a:latin typeface="Arial" charset="0"/>
                <a:cs typeface="Arial" charset="0"/>
              </a:rPr>
              <a:t>nd</a:t>
            </a:r>
            <a:r>
              <a:rPr lang="en-US" altLang="en-US" sz="1800" dirty="0" smtClean="0">
                <a:latin typeface="Arial" charset="0"/>
                <a:cs typeface="Arial" charset="0"/>
              </a:rPr>
              <a:t> Ed., Addison Wesley, 1998, §5.2.1, p.80-82.</a:t>
            </a:r>
          </a:p>
          <a:p>
            <a:pPr marL="533400" indent="-533400">
              <a:buFontTx/>
              <a:buNone/>
            </a:pPr>
            <a:r>
              <a:rPr lang="en-US" altLang="en-US" sz="1800" dirty="0" smtClean="0">
                <a:latin typeface="Arial" charset="0"/>
                <a:cs typeface="Arial" charset="0"/>
              </a:rPr>
              <a:t>[2]	</a:t>
            </a:r>
            <a:r>
              <a:rPr lang="en-US" altLang="en-US" sz="1800" dirty="0" err="1" smtClean="0">
                <a:latin typeface="Arial" charset="0"/>
                <a:cs typeface="Arial" charset="0"/>
              </a:rPr>
              <a:t>Cormen</a:t>
            </a:r>
            <a:r>
              <a:rPr lang="en-US" altLang="en-US" sz="1800" dirty="0" smtClean="0">
                <a:latin typeface="Arial" charset="0"/>
                <a:cs typeface="Arial" charset="0"/>
              </a:rPr>
              <a:t>, </a:t>
            </a:r>
            <a:r>
              <a:rPr lang="en-US" altLang="en-US" sz="1800" dirty="0" err="1" smtClean="0">
                <a:latin typeface="Arial" charset="0"/>
                <a:cs typeface="Arial" charset="0"/>
              </a:rPr>
              <a:t>Leiserson</a:t>
            </a:r>
            <a:r>
              <a:rPr lang="en-US" altLang="en-US" sz="1800" dirty="0" smtClean="0">
                <a:latin typeface="Arial" charset="0"/>
                <a:cs typeface="Arial" charset="0"/>
              </a:rPr>
              <a:t>, and </a:t>
            </a:r>
            <a:r>
              <a:rPr lang="en-US" altLang="en-US" sz="1800" dirty="0" err="1" smtClean="0">
                <a:latin typeface="Arial" charset="0"/>
                <a:cs typeface="Arial" charset="0"/>
              </a:rPr>
              <a:t>Rivest</a:t>
            </a:r>
            <a:r>
              <a:rPr lang="en-US" altLang="en-US" sz="1800" dirty="0" smtClean="0">
                <a:latin typeface="Arial" charset="0"/>
                <a:cs typeface="Arial" charset="0"/>
              </a:rPr>
              <a:t>, </a:t>
            </a:r>
            <a:r>
              <a:rPr lang="en-US" altLang="en-US" sz="1800" i="1" dirty="0" smtClean="0">
                <a:latin typeface="Arial" charset="0"/>
                <a:cs typeface="Arial" charset="0"/>
              </a:rPr>
              <a:t>Introduction to Algorithms</a:t>
            </a:r>
            <a:r>
              <a:rPr lang="en-US" altLang="en-US" sz="1800" dirty="0" smtClean="0">
                <a:latin typeface="Arial" charset="0"/>
                <a:cs typeface="Arial" charset="0"/>
              </a:rPr>
              <a:t>, McGraw Hill, 1990, p.2-4, 6-9.</a:t>
            </a:r>
          </a:p>
          <a:p>
            <a:pPr marL="533400" indent="-533400">
              <a:buFontTx/>
              <a:buNone/>
            </a:pPr>
            <a:r>
              <a:rPr lang="en-US" altLang="en-US" sz="1800" dirty="0" smtClean="0">
                <a:latin typeface="Arial" charset="0"/>
                <a:cs typeface="Arial" charset="0"/>
              </a:rPr>
              <a:t>[3]	Weiss, </a:t>
            </a:r>
            <a:r>
              <a:rPr lang="en-US" altLang="en-US" sz="1800" i="1" dirty="0" smtClean="0">
                <a:latin typeface="Arial" charset="0"/>
                <a:cs typeface="Arial" charset="0"/>
              </a:rPr>
              <a:t>Data Structures and Algorithm Analysis in C++</a:t>
            </a:r>
            <a:r>
              <a:rPr lang="en-US" altLang="en-US" sz="1800" dirty="0" smtClean="0">
                <a:latin typeface="Arial" charset="0"/>
                <a:cs typeface="Arial" charset="0"/>
              </a:rPr>
              <a:t>, </a:t>
            </a:r>
            <a:r>
              <a:rPr lang="en-US" altLang="en-US" sz="1800" i="1" dirty="0" smtClean="0">
                <a:latin typeface="Arial" charset="0"/>
                <a:cs typeface="Arial" charset="0"/>
              </a:rPr>
              <a:t>3</a:t>
            </a:r>
            <a:r>
              <a:rPr lang="en-US" altLang="en-US" sz="1800" i="1" baseline="30000" dirty="0" smtClean="0">
                <a:latin typeface="Arial" charset="0"/>
                <a:cs typeface="Arial" charset="0"/>
              </a:rPr>
              <a:t>rd</a:t>
            </a:r>
            <a:r>
              <a:rPr lang="en-US" altLang="en-US" sz="1800" i="1" dirty="0" smtClean="0">
                <a:latin typeface="Arial" charset="0"/>
                <a:cs typeface="Arial" charset="0"/>
              </a:rPr>
              <a:t> Ed.</a:t>
            </a:r>
            <a:r>
              <a:rPr lang="en-US" altLang="en-US" sz="1800" dirty="0" smtClean="0">
                <a:latin typeface="Arial" charset="0"/>
                <a:cs typeface="Arial" charset="0"/>
              </a:rPr>
              <a:t>, Addison Wesley, §8.2, p.262-5.</a:t>
            </a:r>
          </a:p>
          <a:p>
            <a:pPr marL="533400" indent="-533400">
              <a:buFontTx/>
              <a:buNone/>
            </a:pPr>
            <a:r>
              <a:rPr lang="en-US" altLang="en-US" sz="1800" dirty="0" smtClean="0">
                <a:latin typeface="Arial" charset="0"/>
                <a:cs typeface="Arial" charset="0"/>
              </a:rPr>
              <a:t>[4]  </a:t>
            </a:r>
            <a:r>
              <a:rPr lang="en-US" altLang="en-US" sz="1800" dirty="0" err="1" smtClean="0">
                <a:latin typeface="Arial" charset="0"/>
                <a:cs typeface="Arial" charset="0"/>
              </a:rPr>
              <a:t>Edsger</a:t>
            </a:r>
            <a:r>
              <a:rPr lang="en-US" altLang="en-US" sz="1800" dirty="0" smtClean="0">
                <a:latin typeface="Arial" charset="0"/>
                <a:cs typeface="Arial" charset="0"/>
              </a:rPr>
              <a:t> </a:t>
            </a:r>
            <a:r>
              <a:rPr lang="en-US" altLang="en-US" sz="1800" dirty="0" err="1" smtClean="0">
                <a:latin typeface="Arial" charset="0"/>
                <a:cs typeface="Arial" charset="0"/>
              </a:rPr>
              <a:t>Dijkstra</a:t>
            </a:r>
            <a:r>
              <a:rPr lang="en-US" altLang="en-US" sz="1800" dirty="0" smtClean="0">
                <a:latin typeface="Arial" charset="0"/>
                <a:cs typeface="Arial" charset="0"/>
              </a:rPr>
              <a:t>, </a:t>
            </a:r>
            <a:r>
              <a:rPr lang="en-US" altLang="en-US" sz="1800" i="1" dirty="0" smtClean="0">
                <a:latin typeface="Arial" charset="0"/>
                <a:cs typeface="Arial" charset="0"/>
              </a:rPr>
              <a:t>Go To Statement Considered Harmful</a:t>
            </a:r>
            <a:r>
              <a:rPr lang="en-US" altLang="en-US" sz="1800" dirty="0" smtClean="0">
                <a:latin typeface="Arial" charset="0"/>
                <a:cs typeface="Arial" charset="0"/>
              </a:rPr>
              <a:t>, Communications of the ACM 11 (3), pp.147–148, 1968. </a:t>
            </a:r>
          </a:p>
          <a:p>
            <a:pPr marL="533400" indent="-533400">
              <a:buFontTx/>
              <a:buNone/>
            </a:pPr>
            <a:r>
              <a:rPr lang="en-US" altLang="en-US" sz="1800" dirty="0" smtClean="0">
                <a:latin typeface="Arial" charset="0"/>
                <a:cs typeface="Arial" charset="0"/>
              </a:rPr>
              <a:t>[5]  Donald Knuth, </a:t>
            </a:r>
            <a:r>
              <a:rPr lang="en-US" altLang="en-US" sz="1800" i="1" dirty="0" smtClean="0">
                <a:latin typeface="Arial" charset="0"/>
                <a:cs typeface="Arial" charset="0"/>
              </a:rPr>
              <a:t>Structured Programming with </a:t>
            </a:r>
            <a:r>
              <a:rPr lang="en-US" altLang="en-US" sz="1800" i="1" dirty="0" err="1" smtClean="0">
                <a:latin typeface="Arial" charset="0"/>
                <a:cs typeface="Arial" charset="0"/>
              </a:rPr>
              <a:t>Goto</a:t>
            </a:r>
            <a:r>
              <a:rPr lang="en-US" altLang="en-US" sz="1800" i="1" dirty="0" smtClean="0">
                <a:latin typeface="Arial" charset="0"/>
                <a:cs typeface="Arial" charset="0"/>
              </a:rPr>
              <a:t> Statements</a:t>
            </a:r>
            <a:r>
              <a:rPr lang="en-US" altLang="en-US" sz="1800" dirty="0" smtClean="0">
                <a:latin typeface="Arial" charset="0"/>
                <a:cs typeface="Arial" charset="0"/>
              </a:rPr>
              <a:t>, Computing Surveys 6 (4): pp.261–301, 1972. </a:t>
            </a:r>
          </a:p>
        </p:txBody>
      </p:sp>
    </p:spTree>
    <p:extLst>
      <p:ext uri="{BB962C8B-B14F-4D97-AF65-F5344CB8AC3E}">
        <p14:creationId xmlns:p14="http://schemas.microsoft.com/office/powerpoint/2010/main" val="5692942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None/>
              <a:defRPr/>
            </a:pPr>
            <a:r>
              <a:rPr lang="en-US" sz="1400" dirty="0" smtClean="0">
                <a:latin typeface="Arial" charset="0"/>
                <a:cs typeface="Arial" charset="0"/>
              </a:rPr>
              <a:t>	Wikipedia, </a:t>
            </a:r>
            <a:r>
              <a:rPr lang="en-US" sz="1400" dirty="0">
                <a:latin typeface="Arial" charset="0"/>
                <a:cs typeface="Arial" charset="0"/>
              </a:rPr>
              <a:t>http://</a:t>
            </a:r>
            <a:r>
              <a:rPr lang="en-US" sz="1400" dirty="0" smtClean="0">
                <a:latin typeface="Arial" charset="0"/>
                <a:cs typeface="Arial" charset="0"/>
              </a:rPr>
              <a:t>en.wikipedia.org/wiki/Insertion_sort</a:t>
            </a:r>
            <a:br>
              <a:rPr lang="en-US" sz="1400" dirty="0" smtClean="0">
                <a:latin typeface="Arial" charset="0"/>
                <a:cs typeface="Arial" charset="0"/>
              </a:rPr>
            </a:br>
            <a:r>
              <a:rPr lang="en-US" sz="1400" dirty="0" smtClean="0">
                <a:latin typeface="Arial" charset="0"/>
                <a:cs typeface="Arial" charset="0"/>
              </a:rPr>
              <a:t>	</a:t>
            </a:r>
          </a:p>
          <a:p>
            <a:pPr marL="533400" indent="-533400">
              <a:buFontTx/>
              <a:buNone/>
            </a:pPr>
            <a:r>
              <a:rPr lang="en-US" altLang="en-US" sz="1400" dirty="0" smtClean="0">
                <a:latin typeface="Arial" charset="0"/>
                <a:cs typeface="Arial" charset="0"/>
              </a:rPr>
              <a:t>[</a:t>
            </a:r>
            <a:r>
              <a:rPr lang="en-US" altLang="en-US" sz="1400" dirty="0">
                <a:latin typeface="Arial" charset="0"/>
                <a:cs typeface="Arial" charset="0"/>
              </a:rPr>
              <a:t>1]	Donald E. Knuth, </a:t>
            </a:r>
            <a:r>
              <a:rPr lang="en-US" altLang="en-US" sz="1400" i="1" dirty="0">
                <a:latin typeface="Arial" charset="0"/>
                <a:cs typeface="Arial" charset="0"/>
              </a:rPr>
              <a:t>The Art of Computer Programming, Volume 3:  Sorting and Searching</a:t>
            </a:r>
            <a:r>
              <a:rPr lang="en-US" altLang="en-US" sz="1400" dirty="0">
                <a:latin typeface="Arial" charset="0"/>
                <a:cs typeface="Arial" charset="0"/>
              </a:rPr>
              <a:t>, 2</a:t>
            </a:r>
            <a:r>
              <a:rPr lang="en-US" altLang="en-US" sz="1400" baseline="30000" dirty="0">
                <a:latin typeface="Arial" charset="0"/>
                <a:cs typeface="Arial" charset="0"/>
              </a:rPr>
              <a:t>nd</a:t>
            </a:r>
            <a:r>
              <a:rPr lang="en-US" altLang="en-US" sz="1400" dirty="0">
                <a:latin typeface="Arial" charset="0"/>
                <a:cs typeface="Arial" charset="0"/>
              </a:rPr>
              <a:t> Ed., Addison Wesley, 1998, §5.2.1, p.80-82.</a:t>
            </a:r>
          </a:p>
          <a:p>
            <a:pPr marL="533400" indent="-533400">
              <a:buFontTx/>
              <a:buNone/>
            </a:pPr>
            <a:r>
              <a:rPr lang="en-US" altLang="en-US" sz="1400" dirty="0">
                <a:latin typeface="Arial" charset="0"/>
                <a:cs typeface="Arial" charset="0"/>
              </a:rPr>
              <a:t>[2]	</a:t>
            </a:r>
            <a:r>
              <a:rPr lang="en-US" altLang="en-US" sz="1400" dirty="0" err="1">
                <a:latin typeface="Arial" charset="0"/>
                <a:cs typeface="Arial" charset="0"/>
              </a:rPr>
              <a:t>Cormen</a:t>
            </a:r>
            <a:r>
              <a:rPr lang="en-US" altLang="en-US" sz="1400" dirty="0">
                <a:latin typeface="Arial" charset="0"/>
                <a:cs typeface="Arial" charset="0"/>
              </a:rPr>
              <a:t>, </a:t>
            </a:r>
            <a:r>
              <a:rPr lang="en-US" altLang="en-US" sz="1400" dirty="0" err="1">
                <a:latin typeface="Arial" charset="0"/>
                <a:cs typeface="Arial" charset="0"/>
              </a:rPr>
              <a:t>Leiserson</a:t>
            </a:r>
            <a:r>
              <a:rPr lang="en-US" altLang="en-US" sz="1400" dirty="0">
                <a:latin typeface="Arial" charset="0"/>
                <a:cs typeface="Arial" charset="0"/>
              </a:rPr>
              <a:t>, and </a:t>
            </a:r>
            <a:r>
              <a:rPr lang="en-US" altLang="en-US" sz="1400" dirty="0" err="1">
                <a:latin typeface="Arial" charset="0"/>
                <a:cs typeface="Arial" charset="0"/>
              </a:rPr>
              <a:t>Rivest</a:t>
            </a:r>
            <a:r>
              <a:rPr lang="en-US" altLang="en-US" sz="1400" dirty="0">
                <a:latin typeface="Arial" charset="0"/>
                <a:cs typeface="Arial" charset="0"/>
              </a:rPr>
              <a:t>, </a:t>
            </a:r>
            <a:r>
              <a:rPr lang="en-US" altLang="en-US" sz="1400" i="1" dirty="0">
                <a:latin typeface="Arial" charset="0"/>
                <a:cs typeface="Arial" charset="0"/>
              </a:rPr>
              <a:t>Introduction to Algorithms</a:t>
            </a:r>
            <a:r>
              <a:rPr lang="en-US" altLang="en-US" sz="1400" dirty="0">
                <a:latin typeface="Arial" charset="0"/>
                <a:cs typeface="Arial" charset="0"/>
              </a:rPr>
              <a:t>, McGraw Hill, 1990, p.2-4, 6-9.</a:t>
            </a:r>
          </a:p>
          <a:p>
            <a:pPr marL="533400" indent="-533400">
              <a:buFontTx/>
              <a:buNone/>
            </a:pPr>
            <a:r>
              <a:rPr lang="en-US" altLang="en-US" sz="1400" dirty="0">
                <a:latin typeface="Arial" charset="0"/>
                <a:cs typeface="Arial" charset="0"/>
              </a:rPr>
              <a:t>[3]	Weiss, </a:t>
            </a:r>
            <a:r>
              <a:rPr lang="en-US" altLang="en-US" sz="1400" i="1" dirty="0">
                <a:latin typeface="Arial" charset="0"/>
                <a:cs typeface="Arial" charset="0"/>
              </a:rPr>
              <a:t>Data Structures and Algorithm Analysis in C++</a:t>
            </a:r>
            <a:r>
              <a:rPr lang="en-US" altLang="en-US" sz="1400" dirty="0">
                <a:latin typeface="Arial" charset="0"/>
                <a:cs typeface="Arial" charset="0"/>
              </a:rPr>
              <a:t>, </a:t>
            </a:r>
            <a:r>
              <a:rPr lang="en-US" altLang="en-US" sz="1400" i="1" dirty="0">
                <a:latin typeface="Arial" charset="0"/>
                <a:cs typeface="Arial" charset="0"/>
              </a:rPr>
              <a:t>3</a:t>
            </a:r>
            <a:r>
              <a:rPr lang="en-US" altLang="en-US" sz="1400" i="1" baseline="30000" dirty="0">
                <a:latin typeface="Arial" charset="0"/>
                <a:cs typeface="Arial" charset="0"/>
              </a:rPr>
              <a:t>rd</a:t>
            </a:r>
            <a:r>
              <a:rPr lang="en-US" altLang="en-US" sz="1400" i="1" dirty="0">
                <a:latin typeface="Arial" charset="0"/>
                <a:cs typeface="Arial" charset="0"/>
              </a:rPr>
              <a:t> Ed.</a:t>
            </a:r>
            <a:r>
              <a:rPr lang="en-US" altLang="en-US" sz="1400" dirty="0">
                <a:latin typeface="Arial" charset="0"/>
                <a:cs typeface="Arial" charset="0"/>
              </a:rPr>
              <a:t>, Addison Wesley, </a:t>
            </a:r>
            <a:r>
              <a:rPr lang="en-US" altLang="en-US" sz="1400" dirty="0" smtClean="0">
                <a:latin typeface="Arial" charset="0"/>
                <a:cs typeface="Arial" charset="0"/>
              </a:rPr>
              <a:t>§8.2, </a:t>
            </a:r>
            <a:r>
              <a:rPr lang="en-US" altLang="en-US" sz="1400" dirty="0">
                <a:latin typeface="Arial" charset="0"/>
                <a:cs typeface="Arial" charset="0"/>
              </a:rPr>
              <a:t>p.262-5.</a:t>
            </a:r>
          </a:p>
          <a:p>
            <a:pPr marL="533400" indent="-533400">
              <a:buFontTx/>
              <a:buNone/>
            </a:pPr>
            <a:r>
              <a:rPr lang="en-US" altLang="en-US" sz="1400" dirty="0">
                <a:latin typeface="Arial" charset="0"/>
                <a:cs typeface="Arial" charset="0"/>
              </a:rPr>
              <a:t>[4] </a:t>
            </a:r>
            <a:r>
              <a:rPr lang="en-US" altLang="en-US" sz="1400" dirty="0" smtClean="0">
                <a:latin typeface="Arial" charset="0"/>
                <a:cs typeface="Arial" charset="0"/>
              </a:rPr>
              <a:t>	</a:t>
            </a:r>
            <a:r>
              <a:rPr lang="en-US" altLang="en-US" sz="1400" dirty="0" err="1" smtClean="0">
                <a:latin typeface="Arial" charset="0"/>
                <a:cs typeface="Arial" charset="0"/>
              </a:rPr>
              <a:t>Edsger</a:t>
            </a:r>
            <a:r>
              <a:rPr lang="en-US" altLang="en-US" sz="1400" dirty="0" smtClean="0">
                <a:latin typeface="Arial" charset="0"/>
                <a:cs typeface="Arial" charset="0"/>
              </a:rPr>
              <a:t> </a:t>
            </a:r>
            <a:r>
              <a:rPr lang="en-US" altLang="en-US" sz="1400" dirty="0" err="1">
                <a:latin typeface="Arial" charset="0"/>
                <a:cs typeface="Arial" charset="0"/>
              </a:rPr>
              <a:t>Dijkstra</a:t>
            </a:r>
            <a:r>
              <a:rPr lang="en-US" altLang="en-US" sz="1400" dirty="0">
                <a:latin typeface="Arial" charset="0"/>
                <a:cs typeface="Arial" charset="0"/>
              </a:rPr>
              <a:t>, </a:t>
            </a:r>
            <a:r>
              <a:rPr lang="en-US" altLang="en-US" sz="1400" i="1" dirty="0">
                <a:latin typeface="Arial" charset="0"/>
                <a:cs typeface="Arial" charset="0"/>
              </a:rPr>
              <a:t>Go To Statement Considered Harmful</a:t>
            </a:r>
            <a:r>
              <a:rPr lang="en-US" altLang="en-US" sz="1400" dirty="0">
                <a:latin typeface="Arial" charset="0"/>
                <a:cs typeface="Arial" charset="0"/>
              </a:rPr>
              <a:t>, Communications of the ACM 11 (3), pp.147–148, 1968. </a:t>
            </a:r>
          </a:p>
          <a:p>
            <a:pPr marL="533400" indent="-533400">
              <a:buFontTx/>
              <a:buNone/>
            </a:pPr>
            <a:r>
              <a:rPr lang="en-US" altLang="en-US" sz="1400" dirty="0">
                <a:latin typeface="Arial" charset="0"/>
                <a:cs typeface="Arial" charset="0"/>
              </a:rPr>
              <a:t>[5] </a:t>
            </a:r>
            <a:r>
              <a:rPr lang="en-US" altLang="en-US" sz="1400" dirty="0" smtClean="0">
                <a:latin typeface="Arial" charset="0"/>
                <a:cs typeface="Arial" charset="0"/>
              </a:rPr>
              <a:t>	Donald </a:t>
            </a:r>
            <a:r>
              <a:rPr lang="en-US" altLang="en-US" sz="1400" dirty="0">
                <a:latin typeface="Arial" charset="0"/>
                <a:cs typeface="Arial" charset="0"/>
              </a:rPr>
              <a:t>Knuth, </a:t>
            </a:r>
            <a:r>
              <a:rPr lang="en-US" altLang="en-US" sz="1400" i="1" dirty="0">
                <a:latin typeface="Arial" charset="0"/>
                <a:cs typeface="Arial" charset="0"/>
              </a:rPr>
              <a:t>Structured Programming with </a:t>
            </a:r>
            <a:r>
              <a:rPr lang="en-US" altLang="en-US" sz="1400" i="1" dirty="0" err="1">
                <a:latin typeface="Arial" charset="0"/>
                <a:cs typeface="Arial" charset="0"/>
              </a:rPr>
              <a:t>Goto</a:t>
            </a:r>
            <a:r>
              <a:rPr lang="en-US" altLang="en-US" sz="1400" i="1" dirty="0">
                <a:latin typeface="Arial" charset="0"/>
                <a:cs typeface="Arial" charset="0"/>
              </a:rPr>
              <a:t> Statements</a:t>
            </a:r>
            <a:r>
              <a:rPr lang="en-US" altLang="en-US" sz="1400" dirty="0">
                <a:latin typeface="Arial" charset="0"/>
                <a:cs typeface="Arial" charset="0"/>
              </a:rPr>
              <a:t>, Computing Surveys 6 (4): pp.261–301, 1972. </a:t>
            </a:r>
          </a:p>
          <a:p>
            <a:pPr marL="533400" indent="-533400">
              <a:buFontTx/>
              <a:buNone/>
              <a:defRPr/>
            </a:pPr>
            <a:endParaRPr lang="en-US" sz="1400" dirty="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latin typeface="Arial" charset="0"/>
                <a:cs typeface="Arial" charset="0"/>
              </a:rPr>
              <a:t>Background</a:t>
            </a:r>
          </a:p>
        </p:txBody>
      </p:sp>
      <p:sp>
        <p:nvSpPr>
          <p:cNvPr id="819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For example, consider this sorted array containing of eight sorted entries</a:t>
            </a: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Suppose we want to insert 14 into this array leaving the resulting array sorted</a:t>
            </a:r>
          </a:p>
        </p:txBody>
      </p:sp>
      <p:graphicFrame>
        <p:nvGraphicFramePr>
          <p:cNvPr id="5" name="Table 4"/>
          <p:cNvGraphicFramePr>
            <a:graphicFrameLocks noGrp="1"/>
          </p:cNvGraphicFramePr>
          <p:nvPr/>
        </p:nvGraphicFramePr>
        <p:xfrm>
          <a:off x="1258888" y="2395538"/>
          <a:ext cx="6911970" cy="457200"/>
        </p:xfrm>
        <a:graphic>
          <a:graphicData uri="http://schemas.openxmlformats.org/drawingml/2006/table">
            <a:tbl>
              <a:tblPr firstRow="1" bandRow="1">
                <a:tableStyleId>{2D5ABB26-0587-4C30-8999-92F81FD0307C}</a:tableStyleId>
              </a:tblPr>
              <a:tblGrid>
                <a:gridCol w="531690"/>
                <a:gridCol w="531690"/>
                <a:gridCol w="531690"/>
                <a:gridCol w="531690"/>
                <a:gridCol w="531690"/>
                <a:gridCol w="531690"/>
                <a:gridCol w="531690"/>
                <a:gridCol w="531690"/>
                <a:gridCol w="531690"/>
                <a:gridCol w="531690"/>
                <a:gridCol w="531690"/>
                <a:gridCol w="531690"/>
                <a:gridCol w="531690"/>
              </a:tblGrid>
              <a:tr h="432048">
                <a:tc>
                  <a:txBody>
                    <a:bodyPr/>
                    <a:lstStyle/>
                    <a:p>
                      <a:pPr algn="ctr"/>
                      <a:r>
                        <a:rPr lang="en-CA" sz="2400" b="1" dirty="0" smtClean="0">
                          <a:latin typeface="Arial" pitchFamily="34" charset="0"/>
                          <a:cs typeface="Arial" pitchFamily="34" charset="0"/>
                        </a:rPr>
                        <a:t>5</a:t>
                      </a:r>
                      <a:endParaRPr lang="en-CA" sz="2400" b="1" dirty="0">
                        <a:latin typeface="Arial" pitchFamily="34" charset="0"/>
                        <a:cs typeface="Arial" pitchFamily="34" charset="0"/>
                      </a:endParaRPr>
                    </a:p>
                  </a:txBody>
                  <a:tcPr marL="91430" marR="9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400" b="1" dirty="0" smtClean="0">
                          <a:latin typeface="Arial" pitchFamily="34" charset="0"/>
                          <a:cs typeface="Arial" pitchFamily="34" charset="0"/>
                        </a:rPr>
                        <a:t>7</a:t>
                      </a:r>
                      <a:endParaRPr lang="en-CA" sz="2400" b="1" dirty="0">
                        <a:latin typeface="Arial" pitchFamily="34" charset="0"/>
                        <a:cs typeface="Arial" pitchFamily="34" charset="0"/>
                      </a:endParaRPr>
                    </a:p>
                  </a:txBody>
                  <a:tcPr marL="91430" marR="9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400" b="1" dirty="0" smtClean="0">
                          <a:latin typeface="Arial" pitchFamily="34" charset="0"/>
                          <a:cs typeface="Arial" pitchFamily="34" charset="0"/>
                        </a:rPr>
                        <a:t>12</a:t>
                      </a:r>
                      <a:endParaRPr lang="en-CA" sz="2400" b="1" dirty="0">
                        <a:latin typeface="Arial" pitchFamily="34" charset="0"/>
                        <a:cs typeface="Arial" pitchFamily="34" charset="0"/>
                      </a:endParaRPr>
                    </a:p>
                  </a:txBody>
                  <a:tcPr marL="91430" marR="9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400" b="1" dirty="0" smtClean="0">
                          <a:latin typeface="Arial" pitchFamily="34" charset="0"/>
                          <a:cs typeface="Arial" pitchFamily="34" charset="0"/>
                        </a:rPr>
                        <a:t>19</a:t>
                      </a:r>
                      <a:endParaRPr lang="en-CA" sz="2400" b="1" dirty="0">
                        <a:latin typeface="Arial" pitchFamily="34" charset="0"/>
                        <a:cs typeface="Arial" pitchFamily="34" charset="0"/>
                      </a:endParaRPr>
                    </a:p>
                  </a:txBody>
                  <a:tcPr marL="91430" marR="9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400" b="1" dirty="0" smtClean="0">
                          <a:latin typeface="Arial" pitchFamily="34" charset="0"/>
                          <a:cs typeface="Arial" pitchFamily="34" charset="0"/>
                        </a:rPr>
                        <a:t>21</a:t>
                      </a:r>
                      <a:endParaRPr lang="en-CA" sz="2400" b="1" dirty="0">
                        <a:latin typeface="Arial" pitchFamily="34" charset="0"/>
                        <a:cs typeface="Arial" pitchFamily="34" charset="0"/>
                      </a:endParaRPr>
                    </a:p>
                  </a:txBody>
                  <a:tcPr marL="91430" marR="9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400" b="1" dirty="0" smtClean="0">
                          <a:latin typeface="Arial" pitchFamily="34" charset="0"/>
                          <a:cs typeface="Arial" pitchFamily="34" charset="0"/>
                        </a:rPr>
                        <a:t>26</a:t>
                      </a:r>
                      <a:endParaRPr lang="en-CA" sz="2400" b="1" dirty="0">
                        <a:latin typeface="Arial" pitchFamily="34" charset="0"/>
                        <a:cs typeface="Arial" pitchFamily="34" charset="0"/>
                      </a:endParaRPr>
                    </a:p>
                  </a:txBody>
                  <a:tcPr marL="91430" marR="9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400" b="1" dirty="0" smtClean="0">
                          <a:latin typeface="Arial" pitchFamily="34" charset="0"/>
                          <a:cs typeface="Arial" pitchFamily="34" charset="0"/>
                        </a:rPr>
                        <a:t>33</a:t>
                      </a:r>
                      <a:endParaRPr lang="en-CA" sz="2400" b="1" dirty="0">
                        <a:latin typeface="Arial" pitchFamily="34" charset="0"/>
                        <a:cs typeface="Arial" pitchFamily="34" charset="0"/>
                      </a:endParaRPr>
                    </a:p>
                  </a:txBody>
                  <a:tcPr marL="91430" marR="9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400" b="1" dirty="0" smtClean="0">
                          <a:latin typeface="Arial" pitchFamily="34" charset="0"/>
                          <a:cs typeface="Arial" pitchFamily="34" charset="0"/>
                        </a:rPr>
                        <a:t>40</a:t>
                      </a:r>
                      <a:endParaRPr lang="en-CA" sz="2400" b="1" dirty="0">
                        <a:latin typeface="Arial" pitchFamily="34" charset="0"/>
                        <a:cs typeface="Arial" pitchFamily="34" charset="0"/>
                      </a:endParaRPr>
                    </a:p>
                  </a:txBody>
                  <a:tcPr marL="91430" marR="9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400" b="1" dirty="0" smtClean="0">
                          <a:solidFill>
                            <a:srgbClr val="00B0F0"/>
                          </a:solidFill>
                          <a:latin typeface="Arial" pitchFamily="34" charset="0"/>
                          <a:cs typeface="Arial" pitchFamily="34" charset="0"/>
                        </a:rPr>
                        <a:t>14</a:t>
                      </a:r>
                      <a:endParaRPr lang="en-CA" sz="2400" b="1" dirty="0">
                        <a:solidFill>
                          <a:srgbClr val="00B0F0"/>
                        </a:solidFill>
                        <a:latin typeface="Arial" pitchFamily="34" charset="0"/>
                        <a:cs typeface="Arial" pitchFamily="34" charset="0"/>
                      </a:endParaRPr>
                    </a:p>
                  </a:txBody>
                  <a:tcPr marL="91430" marR="9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400" b="0" dirty="0" smtClean="0">
                          <a:solidFill>
                            <a:schemeClr val="bg1">
                              <a:lumMod val="65000"/>
                            </a:schemeClr>
                          </a:solidFill>
                          <a:latin typeface="Arial" pitchFamily="34" charset="0"/>
                          <a:cs typeface="Arial" pitchFamily="34" charset="0"/>
                        </a:rPr>
                        <a:t>9</a:t>
                      </a:r>
                      <a:endParaRPr lang="en-CA" sz="2400" b="0" dirty="0">
                        <a:solidFill>
                          <a:schemeClr val="bg1">
                            <a:lumMod val="65000"/>
                          </a:schemeClr>
                        </a:solidFill>
                        <a:latin typeface="Arial" pitchFamily="34" charset="0"/>
                        <a:cs typeface="Arial" pitchFamily="34" charset="0"/>
                      </a:endParaRPr>
                    </a:p>
                  </a:txBody>
                  <a:tcPr marL="91430" marR="9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400" b="0" dirty="0" smtClean="0">
                          <a:solidFill>
                            <a:schemeClr val="bg1">
                              <a:lumMod val="65000"/>
                            </a:schemeClr>
                          </a:solidFill>
                          <a:latin typeface="Arial" pitchFamily="34" charset="0"/>
                          <a:cs typeface="Arial" pitchFamily="34" charset="0"/>
                        </a:rPr>
                        <a:t>18</a:t>
                      </a:r>
                      <a:endParaRPr lang="en-CA" sz="2400" b="0" dirty="0">
                        <a:solidFill>
                          <a:schemeClr val="bg1">
                            <a:lumMod val="65000"/>
                          </a:schemeClr>
                        </a:solidFill>
                        <a:latin typeface="Arial" pitchFamily="34" charset="0"/>
                        <a:cs typeface="Arial" pitchFamily="34" charset="0"/>
                      </a:endParaRPr>
                    </a:p>
                  </a:txBody>
                  <a:tcPr marL="91430" marR="9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400" b="0" dirty="0" smtClean="0">
                          <a:solidFill>
                            <a:schemeClr val="bg1">
                              <a:lumMod val="65000"/>
                            </a:schemeClr>
                          </a:solidFill>
                          <a:latin typeface="Arial" pitchFamily="34" charset="0"/>
                          <a:cs typeface="Arial" pitchFamily="34" charset="0"/>
                        </a:rPr>
                        <a:t>21</a:t>
                      </a:r>
                      <a:endParaRPr lang="en-CA" sz="2400" b="0" dirty="0">
                        <a:solidFill>
                          <a:schemeClr val="bg1">
                            <a:lumMod val="65000"/>
                          </a:schemeClr>
                        </a:solidFill>
                        <a:latin typeface="Arial" pitchFamily="34" charset="0"/>
                        <a:cs typeface="Arial" pitchFamily="34" charset="0"/>
                      </a:endParaRPr>
                    </a:p>
                  </a:txBody>
                  <a:tcPr marL="91430" marR="9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400" b="0" dirty="0" smtClean="0">
                          <a:solidFill>
                            <a:schemeClr val="bg1">
                              <a:lumMod val="65000"/>
                            </a:schemeClr>
                          </a:solidFill>
                          <a:latin typeface="Arial" pitchFamily="34" charset="0"/>
                          <a:cs typeface="Arial" pitchFamily="34" charset="0"/>
                        </a:rPr>
                        <a:t>2</a:t>
                      </a:r>
                      <a:endParaRPr lang="en-CA" sz="2400" b="0" dirty="0">
                        <a:solidFill>
                          <a:schemeClr val="bg1">
                            <a:lumMod val="65000"/>
                          </a:schemeClr>
                        </a:solidFill>
                        <a:latin typeface="Arial" pitchFamily="34" charset="0"/>
                        <a:cs typeface="Arial" pitchFamily="34" charset="0"/>
                      </a:endParaRPr>
                    </a:p>
                  </a:txBody>
                  <a:tcPr marL="91430" marR="9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226" name="TextBox 6"/>
          <p:cNvSpPr txBox="1">
            <a:spLocks noChangeArrowheads="1"/>
          </p:cNvSpPr>
          <p:nvPr/>
        </p:nvSpPr>
        <p:spPr bwMode="auto">
          <a:xfrm>
            <a:off x="179388" y="682849"/>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8.2</a:t>
            </a:r>
            <a:endParaRPr lang="en-CA" altLang="en-US" dirty="0"/>
          </a:p>
        </p:txBody>
      </p:sp>
    </p:spTree>
    <p:extLst>
      <p:ext uri="{BB962C8B-B14F-4D97-AF65-F5344CB8AC3E}">
        <p14:creationId xmlns:p14="http://schemas.microsoft.com/office/powerpoint/2010/main" val="3922453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latin typeface="Arial" charset="0"/>
                <a:cs typeface="Arial" charset="0"/>
              </a:rPr>
              <a:t>Background</a:t>
            </a:r>
          </a:p>
        </p:txBody>
      </p:sp>
      <p:sp>
        <p:nvSpPr>
          <p:cNvPr id="921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Starting at the back, if the number is greater than 14, copy it to the right</a:t>
            </a:r>
          </a:p>
          <a:p>
            <a:pPr lvl="1"/>
            <a:r>
              <a:rPr lang="en-US" altLang="en-US" smtClean="0">
                <a:latin typeface="Arial" charset="0"/>
                <a:cs typeface="Arial" charset="0"/>
              </a:rPr>
              <a:t>Once an entry less than 14 is found, insert 14 into the resulting vacancy</a:t>
            </a:r>
          </a:p>
        </p:txBody>
      </p:sp>
      <p:pic>
        <p:nvPicPr>
          <p:cNvPr id="9220" name="Picture 4" descr="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3725" y="2603500"/>
            <a:ext cx="2876550"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6"/>
          <p:cNvSpPr txBox="1">
            <a:spLocks noChangeArrowheads="1"/>
          </p:cNvSpPr>
          <p:nvPr/>
        </p:nvSpPr>
        <p:spPr bwMode="auto">
          <a:xfrm>
            <a:off x="179388" y="682849"/>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8.2</a:t>
            </a:r>
            <a:endParaRPr lang="en-CA" altLang="en-US" dirty="0"/>
          </a:p>
        </p:txBody>
      </p:sp>
    </p:spTree>
    <p:extLst>
      <p:ext uri="{BB962C8B-B14F-4D97-AF65-F5344CB8AC3E}">
        <p14:creationId xmlns:p14="http://schemas.microsoft.com/office/powerpoint/2010/main" val="4165373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mtClean="0">
                <a:latin typeface="Arial" charset="0"/>
                <a:cs typeface="Arial" charset="0"/>
              </a:rPr>
              <a:t>The Algorithm</a:t>
            </a:r>
          </a:p>
        </p:txBody>
      </p:sp>
      <p:sp>
        <p:nvSpPr>
          <p:cNvPr id="1024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For any unsorted list:</a:t>
            </a:r>
          </a:p>
          <a:p>
            <a:pPr lvl="1"/>
            <a:r>
              <a:rPr lang="en-US" altLang="en-US" smtClean="0">
                <a:latin typeface="Arial" charset="0"/>
                <a:cs typeface="Arial" charset="0"/>
              </a:rPr>
              <a:t>Treat the first element as a sorted list of size </a:t>
            </a:r>
            <a:r>
              <a:rPr lang="en-US" altLang="en-US" smtClean="0">
                <a:latin typeface="Times New Roman" pitchFamily="18" charset="0"/>
                <a:cs typeface="Arial" charset="0"/>
              </a:rPr>
              <a:t>1</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Then, given a sorted list of size </a:t>
            </a:r>
            <a:r>
              <a:rPr lang="en-US" altLang="en-US" i="1" smtClean="0">
                <a:latin typeface="Times New Roman" pitchFamily="18" charset="0"/>
                <a:cs typeface="Arial" charset="0"/>
              </a:rPr>
              <a:t>k</a:t>
            </a:r>
            <a:r>
              <a:rPr lang="en-US" altLang="en-US" smtClean="0">
                <a:latin typeface="Times New Roman" pitchFamily="18" charset="0"/>
                <a:cs typeface="Arial" charset="0"/>
              </a:rPr>
              <a:t> – 1</a:t>
            </a:r>
            <a:r>
              <a:rPr lang="en-US" altLang="en-US" i="1" smtClean="0">
                <a:latin typeface="Times New Roman" pitchFamily="18" charset="0"/>
                <a:cs typeface="Arial" charset="0"/>
              </a:rPr>
              <a:t> </a:t>
            </a:r>
          </a:p>
          <a:p>
            <a:pPr lvl="1"/>
            <a:r>
              <a:rPr lang="en-US" altLang="en-US" smtClean="0">
                <a:latin typeface="Arial" charset="0"/>
                <a:cs typeface="Arial" charset="0"/>
              </a:rPr>
              <a:t>Insert the </a:t>
            </a:r>
            <a:r>
              <a:rPr lang="en-US" altLang="en-US" i="1" smtClean="0">
                <a:latin typeface="Times New Roman" pitchFamily="18" charset="0"/>
                <a:cs typeface="Arial" charset="0"/>
              </a:rPr>
              <a:t>k</a:t>
            </a:r>
            <a:r>
              <a:rPr lang="en-US" altLang="en-US" baseline="30000" smtClean="0">
                <a:latin typeface="Times New Roman" pitchFamily="18" charset="0"/>
                <a:cs typeface="Arial" charset="0"/>
              </a:rPr>
              <a:t>th</a:t>
            </a:r>
            <a:r>
              <a:rPr lang="en-US" altLang="en-US" smtClean="0">
                <a:latin typeface="Arial" charset="0"/>
                <a:cs typeface="Arial" charset="0"/>
              </a:rPr>
              <a:t> item in the unsorted list into it into the sorted list</a:t>
            </a:r>
          </a:p>
          <a:p>
            <a:pPr lvl="1"/>
            <a:r>
              <a:rPr lang="en-US" altLang="en-US" smtClean="0">
                <a:latin typeface="Arial" charset="0"/>
                <a:cs typeface="Arial" charset="0"/>
              </a:rPr>
              <a:t>The sorted list is now of size </a:t>
            </a:r>
            <a:r>
              <a:rPr lang="en-US" altLang="en-US" i="1" smtClean="0">
                <a:latin typeface="Times New Roman" pitchFamily="18" charset="0"/>
                <a:cs typeface="Arial" charset="0"/>
              </a:rPr>
              <a:t>k</a:t>
            </a:r>
            <a:r>
              <a:rPr lang="en-US" altLang="en-US" smtClean="0">
                <a:latin typeface="Times New Roman" pitchFamily="18" charset="0"/>
                <a:cs typeface="Arial" charset="0"/>
              </a:rPr>
              <a:t> + 1</a:t>
            </a:r>
            <a:endParaRPr lang="en-US" altLang="en-US" i="1" smtClean="0">
              <a:latin typeface="Times New Roman" pitchFamily="18" charset="0"/>
              <a:cs typeface="Arial" charset="0"/>
            </a:endParaRPr>
          </a:p>
        </p:txBody>
      </p:sp>
      <p:sp>
        <p:nvSpPr>
          <p:cNvPr id="10244"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8.2.1</a:t>
            </a:r>
            <a:endParaRPr lang="en-CA" altLang="en-US" dirty="0"/>
          </a:p>
        </p:txBody>
      </p:sp>
    </p:spTree>
    <p:extLst>
      <p:ext uri="{BB962C8B-B14F-4D97-AF65-F5344CB8AC3E}">
        <p14:creationId xmlns:p14="http://schemas.microsoft.com/office/powerpoint/2010/main" val="495750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1916113"/>
            <a:ext cx="2087562"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title"/>
          </p:nvPr>
        </p:nvSpPr>
        <p:spPr/>
        <p:txBody>
          <a:bodyPr/>
          <a:lstStyle/>
          <a:p>
            <a:r>
              <a:rPr lang="en-US" altLang="en-US" smtClean="0">
                <a:latin typeface="Arial" charset="0"/>
                <a:cs typeface="Arial" charset="0"/>
              </a:rPr>
              <a:t>The Algorithm</a:t>
            </a:r>
          </a:p>
        </p:txBody>
      </p:sp>
      <p:sp>
        <p:nvSpPr>
          <p:cNvPr id="11268"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Recall the five sorting techniques:</a:t>
            </a:r>
          </a:p>
          <a:p>
            <a:pPr lvl="1"/>
            <a:r>
              <a:rPr lang="en-US" altLang="en-US" smtClean="0">
                <a:latin typeface="Arial" charset="0"/>
                <a:cs typeface="Arial" charset="0"/>
              </a:rPr>
              <a:t>Insertion</a:t>
            </a:r>
          </a:p>
          <a:p>
            <a:pPr lvl="1"/>
            <a:endParaRPr lang="en-US" altLang="en-US" smtClean="0">
              <a:latin typeface="Arial" charset="0"/>
              <a:cs typeface="Arial" charset="0"/>
            </a:endParaRPr>
          </a:p>
          <a:p>
            <a:pPr lvl="1"/>
            <a:r>
              <a:rPr lang="en-US" altLang="en-US" smtClean="0">
                <a:latin typeface="Arial" charset="0"/>
                <a:cs typeface="Arial" charset="0"/>
              </a:rPr>
              <a:t>Exchange</a:t>
            </a:r>
          </a:p>
          <a:p>
            <a:pPr lvl="1"/>
            <a:endParaRPr lang="en-US" altLang="en-US" smtClean="0">
              <a:latin typeface="Arial" charset="0"/>
              <a:cs typeface="Arial" charset="0"/>
            </a:endParaRPr>
          </a:p>
          <a:p>
            <a:pPr lvl="1"/>
            <a:r>
              <a:rPr lang="en-US" altLang="en-US" smtClean="0">
                <a:latin typeface="Arial" charset="0"/>
                <a:cs typeface="Arial" charset="0"/>
              </a:rPr>
              <a:t>Selection</a:t>
            </a:r>
          </a:p>
          <a:p>
            <a:pPr lvl="1"/>
            <a:endParaRPr lang="en-US" altLang="en-US" smtClean="0">
              <a:latin typeface="Arial" charset="0"/>
              <a:cs typeface="Arial" charset="0"/>
            </a:endParaRPr>
          </a:p>
          <a:p>
            <a:pPr lvl="1"/>
            <a:r>
              <a:rPr lang="en-US" altLang="en-US" smtClean="0">
                <a:latin typeface="Arial" charset="0"/>
                <a:cs typeface="Arial" charset="0"/>
              </a:rPr>
              <a:t>Merging</a:t>
            </a:r>
          </a:p>
          <a:p>
            <a:pPr lvl="1"/>
            <a:endParaRPr lang="en-US" altLang="en-US" smtClean="0">
              <a:latin typeface="Arial" charset="0"/>
              <a:cs typeface="Arial" charset="0"/>
            </a:endParaRPr>
          </a:p>
          <a:p>
            <a:pPr lvl="1"/>
            <a:r>
              <a:rPr lang="en-US" altLang="en-US" smtClean="0">
                <a:latin typeface="Arial" charset="0"/>
                <a:cs typeface="Arial" charset="0"/>
              </a:rPr>
              <a:t>Distribution</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Clearly insertion falls into the first category</a:t>
            </a:r>
          </a:p>
        </p:txBody>
      </p:sp>
      <p:sp>
        <p:nvSpPr>
          <p:cNvPr id="11269"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8.2.1</a:t>
            </a:r>
            <a:endParaRPr lang="en-CA" altLang="en-US" dirty="0"/>
          </a:p>
        </p:txBody>
      </p:sp>
    </p:spTree>
    <p:extLst>
      <p:ext uri="{BB962C8B-B14F-4D97-AF65-F5344CB8AC3E}">
        <p14:creationId xmlns:p14="http://schemas.microsoft.com/office/powerpoint/2010/main" val="372261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338" y="4116388"/>
            <a:ext cx="2876550"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a:spLocks noGrp="1" noChangeArrowheads="1"/>
          </p:cNvSpPr>
          <p:nvPr>
            <p:ph type="title"/>
          </p:nvPr>
        </p:nvSpPr>
        <p:spPr/>
        <p:txBody>
          <a:bodyPr/>
          <a:lstStyle/>
          <a:p>
            <a:r>
              <a:rPr lang="en-US" altLang="en-US" smtClean="0">
                <a:latin typeface="Arial" charset="0"/>
                <a:cs typeface="Arial" charset="0"/>
              </a:rPr>
              <a:t>The Algorithm</a:t>
            </a:r>
          </a:p>
        </p:txBody>
      </p:sp>
      <p:sp>
        <p:nvSpPr>
          <p:cNvPr id="12292"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Code for this would be:</a:t>
            </a:r>
          </a:p>
          <a:p>
            <a:pPr lvl="3">
              <a:buFont typeface="Arial" charset="0"/>
              <a:buNone/>
            </a:pPr>
            <a:r>
              <a:rPr lang="en-US" altLang="en-US" sz="1600" dirty="0" smtClean="0">
                <a:latin typeface="Consolas" pitchFamily="49" charset="0"/>
                <a:cs typeface="Consolas" pitchFamily="49" charset="0"/>
              </a:rPr>
              <a:t>for ( </a:t>
            </a:r>
            <a:r>
              <a:rPr lang="en-US" altLang="en-US" sz="1600" dirty="0" err="1" smtClean="0">
                <a:latin typeface="Consolas" pitchFamily="49" charset="0"/>
                <a:cs typeface="Consolas" pitchFamily="49" charset="0"/>
              </a:rPr>
              <a:t>int</a:t>
            </a:r>
            <a:r>
              <a:rPr lang="en-US" altLang="en-US" sz="1600" dirty="0" smtClean="0">
                <a:latin typeface="Consolas" pitchFamily="49" charset="0"/>
                <a:cs typeface="Consolas" pitchFamily="49" charset="0"/>
              </a:rPr>
              <a:t> j = k; j &gt; 0; --j ) {</a:t>
            </a:r>
          </a:p>
          <a:p>
            <a:pPr lvl="3">
              <a:buFont typeface="Arial" charset="0"/>
              <a:buNone/>
            </a:pPr>
            <a:r>
              <a:rPr lang="en-US" altLang="en-US" sz="1600" dirty="0" smtClean="0">
                <a:latin typeface="Consolas" pitchFamily="49" charset="0"/>
                <a:cs typeface="Consolas" pitchFamily="49" charset="0"/>
              </a:rPr>
              <a:t>    if ( array[j - 1] &gt; array[j] ) {</a:t>
            </a:r>
          </a:p>
          <a:p>
            <a:pPr lvl="3">
              <a:buNone/>
            </a:pPr>
            <a:r>
              <a:rPr lang="en-US" altLang="en-US" sz="1600" dirty="0" smtClean="0">
                <a:latin typeface="Consolas" pitchFamily="49" charset="0"/>
                <a:cs typeface="Consolas" pitchFamily="49" charset="0"/>
              </a:rPr>
              <a:t>        </a:t>
            </a:r>
            <a:r>
              <a:rPr lang="en-CA" altLang="en-US" sz="1600" dirty="0" err="1">
                <a:latin typeface="Consolas" pitchFamily="49" charset="0"/>
                <a:cs typeface="Arial" charset="0"/>
              </a:rPr>
              <a:t>std</a:t>
            </a:r>
            <a:r>
              <a:rPr lang="en-CA" altLang="en-US" sz="1600" dirty="0">
                <a:latin typeface="Consolas" pitchFamily="49" charset="0"/>
                <a:cs typeface="Arial" charset="0"/>
              </a:rPr>
              <a:t>::swap( </a:t>
            </a:r>
            <a:r>
              <a:rPr lang="en-CA" altLang="en-US" sz="1600" dirty="0" smtClean="0">
                <a:latin typeface="Consolas" pitchFamily="49" charset="0"/>
                <a:cs typeface="Arial" charset="0"/>
              </a:rPr>
              <a:t>array[j - 1], array[j] </a:t>
            </a:r>
            <a:r>
              <a:rPr lang="en-CA" altLang="en-US" sz="1600" dirty="0">
                <a:latin typeface="Consolas" pitchFamily="49" charset="0"/>
                <a:cs typeface="Arial" charset="0"/>
              </a:rPr>
              <a:t>);</a:t>
            </a:r>
          </a:p>
          <a:p>
            <a:pPr lvl="3">
              <a:buFont typeface="Arial" charset="0"/>
              <a:buNone/>
            </a:pPr>
            <a:r>
              <a:rPr lang="en-US" altLang="en-US" sz="1600" dirty="0" smtClean="0">
                <a:latin typeface="Consolas" pitchFamily="49" charset="0"/>
                <a:cs typeface="Arial" charset="0"/>
              </a:rPr>
              <a:t>    </a:t>
            </a:r>
            <a:r>
              <a:rPr lang="en-US" altLang="en-US" sz="1600" dirty="0" smtClean="0">
                <a:latin typeface="Consolas" pitchFamily="49" charset="0"/>
                <a:cs typeface="Arial" charset="0"/>
              </a:rPr>
              <a:t>} else {</a:t>
            </a:r>
          </a:p>
          <a:p>
            <a:pPr lvl="3">
              <a:buFont typeface="Arial" charset="0"/>
              <a:buNone/>
            </a:pPr>
            <a:r>
              <a:rPr lang="en-US" altLang="en-US" sz="1600" dirty="0" smtClean="0">
                <a:latin typeface="Consolas" pitchFamily="49" charset="0"/>
                <a:cs typeface="Arial" charset="0"/>
              </a:rPr>
              <a:t>        // As soon as we don't need to swap, the (k + 1)</a:t>
            </a:r>
            <a:r>
              <a:rPr lang="en-US" altLang="en-US" sz="1600" dirty="0" err="1" smtClean="0">
                <a:latin typeface="Consolas" pitchFamily="49" charset="0"/>
                <a:cs typeface="Arial" charset="0"/>
              </a:rPr>
              <a:t>st</a:t>
            </a:r>
            <a:endParaRPr lang="en-US" altLang="en-US" sz="1600" dirty="0" smtClean="0">
              <a:latin typeface="Consolas" pitchFamily="49" charset="0"/>
              <a:cs typeface="Arial" charset="0"/>
            </a:endParaRPr>
          </a:p>
          <a:p>
            <a:pPr lvl="3">
              <a:buFont typeface="Arial" charset="0"/>
              <a:buNone/>
            </a:pPr>
            <a:r>
              <a:rPr lang="en-US" altLang="en-US" sz="1600" dirty="0" smtClean="0">
                <a:latin typeface="Consolas" pitchFamily="49" charset="0"/>
                <a:cs typeface="Arial" charset="0"/>
              </a:rPr>
              <a:t>        // is in the correct location</a:t>
            </a:r>
          </a:p>
          <a:p>
            <a:pPr lvl="3">
              <a:buFont typeface="Arial" charset="0"/>
              <a:buNone/>
            </a:pPr>
            <a:r>
              <a:rPr lang="en-US" altLang="en-US" sz="1600" dirty="0" smtClean="0">
                <a:latin typeface="Consolas" pitchFamily="49" charset="0"/>
                <a:cs typeface="Arial" charset="0"/>
              </a:rPr>
              <a:t>        break;</a:t>
            </a:r>
          </a:p>
          <a:p>
            <a:pPr lvl="3">
              <a:buFont typeface="Arial" charset="0"/>
              <a:buNone/>
            </a:pPr>
            <a:r>
              <a:rPr lang="en-US" altLang="en-US" sz="1600" dirty="0" smtClean="0">
                <a:latin typeface="Consolas" pitchFamily="49" charset="0"/>
                <a:cs typeface="Arial" charset="0"/>
              </a:rPr>
              <a:t>    }</a:t>
            </a:r>
          </a:p>
          <a:p>
            <a:pPr lvl="3">
              <a:buFont typeface="Arial" charset="0"/>
              <a:buNone/>
            </a:pPr>
            <a:r>
              <a:rPr lang="en-US" altLang="en-US" sz="1600" dirty="0" smtClean="0">
                <a:latin typeface="Consolas" pitchFamily="49" charset="0"/>
                <a:cs typeface="Arial" charset="0"/>
              </a:rPr>
              <a:t>}</a:t>
            </a:r>
            <a:endParaRPr lang="en-US" altLang="en-US" dirty="0" smtClean="0">
              <a:latin typeface="Times New Roman" pitchFamily="18" charset="0"/>
              <a:cs typeface="Arial" charset="0"/>
            </a:endParaRPr>
          </a:p>
        </p:txBody>
      </p:sp>
      <p:sp>
        <p:nvSpPr>
          <p:cNvPr id="12293"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8.2.2</a:t>
            </a:r>
            <a:endParaRPr lang="en-CA" altLang="en-US" dirty="0"/>
          </a:p>
        </p:txBody>
      </p:sp>
    </p:spTree>
    <p:extLst>
      <p:ext uri="{BB962C8B-B14F-4D97-AF65-F5344CB8AC3E}">
        <p14:creationId xmlns:p14="http://schemas.microsoft.com/office/powerpoint/2010/main" val="1550733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mtClean="0">
                <a:latin typeface="Arial" charset="0"/>
                <a:cs typeface="Arial" charset="0"/>
              </a:rPr>
              <a:t>Implementation and Analysis</a:t>
            </a:r>
          </a:p>
        </p:txBody>
      </p:sp>
      <p:sp>
        <p:nvSpPr>
          <p:cNvPr id="1331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This would be embedded in a function call such as</a:t>
            </a:r>
            <a:endParaRPr lang="en-US" altLang="en-US" baseline="30000" dirty="0" smtClean="0">
              <a:latin typeface="Arial" charset="0"/>
              <a:cs typeface="Arial" charset="0"/>
            </a:endParaRPr>
          </a:p>
          <a:p>
            <a:pPr>
              <a:buFontTx/>
              <a:buNone/>
            </a:pPr>
            <a:endParaRPr lang="en-US" altLang="en-US" sz="1200" b="1" dirty="0" smtClean="0">
              <a:latin typeface="Courier New" pitchFamily="49" charset="0"/>
              <a:cs typeface="Arial" charset="0"/>
            </a:endParaRPr>
          </a:p>
          <a:p>
            <a:pPr lvl="2">
              <a:buFontTx/>
              <a:buNone/>
            </a:pPr>
            <a:r>
              <a:rPr lang="en-US" altLang="en-US" sz="1200" dirty="0" smtClean="0">
                <a:latin typeface="Consolas" pitchFamily="49" charset="0"/>
                <a:cs typeface="Arial" charset="0"/>
              </a:rPr>
              <a:t>template &lt;typename Type&gt;</a:t>
            </a:r>
          </a:p>
          <a:p>
            <a:pPr lvl="2">
              <a:buFontTx/>
              <a:buNone/>
            </a:pPr>
            <a:r>
              <a:rPr lang="en-US" altLang="en-US" sz="1200" dirty="0" smtClean="0">
                <a:latin typeface="Consolas" pitchFamily="49" charset="0"/>
                <a:cs typeface="Arial" charset="0"/>
              </a:rPr>
              <a:t>void </a:t>
            </a:r>
            <a:r>
              <a:rPr lang="en-US" altLang="en-US" sz="1200" dirty="0" err="1" smtClean="0">
                <a:latin typeface="Consolas" pitchFamily="49" charset="0"/>
                <a:cs typeface="Arial" charset="0"/>
              </a:rPr>
              <a:t>insertion_sort</a:t>
            </a:r>
            <a:r>
              <a:rPr lang="en-US" altLang="en-US" sz="1200" dirty="0" smtClean="0">
                <a:latin typeface="Consolas" pitchFamily="49" charset="0"/>
                <a:cs typeface="Arial" charset="0"/>
              </a:rPr>
              <a:t>( Type *</a:t>
            </a:r>
            <a:r>
              <a:rPr lang="en-US" altLang="en-US" sz="1200" dirty="0" err="1" smtClean="0">
                <a:latin typeface="Consolas" pitchFamily="49" charset="0"/>
                <a:cs typeface="Arial" charset="0"/>
              </a:rPr>
              <a:t>const</a:t>
            </a:r>
            <a:r>
              <a:rPr lang="en-US" altLang="en-US" sz="1200" dirty="0" smtClean="0">
                <a:latin typeface="Consolas" pitchFamily="49" charset="0"/>
                <a:cs typeface="Arial" charset="0"/>
              </a:rPr>
              <a:t> array, </a:t>
            </a:r>
            <a:r>
              <a:rPr lang="en-US" altLang="en-US" sz="1200" dirty="0" err="1" smtClean="0">
                <a:latin typeface="Consolas" pitchFamily="49" charset="0"/>
                <a:cs typeface="Arial" charset="0"/>
              </a:rPr>
              <a:t>int</a:t>
            </a:r>
            <a:r>
              <a:rPr lang="en-US" altLang="en-US" sz="1200" dirty="0" smtClean="0">
                <a:latin typeface="Consolas" pitchFamily="49" charset="0"/>
                <a:cs typeface="Arial" charset="0"/>
              </a:rPr>
              <a:t> </a:t>
            </a:r>
            <a:r>
              <a:rPr lang="en-US" altLang="en-US" sz="1200" dirty="0" err="1" smtClean="0">
                <a:latin typeface="Consolas" pitchFamily="49" charset="0"/>
                <a:cs typeface="Arial" charset="0"/>
              </a:rPr>
              <a:t>const</a:t>
            </a:r>
            <a:r>
              <a:rPr lang="en-US" altLang="en-US" sz="1200" dirty="0" smtClean="0">
                <a:latin typeface="Consolas" pitchFamily="49" charset="0"/>
                <a:cs typeface="Arial" charset="0"/>
              </a:rPr>
              <a:t> n ) {</a:t>
            </a:r>
          </a:p>
          <a:p>
            <a:pPr lvl="2">
              <a:buFontTx/>
              <a:buNone/>
            </a:pPr>
            <a:r>
              <a:rPr lang="en-US" altLang="en-US" sz="1200" dirty="0" smtClean="0">
                <a:latin typeface="Consolas" pitchFamily="49" charset="0"/>
                <a:cs typeface="Arial" charset="0"/>
              </a:rPr>
              <a:t>    for ( </a:t>
            </a:r>
            <a:r>
              <a:rPr lang="en-US" altLang="en-US" sz="1200" dirty="0" err="1" smtClean="0">
                <a:latin typeface="Consolas" pitchFamily="49" charset="0"/>
                <a:cs typeface="Arial" charset="0"/>
              </a:rPr>
              <a:t>int</a:t>
            </a:r>
            <a:r>
              <a:rPr lang="en-US" altLang="en-US" sz="1200" dirty="0" smtClean="0">
                <a:latin typeface="Consolas" pitchFamily="49" charset="0"/>
                <a:cs typeface="Arial" charset="0"/>
              </a:rPr>
              <a:t> k = 1; k &lt; n; ++k ) {</a:t>
            </a:r>
          </a:p>
          <a:p>
            <a:pPr lvl="2">
              <a:buFont typeface="Arial" charset="0"/>
              <a:buNone/>
            </a:pPr>
            <a:r>
              <a:rPr lang="en-US" altLang="en-US" sz="1200" dirty="0" smtClean="0">
                <a:latin typeface="Consolas" pitchFamily="49" charset="0"/>
                <a:cs typeface="Consolas" pitchFamily="49" charset="0"/>
              </a:rPr>
              <a:t>        for ( </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 j = k; j &gt; 0; --j ) {</a:t>
            </a:r>
          </a:p>
          <a:p>
            <a:pPr lvl="2">
              <a:buFont typeface="Arial" charset="0"/>
              <a:buNone/>
            </a:pPr>
            <a:r>
              <a:rPr lang="en-US" altLang="en-US" sz="1200" dirty="0" smtClean="0">
                <a:latin typeface="Consolas" pitchFamily="49" charset="0"/>
                <a:cs typeface="Consolas" pitchFamily="49" charset="0"/>
              </a:rPr>
              <a:t>            if ( array[j - 1] &gt; array[j] ) {</a:t>
            </a:r>
          </a:p>
          <a:p>
            <a:pPr lvl="2">
              <a:buNone/>
            </a:pPr>
            <a:r>
              <a:rPr lang="en-US" altLang="en-US" sz="1200" dirty="0" smtClean="0">
                <a:latin typeface="Consolas" pitchFamily="49" charset="0"/>
                <a:cs typeface="Consolas" pitchFamily="49" charset="0"/>
              </a:rPr>
              <a:t>                </a:t>
            </a:r>
            <a:r>
              <a:rPr lang="en-CA" altLang="en-US" sz="1200" dirty="0" err="1">
                <a:latin typeface="Consolas" pitchFamily="49" charset="0"/>
                <a:cs typeface="Arial" charset="0"/>
              </a:rPr>
              <a:t>std</a:t>
            </a:r>
            <a:r>
              <a:rPr lang="en-CA" altLang="en-US" sz="1200" dirty="0">
                <a:latin typeface="Consolas" pitchFamily="49" charset="0"/>
                <a:cs typeface="Arial" charset="0"/>
              </a:rPr>
              <a:t>::swap( array[j - 1], array[j] );</a:t>
            </a:r>
            <a:endParaRPr lang="en-US" altLang="en-US" sz="1200" dirty="0" smtClean="0">
              <a:latin typeface="Consolas" pitchFamily="49" charset="0"/>
              <a:cs typeface="Arial" charset="0"/>
            </a:endParaRPr>
          </a:p>
          <a:p>
            <a:pPr lvl="2">
              <a:buFont typeface="Arial" charset="0"/>
              <a:buNone/>
            </a:pPr>
            <a:r>
              <a:rPr lang="en-US" altLang="en-US" sz="1200" dirty="0" smtClean="0">
                <a:latin typeface="Consolas" pitchFamily="49" charset="0"/>
                <a:cs typeface="Arial" charset="0"/>
              </a:rPr>
              <a:t>            } else {</a:t>
            </a:r>
          </a:p>
          <a:p>
            <a:pPr lvl="2">
              <a:buFont typeface="Arial" charset="0"/>
              <a:buNone/>
            </a:pPr>
            <a:r>
              <a:rPr lang="en-US" altLang="en-US" sz="1200" dirty="0" smtClean="0">
                <a:latin typeface="Consolas" pitchFamily="49" charset="0"/>
                <a:cs typeface="Arial" charset="0"/>
              </a:rPr>
              <a:t>                // As soon as we don't need to swap, the (k + 1)</a:t>
            </a:r>
            <a:r>
              <a:rPr lang="en-US" altLang="en-US" sz="1200" dirty="0" err="1" smtClean="0">
                <a:latin typeface="Consolas" pitchFamily="49" charset="0"/>
                <a:cs typeface="Arial" charset="0"/>
              </a:rPr>
              <a:t>st</a:t>
            </a:r>
            <a:endParaRPr lang="en-US" altLang="en-US" sz="1200" dirty="0" smtClean="0">
              <a:latin typeface="Consolas" pitchFamily="49" charset="0"/>
              <a:cs typeface="Arial" charset="0"/>
            </a:endParaRPr>
          </a:p>
          <a:p>
            <a:pPr lvl="2">
              <a:buFont typeface="Arial" charset="0"/>
              <a:buNone/>
            </a:pPr>
            <a:r>
              <a:rPr lang="en-US" altLang="en-US" sz="1200" dirty="0" smtClean="0">
                <a:latin typeface="Consolas" pitchFamily="49" charset="0"/>
                <a:cs typeface="Arial" charset="0"/>
              </a:rPr>
              <a:t>               // is in the correct location</a:t>
            </a:r>
          </a:p>
          <a:p>
            <a:pPr lvl="2">
              <a:buFont typeface="Arial" charset="0"/>
              <a:buNone/>
            </a:pPr>
            <a:r>
              <a:rPr lang="en-US" altLang="en-US" sz="1200" dirty="0" smtClean="0">
                <a:latin typeface="Consolas" pitchFamily="49" charset="0"/>
                <a:cs typeface="Arial" charset="0"/>
              </a:rPr>
              <a:t>               break;</a:t>
            </a:r>
          </a:p>
          <a:p>
            <a:pPr lvl="2">
              <a:buFont typeface="Arial" charset="0"/>
              <a:buNone/>
            </a:pPr>
            <a:r>
              <a:rPr lang="en-US" altLang="en-US" sz="1200" dirty="0" smtClean="0">
                <a:latin typeface="Consolas" pitchFamily="49" charset="0"/>
                <a:cs typeface="Arial" charset="0"/>
              </a:rPr>
              <a:t>            }</a:t>
            </a:r>
          </a:p>
          <a:p>
            <a:pPr lvl="2">
              <a:buFont typeface="Arial" charset="0"/>
              <a:buNone/>
            </a:pPr>
            <a:r>
              <a:rPr lang="en-US" altLang="en-US" sz="1200" dirty="0" smtClean="0">
                <a:latin typeface="Consolas" pitchFamily="49" charset="0"/>
                <a:cs typeface="Arial" charset="0"/>
              </a:rPr>
              <a:t>        }</a:t>
            </a:r>
            <a:endParaRPr lang="en-US" altLang="en-US" sz="1200" dirty="0" smtClean="0">
              <a:latin typeface="Times New Roman" pitchFamily="18" charset="0"/>
              <a:cs typeface="Arial" charset="0"/>
            </a:endParaRPr>
          </a:p>
          <a:p>
            <a:pPr lvl="2">
              <a:buFontTx/>
              <a:buNone/>
            </a:pPr>
            <a:r>
              <a:rPr lang="en-US" altLang="en-US" sz="1200" dirty="0" smtClean="0">
                <a:latin typeface="Consolas" pitchFamily="49" charset="0"/>
                <a:cs typeface="Arial" charset="0"/>
              </a:rPr>
              <a:t>    }</a:t>
            </a:r>
          </a:p>
          <a:p>
            <a:pPr lvl="2">
              <a:buFontTx/>
              <a:buNone/>
            </a:pPr>
            <a:r>
              <a:rPr lang="en-US" altLang="en-US" sz="1200" dirty="0" smtClean="0">
                <a:latin typeface="Consolas" pitchFamily="49" charset="0"/>
                <a:cs typeface="Arial" charset="0"/>
              </a:rPr>
              <a:t>}</a:t>
            </a:r>
          </a:p>
        </p:txBody>
      </p:sp>
      <p:sp>
        <p:nvSpPr>
          <p:cNvPr id="13316"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8.2.2</a:t>
            </a:r>
            <a:endParaRPr lang="en-CA" altLang="en-US" dirty="0"/>
          </a:p>
        </p:txBody>
      </p:sp>
    </p:spTree>
    <p:extLst>
      <p:ext uri="{BB962C8B-B14F-4D97-AF65-F5344CB8AC3E}">
        <p14:creationId xmlns:p14="http://schemas.microsoft.com/office/powerpoint/2010/main" val="1784025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14218</TotalTime>
  <Words>245</Words>
  <Application>Microsoft Office PowerPoint</Application>
  <PresentationFormat>On-screen Show (4:3)</PresentationFormat>
  <Paragraphs>461</Paragraphs>
  <Slides>31</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Custom Design</vt:lpstr>
      <vt:lpstr>Equation</vt:lpstr>
      <vt:lpstr>PowerPoint Presentation</vt:lpstr>
      <vt:lpstr>Outline</vt:lpstr>
      <vt:lpstr>Background</vt:lpstr>
      <vt:lpstr>Background</vt:lpstr>
      <vt:lpstr>Background</vt:lpstr>
      <vt:lpstr>The Algorithm</vt:lpstr>
      <vt:lpstr>The Algorithm</vt:lpstr>
      <vt:lpstr>The Algorithm</vt:lpstr>
      <vt:lpstr>Implementation and Analysis</vt:lpstr>
      <vt:lpstr>Implementation and Analysis</vt:lpstr>
      <vt:lpstr>Implementation and Analysis</vt:lpstr>
      <vt:lpstr>Implementation and Analysis</vt:lpstr>
      <vt:lpstr>Implementation and Analysis</vt:lpstr>
      <vt:lpstr>Implementation and Analysis</vt:lpstr>
      <vt:lpstr>Implementation and Analysis</vt:lpstr>
      <vt:lpstr>Implementation and Analysis</vt:lpstr>
      <vt:lpstr>Implementation and Analysis</vt:lpstr>
      <vt:lpstr>Implementation and Analysis</vt:lpstr>
      <vt:lpstr>Implementation and Analysis</vt:lpstr>
      <vt:lpstr>Consequences of Our Analysis</vt:lpstr>
      <vt:lpstr>Consequences of Our Analysis</vt:lpstr>
      <vt:lpstr>Consequences of Our Analysis</vt:lpstr>
      <vt:lpstr>The Algorithm</vt:lpstr>
      <vt:lpstr>Implementation and Analysis</vt:lpstr>
      <vt:lpstr>A Comment about Using goto</vt:lpstr>
      <vt:lpstr>A Comment about Using goto</vt:lpstr>
      <vt:lpstr>A Comment about Using goto</vt:lpstr>
      <vt:lpstr>A Comment about Using goto</vt:lpstr>
      <vt:lpstr>Summary</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1134</cp:revision>
  <dcterms:created xsi:type="dcterms:W3CDTF">2009-09-11T23:00:44Z</dcterms:created>
  <dcterms:modified xsi:type="dcterms:W3CDTF">2014-03-05T19:23:33Z</dcterms:modified>
</cp:coreProperties>
</file>