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4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02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9" d="100"/>
          <a:sy n="79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69AA1-B269-4AC4-821D-B36BAE3FBB63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B1ECA-AA43-4A45-83C0-0D9FF066692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CF594-D6E7-4858-BB72-709B01059669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E29BF-1E4C-40C9-B6F2-15BF06D458EB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9D6AC-8FA4-4A74-8E4C-5EBAB7AF417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B9279-F7D4-4F46-B824-35632D090E7D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73957F-56E0-44E5-836C-5168CEF6B82C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E74F6-CFEE-4D90-A0B7-7D9C9A3296B1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616D0F-58DB-4525-93CA-F6C56EE8FF2D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58A28-C1FC-4B68-B0EF-1C7C4E98B1F7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330B5-D7F0-463C-97CF-6968FF9E1F77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90777-10BB-468D-8166-8DB3F84708B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20143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CA" sz="16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Binomial</a:t>
            </a:r>
            <a:r>
              <a:rPr lang="en-CA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heaps</a:t>
            </a:r>
            <a:endParaRPr lang="en-CA" sz="1600" b="0" i="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1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 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A Pop that Doesn’t Work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  <a:r>
              <a:rPr lang="en-CA" altLang="en-US" smtClean="0">
                <a:latin typeface="Arial" charset="0"/>
                <a:cs typeface="Arial" charset="0"/>
              </a:rPr>
              <a:t>Suppose we pop the top and maintain the heap structure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3316" name="Picture 2" descr="C:\Users\dwharder\Desktop\xv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20938"/>
            <a:ext cx="39655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A Pop that Doesn’t Work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  <a:r>
              <a:rPr lang="en-CA" altLang="en-US" smtClean="0">
                <a:latin typeface="Arial" charset="0"/>
                <a:cs typeface="Arial" charset="0"/>
              </a:rPr>
              <a:t>We now have two binomial trees of order 0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Consider popping the top, this time 5, again…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pic>
        <p:nvPicPr>
          <p:cNvPr id="14340" name="Picture 2" descr="C:\Users\dwharder\Desktop\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20938"/>
            <a:ext cx="39655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A Pop that Doesn’t Work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tree on the left is no longer a binomial tree…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To solve this problem, we will first look at merging two binomial trees</a:t>
            </a:r>
          </a:p>
        </p:txBody>
      </p:sp>
      <p:pic>
        <p:nvPicPr>
          <p:cNvPr id="15364" name="Picture 3" descr="C:\Users\dwharder\Desktop\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20938"/>
            <a:ext cx="39655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6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dwharder\Desktop\bh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962275"/>
            <a:ext cx="70199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Consider two binomial trees with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If both binomial trees have a heap structure, we can create a binomial tree with the heap structure by making the tree with the greater root a sub-tree of the root of the tree with the smaller root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This is 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</a:p>
        </p:txBody>
      </p:sp>
      <p:pic>
        <p:nvPicPr>
          <p:cNvPr id="17411" name="Picture 2" descr="C:\Users\dwharder\Desktop\bh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962275"/>
            <a:ext cx="70199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</p:spTree>
    <p:extLst>
      <p:ext uri="{BB962C8B-B14F-4D97-AF65-F5344CB8AC3E}">
        <p14:creationId xmlns:p14="http://schemas.microsoft.com/office/powerpoint/2010/main" val="43705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dwharder\Desktop\bh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1831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For example, merging two binomial trees of order 0 yields a binomial tree of order 1</a:t>
            </a:r>
          </a:p>
        </p:txBody>
      </p:sp>
    </p:spTree>
    <p:extLst>
      <p:ext uri="{BB962C8B-B14F-4D97-AF65-F5344CB8AC3E}">
        <p14:creationId xmlns:p14="http://schemas.microsoft.com/office/powerpoint/2010/main" val="52850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dwharder\Desktop\bh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1831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For example, merging two binomial trees of order 1 yields a binomial tree of order 2</a:t>
            </a:r>
          </a:p>
        </p:txBody>
      </p:sp>
    </p:spTree>
    <p:extLst>
      <p:ext uri="{BB962C8B-B14F-4D97-AF65-F5344CB8AC3E}">
        <p14:creationId xmlns:p14="http://schemas.microsoft.com/office/powerpoint/2010/main" val="244374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dwharder\Desktop\bh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1831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For example, merging two binomial trees of order 2 yields a binomial tree of order 3</a:t>
            </a:r>
          </a:p>
        </p:txBody>
      </p:sp>
    </p:spTree>
    <p:extLst>
      <p:ext uri="{BB962C8B-B14F-4D97-AF65-F5344CB8AC3E}">
        <p14:creationId xmlns:p14="http://schemas.microsoft.com/office/powerpoint/2010/main" val="398112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wharder\Desktop\xc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7550"/>
            <a:ext cx="51831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For example, merging two binomial trees of order 3 yields a binomial tree of order 4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In all cases, the heap structure is maintained</a:t>
            </a:r>
          </a:p>
        </p:txBody>
      </p:sp>
    </p:spTree>
    <p:extLst>
      <p:ext uri="{BB962C8B-B14F-4D97-AF65-F5344CB8AC3E}">
        <p14:creationId xmlns:p14="http://schemas.microsoft.com/office/powerpoint/2010/main" val="367276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Now, suppose we have two binomial heaps and we intend to merge them…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Recall binary addition where we go from least significant to most significant:</a:t>
            </a:r>
          </a:p>
          <a:p>
            <a:pPr lvl="2"/>
            <a:r>
              <a:rPr lang="en-CA" altLang="en-US" smtClean="0">
                <a:latin typeface="Arial" charset="0"/>
                <a:cs typeface="Arial" charset="0"/>
              </a:rPr>
              <a:t>Two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altLang="en-US" smtClean="0">
                <a:latin typeface="Arial" charset="0"/>
                <a:cs typeface="Arial" charset="0"/>
              </a:rPr>
              <a:t>s sum to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altLang="en-US" smtClean="0">
                <a:latin typeface="Arial" charset="0"/>
                <a:cs typeface="Arial" charset="0"/>
              </a:rPr>
              <a:t>,</a:t>
            </a:r>
          </a:p>
          <a:p>
            <a:pPr lvl="2"/>
            <a:r>
              <a:rPr lang="en-CA" altLang="en-US" smtClean="0">
                <a:latin typeface="Arial" charset="0"/>
                <a:cs typeface="Arial" charset="0"/>
              </a:rPr>
              <a:t>A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altLang="en-US" smtClean="0">
                <a:latin typeface="Arial" charset="0"/>
                <a:cs typeface="Arial" charset="0"/>
              </a:rPr>
              <a:t> and a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altLang="en-US" smtClean="0">
                <a:latin typeface="Arial" charset="0"/>
                <a:cs typeface="Arial" charset="0"/>
              </a:rPr>
              <a:t> sum to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CA" altLang="en-US" smtClean="0">
              <a:latin typeface="Arial" charset="0"/>
              <a:cs typeface="Arial" charset="0"/>
            </a:endParaRPr>
          </a:p>
          <a:p>
            <a:pPr lvl="2"/>
            <a:r>
              <a:rPr lang="en-CA" altLang="en-US" smtClean="0">
                <a:latin typeface="Arial" charset="0"/>
                <a:cs typeface="Arial" charset="0"/>
              </a:rPr>
              <a:t>Two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altLang="en-US" smtClean="0">
                <a:latin typeface="Arial" charset="0"/>
                <a:cs typeface="Arial" charset="0"/>
              </a:rPr>
              <a:t>s sum to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altLang="en-US" smtClean="0">
                <a:latin typeface="Arial" charset="0"/>
                <a:cs typeface="Arial" charset="0"/>
              </a:rPr>
              <a:t> with a carry of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2"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724525" y="2754313"/>
            <a:ext cx="14398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latin typeface="Times New Roman" pitchFamily="18" charset="0"/>
                <a:cs typeface="Times New Roman" pitchFamily="18" charset="0"/>
              </a:rPr>
              <a:t>   1110100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u="sng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altLang="en-US" u="sng" baseline="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CA" altLang="en-US" u="sng">
                <a:latin typeface="Times New Roman" pitchFamily="18" charset="0"/>
                <a:cs typeface="Times New Roman" pitchFamily="18" charset="0"/>
              </a:rPr>
              <a:t>100110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>
                <a:latin typeface="Times New Roman" pitchFamily="18" charset="0"/>
                <a:cs typeface="Times New Roman" pitchFamily="18" charset="0"/>
              </a:rPr>
              <a:t>10011010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Leftist and skew heaps are fast; however, can we do better?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Binomial heaps use a forest of binomial trees to create a heap structure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Trees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Now, consider two forests of binomial trees: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Recall binary addition:</a:t>
            </a:r>
          </a:p>
          <a:p>
            <a:pPr lvl="2"/>
            <a:r>
              <a:rPr lang="en-CA" altLang="en-US" smtClean="0">
                <a:latin typeface="Arial" charset="0"/>
                <a:cs typeface="Arial" charset="0"/>
              </a:rPr>
              <a:t>No trees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 leave nothing to merge</a:t>
            </a:r>
          </a:p>
          <a:p>
            <a:pPr lvl="2"/>
            <a:r>
              <a:rPr lang="en-CA" altLang="en-US" smtClean="0">
                <a:latin typeface="Arial" charset="0"/>
                <a:cs typeface="Arial" charset="0"/>
              </a:rPr>
              <a:t>A single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 can be left unchanged</a:t>
            </a:r>
          </a:p>
          <a:p>
            <a:pPr lvl="2"/>
            <a:r>
              <a:rPr lang="en-CA" altLang="en-US" smtClean="0">
                <a:latin typeface="Arial" charset="0"/>
                <a:cs typeface="Arial" charset="0"/>
              </a:rPr>
              <a:t>Two trees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 can be merged into a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CA" altLang="en-US" i="1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71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Suppose we wish to merge these two binomial heaps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We begin by merging the binomial trees of order 0</a:t>
            </a:r>
          </a:p>
        </p:txBody>
      </p:sp>
      <p:pic>
        <p:nvPicPr>
          <p:cNvPr id="24580" name="Picture 2" descr="C:\Users\dwharder\Desktop\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6988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8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As there is only one, it is copied to the merged heap</a:t>
            </a:r>
          </a:p>
        </p:txBody>
      </p:sp>
      <p:pic>
        <p:nvPicPr>
          <p:cNvPr id="25604" name="Picture 3" descr="C:\Users\dwharder\Desktop\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6988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4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Next, we consider the binomial trees of order 1: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There are two, so we merge them into a binomial tree of order 2</a:t>
            </a:r>
          </a:p>
        </p:txBody>
      </p:sp>
      <p:pic>
        <p:nvPicPr>
          <p:cNvPr id="26628" name="Picture 4" descr="C:\Users\dwharder\Desktop\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6988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6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minimum is from the right-hand tree</a:t>
            </a:r>
          </a:p>
        </p:txBody>
      </p:sp>
      <p:pic>
        <p:nvPicPr>
          <p:cNvPr id="27652" name="Picture 5" descr="C:\Users\dwharder\Desktop\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6988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4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There are no binomial trees of order 2 so we go to the two binomial trees of order 3 and merge them</a:t>
            </a:r>
          </a:p>
        </p:txBody>
      </p:sp>
      <p:pic>
        <p:nvPicPr>
          <p:cNvPr id="28676" name="Picture 6" descr="C:\Users\dwharder\Desktop\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6988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23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minimum is from the left tree</a:t>
            </a:r>
          </a:p>
        </p:txBody>
      </p:sp>
      <p:pic>
        <p:nvPicPr>
          <p:cNvPr id="29700" name="Picture 7" descr="C:\Users\dwharder\Desktop\o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6988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2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Thus, we have merged these two binomial heaps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left had 8 + 2 + 1 nodes, the right 8 + 2, the result 16 + 4 + 1</a:t>
            </a:r>
          </a:p>
        </p:txBody>
      </p:sp>
      <p:pic>
        <p:nvPicPr>
          <p:cNvPr id="30724" name="Picture 8" descr="C:\Users\dwharder\Desktop\o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6988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63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Just like in binary addition, carries can occur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Assume that two trees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altLang="en-US" smtClean="0">
                <a:latin typeface="Arial" charset="0"/>
                <a:cs typeface="Arial" charset="0"/>
              </a:rPr>
              <a:t> were merged to produce a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CA" altLang="en-US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If only one of the original binomial heaps has a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, merge it with the carried heap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If both binomial heaps being merged have trees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, copy the carried heap into the result and merge the two trees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 into one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39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Suppose we wish to merge these two binomial heaps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Immediately, we have two binomial trees of order 0 to merge</a:t>
            </a:r>
          </a:p>
        </p:txBody>
      </p:sp>
      <p:pic>
        <p:nvPicPr>
          <p:cNvPr id="32772" name="Picture 2" descr="C:\Users\dwharder\Desktop\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96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Idea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binomial tree of order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has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nodes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Any integer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can be written as a sum of powers of 2: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Binary representation of numbers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For example,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27 =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11011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526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This becomes an order-1 binomial tree in the merged heap</a:t>
            </a:r>
          </a:p>
        </p:txBody>
      </p:sp>
      <p:pic>
        <p:nvPicPr>
          <p:cNvPr id="33796" name="Picture 3" descr="C:\Users\dwharder\Desktop\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762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Moving on to the binomial trees of order 1, there is one in each heap and also one in the merged heap</a:t>
            </a:r>
          </a:p>
        </p:txBody>
      </p:sp>
      <p:pic>
        <p:nvPicPr>
          <p:cNvPr id="34820" name="Picture 4" descr="C:\Users\dwharder\Desktop\y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29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We will leave the heap in merged heap and merge the two binomial trees of order 1 to produce one of order 2</a:t>
            </a:r>
          </a:p>
        </p:txBody>
      </p:sp>
      <p:pic>
        <p:nvPicPr>
          <p:cNvPr id="35844" name="Picture 5" descr="C:\Users\dwharder\Desktop\y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75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At this point, only the right tree has a binomial tree of order 2 as does the already-merged heap</a:t>
            </a:r>
          </a:p>
        </p:txBody>
      </p:sp>
      <p:pic>
        <p:nvPicPr>
          <p:cNvPr id="36868" name="Picture 6" descr="C:\Users\dwharder\Desktop\y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16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We will merge these to form a binomial tree of order 3</a:t>
            </a:r>
          </a:p>
        </p:txBody>
      </p:sp>
      <p:pic>
        <p:nvPicPr>
          <p:cNvPr id="37892" name="Picture 7" descr="C:\Users\dwharder\Desktop\y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078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merged heap now only contains the order-3 binomial tree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Finally, there are binomial trees of order 3 in both the merged heap and in the left heap</a:t>
            </a:r>
          </a:p>
        </p:txBody>
      </p:sp>
      <p:pic>
        <p:nvPicPr>
          <p:cNvPr id="38916" name="Picture 8" descr="C:\Users\dwharder\Desktop\y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61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As before, we merge them and remove the binomial tree of order 3 from the heap</a:t>
            </a:r>
          </a:p>
        </p:txBody>
      </p:sp>
      <p:pic>
        <p:nvPicPr>
          <p:cNvPr id="39940" name="Picture 9" descr="C:\Users\dwharder\Desktop\y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81300"/>
            <a:ext cx="6913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57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 Binomial Heaps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Thus, we have merged these two heaps with three carries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left had 8 + 2 + 1 nodes, the right 4 + 2 + 1, the result 16 + 8 + 2</a:t>
            </a:r>
          </a:p>
          <a:p>
            <a:pPr lvl="1"/>
            <a:endParaRPr lang="en-CA" altLang="en-US" smtClean="0">
              <a:latin typeface="Arial" charset="0"/>
              <a:cs typeface="Arial" charset="0"/>
            </a:endParaRPr>
          </a:p>
        </p:txBody>
      </p:sp>
      <p:pic>
        <p:nvPicPr>
          <p:cNvPr id="40964" name="Picture 2" descr="C:\Users\dwharder\Desktop\y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73363"/>
            <a:ext cx="69135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05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wharder\Desktop\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7513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Pushing a new node is performed by merging the existing binomial heap with one containing a single node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Consider adding 6 to this binomial heap</a:t>
            </a:r>
          </a:p>
        </p:txBody>
      </p:sp>
    </p:spTree>
    <p:extLst>
      <p:ext uri="{BB962C8B-B14F-4D97-AF65-F5344CB8AC3E}">
        <p14:creationId xmlns:p14="http://schemas.microsoft.com/office/powerpoint/2010/main" val="2818379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First we create a second binomial heap containing just 6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We then begin by merging the two binomial trees of order 0</a:t>
            </a:r>
          </a:p>
        </p:txBody>
      </p:sp>
      <p:pic>
        <p:nvPicPr>
          <p:cNvPr id="43012" name="Picture 3" descr="C:\Users\dwharder\Desktop\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7513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Storing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>
                <a:latin typeface="Arial" charset="0"/>
                <a:cs typeface="Arial" charset="0"/>
              </a:rPr>
              <a:t> Nodes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Because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27 =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11011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we can store 27 nodes within a forest of four binomial trees of order 0, 1, 3 and 4</a:t>
            </a:r>
          </a:p>
        </p:txBody>
      </p:sp>
      <p:pic>
        <p:nvPicPr>
          <p:cNvPr id="7172" name="Picture 2" descr="C:\Users\dwharder\Desktop\xx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78088"/>
            <a:ext cx="54435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This produces a binomial tree of order 1 in the result</a:t>
            </a:r>
          </a:p>
        </p:txBody>
      </p:sp>
      <p:pic>
        <p:nvPicPr>
          <p:cNvPr id="44036" name="Picture 4" descr="C:\Users\dwharder\Desktop\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7513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3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Next, we merge the binomial trees of order 1</a:t>
            </a:r>
          </a:p>
        </p:txBody>
      </p:sp>
      <p:pic>
        <p:nvPicPr>
          <p:cNvPr id="45060" name="Picture 5" descr="C:\Users\dwharder\Desktop\z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7513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92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This produces a binomial tree of order 2 in the solution</a:t>
            </a:r>
          </a:p>
        </p:txBody>
      </p:sp>
      <p:pic>
        <p:nvPicPr>
          <p:cNvPr id="46084" name="Picture 6" descr="C:\Users\dwharder\Desktop\z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7513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37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Neither initial tree has a binomial tree of order 2 so we skip to the next binomial tree</a:t>
            </a:r>
          </a:p>
        </p:txBody>
      </p:sp>
      <p:pic>
        <p:nvPicPr>
          <p:cNvPr id="47108" name="Picture 7" descr="C:\Users\dwharder\Desktop\z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7513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80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There is only one, so we copy it down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initial tree had 8 + 2 + 1 nodes, the final 8 + 4</a:t>
            </a:r>
          </a:p>
          <a:p>
            <a:pPr lvl="1"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</p:txBody>
      </p:sp>
      <p:pic>
        <p:nvPicPr>
          <p:cNvPr id="48132" name="Picture 8" descr="C:\Users\dwharder\Desktop\z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7513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51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Next we must address the question of popping the minimum element</a:t>
            </a:r>
          </a:p>
          <a:p>
            <a:pPr lvl="1"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78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Consider popping the top of this binomial heap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minimum element is in the binomial tree of order 3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Split it…</a:t>
            </a:r>
          </a:p>
          <a:p>
            <a:pPr lvl="1"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</p:txBody>
      </p:sp>
      <p:pic>
        <p:nvPicPr>
          <p:cNvPr id="50179" name="Picture 7" descr="C:\Users\dwharder\Desktop\w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</p:spTree>
    <p:extLst>
      <p:ext uri="{BB962C8B-B14F-4D97-AF65-F5344CB8AC3E}">
        <p14:creationId xmlns:p14="http://schemas.microsoft.com/office/powerpoint/2010/main" val="3312056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We now have two binomial heaps to merge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Start by merging 17 and 27</a:t>
            </a:r>
          </a:p>
        </p:txBody>
      </p:sp>
      <p:pic>
        <p:nvPicPr>
          <p:cNvPr id="51204" name="Picture 8" descr="C:\Users\dwharder\Desktop\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19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Next, each initial tree has a tree of order 1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Merge the trees with 9 and 19</a:t>
            </a:r>
          </a:p>
        </p:txBody>
      </p:sp>
      <p:pic>
        <p:nvPicPr>
          <p:cNvPr id="52228" name="Picture 9" descr="C:\Users\dwharder\Desktop\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98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Next, merge the trees with roots 7 and 9</a:t>
            </a:r>
          </a:p>
        </p:txBody>
      </p:sp>
      <p:pic>
        <p:nvPicPr>
          <p:cNvPr id="53252" name="Picture 10" descr="C:\Users\dwharder\Desktop\z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2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Storing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>
                <a:latin typeface="Arial" charset="0"/>
                <a:cs typeface="Arial" charset="0"/>
              </a:rPr>
              <a:t> Nodes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Similarly, because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21 =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10101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we can store 21 nodes within a forest of three binomial trees of order 0, 2 and 4</a:t>
            </a:r>
          </a:p>
        </p:txBody>
      </p:sp>
      <p:pic>
        <p:nvPicPr>
          <p:cNvPr id="8196" name="Picture 5" descr="C:\Users\dwharder\Desktop\as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78088"/>
            <a:ext cx="54435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result is a binomial heap with the minimum element popped</a:t>
            </a:r>
          </a:p>
        </p:txBody>
      </p:sp>
      <p:pic>
        <p:nvPicPr>
          <p:cNvPr id="54276" name="Picture 11" descr="C:\Users\dwharder\Desktop\z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36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We started with a heap with 8 + 2 + 1 nodes and ended with one with 8 + 2 nodes with a top of 7</a:t>
            </a:r>
          </a:p>
        </p:txBody>
      </p:sp>
      <p:pic>
        <p:nvPicPr>
          <p:cNvPr id="55300" name="Picture 2" descr="C:\Users\dwharder\Desktop\v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4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Again, consider popping the minimum element from this binomial heap:  the tree of order 2 contains the minimum element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Split this tree into a binomial heap with trees rooted with 5 and 16</a:t>
            </a:r>
          </a:p>
        </p:txBody>
      </p:sp>
      <p:pic>
        <p:nvPicPr>
          <p:cNvPr id="56324" name="Picture 2" descr="C:\Users\dwharder\Desktop\k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62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C:\Users\dwharder\Desktop\k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We continue by merging these two heaps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Begin by merging 5 and 17</a:t>
            </a:r>
          </a:p>
        </p:txBody>
      </p:sp>
    </p:spTree>
    <p:extLst>
      <p:ext uri="{BB962C8B-B14F-4D97-AF65-F5344CB8AC3E}">
        <p14:creationId xmlns:p14="http://schemas.microsoft.com/office/powerpoint/2010/main" val="3286786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Next, merge the binomial trees with roots 16 and 19</a:t>
            </a:r>
          </a:p>
        </p:txBody>
      </p:sp>
      <p:pic>
        <p:nvPicPr>
          <p:cNvPr id="58372" name="Picture 4" descr="C:\Users\dwharder\Desktop\kk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3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Finally, we simply copy the binomial tree of order 3</a:t>
            </a:r>
          </a:p>
        </p:txBody>
      </p:sp>
      <p:pic>
        <p:nvPicPr>
          <p:cNvPr id="59396" name="Picture 5" descr="C:\Users\dwharder\Desktop\kk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23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Thus, we have popped the minimum of this binomial heap</a:t>
            </a:r>
          </a:p>
        </p:txBody>
      </p:sp>
      <p:pic>
        <p:nvPicPr>
          <p:cNvPr id="60420" name="Picture 6" descr="C:\Users\dwharder\Desktop\kk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23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initial tree had 8 + 4 + 2 + 1 nodes while the result has 8 + 4 + 2 nodes</a:t>
            </a:r>
          </a:p>
        </p:txBody>
      </p:sp>
      <p:pic>
        <p:nvPicPr>
          <p:cNvPr id="61444" name="Picture 7" descr="C:\Users\dwharder\Desktop\kk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81300"/>
            <a:ext cx="55451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13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Run Times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Finding the top requires us to check each tree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There are a maximum of             trees: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CA" altLang="en-US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Merging two binomial trees is an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CA" altLang="en-US" smtClean="0">
                <a:latin typeface="Arial" charset="0"/>
                <a:cs typeface="Arial" charset="0"/>
              </a:rPr>
              <a:t> operation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Therefore merging two heaps of comparable size, push and pop are also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CA" altLang="en-US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These operations are big-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altLang="en-US" smtClean="0">
                <a:latin typeface="Arial" charset="0"/>
                <a:cs typeface="Arial" charset="0"/>
              </a:rPr>
              <a:t> because will not always be            </a:t>
            </a:r>
            <a:br>
              <a:rPr lang="en-CA" altLang="en-US" smtClean="0">
                <a:latin typeface="Arial" charset="0"/>
                <a:cs typeface="Arial" charset="0"/>
              </a:rPr>
            </a:br>
            <a:r>
              <a:rPr lang="en-CA" altLang="en-US" smtClean="0">
                <a:latin typeface="Arial" charset="0"/>
                <a:cs typeface="Arial" charset="0"/>
              </a:rPr>
              <a:t>binomial trees in the heap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worst-case run times are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CA" altLang="en-US" smtClean="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62468" name="Object 2"/>
          <p:cNvGraphicFramePr>
            <a:graphicFrameLocks noChangeAspect="1"/>
          </p:cNvGraphicFramePr>
          <p:nvPr/>
        </p:nvGraphicFramePr>
        <p:xfrm>
          <a:off x="3851275" y="1987550"/>
          <a:ext cx="7127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520474" imgH="279279" progId="Equation.DSMT4">
                  <p:embed/>
                </p:oleObj>
              </mc:Choice>
              <mc:Fallback>
                <p:oleObj name="Equation" r:id="rId3" imgW="520474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87550"/>
                        <a:ext cx="7127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3"/>
          <p:cNvGraphicFramePr>
            <a:graphicFrameLocks noChangeAspect="1"/>
          </p:cNvGraphicFramePr>
          <p:nvPr/>
        </p:nvGraphicFramePr>
        <p:xfrm>
          <a:off x="7083425" y="3624263"/>
          <a:ext cx="7127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520474" imgH="279279" progId="Equation.DSMT4">
                  <p:embed/>
                </p:oleObj>
              </mc:Choice>
              <mc:Fallback>
                <p:oleObj name="Equation" r:id="rId5" imgW="520474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3624263"/>
                        <a:ext cx="7127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5090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An implementation of binomial heaps is available at</a:t>
            </a:r>
          </a:p>
          <a:p>
            <a:pPr algn="ctr"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http://ece.uwaterloo.ca/~dwharder/aads/Algorithms/Binomial_heaps/</a:t>
            </a:r>
          </a:p>
        </p:txBody>
      </p:sp>
    </p:spTree>
    <p:extLst>
      <p:ext uri="{BB962C8B-B14F-4D97-AF65-F5344CB8AC3E}">
        <p14:creationId xmlns:p14="http://schemas.microsoft.com/office/powerpoint/2010/main" val="406869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Storing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>
                <a:latin typeface="Arial" charset="0"/>
                <a:cs typeface="Arial" charset="0"/>
              </a:rPr>
              <a:t> Nodes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 a last example, because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42 =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10101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we can store 42 nodes within a forest of three binomial trees of order 1, 3 and 5</a:t>
            </a:r>
          </a:p>
        </p:txBody>
      </p:sp>
      <p:pic>
        <p:nvPicPr>
          <p:cNvPr id="9220" name="Picture 4" descr="C:\Users\dwharder\Desktop\xx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25"/>
            <a:ext cx="9144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14922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topic has covered binomial heaps: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forest of binomial trees each with the heap property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Merging is similar to binary addition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All operations are either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or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Unlike binary heaps, top is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  </a:t>
            </a:r>
            <a:r>
              <a:rPr lang="en-US" altLang="en-US" smtClean="0">
                <a:latin typeface="Arial" charset="0"/>
                <a:cs typeface="Arial" charset="0"/>
              </a:rPr>
              <a:t>and not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They will allow us to introduce the next topic:  Fibonacci heaps</a:t>
            </a:r>
            <a:endParaRPr lang="en-US" altLang="en-US" i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213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[1]	Cormen, Leiserson, Rivest and Stein, </a:t>
            </a:r>
            <a:r>
              <a:rPr lang="en-US" alt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smtClean="0">
                <a:latin typeface="Arial" charset="0"/>
                <a:cs typeface="Arial" charset="0"/>
              </a:rPr>
              <a:t>, 2</a:t>
            </a:r>
            <a:r>
              <a:rPr lang="en-US" altLang="en-US" baseline="30000" smtClean="0">
                <a:latin typeface="Arial" charset="0"/>
                <a:cs typeface="Arial" charset="0"/>
              </a:rPr>
              <a:t>nd</a:t>
            </a:r>
            <a:r>
              <a:rPr lang="en-US" altLang="en-US" smtClean="0">
                <a:latin typeface="Arial" charset="0"/>
                <a:cs typeface="Arial" charset="0"/>
              </a:rPr>
              <a:t> Ed., MIT Press, 2001, Ch.19, pp.457-75.</a:t>
            </a:r>
          </a:p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[2]	Weiss, </a:t>
            </a:r>
            <a:r>
              <a:rPr lang="en-US" altLang="en-US" i="1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i="1" smtClean="0">
                <a:latin typeface="Arial" charset="0"/>
                <a:cs typeface="Arial" charset="0"/>
              </a:rPr>
              <a:t>3</a:t>
            </a:r>
            <a:r>
              <a:rPr lang="en-US" altLang="en-US" i="1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i="1" smtClean="0">
                <a:latin typeface="Arial" charset="0"/>
                <a:cs typeface="Arial" charset="0"/>
              </a:rPr>
              <a:t> Ed.</a:t>
            </a:r>
            <a:r>
              <a:rPr lang="en-US" altLang="en-US" smtClean="0">
                <a:latin typeface="Arial" charset="0"/>
                <a:cs typeface="Arial" charset="0"/>
              </a:rPr>
              <a:t>, Addison Wesley, §6.8, p.240-50.</a:t>
            </a:r>
          </a:p>
        </p:txBody>
      </p:sp>
    </p:spTree>
    <p:extLst>
      <p:ext uri="{BB962C8B-B14F-4D97-AF65-F5344CB8AC3E}">
        <p14:creationId xmlns:p14="http://schemas.microsoft.com/office/powerpoint/2010/main" val="33898912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Binomial Heaps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define a binomial heap of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objects as a forest of binomial trees where each tree is a heap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Each binomial tree will satisfy the heap property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minimum element of the forest of binomial trees will be one of the roots</a:t>
            </a:r>
          </a:p>
        </p:txBody>
      </p:sp>
    </p:spTree>
    <p:extLst>
      <p:ext uri="{BB962C8B-B14F-4D97-AF65-F5344CB8AC3E}">
        <p14:creationId xmlns:p14="http://schemas.microsoft.com/office/powerpoint/2010/main" val="11838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Binomial Heaps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  <a:r>
              <a:rPr lang="en-CA" altLang="en-US" smtClean="0">
                <a:latin typeface="Arial" charset="0"/>
                <a:cs typeface="Arial" charset="0"/>
              </a:rPr>
              <a:t>For example, here we have a binomial heap with 11 entries:</a:t>
            </a:r>
          </a:p>
          <a:p>
            <a:pPr algn="ctr"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3   5   9   12   14   15   17   25   32   42   59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Each binomial tree satisfies the heap property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minimum element is the minimum of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altLang="en-US" smtClean="0">
                <a:latin typeface="Arial" charset="0"/>
                <a:cs typeface="Arial" charset="0"/>
              </a:rPr>
              <a:t>5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smtClean="0">
                <a:latin typeface="Arial" charset="0"/>
                <a:cs typeface="Arial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smtClean="0">
                <a:latin typeface="Arial" charset="0"/>
                <a:cs typeface="Arial" charset="0"/>
              </a:rPr>
              <a:t>17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11268" name="Picture 2" descr="C:\Users\dwharder\Desktop\xv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20938"/>
            <a:ext cx="39655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Binomial Heaps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  <a:r>
              <a:rPr lang="en-CA" altLang="en-US" smtClean="0">
                <a:latin typeface="Arial" charset="0"/>
                <a:cs typeface="Arial" charset="0"/>
              </a:rPr>
              <a:t>For example, here we have a binomial heap with 11 entries:</a:t>
            </a:r>
          </a:p>
          <a:p>
            <a:pPr algn="ctr"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3   5   9   12   14   15   17   25   32   42   59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Each binomial tree satisfies the heap property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minimum element is the minimum of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altLang="en-US" smtClean="0">
                <a:latin typeface="Arial" charset="0"/>
                <a:cs typeface="Arial" charset="0"/>
              </a:rPr>
              <a:t>5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smtClean="0">
                <a:latin typeface="Arial" charset="0"/>
                <a:cs typeface="Arial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smtClean="0">
                <a:latin typeface="Arial" charset="0"/>
                <a:cs typeface="Arial" charset="0"/>
              </a:rPr>
              <a:t>17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12292" name="Picture 2" descr="C:\Users\dwharder\Desktop\xv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20938"/>
            <a:ext cx="39655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16394</TotalTime>
  <Words>251</Words>
  <Application>Microsoft Office PowerPoint</Application>
  <PresentationFormat>On-screen Show (4:3)</PresentationFormat>
  <Paragraphs>227</Paragraphs>
  <Slides>62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Custom Design</vt:lpstr>
      <vt:lpstr>MathType 6.0 Equation</vt:lpstr>
      <vt:lpstr>PowerPoint Presentation</vt:lpstr>
      <vt:lpstr>Background</vt:lpstr>
      <vt:lpstr>The Idea</vt:lpstr>
      <vt:lpstr>Storing n Nodes</vt:lpstr>
      <vt:lpstr>Storing n Nodes</vt:lpstr>
      <vt:lpstr>Storing n Nodes</vt:lpstr>
      <vt:lpstr>Binomial Heaps</vt:lpstr>
      <vt:lpstr>Binomial Heaps</vt:lpstr>
      <vt:lpstr>Binomial Heaps</vt:lpstr>
      <vt:lpstr>A Pop that Doesn’t Work</vt:lpstr>
      <vt:lpstr>A Pop that Doesn’t Work</vt:lpstr>
      <vt:lpstr>A Pop that Doesn’t Work</vt:lpstr>
      <vt:lpstr>Merging Binomial Trees</vt:lpstr>
      <vt:lpstr>Merging Binomial Trees</vt:lpstr>
      <vt:lpstr>Merging Binomial Trees</vt:lpstr>
      <vt:lpstr>Merging Binomial Trees</vt:lpstr>
      <vt:lpstr>Merging Binomial Trees</vt:lpstr>
      <vt:lpstr>Merging Binomial Trees</vt:lpstr>
      <vt:lpstr>Merging Binomial Trees</vt:lpstr>
      <vt:lpstr>Merging Binomial Trees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Merging Binomial Heaps</vt:lpstr>
      <vt:lpstr>Push</vt:lpstr>
      <vt:lpstr>Push</vt:lpstr>
      <vt:lpstr>Push</vt:lpstr>
      <vt:lpstr>Push</vt:lpstr>
      <vt:lpstr>Push</vt:lpstr>
      <vt:lpstr>Push</vt:lpstr>
      <vt:lpstr>Push</vt:lpstr>
      <vt:lpstr>Pop</vt:lpstr>
      <vt:lpstr>Pop</vt:lpstr>
      <vt:lpstr>Pop</vt:lpstr>
      <vt:lpstr>Pop</vt:lpstr>
      <vt:lpstr>Pop</vt:lpstr>
      <vt:lpstr>Pop</vt:lpstr>
      <vt:lpstr>Pop</vt:lpstr>
      <vt:lpstr>Pop</vt:lpstr>
      <vt:lpstr>Pop</vt:lpstr>
      <vt:lpstr>Pop</vt:lpstr>
      <vt:lpstr>Pop</vt:lpstr>
      <vt:lpstr>Pop</vt:lpstr>
      <vt:lpstr>Pop</vt:lpstr>
      <vt:lpstr>Run Times</vt:lpstr>
      <vt:lpstr>Implementation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484</cp:revision>
  <dcterms:created xsi:type="dcterms:W3CDTF">2009-09-11T23:00:44Z</dcterms:created>
  <dcterms:modified xsi:type="dcterms:W3CDTF">2014-03-04T12:52:34Z</dcterms:modified>
</cp:coreProperties>
</file>