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02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24936-57D6-4A47-BE47-8D045BB17BCD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BDF665-EF5C-4B20-9F28-92B1C0F198DD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16D6F-3741-4814-AEDD-1DB531065A4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20672-4202-4112-B218-445D3C5E241F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19ACB-ABB3-4615-9B4C-C662BFA0B2EF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FDEB6-B84B-4A3D-BA2A-358EE05AE076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FD13D-68E0-4931-B407-9259697BC5E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2D033-D7B6-49AA-9A5D-7B208659C226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FCDDA-8836-45DD-B833-2208831A80BF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3065C8-F45C-4947-BBA0-F19016ED8C94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1894BF-6CFF-474F-AD39-729509017EB6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06686-9302-40FA-B58A-175144363922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FC6F9-680B-4CB2-B2AB-1FB6B8900DF4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CDF8F-1152-460E-B9BB-0EE729B5D44F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21099-0A7B-4C17-90C2-DC922839869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2D1527-49F7-4BC4-8B8C-26FF8B82B291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AC2DD-34BB-43E2-8827-EAA20583992D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874D1C-0964-4716-AEE9-9E1A488D69FD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3E48E-9A2D-4E0B-8E12-7116AD6E8095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4AADB-2E56-4BE4-947A-208C14CCD8AB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5E531-0604-43E1-AB24-3288067C4C83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DE1AA-0559-4AFA-B741-88B3F5111932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B468F-44D0-4F82-866B-ED09E09F76F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4B939-4563-48DD-B8C4-27F8F14ACBC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D9382-EF5C-4418-8994-ED66A56DA06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6A142-E51B-4B84-9E58-E5686D99872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A8115-4CAC-462F-8ADE-2170A96C472B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B2415-F896-4AFE-AF80-E87CA9CB3B7F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Splay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Splay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Rotating 1 and 2</a:t>
            </a:r>
          </a:p>
        </p:txBody>
      </p:sp>
      <p:pic>
        <p:nvPicPr>
          <p:cNvPr id="13316" name="Picture 13" descr="C:\Users\dwharder\Desktop\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Rotating 1 and 3</a:t>
            </a:r>
          </a:p>
        </p:txBody>
      </p:sp>
      <p:pic>
        <p:nvPicPr>
          <p:cNvPr id="14340" name="Picture 11" descr="C:\Users\dwharder\Desktop\x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4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Rotating 1 and 4</a:t>
            </a:r>
          </a:p>
        </p:txBody>
      </p:sp>
      <p:pic>
        <p:nvPicPr>
          <p:cNvPr id="15364" name="Picture 10" descr="C:\Users\dwharder\Desktop\x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1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Rotating 1 and 5</a:t>
            </a:r>
          </a:p>
          <a:p>
            <a:pPr lvl="1"/>
            <a:r>
              <a:rPr lang="en-US" altLang="en-US" smtClean="0"/>
              <a:t>The result still looks like a linked list</a:t>
            </a:r>
          </a:p>
        </p:txBody>
      </p:sp>
      <p:pic>
        <p:nvPicPr>
          <p:cNvPr id="16388" name="Picture 9" descr="C:\Users\dwharder\Desktop\x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2 next doesn’t do much</a:t>
            </a:r>
          </a:p>
        </p:txBody>
      </p:sp>
      <p:pic>
        <p:nvPicPr>
          <p:cNvPr id="17412" name="Picture 8" descr="C:\Users\dwharder\Desktop\x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2 next doesn’t do much</a:t>
            </a:r>
          </a:p>
        </p:txBody>
      </p:sp>
      <p:pic>
        <p:nvPicPr>
          <p:cNvPr id="18436" name="Picture 7" descr="C:\Users\dwharder\Desktop\x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2 next doesn’t do much</a:t>
            </a:r>
          </a:p>
        </p:txBody>
      </p:sp>
      <p:pic>
        <p:nvPicPr>
          <p:cNvPr id="19460" name="Picture 6" descr="C:\Users\dwharder\Desktop\x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1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2 next doesn’t do much</a:t>
            </a:r>
          </a:p>
        </p:txBody>
      </p:sp>
      <p:pic>
        <p:nvPicPr>
          <p:cNvPr id="20484" name="Picture 5" descr="C:\Users\dwharder\Desktop\x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3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C:\Users\dwharder\Desktop\x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2 next doesn’t do much</a:t>
            </a:r>
          </a:p>
          <a:p>
            <a:pPr lvl="1"/>
            <a:r>
              <a:rPr lang="en-US" altLang="en-US" smtClean="0"/>
              <a:t>The resulting tree is shallower by only 1</a:t>
            </a:r>
          </a:p>
        </p:txBody>
      </p:sp>
    </p:spTree>
    <p:extLst>
      <p:ext uri="{BB962C8B-B14F-4D97-AF65-F5344CB8AC3E}">
        <p14:creationId xmlns:p14="http://schemas.microsoft.com/office/powerpoint/2010/main" val="34793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3 isn’t significant, either</a:t>
            </a:r>
          </a:p>
        </p:txBody>
      </p:sp>
      <p:pic>
        <p:nvPicPr>
          <p:cNvPr id="22532" name="Picture 10" descr="C:\Users\dwharder\Desktop\x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5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topic covers splay trees</a:t>
            </a:r>
          </a:p>
          <a:p>
            <a:pPr lvl="1"/>
            <a:r>
              <a:rPr lang="en-US" altLang="en-US" smtClean="0"/>
              <a:t>A binary search tree</a:t>
            </a:r>
          </a:p>
          <a:p>
            <a:pPr lvl="1"/>
            <a:r>
              <a:rPr lang="en-US" altLang="en-US" smtClean="0"/>
              <a:t>An alternate idea to optimizing run times</a:t>
            </a:r>
          </a:p>
          <a:p>
            <a:pPr lvl="1"/>
            <a:r>
              <a:rPr lang="en-US" altLang="en-US" smtClean="0"/>
              <a:t>A possible height of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/>
              <a:t> but amortized run times of </a:t>
            </a:r>
            <a:r>
              <a:rPr lang="en-US" altLang="en-US" smtClean="0">
                <a:latin typeface="Symbol" pitchFamily="18" charset="2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 lvl="1"/>
            <a:r>
              <a:rPr lang="en-US" altLang="en-US" smtClean="0"/>
              <a:t>Each access or insertion moves that node to the root</a:t>
            </a:r>
          </a:p>
          <a:p>
            <a:pPr lvl="1"/>
            <a:r>
              <a:rPr lang="en-US" altLang="en-US" smtClean="0"/>
              <a:t>Operations are </a:t>
            </a:r>
            <a:r>
              <a:rPr lang="en-US" altLang="en-US" i="1" smtClean="0"/>
              <a:t>zig-zag</a:t>
            </a:r>
            <a:r>
              <a:rPr lang="en-US" altLang="en-US" smtClean="0"/>
              <a:t> and </a:t>
            </a:r>
            <a:r>
              <a:rPr lang="en-US" altLang="en-US" i="1" smtClean="0"/>
              <a:t>zig-zig</a:t>
            </a:r>
          </a:p>
          <a:p>
            <a:pPr lvl="1"/>
            <a:r>
              <a:rPr lang="en-US" altLang="en-US" smtClean="0"/>
              <a:t>Similar to, but different from, AVL trees</a:t>
            </a:r>
          </a:p>
        </p:txBody>
      </p:sp>
    </p:spTree>
    <p:extLst>
      <p:ext uri="{BB962C8B-B14F-4D97-AF65-F5344CB8AC3E}">
        <p14:creationId xmlns:p14="http://schemas.microsoft.com/office/powerpoint/2010/main" val="34430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3 isn’t significant, either</a:t>
            </a:r>
          </a:p>
        </p:txBody>
      </p:sp>
      <p:pic>
        <p:nvPicPr>
          <p:cNvPr id="23556" name="Picture 9" descr="C:\Users\dwharder\Desktop\x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3 isn’t significant, either</a:t>
            </a:r>
          </a:p>
        </p:txBody>
      </p:sp>
      <p:pic>
        <p:nvPicPr>
          <p:cNvPr id="24580" name="Picture 8" descr="C:\Users\dwharder\Desktop\x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Accessing 3 isn’t significant, either</a:t>
            </a:r>
          </a:p>
          <a:p>
            <a:pPr lvl="1"/>
            <a:r>
              <a:rPr lang="en-US" altLang="en-US" smtClean="0"/>
              <a:t>Essentially, it is two linked lists and the left sub-tree is turning into the original linked list</a:t>
            </a:r>
          </a:p>
        </p:txBody>
      </p:sp>
      <p:pic>
        <p:nvPicPr>
          <p:cNvPr id="25604" name="Picture 7" descr="C:\Users\dwharder\Desktop\x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7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a general splay tree created in the order</a:t>
            </a:r>
          </a:p>
          <a:p>
            <a:pPr algn="ctr">
              <a:buFont typeface="Arial" pitchFamily="34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1, 2, 3, 4, …,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en-US" altLang="en-US" smtClean="0"/>
              <a:t>	and then accessed repeated in the order</a:t>
            </a:r>
          </a:p>
          <a:p>
            <a:pPr algn="ctr">
              <a:buFont typeface="Arial" pitchFamily="34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1, 2, 3, 4, …,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will require 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comparisons—an amortized run time of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1979613" y="3429000"/>
          <a:ext cx="571341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Equation" r:id="rId4" imgW="3467100" imgH="444500" progId="Equation.DSMT4">
                  <p:embed/>
                </p:oleObj>
              </mc:Choice>
              <mc:Fallback>
                <p:oleObj name="Equation" r:id="rId4" imgW="3467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429000"/>
                        <a:ext cx="571341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Thus, a single rotation will not do</a:t>
            </a:r>
          </a:p>
          <a:p>
            <a:pPr lvl="1"/>
            <a:r>
              <a:rPr lang="en-US" altLang="en-US" smtClean="0"/>
              <a:t>It can convert a linked list into a linked list</a:t>
            </a:r>
          </a:p>
        </p:txBody>
      </p:sp>
      <p:pic>
        <p:nvPicPr>
          <p:cNvPr id="27652" name="Picture 8" descr="C:\Users\dwharder\Desktop\x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9713"/>
            <a:ext cx="43195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dwharder\Desktop\a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616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Depth-2 Rotations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Let’s try rotations with entries at depth 2</a:t>
            </a:r>
          </a:p>
          <a:p>
            <a:pPr lvl="1"/>
            <a:r>
              <a:rPr lang="en-US" altLang="en-US" smtClean="0"/>
              <a:t>Suppose we are accessing A on the left and B on the right</a:t>
            </a:r>
          </a:p>
        </p:txBody>
      </p:sp>
    </p:spTree>
    <p:extLst>
      <p:ext uri="{BB962C8B-B14F-4D97-AF65-F5344CB8AC3E}">
        <p14:creationId xmlns:p14="http://schemas.microsoft.com/office/powerpoint/2010/main" val="28796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the first case, two rotations at the root bring A to the root</a:t>
            </a:r>
          </a:p>
          <a:p>
            <a:pPr lvl="1"/>
            <a:r>
              <a:rPr lang="en-US" altLang="en-US" smtClean="0"/>
              <a:t>We will call this a </a:t>
            </a:r>
            <a:r>
              <a:rPr lang="en-US" altLang="en-US" i="1" smtClean="0"/>
              <a:t>zig-zig rotation</a:t>
            </a:r>
            <a:endParaRPr lang="en-US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Depth-2 Rotations</a:t>
            </a:r>
          </a:p>
        </p:txBody>
      </p:sp>
      <p:pic>
        <p:nvPicPr>
          <p:cNvPr id="29700" name="Picture 3" descr="C:\Users\dwharder\Desktop\a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616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In the second, two rotations bring B to the root</a:t>
            </a:r>
          </a:p>
          <a:p>
            <a:pPr lvl="1"/>
            <a:r>
              <a:rPr lang="en-US" altLang="en-US" smtClean="0"/>
              <a:t>It doesn’t seem we’ve done a lot…</a:t>
            </a:r>
          </a:p>
          <a:p>
            <a:pPr lvl="1"/>
            <a:r>
              <a:rPr lang="en-US" altLang="en-US" smtClean="0"/>
              <a:t>We will call this a </a:t>
            </a:r>
            <a:r>
              <a:rPr lang="en-US" altLang="en-US" i="1" smtClean="0"/>
              <a:t>zig-zag rotation</a:t>
            </a: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Depth-2 Rotations</a:t>
            </a:r>
          </a:p>
        </p:txBody>
      </p:sp>
      <p:pic>
        <p:nvPicPr>
          <p:cNvPr id="30724" name="Picture 2" descr="C:\Users\dwharder\Desktop\a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616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Depth-2 Rotations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If the accessed node is a child of the root, we must revert to a single rotation:</a:t>
            </a:r>
          </a:p>
          <a:p>
            <a:pPr lvl="1"/>
            <a:r>
              <a:rPr lang="en-CA" altLang="en-US" smtClean="0"/>
              <a:t>A </a:t>
            </a:r>
            <a:r>
              <a:rPr lang="en-CA" altLang="en-US" i="1" smtClean="0"/>
              <a:t>zig</a:t>
            </a:r>
            <a:r>
              <a:rPr lang="en-CA" altLang="en-US" smtClean="0"/>
              <a:t> rotation</a:t>
            </a:r>
          </a:p>
        </p:txBody>
      </p:sp>
      <p:pic>
        <p:nvPicPr>
          <p:cNvPr id="31748" name="Picture 2" descr="C:\Users\dwharder\Desktop\xx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43195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83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Operations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Accessing any node splays the node to the root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Inserting a new element into a splay tree follows the binary search tree model:</a:t>
            </a:r>
          </a:p>
          <a:p>
            <a:pPr lvl="1"/>
            <a:r>
              <a:rPr lang="en-CA" altLang="en-US" smtClean="0"/>
              <a:t>Insert the node as per a standard binary search tree</a:t>
            </a:r>
          </a:p>
          <a:p>
            <a:pPr lvl="1"/>
            <a:r>
              <a:rPr lang="en-CA" altLang="en-US" smtClean="0"/>
              <a:t>Splay the object to the root</a:t>
            </a:r>
          </a:p>
          <a:p>
            <a:pPr lvl="1"/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Removing a node also follows the pattern of a binary search tree</a:t>
            </a:r>
          </a:p>
          <a:p>
            <a:pPr lvl="1"/>
            <a:r>
              <a:rPr lang="en-CA" altLang="en-US" smtClean="0"/>
              <a:t>Copy the minimum of the right sub-tree</a:t>
            </a:r>
          </a:p>
          <a:p>
            <a:pPr lvl="1"/>
            <a:r>
              <a:rPr lang="en-CA" altLang="en-US" smtClean="0"/>
              <a:t>Splay the parent of the removed node to the root</a:t>
            </a:r>
          </a:p>
          <a:p>
            <a:pPr lvl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60003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AVL trees and red-black trees are binary search trees with logarithmic height</a:t>
            </a:r>
          </a:p>
          <a:p>
            <a:pPr lvl="1"/>
            <a:r>
              <a:rPr lang="en-US" altLang="en-US" smtClean="0"/>
              <a:t>This ensures all operations are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An alternative to maintaining a height logarithmic with respect to the number of nodes, an alternative idea is to make use of an old maxim:</a:t>
            </a:r>
          </a:p>
          <a:p>
            <a:pPr lvl="1">
              <a:buFont typeface="Arial" pitchFamily="34" charset="0"/>
              <a:buNone/>
            </a:pPr>
            <a:r>
              <a:rPr lang="en-US" altLang="en-US" smtClean="0"/>
              <a:t>	Data that has been recently accessed is more likely to</a:t>
            </a:r>
            <a:br>
              <a:rPr lang="en-US" altLang="en-US" smtClean="0"/>
            </a:br>
            <a:r>
              <a:rPr lang="en-US" altLang="en-US" smtClean="0"/>
              <a:t>be accessed again in the near future.</a:t>
            </a:r>
          </a:p>
        </p:txBody>
      </p:sp>
    </p:spTree>
    <p:extLst>
      <p:ext uri="{BB962C8B-B14F-4D97-AF65-F5344CB8AC3E}">
        <p14:creationId xmlns:p14="http://schemas.microsoft.com/office/powerpoint/2010/main" val="25835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dwharder\Desktop\xx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With a little consideration, it becomes obvious that inserting 1 through 10, in that order, will produce the splay tree</a:t>
            </a:r>
          </a:p>
        </p:txBody>
      </p:sp>
    </p:spTree>
    <p:extLst>
      <p:ext uri="{BB962C8B-B14F-4D97-AF65-F5344CB8AC3E}">
        <p14:creationId xmlns:p14="http://schemas.microsoft.com/office/powerpoint/2010/main" val="308247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:\Users\dwharder\Desktop\x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We will repeatedly access the deepest node in the tree</a:t>
            </a:r>
          </a:p>
          <a:p>
            <a:pPr lvl="1"/>
            <a:r>
              <a:rPr lang="en-CA" altLang="en-US" smtClean="0"/>
              <a:t>With each operation, this node will be splayed to the root</a:t>
            </a:r>
          </a:p>
          <a:p>
            <a:pPr lvl="1"/>
            <a:r>
              <a:rPr lang="en-CA" altLang="en-US" smtClean="0"/>
              <a:t>We begin with a zig-zig rotation</a:t>
            </a:r>
          </a:p>
        </p:txBody>
      </p:sp>
    </p:spTree>
    <p:extLst>
      <p:ext uri="{BB962C8B-B14F-4D97-AF65-F5344CB8AC3E}">
        <p14:creationId xmlns:p14="http://schemas.microsoft.com/office/powerpoint/2010/main" val="1366069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This is followed by another zig-zig operation...</a:t>
            </a:r>
          </a:p>
        </p:txBody>
      </p:sp>
      <p:pic>
        <p:nvPicPr>
          <p:cNvPr id="35844" name="Picture 4" descr="C:\Users\dwharder\Desktop\x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562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...and another</a:t>
            </a:r>
          </a:p>
        </p:txBody>
      </p:sp>
      <p:pic>
        <p:nvPicPr>
          <p:cNvPr id="36868" name="Picture 2" descr="C:\Users\dwharder\Desktop\xx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54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dwharder\Desktop\xx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...and another</a:t>
            </a:r>
          </a:p>
        </p:txBody>
      </p:sp>
    </p:spTree>
    <p:extLst>
      <p:ext uri="{BB962C8B-B14F-4D97-AF65-F5344CB8AC3E}">
        <p14:creationId xmlns:p14="http://schemas.microsoft.com/office/powerpoint/2010/main" val="2098980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At this point, this requires a single zig operation to bring 1 to the root</a:t>
            </a:r>
          </a:p>
        </p:txBody>
      </p:sp>
      <p:pic>
        <p:nvPicPr>
          <p:cNvPr id="38916" name="Picture 10" descr="C:\Users\dwharder\Desktop\xx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3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height of this tree is now 6 and no longer 9</a:t>
            </a:r>
          </a:p>
        </p:txBody>
      </p:sp>
      <p:pic>
        <p:nvPicPr>
          <p:cNvPr id="39940" name="Picture 9" descr="C:\Users\dwharder\Desktop\xx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92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:\Users\dwharder\Desktop\xx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deepest node is now 3:</a:t>
            </a:r>
          </a:p>
          <a:p>
            <a:pPr lvl="1"/>
            <a:r>
              <a:rPr lang="en-CA" altLang="en-US" smtClean="0"/>
              <a:t>This node must be splayed to the root beginning with a zig-zag operation</a:t>
            </a:r>
          </a:p>
        </p:txBody>
      </p:sp>
    </p:spTree>
    <p:extLst>
      <p:ext uri="{BB962C8B-B14F-4D97-AF65-F5344CB8AC3E}">
        <p14:creationId xmlns:p14="http://schemas.microsoft.com/office/powerpoint/2010/main" val="307364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node 3 is rotated up</a:t>
            </a:r>
          </a:p>
          <a:p>
            <a:pPr lvl="1"/>
            <a:r>
              <a:rPr lang="en-CA" altLang="en-US" smtClean="0"/>
              <a:t>Next we require a zig-zig operation</a:t>
            </a:r>
          </a:p>
        </p:txBody>
      </p:sp>
      <p:pic>
        <p:nvPicPr>
          <p:cNvPr id="41988" name="Picture 7" descr="C:\Users\dwharder\Desktop\xx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26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Finally, to bring 3 to the root, we need a zig-zag operation</a:t>
            </a:r>
          </a:p>
        </p:txBody>
      </p:sp>
      <p:pic>
        <p:nvPicPr>
          <p:cNvPr id="43012" name="Picture 6" descr="C:\Users\dwharder\Desktop\xx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8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Accessed nodes could be rotated or </a:t>
            </a:r>
            <a:r>
              <a:rPr lang="en-US" altLang="en-US" i="1" smtClean="0"/>
              <a:t>splayed</a:t>
            </a:r>
            <a:r>
              <a:rPr lang="en-US" altLang="en-US" smtClean="0"/>
              <a:t> to the root of the tree:</a:t>
            </a:r>
          </a:p>
          <a:p>
            <a:pPr lvl="1"/>
            <a:r>
              <a:rPr lang="en-US" altLang="en-US" smtClean="0"/>
              <a:t>Accessed nodes are splayed to the root during the count/find operation</a:t>
            </a:r>
          </a:p>
          <a:p>
            <a:pPr lvl="1"/>
            <a:r>
              <a:rPr lang="en-US" altLang="en-US" smtClean="0"/>
              <a:t>Inserted nodes are inserted normally and then splayed</a:t>
            </a:r>
          </a:p>
          <a:p>
            <a:pPr lvl="1"/>
            <a:r>
              <a:rPr lang="en-US" altLang="en-US" smtClean="0"/>
              <a:t>The parent of a removed node is splayed to the root</a:t>
            </a:r>
          </a:p>
          <a:p>
            <a:pPr lvl="1"/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mtClean="0"/>
              <a:t>	Invented in 1985 by</a:t>
            </a:r>
            <a:r>
              <a:rPr lang="en-CA" altLang="en-US" smtClean="0"/>
              <a:t> Daniel Dominic Sleator and Robert Endre Tarjan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27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height of this tree is only 4</a:t>
            </a:r>
          </a:p>
        </p:txBody>
      </p:sp>
      <p:pic>
        <p:nvPicPr>
          <p:cNvPr id="44036" name="Picture 5" descr="C:\Users\dwharder\Desktop\xx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86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dwharder\Desktop\xx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Of the three deepest nodes, 9 requires a zig-zig operation, so will access it next</a:t>
            </a:r>
          </a:p>
          <a:p>
            <a:pPr lvl="1"/>
            <a:r>
              <a:rPr lang="en-CA" altLang="en-US" smtClean="0"/>
              <a:t>The zig-zig operation will push 6 and its left sub-tree down</a:t>
            </a:r>
          </a:p>
        </p:txBody>
      </p:sp>
    </p:spTree>
    <p:extLst>
      <p:ext uri="{BB962C8B-B14F-4D97-AF65-F5344CB8AC3E}">
        <p14:creationId xmlns:p14="http://schemas.microsoft.com/office/powerpoint/2010/main" val="63670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This is closer to a linked list; however, we’re not finished</a:t>
            </a:r>
          </a:p>
          <a:p>
            <a:pPr lvl="1"/>
            <a:r>
              <a:rPr lang="en-CA" altLang="en-US" smtClean="0"/>
              <a:t>A zig-zag operation will move 9 to the root</a:t>
            </a:r>
          </a:p>
        </p:txBody>
      </p:sp>
      <p:pic>
        <p:nvPicPr>
          <p:cNvPr id="46084" name="Picture 3" descr="C:\Users\dwharder\Desktop\xx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32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In this case, the height of the tree is now greater:  5</a:t>
            </a:r>
          </a:p>
        </p:txBody>
      </p:sp>
      <p:pic>
        <p:nvPicPr>
          <p:cNvPr id="47108" name="Picture 2" descr="C:\Users\dwharder\Desktop\xx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44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Accessing the deepest node, 5, we must begin with a zig-zag operation</a:t>
            </a:r>
          </a:p>
        </p:txBody>
      </p:sp>
      <p:pic>
        <p:nvPicPr>
          <p:cNvPr id="48132" name="Picture 7" descr="C:\Users\dwharder\Desktop\xx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51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Next, we require a zig-zag operation to move 5 to the location of 3</a:t>
            </a:r>
          </a:p>
        </p:txBody>
      </p:sp>
      <p:pic>
        <p:nvPicPr>
          <p:cNvPr id="49156" name="Picture 6" descr="C:\Users\dwharder\Desktop\xx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85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Finally, we require a single zig operation to move 5 to the root</a:t>
            </a:r>
          </a:p>
        </p:txBody>
      </p:sp>
      <p:pic>
        <p:nvPicPr>
          <p:cNvPr id="50180" name="Picture 5" descr="C:\Users\dwharder\Desktop\xx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397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height of the tree is 4; however, 7 of the nodes form a perfect tree at the root</a:t>
            </a:r>
          </a:p>
        </p:txBody>
      </p:sp>
      <p:pic>
        <p:nvPicPr>
          <p:cNvPr id="51204" name="Picture 4" descr="C:\Users\dwharder\Desktop\xx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901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Accessing 7 will require two zig-zag operations</a:t>
            </a:r>
          </a:p>
        </p:txBody>
      </p:sp>
      <p:pic>
        <p:nvPicPr>
          <p:cNvPr id="52228" name="Picture 3" descr="C:\Users\dwharder\Desktop\xx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229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first zig-zag moves it to depth 2</a:t>
            </a:r>
          </a:p>
        </p:txBody>
      </p:sp>
      <p:pic>
        <p:nvPicPr>
          <p:cNvPr id="53252" name="Picture 2" descr="C:\Users\dwharder\Desktop\xx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6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Insertion at the Root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Immediately, inserting at the root makes it clear that we will still have access times that are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/>
              <a:t>:</a:t>
            </a:r>
          </a:p>
          <a:p>
            <a:pPr lvl="1"/>
            <a:r>
              <a:rPr lang="en-US" altLang="en-US" smtClean="0"/>
              <a:t>Insert the values 1, 2, 3, 4, …,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/>
              <a:t>, in that order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Now, an access to 1 requires that a linked list be traversed </a:t>
            </a:r>
          </a:p>
        </p:txBody>
      </p:sp>
      <p:pic>
        <p:nvPicPr>
          <p:cNvPr id="8196" name="Picture 8" descr="C:\Users\dwharder\Desktop\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9863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7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7 is promoted to the root through a zig-zag operation</a:t>
            </a:r>
          </a:p>
        </p:txBody>
      </p:sp>
      <p:pic>
        <p:nvPicPr>
          <p:cNvPr id="54276" name="Picture 11" descr="C:\Users\dwharder\Desktop\xx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22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Finally, accessing 2, we first require a zig-zag operation</a:t>
            </a:r>
          </a:p>
        </p:txBody>
      </p:sp>
      <p:pic>
        <p:nvPicPr>
          <p:cNvPr id="55300" name="Picture 10" descr="C:\Users\dwharder\Desktop\xx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99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This now requires a zig-zig operation to promote 2 to the root</a:t>
            </a:r>
          </a:p>
        </p:txBody>
      </p:sp>
      <p:pic>
        <p:nvPicPr>
          <p:cNvPr id="56324" name="Picture 9" descr="C:\Users\dwharder\Desktop\xx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179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C:\Users\dwharder\Desktop\z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In this case, with 2 at the root, 3-10 must be in the right sub-tree</a:t>
            </a:r>
          </a:p>
          <a:p>
            <a:pPr lvl="1"/>
            <a:r>
              <a:rPr lang="en-CA" altLang="en-US" smtClean="0"/>
              <a:t>The right sub-tree happens to be AVL balanced</a:t>
            </a:r>
          </a:p>
        </p:txBody>
      </p:sp>
    </p:spTree>
    <p:extLst>
      <p:ext uri="{BB962C8B-B14F-4D97-AF65-F5344CB8AC3E}">
        <p14:creationId xmlns:p14="http://schemas.microsoft.com/office/powerpoint/2010/main" val="3051051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To remove a node, for example, 6, splay it to the root</a:t>
            </a:r>
          </a:p>
          <a:p>
            <a:pPr lvl="1"/>
            <a:r>
              <a:rPr lang="en-CA" altLang="en-US" smtClean="0"/>
              <a:t>First we require a zig-zag operation</a:t>
            </a:r>
          </a:p>
        </p:txBody>
      </p:sp>
      <p:pic>
        <p:nvPicPr>
          <p:cNvPr id="58372" name="Picture 5" descr="C:\Users\dwharder\Desktop\z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30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At this point, we need a zig operation to move 6 to the root</a:t>
            </a:r>
          </a:p>
        </p:txBody>
      </p:sp>
      <p:pic>
        <p:nvPicPr>
          <p:cNvPr id="59396" name="Picture 4" descr="C:\Users\dwharder\Desktop\z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935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We will now copy the minimum element from the right sub-tree</a:t>
            </a:r>
          </a:p>
          <a:p>
            <a:pPr lvl="1"/>
            <a:r>
              <a:rPr lang="en-CA" altLang="en-US" smtClean="0"/>
              <a:t>In this case, the node with 7 has a single sub-tree, we will simply move it up</a:t>
            </a:r>
          </a:p>
        </p:txBody>
      </p:sp>
      <p:pic>
        <p:nvPicPr>
          <p:cNvPr id="60420" name="Picture 2" descr="C:\Users\dwharder\Desktop\v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62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Examples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Thus, we have removed 6 and the resulting tree is, again, reasonably balanced</a:t>
            </a:r>
          </a:p>
        </p:txBody>
      </p:sp>
      <p:pic>
        <p:nvPicPr>
          <p:cNvPr id="61444" name="Picture 2" descr="C:\Users\dwharder\Desktop\zz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535238"/>
            <a:ext cx="5367337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785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Performance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It is very difficult with small trees to demonstrate the amortized logarithmic behaviour of splay trees</a:t>
            </a:r>
          </a:p>
          <a:p>
            <a:pPr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The original ACM article proves the </a:t>
            </a:r>
            <a:r>
              <a:rPr lang="en-CA" altLang="en-US" i="1" smtClean="0"/>
              <a:t>balance theorem</a:t>
            </a:r>
            <a:r>
              <a:rPr lang="en-CA" altLang="en-US" smtClean="0"/>
              <a:t>:</a:t>
            </a:r>
          </a:p>
          <a:p>
            <a:pPr lvl="1">
              <a:buFont typeface="Arial" pitchFamily="34" charset="0"/>
              <a:buNone/>
            </a:pPr>
            <a:r>
              <a:rPr lang="en-CA" altLang="en-US" smtClean="0"/>
              <a:t>	The run time of performing a sequence of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altLang="en-US" smtClean="0"/>
              <a:t> operations on a splay tree with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smtClean="0"/>
              <a:t> </a:t>
            </a:r>
            <a:r>
              <a:rPr lang="en-CA" altLang="en-US" smtClean="0"/>
              <a:t>nodes is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O(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(1 + ln(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)) +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smtClean="0">
                <a:latin typeface="Times New Roman" pitchFamily="18" charset="0"/>
                <a:cs typeface="Times New Roman" pitchFamily="18" charset="0"/>
              </a:rPr>
              <a:t>) )</a:t>
            </a:r>
            <a:r>
              <a:rPr lang="en-CA" altLang="en-US" smtClean="0"/>
              <a:t>.</a:t>
            </a:r>
          </a:p>
          <a:p>
            <a:pPr lvl="1"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Therefore the run time for a splay tree is comparable to any balanced tree assuming at least </a:t>
            </a:r>
            <a:r>
              <a:rPr lang="en-CA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altLang="en-US" i="1" smtClean="0"/>
              <a:t> </a:t>
            </a:r>
            <a:r>
              <a:rPr lang="en-CA" altLang="en-US" smtClean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9327131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Performance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The ECE 250 web site has an implementation of splay trees at</a:t>
            </a:r>
          </a:p>
          <a:p>
            <a:pPr algn="ctr">
              <a:buFont typeface="Arial" pitchFamily="34" charset="0"/>
              <a:buNone/>
            </a:pPr>
            <a:r>
              <a:rPr lang="en-CA" altLang="en-US" smtClean="0"/>
              <a:t>http://ece.uwaterloo.ca/~dwharder/aads/Algorithms/Splay_trees/</a:t>
            </a:r>
          </a:p>
          <a:p>
            <a:pPr algn="ctr">
              <a:buFont typeface="Arial" pitchFamily="34" charset="0"/>
              <a:buNone/>
            </a:pPr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It allows the user to export trees as SVG files</a:t>
            </a:r>
          </a:p>
        </p:txBody>
      </p:sp>
    </p:spTree>
    <p:extLst>
      <p:ext uri="{BB962C8B-B14F-4D97-AF65-F5344CB8AC3E}">
        <p14:creationId xmlns:p14="http://schemas.microsoft.com/office/powerpoint/2010/main" val="352274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at the Root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However, we are interested in amortized run times:</a:t>
            </a:r>
          </a:p>
          <a:p>
            <a:pPr lvl="1"/>
            <a:r>
              <a:rPr lang="en-US" altLang="en-US" smtClean="0"/>
              <a:t>We only require that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/>
              <a:t> accesses have </a:t>
            </a:r>
            <a:r>
              <a:rPr lang="en-US" altLang="en-US" smtClean="0">
                <a:latin typeface="Symbol" pitchFamily="18" charset="2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smtClean="0"/>
              <a:t> time</a:t>
            </a:r>
          </a:p>
          <a:p>
            <a:pPr lvl="1"/>
            <a:r>
              <a:rPr lang="en-US" altLang="en-US" smtClean="0"/>
              <a:t>Thus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smtClean="0"/>
              <a:t> of those accesses could still be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/>
              <a:t>  </a:t>
            </a:r>
          </a:p>
          <a:p>
            <a:pPr lvl="1"/>
            <a:endParaRPr lang="en-US" altLang="en-US" smtClean="0"/>
          </a:p>
        </p:txBody>
      </p:sp>
      <p:pic>
        <p:nvPicPr>
          <p:cNvPr id="9220" name="Picture 8" descr="C:\Users\dwharder\Desktop\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9863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Comparisons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CA" altLang="en-US" smtClean="0"/>
              <a:t>	Advantages:</a:t>
            </a:r>
          </a:p>
          <a:p>
            <a:pPr lvl="1"/>
            <a:r>
              <a:rPr lang="en-CA" altLang="en-US" smtClean="0"/>
              <a:t>The amortized run times are similar to that of AVL trees and red-black trees</a:t>
            </a:r>
          </a:p>
          <a:p>
            <a:pPr lvl="1"/>
            <a:r>
              <a:rPr lang="en-CA" altLang="en-US" smtClean="0"/>
              <a:t>The implementation is easier</a:t>
            </a:r>
          </a:p>
          <a:p>
            <a:pPr lvl="1"/>
            <a:r>
              <a:rPr lang="en-CA" altLang="en-US" smtClean="0"/>
              <a:t>No additional information (height/colour) is required</a:t>
            </a:r>
          </a:p>
          <a:p>
            <a:pPr lvl="1"/>
            <a:endParaRPr lang="en-CA" altLang="en-US" smtClean="0"/>
          </a:p>
          <a:p>
            <a:pPr>
              <a:buFont typeface="Arial" pitchFamily="34" charset="0"/>
              <a:buNone/>
            </a:pPr>
            <a:r>
              <a:rPr lang="en-CA" altLang="en-US" smtClean="0"/>
              <a:t>	Disadvantages:</a:t>
            </a:r>
          </a:p>
          <a:p>
            <a:pPr lvl="1"/>
            <a:r>
              <a:rPr lang="en-CA" altLang="en-US" smtClean="0"/>
              <a:t>The tree will change with read-only operations</a:t>
            </a:r>
          </a:p>
        </p:txBody>
      </p:sp>
    </p:spTree>
    <p:extLst>
      <p:ext uri="{BB962C8B-B14F-4D97-AF65-F5344CB8AC3E}">
        <p14:creationId xmlns:p14="http://schemas.microsoft.com/office/powerpoint/2010/main" val="650368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This topic covers splay trees</a:t>
            </a:r>
          </a:p>
          <a:p>
            <a:pPr lvl="1"/>
            <a:r>
              <a:rPr lang="en-US" altLang="en-US" smtClean="0"/>
              <a:t>A binary search tree</a:t>
            </a:r>
          </a:p>
          <a:p>
            <a:pPr lvl="1"/>
            <a:r>
              <a:rPr lang="en-US" altLang="en-US" smtClean="0"/>
              <a:t>Splay accessed or inserted nodes to the root</a:t>
            </a:r>
          </a:p>
          <a:p>
            <a:pPr lvl="1"/>
            <a:r>
              <a:rPr lang="en-US" altLang="en-US" smtClean="0"/>
              <a:t>The height is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/>
              <a:t> but amortized run times of </a:t>
            </a:r>
            <a:r>
              <a:rPr lang="en-US" altLang="en-US" smtClean="0">
                <a:latin typeface="Symbol" pitchFamily="18" charset="2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altLang="en-US" smtClean="0"/>
              <a:t> for </a:t>
            </a:r>
            <a:r>
              <a:rPr lang="en-US" altLang="en-US" smtClean="0">
                <a:latin typeface="Symbol" pitchFamily="18" charset="2"/>
              </a:rPr>
              <a:t>W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mtClean="0"/>
              <a:t>operations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mtClean="0"/>
              <a:t>Operations are termed </a:t>
            </a:r>
            <a:r>
              <a:rPr lang="en-US" altLang="en-US" i="1" smtClean="0"/>
              <a:t>zig</a:t>
            </a:r>
            <a:r>
              <a:rPr lang="en-US" altLang="en-US" smtClean="0"/>
              <a:t>, </a:t>
            </a:r>
            <a:r>
              <a:rPr lang="en-US" altLang="en-US" i="1" smtClean="0"/>
              <a:t>zig-zag</a:t>
            </a:r>
            <a:r>
              <a:rPr lang="en-US" altLang="en-US" smtClean="0"/>
              <a:t> and </a:t>
            </a:r>
            <a:r>
              <a:rPr lang="en-US" altLang="en-US" i="1" smtClean="0"/>
              <a:t>zig-zig</a:t>
            </a:r>
          </a:p>
          <a:p>
            <a:pPr lvl="1"/>
            <a:r>
              <a:rPr lang="en-US" altLang="en-US" smtClean="0"/>
              <a:t>Requires no additional memory</a:t>
            </a:r>
          </a:p>
        </p:txBody>
      </p:sp>
    </p:spTree>
    <p:extLst>
      <p:ext uri="{BB962C8B-B14F-4D97-AF65-F5344CB8AC3E}">
        <p14:creationId xmlns:p14="http://schemas.microsoft.com/office/powerpoint/2010/main" val="21827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800" smtClean="0"/>
              <a:t>[1]	Weiss, Data Structures and Algorithm Analysis in C++, 3</a:t>
            </a:r>
            <a:r>
              <a:rPr lang="en-US" altLang="en-US" sz="1800" baseline="30000" smtClean="0"/>
              <a:t>rd</a:t>
            </a:r>
            <a:r>
              <a:rPr lang="en-US" altLang="en-US" sz="1800" smtClean="0"/>
              <a:t> Ed., Addison Wesley, §4.5, pp.149-58.</a:t>
            </a:r>
          </a:p>
          <a:p>
            <a:pPr marL="533400" indent="-533400">
              <a:buFont typeface="Arial" pitchFamily="34" charset="0"/>
              <a:buNone/>
            </a:pPr>
            <a:r>
              <a:rPr lang="en-US" altLang="en-US" sz="1800" smtClean="0"/>
              <a:t>[2]	</a:t>
            </a:r>
            <a:r>
              <a:rPr lang="en-CA" altLang="en-US" sz="1800" smtClean="0"/>
              <a:t>Daniel D. Sleator and Robert E. Tarjan, "Self-Adjusting Binary Search Trees", Journal of the ACM 32 (3), 1985, pp.652-86. </a:t>
            </a:r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89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at the Root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Before we consider insertions, how can we simply move an access node to the root?</a:t>
            </a:r>
          </a:p>
          <a:p>
            <a:pPr lvl="1"/>
            <a:r>
              <a:rPr lang="en-US" altLang="en-US" smtClean="0"/>
              <a:t>We could consider AVL rotations, the simplest of which is:</a:t>
            </a:r>
          </a:p>
          <a:p>
            <a:pPr lvl="1"/>
            <a:endParaRPr lang="en-US" altLang="en-US" smtClean="0"/>
          </a:p>
        </p:txBody>
      </p:sp>
      <p:pic>
        <p:nvPicPr>
          <p:cNvPr id="10244" name="Picture 10" descr="C:\Users\dwharder\Desktop\xx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3195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1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Unfortunately, as we will see, using just single rotations </a:t>
            </a:r>
            <a:r>
              <a:rPr lang="en-US" altLang="en-US" b="1" smtClean="0">
                <a:solidFill>
                  <a:srgbClr val="FF0000"/>
                </a:solidFill>
              </a:rPr>
              <a:t>does not work</a:t>
            </a:r>
          </a:p>
        </p:txBody>
      </p:sp>
      <p:pic>
        <p:nvPicPr>
          <p:cNvPr id="11268" name="Picture 10" descr="C:\Users\dwharder\Desktop\xx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08275"/>
            <a:ext cx="43195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C:\Users\dwharder\Desktop\x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0075"/>
            <a:ext cx="3889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Rotations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mtClean="0"/>
              <a:t>	Consider this splay tree with five entries</a:t>
            </a:r>
          </a:p>
          <a:p>
            <a:pPr lvl="1"/>
            <a:r>
              <a:rPr lang="en-US" altLang="en-US" smtClean="0"/>
              <a:t>They were inserted in the order 1, 2, 3, 4 and 5</a:t>
            </a:r>
          </a:p>
          <a:p>
            <a:pPr lvl="1"/>
            <a:r>
              <a:rPr lang="en-US" altLang="en-US" smtClean="0"/>
              <a:t>Let us access 1 by find it and then rotating it back to the root</a:t>
            </a:r>
          </a:p>
        </p:txBody>
      </p:sp>
    </p:spTree>
    <p:extLst>
      <p:ext uri="{BB962C8B-B14F-4D97-AF65-F5344CB8AC3E}">
        <p14:creationId xmlns:p14="http://schemas.microsoft.com/office/powerpoint/2010/main" val="1549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16218</TotalTime>
  <Words>219</Words>
  <Application>Microsoft Office PowerPoint</Application>
  <PresentationFormat>On-screen Show (4:3)</PresentationFormat>
  <Paragraphs>247</Paragraphs>
  <Slides>63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Custom Design</vt:lpstr>
      <vt:lpstr>MathType 6.0 Equation</vt:lpstr>
      <vt:lpstr>PowerPoint Presentation</vt:lpstr>
      <vt:lpstr>Outline</vt:lpstr>
      <vt:lpstr>Background</vt:lpstr>
      <vt:lpstr>Background</vt:lpstr>
      <vt:lpstr>Insertion at the Root</vt:lpstr>
      <vt:lpstr>Inserting at the Root</vt:lpstr>
      <vt:lpstr>Inserting at the Root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Single Rotations</vt:lpstr>
      <vt:lpstr>Depth-2 Rotations</vt:lpstr>
      <vt:lpstr>Depth-2 Rotations</vt:lpstr>
      <vt:lpstr>Depth-2 Rotations</vt:lpstr>
      <vt:lpstr>Depth-2 Rotations</vt:lpstr>
      <vt:lpstr>Operations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Performance</vt:lpstr>
      <vt:lpstr>Performance</vt:lpstr>
      <vt:lpstr>Comparisons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474</cp:revision>
  <dcterms:created xsi:type="dcterms:W3CDTF">2009-09-11T23:00:44Z</dcterms:created>
  <dcterms:modified xsi:type="dcterms:W3CDTF">2014-03-01T20:11:16Z</dcterms:modified>
</cp:coreProperties>
</file>