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502" r:id="rId11"/>
    <p:sldId id="503" r:id="rId12"/>
    <p:sldId id="485" r:id="rId13"/>
    <p:sldId id="512" r:id="rId14"/>
    <p:sldId id="511" r:id="rId15"/>
    <p:sldId id="504" r:id="rId16"/>
    <p:sldId id="510" r:id="rId17"/>
    <p:sldId id="505" r:id="rId18"/>
    <p:sldId id="506" r:id="rId19"/>
    <p:sldId id="507" r:id="rId20"/>
    <p:sldId id="508" r:id="rId21"/>
    <p:sldId id="509" r:id="rId22"/>
    <p:sldId id="500" r:id="rId23"/>
    <p:sldId id="501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91" d="100"/>
          <a:sy n="91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3/18/2014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F2BB3-AC09-4E4E-8872-88064E52717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C8061-F802-480F-A5E0-F938C63EBF1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6D25F-0B8D-4F4F-9FD2-7CE65FC34286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EB351-CCD9-4135-9865-3C5B0E078732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8FBFD-9AC4-4DF7-A549-A3C565DB499E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Left-child right-sibling binary tree</a:t>
            </a:r>
            <a:endParaRPr lang="en-CA" sz="1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Left-child right-sibling binary tree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An empty left sub-tree indicates no children</a:t>
            </a:r>
          </a:p>
        </p:txBody>
      </p:sp>
      <p:pic>
        <p:nvPicPr>
          <p:cNvPr id="5" name="Picture 3" descr="Those nodes with no children (being those nodes in the representation with no left sub-tree) are B, O, U, G, H, V, W, J, R, L, S, N, X, Y, and Z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wharder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768336" y="228890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103856" y="34290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15888" y="418517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872064" y="34290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244136" y="3801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628240" y="418517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000312" y="45572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768152" y="381310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152256" y="41849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7908432" y="41849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8664608" y="494116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7908431" y="5697344"/>
            <a:ext cx="4320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8292351" y="6093296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8676271" y="6465184"/>
            <a:ext cx="4320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4380040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3923927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443750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2027656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623594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1559696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155448" y="593724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2735703" y="5937247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3443751" y="5937246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151983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3203848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2267745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331642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851648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335560" y="5001143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7908248" y="494116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4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hose children with no subsequent siblings are represented as having no right sub-tree, including A (the root), U, P, H, W, Q, J, E, R, N, T and Z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An empty right sub-tree indicates the node is</a:t>
            </a:r>
            <a:br>
              <a:rPr lang="en-CA" altLang="en-US" dirty="0" smtClean="0"/>
            </a:br>
            <a:r>
              <a:rPr lang="en-CA" altLang="en-US" dirty="0" smtClean="0"/>
              <a:t>the last of its siblings</a:t>
            </a:r>
          </a:p>
          <a:p>
            <a:pPr lvl="1"/>
            <a:r>
              <a:rPr lang="en-CA" altLang="en-US" dirty="0" smtClean="0"/>
              <a:t>The root node, has no siblings</a:t>
            </a:r>
          </a:p>
        </p:txBody>
      </p:sp>
      <p:pic>
        <p:nvPicPr>
          <p:cNvPr id="7" name="Picture 2" descr="C:\Users\dwharder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152256" y="191683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499992" y="37890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15888" y="418517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244136" y="3801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6000128" y="38010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000312" y="45572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768152" y="381310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152256" y="41849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7908432" y="34290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8664608" y="494116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8676271" y="6465184"/>
            <a:ext cx="4320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4380040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2027656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623594" y="6405391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1799599" y="593724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611560" y="593724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2735703" y="5937247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3911895" y="5937246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151983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2267745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331642" y="5469288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1883639" y="4533184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3443936" y="5001143"/>
            <a:ext cx="432049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8292352" y="53252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6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Transformation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The transformation of a general tree into a left-child right-sibling binary tree has been called the Knuth transform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0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wharder\Desktop\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6" y="4581128"/>
            <a:ext cx="3172492" cy="15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hose children with no subsequent siblings are represented as having no right sub-tree, including A (the root), U, P, H, W, Q, J, E, R, N, T and Z." title="A binary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05" y="2638504"/>
            <a:ext cx="417600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Traversals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None/>
            </a:pPr>
            <a:r>
              <a:rPr lang="en-CA" dirty="0"/>
              <a:t>	</a:t>
            </a:r>
            <a:r>
              <a:rPr lang="en-CA" dirty="0" smtClean="0"/>
              <a:t>A pre-order traversal of the original tree is identical</a:t>
            </a:r>
            <a:br>
              <a:rPr lang="en-CA" dirty="0" smtClean="0"/>
            </a:br>
            <a:r>
              <a:rPr lang="en-CA" dirty="0" smtClean="0"/>
              <a:t>to the pre-order traversal of the Knuth transform</a:t>
            </a:r>
          </a:p>
          <a:p>
            <a:pPr marL="357188" indent="-357188" algn="ctr">
              <a:buNone/>
            </a:pPr>
            <a:r>
              <a:rPr lang="en-CA" sz="1600" dirty="0" smtClean="0"/>
              <a:t>A B C F O P U G H D I Q V W J E K R L M S T X Y Z N</a:t>
            </a:r>
          </a:p>
          <a:p>
            <a:pPr marL="357188" indent="-357188">
              <a:buNone/>
            </a:pPr>
            <a:r>
              <a:rPr lang="en-CA" dirty="0" smtClean="0"/>
              <a:t>	Achieving a post-order traversal on the Knuth transform</a:t>
            </a:r>
            <a:br>
              <a:rPr lang="en-CA" dirty="0" smtClean="0"/>
            </a:br>
            <a:r>
              <a:rPr lang="en-CA" dirty="0" smtClean="0"/>
              <a:t>requires a different traversal:</a:t>
            </a:r>
          </a:p>
          <a:p>
            <a:pPr lvl="1"/>
            <a:r>
              <a:rPr lang="en-CA" dirty="0" smtClean="0"/>
              <a:t>The left sub-tree is traversed</a:t>
            </a:r>
          </a:p>
          <a:p>
            <a:pPr lvl="1"/>
            <a:r>
              <a:rPr lang="en-CA" dirty="0" smtClean="0"/>
              <a:t>The current node is visited</a:t>
            </a:r>
          </a:p>
          <a:p>
            <a:pPr lvl="1"/>
            <a:r>
              <a:rPr lang="en-CA" dirty="0" smtClean="0"/>
              <a:t>The right-sub-tree is traversed</a:t>
            </a:r>
          </a:p>
          <a:p>
            <a:pPr marL="357188" indent="-357188">
              <a:buNone/>
            </a:pPr>
            <a:r>
              <a:rPr lang="en-CA" dirty="0" smtClean="0"/>
              <a:t>	Called an </a:t>
            </a:r>
            <a:r>
              <a:rPr lang="en-CA" i="1" dirty="0" smtClean="0"/>
              <a:t>in-order </a:t>
            </a:r>
            <a:r>
              <a:rPr lang="en-CA" dirty="0" smtClean="0"/>
              <a:t>traversal</a:t>
            </a:r>
          </a:p>
          <a:p>
            <a:pPr marL="357188" indent="-357188">
              <a:buNone/>
            </a:pPr>
            <a:endParaRPr lang="en-CA" dirty="0"/>
          </a:p>
          <a:p>
            <a:pPr marL="357188" indent="-357188">
              <a:buNone/>
            </a:pPr>
            <a:endParaRPr lang="en-CA" dirty="0" smtClean="0"/>
          </a:p>
          <a:p>
            <a:pPr marL="357188" indent="-357188">
              <a:buNone/>
            </a:pPr>
            <a:endParaRPr lang="en-CA" dirty="0"/>
          </a:p>
          <a:p>
            <a:pPr marL="357188" indent="-357188">
              <a:buNone/>
            </a:pPr>
            <a:endParaRPr lang="en-CA" sz="1600" dirty="0" smtClean="0"/>
          </a:p>
          <a:p>
            <a:pPr marL="357188" lvl="0" indent="-357188" algn="ctr">
              <a:buNone/>
            </a:pPr>
            <a:endParaRPr lang="en-CA" sz="1200" dirty="0" smtClean="0">
              <a:solidFill>
                <a:prstClr val="black"/>
              </a:solidFill>
            </a:endParaRPr>
          </a:p>
          <a:p>
            <a:pPr marL="357188" lvl="0" indent="-357188" algn="ctr">
              <a:buNone/>
            </a:pPr>
            <a:r>
              <a:rPr lang="en-CA" sz="1600" dirty="0" smtClean="0">
                <a:solidFill>
                  <a:prstClr val="black"/>
                </a:solidFill>
              </a:rPr>
              <a:t>B O U P F G H C V W Q I J D R K L S X Y Z T M N E A </a:t>
            </a:r>
            <a:endParaRPr lang="en-CA" sz="1600" dirty="0">
              <a:solidFill>
                <a:prstClr val="black"/>
              </a:solidFill>
            </a:endParaRPr>
          </a:p>
          <a:p>
            <a:pPr marL="357188" indent="-357188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398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as children E and B&#10;B has children F and C.&#10;F has children O and G.&#10;O has a right child P.&#10;P has  a left child U.&#10;G has a right child H.&#10;C has children I and D.&#10;I has children Q and J.&#10;Q has a left child V.&#10;V has a right child W.&#10;D has a left child K.&#10;K has children R and L.&#10;L has a right child M.&#10;M has children S and N.&#10;S has a right child T.&#10;T has a left child X.&#10;X has a right child Y.&#10;Y has a right child Z." title="A forest as a binary tre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3612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Forests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A forest, described in Topic 4.5, can be stored in this representation as follows:</a:t>
            </a:r>
          </a:p>
          <a:p>
            <a:pPr lvl="1"/>
            <a:r>
              <a:rPr lang="en-CA" altLang="en-US" dirty="0" smtClean="0"/>
              <a:t>Choose one of the roots of the trees as the root of the binary tree</a:t>
            </a:r>
          </a:p>
          <a:p>
            <a:pPr lvl="1"/>
            <a:r>
              <a:rPr lang="en-CA" altLang="en-US" dirty="0" smtClean="0"/>
              <a:t>Let each subsequent root of a tree be a right child of the previous root</a:t>
            </a:r>
          </a:p>
          <a:p>
            <a:pPr lvl="1"/>
            <a:r>
              <a:rPr lang="en-CA" altLang="en-US" dirty="0" smtClean="0"/>
              <a:t>This is the binary-tree representation of this forest</a:t>
            </a:r>
          </a:p>
          <a:p>
            <a:pPr lvl="1"/>
            <a:r>
              <a:rPr lang="en-CA" altLang="en-US" dirty="0" smtClean="0"/>
              <a:t>Think of the roots as siblings of each other</a:t>
            </a:r>
          </a:p>
          <a:p>
            <a:pPr lvl="1"/>
            <a:endParaRPr lang="en-CA" altLang="en-US" dirty="0" smtClean="0"/>
          </a:p>
        </p:txBody>
      </p:sp>
      <p:pic>
        <p:nvPicPr>
          <p:cNvPr id="1028" name="Picture 4" descr="A forest of four trees:&#10;First tree, A has a child E.&#10;Second tree has a root B with children F, G, and H.&#10;F has two children O and P, and P has a child U.&#10;Third tree has a root C with two children I and J.&#10;I has a child Q, and Q has children V and W.&#10;Fourth tree has a root D with children K, L, M and N.&#10;K has a child R.&#10;M has children S and T.&#10;T has children X, Y and Z." title="A fo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4341491" cy="15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970" y="4992156"/>
            <a:ext cx="381642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 rot="2746128">
            <a:off x="6849354" y="3370186"/>
            <a:ext cx="192405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2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The class is similar to that of a binary tree</a:t>
            </a:r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private: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Type element;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public: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// ...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3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The implementation of various functions now differs</a:t>
            </a:r>
          </a:p>
          <a:p>
            <a:pPr lvl="1"/>
            <a:r>
              <a:rPr lang="en-CA" altLang="en-US" dirty="0" smtClean="0"/>
              <a:t>An iterative approach is much more desirable</a:t>
            </a:r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&gt;::degree()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count = 0;</a:t>
            </a:r>
          </a:p>
          <a:p>
            <a:pPr lvl="2"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for (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!=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) {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++count;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count;    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The implementation of various functions now differs</a:t>
            </a:r>
          </a:p>
          <a:p>
            <a:pPr lvl="1"/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return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    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2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The implementation of various functions now differs</a:t>
            </a:r>
          </a:p>
          <a:p>
            <a:pPr lvl="1"/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&lt;Type&gt;::child(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 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if ( n &lt; 0 || n &gt;= degree() )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        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9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The implementation of various functions now differs</a:t>
            </a:r>
          </a:p>
          <a:p>
            <a:pPr lvl="1"/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&gt;::append(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while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!=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6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Our simple tree data structure is node-based where children are stored as a linked list</a:t>
            </a:r>
          </a:p>
          <a:p>
            <a:pPr lvl="1"/>
            <a:r>
              <a:rPr lang="en-US" altLang="en-US" dirty="0" smtClean="0"/>
              <a:t>Is it possible to store a general tree as a binary tree?</a:t>
            </a:r>
          </a:p>
        </p:txBody>
      </p:sp>
    </p:spTree>
    <p:extLst>
      <p:ext uri="{BB962C8B-B14F-4D97-AF65-F5344CB8AC3E}">
        <p14:creationId xmlns:p14="http://schemas.microsoft.com/office/powerpoint/2010/main" val="1363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The implementation of various functions now differs</a:t>
            </a:r>
          </a:p>
          <a:p>
            <a:pPr lvl="1"/>
            <a:r>
              <a:rPr lang="en-CA" altLang="en-US" dirty="0" smtClean="0"/>
              <a:t>The size doesn’t care that this is a general tree…</a:t>
            </a:r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&lt;Type&gt;::size()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1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+ (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? 0 :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()-&gt;size() )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+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? 0 :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()-&gt;size() );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Implementation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The implementation of various functions now differs</a:t>
            </a:r>
          </a:p>
          <a:p>
            <a:pPr lvl="1"/>
            <a:r>
              <a:rPr lang="en-CA" altLang="en-US" dirty="0" smtClean="0"/>
              <a:t>The height member function is closer to the original implementation</a:t>
            </a:r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&lt;Type&gt;::height()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h = 0;</a:t>
            </a:r>
          </a:p>
          <a:p>
            <a:pPr lvl="2"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for (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LCRS_tree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first_child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!=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next_sibling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) {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h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::max( h, 1 +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-&gt;height() );</a:t>
            </a:r>
          </a:p>
          <a:p>
            <a:pPr lvl="2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h;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4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This topic has covered a binary representation of general trees</a:t>
            </a:r>
          </a:p>
          <a:p>
            <a:pPr lvl="1"/>
            <a:r>
              <a:rPr lang="en-US" altLang="en-US" dirty="0" smtClean="0"/>
              <a:t>The first child is the left sub-tree of a node</a:t>
            </a:r>
          </a:p>
          <a:p>
            <a:pPr lvl="1"/>
            <a:r>
              <a:rPr lang="en-US" altLang="en-US" dirty="0" smtClean="0"/>
              <a:t>Subsequent siblings of that child form a chain down the right sub-trees</a:t>
            </a:r>
          </a:p>
          <a:p>
            <a:pPr lvl="1"/>
            <a:r>
              <a:rPr lang="en-US" altLang="en-US" dirty="0" smtClean="0"/>
              <a:t>An empty left sub-tree indicates no children</a:t>
            </a:r>
          </a:p>
          <a:p>
            <a:pPr lvl="1"/>
            <a:r>
              <a:rPr lang="en-US" altLang="en-US" dirty="0" smtClean="0"/>
              <a:t>An empty right sub-tree indicates no other siblings</a:t>
            </a:r>
          </a:p>
        </p:txBody>
      </p:sp>
    </p:spTree>
    <p:extLst>
      <p:ext uri="{BB962C8B-B14F-4D97-AF65-F5344CB8AC3E}">
        <p14:creationId xmlns:p14="http://schemas.microsoft.com/office/powerpoint/2010/main" val="373443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/>
              <a:t>[1]	Cormen, Leiserson, Rivest and Stein, </a:t>
            </a:r>
            <a:r>
              <a:rPr lang="en-US" altLang="en-US" i="1" smtClean="0"/>
              <a:t>Introduction to Algorithms</a:t>
            </a:r>
            <a:r>
              <a:rPr lang="en-US" altLang="en-US" smtClean="0"/>
              <a:t>, 2</a:t>
            </a:r>
            <a:r>
              <a:rPr lang="en-US" altLang="en-US" baseline="30000" smtClean="0"/>
              <a:t>nd</a:t>
            </a:r>
            <a:r>
              <a:rPr lang="en-US" altLang="en-US" smtClean="0"/>
              <a:t> Ed., MIT Press, 2001, §19.1, pp.457-9.</a:t>
            </a:r>
          </a:p>
          <a:p>
            <a:pPr marL="533400" indent="-533400">
              <a:buFontTx/>
              <a:buNone/>
            </a:pPr>
            <a:r>
              <a:rPr lang="en-US" altLang="en-US" smtClean="0"/>
              <a:t>[2]	Weiss, </a:t>
            </a:r>
            <a:r>
              <a:rPr lang="en-US" altLang="en-US" i="1" smtClean="0"/>
              <a:t>Data Structures and Algorithm Analysis in C++</a:t>
            </a:r>
            <a:r>
              <a:rPr lang="en-US" altLang="en-US" smtClean="0"/>
              <a:t>, </a:t>
            </a:r>
            <a:r>
              <a:rPr lang="en-US" altLang="en-US" i="1" smtClean="0"/>
              <a:t>3</a:t>
            </a:r>
            <a:r>
              <a:rPr lang="en-US" altLang="en-US" i="1" baseline="30000" smtClean="0"/>
              <a:t>rd</a:t>
            </a:r>
            <a:r>
              <a:rPr lang="en-US" altLang="en-US" i="1" smtClean="0"/>
              <a:t> Ed.</a:t>
            </a:r>
            <a:r>
              <a:rPr lang="en-US" altLang="en-US" smtClean="0"/>
              <a:t>, Addison Wesley, §6.8.1, p.240.</a:t>
            </a:r>
          </a:p>
        </p:txBody>
      </p:sp>
    </p:spTree>
    <p:extLst>
      <p:ext uri="{BB962C8B-B14F-4D97-AF65-F5344CB8AC3E}">
        <p14:creationId xmlns:p14="http://schemas.microsoft.com/office/powerpoint/2010/main" val="150102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Idea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Consider the following:</a:t>
            </a:r>
          </a:p>
          <a:p>
            <a:pPr lvl="1"/>
            <a:r>
              <a:rPr lang="en-US" altLang="en-US" dirty="0" smtClean="0"/>
              <a:t>The first child of each node is its left sub-tree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dirty="0" smtClean="0"/>
              <a:t>The next sibling of each node is in its right sub-tree</a:t>
            </a:r>
          </a:p>
          <a:p>
            <a:pPr lvl="1"/>
            <a:endParaRPr lang="en-US" altLang="en-US" dirty="0"/>
          </a:p>
          <a:p>
            <a:pPr marL="360363" indent="-360363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This is called a left-child—right-sibling binary tree</a:t>
            </a:r>
          </a:p>
        </p:txBody>
      </p:sp>
    </p:spTree>
    <p:extLst>
      <p:ext uri="{BB962C8B-B14F-4D97-AF65-F5344CB8AC3E}">
        <p14:creationId xmlns:p14="http://schemas.microsoft.com/office/powerpoint/2010/main" val="1826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Consider this general tree</a:t>
            </a:r>
          </a:p>
        </p:txBody>
      </p:sp>
      <p:pic>
        <p:nvPicPr>
          <p:cNvPr id="82946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255616" cy="25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altLang="en-US" dirty="0"/>
              <a:t>Example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1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A has left child B.&#10;B has right child C, which has right child D, which as right child E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Example</a:t>
            </a:r>
            <a:endParaRPr lang="en-CA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B, the first child of A, is the left child of A</a:t>
            </a:r>
            <a:endParaRPr lang="en-CA" altLang="en-US" dirty="0"/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For the three siblings C, D, E:</a:t>
            </a:r>
          </a:p>
          <a:p>
            <a:pPr lvl="1"/>
            <a:r>
              <a:rPr lang="en-CA" altLang="en-US" dirty="0" smtClean="0"/>
              <a:t>C is the right sub-tree of B</a:t>
            </a:r>
          </a:p>
          <a:p>
            <a:pPr lvl="1"/>
            <a:r>
              <a:rPr lang="en-CA" altLang="en-US" dirty="0" smtClean="0"/>
              <a:t>D is the right sub-tree of C</a:t>
            </a:r>
          </a:p>
          <a:p>
            <a:pPr lvl="1"/>
            <a:r>
              <a:rPr lang="en-CA" altLang="en-US" dirty="0" smtClean="0"/>
              <a:t>E is the right sub-tree of D</a:t>
            </a:r>
          </a:p>
        </p:txBody>
      </p:sp>
      <p:pic>
        <p:nvPicPr>
          <p:cNvPr id="11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 (from page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dded to the binary tree on the previous page,&#10;C has a left child F, which has a right child G, which has a right child H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Example</a:t>
            </a:r>
            <a:endParaRPr lang="en-CA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B has no children, so it’s left sub-tree is empty</a:t>
            </a:r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>
              <a:buFont typeface="Arial" pitchFamily="34" charset="0"/>
              <a:buNone/>
            </a:pPr>
            <a:r>
              <a:rPr lang="en-CA" altLang="en-US" dirty="0" smtClean="0"/>
              <a:t>	F, the first child of C, is the left sub-tree of C</a:t>
            </a:r>
            <a:br>
              <a:rPr lang="en-CA" altLang="en-US" dirty="0" smtClean="0"/>
            </a:br>
            <a:endParaRPr lang="en-CA" altLang="en-US" dirty="0" smtClean="0"/>
          </a:p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For the next two siblings:</a:t>
            </a:r>
          </a:p>
          <a:p>
            <a:pPr lvl="1"/>
            <a:r>
              <a:rPr lang="en-CA" altLang="en-US" dirty="0" smtClean="0"/>
              <a:t>G is the right sub-tree of F</a:t>
            </a:r>
          </a:p>
          <a:p>
            <a:pPr lvl="1"/>
            <a:r>
              <a:rPr lang="en-CA" altLang="en-US" dirty="0" smtClean="0"/>
              <a:t>H is the right sub-tree of G</a:t>
            </a:r>
          </a:p>
        </p:txBody>
      </p:sp>
      <p:pic>
        <p:nvPicPr>
          <p:cNvPr id="7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 (from page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ded to the binary tree on the previous page:&#10;D has a left child I which has a right child J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Example</a:t>
            </a:r>
            <a:endParaRPr lang="en-CA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I, </a:t>
            </a:r>
            <a:r>
              <a:rPr lang="en-CA" altLang="en-US" dirty="0"/>
              <a:t>the first child of </a:t>
            </a:r>
            <a:r>
              <a:rPr lang="en-CA" altLang="en-US" dirty="0" smtClean="0"/>
              <a:t>D, </a:t>
            </a:r>
            <a:r>
              <a:rPr lang="en-CA" altLang="en-US" dirty="0"/>
              <a:t>is the left child of D</a:t>
            </a:r>
          </a:p>
          <a:p>
            <a:pPr>
              <a:buFont typeface="Arial" pitchFamily="34" charset="0"/>
              <a:buNone/>
            </a:pPr>
            <a:endParaRPr lang="en-CA" altLang="en-US" dirty="0"/>
          </a:p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Its sibling J is the right sub-tree of I</a:t>
            </a:r>
          </a:p>
        </p:txBody>
      </p:sp>
      <p:pic>
        <p:nvPicPr>
          <p:cNvPr id="7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 (from page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dded to the binary tree on the previous page,&#10;E has a left child K, which has a right child L, which has a right child M, which has a right child N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Example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Similarly, the four children of E start with K forming</a:t>
            </a:r>
            <a:br>
              <a:rPr lang="en-CA" altLang="en-US" dirty="0" smtClean="0"/>
            </a:br>
            <a:r>
              <a:rPr lang="en-CA" altLang="en-US" dirty="0" smtClean="0"/>
              <a:t>the left sub-tree of E and its three siblings form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 smtClean="0"/>
              <a:t>a chain along the left sub-trees</a:t>
            </a:r>
          </a:p>
        </p:txBody>
      </p:sp>
      <p:pic>
        <p:nvPicPr>
          <p:cNvPr id="7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 (from page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/>
              <a:t>	</a:t>
            </a:r>
            <a:r>
              <a:rPr lang="en-CA" altLang="en-US" dirty="0" smtClean="0"/>
              <a:t>The balance of the nodes in our general tree</a:t>
            </a:r>
            <a:br>
              <a:rPr lang="en-CA" altLang="en-US" dirty="0" smtClean="0"/>
            </a:br>
            <a:r>
              <a:rPr lang="en-CA" altLang="en-US" dirty="0" smtClean="0"/>
              <a:t>are shown here</a:t>
            </a:r>
          </a:p>
        </p:txBody>
      </p:sp>
      <p:pic>
        <p:nvPicPr>
          <p:cNvPr id="5" name="Picture 3" descr="Added to the binary tree from the previous page:&#10;&#10;The children of F are marked as O being the left child of F, and P being the right child of O.&#10;U, the child of P, is marked as the left child of P.&#10;Q, the child of I, is marked as the left child of I.&#10;The children of Q are marked as V being the left child of Q and W being the right child of V.&#10;R, the child of K, is marked as the left child of K.&#10;The children of M are marked as S being the left child of M and T being the right child of T.&#10;The children of T are marked as X being the left child of T, Y being the right child of X, and Z being the right child of Z." title="A binary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968947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general tree where the root A has four children:  B, C, D, E.&#10;B has no children.&#10;C has three children F, G, H.&#10;D has two children I, J.&#10;E has four children K, L, M, N.&#10;F has two children O, P.&#10;I has one child Q.&#10;K has one child R.&#10;M has two children S, T.&#10;P ans one child U.&#10;Q has two children V, W.&#10;T has three children X, Y, Z." title="A general tree (from page 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219"/>
            <a:ext cx="4608512" cy="22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16422</TotalTime>
  <Words>130</Words>
  <Application>Microsoft Office PowerPoint</Application>
  <PresentationFormat>On-screen Show (4:3)</PresentationFormat>
  <Paragraphs>193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PowerPoint Presentation</vt:lpstr>
      <vt:lpstr>Background</vt:lpstr>
      <vt:lpstr>The Idea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Transformation</vt:lpstr>
      <vt:lpstr>Traversals</vt:lpstr>
      <vt:lpstr>Forests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486</cp:revision>
  <dcterms:created xsi:type="dcterms:W3CDTF">2009-09-11T23:00:44Z</dcterms:created>
  <dcterms:modified xsi:type="dcterms:W3CDTF">2014-03-18T17:11:32Z</dcterms:modified>
</cp:coreProperties>
</file>