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89"/>
  </p:notesMasterIdLst>
  <p:sldIdLst>
    <p:sldId id="256" r:id="rId2"/>
    <p:sldId id="374" r:id="rId3"/>
    <p:sldId id="375" r:id="rId4"/>
    <p:sldId id="376"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 id="422" r:id="rId51"/>
    <p:sldId id="423" r:id="rId52"/>
    <p:sldId id="424" r:id="rId53"/>
    <p:sldId id="425" r:id="rId54"/>
    <p:sldId id="426" r:id="rId55"/>
    <p:sldId id="427" r:id="rId56"/>
    <p:sldId id="428" r:id="rId57"/>
    <p:sldId id="429" r:id="rId58"/>
    <p:sldId id="430" r:id="rId59"/>
    <p:sldId id="431" r:id="rId60"/>
    <p:sldId id="432" r:id="rId61"/>
    <p:sldId id="433" r:id="rId62"/>
    <p:sldId id="434" r:id="rId63"/>
    <p:sldId id="435" r:id="rId64"/>
    <p:sldId id="43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49" r:id="rId78"/>
    <p:sldId id="450" r:id="rId79"/>
    <p:sldId id="451" r:id="rId80"/>
    <p:sldId id="452" r:id="rId81"/>
    <p:sldId id="453" r:id="rId82"/>
    <p:sldId id="454" r:id="rId83"/>
    <p:sldId id="455" r:id="rId84"/>
    <p:sldId id="456" r:id="rId85"/>
    <p:sldId id="457" r:id="rId86"/>
    <p:sldId id="458" r:id="rId87"/>
    <p:sldId id="373" r:id="rId8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3" autoAdjust="0"/>
    <p:restoredTop sz="94660"/>
  </p:normalViewPr>
  <p:slideViewPr>
    <p:cSldViewPr>
      <p:cViewPr varScale="1">
        <p:scale>
          <a:sx n="112" d="100"/>
          <a:sy n="112" d="100"/>
        </p:scale>
        <p:origin x="-1488" y="-78"/>
      </p:cViewPr>
      <p:guideLst>
        <p:guide orient="horz" pos="2160"/>
        <p:guide pos="2880"/>
      </p:guideLst>
    </p:cSldViewPr>
  </p:slideViewPr>
  <p:notesTextViewPr>
    <p:cViewPr>
      <p:scale>
        <a:sx n="100" d="100"/>
        <a:sy n="100" d="100"/>
      </p:scale>
      <p:origin x="0" y="0"/>
    </p:cViewPr>
  </p:notesTextViewPr>
  <p:notesViewPr>
    <p:cSldViewPr>
      <p:cViewPr varScale="1">
        <p:scale>
          <a:sx n="92" d="100"/>
          <a:sy n="92" d="100"/>
        </p:scale>
        <p:origin x="-376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1/27/2018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6226FB-55D5-4CAA-90EF-D8DC53E1A20F}" type="slidenum">
              <a:rPr lang="en-CA" smtClean="0"/>
              <a:pPr fontAlgn="base">
                <a:spcBef>
                  <a:spcPct val="0"/>
                </a:spcBef>
                <a:spcAft>
                  <a:spcPct val="0"/>
                </a:spcAft>
                <a:defRPr/>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5E2EAD9-264D-46D9-BFCC-DB40015B658F}" type="slidenum">
              <a:rPr lang="en-CA" smtClean="0"/>
              <a:pPr>
                <a:defRPr/>
              </a:pPr>
              <a:t>38</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27AB7AA-18EF-46EE-ABB0-AC4D6AA89188}" type="slidenum">
              <a:rPr lang="en-CA" smtClean="0"/>
              <a:pPr>
                <a:defRPr/>
              </a:pPr>
              <a:t>39</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72AE8DE-DB8B-4292-84C5-5329540D7416}" type="slidenum">
              <a:rPr lang="en-CA" smtClean="0"/>
              <a:pPr>
                <a:defRPr/>
              </a:pPr>
              <a:t>86</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87</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0F0A93B-3DFF-4381-BC00-84480F576526}" type="slidenum">
              <a:rPr lang="en-CA" smtClean="0"/>
              <a:pPr>
                <a:defRPr/>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02363AD-94FC-4C9C-9042-A1CEDAAF0D95}" type="slidenum">
              <a:rPr lang="en-CA" smtClean="0"/>
              <a:pPr>
                <a:defRPr/>
              </a:pPr>
              <a:t>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BA122FE-CE21-48E0-8FBD-2F8FEB5028F8}" type="slidenum">
              <a:rPr lang="en-CA" smtClean="0"/>
              <a:pPr>
                <a:defRPr/>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06CAFA8-DF7D-4F86-8A9E-F04566F7D174}" type="slidenum">
              <a:rPr lang="en-CA" smtClean="0"/>
              <a:pPr>
                <a:defRPr/>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793AE6C-B27E-41F2-AAA7-FCF786F31648}" type="slidenum">
              <a:rPr lang="en-CA" smtClean="0"/>
              <a:pPr>
                <a:defRPr/>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8182BFB-3E27-4059-AC2C-55D22F0DD521}" type="slidenum">
              <a:rPr lang="en-CA" smtClean="0"/>
              <a:pPr>
                <a:defRPr/>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A36EBB9-5117-46B5-AEE9-A66125608CF3}" type="slidenum">
              <a:rPr lang="en-CA" smtClean="0"/>
              <a:pPr>
                <a:defRPr/>
              </a:pPr>
              <a:t>16</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0A2400E-229C-4AA1-AE39-DA68A1E56B98}" type="slidenum">
              <a:rPr lang="en-CA" smtClean="0"/>
              <a:pPr>
                <a:defRPr/>
              </a:pPr>
              <a:t>17</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The mechanics of recursion, part 1</a:t>
            </a:r>
            <a:endPar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755650" y="2373837"/>
            <a:ext cx="7199313" cy="1138773"/>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CA" sz="4400" dirty="0" smtClean="0">
                <a:solidFill>
                  <a:schemeClr val="bg1"/>
                </a:solidFill>
                <a:latin typeface="Arial" pitchFamily="34" charset="0"/>
                <a:cs typeface="Arial" pitchFamily="34" charset="0"/>
              </a:rPr>
              <a:t>The mechanics of recursion</a:t>
            </a:r>
          </a:p>
          <a:p>
            <a:pPr algn="ctr" fontAlgn="auto">
              <a:spcBef>
                <a:spcPts val="0"/>
              </a:spcBef>
              <a:spcAft>
                <a:spcPts val="0"/>
              </a:spcAft>
              <a:defRPr/>
            </a:pPr>
            <a:r>
              <a:rPr lang="en-CA" sz="2400" dirty="0" smtClean="0">
                <a:solidFill>
                  <a:schemeClr val="bg1"/>
                </a:solidFill>
                <a:latin typeface="Arial" pitchFamily="34" charset="0"/>
                <a:cs typeface="Arial" pitchFamily="34" charset="0"/>
              </a:rPr>
              <a:t>Part 1</a:t>
            </a:r>
            <a:endParaRPr lang="en-US"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latin typeface="Arial" charset="0"/>
                <a:cs typeface="Arial" charset="0"/>
              </a:rPr>
              <a:t>Recursion</a:t>
            </a:r>
            <a:endParaRPr lang="en-CA" altLang="en-US" smtClean="0">
              <a:latin typeface="Arial" charset="0"/>
              <a:cs typeface="Arial" charset="0"/>
            </a:endParaRPr>
          </a:p>
        </p:txBody>
      </p:sp>
      <p:sp>
        <p:nvSpPr>
          <p:cNvPr id="13315"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function has</a:t>
            </a:r>
          </a:p>
          <a:p>
            <a:pPr lvl="1"/>
            <a:r>
              <a:rPr lang="en-CA" altLang="en-US" smtClean="0">
                <a:latin typeface="Arial" charset="0"/>
                <a:cs typeface="Arial" charset="0"/>
              </a:rPr>
              <a:t>two explicit local variables, and</a:t>
            </a:r>
          </a:p>
          <a:p>
            <a:pPr lvl="1"/>
            <a:r>
              <a:rPr lang="en-CA" altLang="en-US" smtClean="0">
                <a:latin typeface="Arial" charset="0"/>
                <a:cs typeface="Arial" charset="0"/>
              </a:rPr>
              <a:t>one implied local variable</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These are</a:t>
            </a:r>
          </a:p>
          <a:p>
            <a:pPr lvl="1">
              <a:buFont typeface="Arial" charset="0"/>
              <a:buNone/>
            </a:pPr>
            <a:r>
              <a:rPr lang="en-CA" altLang="en-US" smtClean="0">
                <a:latin typeface="Arial" charset="0"/>
                <a:cs typeface="Arial" charset="0"/>
              </a:rPr>
              <a:t>			</a:t>
            </a:r>
            <a:r>
              <a:rPr lang="en-CA" altLang="en-US" smtClean="0">
                <a:latin typeface="Consolas" pitchFamily="49" charset="0"/>
                <a:cs typeface="Consolas" pitchFamily="49" charset="0"/>
              </a:rPr>
              <a:t>int s;</a:t>
            </a:r>
          </a:p>
          <a:p>
            <a:pPr lvl="1">
              <a:buFont typeface="Arial" charset="0"/>
              <a:buNone/>
            </a:pPr>
            <a:r>
              <a:rPr lang="en-CA" altLang="en-US" smtClean="0">
                <a:latin typeface="Consolas" pitchFamily="49" charset="0"/>
                <a:cs typeface="Consolas" pitchFamily="49" charset="0"/>
              </a:rPr>
              <a:t>			Single_node&lt;Simple_tree *&gt; *ptr</a:t>
            </a:r>
          </a:p>
          <a:p>
            <a:pPr lvl="1">
              <a:buFont typeface="Arial" charset="0"/>
              <a:buNone/>
            </a:pPr>
            <a:r>
              <a:rPr lang="en-CA" altLang="en-US" smtClean="0">
                <a:latin typeface="Consolas" pitchFamily="49" charset="0"/>
                <a:cs typeface="Consolas" pitchFamily="49" charset="0"/>
              </a:rPr>
              <a:t>			Simple_tree const *this</a:t>
            </a:r>
          </a:p>
          <a:p>
            <a:pPr>
              <a:buFont typeface="Arial" charset="0"/>
              <a:buNone/>
            </a:pPr>
            <a:endParaRPr lang="en-CA" altLang="en-US" sz="2200" smtClean="0">
              <a:solidFill>
                <a:srgbClr val="000000"/>
              </a:solidFill>
              <a:latin typeface="Arial" charset="0"/>
              <a:cs typeface="Arial" charset="0"/>
            </a:endParaRPr>
          </a:p>
          <a:p>
            <a:pPr>
              <a:buFont typeface="Arial" charset="0"/>
              <a:buNone/>
            </a:pPr>
            <a:r>
              <a:rPr lang="en-CA" altLang="en-US" sz="2200" smtClean="0">
                <a:solidFill>
                  <a:srgbClr val="000000"/>
                </a:solidFill>
                <a:latin typeface="Arial" charset="0"/>
                <a:cs typeface="Arial" charset="0"/>
              </a:rPr>
              <a:t>	</a:t>
            </a:r>
            <a:r>
              <a:rPr lang="en-CA" altLang="en-US" smtClean="0">
                <a:solidFill>
                  <a:srgbClr val="000000"/>
                </a:solidFill>
                <a:latin typeface="Arial" charset="0"/>
                <a:cs typeface="Arial" charset="0"/>
              </a:rPr>
              <a:t>Recall that every time a member function of </a:t>
            </a:r>
            <a:r>
              <a:rPr lang="en-CA" altLang="en-US" smtClean="0">
                <a:solidFill>
                  <a:srgbClr val="000000"/>
                </a:solidFill>
                <a:latin typeface="Consolas" pitchFamily="49" charset="0"/>
                <a:cs typeface="Consolas" pitchFamily="49" charset="0"/>
              </a:rPr>
              <a:t>Simple_tree</a:t>
            </a:r>
            <a:r>
              <a:rPr lang="en-CA" altLang="en-US" smtClean="0">
                <a:solidFill>
                  <a:srgbClr val="000000"/>
                </a:solidFill>
                <a:latin typeface="Arial" charset="0"/>
                <a:cs typeface="Arial" charset="0"/>
              </a:rPr>
              <a:t> is called,  the local variable </a:t>
            </a:r>
            <a:r>
              <a:rPr lang="en-CA" altLang="en-US" smtClean="0">
                <a:solidFill>
                  <a:srgbClr val="000000"/>
                </a:solidFill>
                <a:latin typeface="Consolas" pitchFamily="49" charset="0"/>
                <a:cs typeface="Consolas" pitchFamily="49" charset="0"/>
              </a:rPr>
              <a:t>this</a:t>
            </a:r>
            <a:r>
              <a:rPr lang="en-CA" altLang="en-US" smtClean="0">
                <a:solidFill>
                  <a:srgbClr val="000000"/>
                </a:solidFill>
                <a:latin typeface="Arial" charset="0"/>
                <a:cs typeface="Arial" charset="0"/>
              </a:rPr>
              <a:t> is assigned the address of the object on which the call is made</a:t>
            </a:r>
            <a:endParaRPr lang="en-CA" altLang="en-US" sz="1400" smtClean="0">
              <a:latin typeface="Consolas" pitchFamily="49" charset="0"/>
              <a:cs typeface="Consolas" pitchFamily="49" charset="0"/>
            </a:endParaRPr>
          </a:p>
        </p:txBody>
      </p:sp>
      <p:sp>
        <p:nvSpPr>
          <p:cNvPr id="13316"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4175010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epautos.com/wp-content/uploads/2011/06/Hammer-JP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28432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276600" y="6481763"/>
            <a:ext cx="5119688" cy="331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340" name="Title 1"/>
          <p:cNvSpPr>
            <a:spLocks noGrp="1"/>
          </p:cNvSpPr>
          <p:nvPr>
            <p:ph type="title"/>
          </p:nvPr>
        </p:nvSpPr>
        <p:spPr/>
        <p:txBody>
          <a:bodyPr/>
          <a:lstStyle/>
          <a:p>
            <a:r>
              <a:rPr lang="en-US" altLang="en-US" smtClean="0">
                <a:latin typeface="Arial" charset="0"/>
                <a:cs typeface="Arial" charset="0"/>
              </a:rPr>
              <a:t>Recursion</a:t>
            </a:r>
            <a:endParaRPr lang="en-CA" altLang="en-US" smtClean="0">
              <a:latin typeface="Arial" charset="0"/>
              <a:cs typeface="Arial" charset="0"/>
            </a:endParaRPr>
          </a:p>
        </p:txBody>
      </p:sp>
      <p:sp>
        <p:nvSpPr>
          <p:cNvPr id="14341" name="Content Placeholder 2"/>
          <p:cNvSpPr>
            <a:spLocks noGrp="1"/>
          </p:cNvSpPr>
          <p:nvPr>
            <p:ph idx="1"/>
          </p:nvPr>
        </p:nvSpPr>
        <p:spPr>
          <a:xfrm>
            <a:off x="457200" y="1600200"/>
            <a:ext cx="8507413" cy="4525963"/>
          </a:xfrm>
        </p:spPr>
        <p:txBody>
          <a:bodyPr/>
          <a:lstStyle/>
          <a:p>
            <a:pPr>
              <a:buFont typeface="Arial" charset="0"/>
              <a:buNone/>
            </a:pPr>
            <a:r>
              <a:rPr lang="en-CA" altLang="en-US" smtClean="0">
                <a:latin typeface="Arial" charset="0"/>
                <a:cs typeface="Arial" charset="0"/>
              </a:rPr>
              <a:t>	M.C. Hammer was right:  you can’t touch </a:t>
            </a:r>
            <a:r>
              <a:rPr lang="en-CA" altLang="en-US" smtClean="0">
                <a:latin typeface="Consolas" pitchFamily="49" charset="0"/>
                <a:cs typeface="Consolas" pitchFamily="49" charset="0"/>
              </a:rPr>
              <a:t>this</a:t>
            </a:r>
            <a:r>
              <a:rPr lang="en-CA" altLang="en-US" smtClean="0">
                <a:latin typeface="Arial" charset="0"/>
                <a:cs typeface="Arial" charset="0"/>
              </a:rPr>
              <a:t>—it’s declared constant</a:t>
            </a:r>
            <a:endParaRPr lang="en-CA" altLang="en-US" smtClean="0">
              <a:latin typeface="Consolas" pitchFamily="49" charset="0"/>
              <a:cs typeface="Consolas" pitchFamily="49" charset="0"/>
            </a:endParaRPr>
          </a:p>
          <a:p>
            <a:pPr lvl="1"/>
            <a:r>
              <a:rPr lang="en-CA" altLang="en-US" smtClean="0">
                <a:latin typeface="Arial" charset="0"/>
                <a:cs typeface="Arial" charset="0"/>
              </a:rPr>
              <a:t>The type depends on what a member function is called on...</a:t>
            </a:r>
          </a:p>
          <a:p>
            <a:pPr lvl="1"/>
            <a:r>
              <a:rPr lang="en-CA" altLang="en-US" smtClean="0">
                <a:latin typeface="Arial" charset="0"/>
                <a:cs typeface="Arial" charset="0"/>
              </a:rPr>
              <a:t>Clearly Stanley Burrell was an early adopter of C++</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a:t>
            </a:r>
          </a:p>
          <a:p>
            <a:pPr lvl="1">
              <a:buFont typeface="Arial" charset="0"/>
              <a:buNone/>
            </a:pPr>
            <a:r>
              <a:rPr lang="en-CA" altLang="en-US" smtClean="0">
                <a:latin typeface="Arial" charset="0"/>
                <a:cs typeface="Arial" charset="0"/>
              </a:rPr>
              <a:t>			</a:t>
            </a:r>
            <a:endParaRPr lang="en-CA" altLang="en-US" smtClean="0">
              <a:latin typeface="Consolas" pitchFamily="49" charset="0"/>
              <a:cs typeface="Consolas" pitchFamily="49" charset="0"/>
            </a:endParaRPr>
          </a:p>
          <a:p>
            <a:pPr lvl="1">
              <a:buFont typeface="Arial" charset="0"/>
              <a:buNone/>
            </a:pPr>
            <a:r>
              <a:rPr lang="en-CA" altLang="en-US" smtClean="0">
                <a:latin typeface="Consolas" pitchFamily="49" charset="0"/>
                <a:cs typeface="Consolas" pitchFamily="49" charset="0"/>
              </a:rPr>
              <a:t>			</a:t>
            </a:r>
          </a:p>
          <a:p>
            <a:pPr lvl="1">
              <a:buFont typeface="Arial" charset="0"/>
              <a:buNone/>
            </a:pPr>
            <a:r>
              <a:rPr lang="en-CA" altLang="en-US" smtClean="0">
                <a:latin typeface="Consolas" pitchFamily="49" charset="0"/>
                <a:cs typeface="Consolas" pitchFamily="49" charset="0"/>
              </a:rPr>
              <a:t>			Simple_tree const *this</a:t>
            </a:r>
          </a:p>
          <a:p>
            <a:pPr>
              <a:buFont typeface="Arial" charset="0"/>
              <a:buNone/>
            </a:pPr>
            <a:endParaRPr lang="en-CA" altLang="en-US" sz="2200" smtClean="0">
              <a:solidFill>
                <a:srgbClr val="000000"/>
              </a:solidFill>
              <a:latin typeface="Arial" charset="0"/>
              <a:cs typeface="Arial" charset="0"/>
            </a:endParaRPr>
          </a:p>
          <a:p>
            <a:pPr>
              <a:buFont typeface="Arial" charset="0"/>
              <a:buNone/>
            </a:pPr>
            <a:r>
              <a:rPr lang="en-CA" altLang="en-US" sz="2200" smtClean="0">
                <a:solidFill>
                  <a:srgbClr val="000000"/>
                </a:solidFill>
                <a:latin typeface="Arial" charset="0"/>
                <a:cs typeface="Arial" charset="0"/>
              </a:rPr>
              <a:t>	</a:t>
            </a:r>
            <a:endParaRPr lang="en-CA" altLang="en-US" sz="1400" smtClean="0">
              <a:latin typeface="Consolas" pitchFamily="49" charset="0"/>
              <a:cs typeface="Consolas" pitchFamily="49" charset="0"/>
            </a:endParaRPr>
          </a:p>
        </p:txBody>
      </p:sp>
      <p:sp>
        <p:nvSpPr>
          <p:cNvPr id="14342"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 name="Rectangle 5"/>
          <p:cNvSpPr/>
          <p:nvPr/>
        </p:nvSpPr>
        <p:spPr>
          <a:xfrm>
            <a:off x="7308850" y="2843213"/>
            <a:ext cx="1008063" cy="3887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TextBox 6"/>
          <p:cNvSpPr txBox="1"/>
          <p:nvPr/>
        </p:nvSpPr>
        <p:spPr>
          <a:xfrm>
            <a:off x="4284663" y="6597650"/>
            <a:ext cx="4824412" cy="276225"/>
          </a:xfrm>
          <a:prstGeom prst="rect">
            <a:avLst/>
          </a:prstGeom>
          <a:noFill/>
        </p:spPr>
        <p:txBody>
          <a:bodyPr wrap="none">
            <a:spAutoFit/>
          </a:bodyPr>
          <a:lstStyle/>
          <a:p>
            <a:pPr>
              <a:defRPr/>
            </a:pPr>
            <a:r>
              <a:rPr lang="en-CA" sz="1200" dirty="0">
                <a:solidFill>
                  <a:schemeClr val="tx1">
                    <a:lumMod val="50000"/>
                    <a:lumOff val="50000"/>
                  </a:schemeClr>
                </a:solidFill>
              </a:rPr>
              <a:t>M.C. Hammer/EMI  http://www.youtube.com/watch?v=otCpCn0l4Wo</a:t>
            </a:r>
          </a:p>
        </p:txBody>
      </p:sp>
    </p:spTree>
    <p:extLst>
      <p:ext uri="{BB962C8B-B14F-4D97-AF65-F5344CB8AC3E}">
        <p14:creationId xmlns:p14="http://schemas.microsoft.com/office/powerpoint/2010/main" val="381600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latin typeface="Arial" charset="0"/>
                <a:cs typeface="Arial" charset="0"/>
              </a:rPr>
              <a:t>Recursion</a:t>
            </a:r>
            <a:endParaRPr lang="en-CA" altLang="en-US" smtClean="0">
              <a:latin typeface="Arial" charset="0"/>
              <a:cs typeface="Arial" charset="0"/>
            </a:endParaRPr>
          </a:p>
        </p:txBody>
      </p:sp>
      <p:sp>
        <p:nvSpPr>
          <p:cNvPr id="15363" name="Content Placeholder 2"/>
          <p:cNvSpPr>
            <a:spLocks noGrp="1"/>
          </p:cNvSpPr>
          <p:nvPr>
            <p:ph idx="1"/>
          </p:nvPr>
        </p:nvSpPr>
        <p:spPr/>
        <p:txBody>
          <a:bodyPr/>
          <a:lstStyle/>
          <a:p>
            <a:pPr>
              <a:buFont typeface="Arial" charset="0"/>
              <a:buNone/>
            </a:pPr>
            <a:r>
              <a:rPr lang="en-CA" altLang="en-US" smtClean="0">
                <a:latin typeface="Arial" charset="0"/>
                <a:cs typeface="Arial" charset="0"/>
              </a:rPr>
              <a:t>	From ECE 222, you know that memory for local variables is assigned on a stack</a:t>
            </a:r>
          </a:p>
          <a:p>
            <a:pPr lvl="1"/>
            <a:r>
              <a:rPr lang="en-CA" altLang="en-US" smtClean="0">
                <a:latin typeface="Arial" charset="0"/>
                <a:cs typeface="Arial" charset="0"/>
              </a:rPr>
              <a:t>Each time a function is called, memory for that function is pushed on top of the stack</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In ECE 222, you will see many other items that are placed onto the stack</a:t>
            </a:r>
          </a:p>
          <a:p>
            <a:pPr lvl="1"/>
            <a:r>
              <a:rPr lang="en-CA" altLang="en-US" smtClean="0">
                <a:latin typeface="Arial" charset="0"/>
                <a:cs typeface="Arial" charset="0"/>
              </a:rPr>
              <a:t>For example, the memory location of where to jump to when the function returns</a:t>
            </a:r>
          </a:p>
          <a:p>
            <a:pPr lvl="1"/>
            <a:endParaRPr lang="en-CA" altLang="en-US" smtClean="0">
              <a:latin typeface="Arial" charset="0"/>
              <a:cs typeface="Arial" charset="0"/>
            </a:endParaRPr>
          </a:p>
          <a:p>
            <a:pPr>
              <a:buFont typeface="Arial" charset="0"/>
              <a:buNone/>
            </a:pPr>
            <a:r>
              <a:rPr lang="en-CA" altLang="en-US" smtClean="0">
                <a:latin typeface="Arial" charset="0"/>
                <a:cs typeface="Arial" charset="0"/>
              </a:rPr>
              <a:t>	We will focus on simply the abstract memory locations</a:t>
            </a:r>
          </a:p>
          <a:p>
            <a:pPr>
              <a:buFont typeface="Arial" charset="0"/>
              <a:buNone/>
            </a:pPr>
            <a:endParaRPr lang="en-CA" altLang="en-US" sz="1400" smtClean="0">
              <a:latin typeface="Consolas" pitchFamily="49" charset="0"/>
              <a:cs typeface="Consolas" pitchFamily="49" charset="0"/>
            </a:endParaRPr>
          </a:p>
        </p:txBody>
      </p:sp>
      <p:sp>
        <p:nvSpPr>
          <p:cNvPr id="15364"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974380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CA" altLang="en-US" smtClean="0">
                <a:latin typeface="Arial" charset="0"/>
                <a:cs typeface="Arial" charset="0"/>
              </a:rPr>
              <a:t>Example</a:t>
            </a:r>
          </a:p>
        </p:txBody>
      </p:sp>
      <p:sp>
        <p:nvSpPr>
          <p:cNvPr id="16387" name="Content Placeholder 2"/>
          <p:cNvSpPr>
            <a:spLocks noGrp="1"/>
          </p:cNvSpPr>
          <p:nvPr>
            <p:ph idx="1"/>
          </p:nvPr>
        </p:nvSpPr>
        <p:spPr/>
        <p:txBody>
          <a:bodyPr/>
          <a:lstStyle/>
          <a:p>
            <a:pPr>
              <a:buFont typeface="Arial" charset="0"/>
              <a:buNone/>
            </a:pPr>
            <a:r>
              <a:rPr lang="en-CA" altLang="en-US" smtClean="0">
                <a:latin typeface="Arial" charset="0"/>
                <a:cs typeface="Arial" charset="0"/>
              </a:rPr>
              <a:t>	Suppose the local variable root is assigned the address of the root of our tree:  </a:t>
            </a:r>
            <a:r>
              <a:rPr lang="en-CA" altLang="en-US" smtClean="0">
                <a:latin typeface="Consolas" pitchFamily="49" charset="0"/>
                <a:cs typeface="Consolas" pitchFamily="49" charset="0"/>
              </a:rPr>
              <a:t>00015b10</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The first thing to occur is that some function must call</a:t>
            </a:r>
          </a:p>
          <a:p>
            <a:pPr>
              <a:buFont typeface="Arial" charset="0"/>
              <a:buNone/>
            </a:pPr>
            <a:r>
              <a:rPr lang="en-CA" altLang="en-US" smtClean="0">
                <a:latin typeface="Consolas" pitchFamily="49" charset="0"/>
                <a:cs typeface="Consolas" pitchFamily="49" charset="0"/>
              </a:rPr>
              <a:t>		int h = root-&gt;size();</a:t>
            </a:r>
          </a:p>
        </p:txBody>
      </p:sp>
      <p:sp>
        <p:nvSpPr>
          <p:cNvPr id="16388"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16389" name="Picture 2" descr="C:\Users\dwharder\Desktop\a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12"/>
          <p:cNvSpPr txBox="1">
            <a:spLocks noChangeArrowheads="1"/>
          </p:cNvSpPr>
          <p:nvPr/>
        </p:nvSpPr>
        <p:spPr bwMode="auto">
          <a:xfrm>
            <a:off x="6372225" y="6308725"/>
            <a:ext cx="2070100"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root-&gt;size(); </a:t>
            </a:r>
          </a:p>
        </p:txBody>
      </p:sp>
    </p:spTree>
    <p:extLst>
      <p:ext uri="{BB962C8B-B14F-4D97-AF65-F5344CB8AC3E}">
        <p14:creationId xmlns:p14="http://schemas.microsoft.com/office/powerpoint/2010/main" val="3780610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CA" altLang="en-US" smtClean="0">
                <a:latin typeface="Arial" charset="0"/>
                <a:cs typeface="Arial" charset="0"/>
              </a:rPr>
              <a:t>Example</a:t>
            </a:r>
          </a:p>
        </p:txBody>
      </p:sp>
      <p:sp>
        <p:nvSpPr>
          <p:cNvPr id="17411" name="Content Placeholder 2"/>
          <p:cNvSpPr>
            <a:spLocks noGrp="1"/>
          </p:cNvSpPr>
          <p:nvPr>
            <p:ph idx="1"/>
          </p:nvPr>
        </p:nvSpPr>
        <p:spPr/>
        <p:txBody>
          <a:bodyPr/>
          <a:lstStyle/>
          <a:p>
            <a:pPr>
              <a:buFont typeface="Arial" charset="0"/>
              <a:buNone/>
            </a:pPr>
            <a:r>
              <a:rPr lang="en-CA" altLang="en-US" smtClean="0">
                <a:latin typeface="Arial" charset="0"/>
                <a:cs typeface="Arial" charset="0"/>
              </a:rPr>
              <a:t>	Suppose the local variable root is assigned the address of the root of our tree:  </a:t>
            </a:r>
            <a:r>
              <a:rPr lang="en-CA" altLang="en-US" smtClean="0">
                <a:latin typeface="Consolas" pitchFamily="49" charset="0"/>
                <a:cs typeface="Consolas" pitchFamily="49" charset="0"/>
              </a:rPr>
              <a:t>00015b10</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The first thing to occur is that some function must call</a:t>
            </a:r>
          </a:p>
          <a:p>
            <a:pPr>
              <a:buFont typeface="Arial" charset="0"/>
              <a:buNone/>
            </a:pPr>
            <a:r>
              <a:rPr lang="en-CA" altLang="en-US" smtClean="0">
                <a:latin typeface="Consolas" pitchFamily="49" charset="0"/>
                <a:cs typeface="Consolas" pitchFamily="49" charset="0"/>
              </a:rPr>
              <a:t>		int h = root-&gt;size();</a:t>
            </a:r>
          </a:p>
        </p:txBody>
      </p:sp>
      <p:sp>
        <p:nvSpPr>
          <p:cNvPr id="17412"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17413" name="Picture 2" descr="C:\Users\dwharder\Desktop\a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2"/>
          <p:cNvSpPr txBox="1">
            <a:spLocks noChangeArrowheads="1"/>
          </p:cNvSpPr>
          <p:nvPr/>
        </p:nvSpPr>
        <p:spPr bwMode="auto">
          <a:xfrm>
            <a:off x="6372225" y="6308725"/>
            <a:ext cx="2070100"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root-&gt;size(); </a:t>
            </a:r>
          </a:p>
        </p:txBody>
      </p:sp>
      <p:pic>
        <p:nvPicPr>
          <p:cNvPr id="17415" name="Picture 2" descr="C:\Users\dwharder\Desktop\t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644900"/>
            <a:ext cx="47513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972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dwharder\Desktop\at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p:nvPr>
        </p:nvSpPr>
        <p:spPr/>
        <p:txBody>
          <a:bodyPr/>
          <a:lstStyle/>
          <a:p>
            <a:r>
              <a:rPr lang="en-CA" altLang="en-US" smtClean="0">
                <a:latin typeface="Arial" charset="0"/>
                <a:cs typeface="Arial" charset="0"/>
              </a:rPr>
              <a:t>Example</a:t>
            </a:r>
          </a:p>
        </p:txBody>
      </p:sp>
      <p:sp>
        <p:nvSpPr>
          <p:cNvPr id="18436" name="Content Placeholder 2"/>
          <p:cNvSpPr>
            <a:spLocks noGrp="1"/>
          </p:cNvSpPr>
          <p:nvPr>
            <p:ph idx="1"/>
          </p:nvPr>
        </p:nvSpPr>
        <p:spPr/>
        <p:txBody>
          <a:bodyPr/>
          <a:lstStyle/>
          <a:p>
            <a:pPr>
              <a:buFont typeface="Arial" charset="0"/>
              <a:buNone/>
            </a:pPr>
            <a:r>
              <a:rPr lang="en-CA" altLang="en-US" smtClean="0">
                <a:latin typeface="Arial" charset="0"/>
                <a:cs typeface="Arial" charset="0"/>
              </a:rPr>
              <a:t>	Memory is allocated on the stack for the call to</a:t>
            </a:r>
            <a:br>
              <a:rPr lang="en-CA" altLang="en-US" smtClean="0">
                <a:latin typeface="Arial" charset="0"/>
                <a:cs typeface="Arial" charset="0"/>
              </a:rPr>
            </a:br>
            <a:r>
              <a:rPr lang="en-CA" altLang="en-US" smtClean="0">
                <a:latin typeface="Consolas" pitchFamily="49" charset="0"/>
                <a:cs typeface="Consolas" pitchFamily="49" charset="0"/>
              </a:rPr>
              <a:t>size</a:t>
            </a:r>
            <a:r>
              <a:rPr lang="en-CA" altLang="en-US" smtClean="0">
                <a:latin typeface="Arial" charset="0"/>
                <a:cs typeface="Arial" charset="0"/>
              </a:rPr>
              <a:t> call with memory for </a:t>
            </a:r>
            <a:r>
              <a:rPr lang="en-CA" altLang="en-US" smtClean="0">
                <a:latin typeface="Consolas" pitchFamily="49" charset="0"/>
                <a:cs typeface="Consolas" pitchFamily="49" charset="0"/>
              </a:rPr>
              <a:t>this</a:t>
            </a:r>
            <a:r>
              <a:rPr lang="en-CA" altLang="en-US" smtClean="0">
                <a:latin typeface="Arial" charset="0"/>
                <a:cs typeface="Arial" charset="0"/>
              </a:rPr>
              <a:t>, </a:t>
            </a:r>
            <a:r>
              <a:rPr lang="en-CA" altLang="en-US" smtClean="0">
                <a:latin typeface="Consolas" pitchFamily="49" charset="0"/>
                <a:cs typeface="Consolas" pitchFamily="49" charset="0"/>
              </a:rPr>
              <a:t>s</a:t>
            </a:r>
            <a:r>
              <a:rPr lang="en-CA" altLang="en-US" smtClean="0">
                <a:latin typeface="Arial" charset="0"/>
                <a:cs typeface="Arial" charset="0"/>
              </a:rPr>
              <a:t>, and </a:t>
            </a:r>
            <a:r>
              <a:rPr lang="en-CA" altLang="en-US" smtClean="0">
                <a:latin typeface="Consolas" pitchFamily="49" charset="0"/>
                <a:cs typeface="Consolas" pitchFamily="49" charset="0"/>
              </a:rPr>
              <a:t>ptr</a:t>
            </a:r>
            <a:br>
              <a:rPr lang="en-CA" altLang="en-US" smtClean="0">
                <a:latin typeface="Consolas" pitchFamily="49" charset="0"/>
                <a:cs typeface="Consolas" pitchFamily="49" charset="0"/>
              </a:rPr>
            </a:br>
            <a:r>
              <a:rPr lang="en-CA" altLang="en-US" smtClean="0">
                <a:latin typeface="Consolas" pitchFamily="49" charset="0"/>
                <a:cs typeface="Consolas" pitchFamily="49" charset="0"/>
              </a:rPr>
              <a:t/>
            </a:r>
            <a:br>
              <a:rPr lang="en-CA" altLang="en-US" smtClean="0">
                <a:latin typeface="Consolas" pitchFamily="49" charset="0"/>
                <a:cs typeface="Consolas" pitchFamily="49" charset="0"/>
              </a:rPr>
            </a:br>
            <a:r>
              <a:rPr lang="en-CA" altLang="en-US" smtClean="0">
                <a:latin typeface="Arial" charset="0"/>
                <a:cs typeface="Arial" charset="0"/>
              </a:rPr>
              <a:t>The implicit local variable </a:t>
            </a:r>
            <a:r>
              <a:rPr lang="en-CA" altLang="en-US" smtClean="0">
                <a:latin typeface="Consolas" pitchFamily="49" charset="0"/>
                <a:cs typeface="Consolas" pitchFamily="49" charset="0"/>
              </a:rPr>
              <a:t>this</a:t>
            </a:r>
            <a:r>
              <a:rPr lang="en-CA" altLang="en-US" smtClean="0">
                <a:latin typeface="Arial" charset="0"/>
                <a:cs typeface="Arial" charset="0"/>
              </a:rPr>
              <a:t> is assigned the address</a:t>
            </a:r>
            <a:br>
              <a:rPr lang="en-CA" altLang="en-US" smtClean="0">
                <a:latin typeface="Arial" charset="0"/>
                <a:cs typeface="Arial" charset="0"/>
              </a:rPr>
            </a:br>
            <a:r>
              <a:rPr lang="en-CA" altLang="en-US" smtClean="0">
                <a:latin typeface="Arial" charset="0"/>
                <a:cs typeface="Arial" charset="0"/>
              </a:rPr>
              <a:t>of the node</a:t>
            </a:r>
          </a:p>
          <a:p>
            <a:pPr>
              <a:buFont typeface="Arial" charset="0"/>
              <a:buNone/>
            </a:pPr>
            <a:r>
              <a:rPr lang="en-CA" altLang="en-US" smtClean="0">
                <a:latin typeface="Consolas" pitchFamily="49" charset="0"/>
                <a:cs typeface="Consolas" pitchFamily="49" charset="0"/>
              </a:rPr>
              <a:t>		</a:t>
            </a:r>
            <a:r>
              <a:rPr lang="en-CA" altLang="en-US" sz="1800" b="1" smtClean="0">
                <a:solidFill>
                  <a:srgbClr val="FF0000"/>
                </a:solidFill>
                <a:latin typeface="Consolas" pitchFamily="49" charset="0"/>
                <a:cs typeface="Consolas" pitchFamily="49" charset="0"/>
              </a:rPr>
              <a:t>Simple_tree const *this</a:t>
            </a:r>
            <a:endParaRPr lang="en-CA" altLang="en-US" b="1" smtClean="0">
              <a:solidFill>
                <a:srgbClr val="FF0000"/>
              </a:solidFill>
              <a:latin typeface="Consolas" pitchFamily="49" charset="0"/>
              <a:cs typeface="Consolas" pitchFamily="49" charset="0"/>
            </a:endParaRPr>
          </a:p>
        </p:txBody>
      </p:sp>
      <p:sp>
        <p:nvSpPr>
          <p:cNvPr id="1843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18438" name="Rectangle 6"/>
          <p:cNvSpPr>
            <a:spLocks noChangeArrowheads="1"/>
          </p:cNvSpPr>
          <p:nvPr/>
        </p:nvSpPr>
        <p:spPr bwMode="auto">
          <a:xfrm>
            <a:off x="107950" y="4365625"/>
            <a:ext cx="49688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int s</a:t>
            </a:r>
            <a:r>
              <a:rPr lang="en-CA" altLang="en-US" sz="1200" dirty="0">
                <a:latin typeface="Consolas" pitchFamily="49" charset="0"/>
              </a:rPr>
              <a:t>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Single_node&lt;</a:t>
            </a:r>
            <a:r>
              <a:rPr lang="en-CA" altLang="en-US" sz="1200" b="1" dirty="0" err="1">
                <a:solidFill>
                  <a:srgbClr val="FF0000"/>
                </a:solidFill>
                <a:latin typeface="Consolas" pitchFamily="49" charset="0"/>
              </a:rPr>
              <a:t>Simple_tree</a:t>
            </a:r>
            <a:r>
              <a:rPr lang="en-CA" altLang="en-US" sz="1200" b="1" dirty="0">
                <a:solidFill>
                  <a:srgbClr val="FF0000"/>
                </a:solidFill>
                <a:latin typeface="Consolas" pitchFamily="49" charset="0"/>
              </a:rPr>
              <a:t> *&gt; *ptr </a:t>
            </a:r>
            <a:r>
              <a:rPr lang="en-CA" altLang="en-US" sz="1200" dirty="0">
                <a:latin typeface="Consolas" pitchFamily="49" charset="0"/>
              </a:rPr>
              <a:t>=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18439" name="TextBox 7"/>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311431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dwharder\Desktop\a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p:txBody>
          <a:bodyPr/>
          <a:lstStyle/>
          <a:p>
            <a:r>
              <a:rPr lang="en-CA" altLang="en-US" smtClean="0">
                <a:latin typeface="Arial" charset="0"/>
                <a:cs typeface="Arial" charset="0"/>
              </a:rPr>
              <a:t>Example</a:t>
            </a:r>
          </a:p>
        </p:txBody>
      </p:sp>
      <p:sp>
        <p:nvSpPr>
          <p:cNvPr id="19460" name="Content Placeholder 2"/>
          <p:cNvSpPr>
            <a:spLocks noGrp="1"/>
          </p:cNvSpPr>
          <p:nvPr>
            <p:ph idx="1"/>
          </p:nvPr>
        </p:nvSpPr>
        <p:spPr/>
        <p:txBody>
          <a:bodyPr/>
          <a:lstStyle/>
          <a:p>
            <a:pPr>
              <a:buFont typeface="Arial" charset="0"/>
              <a:buNone/>
            </a:pPr>
            <a:r>
              <a:rPr lang="en-CA" altLang="en-US" smtClean="0">
                <a:latin typeface="Arial" charset="0"/>
                <a:cs typeface="Arial" charset="0"/>
              </a:rPr>
              <a:t>	First, the local variable </a:t>
            </a:r>
            <a:r>
              <a:rPr lang="en-CA" altLang="en-US" smtClean="0">
                <a:latin typeface="Consolas" pitchFamily="49" charset="0"/>
                <a:cs typeface="Consolas" pitchFamily="49" charset="0"/>
              </a:rPr>
              <a:t>s</a:t>
            </a:r>
            <a:r>
              <a:rPr lang="en-CA" altLang="en-US" smtClean="0">
                <a:latin typeface="Arial" charset="0"/>
                <a:cs typeface="Arial" charset="0"/>
              </a:rPr>
              <a:t> is set to 1</a:t>
            </a:r>
          </a:p>
          <a:p>
            <a:pPr lvl="1"/>
            <a:r>
              <a:rPr lang="en-CA" altLang="en-US" smtClean="0">
                <a:latin typeface="Arial" charset="0"/>
                <a:cs typeface="Arial" charset="0"/>
              </a:rPr>
              <a:t>This sets the corresponding location on the stack</a:t>
            </a:r>
          </a:p>
          <a:p>
            <a:pPr lvl="1"/>
            <a:endParaRPr lang="en-CA" altLang="en-US" smtClean="0">
              <a:latin typeface="Arial" charset="0"/>
              <a:cs typeface="Arial" charset="0"/>
            </a:endParaRPr>
          </a:p>
          <a:p>
            <a:pPr>
              <a:buFont typeface="Arial" charset="0"/>
              <a:buNone/>
            </a:pPr>
            <a:r>
              <a:rPr lang="en-CA" altLang="en-US" smtClean="0">
                <a:latin typeface="Arial" charset="0"/>
                <a:cs typeface="Arial" charset="0"/>
              </a:rPr>
              <a:t>	</a:t>
            </a:r>
          </a:p>
        </p:txBody>
      </p:sp>
      <p:sp>
        <p:nvSpPr>
          <p:cNvPr id="1946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19462" name="Rectangle 6"/>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a:t>
            </a:r>
            <a:r>
              <a:rPr lang="en-CA" altLang="en-US" sz="1200" b="1" dirty="0">
                <a:solidFill>
                  <a:srgbClr val="FF0000"/>
                </a:solidFill>
                <a:latin typeface="Consolas" pitchFamily="49" charset="0"/>
              </a:rPr>
              <a:t>s = 1</a:t>
            </a:r>
            <a:r>
              <a:rPr lang="en-CA" altLang="en-US" sz="1200" dirty="0">
                <a:latin typeface="Consolas" pitchFamily="49" charset="0"/>
              </a:rPr>
              <a:t>;</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19463" name="TextBox 7"/>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51429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Users\dwharder\Desktop\a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p:txBody>
          <a:bodyPr/>
          <a:lstStyle/>
          <a:p>
            <a:r>
              <a:rPr lang="en-CA" altLang="en-US" smtClean="0">
                <a:latin typeface="Arial" charset="0"/>
                <a:cs typeface="Arial" charset="0"/>
              </a:rPr>
              <a:t>Example</a:t>
            </a:r>
          </a:p>
        </p:txBody>
      </p:sp>
      <p:sp>
        <p:nvSpPr>
          <p:cNvPr id="20484" name="Content Placeholder 2"/>
          <p:cNvSpPr>
            <a:spLocks noGrp="1"/>
          </p:cNvSpPr>
          <p:nvPr>
            <p:ph idx="1"/>
          </p:nvPr>
        </p:nvSpPr>
        <p:spPr/>
        <p:txBody>
          <a:bodyPr/>
          <a:lstStyle/>
          <a:p>
            <a:pPr>
              <a:buFont typeface="Arial" charset="0"/>
              <a:buNone/>
            </a:pPr>
            <a:r>
              <a:rPr lang="en-CA" altLang="en-US" smtClean="0">
                <a:latin typeface="Arial" charset="0"/>
                <a:cs typeface="Arial" charset="0"/>
              </a:rPr>
              <a:t>	First, the local variable </a:t>
            </a:r>
            <a:r>
              <a:rPr lang="en-CA" altLang="en-US" smtClean="0">
                <a:latin typeface="Consolas" pitchFamily="49" charset="0"/>
                <a:cs typeface="Consolas" pitchFamily="49" charset="0"/>
              </a:rPr>
              <a:t>s</a:t>
            </a:r>
            <a:r>
              <a:rPr lang="en-CA" altLang="en-US" smtClean="0">
                <a:latin typeface="Arial" charset="0"/>
                <a:cs typeface="Arial" charset="0"/>
              </a:rPr>
              <a:t> is set to 1</a:t>
            </a:r>
          </a:p>
          <a:p>
            <a:pPr lvl="1"/>
            <a:r>
              <a:rPr lang="en-CA" altLang="en-US" smtClean="0">
                <a:latin typeface="Arial" charset="0"/>
                <a:cs typeface="Arial" charset="0"/>
              </a:rPr>
              <a:t>This sets the corresponding location on the stack</a:t>
            </a:r>
          </a:p>
          <a:p>
            <a:pPr lvl="1"/>
            <a:endParaRPr lang="en-CA" altLang="en-US" smtClean="0">
              <a:latin typeface="Arial" charset="0"/>
              <a:cs typeface="Arial" charset="0"/>
            </a:endParaRPr>
          </a:p>
          <a:p>
            <a:pPr>
              <a:buFont typeface="Arial" charset="0"/>
              <a:buNone/>
            </a:pPr>
            <a:r>
              <a:rPr lang="en-CA" altLang="en-US" smtClean="0">
                <a:latin typeface="Arial" charset="0"/>
                <a:cs typeface="Arial" charset="0"/>
              </a:rPr>
              <a:t>	The initialization of the for loop calls </a:t>
            </a:r>
            <a:r>
              <a:rPr lang="en-CA" altLang="en-US" smtClean="0">
                <a:latin typeface="Consolas" pitchFamily="49" charset="0"/>
                <a:cs typeface="Consolas" pitchFamily="49" charset="0"/>
              </a:rPr>
              <a:t>children.head()</a:t>
            </a:r>
          </a:p>
          <a:p>
            <a:pPr lvl="1"/>
            <a:r>
              <a:rPr lang="en-CA" altLang="en-US" smtClean="0">
                <a:latin typeface="Arial" charset="0"/>
                <a:cs typeface="Arial" charset="0"/>
              </a:rPr>
              <a:t>The variable </a:t>
            </a:r>
            <a:r>
              <a:rPr lang="en-CA" altLang="en-US" smtClean="0">
                <a:latin typeface="Consolas" pitchFamily="49" charset="0"/>
                <a:cs typeface="Consolas" pitchFamily="49" charset="0"/>
              </a:rPr>
              <a:t>this</a:t>
            </a:r>
            <a:r>
              <a:rPr lang="en-CA" altLang="en-US" smtClean="0">
                <a:latin typeface="Arial" charset="0"/>
                <a:cs typeface="Arial" charset="0"/>
              </a:rPr>
              <a:t> tells us where to find this linked list</a:t>
            </a:r>
          </a:p>
        </p:txBody>
      </p:sp>
      <p:sp>
        <p:nvSpPr>
          <p:cNvPr id="2048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20486" name="Rectangle 6"/>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b="1" dirty="0" err="1">
                <a:solidFill>
                  <a:srgbClr val="FF0000"/>
                </a:solidFill>
                <a:latin typeface="Consolas" pitchFamily="49" charset="0"/>
              </a:rPr>
              <a:t>children.head</a:t>
            </a:r>
            <a:r>
              <a:rPr lang="en-CA" altLang="en-US" sz="1200" b="1" dirty="0">
                <a:solidFill>
                  <a:srgbClr val="FF0000"/>
                </a:solidFill>
                <a:latin typeface="Consolas" pitchFamily="49" charset="0"/>
              </a:rPr>
              <a:t>()</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20487" name="TextBox 7"/>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051593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C:\Users\dwharder\Desktop\a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p:cNvSpPr>
            <a:spLocks noGrp="1"/>
          </p:cNvSpPr>
          <p:nvPr>
            <p:ph type="title"/>
          </p:nvPr>
        </p:nvSpPr>
        <p:spPr/>
        <p:txBody>
          <a:bodyPr/>
          <a:lstStyle/>
          <a:p>
            <a:r>
              <a:rPr lang="en-CA" altLang="en-US" smtClean="0">
                <a:latin typeface="Arial" charset="0"/>
                <a:cs typeface="Arial" charset="0"/>
              </a:rPr>
              <a:t>Example</a:t>
            </a:r>
          </a:p>
        </p:txBody>
      </p:sp>
      <p:sp>
        <p:nvSpPr>
          <p:cNvPr id="21508" name="Content Placeholder 2"/>
          <p:cNvSpPr>
            <a:spLocks noGrp="1"/>
          </p:cNvSpPr>
          <p:nvPr>
            <p:ph idx="1"/>
          </p:nvPr>
        </p:nvSpPr>
        <p:spPr/>
        <p:txBody>
          <a:bodyPr/>
          <a:lstStyle/>
          <a:p>
            <a:pPr>
              <a:buFont typeface="Arial" charset="0"/>
              <a:buNone/>
            </a:pPr>
            <a:r>
              <a:rPr lang="en-CA" altLang="en-US" smtClean="0">
                <a:latin typeface="Arial" charset="0"/>
                <a:cs typeface="Arial" charset="0"/>
              </a:rPr>
              <a:t>	For the call to </a:t>
            </a:r>
            <a:r>
              <a:rPr lang="en-CA" altLang="en-US" smtClean="0">
                <a:latin typeface="Consolas" pitchFamily="49" charset="0"/>
                <a:cs typeface="Consolas" pitchFamily="49" charset="0"/>
              </a:rPr>
              <a:t>children.head()</a:t>
            </a:r>
            <a:r>
              <a:rPr lang="en-CA" altLang="en-US" smtClean="0">
                <a:latin typeface="Arial" charset="0"/>
                <a:cs typeface="Arial" charset="0"/>
              </a:rPr>
              <a:t>, we must</a:t>
            </a:r>
            <a:br>
              <a:rPr lang="en-CA" altLang="en-US" smtClean="0">
                <a:latin typeface="Arial" charset="0"/>
                <a:cs typeface="Arial" charset="0"/>
              </a:rPr>
            </a:br>
            <a:r>
              <a:rPr lang="en-CA" altLang="en-US" smtClean="0">
                <a:latin typeface="Arial" charset="0"/>
                <a:cs typeface="Arial" charset="0"/>
              </a:rPr>
              <a:t>allocate new memory on the stack—in this case,</a:t>
            </a:r>
            <a:br>
              <a:rPr lang="en-CA" altLang="en-US" smtClean="0">
                <a:latin typeface="Arial" charset="0"/>
                <a:cs typeface="Arial" charset="0"/>
              </a:rPr>
            </a:br>
            <a:r>
              <a:rPr lang="en-CA" altLang="en-US" smtClean="0">
                <a:latin typeface="Arial" charset="0"/>
                <a:cs typeface="Arial" charset="0"/>
              </a:rPr>
              <a:t>it only stores the implicit local variable </a:t>
            </a:r>
            <a:r>
              <a:rPr lang="en-CA" altLang="en-US" smtClean="0">
                <a:latin typeface="Consolas" pitchFamily="49" charset="0"/>
                <a:cs typeface="Consolas" pitchFamily="49" charset="0"/>
              </a:rPr>
              <a:t>this</a:t>
            </a:r>
            <a:endParaRPr lang="en-CA" altLang="en-US" smtClean="0">
              <a:latin typeface="Arial" charset="0"/>
              <a:cs typeface="Arial" charset="0"/>
            </a:endParaRPr>
          </a:p>
          <a:p>
            <a:pPr lvl="1"/>
            <a:r>
              <a:rPr lang="en-CA" altLang="en-US" smtClean="0">
                <a:latin typeface="Arial" charset="0"/>
                <a:cs typeface="Arial" charset="0"/>
              </a:rPr>
              <a:t>Note that the address is </a:t>
            </a:r>
            <a:r>
              <a:rPr lang="en-CA" altLang="en-US" smtClean="0">
                <a:latin typeface="Consolas" pitchFamily="49" charset="0"/>
                <a:cs typeface="Consolas" pitchFamily="49" charset="0"/>
              </a:rPr>
              <a:t>&amp;A + 4</a:t>
            </a:r>
            <a:r>
              <a:rPr lang="en-CA" altLang="en-US" smtClean="0">
                <a:latin typeface="Arial" charset="0"/>
                <a:cs typeface="Arial" charset="0"/>
              </a:rPr>
              <a:t/>
            </a:r>
            <a:br>
              <a:rPr lang="en-CA" altLang="en-US" smtClean="0">
                <a:latin typeface="Arial" charset="0"/>
                <a:cs typeface="Arial" charset="0"/>
              </a:rPr>
            </a:br>
            <a:r>
              <a:rPr lang="en-CA" altLang="en-US" smtClean="0">
                <a:latin typeface="Arial" charset="0"/>
                <a:cs typeface="Arial" charset="0"/>
              </a:rPr>
              <a:t> </a:t>
            </a:r>
            <a:endParaRPr lang="en-CA" altLang="en-US" smtClean="0">
              <a:latin typeface="Consolas" pitchFamily="49" charset="0"/>
              <a:cs typeface="Consolas" pitchFamily="49" charset="0"/>
            </a:endParaRPr>
          </a:p>
        </p:txBody>
      </p:sp>
      <p:sp>
        <p:nvSpPr>
          <p:cNvPr id="2150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21510" name="Rectangle 6"/>
          <p:cNvSpPr>
            <a:spLocks noChangeArrowheads="1"/>
          </p:cNvSpPr>
          <p:nvPr/>
        </p:nvSpPr>
        <p:spPr bwMode="auto">
          <a:xfrm>
            <a:off x="107950" y="4365625"/>
            <a:ext cx="4751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a:latin typeface="Consolas" pitchFamily="49" charset="0"/>
              </a:rPr>
              <a:t>Simple_node *Single_list::head() const {</a:t>
            </a:r>
          </a:p>
          <a:p>
            <a:pPr eaLnBrk="1" hangingPunct="1"/>
            <a:r>
              <a:rPr lang="en-CA" altLang="en-US" sz="1200">
                <a:latin typeface="Consolas" pitchFamily="49" charset="0"/>
              </a:rPr>
              <a:t>    return list_head;</a:t>
            </a:r>
          </a:p>
          <a:p>
            <a:pPr eaLnBrk="1" hangingPunct="1"/>
            <a:r>
              <a:rPr lang="en-CA" altLang="en-US" sz="1200">
                <a:latin typeface="Consolas" pitchFamily="49" charset="0"/>
              </a:rPr>
              <a:t>}</a:t>
            </a:r>
          </a:p>
        </p:txBody>
      </p:sp>
      <p:sp>
        <p:nvSpPr>
          <p:cNvPr id="9" name="TextBox 8"/>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450263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C:\Users\dwharder\Desktop\a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p:txBody>
          <a:bodyPr/>
          <a:lstStyle/>
          <a:p>
            <a:r>
              <a:rPr lang="en-CA" altLang="en-US" smtClean="0">
                <a:latin typeface="Arial" charset="0"/>
                <a:cs typeface="Arial" charset="0"/>
              </a:rPr>
              <a:t>Example</a:t>
            </a:r>
          </a:p>
        </p:txBody>
      </p:sp>
      <p:sp>
        <p:nvSpPr>
          <p:cNvPr id="22532" name="Content Placeholder 2"/>
          <p:cNvSpPr>
            <a:spLocks noGrp="1"/>
          </p:cNvSpPr>
          <p:nvPr>
            <p:ph idx="1"/>
          </p:nvPr>
        </p:nvSpPr>
        <p:spPr/>
        <p:txBody>
          <a:bodyPr/>
          <a:lstStyle/>
          <a:p>
            <a:pPr>
              <a:buFont typeface="Arial" charset="0"/>
              <a:buNone/>
            </a:pPr>
            <a:r>
              <a:rPr lang="en-CA" altLang="en-US" smtClean="0">
                <a:latin typeface="Arial" charset="0"/>
                <a:cs typeface="Arial" charset="0"/>
              </a:rPr>
              <a:t>	For the call to </a:t>
            </a:r>
            <a:r>
              <a:rPr lang="en-CA" altLang="en-US" smtClean="0">
                <a:latin typeface="Consolas" pitchFamily="49" charset="0"/>
                <a:cs typeface="Consolas" pitchFamily="49" charset="0"/>
              </a:rPr>
              <a:t>children.head()</a:t>
            </a:r>
            <a:r>
              <a:rPr lang="en-CA" altLang="en-US" smtClean="0">
                <a:latin typeface="Arial" charset="0"/>
                <a:cs typeface="Arial" charset="0"/>
              </a:rPr>
              <a:t>, we must</a:t>
            </a:r>
            <a:br>
              <a:rPr lang="en-CA" altLang="en-US" smtClean="0">
                <a:latin typeface="Arial" charset="0"/>
                <a:cs typeface="Arial" charset="0"/>
              </a:rPr>
            </a:br>
            <a:r>
              <a:rPr lang="en-CA" altLang="en-US" smtClean="0">
                <a:latin typeface="Arial" charset="0"/>
                <a:cs typeface="Arial" charset="0"/>
              </a:rPr>
              <a:t>allocate new memory on the stack—in this case,</a:t>
            </a:r>
            <a:br>
              <a:rPr lang="en-CA" altLang="en-US" smtClean="0">
                <a:latin typeface="Arial" charset="0"/>
                <a:cs typeface="Arial" charset="0"/>
              </a:rPr>
            </a:br>
            <a:r>
              <a:rPr lang="en-CA" altLang="en-US" smtClean="0">
                <a:latin typeface="Arial" charset="0"/>
                <a:cs typeface="Arial" charset="0"/>
              </a:rPr>
              <a:t>it only stores the implicit local variable </a:t>
            </a:r>
            <a:r>
              <a:rPr lang="en-CA" altLang="en-US" smtClean="0">
                <a:latin typeface="Consolas" pitchFamily="49" charset="0"/>
                <a:cs typeface="Consolas" pitchFamily="49" charset="0"/>
              </a:rPr>
              <a:t>this</a:t>
            </a:r>
            <a:r>
              <a:rPr lang="en-CA" altLang="en-US" smtClean="0">
                <a:latin typeface="Arial" charset="0"/>
                <a:cs typeface="Arial" charset="0"/>
              </a:rPr>
              <a:t/>
            </a:r>
            <a:br>
              <a:rPr lang="en-CA" altLang="en-US" smtClean="0">
                <a:latin typeface="Arial" charset="0"/>
                <a:cs typeface="Arial" charset="0"/>
              </a:rPr>
            </a:br>
            <a:r>
              <a:rPr lang="en-CA" altLang="en-US" smtClean="0">
                <a:latin typeface="Arial" charset="0"/>
                <a:cs typeface="Arial" charset="0"/>
              </a:rPr>
              <a:t> </a:t>
            </a:r>
            <a:endParaRPr lang="en-CA" altLang="en-US" smtClean="0">
              <a:latin typeface="Consolas" pitchFamily="49" charset="0"/>
              <a:cs typeface="Consolas" pitchFamily="49" charset="0"/>
            </a:endParaRPr>
          </a:p>
        </p:txBody>
      </p:sp>
      <p:sp>
        <p:nvSpPr>
          <p:cNvPr id="2253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9" name="TextBox 8"/>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22536" name="Picture 3" descr="C:\Users\dwharder\Desktop\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925763"/>
            <a:ext cx="4967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40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latin typeface="Arial" charset="0"/>
                <a:cs typeface="Arial" charset="0"/>
              </a:rPr>
              <a:t>Outline</a:t>
            </a:r>
          </a:p>
        </p:txBody>
      </p:sp>
      <p:sp>
        <p:nvSpPr>
          <p:cNvPr id="5123" name="Rectangle 3"/>
          <p:cNvSpPr>
            <a:spLocks noGrp="1" noChangeArrowheads="1"/>
          </p:cNvSpPr>
          <p:nvPr>
            <p:ph type="body" idx="1"/>
          </p:nvPr>
        </p:nvSpPr>
        <p:spPr/>
        <p:txBody>
          <a:bodyPr/>
          <a:lstStyle/>
          <a:p>
            <a:pPr>
              <a:buFont typeface="Arial" charset="0"/>
              <a:buNone/>
            </a:pPr>
            <a:r>
              <a:rPr lang="en-US" altLang="en-US" sz="1800" smtClean="0">
                <a:latin typeface="Arial" charset="0"/>
                <a:cs typeface="Arial" charset="0"/>
              </a:rPr>
              <a:t>	</a:t>
            </a:r>
            <a:r>
              <a:rPr lang="en-US" altLang="en-US" smtClean="0">
                <a:latin typeface="Arial" charset="0"/>
                <a:cs typeface="Arial" charset="0"/>
              </a:rPr>
              <a:t>This topic will step through a recursive function call of the </a:t>
            </a:r>
            <a:r>
              <a:rPr lang="en-US" altLang="en-US" smtClean="0">
                <a:latin typeface="Consolas" pitchFamily="49" charset="0"/>
                <a:cs typeface="Consolas" pitchFamily="49" charset="0"/>
              </a:rPr>
              <a:t>Simple_tree</a:t>
            </a:r>
            <a:r>
              <a:rPr lang="en-US" altLang="en-US" smtClean="0">
                <a:latin typeface="Arial" charset="0"/>
                <a:cs typeface="Arial" charset="0"/>
              </a:rPr>
              <a:t> class</a:t>
            </a:r>
          </a:p>
          <a:p>
            <a:pPr lvl="1"/>
            <a:r>
              <a:rPr lang="en-US" altLang="en-US" smtClean="0">
                <a:latin typeface="Arial" charset="0"/>
                <a:cs typeface="Arial" charset="0"/>
              </a:rPr>
              <a:t>We will recursively calculate </a:t>
            </a:r>
            <a:r>
              <a:rPr lang="en-US" altLang="en-US" smtClean="0">
                <a:latin typeface="Consolas" pitchFamily="49" charset="0"/>
                <a:cs typeface="Consolas" pitchFamily="49" charset="0"/>
              </a:rPr>
              <a:t>size()</a:t>
            </a:r>
            <a:r>
              <a:rPr lang="en-US" altLang="en-US" smtClean="0">
                <a:latin typeface="Arial" charset="0"/>
                <a:cs typeface="Arial" charset="0"/>
              </a:rPr>
              <a:t> on a tree</a:t>
            </a:r>
          </a:p>
          <a:p>
            <a:pPr lvl="1"/>
            <a:r>
              <a:rPr lang="en-US" altLang="en-US" smtClean="0">
                <a:latin typeface="Arial" charset="0"/>
                <a:cs typeface="Arial" charset="0"/>
              </a:rPr>
              <a:t>We will be looking at the memory stack to see how local variables are saved</a:t>
            </a:r>
          </a:p>
          <a:p>
            <a:pPr lvl="1"/>
            <a:r>
              <a:rPr lang="en-US" altLang="en-US" smtClean="0">
                <a:latin typeface="Arial" charset="0"/>
                <a:cs typeface="Arial" charset="0"/>
              </a:rPr>
              <a:t>In the end, the recursion will give us the number of nodes in the tree</a:t>
            </a:r>
          </a:p>
        </p:txBody>
      </p:sp>
    </p:spTree>
    <p:extLst>
      <p:ext uri="{BB962C8B-B14F-4D97-AF65-F5344CB8AC3E}">
        <p14:creationId xmlns:p14="http://schemas.microsoft.com/office/powerpoint/2010/main" val="1712997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CA" altLang="en-US" smtClean="0">
                <a:latin typeface="Arial" charset="0"/>
                <a:cs typeface="Arial" charset="0"/>
              </a:rPr>
              <a:t>Example</a:t>
            </a:r>
          </a:p>
        </p:txBody>
      </p:sp>
      <p:sp>
        <p:nvSpPr>
          <p:cNvPr id="235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All this member function does is returns the</a:t>
            </a:r>
            <a:br>
              <a:rPr lang="en-CA" altLang="en-US" smtClean="0">
                <a:latin typeface="Arial" charset="0"/>
                <a:cs typeface="Arial" charset="0"/>
              </a:rPr>
            </a:br>
            <a:r>
              <a:rPr lang="en-CA" altLang="en-US" smtClean="0">
                <a:latin typeface="Arial" charset="0"/>
                <a:cs typeface="Arial" charset="0"/>
              </a:rPr>
              <a:t>member variable </a:t>
            </a:r>
            <a:r>
              <a:rPr lang="en-CA" altLang="en-US" smtClean="0">
                <a:latin typeface="Consolas" pitchFamily="49" charset="0"/>
                <a:cs typeface="Consolas" pitchFamily="49" charset="0"/>
              </a:rPr>
              <a:t>list_head</a:t>
            </a:r>
          </a:p>
          <a:p>
            <a:pPr lvl="1"/>
            <a:r>
              <a:rPr lang="en-CA" altLang="en-US" smtClean="0">
                <a:latin typeface="Arial" charset="0"/>
                <a:cs typeface="Arial" charset="0"/>
              </a:rPr>
              <a:t>This is copied immediately on top of the memory</a:t>
            </a:r>
            <a:br>
              <a:rPr lang="en-CA" altLang="en-US" smtClean="0">
                <a:latin typeface="Arial" charset="0"/>
                <a:cs typeface="Arial" charset="0"/>
              </a:rPr>
            </a:br>
            <a:r>
              <a:rPr lang="en-CA" altLang="en-US" smtClean="0">
                <a:latin typeface="Arial" charset="0"/>
                <a:cs typeface="Arial" charset="0"/>
              </a:rPr>
              <a:t>allocated for the calling function</a:t>
            </a:r>
          </a:p>
        </p:txBody>
      </p:sp>
      <p:sp>
        <p:nvSpPr>
          <p:cNvPr id="23556"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23557" name="Picture 6" descr="C:\Users\dwharder\Desktop\a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107950" y="4365625"/>
            <a:ext cx="4751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a:latin typeface="Consolas" pitchFamily="49" charset="0"/>
              </a:rPr>
              <a:t>Simple_node *Single_list::head() const {</a:t>
            </a:r>
          </a:p>
          <a:p>
            <a:pPr eaLnBrk="1" hangingPunct="1"/>
            <a:r>
              <a:rPr lang="en-CA" altLang="en-US" sz="1200">
                <a:latin typeface="Consolas" pitchFamily="49" charset="0"/>
              </a:rPr>
              <a:t>    </a:t>
            </a:r>
            <a:r>
              <a:rPr lang="en-CA" altLang="en-US" sz="1200" b="1">
                <a:solidFill>
                  <a:srgbClr val="FF0000"/>
                </a:solidFill>
                <a:latin typeface="Consolas" pitchFamily="49" charset="0"/>
              </a:rPr>
              <a:t>return list_head</a:t>
            </a:r>
            <a:r>
              <a:rPr lang="en-CA" altLang="en-US" sz="1200">
                <a:latin typeface="Consolas" pitchFamily="49" charset="0"/>
              </a:rPr>
              <a:t>;</a:t>
            </a:r>
          </a:p>
          <a:p>
            <a:pPr eaLnBrk="1" hangingPunct="1"/>
            <a:r>
              <a:rPr lang="en-CA" altLang="en-US" sz="1200">
                <a:latin typeface="Consolas" pitchFamily="49" charset="0"/>
              </a:rPr>
              <a:t>}</a:t>
            </a:r>
          </a:p>
        </p:txBody>
      </p:sp>
      <p:sp>
        <p:nvSpPr>
          <p:cNvPr id="8" name="TextBox 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015091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C:\Users\dwharder\Desktop\a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p:txBody>
          <a:bodyPr/>
          <a:lstStyle/>
          <a:p>
            <a:r>
              <a:rPr lang="en-CA" altLang="en-US" smtClean="0">
                <a:latin typeface="Arial" charset="0"/>
                <a:cs typeface="Arial" charset="0"/>
              </a:rPr>
              <a:t>Example</a:t>
            </a:r>
          </a:p>
        </p:txBody>
      </p:sp>
      <p:sp>
        <p:nvSpPr>
          <p:cNvPr id="24580"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now return to the calling function</a:t>
            </a:r>
          </a:p>
          <a:p>
            <a:pPr lvl="1"/>
            <a:r>
              <a:rPr lang="en-CA" altLang="en-US" smtClean="0">
                <a:latin typeface="Arial" charset="0"/>
                <a:cs typeface="Arial" charset="0"/>
              </a:rPr>
              <a:t>We take the return variable and assign it to </a:t>
            </a:r>
            <a:r>
              <a:rPr lang="en-CA" altLang="en-US" smtClean="0">
                <a:latin typeface="Consolas" pitchFamily="49" charset="0"/>
                <a:cs typeface="Consolas" pitchFamily="49" charset="0"/>
              </a:rPr>
              <a:t>ptr</a:t>
            </a:r>
          </a:p>
        </p:txBody>
      </p:sp>
      <p:sp>
        <p:nvSpPr>
          <p:cNvPr id="2458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24582" name="Rectangle 6"/>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a:t>
            </a:r>
            <a:r>
              <a:rPr lang="en-CA" altLang="en-US" sz="1200" b="1" dirty="0">
                <a:solidFill>
                  <a:srgbClr val="FF0000"/>
                </a:solidFill>
                <a:latin typeface="Consolas" pitchFamily="49" charset="0"/>
              </a:rPr>
              <a:t>ptr = </a:t>
            </a:r>
            <a:r>
              <a:rPr lang="en-CA" altLang="en-US" sz="1200" b="1" dirty="0" err="1">
                <a:solidFill>
                  <a:srgbClr val="FF0000"/>
                </a:solidFill>
                <a:latin typeface="Consolas" pitchFamily="49" charset="0"/>
              </a:rPr>
              <a:t>children.head</a:t>
            </a:r>
            <a:r>
              <a:rPr lang="en-CA" altLang="en-US" sz="1200" b="1" dirty="0">
                <a:solidFill>
                  <a:srgbClr val="FF0000"/>
                </a:solidFill>
                <a:latin typeface="Consolas" pitchFamily="49" charset="0"/>
              </a:rPr>
              <a:t>()</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24583" name="TextBox 7"/>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896037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CA" altLang="en-US" smtClean="0">
                <a:latin typeface="Arial" charset="0"/>
                <a:cs typeface="Arial" charset="0"/>
              </a:rPr>
              <a:t>Example</a:t>
            </a:r>
          </a:p>
        </p:txBody>
      </p:sp>
      <p:sp>
        <p:nvSpPr>
          <p:cNvPr id="256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value stored immediately above the memory</a:t>
            </a:r>
            <a:br>
              <a:rPr lang="en-CA" altLang="en-US" smtClean="0">
                <a:latin typeface="Arial" charset="0"/>
                <a:cs typeface="Arial" charset="0"/>
              </a:rPr>
            </a:br>
            <a:r>
              <a:rPr lang="en-CA" altLang="en-US" smtClean="0">
                <a:latin typeface="Arial" charset="0"/>
                <a:cs typeface="Arial" charset="0"/>
              </a:rPr>
              <a:t>allocated for the current function call is copied to</a:t>
            </a:r>
            <a:br>
              <a:rPr lang="en-CA" altLang="en-US" smtClean="0">
                <a:latin typeface="Arial" charset="0"/>
                <a:cs typeface="Arial" charset="0"/>
              </a:rPr>
            </a:br>
            <a:r>
              <a:rPr lang="en-CA" altLang="en-US" smtClean="0">
                <a:latin typeface="Arial" charset="0"/>
                <a:cs typeface="Arial" charset="0"/>
              </a:rPr>
              <a:t>the memory allocated for </a:t>
            </a:r>
            <a:r>
              <a:rPr lang="en-CA" altLang="en-US" smtClean="0">
                <a:latin typeface="Consolas" pitchFamily="49" charset="0"/>
                <a:cs typeface="Consolas" pitchFamily="49" charset="0"/>
              </a:rPr>
              <a:t>ptr</a:t>
            </a:r>
          </a:p>
        </p:txBody>
      </p:sp>
      <p:sp>
        <p:nvSpPr>
          <p:cNvPr id="25604"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25605" name="Picture 4" descr="C:\Users\dwharder\Desktop\a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a:t>
            </a:r>
            <a:r>
              <a:rPr lang="en-CA" altLang="en-US" sz="1200" b="1" dirty="0">
                <a:solidFill>
                  <a:srgbClr val="FF0000"/>
                </a:solidFill>
                <a:latin typeface="Consolas" pitchFamily="49" charset="0"/>
              </a:rPr>
              <a:t>ptr = </a:t>
            </a:r>
            <a:r>
              <a:rPr lang="en-CA" altLang="en-US" sz="1200" b="1" dirty="0" err="1">
                <a:solidFill>
                  <a:srgbClr val="FF0000"/>
                </a:solidFill>
                <a:latin typeface="Consolas" pitchFamily="49" charset="0"/>
              </a:rPr>
              <a:t>children.head</a:t>
            </a:r>
            <a:r>
              <a:rPr lang="en-CA" altLang="en-US" sz="1200" b="1" dirty="0">
                <a:solidFill>
                  <a:srgbClr val="FF0000"/>
                </a:solidFill>
                <a:latin typeface="Consolas" pitchFamily="49" charset="0"/>
              </a:rPr>
              <a:t>()</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25607" name="TextBox 6"/>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571472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Users\dwharder\Desktop\a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p:txBody>
          <a:bodyPr/>
          <a:lstStyle/>
          <a:p>
            <a:r>
              <a:rPr lang="en-CA" altLang="en-US" smtClean="0">
                <a:latin typeface="Arial" charset="0"/>
                <a:cs typeface="Arial" charset="0"/>
              </a:rPr>
              <a:t>Example</a:t>
            </a:r>
          </a:p>
        </p:txBody>
      </p:sp>
      <p:sp>
        <p:nvSpPr>
          <p:cNvPr id="26628"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evaluate </a:t>
            </a:r>
            <a:r>
              <a:rPr lang="en-CA" altLang="en-US" smtClean="0">
                <a:solidFill>
                  <a:srgbClr val="FF0000"/>
                </a:solidFill>
                <a:latin typeface="Consolas" pitchFamily="49" charset="0"/>
                <a:cs typeface="Consolas" pitchFamily="49" charset="0"/>
              </a:rPr>
              <a:t>ptr != 0</a:t>
            </a:r>
            <a:r>
              <a:rPr lang="en-CA" altLang="en-US" smtClean="0">
                <a:latin typeface="Arial" charset="0"/>
                <a:cs typeface="Arial" charset="0"/>
              </a:rPr>
              <a:t>, determine this returns true,</a:t>
            </a:r>
            <a:br>
              <a:rPr lang="en-CA" altLang="en-US" smtClean="0">
                <a:latin typeface="Arial" charset="0"/>
                <a:cs typeface="Arial" charset="0"/>
              </a:rPr>
            </a:br>
            <a:r>
              <a:rPr lang="en-CA" altLang="en-US" smtClean="0">
                <a:latin typeface="Arial" charset="0"/>
                <a:cs typeface="Arial" charset="0"/>
              </a:rPr>
              <a:t>and we therefore proceed into the loop</a:t>
            </a:r>
            <a:endParaRPr lang="en-CA" altLang="en-US" smtClean="0">
              <a:solidFill>
                <a:srgbClr val="00B0F0"/>
              </a:solidFill>
              <a:latin typeface="Consolas" pitchFamily="49" charset="0"/>
              <a:cs typeface="Consolas" pitchFamily="49" charset="0"/>
            </a:endParaRPr>
          </a:p>
        </p:txBody>
      </p:sp>
      <p:sp>
        <p:nvSpPr>
          <p:cNvPr id="2662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26630"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ptr != 0</a:t>
            </a:r>
            <a:r>
              <a:rPr lang="en-CA" altLang="en-US" sz="1200" dirty="0">
                <a:latin typeface="Consolas" pitchFamily="49" charset="0"/>
              </a:rPr>
              <a:t>;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26631" name="TextBox 6"/>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14527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C:\Users\dwharder\Desktop\a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r>
              <a:rPr lang="en-CA" altLang="en-US" smtClean="0">
                <a:latin typeface="Arial" charset="0"/>
                <a:cs typeface="Arial" charset="0"/>
              </a:rPr>
              <a:t>Example</a:t>
            </a:r>
          </a:p>
        </p:txBody>
      </p:sp>
      <p:sp>
        <p:nvSpPr>
          <p:cNvPr id="27652"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We evaluate </a:t>
            </a:r>
            <a:r>
              <a:rPr lang="en-CA" altLang="en-US" dirty="0" smtClean="0">
                <a:latin typeface="Consolas" pitchFamily="49" charset="0"/>
                <a:cs typeface="Consolas" pitchFamily="49" charset="0"/>
              </a:rPr>
              <a:t>ptr != 0</a:t>
            </a:r>
            <a:r>
              <a:rPr lang="en-CA" altLang="en-US" dirty="0" smtClean="0">
                <a:latin typeface="Arial" charset="0"/>
                <a:cs typeface="Arial" charset="0"/>
              </a:rPr>
              <a:t>, determine this returns true,</a:t>
            </a:r>
            <a:br>
              <a:rPr lang="en-CA" altLang="en-US" dirty="0" smtClean="0">
                <a:latin typeface="Arial" charset="0"/>
                <a:cs typeface="Arial" charset="0"/>
              </a:rPr>
            </a:br>
            <a:r>
              <a:rPr lang="en-CA" altLang="en-US" dirty="0" smtClean="0">
                <a:latin typeface="Arial" charset="0"/>
                <a:cs typeface="Arial" charset="0"/>
              </a:rPr>
              <a:t>and we therefore proceed into the loop</a:t>
            </a:r>
          </a:p>
          <a:p>
            <a:pPr>
              <a:buFont typeface="Arial" charset="0"/>
              <a:buNone/>
            </a:pPr>
            <a:endParaRPr lang="en-CA" altLang="en-US" dirty="0" smtClean="0">
              <a:latin typeface="Arial" charset="0"/>
              <a:cs typeface="Arial" charset="0"/>
            </a:endParaRPr>
          </a:p>
          <a:p>
            <a:pPr>
              <a:buFont typeface="Arial" charset="0"/>
              <a:buNone/>
            </a:pPr>
            <a:r>
              <a:rPr lang="en-CA" altLang="en-US" dirty="0" smtClean="0">
                <a:latin typeface="Arial" charset="0"/>
                <a:cs typeface="Arial" charset="0"/>
              </a:rPr>
              <a:t>	The first thing we do in the loop is call </a:t>
            </a:r>
            <a:r>
              <a:rPr lang="en-CA" altLang="en-US" dirty="0" smtClean="0">
                <a:solidFill>
                  <a:srgbClr val="FF0000"/>
                </a:solidFill>
                <a:latin typeface="Consolas" pitchFamily="49" charset="0"/>
                <a:cs typeface="Consolas" pitchFamily="49" charset="0"/>
              </a:rPr>
              <a:t>ptr-</a:t>
            </a:r>
            <a:r>
              <a:rPr lang="en-CA" altLang="en-US" dirty="0" smtClean="0">
                <a:solidFill>
                  <a:srgbClr val="FF0000"/>
                </a:solidFill>
                <a:latin typeface="Consolas" pitchFamily="49" charset="0"/>
                <a:cs typeface="Consolas" pitchFamily="49" charset="0"/>
              </a:rPr>
              <a:t>&gt;value()</a:t>
            </a:r>
            <a:endParaRPr lang="en-CA" altLang="en-US" dirty="0" smtClean="0">
              <a:solidFill>
                <a:srgbClr val="FF0000"/>
              </a:solidFill>
              <a:latin typeface="Consolas" pitchFamily="49" charset="0"/>
              <a:cs typeface="Consolas" pitchFamily="49" charset="0"/>
            </a:endParaRPr>
          </a:p>
        </p:txBody>
      </p:sp>
      <p:sp>
        <p:nvSpPr>
          <p:cNvPr id="2765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27654"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a:t>
            </a:r>
            <a:r>
              <a:rPr lang="en-CA" altLang="en-US" sz="1200" b="1" dirty="0">
                <a:solidFill>
                  <a:srgbClr val="FF0000"/>
                </a:solidFill>
                <a:latin typeface="Consolas" pitchFamily="49" charset="0"/>
              </a:rPr>
              <a:t>ptr-</a:t>
            </a:r>
            <a:r>
              <a:rPr lang="en-CA" altLang="en-US" sz="1200" b="1" dirty="0" smtClean="0">
                <a:solidFill>
                  <a:srgbClr val="FF0000"/>
                </a:solidFill>
                <a:latin typeface="Consolas" pitchFamily="49" charset="0"/>
              </a:rPr>
              <a:t>&gt;value()</a:t>
            </a:r>
            <a:r>
              <a:rPr lang="en-CA" altLang="en-US" sz="1200" dirty="0" smtClean="0">
                <a:latin typeface="Consolas" pitchFamily="49" charset="0"/>
              </a:rPr>
              <a:t>-&gt;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27655" name="TextBox 7"/>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747891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CA" altLang="en-US" smtClean="0">
                <a:latin typeface="Arial" charset="0"/>
                <a:cs typeface="Arial" charset="0"/>
              </a:rPr>
              <a:t>Example</a:t>
            </a:r>
          </a:p>
        </p:txBody>
      </p:sp>
      <p:sp>
        <p:nvSpPr>
          <p:cNvPr id="28675"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In this call to </a:t>
            </a:r>
            <a:r>
              <a:rPr lang="en-CA" altLang="en-US" dirty="0" smtClean="0">
                <a:latin typeface="Consolas" pitchFamily="49" charset="0"/>
                <a:cs typeface="Consolas" pitchFamily="49" charset="0"/>
              </a:rPr>
              <a:t>value()</a:t>
            </a:r>
            <a:r>
              <a:rPr lang="en-CA" altLang="en-US" dirty="0" smtClean="0">
                <a:latin typeface="Arial" charset="0"/>
                <a:cs typeface="Arial" charset="0"/>
              </a:rPr>
              <a:t>, </a:t>
            </a:r>
            <a:r>
              <a:rPr lang="en-CA" altLang="en-US" dirty="0" smtClean="0">
                <a:latin typeface="Consolas" pitchFamily="49" charset="0"/>
                <a:cs typeface="Consolas" pitchFamily="49" charset="0"/>
              </a:rPr>
              <a:t>this</a:t>
            </a:r>
            <a:r>
              <a:rPr lang="en-CA" altLang="en-US" dirty="0" smtClean="0">
                <a:latin typeface="Arial" charset="0"/>
                <a:cs typeface="Arial" charset="0"/>
              </a:rPr>
              <a:t> is assigned the</a:t>
            </a:r>
            <a:br>
              <a:rPr lang="en-CA" altLang="en-US" dirty="0" smtClean="0">
                <a:latin typeface="Arial" charset="0"/>
                <a:cs typeface="Arial" charset="0"/>
              </a:rPr>
            </a:br>
            <a:r>
              <a:rPr lang="en-CA" altLang="en-US" dirty="0" smtClean="0">
                <a:latin typeface="Arial" charset="0"/>
                <a:cs typeface="Arial" charset="0"/>
              </a:rPr>
              <a:t>address of the node in question</a:t>
            </a:r>
          </a:p>
        </p:txBody>
      </p:sp>
      <p:sp>
        <p:nvSpPr>
          <p:cNvPr id="28676"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28677" name="Picture 6" descr="C:\Users\dwharder\Desktop\a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5"/>
          <p:cNvSpPr>
            <a:spLocks noChangeArrowheads="1"/>
          </p:cNvSpPr>
          <p:nvPr/>
        </p:nvSpPr>
        <p:spPr bwMode="auto">
          <a:xfrm>
            <a:off x="107950" y="4365625"/>
            <a:ext cx="504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err="1">
                <a:latin typeface="Consolas" pitchFamily="49" charset="0"/>
              </a:rPr>
              <a:t>Simple_tree</a:t>
            </a:r>
            <a:r>
              <a:rPr lang="en-CA" altLang="en-US" sz="1200" dirty="0">
                <a:latin typeface="Consolas" pitchFamily="49" charset="0"/>
              </a:rPr>
              <a:t> *Single_node</a:t>
            </a:r>
            <a:r>
              <a:rPr lang="en-CA" altLang="en-US" sz="1200" dirty="0" smtClean="0">
                <a:latin typeface="Consolas" pitchFamily="49" charset="0"/>
              </a:rPr>
              <a:t>::value() </a:t>
            </a:r>
            <a:r>
              <a:rPr lang="en-CA" altLang="en-US" sz="1200" dirty="0">
                <a:latin typeface="Consolas" pitchFamily="49" charset="0"/>
              </a:rPr>
              <a:t>const {</a:t>
            </a:r>
          </a:p>
          <a:p>
            <a:pPr eaLnBrk="1" hangingPunct="1"/>
            <a:r>
              <a:rPr lang="en-CA" altLang="en-US" sz="1200" dirty="0">
                <a:latin typeface="Consolas" pitchFamily="49" charset="0"/>
              </a:rPr>
              <a:t>   return </a:t>
            </a:r>
            <a:r>
              <a:rPr lang="en-CA" altLang="en-US" sz="1200" dirty="0" err="1" smtClean="0">
                <a:latin typeface="Consolas" pitchFamily="49" charset="0"/>
              </a:rPr>
              <a:t>node_value</a:t>
            </a:r>
            <a:r>
              <a:rPr lang="en-CA" altLang="en-US" sz="1200" dirty="0" smtClean="0">
                <a:latin typeface="Consolas" pitchFamily="49" charset="0"/>
              </a:rPr>
              <a:t>;</a:t>
            </a:r>
            <a:endParaRPr lang="en-CA" altLang="en-US" sz="1200" dirty="0">
              <a:latin typeface="Consolas" pitchFamily="49" charset="0"/>
            </a:endParaRP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252140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CA" altLang="en-US" smtClean="0">
                <a:latin typeface="Arial" charset="0"/>
                <a:cs typeface="Arial" charset="0"/>
              </a:rPr>
              <a:t>Example</a:t>
            </a:r>
          </a:p>
        </p:txBody>
      </p:sp>
      <p:sp>
        <p:nvSpPr>
          <p:cNvPr id="29699"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In this call to </a:t>
            </a:r>
            <a:r>
              <a:rPr lang="en-CA" altLang="en-US" dirty="0" smtClean="0">
                <a:latin typeface="Consolas" pitchFamily="49" charset="0"/>
                <a:cs typeface="Consolas" pitchFamily="49" charset="0"/>
              </a:rPr>
              <a:t>value()</a:t>
            </a:r>
            <a:r>
              <a:rPr lang="en-CA" altLang="en-US" dirty="0" smtClean="0">
                <a:latin typeface="Arial" charset="0"/>
                <a:cs typeface="Arial" charset="0"/>
              </a:rPr>
              <a:t>, </a:t>
            </a:r>
            <a:r>
              <a:rPr lang="en-CA" altLang="en-US" dirty="0" smtClean="0">
                <a:latin typeface="Consolas" pitchFamily="49" charset="0"/>
                <a:cs typeface="Consolas" pitchFamily="49" charset="0"/>
              </a:rPr>
              <a:t>this</a:t>
            </a:r>
            <a:r>
              <a:rPr lang="en-CA" altLang="en-US" dirty="0" smtClean="0">
                <a:latin typeface="Arial" charset="0"/>
                <a:cs typeface="Arial" charset="0"/>
              </a:rPr>
              <a:t> is assigned the</a:t>
            </a:r>
            <a:br>
              <a:rPr lang="en-CA" altLang="en-US" dirty="0" smtClean="0">
                <a:latin typeface="Arial" charset="0"/>
                <a:cs typeface="Arial" charset="0"/>
              </a:rPr>
            </a:br>
            <a:r>
              <a:rPr lang="en-CA" altLang="en-US" dirty="0" smtClean="0">
                <a:latin typeface="Arial" charset="0"/>
                <a:cs typeface="Arial" charset="0"/>
              </a:rPr>
              <a:t>address of the node in question</a:t>
            </a:r>
          </a:p>
        </p:txBody>
      </p:sp>
      <p:sp>
        <p:nvSpPr>
          <p:cNvPr id="29700"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29701" name="Picture 6" descr="C:\Users\dwharder\Desktop\a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29704" name="Picture 3" descr="C:\Users\dwharder\Desktop\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925763"/>
            <a:ext cx="4967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865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CA" altLang="en-US" smtClean="0">
                <a:latin typeface="Arial" charset="0"/>
                <a:cs typeface="Arial" charset="0"/>
              </a:rPr>
              <a:t>Example</a:t>
            </a:r>
          </a:p>
        </p:txBody>
      </p:sp>
      <p:sp>
        <p:nvSpPr>
          <p:cNvPr id="30723"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The entry under </a:t>
            </a:r>
            <a:r>
              <a:rPr lang="en-CA" altLang="en-US" dirty="0" err="1" smtClean="0">
                <a:latin typeface="Consolas" pitchFamily="49" charset="0"/>
                <a:cs typeface="Consolas" pitchFamily="49" charset="0"/>
              </a:rPr>
              <a:t>node_value</a:t>
            </a:r>
            <a:r>
              <a:rPr lang="en-CA" altLang="en-US" dirty="0" smtClean="0">
                <a:latin typeface="Arial" charset="0"/>
                <a:cs typeface="Arial" charset="0"/>
              </a:rPr>
              <a:t> </a:t>
            </a:r>
            <a:r>
              <a:rPr lang="en-CA" altLang="en-US" dirty="0" smtClean="0">
                <a:latin typeface="Arial" charset="0"/>
                <a:cs typeface="Arial" charset="0"/>
              </a:rPr>
              <a:t>is copied to the location</a:t>
            </a:r>
            <a:br>
              <a:rPr lang="en-CA" altLang="en-US" dirty="0" smtClean="0">
                <a:latin typeface="Arial" charset="0"/>
                <a:cs typeface="Arial" charset="0"/>
              </a:rPr>
            </a:br>
            <a:r>
              <a:rPr lang="en-CA" altLang="en-US" dirty="0" smtClean="0">
                <a:latin typeface="Arial" charset="0"/>
                <a:cs typeface="Arial" charset="0"/>
              </a:rPr>
              <a:t>of the return value</a:t>
            </a:r>
          </a:p>
        </p:txBody>
      </p:sp>
      <p:sp>
        <p:nvSpPr>
          <p:cNvPr id="30724"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30725" name="Picture 7" descr="C:\Users\dwharder\Desktop\a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5"/>
          <p:cNvSpPr>
            <a:spLocks noChangeArrowheads="1"/>
          </p:cNvSpPr>
          <p:nvPr/>
        </p:nvSpPr>
        <p:spPr bwMode="auto">
          <a:xfrm>
            <a:off x="107950" y="4365625"/>
            <a:ext cx="504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err="1">
                <a:latin typeface="Consolas" pitchFamily="49" charset="0"/>
              </a:rPr>
              <a:t>Simple_tree</a:t>
            </a:r>
            <a:r>
              <a:rPr lang="en-CA" altLang="en-US" sz="1200" dirty="0">
                <a:latin typeface="Consolas" pitchFamily="49" charset="0"/>
              </a:rPr>
              <a:t> *Single_node</a:t>
            </a:r>
            <a:r>
              <a:rPr lang="en-CA" altLang="en-US" sz="1200" dirty="0" smtClean="0">
                <a:latin typeface="Consolas" pitchFamily="49" charset="0"/>
              </a:rPr>
              <a:t>::value() </a:t>
            </a:r>
            <a:r>
              <a:rPr lang="en-CA" altLang="en-US" sz="1200" dirty="0">
                <a:latin typeface="Consolas" pitchFamily="49" charset="0"/>
              </a:rPr>
              <a:t>const {</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return </a:t>
            </a:r>
            <a:r>
              <a:rPr lang="en-CA" altLang="en-US" sz="1200" b="1" dirty="0" err="1" smtClean="0">
                <a:solidFill>
                  <a:srgbClr val="FF0000"/>
                </a:solidFill>
                <a:latin typeface="Consolas" pitchFamily="49" charset="0"/>
              </a:rPr>
              <a:t>node_value</a:t>
            </a:r>
            <a:r>
              <a:rPr lang="en-CA" altLang="en-US" sz="1200" dirty="0" smtClean="0">
                <a:latin typeface="Consolas" pitchFamily="49" charset="0"/>
              </a:rPr>
              <a:t>;</a:t>
            </a:r>
            <a:endParaRPr lang="en-CA" altLang="en-US" sz="1200" dirty="0">
              <a:latin typeface="Consolas" pitchFamily="49" charset="0"/>
            </a:endParaRP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730784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CA" altLang="en-US" smtClean="0">
                <a:latin typeface="Arial" charset="0"/>
                <a:cs typeface="Arial" charset="0"/>
              </a:rPr>
              <a:t>Example</a:t>
            </a:r>
          </a:p>
        </p:txBody>
      </p:sp>
      <p:sp>
        <p:nvSpPr>
          <p:cNvPr id="31747"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now return to the calling function</a:t>
            </a:r>
          </a:p>
          <a:p>
            <a:pPr lvl="1"/>
            <a:r>
              <a:rPr lang="en-CA" altLang="en-US" smtClean="0">
                <a:latin typeface="Arial" charset="0"/>
                <a:cs typeface="Arial" charset="0"/>
              </a:rPr>
              <a:t>We don’t store this value; instead, we immediately</a:t>
            </a:r>
            <a:br>
              <a:rPr lang="en-CA" altLang="en-US" smtClean="0">
                <a:latin typeface="Arial" charset="0"/>
                <a:cs typeface="Arial" charset="0"/>
              </a:rPr>
            </a:br>
            <a:r>
              <a:rPr lang="en-CA" altLang="en-US" smtClean="0">
                <a:latin typeface="Arial" charset="0"/>
                <a:cs typeface="Arial" charset="0"/>
              </a:rPr>
              <a:t>recursively call </a:t>
            </a:r>
            <a:r>
              <a:rPr lang="en-CA" altLang="en-US" smtClean="0">
                <a:latin typeface="Consolas" pitchFamily="49" charset="0"/>
                <a:cs typeface="Consolas" pitchFamily="49" charset="0"/>
              </a:rPr>
              <a:t>size()</a:t>
            </a:r>
            <a:r>
              <a:rPr lang="en-CA" altLang="en-US" smtClean="0">
                <a:latin typeface="Arial" charset="0"/>
                <a:cs typeface="Arial" charset="0"/>
              </a:rPr>
              <a:t> on the node stored at this</a:t>
            </a:r>
            <a:br>
              <a:rPr lang="en-CA" altLang="en-US" smtClean="0">
                <a:latin typeface="Arial" charset="0"/>
                <a:cs typeface="Arial" charset="0"/>
              </a:rPr>
            </a:br>
            <a:r>
              <a:rPr lang="en-CA" altLang="en-US" smtClean="0">
                <a:latin typeface="Arial" charset="0"/>
                <a:cs typeface="Arial" charset="0"/>
              </a:rPr>
              <a:t>location</a:t>
            </a:r>
          </a:p>
        </p:txBody>
      </p:sp>
      <p:sp>
        <p:nvSpPr>
          <p:cNvPr id="31748"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31749" name="Picture 8" descr="C:\Users\dwharder\Desktop\a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a:t>
            </a:r>
            <a:r>
              <a:rPr lang="en-CA" altLang="en-US" sz="1200" b="1" dirty="0">
                <a:solidFill>
                  <a:srgbClr val="FF0000"/>
                </a:solidFill>
                <a:latin typeface="Consolas" pitchFamily="49" charset="0"/>
              </a:rPr>
              <a:t>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r>
              <a:rPr lang="en-CA" altLang="en-US" sz="1200" dirty="0">
                <a:latin typeface="Consolas" pitchFamily="49" charset="0"/>
              </a:rPr>
              <a:t>;</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242891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dwharder\Desktop\a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p:txBody>
          <a:bodyPr/>
          <a:lstStyle/>
          <a:p>
            <a:r>
              <a:rPr lang="en-CA" altLang="en-US" smtClean="0">
                <a:latin typeface="Arial" charset="0"/>
                <a:cs typeface="Arial" charset="0"/>
              </a:rPr>
              <a:t>Example</a:t>
            </a:r>
          </a:p>
        </p:txBody>
      </p:sp>
      <p:sp>
        <p:nvSpPr>
          <p:cNvPr id="32772" name="Content Placeholder 2"/>
          <p:cNvSpPr>
            <a:spLocks noGrp="1"/>
          </p:cNvSpPr>
          <p:nvPr>
            <p:ph idx="1"/>
          </p:nvPr>
        </p:nvSpPr>
        <p:spPr/>
        <p:txBody>
          <a:bodyPr/>
          <a:lstStyle/>
          <a:p>
            <a:pPr>
              <a:buFont typeface="Arial" charset="0"/>
              <a:buNone/>
            </a:pPr>
            <a:r>
              <a:rPr lang="en-CA" altLang="en-US" smtClean="0">
                <a:latin typeface="Arial" charset="0"/>
                <a:cs typeface="Arial" charset="0"/>
              </a:rPr>
              <a:t>	So now we have a second call to </a:t>
            </a:r>
            <a:r>
              <a:rPr lang="en-CA" altLang="en-US" smtClean="0">
                <a:latin typeface="Consolas" pitchFamily="49" charset="0"/>
                <a:cs typeface="Consolas" pitchFamily="49" charset="0"/>
              </a:rPr>
              <a:t>size()</a:t>
            </a:r>
          </a:p>
          <a:p>
            <a:pPr lvl="1"/>
            <a:r>
              <a:rPr lang="en-CA" altLang="en-US" smtClean="0">
                <a:latin typeface="Arial" charset="0"/>
                <a:cs typeface="Arial" charset="0"/>
              </a:rPr>
              <a:t>We must allocate memory for the three local variables</a:t>
            </a:r>
            <a:br>
              <a:rPr lang="en-CA" altLang="en-US" smtClean="0">
                <a:latin typeface="Arial" charset="0"/>
                <a:cs typeface="Arial" charset="0"/>
              </a:rPr>
            </a:br>
            <a:r>
              <a:rPr lang="en-CA" altLang="en-US" smtClean="0">
                <a:latin typeface="Consolas" pitchFamily="49" charset="0"/>
                <a:cs typeface="Consolas" pitchFamily="49" charset="0"/>
              </a:rPr>
              <a:t>this</a:t>
            </a:r>
            <a:r>
              <a:rPr lang="en-CA" altLang="en-US" smtClean="0">
                <a:latin typeface="Arial" charset="0"/>
                <a:cs typeface="Arial" charset="0"/>
              </a:rPr>
              <a:t>, </a:t>
            </a:r>
            <a:r>
              <a:rPr lang="en-CA" altLang="en-US" smtClean="0">
                <a:latin typeface="Consolas" pitchFamily="49" charset="0"/>
                <a:cs typeface="Consolas" pitchFamily="49" charset="0"/>
              </a:rPr>
              <a:t>s</a:t>
            </a:r>
            <a:r>
              <a:rPr lang="en-CA" altLang="en-US" smtClean="0">
                <a:latin typeface="Arial" charset="0"/>
                <a:cs typeface="Arial" charset="0"/>
              </a:rPr>
              <a:t>, and </a:t>
            </a:r>
            <a:r>
              <a:rPr lang="en-CA" altLang="en-US" smtClean="0">
                <a:latin typeface="Consolas" pitchFamily="49" charset="0"/>
                <a:cs typeface="Consolas" pitchFamily="49" charset="0"/>
              </a:rPr>
              <a:t>ptr</a:t>
            </a:r>
            <a:r>
              <a:rPr lang="en-CA" altLang="en-US" smtClean="0">
                <a:latin typeface="Arial" charset="0"/>
                <a:cs typeface="Arial" charset="0"/>
              </a:rPr>
              <a:t> and </a:t>
            </a:r>
            <a:r>
              <a:rPr lang="en-CA" altLang="en-US" smtClean="0">
                <a:latin typeface="Consolas" pitchFamily="49" charset="0"/>
                <a:cs typeface="Consolas" pitchFamily="49" charset="0"/>
              </a:rPr>
              <a:t>this</a:t>
            </a:r>
            <a:r>
              <a:rPr lang="en-CA" altLang="en-US" smtClean="0">
                <a:latin typeface="Arial" charset="0"/>
                <a:cs typeface="Arial" charset="0"/>
              </a:rPr>
              <a:t> is assigned the address of the</a:t>
            </a:r>
            <a:br>
              <a:rPr lang="en-CA" altLang="en-US" smtClean="0">
                <a:latin typeface="Arial" charset="0"/>
                <a:cs typeface="Arial" charset="0"/>
              </a:rPr>
            </a:br>
            <a:r>
              <a:rPr lang="en-CA" altLang="en-US" smtClean="0">
                <a:latin typeface="Arial" charset="0"/>
                <a:cs typeface="Arial" charset="0"/>
              </a:rPr>
              <a:t>object we are calling </a:t>
            </a:r>
            <a:r>
              <a:rPr lang="en-CA" altLang="en-US" smtClean="0">
                <a:latin typeface="Consolas" pitchFamily="49" charset="0"/>
                <a:cs typeface="Consolas" pitchFamily="49" charset="0"/>
              </a:rPr>
              <a:t>size()</a:t>
            </a:r>
            <a:r>
              <a:rPr lang="en-CA" altLang="en-US" smtClean="0">
                <a:latin typeface="Arial" charset="0"/>
                <a:cs typeface="Arial" charset="0"/>
              </a:rPr>
              <a:t> on—in this case, node B</a:t>
            </a:r>
          </a:p>
          <a:p>
            <a:pPr lvl="1"/>
            <a:endParaRPr lang="en-CA" altLang="en-US" smtClean="0">
              <a:latin typeface="Arial" charset="0"/>
              <a:cs typeface="Arial" charset="0"/>
            </a:endParaRPr>
          </a:p>
          <a:p>
            <a:pPr lvl="1"/>
            <a:r>
              <a:rPr lang="en-CA" altLang="en-US" smtClean="0">
                <a:latin typeface="Arial" charset="0"/>
                <a:cs typeface="Arial" charset="0"/>
              </a:rPr>
              <a:t>Note that in this function call, we have no access to any of the local variables of the initiating call to </a:t>
            </a:r>
            <a:r>
              <a:rPr lang="en-CA" altLang="en-US" smtClean="0">
                <a:latin typeface="Consolas" pitchFamily="49" charset="0"/>
                <a:cs typeface="Consolas" pitchFamily="49" charset="0"/>
              </a:rPr>
              <a:t>size()</a:t>
            </a:r>
            <a:r>
              <a:rPr lang="en-CA" altLang="en-US" smtClean="0">
                <a:latin typeface="Arial" charset="0"/>
                <a:cs typeface="Arial" charset="0"/>
              </a:rPr>
              <a:t> on node A</a:t>
            </a:r>
            <a:endParaRPr lang="en-CA" altLang="en-US" smtClean="0">
              <a:latin typeface="Consolas" pitchFamily="49" charset="0"/>
              <a:cs typeface="Consolas" pitchFamily="49" charset="0"/>
            </a:endParaRPr>
          </a:p>
        </p:txBody>
      </p:sp>
      <p:sp>
        <p:nvSpPr>
          <p:cNvPr id="3277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32774"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32776"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52253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mtClean="0">
                <a:latin typeface="Arial" charset="0"/>
                <a:cs typeface="Arial" charset="0"/>
              </a:rPr>
              <a:t>Recursion</a:t>
            </a:r>
          </a:p>
        </p:txBody>
      </p:sp>
      <p:sp>
        <p:nvSpPr>
          <p:cNvPr id="61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t>
            </a:r>
            <a:r>
              <a:rPr lang="en-CA" altLang="en-US" smtClean="0">
                <a:latin typeface="Arial" charset="0"/>
                <a:cs typeface="Arial" charset="0"/>
              </a:rPr>
              <a:t>We will use the following </a:t>
            </a:r>
            <a:r>
              <a:rPr lang="en-CA" altLang="en-US" smtClean="0">
                <a:latin typeface="Consolas" pitchFamily="49" charset="0"/>
                <a:cs typeface="Consolas" pitchFamily="49" charset="0"/>
              </a:rPr>
              <a:t>Simple_tree</a:t>
            </a:r>
            <a:r>
              <a:rPr lang="en-CA" altLang="en-US" smtClean="0">
                <a:latin typeface="Arial" charset="0"/>
                <a:cs typeface="Arial" charset="0"/>
              </a:rPr>
              <a:t> implementation to demonstrate how recursive functions work</a:t>
            </a:r>
            <a:endParaRPr lang="en-US" altLang="en-US" smtClean="0">
              <a:latin typeface="Arial" charset="0"/>
              <a:cs typeface="Arial" charset="0"/>
            </a:endParaRPr>
          </a:p>
        </p:txBody>
      </p:sp>
      <p:pic>
        <p:nvPicPr>
          <p:cNvPr id="6148" name="Picture 5" descr="C:\Users\dwharder\Desktop\tree.si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492375"/>
            <a:ext cx="34575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255134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CA" altLang="en-US" smtClean="0">
                <a:latin typeface="Arial" charset="0"/>
                <a:cs typeface="Arial" charset="0"/>
              </a:rPr>
              <a:t>Example</a:t>
            </a:r>
          </a:p>
        </p:txBody>
      </p:sp>
      <p:sp>
        <p:nvSpPr>
          <p:cNvPr id="33795" name="Content Placeholder 2"/>
          <p:cNvSpPr>
            <a:spLocks noGrp="1"/>
          </p:cNvSpPr>
          <p:nvPr>
            <p:ph idx="1"/>
          </p:nvPr>
        </p:nvSpPr>
        <p:spPr/>
        <p:txBody>
          <a:bodyPr/>
          <a:lstStyle/>
          <a:p>
            <a:pPr>
              <a:buFont typeface="Arial" charset="0"/>
              <a:buNone/>
            </a:pPr>
            <a:r>
              <a:rPr lang="en-CA" altLang="en-US" smtClean="0">
                <a:latin typeface="Arial" charset="0"/>
                <a:cs typeface="Arial" charset="0"/>
              </a:rPr>
              <a:t>	Like before, we step through the function and begin</a:t>
            </a:r>
            <a:br>
              <a:rPr lang="en-CA" altLang="en-US" smtClean="0">
                <a:latin typeface="Arial" charset="0"/>
                <a:cs typeface="Arial" charset="0"/>
              </a:rPr>
            </a:br>
            <a:r>
              <a:rPr lang="en-CA" altLang="en-US" smtClean="0">
                <a:latin typeface="Arial" charset="0"/>
                <a:cs typeface="Arial" charset="0"/>
              </a:rPr>
              <a:t>by initializing </a:t>
            </a:r>
            <a:r>
              <a:rPr lang="en-CA" altLang="en-US" smtClean="0">
                <a:solidFill>
                  <a:srgbClr val="FF0000"/>
                </a:solidFill>
                <a:latin typeface="Consolas" pitchFamily="49" charset="0"/>
                <a:cs typeface="Consolas" pitchFamily="49" charset="0"/>
              </a:rPr>
              <a:t>s</a:t>
            </a:r>
          </a:p>
        </p:txBody>
      </p:sp>
      <p:sp>
        <p:nvSpPr>
          <p:cNvPr id="33796"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33797" name="Picture 2" descr="C:\Users\dwharder\Desktop\a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12"/>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a:t>
            </a:r>
            <a:r>
              <a:rPr lang="en-CA" altLang="en-US" sz="1200" b="1" dirty="0">
                <a:solidFill>
                  <a:srgbClr val="FF0000"/>
                </a:solidFill>
                <a:latin typeface="Consolas" pitchFamily="49" charset="0"/>
              </a:rPr>
              <a:t>s = 1</a:t>
            </a:r>
            <a:r>
              <a:rPr lang="en-CA" altLang="en-US" sz="1200" dirty="0">
                <a:latin typeface="Consolas" pitchFamily="49" charset="0"/>
              </a:rPr>
              <a:t>;</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15" name="TextBox 14"/>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33800" name="TextBox 15"/>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18" name="TextBox 17"/>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036566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CA" altLang="en-US" smtClean="0">
                <a:latin typeface="Arial" charset="0"/>
                <a:cs typeface="Arial" charset="0"/>
              </a:rPr>
              <a:t>Example</a:t>
            </a:r>
          </a:p>
        </p:txBody>
      </p:sp>
      <p:sp>
        <p:nvSpPr>
          <p:cNvPr id="34819" name="Content Placeholder 2"/>
          <p:cNvSpPr>
            <a:spLocks noGrp="1"/>
          </p:cNvSpPr>
          <p:nvPr>
            <p:ph idx="1"/>
          </p:nvPr>
        </p:nvSpPr>
        <p:spPr/>
        <p:txBody>
          <a:bodyPr/>
          <a:lstStyle/>
          <a:p>
            <a:pPr>
              <a:buFont typeface="Arial" charset="0"/>
              <a:buNone/>
            </a:pPr>
            <a:r>
              <a:rPr lang="en-CA" altLang="en-US" smtClean="0">
                <a:latin typeface="Arial" charset="0"/>
                <a:cs typeface="Arial" charset="0"/>
              </a:rPr>
              <a:t>	Like before, we step through the function and begin</a:t>
            </a:r>
            <a:br>
              <a:rPr lang="en-CA" altLang="en-US" smtClean="0">
                <a:latin typeface="Arial" charset="0"/>
                <a:cs typeface="Arial" charset="0"/>
              </a:rPr>
            </a:br>
            <a:r>
              <a:rPr lang="en-CA" altLang="en-US" smtClean="0">
                <a:latin typeface="Arial" charset="0"/>
                <a:cs typeface="Arial" charset="0"/>
              </a:rPr>
              <a:t>by initializing </a:t>
            </a:r>
            <a:r>
              <a:rPr lang="en-CA" altLang="en-US" smtClean="0">
                <a:solidFill>
                  <a:srgbClr val="FF0000"/>
                </a:solidFill>
                <a:latin typeface="Consolas" pitchFamily="49" charset="0"/>
                <a:cs typeface="Consolas" pitchFamily="49" charset="0"/>
              </a:rPr>
              <a:t>s</a:t>
            </a:r>
            <a:r>
              <a:rPr lang="en-CA" altLang="en-US" smtClean="0">
                <a:latin typeface="Arial" charset="0"/>
                <a:cs typeface="Arial" charset="0"/>
              </a:rPr>
              <a:t> </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Again, we initialize the loop, but to the liked list associated</a:t>
            </a:r>
            <a:br>
              <a:rPr lang="en-CA" altLang="en-US" smtClean="0">
                <a:latin typeface="Arial" charset="0"/>
                <a:cs typeface="Arial" charset="0"/>
              </a:rPr>
            </a:br>
            <a:r>
              <a:rPr lang="en-CA" altLang="en-US" smtClean="0">
                <a:latin typeface="Arial" charset="0"/>
                <a:cs typeface="Arial" charset="0"/>
              </a:rPr>
              <a:t>with this node </a:t>
            </a:r>
          </a:p>
        </p:txBody>
      </p:sp>
      <p:sp>
        <p:nvSpPr>
          <p:cNvPr id="34820"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34821" name="Picture 2" descr="C:\Users\dwharder\Desktop\a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12"/>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b="1" dirty="0" err="1">
                <a:solidFill>
                  <a:srgbClr val="FF0000"/>
                </a:solidFill>
                <a:latin typeface="Consolas" pitchFamily="49" charset="0"/>
              </a:rPr>
              <a:t>children.head</a:t>
            </a:r>
            <a:r>
              <a:rPr lang="en-CA" altLang="en-US" sz="1200" b="1" dirty="0">
                <a:solidFill>
                  <a:srgbClr val="FF0000"/>
                </a:solidFill>
                <a:latin typeface="Consolas" pitchFamily="49" charset="0"/>
              </a:rPr>
              <a:t>()</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34824"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075949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C:\Users\dwharder\Desktop\a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p:txBody>
          <a:bodyPr/>
          <a:lstStyle/>
          <a:p>
            <a:r>
              <a:rPr lang="en-CA" altLang="en-US" smtClean="0">
                <a:latin typeface="Arial" charset="0"/>
                <a:cs typeface="Arial" charset="0"/>
              </a:rPr>
              <a:t>Example</a:t>
            </a:r>
          </a:p>
        </p:txBody>
      </p:sp>
      <p:sp>
        <p:nvSpPr>
          <p:cNvPr id="35844"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call to </a:t>
            </a:r>
            <a:r>
              <a:rPr lang="en-CA" altLang="en-US" smtClean="0">
                <a:latin typeface="Consolas" pitchFamily="49" charset="0"/>
                <a:cs typeface="Consolas" pitchFamily="49" charset="0"/>
              </a:rPr>
              <a:t>children.head()</a:t>
            </a:r>
            <a:r>
              <a:rPr lang="en-CA" altLang="en-US" smtClean="0">
                <a:latin typeface="Arial" charset="0"/>
                <a:cs typeface="Arial" charset="0"/>
              </a:rPr>
              <a:t> will return the</a:t>
            </a:r>
            <a:br>
              <a:rPr lang="en-CA" altLang="en-US" smtClean="0">
                <a:latin typeface="Arial" charset="0"/>
                <a:cs typeface="Arial" charset="0"/>
              </a:rPr>
            </a:br>
            <a:r>
              <a:rPr lang="en-CA" altLang="en-US" smtClean="0">
                <a:latin typeface="Consolas" pitchFamily="49" charset="0"/>
                <a:cs typeface="Consolas" pitchFamily="49" charset="0"/>
              </a:rPr>
              <a:t>list_head</a:t>
            </a:r>
            <a:r>
              <a:rPr lang="en-CA" altLang="en-US" smtClean="0">
                <a:latin typeface="Arial" charset="0"/>
                <a:cs typeface="Arial" charset="0"/>
              </a:rPr>
              <a:t> of this singly linked list</a:t>
            </a:r>
          </a:p>
        </p:txBody>
      </p:sp>
      <p:sp>
        <p:nvSpPr>
          <p:cNvPr id="3584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10" name="TextBox 9"/>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1" name="TextBox 10"/>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13" name="TextBox 12"/>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35849" name="Picture 3" descr="C:\Users\dwharder\Desktop\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925763"/>
            <a:ext cx="4967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122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Users\dwharder\Desktop\a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p:cNvSpPr>
            <a:spLocks noGrp="1"/>
          </p:cNvSpPr>
          <p:nvPr>
            <p:ph type="title"/>
          </p:nvPr>
        </p:nvSpPr>
        <p:spPr/>
        <p:txBody>
          <a:bodyPr/>
          <a:lstStyle/>
          <a:p>
            <a:r>
              <a:rPr lang="en-CA" altLang="en-US" smtClean="0">
                <a:latin typeface="Arial" charset="0"/>
                <a:cs typeface="Arial" charset="0"/>
              </a:rPr>
              <a:t>Example</a:t>
            </a:r>
          </a:p>
        </p:txBody>
      </p:sp>
      <p:sp>
        <p:nvSpPr>
          <p:cNvPr id="36868"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call to </a:t>
            </a:r>
            <a:r>
              <a:rPr lang="en-CA" altLang="en-US" smtClean="0">
                <a:latin typeface="Consolas" pitchFamily="49" charset="0"/>
                <a:cs typeface="Consolas" pitchFamily="49" charset="0"/>
              </a:rPr>
              <a:t>children.head()</a:t>
            </a:r>
            <a:r>
              <a:rPr lang="en-CA" altLang="en-US" smtClean="0">
                <a:latin typeface="Arial" charset="0"/>
                <a:cs typeface="Arial" charset="0"/>
              </a:rPr>
              <a:t> will return the</a:t>
            </a:r>
            <a:br>
              <a:rPr lang="en-CA" altLang="en-US" smtClean="0">
                <a:latin typeface="Arial" charset="0"/>
                <a:cs typeface="Arial" charset="0"/>
              </a:rPr>
            </a:br>
            <a:r>
              <a:rPr lang="en-CA" altLang="en-US" smtClean="0">
                <a:latin typeface="Consolas" pitchFamily="49" charset="0"/>
                <a:cs typeface="Consolas" pitchFamily="49" charset="0"/>
              </a:rPr>
              <a:t>list_head</a:t>
            </a:r>
            <a:r>
              <a:rPr lang="en-CA" altLang="en-US" smtClean="0">
                <a:latin typeface="Arial" charset="0"/>
                <a:cs typeface="Arial" charset="0"/>
              </a:rPr>
              <a:t> of this singly linked list</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The return value is </a:t>
            </a:r>
            <a:r>
              <a:rPr lang="en-CA" altLang="en-US" smtClean="0">
                <a:latin typeface="Consolas" pitchFamily="49" charset="0"/>
                <a:cs typeface="Consolas" pitchFamily="49" charset="0"/>
              </a:rPr>
              <a:t>0004fd48</a:t>
            </a:r>
            <a:r>
              <a:rPr lang="en-CA" altLang="en-US" smtClean="0">
                <a:latin typeface="Arial" charset="0"/>
                <a:cs typeface="Arial" charset="0"/>
              </a:rPr>
              <a:t> and this will be placed</a:t>
            </a:r>
            <a:br>
              <a:rPr lang="en-CA" altLang="en-US" smtClean="0">
                <a:latin typeface="Arial" charset="0"/>
                <a:cs typeface="Arial" charset="0"/>
              </a:rPr>
            </a:br>
            <a:r>
              <a:rPr lang="en-CA" altLang="en-US" smtClean="0">
                <a:latin typeface="Arial" charset="0"/>
                <a:cs typeface="Arial" charset="0"/>
              </a:rPr>
              <a:t>on top of the stack</a:t>
            </a:r>
          </a:p>
        </p:txBody>
      </p:sp>
      <p:sp>
        <p:nvSpPr>
          <p:cNvPr id="3686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36870" name="Rectangle 8"/>
          <p:cNvSpPr>
            <a:spLocks noChangeArrowheads="1"/>
          </p:cNvSpPr>
          <p:nvPr/>
        </p:nvSpPr>
        <p:spPr bwMode="auto">
          <a:xfrm>
            <a:off x="107950" y="4365625"/>
            <a:ext cx="4751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a:latin typeface="Consolas" pitchFamily="49" charset="0"/>
              </a:rPr>
              <a:t>Simple_node *Single_list::head() const {</a:t>
            </a:r>
          </a:p>
          <a:p>
            <a:pPr eaLnBrk="1" hangingPunct="1"/>
            <a:r>
              <a:rPr lang="en-CA" altLang="en-US" sz="1200">
                <a:latin typeface="Consolas" pitchFamily="49" charset="0"/>
              </a:rPr>
              <a:t>    return list_head;</a:t>
            </a:r>
          </a:p>
          <a:p>
            <a:pPr eaLnBrk="1" hangingPunct="1"/>
            <a:r>
              <a:rPr lang="en-CA" altLang="en-US" sz="1200">
                <a:latin typeface="Consolas" pitchFamily="49" charset="0"/>
              </a:rPr>
              <a:t>}</a:t>
            </a:r>
          </a:p>
        </p:txBody>
      </p:sp>
      <p:sp>
        <p:nvSpPr>
          <p:cNvPr id="10" name="TextBox 9"/>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1" name="TextBox 10"/>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13" name="TextBox 12"/>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946037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Users\dwharder\Desktop\a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p:txBody>
          <a:bodyPr/>
          <a:lstStyle/>
          <a:p>
            <a:r>
              <a:rPr lang="en-CA" altLang="en-US" smtClean="0">
                <a:latin typeface="Arial" charset="0"/>
                <a:cs typeface="Arial" charset="0"/>
              </a:rPr>
              <a:t>Example</a:t>
            </a:r>
          </a:p>
        </p:txBody>
      </p:sp>
      <p:sp>
        <p:nvSpPr>
          <p:cNvPr id="37892"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 value is assigned to the </a:t>
            </a:r>
            <a:r>
              <a:rPr lang="en-CA" altLang="en-US" smtClean="0">
                <a:latin typeface="Consolas" pitchFamily="49" charset="0"/>
                <a:cs typeface="Consolas" pitchFamily="49" charset="0"/>
              </a:rPr>
              <a:t>ptr</a:t>
            </a:r>
            <a:r>
              <a:rPr lang="en-CA" altLang="en-US" smtClean="0">
                <a:latin typeface="Arial" charset="0"/>
                <a:cs typeface="Arial" charset="0"/>
              </a:rPr>
              <a:t> associated</a:t>
            </a:r>
            <a:br>
              <a:rPr lang="en-CA" altLang="en-US" smtClean="0">
                <a:latin typeface="Arial" charset="0"/>
                <a:cs typeface="Arial" charset="0"/>
              </a:rPr>
            </a:br>
            <a:r>
              <a:rPr lang="en-CA" altLang="en-US" smtClean="0">
                <a:latin typeface="Arial" charset="0"/>
                <a:cs typeface="Arial" charset="0"/>
              </a:rPr>
              <a:t>with this function call</a:t>
            </a:r>
          </a:p>
        </p:txBody>
      </p:sp>
      <p:sp>
        <p:nvSpPr>
          <p:cNvPr id="3789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37894" name="Rectangle 6"/>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a:t>
            </a:r>
            <a:r>
              <a:rPr lang="en-CA" altLang="en-US" sz="1200" b="1" dirty="0">
                <a:solidFill>
                  <a:srgbClr val="FF0000"/>
                </a:solidFill>
                <a:latin typeface="Consolas" pitchFamily="49" charset="0"/>
              </a:rPr>
              <a:t>ptr = </a:t>
            </a:r>
            <a:r>
              <a:rPr lang="en-CA" altLang="en-US" sz="1200" b="1" dirty="0" err="1">
                <a:solidFill>
                  <a:srgbClr val="FF0000"/>
                </a:solidFill>
                <a:latin typeface="Consolas" pitchFamily="49" charset="0"/>
              </a:rPr>
              <a:t>children.head</a:t>
            </a:r>
            <a:r>
              <a:rPr lang="en-CA" altLang="en-US" sz="1200" b="1" dirty="0">
                <a:solidFill>
                  <a:srgbClr val="FF0000"/>
                </a:solidFill>
                <a:latin typeface="Consolas" pitchFamily="49" charset="0"/>
              </a:rPr>
              <a:t>()</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8" name="TextBox 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37896" name="TextBox 8"/>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31847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C:\Users\dwharder\Desktop\a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p:cNvSpPr>
          <p:nvPr>
            <p:ph type="title"/>
          </p:nvPr>
        </p:nvSpPr>
        <p:spPr/>
        <p:txBody>
          <a:bodyPr/>
          <a:lstStyle/>
          <a:p>
            <a:r>
              <a:rPr lang="en-CA" altLang="en-US" smtClean="0">
                <a:latin typeface="Arial" charset="0"/>
                <a:cs typeface="Arial" charset="0"/>
              </a:rPr>
              <a:t>Example</a:t>
            </a:r>
          </a:p>
        </p:txBody>
      </p:sp>
      <p:sp>
        <p:nvSpPr>
          <p:cNvPr id="38916"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 value is assigned to the </a:t>
            </a:r>
            <a:r>
              <a:rPr lang="en-CA" altLang="en-US" smtClean="0">
                <a:latin typeface="Consolas" pitchFamily="49" charset="0"/>
                <a:cs typeface="Consolas" pitchFamily="49" charset="0"/>
              </a:rPr>
              <a:t>ptr</a:t>
            </a:r>
            <a:r>
              <a:rPr lang="en-CA" altLang="en-US" smtClean="0">
                <a:latin typeface="Arial" charset="0"/>
                <a:cs typeface="Arial" charset="0"/>
              </a:rPr>
              <a:t> associated</a:t>
            </a:r>
            <a:br>
              <a:rPr lang="en-CA" altLang="en-US" smtClean="0">
                <a:latin typeface="Arial" charset="0"/>
                <a:cs typeface="Arial" charset="0"/>
              </a:rPr>
            </a:br>
            <a:r>
              <a:rPr lang="en-CA" altLang="en-US" smtClean="0">
                <a:latin typeface="Arial" charset="0"/>
                <a:cs typeface="Arial" charset="0"/>
              </a:rPr>
              <a:t>with this function call</a:t>
            </a:r>
          </a:p>
          <a:p>
            <a:pPr lvl="1"/>
            <a:r>
              <a:rPr lang="en-CA" altLang="en-US" smtClean="0">
                <a:latin typeface="Arial" charset="0"/>
                <a:cs typeface="Arial" charset="0"/>
              </a:rPr>
              <a:t>We check that </a:t>
            </a:r>
            <a:r>
              <a:rPr lang="en-CA" altLang="en-US" b="1" smtClean="0">
                <a:solidFill>
                  <a:srgbClr val="FF0000"/>
                </a:solidFill>
                <a:latin typeface="Consolas" pitchFamily="49" charset="0"/>
                <a:cs typeface="Consolas" pitchFamily="49" charset="0"/>
              </a:rPr>
              <a:t>ptr != 0</a:t>
            </a:r>
            <a:r>
              <a:rPr lang="en-CA" altLang="en-US" smtClean="0">
                <a:latin typeface="Arial" charset="0"/>
                <a:cs typeface="Arial" charset="0"/>
              </a:rPr>
              <a:t> and proceed to the body of the loop</a:t>
            </a:r>
          </a:p>
        </p:txBody>
      </p:sp>
      <p:sp>
        <p:nvSpPr>
          <p:cNvPr id="3891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38918" name="Rectangle 6"/>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ptr != 0</a:t>
            </a:r>
            <a:r>
              <a:rPr lang="en-CA" altLang="en-US" sz="1200" dirty="0">
                <a:latin typeface="Consolas" pitchFamily="49" charset="0"/>
              </a:rPr>
              <a:t>;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8" name="TextBox 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38920" name="TextBox 8"/>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020637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C:\Users\dwharder\Desktop\a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p:txBody>
          <a:bodyPr/>
          <a:lstStyle/>
          <a:p>
            <a:r>
              <a:rPr lang="en-CA" altLang="en-US" smtClean="0">
                <a:latin typeface="Arial" charset="0"/>
                <a:cs typeface="Arial" charset="0"/>
              </a:rPr>
              <a:t>Example</a:t>
            </a:r>
          </a:p>
        </p:txBody>
      </p:sp>
      <p:sp>
        <p:nvSpPr>
          <p:cNvPr id="39940"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The call to </a:t>
            </a:r>
            <a:r>
              <a:rPr lang="en-CA" altLang="en-US" dirty="0" smtClean="0">
                <a:latin typeface="Consolas" pitchFamily="49" charset="0"/>
                <a:cs typeface="Consolas" pitchFamily="49" charset="0"/>
              </a:rPr>
              <a:t>value()</a:t>
            </a:r>
            <a:r>
              <a:rPr lang="en-CA" altLang="en-US" dirty="0" smtClean="0">
                <a:latin typeface="Arial" charset="0"/>
                <a:cs typeface="Arial" charset="0"/>
              </a:rPr>
              <a:t> </a:t>
            </a:r>
            <a:r>
              <a:rPr lang="en-CA" altLang="en-US" dirty="0" smtClean="0">
                <a:latin typeface="Arial" charset="0"/>
                <a:cs typeface="Arial" charset="0"/>
              </a:rPr>
              <a:t>returns a pointer to the</a:t>
            </a:r>
            <a:br>
              <a:rPr lang="en-CA" altLang="en-US" dirty="0" smtClean="0">
                <a:latin typeface="Arial" charset="0"/>
                <a:cs typeface="Arial" charset="0"/>
              </a:rPr>
            </a:br>
            <a:r>
              <a:rPr lang="en-CA" altLang="en-US" dirty="0" smtClean="0">
                <a:latin typeface="Arial" charset="0"/>
                <a:cs typeface="Arial" charset="0"/>
              </a:rPr>
              <a:t>first child of node B</a:t>
            </a:r>
          </a:p>
          <a:p>
            <a:pPr lvl="1"/>
            <a:r>
              <a:rPr lang="en-CA" altLang="en-US" dirty="0" smtClean="0">
                <a:latin typeface="Consolas" pitchFamily="49" charset="0"/>
                <a:cs typeface="Consolas" pitchFamily="49" charset="0"/>
              </a:rPr>
              <a:t>children</a:t>
            </a:r>
            <a:r>
              <a:rPr lang="en-CA" altLang="en-US" dirty="0" smtClean="0">
                <a:latin typeface="Arial" charset="0"/>
                <a:cs typeface="Arial" charset="0"/>
              </a:rPr>
              <a:t> is a linked list of pointers	</a:t>
            </a:r>
          </a:p>
        </p:txBody>
      </p:sp>
      <p:sp>
        <p:nvSpPr>
          <p:cNvPr id="3994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39942" name="Rectangle 5"/>
          <p:cNvSpPr>
            <a:spLocks noChangeArrowheads="1"/>
          </p:cNvSpPr>
          <p:nvPr/>
        </p:nvSpPr>
        <p:spPr bwMode="auto">
          <a:xfrm>
            <a:off x="107950" y="4365625"/>
            <a:ext cx="504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err="1">
                <a:latin typeface="Consolas" pitchFamily="49" charset="0"/>
              </a:rPr>
              <a:t>Simple_tree</a:t>
            </a:r>
            <a:r>
              <a:rPr lang="en-CA" altLang="en-US" sz="1200" dirty="0">
                <a:latin typeface="Consolas" pitchFamily="49" charset="0"/>
              </a:rPr>
              <a:t> *Single_node</a:t>
            </a:r>
            <a:r>
              <a:rPr lang="en-CA" altLang="en-US" sz="1200" dirty="0" smtClean="0">
                <a:latin typeface="Consolas" pitchFamily="49" charset="0"/>
              </a:rPr>
              <a:t>::value() </a:t>
            </a:r>
            <a:r>
              <a:rPr lang="en-CA" altLang="en-US" sz="1200" dirty="0">
                <a:latin typeface="Consolas" pitchFamily="49" charset="0"/>
              </a:rPr>
              <a:t>const {</a:t>
            </a:r>
          </a:p>
          <a:p>
            <a:pPr eaLnBrk="1" hangingPunct="1"/>
            <a:r>
              <a:rPr lang="en-CA" altLang="en-US" sz="1200" dirty="0">
                <a:latin typeface="Consolas" pitchFamily="49" charset="0"/>
              </a:rPr>
              <a:t>   return </a:t>
            </a:r>
            <a:r>
              <a:rPr lang="en-CA" altLang="en-US" sz="1200" dirty="0" err="1" smtClean="0">
                <a:latin typeface="Consolas" pitchFamily="49" charset="0"/>
              </a:rPr>
              <a:t>node_value</a:t>
            </a:r>
            <a:r>
              <a:rPr lang="en-CA" altLang="en-US" sz="1200" dirty="0" smtClean="0">
                <a:latin typeface="Consolas" pitchFamily="49" charset="0"/>
              </a:rPr>
              <a:t>;</a:t>
            </a:r>
            <a:endParaRPr lang="en-CA" altLang="en-US" sz="1200" dirty="0">
              <a:latin typeface="Consolas" pitchFamily="49" charset="0"/>
            </a:endParaRP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465124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dwharder\Desktop\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p:txBody>
          <a:bodyPr/>
          <a:lstStyle/>
          <a:p>
            <a:r>
              <a:rPr lang="en-CA" altLang="en-US" smtClean="0">
                <a:latin typeface="Arial" charset="0"/>
                <a:cs typeface="Arial" charset="0"/>
              </a:rPr>
              <a:t>Example</a:t>
            </a:r>
          </a:p>
        </p:txBody>
      </p:sp>
      <p:sp>
        <p:nvSpPr>
          <p:cNvPr id="40964"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The return value to </a:t>
            </a:r>
            <a:r>
              <a:rPr lang="en-CA" altLang="en-US" dirty="0" smtClean="0">
                <a:latin typeface="Consolas" pitchFamily="49" charset="0"/>
                <a:cs typeface="Consolas" pitchFamily="49" charset="0"/>
              </a:rPr>
              <a:t>value()</a:t>
            </a:r>
            <a:r>
              <a:rPr lang="en-CA" altLang="en-US" dirty="0" smtClean="0">
                <a:latin typeface="Arial" charset="0"/>
                <a:cs typeface="Arial" charset="0"/>
              </a:rPr>
              <a:t> </a:t>
            </a:r>
            <a:r>
              <a:rPr lang="en-CA" altLang="en-US" dirty="0" smtClean="0">
                <a:latin typeface="Arial" charset="0"/>
                <a:cs typeface="Arial" charset="0"/>
              </a:rPr>
              <a:t>is again, left on top</a:t>
            </a:r>
            <a:br>
              <a:rPr lang="en-CA" altLang="en-US" dirty="0" smtClean="0">
                <a:latin typeface="Arial" charset="0"/>
                <a:cs typeface="Arial" charset="0"/>
              </a:rPr>
            </a:br>
            <a:r>
              <a:rPr lang="en-CA" altLang="en-US" dirty="0" smtClean="0">
                <a:latin typeface="Arial" charset="0"/>
                <a:cs typeface="Arial" charset="0"/>
              </a:rPr>
              <a:t>of the stack and we will recursively call size on the</a:t>
            </a:r>
            <a:br>
              <a:rPr lang="en-CA" altLang="en-US" dirty="0" smtClean="0">
                <a:latin typeface="Arial" charset="0"/>
                <a:cs typeface="Arial" charset="0"/>
              </a:rPr>
            </a:br>
            <a:r>
              <a:rPr lang="en-CA" altLang="en-US" dirty="0" smtClean="0">
                <a:latin typeface="Arial" charset="0"/>
                <a:cs typeface="Arial" charset="0"/>
              </a:rPr>
              <a:t>node at that address</a:t>
            </a:r>
          </a:p>
        </p:txBody>
      </p:sp>
      <p:sp>
        <p:nvSpPr>
          <p:cNvPr id="4096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40966" name="Rectangle 8"/>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a:t>
            </a:r>
            <a:r>
              <a:rPr lang="en-CA" altLang="en-US" sz="1200" b="1" dirty="0">
                <a:solidFill>
                  <a:srgbClr val="FF0000"/>
                </a:solidFill>
                <a:latin typeface="Consolas" pitchFamily="49" charset="0"/>
              </a:rPr>
              <a:t>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r>
              <a:rPr lang="en-CA" altLang="en-US" sz="1200" dirty="0">
                <a:latin typeface="Consolas" pitchFamily="49" charset="0"/>
              </a:rPr>
              <a:t>;</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10" name="TextBox 9"/>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40968" name="TextBox 10"/>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14" name="TextBox 13"/>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838938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CA" altLang="en-US" smtClean="0">
                <a:latin typeface="Arial" charset="0"/>
                <a:cs typeface="Arial" charset="0"/>
              </a:rPr>
              <a:t>Example</a:t>
            </a:r>
          </a:p>
        </p:txBody>
      </p:sp>
      <p:sp>
        <p:nvSpPr>
          <p:cNvPr id="4198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first child of node B is node D</a:t>
            </a:r>
          </a:p>
          <a:p>
            <a:pPr lvl="1"/>
            <a:r>
              <a:rPr lang="en-CA" altLang="en-US" smtClean="0">
                <a:latin typeface="Arial" charset="0"/>
                <a:cs typeface="Arial" charset="0"/>
              </a:rPr>
              <a:t>As before, we set up three entries on the stack for</a:t>
            </a:r>
            <a:br>
              <a:rPr lang="en-CA" altLang="en-US" smtClean="0">
                <a:latin typeface="Arial" charset="0"/>
                <a:cs typeface="Arial" charset="0"/>
              </a:rPr>
            </a:br>
            <a:r>
              <a:rPr lang="en-CA" altLang="en-US" smtClean="0">
                <a:latin typeface="Arial" charset="0"/>
                <a:cs typeface="Arial" charset="0"/>
              </a:rPr>
              <a:t>local variables</a:t>
            </a:r>
          </a:p>
        </p:txBody>
      </p:sp>
      <p:sp>
        <p:nvSpPr>
          <p:cNvPr id="41988"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41989" name="Picture 6" descr="C:\Users\dwharder\Desktop\a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41993" name="TextBox 8"/>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D.size()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932360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CA" altLang="en-US" smtClean="0">
                <a:latin typeface="Arial" charset="0"/>
                <a:cs typeface="Arial" charset="0"/>
              </a:rPr>
              <a:t>Example</a:t>
            </a:r>
          </a:p>
        </p:txBody>
      </p:sp>
      <p:sp>
        <p:nvSpPr>
          <p:cNvPr id="43011" name="Content Placeholder 2"/>
          <p:cNvSpPr>
            <a:spLocks noGrp="1"/>
          </p:cNvSpPr>
          <p:nvPr>
            <p:ph idx="1"/>
          </p:nvPr>
        </p:nvSpPr>
        <p:spPr/>
        <p:txBody>
          <a:bodyPr/>
          <a:lstStyle/>
          <a:p>
            <a:pPr>
              <a:buFont typeface="Arial" charset="0"/>
              <a:buNone/>
            </a:pPr>
            <a:r>
              <a:rPr lang="en-CA" altLang="en-US" smtClean="0">
                <a:latin typeface="Arial" charset="0"/>
                <a:cs typeface="Arial" charset="0"/>
              </a:rPr>
              <a:t>	Looking at where we are in the tree</a:t>
            </a:r>
          </a:p>
        </p:txBody>
      </p:sp>
      <p:sp>
        <p:nvSpPr>
          <p:cNvPr id="43012"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43013" name="Picture 6" descr="C:\Users\dwharder\Desktop\a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43016" name="TextBox 8"/>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D.size()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43018" name="Picture 2" descr="C:\Users\dwharder\Desktop\t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781300"/>
            <a:ext cx="48244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84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mtClean="0">
                <a:latin typeface="Arial" charset="0"/>
                <a:cs typeface="Arial" charset="0"/>
              </a:rPr>
              <a:t>Recursion</a:t>
            </a: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a:t>
            </a:r>
            <a:r>
              <a:rPr lang="en-CA" altLang="en-US" dirty="0" smtClean="0">
                <a:latin typeface="Arial" charset="0"/>
                <a:cs typeface="Arial" charset="0"/>
              </a:rPr>
              <a:t>We will use the following </a:t>
            </a:r>
            <a:r>
              <a:rPr lang="en-CA" altLang="en-US" dirty="0" err="1" smtClean="0">
                <a:latin typeface="Consolas" pitchFamily="49" charset="0"/>
                <a:cs typeface="Consolas" pitchFamily="49" charset="0"/>
              </a:rPr>
              <a:t>Simple_tree</a:t>
            </a:r>
            <a:r>
              <a:rPr lang="en-CA" altLang="en-US" dirty="0" smtClean="0">
                <a:latin typeface="Arial" charset="0"/>
                <a:cs typeface="Arial" charset="0"/>
              </a:rPr>
              <a:t> implementation to demonstrate how recursive functions work</a:t>
            </a:r>
          </a:p>
          <a:p>
            <a:pPr lvl="2">
              <a:buFont typeface="Arial" charset="0"/>
              <a:buNone/>
            </a:pPr>
            <a:r>
              <a:rPr lang="en-CA" altLang="en-US" dirty="0" smtClean="0">
                <a:latin typeface="Consolas" pitchFamily="49" charset="0"/>
                <a:cs typeface="Consolas" pitchFamily="49" charset="0"/>
              </a:rPr>
              <a:t>template &lt;typename Type&gt;</a:t>
            </a:r>
          </a:p>
          <a:p>
            <a:pPr lvl="2">
              <a:buFont typeface="Arial" charset="0"/>
              <a:buNone/>
            </a:pPr>
            <a:r>
              <a:rPr lang="en-CA" altLang="en-US" dirty="0" smtClean="0">
                <a:latin typeface="Consolas" pitchFamily="49" charset="0"/>
                <a:cs typeface="Consolas" pitchFamily="49" charset="0"/>
              </a:rPr>
              <a:t>class </a:t>
            </a:r>
            <a:r>
              <a:rPr lang="en-CA" altLang="en-US" dirty="0" err="1" smtClean="0">
                <a:latin typeface="Consolas" pitchFamily="49" charset="0"/>
                <a:cs typeface="Consolas" pitchFamily="49" charset="0"/>
              </a:rPr>
              <a:t>Simple_tree</a:t>
            </a:r>
            <a:r>
              <a:rPr lang="en-CA" altLang="en-US" dirty="0" smtClean="0">
                <a:latin typeface="Consolas" pitchFamily="49" charset="0"/>
                <a:cs typeface="Consolas" pitchFamily="49" charset="0"/>
              </a:rPr>
              <a:t> {</a:t>
            </a:r>
          </a:p>
          <a:p>
            <a:pPr lvl="2">
              <a:buFont typeface="Arial" charset="0"/>
              <a:buNone/>
            </a:pPr>
            <a:r>
              <a:rPr lang="en-CA" altLang="en-US" dirty="0" smtClean="0">
                <a:latin typeface="Consolas" pitchFamily="49" charset="0"/>
                <a:cs typeface="Consolas" pitchFamily="49" charset="0"/>
              </a:rPr>
              <a:t>    private:</a:t>
            </a:r>
          </a:p>
          <a:p>
            <a:pPr lvl="2">
              <a:buFont typeface="Arial" charset="0"/>
              <a:buNone/>
            </a:pPr>
            <a:r>
              <a:rPr lang="en-CA" altLang="en-US" dirty="0" smtClean="0">
                <a:latin typeface="Consolas" pitchFamily="49" charset="0"/>
                <a:cs typeface="Consolas" pitchFamily="49" charset="0"/>
              </a:rPr>
              <a:t>        Type </a:t>
            </a:r>
            <a:r>
              <a:rPr lang="en-CA" altLang="en-US" dirty="0" err="1" smtClean="0">
                <a:latin typeface="Consolas" pitchFamily="49" charset="0"/>
                <a:cs typeface="Consolas" pitchFamily="49" charset="0"/>
              </a:rPr>
              <a:t>node_value</a:t>
            </a:r>
            <a:r>
              <a:rPr lang="en-CA" altLang="en-US" dirty="0" smtClean="0">
                <a:latin typeface="Consolas" pitchFamily="49" charset="0"/>
                <a:cs typeface="Consolas" pitchFamily="49" charset="0"/>
              </a:rPr>
              <a:t>;</a:t>
            </a:r>
            <a:endParaRPr lang="en-CA" altLang="en-US" dirty="0" smtClean="0">
              <a:latin typeface="Consolas" pitchFamily="49" charset="0"/>
              <a:cs typeface="Consolas" pitchFamily="49" charset="0"/>
            </a:endParaRPr>
          </a:p>
          <a:p>
            <a:pPr lvl="2">
              <a:buFont typeface="Arial" charset="0"/>
              <a:buNone/>
            </a:pPr>
            <a:r>
              <a:rPr lang="en-CA" altLang="en-US" dirty="0" smtClean="0">
                <a:latin typeface="Consolas" pitchFamily="49" charset="0"/>
                <a:cs typeface="Consolas" pitchFamily="49" charset="0"/>
              </a:rPr>
              <a:t>        </a:t>
            </a:r>
            <a:r>
              <a:rPr lang="en-CA" altLang="en-US" dirty="0" err="1" smtClean="0">
                <a:latin typeface="Consolas" pitchFamily="49" charset="0"/>
                <a:cs typeface="Consolas" pitchFamily="49" charset="0"/>
              </a:rPr>
              <a:t>Simple_tree</a:t>
            </a:r>
            <a:r>
              <a:rPr lang="en-CA" altLang="en-US" dirty="0" smtClean="0">
                <a:latin typeface="Consolas" pitchFamily="49" charset="0"/>
                <a:cs typeface="Consolas" pitchFamily="49" charset="0"/>
              </a:rPr>
              <a:t> *parent;</a:t>
            </a:r>
          </a:p>
          <a:p>
            <a:pPr lvl="2">
              <a:buFont typeface="Arial" charset="0"/>
              <a:buNone/>
            </a:pPr>
            <a:r>
              <a:rPr lang="en-CA" altLang="en-US" dirty="0" smtClean="0">
                <a:latin typeface="Consolas" pitchFamily="49" charset="0"/>
                <a:cs typeface="Consolas" pitchFamily="49" charset="0"/>
              </a:rPr>
              <a:t>        Single_list&lt;</a:t>
            </a:r>
            <a:r>
              <a:rPr lang="en-CA" altLang="en-US" dirty="0" err="1" smtClean="0">
                <a:latin typeface="Consolas" pitchFamily="49" charset="0"/>
                <a:cs typeface="Consolas" pitchFamily="49" charset="0"/>
              </a:rPr>
              <a:t>Simple_tree</a:t>
            </a:r>
            <a:r>
              <a:rPr lang="en-CA" altLang="en-US" dirty="0" smtClean="0">
                <a:latin typeface="Consolas" pitchFamily="49" charset="0"/>
                <a:cs typeface="Consolas" pitchFamily="49" charset="0"/>
              </a:rPr>
              <a:t> *&gt; children;</a:t>
            </a:r>
          </a:p>
          <a:p>
            <a:pPr lvl="2">
              <a:buFont typeface="Arial" charset="0"/>
              <a:buNone/>
            </a:pPr>
            <a:r>
              <a:rPr lang="en-CA" altLang="en-US" dirty="0" smtClean="0">
                <a:latin typeface="Consolas" pitchFamily="49" charset="0"/>
                <a:cs typeface="Consolas" pitchFamily="49" charset="0"/>
              </a:rPr>
              <a:t>};</a:t>
            </a:r>
          </a:p>
          <a:p>
            <a:pPr lvl="2">
              <a:buFont typeface="Arial" charset="0"/>
              <a:buNone/>
            </a:pPr>
            <a:endParaRPr lang="en-US" altLang="en-US" dirty="0" smtClean="0">
              <a:latin typeface="Consolas" pitchFamily="49" charset="0"/>
              <a:cs typeface="Consolas" pitchFamily="49" charset="0"/>
            </a:endParaRPr>
          </a:p>
        </p:txBody>
      </p:sp>
      <p:pic>
        <p:nvPicPr>
          <p:cNvPr id="7172" name="Picture 2" descr="C:\Users\dwharder\Desktop\tree.struc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6863"/>
            <a:ext cx="842486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2082503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descr="C:\Users\dwharder\Desktop\a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p:txBody>
          <a:bodyPr/>
          <a:lstStyle/>
          <a:p>
            <a:r>
              <a:rPr lang="en-CA" altLang="en-US" smtClean="0">
                <a:latin typeface="Arial" charset="0"/>
                <a:cs typeface="Arial" charset="0"/>
              </a:rPr>
              <a:t>Example</a:t>
            </a:r>
          </a:p>
        </p:txBody>
      </p:sp>
      <p:sp>
        <p:nvSpPr>
          <p:cNvPr id="44036"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initialize the local variable </a:t>
            </a:r>
            <a:r>
              <a:rPr lang="en-CA" altLang="en-US" smtClean="0">
                <a:latin typeface="Consolas" pitchFamily="49" charset="0"/>
                <a:cs typeface="Consolas" pitchFamily="49" charset="0"/>
              </a:rPr>
              <a:t>s</a:t>
            </a:r>
            <a:r>
              <a:rPr lang="en-CA" altLang="en-US" smtClean="0">
                <a:latin typeface="Arial" charset="0"/>
                <a:cs typeface="Arial" charset="0"/>
              </a:rPr>
              <a:t> for this function call</a:t>
            </a:r>
          </a:p>
        </p:txBody>
      </p:sp>
      <p:sp>
        <p:nvSpPr>
          <p:cNvPr id="4403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44038"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a:t>
            </a:r>
            <a:r>
              <a:rPr lang="en-CA" altLang="en-US" sz="1200" b="1" dirty="0">
                <a:solidFill>
                  <a:srgbClr val="FF0000"/>
                </a:solidFill>
                <a:latin typeface="Consolas" pitchFamily="49" charset="0"/>
              </a:rPr>
              <a:t>s = 1</a:t>
            </a:r>
            <a:r>
              <a:rPr lang="en-CA" altLang="en-US" sz="1200" dirty="0">
                <a:latin typeface="Consolas" pitchFamily="49" charset="0"/>
              </a:rPr>
              <a:t>;</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44041" name="TextBox 8"/>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D.size()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454874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C:\Users\dwharder\Desktop\a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CA" altLang="en-US" smtClean="0">
                <a:latin typeface="Arial" charset="0"/>
                <a:cs typeface="Arial" charset="0"/>
              </a:rPr>
              <a:t>Example</a:t>
            </a:r>
          </a:p>
        </p:txBody>
      </p:sp>
      <p:sp>
        <p:nvSpPr>
          <p:cNvPr id="45060"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initialize the local variable </a:t>
            </a:r>
            <a:r>
              <a:rPr lang="en-CA" altLang="en-US" smtClean="0">
                <a:latin typeface="Consolas" pitchFamily="49" charset="0"/>
                <a:cs typeface="Consolas" pitchFamily="49" charset="0"/>
              </a:rPr>
              <a:t>s</a:t>
            </a:r>
            <a:r>
              <a:rPr lang="en-CA" altLang="en-US" smtClean="0">
                <a:latin typeface="Arial" charset="0"/>
                <a:cs typeface="Arial" charset="0"/>
              </a:rPr>
              <a:t> for this function call</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Again, we must also access the head of this linked list</a:t>
            </a:r>
          </a:p>
        </p:txBody>
      </p:sp>
      <p:sp>
        <p:nvSpPr>
          <p:cNvPr id="4506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45062"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b="1" dirty="0" err="1">
                <a:solidFill>
                  <a:srgbClr val="FF0000"/>
                </a:solidFill>
                <a:latin typeface="Consolas" pitchFamily="49" charset="0"/>
              </a:rPr>
              <a:t>children.head</a:t>
            </a:r>
            <a:r>
              <a:rPr lang="en-CA" altLang="en-US" sz="1200" b="1" dirty="0">
                <a:solidFill>
                  <a:srgbClr val="FF0000"/>
                </a:solidFill>
                <a:latin typeface="Consolas" pitchFamily="49" charset="0"/>
              </a:rPr>
              <a:t>()</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45065" name="TextBox 8"/>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D.size()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211135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dwharder\Desktop\at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
          <p:cNvSpPr>
            <a:spLocks noGrp="1"/>
          </p:cNvSpPr>
          <p:nvPr>
            <p:ph type="title"/>
          </p:nvPr>
        </p:nvSpPr>
        <p:spPr/>
        <p:txBody>
          <a:bodyPr/>
          <a:lstStyle/>
          <a:p>
            <a:r>
              <a:rPr lang="en-CA" altLang="en-US" smtClean="0">
                <a:latin typeface="Arial" charset="0"/>
                <a:cs typeface="Arial" charset="0"/>
              </a:rPr>
              <a:t>Example</a:t>
            </a:r>
          </a:p>
        </p:txBody>
      </p:sp>
      <p:sp>
        <p:nvSpPr>
          <p:cNvPr id="46084" name="Content Placeholder 2"/>
          <p:cNvSpPr>
            <a:spLocks noGrp="1"/>
          </p:cNvSpPr>
          <p:nvPr>
            <p:ph idx="1"/>
          </p:nvPr>
        </p:nvSpPr>
        <p:spPr/>
        <p:txBody>
          <a:bodyPr/>
          <a:lstStyle/>
          <a:p>
            <a:pPr>
              <a:buFont typeface="Arial" charset="0"/>
              <a:buNone/>
            </a:pPr>
            <a:r>
              <a:rPr lang="en-CA" altLang="en-US" smtClean="0">
                <a:latin typeface="Arial" charset="0"/>
                <a:cs typeface="Arial" charset="0"/>
              </a:rPr>
              <a:t>	With this call, we now return </a:t>
            </a:r>
            <a:r>
              <a:rPr lang="en-CA" altLang="en-US" smtClean="0">
                <a:latin typeface="Consolas" pitchFamily="49" charset="0"/>
                <a:cs typeface="Consolas" pitchFamily="49" charset="0"/>
              </a:rPr>
              <a:t>00000000</a:t>
            </a:r>
          </a:p>
        </p:txBody>
      </p:sp>
      <p:sp>
        <p:nvSpPr>
          <p:cNvPr id="4608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46086" name="Rectangle 6"/>
          <p:cNvSpPr>
            <a:spLocks noChangeArrowheads="1"/>
          </p:cNvSpPr>
          <p:nvPr/>
        </p:nvSpPr>
        <p:spPr bwMode="auto">
          <a:xfrm>
            <a:off x="107950" y="4365625"/>
            <a:ext cx="4751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a:latin typeface="Consolas" pitchFamily="49" charset="0"/>
              </a:rPr>
              <a:t>Simple_node *Single_list::head() const {</a:t>
            </a:r>
          </a:p>
          <a:p>
            <a:pPr eaLnBrk="1" hangingPunct="1"/>
            <a:r>
              <a:rPr lang="en-CA" altLang="en-US" sz="1200">
                <a:latin typeface="Consolas" pitchFamily="49" charset="0"/>
              </a:rPr>
              <a:t>    return list_head;</a:t>
            </a:r>
          </a:p>
          <a:p>
            <a:pPr eaLnBrk="1" hangingPunct="1"/>
            <a:r>
              <a:rPr lang="en-CA" altLang="en-US" sz="1200">
                <a:latin typeface="Consolas" pitchFamily="49" charset="0"/>
              </a:rPr>
              <a:t>}</a:t>
            </a:r>
          </a:p>
        </p:txBody>
      </p:sp>
      <p:sp>
        <p:nvSpPr>
          <p:cNvPr id="8" name="TextBox 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10" name="TextBox 9"/>
          <p:cNvSpPr txBox="1"/>
          <p:nvPr/>
        </p:nvSpPr>
        <p:spPr>
          <a:xfrm>
            <a:off x="6418263" y="3348038"/>
            <a:ext cx="1531937" cy="385762"/>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D.size</a:t>
            </a:r>
            <a:r>
              <a:rPr lang="en-CA" sz="1900" dirty="0">
                <a:solidFill>
                  <a:schemeClr val="bg1">
                    <a:lumMod val="65000"/>
                  </a:schemeClr>
                </a:solidFill>
                <a:latin typeface="Consolas" pitchFamily="49" charset="0"/>
                <a:cs typeface="Consolas" pitchFamily="49" charset="0"/>
              </a:rPr>
              <a:t>()  </a:t>
            </a:r>
          </a:p>
        </p:txBody>
      </p:sp>
      <p:sp>
        <p:nvSpPr>
          <p:cNvPr id="12" name="TextBox 11"/>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434982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dwharder\Desktop\att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p:txBody>
          <a:bodyPr/>
          <a:lstStyle/>
          <a:p>
            <a:r>
              <a:rPr lang="en-CA" altLang="en-US" smtClean="0">
                <a:latin typeface="Arial" charset="0"/>
                <a:cs typeface="Arial" charset="0"/>
              </a:rPr>
              <a:t>Example</a:t>
            </a:r>
          </a:p>
        </p:txBody>
      </p:sp>
      <p:sp>
        <p:nvSpPr>
          <p:cNvPr id="47108"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 value is copied to the top of the stack</a:t>
            </a:r>
            <a:br>
              <a:rPr lang="en-CA" altLang="en-US" smtClean="0">
                <a:latin typeface="Arial" charset="0"/>
                <a:cs typeface="Arial" charset="0"/>
              </a:rPr>
            </a:br>
            <a:r>
              <a:rPr lang="en-CA" altLang="en-US" smtClean="0">
                <a:latin typeface="Arial" charset="0"/>
                <a:cs typeface="Arial" charset="0"/>
              </a:rPr>
              <a:t>and we return to </a:t>
            </a:r>
            <a:r>
              <a:rPr lang="en-CA" altLang="en-US" smtClean="0">
                <a:latin typeface="Consolas" pitchFamily="49" charset="0"/>
                <a:cs typeface="Consolas" pitchFamily="49" charset="0"/>
              </a:rPr>
              <a:t>size()</a:t>
            </a:r>
            <a:r>
              <a:rPr lang="en-CA" altLang="en-US" smtClean="0">
                <a:latin typeface="Arial" charset="0"/>
                <a:cs typeface="Arial" charset="0"/>
              </a:rPr>
              <a:t> called on node D</a:t>
            </a:r>
          </a:p>
          <a:p>
            <a:pPr lvl="1"/>
            <a:r>
              <a:rPr lang="en-CA" altLang="en-US" smtClean="0">
                <a:latin typeface="Arial" charset="0"/>
                <a:cs typeface="Arial" charset="0"/>
              </a:rPr>
              <a:t>The return value is copied to the location for </a:t>
            </a:r>
            <a:r>
              <a:rPr lang="en-CA" altLang="en-US" smtClean="0">
                <a:latin typeface="Consolas" pitchFamily="49" charset="0"/>
                <a:cs typeface="Consolas" pitchFamily="49" charset="0"/>
              </a:rPr>
              <a:t>ptr</a:t>
            </a:r>
            <a:endParaRPr lang="en-CA" altLang="en-US" smtClean="0">
              <a:latin typeface="Arial" charset="0"/>
              <a:cs typeface="Arial" charset="0"/>
            </a:endParaRPr>
          </a:p>
        </p:txBody>
      </p:sp>
      <p:sp>
        <p:nvSpPr>
          <p:cNvPr id="4710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47110"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a:t>
            </a:r>
            <a:r>
              <a:rPr lang="en-CA" altLang="en-US" sz="1200" b="1" dirty="0">
                <a:solidFill>
                  <a:srgbClr val="FF0000"/>
                </a:solidFill>
                <a:latin typeface="Consolas" pitchFamily="49" charset="0"/>
              </a:rPr>
              <a:t>ptr = </a:t>
            </a:r>
            <a:r>
              <a:rPr lang="en-CA" altLang="en-US" sz="1200" b="1" dirty="0" err="1">
                <a:solidFill>
                  <a:srgbClr val="FF0000"/>
                </a:solidFill>
                <a:latin typeface="Consolas" pitchFamily="49" charset="0"/>
              </a:rPr>
              <a:t>children.head</a:t>
            </a:r>
            <a:r>
              <a:rPr lang="en-CA" altLang="en-US" sz="1200" b="1" dirty="0">
                <a:solidFill>
                  <a:srgbClr val="FF0000"/>
                </a:solidFill>
                <a:latin typeface="Consolas" pitchFamily="49" charset="0"/>
              </a:rPr>
              <a:t>()</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47113" name="TextBox 8"/>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D.size()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248468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dwharder\Desktop\att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1"/>
          <p:cNvSpPr>
            <a:spLocks noGrp="1"/>
          </p:cNvSpPr>
          <p:nvPr>
            <p:ph type="title"/>
          </p:nvPr>
        </p:nvSpPr>
        <p:spPr/>
        <p:txBody>
          <a:bodyPr/>
          <a:lstStyle/>
          <a:p>
            <a:r>
              <a:rPr lang="en-CA" altLang="en-US" smtClean="0">
                <a:latin typeface="Arial" charset="0"/>
                <a:cs typeface="Arial" charset="0"/>
              </a:rPr>
              <a:t>Example</a:t>
            </a:r>
          </a:p>
        </p:txBody>
      </p:sp>
      <p:sp>
        <p:nvSpPr>
          <p:cNvPr id="48132"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 value is copied to the top of the stack</a:t>
            </a:r>
            <a:br>
              <a:rPr lang="en-CA" altLang="en-US" smtClean="0">
                <a:latin typeface="Arial" charset="0"/>
                <a:cs typeface="Arial" charset="0"/>
              </a:rPr>
            </a:br>
            <a:r>
              <a:rPr lang="en-CA" altLang="en-US" smtClean="0">
                <a:latin typeface="Arial" charset="0"/>
                <a:cs typeface="Arial" charset="0"/>
              </a:rPr>
              <a:t>and we return to </a:t>
            </a:r>
            <a:r>
              <a:rPr lang="en-CA" altLang="en-US" smtClean="0">
                <a:latin typeface="Consolas" pitchFamily="49" charset="0"/>
                <a:cs typeface="Consolas" pitchFamily="49" charset="0"/>
              </a:rPr>
              <a:t>size()</a:t>
            </a:r>
            <a:r>
              <a:rPr lang="en-CA" altLang="en-US" smtClean="0">
                <a:latin typeface="Arial" charset="0"/>
                <a:cs typeface="Arial" charset="0"/>
              </a:rPr>
              <a:t> called on node D</a:t>
            </a:r>
          </a:p>
          <a:p>
            <a:pPr lvl="1"/>
            <a:r>
              <a:rPr lang="en-CA" altLang="en-US" smtClean="0">
                <a:latin typeface="Arial" charset="0"/>
                <a:cs typeface="Arial" charset="0"/>
              </a:rPr>
              <a:t>The return value is copied to the location for </a:t>
            </a:r>
            <a:r>
              <a:rPr lang="en-CA" altLang="en-US" smtClean="0">
                <a:latin typeface="Consolas" pitchFamily="49" charset="0"/>
                <a:cs typeface="Consolas" pitchFamily="49" charset="0"/>
              </a:rPr>
              <a:t>ptr</a:t>
            </a:r>
          </a:p>
          <a:p>
            <a:pPr lvl="1"/>
            <a:endParaRPr lang="en-CA" altLang="en-US" smtClean="0">
              <a:latin typeface="Arial" charset="0"/>
              <a:cs typeface="Arial" charset="0"/>
            </a:endParaRPr>
          </a:p>
          <a:p>
            <a:pPr>
              <a:buFont typeface="Arial" charset="0"/>
              <a:buNone/>
            </a:pPr>
            <a:r>
              <a:rPr lang="en-CA" altLang="en-US" smtClean="0">
                <a:latin typeface="Arial" charset="0"/>
                <a:cs typeface="Arial" charset="0"/>
              </a:rPr>
              <a:t>	In this case, </a:t>
            </a:r>
            <a:r>
              <a:rPr lang="en-CA" altLang="en-US" smtClean="0">
                <a:latin typeface="Consolas" pitchFamily="49" charset="0"/>
                <a:cs typeface="Consolas" pitchFamily="49" charset="0"/>
              </a:rPr>
              <a:t>ptr != 0</a:t>
            </a:r>
            <a:r>
              <a:rPr lang="en-CA" altLang="en-US" smtClean="0">
                <a:latin typeface="Arial" charset="0"/>
                <a:cs typeface="Arial" charset="0"/>
              </a:rPr>
              <a:t> returns</a:t>
            </a:r>
          </a:p>
          <a:p>
            <a:pPr>
              <a:buFont typeface="Arial" charset="0"/>
              <a:buNone/>
            </a:pPr>
            <a:r>
              <a:rPr lang="en-CA" altLang="en-US" smtClean="0">
                <a:latin typeface="Arial" charset="0"/>
                <a:cs typeface="Arial" charset="0"/>
              </a:rPr>
              <a:t>	</a:t>
            </a:r>
            <a:r>
              <a:rPr lang="en-CA" altLang="en-US" smtClean="0">
                <a:latin typeface="Consolas" pitchFamily="49" charset="0"/>
                <a:cs typeface="Consolas" pitchFamily="49" charset="0"/>
              </a:rPr>
              <a:t>false</a:t>
            </a:r>
          </a:p>
          <a:p>
            <a:pPr lvl="1"/>
            <a:r>
              <a:rPr lang="en-CA" altLang="en-US" smtClean="0">
                <a:latin typeface="Arial" charset="0"/>
                <a:cs typeface="Arial" charset="0"/>
              </a:rPr>
              <a:t>We jump to the return statement 	</a:t>
            </a:r>
            <a:endParaRPr lang="en-CA" altLang="en-US" smtClean="0">
              <a:latin typeface="Consolas" pitchFamily="49" charset="0"/>
              <a:cs typeface="Consolas" pitchFamily="49" charset="0"/>
            </a:endParaRPr>
          </a:p>
        </p:txBody>
      </p:sp>
      <p:sp>
        <p:nvSpPr>
          <p:cNvPr id="4813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48134"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ptr != 0</a:t>
            </a:r>
            <a:r>
              <a:rPr lang="en-CA" altLang="en-US" sz="1200" dirty="0">
                <a:latin typeface="Consolas" pitchFamily="49" charset="0"/>
              </a:rPr>
              <a:t>;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8" name="TextBox 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48137" name="TextBox 9"/>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D.size()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540972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CA" altLang="en-US" smtClean="0">
                <a:latin typeface="Arial" charset="0"/>
                <a:cs typeface="Arial" charset="0"/>
              </a:rPr>
              <a:t>Example</a:t>
            </a:r>
          </a:p>
        </p:txBody>
      </p:sp>
      <p:sp>
        <p:nvSpPr>
          <p:cNvPr id="491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Because we are returning, we must copy the return</a:t>
            </a:r>
            <a:br>
              <a:rPr lang="en-CA" altLang="en-US" smtClean="0">
                <a:latin typeface="Arial" charset="0"/>
                <a:cs typeface="Arial" charset="0"/>
              </a:rPr>
            </a:br>
            <a:r>
              <a:rPr lang="en-CA" altLang="en-US" smtClean="0">
                <a:latin typeface="Arial" charset="0"/>
                <a:cs typeface="Arial" charset="0"/>
              </a:rPr>
              <a:t>value to the location immediately above the memory</a:t>
            </a:r>
            <a:br>
              <a:rPr lang="en-CA" altLang="en-US" smtClean="0">
                <a:latin typeface="Arial" charset="0"/>
                <a:cs typeface="Arial" charset="0"/>
              </a:rPr>
            </a:br>
            <a:r>
              <a:rPr lang="en-CA" altLang="en-US" smtClean="0">
                <a:latin typeface="Arial" charset="0"/>
                <a:cs typeface="Arial" charset="0"/>
              </a:rPr>
              <a:t>allocated for calling function</a:t>
            </a:r>
          </a:p>
        </p:txBody>
      </p:sp>
      <p:sp>
        <p:nvSpPr>
          <p:cNvPr id="49156"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49157" name="Picture 3" descr="C:\Users\dwharder\Desktop\a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return s</a:t>
            </a:r>
            <a:r>
              <a:rPr lang="en-CA" altLang="en-US" sz="1200" dirty="0">
                <a:latin typeface="Consolas" pitchFamily="49" charset="0"/>
              </a:rPr>
              <a:t>;</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49161" name="TextBox 8"/>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D.size()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832955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CA" altLang="en-US" smtClean="0">
                <a:latin typeface="Arial" charset="0"/>
                <a:cs typeface="Arial" charset="0"/>
              </a:rPr>
              <a:t>Example</a:t>
            </a:r>
          </a:p>
        </p:txBody>
      </p:sp>
      <p:sp>
        <p:nvSpPr>
          <p:cNvPr id="50179"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We are just finished the call to </a:t>
            </a:r>
          </a:p>
          <a:p>
            <a:pPr lvl="1"/>
            <a:r>
              <a:rPr lang="en-CA" altLang="en-US" dirty="0" smtClean="0">
                <a:latin typeface="Consolas" pitchFamily="49" charset="0"/>
                <a:cs typeface="Consolas" pitchFamily="49" charset="0"/>
              </a:rPr>
              <a:t>ptr-</a:t>
            </a:r>
            <a:r>
              <a:rPr lang="en-CA" altLang="en-US" dirty="0" smtClean="0">
                <a:latin typeface="Consolas" pitchFamily="49" charset="0"/>
                <a:cs typeface="Consolas" pitchFamily="49" charset="0"/>
              </a:rPr>
              <a:t>&gt;value()-&gt;</a:t>
            </a:r>
            <a:r>
              <a:rPr lang="en-CA" altLang="en-US" dirty="0" smtClean="0">
                <a:latin typeface="Consolas" pitchFamily="49" charset="0"/>
                <a:cs typeface="Consolas" pitchFamily="49" charset="0"/>
              </a:rPr>
              <a:t>size()</a:t>
            </a:r>
            <a:endParaRPr lang="en-CA" altLang="en-US" dirty="0" smtClean="0">
              <a:latin typeface="Arial" charset="0"/>
              <a:cs typeface="Arial" charset="0"/>
            </a:endParaRPr>
          </a:p>
          <a:p>
            <a:pPr>
              <a:buFont typeface="Arial" charset="0"/>
              <a:buNone/>
            </a:pPr>
            <a:r>
              <a:rPr lang="en-CA" altLang="en-US" dirty="0" smtClean="0">
                <a:latin typeface="Arial" charset="0"/>
                <a:cs typeface="Arial" charset="0"/>
              </a:rPr>
              <a:t>	where </a:t>
            </a:r>
            <a:r>
              <a:rPr lang="en-CA" altLang="en-US" dirty="0" smtClean="0">
                <a:latin typeface="Consolas" pitchFamily="49" charset="0"/>
                <a:cs typeface="Consolas" pitchFamily="49" charset="0"/>
              </a:rPr>
              <a:t>ptr</a:t>
            </a:r>
            <a:r>
              <a:rPr lang="en-CA" altLang="en-US" dirty="0" smtClean="0">
                <a:latin typeface="Arial" charset="0"/>
                <a:cs typeface="Arial" charset="0"/>
              </a:rPr>
              <a:t> had the address of node D</a:t>
            </a:r>
          </a:p>
          <a:p>
            <a:pPr>
              <a:buFont typeface="Arial" charset="0"/>
              <a:buNone/>
            </a:pPr>
            <a:endParaRPr lang="en-CA" altLang="en-US" dirty="0" smtClean="0">
              <a:latin typeface="Arial" charset="0"/>
              <a:cs typeface="Arial" charset="0"/>
            </a:endParaRPr>
          </a:p>
          <a:p>
            <a:pPr>
              <a:buFont typeface="Arial" charset="0"/>
              <a:buNone/>
            </a:pPr>
            <a:r>
              <a:rPr lang="en-CA" altLang="en-US" dirty="0" smtClean="0">
                <a:latin typeface="Arial" charset="0"/>
                <a:cs typeface="Arial" charset="0"/>
              </a:rPr>
              <a:t>	We must now deal with this return value</a:t>
            </a:r>
          </a:p>
        </p:txBody>
      </p:sp>
      <p:sp>
        <p:nvSpPr>
          <p:cNvPr id="50180"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50181" name="Picture 4" descr="C:\Users\dwharder\Desktop\a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a:t>
            </a:r>
            <a:r>
              <a:rPr lang="en-CA" altLang="en-US" sz="1200" b="1" dirty="0">
                <a:solidFill>
                  <a:srgbClr val="FF0000"/>
                </a:solidFill>
                <a:latin typeface="Consolas" pitchFamily="49" charset="0"/>
              </a:rPr>
              <a:t>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r>
              <a:rPr lang="en-CA" altLang="en-US" sz="1200" dirty="0">
                <a:latin typeface="Consolas" pitchFamily="49" charset="0"/>
              </a:rPr>
              <a:t>;</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50184"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211402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C:\Users\dwharder\Desktop\a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1"/>
          <p:cNvSpPr>
            <a:spLocks noGrp="1"/>
          </p:cNvSpPr>
          <p:nvPr>
            <p:ph type="title"/>
          </p:nvPr>
        </p:nvSpPr>
        <p:spPr/>
        <p:txBody>
          <a:bodyPr/>
          <a:lstStyle/>
          <a:p>
            <a:r>
              <a:rPr lang="en-CA" altLang="en-US" smtClean="0">
                <a:latin typeface="Arial" charset="0"/>
                <a:cs typeface="Arial" charset="0"/>
              </a:rPr>
              <a:t>Example</a:t>
            </a:r>
          </a:p>
        </p:txBody>
      </p:sp>
      <p:sp>
        <p:nvSpPr>
          <p:cNvPr id="51204" name="Content Placeholder 2"/>
          <p:cNvSpPr>
            <a:spLocks noGrp="1"/>
          </p:cNvSpPr>
          <p:nvPr>
            <p:ph idx="1"/>
          </p:nvPr>
        </p:nvSpPr>
        <p:spPr/>
        <p:txBody>
          <a:bodyPr/>
          <a:lstStyle/>
          <a:p>
            <a:pPr>
              <a:buFont typeface="Arial" charset="0"/>
              <a:buNone/>
            </a:pPr>
            <a:r>
              <a:rPr lang="en-CA" altLang="en-US" smtClean="0">
                <a:latin typeface="Arial" charset="0"/>
                <a:cs typeface="Arial" charset="0"/>
              </a:rPr>
              <a:t>	In this case, we add it to the local variable </a:t>
            </a:r>
            <a:r>
              <a:rPr lang="en-CA" altLang="en-US" b="1" smtClean="0">
                <a:solidFill>
                  <a:srgbClr val="FF0000"/>
                </a:solidFill>
                <a:latin typeface="Consolas" pitchFamily="49" charset="0"/>
                <a:cs typeface="Consolas" pitchFamily="49" charset="0"/>
              </a:rPr>
              <a:t>s</a:t>
            </a:r>
          </a:p>
        </p:txBody>
      </p:sp>
      <p:sp>
        <p:nvSpPr>
          <p:cNvPr id="5120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51206"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s += 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r>
              <a:rPr lang="en-CA" altLang="en-US" sz="1200" dirty="0">
                <a:latin typeface="Consolas" pitchFamily="49" charset="0"/>
              </a:rPr>
              <a:t>;</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51208"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871049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C:\Users\dwharder\Desktop\a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1"/>
          <p:cNvSpPr>
            <a:spLocks noGrp="1"/>
          </p:cNvSpPr>
          <p:nvPr>
            <p:ph type="title"/>
          </p:nvPr>
        </p:nvSpPr>
        <p:spPr/>
        <p:txBody>
          <a:bodyPr/>
          <a:lstStyle/>
          <a:p>
            <a:r>
              <a:rPr lang="en-CA" altLang="en-US" smtClean="0">
                <a:latin typeface="Arial" charset="0"/>
                <a:cs typeface="Arial" charset="0"/>
              </a:rPr>
              <a:t>Example</a:t>
            </a:r>
          </a:p>
        </p:txBody>
      </p:sp>
      <p:sp>
        <p:nvSpPr>
          <p:cNvPr id="52228"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we have finished executing the body</a:t>
            </a:r>
            <a:br>
              <a:rPr lang="en-CA" altLang="en-US" smtClean="0">
                <a:latin typeface="Arial" charset="0"/>
                <a:cs typeface="Arial" charset="0"/>
              </a:rPr>
            </a:br>
            <a:r>
              <a:rPr lang="en-CA" altLang="en-US" smtClean="0">
                <a:latin typeface="Arial" charset="0"/>
                <a:cs typeface="Arial" charset="0"/>
              </a:rPr>
              <a:t>of this loop—we next proceed to the </a:t>
            </a:r>
            <a:r>
              <a:rPr lang="en-CA" altLang="en-US" i="1" smtClean="0">
                <a:latin typeface="Arial" charset="0"/>
                <a:cs typeface="Arial" charset="0"/>
              </a:rPr>
              <a:t>increment</a:t>
            </a:r>
            <a:br>
              <a:rPr lang="en-CA" altLang="en-US" i="1" smtClean="0">
                <a:latin typeface="Arial" charset="0"/>
                <a:cs typeface="Arial" charset="0"/>
              </a:rPr>
            </a:br>
            <a:r>
              <a:rPr lang="en-CA" altLang="en-US" i="1" smtClean="0">
                <a:latin typeface="Arial" charset="0"/>
                <a:cs typeface="Arial" charset="0"/>
              </a:rPr>
              <a:t>statement </a:t>
            </a:r>
            <a:r>
              <a:rPr lang="en-CA" altLang="en-US" smtClean="0">
                <a:latin typeface="Arial" charset="0"/>
                <a:cs typeface="Arial" charset="0"/>
              </a:rPr>
              <a:t>:  </a:t>
            </a:r>
            <a:r>
              <a:rPr lang="en-CA" altLang="en-US" smtClean="0">
                <a:latin typeface="Consolas" pitchFamily="49" charset="0"/>
                <a:cs typeface="Consolas" pitchFamily="49" charset="0"/>
              </a:rPr>
              <a:t>ptr = ptr-&gt;next()</a:t>
            </a:r>
            <a:endParaRPr lang="en-CA" altLang="en-US" i="1" smtClean="0">
              <a:latin typeface="Consolas" pitchFamily="49" charset="0"/>
              <a:cs typeface="Consolas" pitchFamily="49" charset="0"/>
            </a:endParaRPr>
          </a:p>
        </p:txBody>
      </p:sp>
      <p:sp>
        <p:nvSpPr>
          <p:cNvPr id="5222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52230"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a:t>
            </a:r>
            <a:r>
              <a:rPr lang="en-CA" altLang="en-US" sz="1200" b="1" dirty="0">
                <a:solidFill>
                  <a:srgbClr val="FF0000"/>
                </a:solidFill>
                <a:latin typeface="Consolas" pitchFamily="49" charset="0"/>
              </a:rPr>
              <a:t>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52232"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782997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descr="C:\Users\dwharder\Desktop\a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1"/>
          <p:cNvSpPr>
            <a:spLocks noGrp="1"/>
          </p:cNvSpPr>
          <p:nvPr>
            <p:ph type="title"/>
          </p:nvPr>
        </p:nvSpPr>
        <p:spPr/>
        <p:txBody>
          <a:bodyPr/>
          <a:lstStyle/>
          <a:p>
            <a:r>
              <a:rPr lang="en-CA" altLang="en-US" smtClean="0">
                <a:latin typeface="Arial" charset="0"/>
                <a:cs typeface="Arial" charset="0"/>
              </a:rPr>
              <a:t>Example</a:t>
            </a:r>
          </a:p>
        </p:txBody>
      </p:sp>
      <p:sp>
        <p:nvSpPr>
          <p:cNvPr id="53252"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we have finished executing the body</a:t>
            </a:r>
            <a:br>
              <a:rPr lang="en-CA" altLang="en-US" smtClean="0">
                <a:latin typeface="Arial" charset="0"/>
                <a:cs typeface="Arial" charset="0"/>
              </a:rPr>
            </a:br>
            <a:r>
              <a:rPr lang="en-CA" altLang="en-US" smtClean="0">
                <a:latin typeface="Arial" charset="0"/>
                <a:cs typeface="Arial" charset="0"/>
              </a:rPr>
              <a:t>of this loop—we next proceed to the </a:t>
            </a:r>
            <a:r>
              <a:rPr lang="en-CA" altLang="en-US" i="1" smtClean="0">
                <a:latin typeface="Arial" charset="0"/>
                <a:cs typeface="Arial" charset="0"/>
              </a:rPr>
              <a:t>increment</a:t>
            </a:r>
            <a:br>
              <a:rPr lang="en-CA" altLang="en-US" i="1" smtClean="0">
                <a:latin typeface="Arial" charset="0"/>
                <a:cs typeface="Arial" charset="0"/>
              </a:rPr>
            </a:br>
            <a:r>
              <a:rPr lang="en-CA" altLang="en-US" i="1" smtClean="0">
                <a:latin typeface="Arial" charset="0"/>
                <a:cs typeface="Arial" charset="0"/>
              </a:rPr>
              <a:t>statement </a:t>
            </a:r>
            <a:r>
              <a:rPr lang="en-CA" altLang="en-US" smtClean="0">
                <a:latin typeface="Arial" charset="0"/>
                <a:cs typeface="Arial" charset="0"/>
              </a:rPr>
              <a:t>:  </a:t>
            </a:r>
            <a:r>
              <a:rPr lang="en-CA" altLang="en-US" smtClean="0">
                <a:latin typeface="Consolas" pitchFamily="49" charset="0"/>
                <a:cs typeface="Consolas" pitchFamily="49" charset="0"/>
              </a:rPr>
              <a:t>ptr = ptr-&gt;next()</a:t>
            </a:r>
            <a:endParaRPr lang="en-CA" altLang="en-US" i="1" smtClean="0">
              <a:latin typeface="Consolas" pitchFamily="49" charset="0"/>
              <a:cs typeface="Consolas" pitchFamily="49" charset="0"/>
            </a:endParaRPr>
          </a:p>
        </p:txBody>
      </p:sp>
      <p:sp>
        <p:nvSpPr>
          <p:cNvPr id="5325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53255"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53257" name="Picture 2" descr="C:\Users\dwharder\Desktop\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781300"/>
            <a:ext cx="48244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06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latin typeface="Arial" charset="0"/>
                <a:cs typeface="Arial" charset="0"/>
              </a:rPr>
              <a:t>Recursion</a:t>
            </a:r>
          </a:p>
        </p:txBody>
      </p:sp>
      <p:sp>
        <p:nvSpPr>
          <p:cNvPr id="8195"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a:t>
            </a:r>
            <a:r>
              <a:rPr lang="en-CA" altLang="en-US" dirty="0" smtClean="0">
                <a:latin typeface="Arial" charset="0"/>
                <a:cs typeface="Arial" charset="0"/>
              </a:rPr>
              <a:t>Because </a:t>
            </a:r>
            <a:r>
              <a:rPr lang="en-CA" altLang="en-US" dirty="0" smtClean="0">
                <a:latin typeface="Consolas" pitchFamily="49" charset="0"/>
                <a:cs typeface="Consolas" pitchFamily="49" charset="0"/>
              </a:rPr>
              <a:t>children</a:t>
            </a:r>
            <a:r>
              <a:rPr lang="en-CA" altLang="en-US" dirty="0" smtClean="0">
                <a:latin typeface="Arial" charset="0"/>
                <a:cs typeface="Arial" charset="0"/>
              </a:rPr>
              <a:t> is declared as an explicit member variable, all the memory can be allocated together </a:t>
            </a:r>
            <a:r>
              <a:rPr lang="en-CA" altLang="en-US" dirty="0" smtClean="0">
                <a:latin typeface="Arial" charset="0"/>
                <a:cs typeface="Arial" charset="0"/>
              </a:rPr>
              <a:t>with the </a:t>
            </a:r>
            <a:r>
              <a:rPr lang="en-CA" altLang="en-US" dirty="0" err="1" smtClean="0">
                <a:latin typeface="Consolas" pitchFamily="49" charset="0"/>
                <a:cs typeface="Consolas" pitchFamily="49" charset="0"/>
              </a:rPr>
              <a:t>node_value</a:t>
            </a:r>
            <a:endParaRPr lang="en-CA" altLang="en-US" dirty="0" smtClean="0">
              <a:latin typeface="Consolas" pitchFamily="49" charset="0"/>
              <a:cs typeface="Consolas" pitchFamily="49" charset="0"/>
            </a:endParaRPr>
          </a:p>
          <a:p>
            <a:pPr lvl="2">
              <a:buFont typeface="Arial" charset="0"/>
              <a:buNone/>
            </a:pPr>
            <a:r>
              <a:rPr lang="en-CA" altLang="en-US" dirty="0" smtClean="0">
                <a:latin typeface="Consolas" pitchFamily="49" charset="0"/>
                <a:cs typeface="Consolas" pitchFamily="49" charset="0"/>
              </a:rPr>
              <a:t>template &lt;typename Type&gt;</a:t>
            </a:r>
          </a:p>
          <a:p>
            <a:pPr lvl="2">
              <a:buFont typeface="Arial" charset="0"/>
              <a:buNone/>
            </a:pPr>
            <a:r>
              <a:rPr lang="en-CA" altLang="en-US" dirty="0" smtClean="0">
                <a:latin typeface="Consolas" pitchFamily="49" charset="0"/>
                <a:cs typeface="Consolas" pitchFamily="49" charset="0"/>
              </a:rPr>
              <a:t>class </a:t>
            </a:r>
            <a:r>
              <a:rPr lang="en-CA" altLang="en-US" dirty="0" err="1" smtClean="0">
                <a:latin typeface="Consolas" pitchFamily="49" charset="0"/>
                <a:cs typeface="Consolas" pitchFamily="49" charset="0"/>
              </a:rPr>
              <a:t>Simple_tree</a:t>
            </a:r>
            <a:r>
              <a:rPr lang="en-CA" altLang="en-US" dirty="0" smtClean="0">
                <a:latin typeface="Consolas" pitchFamily="49" charset="0"/>
                <a:cs typeface="Consolas" pitchFamily="49" charset="0"/>
              </a:rPr>
              <a:t> {</a:t>
            </a:r>
          </a:p>
          <a:p>
            <a:pPr lvl="2">
              <a:buFont typeface="Arial" charset="0"/>
              <a:buNone/>
            </a:pPr>
            <a:r>
              <a:rPr lang="en-CA" altLang="en-US" dirty="0" smtClean="0">
                <a:latin typeface="Consolas" pitchFamily="49" charset="0"/>
                <a:cs typeface="Consolas" pitchFamily="49" charset="0"/>
              </a:rPr>
              <a:t>    private:</a:t>
            </a:r>
          </a:p>
          <a:p>
            <a:pPr lvl="2">
              <a:buFont typeface="Arial" charset="0"/>
              <a:buNone/>
            </a:pPr>
            <a:r>
              <a:rPr lang="en-CA" altLang="en-US" dirty="0" smtClean="0">
                <a:latin typeface="Consolas" pitchFamily="49" charset="0"/>
                <a:cs typeface="Consolas" pitchFamily="49" charset="0"/>
              </a:rPr>
              <a:t>        Type </a:t>
            </a:r>
            <a:r>
              <a:rPr lang="en-CA" altLang="en-US" dirty="0" err="1" smtClean="0">
                <a:latin typeface="Consolas" pitchFamily="49" charset="0"/>
                <a:cs typeface="Consolas" pitchFamily="49" charset="0"/>
              </a:rPr>
              <a:t>node_value</a:t>
            </a:r>
            <a:r>
              <a:rPr lang="en-CA" altLang="en-US" dirty="0" smtClean="0">
                <a:latin typeface="Consolas" pitchFamily="49" charset="0"/>
                <a:cs typeface="Consolas" pitchFamily="49" charset="0"/>
              </a:rPr>
              <a:t>;</a:t>
            </a:r>
            <a:endParaRPr lang="en-CA" altLang="en-US" dirty="0" smtClean="0">
              <a:latin typeface="Consolas" pitchFamily="49" charset="0"/>
              <a:cs typeface="Consolas" pitchFamily="49" charset="0"/>
            </a:endParaRPr>
          </a:p>
          <a:p>
            <a:pPr lvl="2">
              <a:buFont typeface="Arial" charset="0"/>
              <a:buNone/>
            </a:pPr>
            <a:r>
              <a:rPr lang="en-CA" altLang="en-US" dirty="0" smtClean="0">
                <a:latin typeface="Consolas" pitchFamily="49" charset="0"/>
                <a:cs typeface="Consolas" pitchFamily="49" charset="0"/>
              </a:rPr>
              <a:t>        </a:t>
            </a:r>
            <a:r>
              <a:rPr lang="en-CA" altLang="en-US" dirty="0" err="1" smtClean="0">
                <a:latin typeface="Consolas" pitchFamily="49" charset="0"/>
                <a:cs typeface="Consolas" pitchFamily="49" charset="0"/>
              </a:rPr>
              <a:t>Simple_tree</a:t>
            </a:r>
            <a:r>
              <a:rPr lang="en-CA" altLang="en-US" dirty="0" smtClean="0">
                <a:latin typeface="Consolas" pitchFamily="49" charset="0"/>
                <a:cs typeface="Consolas" pitchFamily="49" charset="0"/>
              </a:rPr>
              <a:t> *parent;</a:t>
            </a:r>
          </a:p>
          <a:p>
            <a:pPr lvl="2">
              <a:buFont typeface="Arial" charset="0"/>
              <a:buNone/>
            </a:pPr>
            <a:r>
              <a:rPr lang="en-CA" altLang="en-US" dirty="0" smtClean="0">
                <a:latin typeface="Consolas" pitchFamily="49" charset="0"/>
                <a:cs typeface="Consolas" pitchFamily="49" charset="0"/>
              </a:rPr>
              <a:t>        Single_list&lt;</a:t>
            </a:r>
            <a:r>
              <a:rPr lang="en-CA" altLang="en-US" dirty="0" err="1" smtClean="0">
                <a:latin typeface="Consolas" pitchFamily="49" charset="0"/>
                <a:cs typeface="Consolas" pitchFamily="49" charset="0"/>
              </a:rPr>
              <a:t>Simple_tree</a:t>
            </a:r>
            <a:r>
              <a:rPr lang="en-CA" altLang="en-US" dirty="0" smtClean="0">
                <a:latin typeface="Consolas" pitchFamily="49" charset="0"/>
                <a:cs typeface="Consolas" pitchFamily="49" charset="0"/>
              </a:rPr>
              <a:t> *&gt; children;</a:t>
            </a:r>
          </a:p>
          <a:p>
            <a:pPr lvl="2">
              <a:buFont typeface="Arial" charset="0"/>
              <a:buNone/>
            </a:pPr>
            <a:r>
              <a:rPr lang="en-CA" altLang="en-US" dirty="0" smtClean="0">
                <a:latin typeface="Consolas" pitchFamily="49" charset="0"/>
                <a:cs typeface="Consolas" pitchFamily="49" charset="0"/>
              </a:rPr>
              <a:t>};</a:t>
            </a:r>
          </a:p>
          <a:p>
            <a:pPr lvl="2">
              <a:buFont typeface="Arial" charset="0"/>
              <a:buNone/>
            </a:pPr>
            <a:endParaRPr lang="en-US" altLang="en-US" dirty="0" smtClean="0">
              <a:latin typeface="Consolas" pitchFamily="49" charset="0"/>
              <a:cs typeface="Consolas" pitchFamily="49" charset="0"/>
            </a:endParaRPr>
          </a:p>
        </p:txBody>
      </p:sp>
      <p:sp>
        <p:nvSpPr>
          <p:cNvPr id="8196"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8197" name="Picture 2" descr="C:\Users\dwharder\Desktop\tree.struc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6863"/>
            <a:ext cx="842486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942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C:\Users\dwharder\Desktop\a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p:nvPr>
        </p:nvSpPr>
        <p:spPr/>
        <p:txBody>
          <a:bodyPr/>
          <a:lstStyle/>
          <a:p>
            <a:r>
              <a:rPr lang="en-CA" altLang="en-US" smtClean="0">
                <a:latin typeface="Arial" charset="0"/>
                <a:cs typeface="Arial" charset="0"/>
              </a:rPr>
              <a:t>Example</a:t>
            </a:r>
          </a:p>
        </p:txBody>
      </p:sp>
      <p:sp>
        <p:nvSpPr>
          <p:cNvPr id="54276" name="Content Placeholder 2"/>
          <p:cNvSpPr>
            <a:spLocks noGrp="1"/>
          </p:cNvSpPr>
          <p:nvPr>
            <p:ph idx="1"/>
          </p:nvPr>
        </p:nvSpPr>
        <p:spPr/>
        <p:txBody>
          <a:bodyPr/>
          <a:lstStyle/>
          <a:p>
            <a:pPr>
              <a:buFont typeface="Arial" charset="0"/>
              <a:buNone/>
            </a:pPr>
            <a:r>
              <a:rPr lang="en-CA" altLang="en-US" smtClean="0">
                <a:latin typeface="Arial" charset="0"/>
                <a:cs typeface="Arial" charset="0"/>
              </a:rPr>
              <a:t>	Again, we start with a function call on the node</a:t>
            </a:r>
            <a:br>
              <a:rPr lang="en-CA" altLang="en-US" smtClean="0">
                <a:latin typeface="Arial" charset="0"/>
                <a:cs typeface="Arial" charset="0"/>
              </a:rPr>
            </a:br>
            <a:r>
              <a:rPr lang="en-CA" altLang="en-US" smtClean="0">
                <a:latin typeface="Arial" charset="0"/>
                <a:cs typeface="Arial" charset="0"/>
              </a:rPr>
              <a:t>stored at </a:t>
            </a:r>
            <a:r>
              <a:rPr lang="en-CA" altLang="en-US" smtClean="0">
                <a:latin typeface="Consolas" pitchFamily="49" charset="0"/>
                <a:cs typeface="Consolas" pitchFamily="49" charset="0"/>
              </a:rPr>
              <a:t>0004fd48</a:t>
            </a:r>
            <a:r>
              <a:rPr lang="en-CA" altLang="en-US" smtClean="0">
                <a:latin typeface="Arial" charset="0"/>
                <a:cs typeface="Arial" charset="0"/>
              </a:rPr>
              <a:t>—this requires information</a:t>
            </a:r>
            <a:br>
              <a:rPr lang="en-CA" altLang="en-US" smtClean="0">
                <a:latin typeface="Arial" charset="0"/>
                <a:cs typeface="Arial" charset="0"/>
              </a:rPr>
            </a:br>
            <a:r>
              <a:rPr lang="en-CA" altLang="en-US" smtClean="0">
                <a:latin typeface="Arial" charset="0"/>
                <a:cs typeface="Arial" charset="0"/>
              </a:rPr>
              <a:t>placed onto the stack</a:t>
            </a:r>
          </a:p>
          <a:p>
            <a:pPr lvl="1"/>
            <a:r>
              <a:rPr lang="en-CA" altLang="en-US" smtClean="0">
                <a:latin typeface="Arial" charset="0"/>
                <a:cs typeface="Arial" charset="0"/>
              </a:rPr>
              <a:t>The address </a:t>
            </a:r>
            <a:r>
              <a:rPr lang="en-CA" altLang="en-US" smtClean="0">
                <a:latin typeface="Consolas" pitchFamily="49" charset="0"/>
                <a:cs typeface="Consolas" pitchFamily="49" charset="0"/>
              </a:rPr>
              <a:t>0005fa58</a:t>
            </a:r>
            <a:r>
              <a:rPr lang="en-CA" altLang="en-US" smtClean="0">
                <a:latin typeface="Arial" charset="0"/>
                <a:cs typeface="Arial" charset="0"/>
              </a:rPr>
              <a:t> is the return value</a:t>
            </a:r>
          </a:p>
        </p:txBody>
      </p:sp>
      <p:sp>
        <p:nvSpPr>
          <p:cNvPr id="5427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54278" name="Rectangle 6"/>
          <p:cNvSpPr>
            <a:spLocks noChangeArrowheads="1"/>
          </p:cNvSpPr>
          <p:nvPr/>
        </p:nvSpPr>
        <p:spPr bwMode="auto">
          <a:xfrm>
            <a:off x="107950" y="4365625"/>
            <a:ext cx="504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a:latin typeface="Consolas" pitchFamily="49" charset="0"/>
              </a:rPr>
              <a:t>Simple_tree *Single_node::next() const {</a:t>
            </a:r>
          </a:p>
          <a:p>
            <a:pPr eaLnBrk="1" hangingPunct="1"/>
            <a:r>
              <a:rPr lang="en-CA" altLang="en-US" sz="1200">
                <a:latin typeface="Consolas" pitchFamily="49" charset="0"/>
              </a:rPr>
              <a:t>   return next_node;</a:t>
            </a:r>
          </a:p>
          <a:p>
            <a:pPr eaLnBrk="1" hangingPunct="1"/>
            <a:r>
              <a:rPr lang="en-CA" altLang="en-US" sz="1200">
                <a:latin typeface="Consolas" pitchFamily="49" charset="0"/>
              </a:rPr>
              <a:t>}</a:t>
            </a:r>
          </a:p>
        </p:txBody>
      </p:sp>
      <p:sp>
        <p:nvSpPr>
          <p:cNvPr id="8" name="TextBox 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600607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CA" altLang="en-US" smtClean="0">
                <a:latin typeface="Arial" charset="0"/>
                <a:cs typeface="Arial" charset="0"/>
              </a:rPr>
              <a:t>Example</a:t>
            </a:r>
          </a:p>
        </p:txBody>
      </p:sp>
      <p:sp>
        <p:nvSpPr>
          <p:cNvPr id="552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 value is copied to the memory location</a:t>
            </a:r>
            <a:br>
              <a:rPr lang="en-CA" altLang="en-US" smtClean="0">
                <a:latin typeface="Arial" charset="0"/>
                <a:cs typeface="Arial" charset="0"/>
              </a:rPr>
            </a:br>
            <a:r>
              <a:rPr lang="en-CA" altLang="en-US" smtClean="0">
                <a:latin typeface="Arial" charset="0"/>
                <a:cs typeface="Arial" charset="0"/>
              </a:rPr>
              <a:t>for </a:t>
            </a:r>
            <a:r>
              <a:rPr lang="en-CA" altLang="en-US" smtClean="0">
                <a:latin typeface="Consolas" pitchFamily="49" charset="0"/>
                <a:cs typeface="Consolas" pitchFamily="49" charset="0"/>
              </a:rPr>
              <a:t>ptr</a:t>
            </a:r>
            <a:endParaRPr lang="en-CA" altLang="en-US" smtClean="0">
              <a:latin typeface="Arial" charset="0"/>
              <a:cs typeface="Arial" charset="0"/>
            </a:endParaRPr>
          </a:p>
        </p:txBody>
      </p:sp>
      <p:sp>
        <p:nvSpPr>
          <p:cNvPr id="55300"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55301" name="Picture 8" descr="C:\Users\dwharder\Desktop\a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a:t>
            </a:r>
            <a:r>
              <a:rPr lang="en-CA" altLang="en-US" sz="1200" b="1" dirty="0">
                <a:solidFill>
                  <a:srgbClr val="FF0000"/>
                </a:solidFill>
                <a:latin typeface="Consolas" pitchFamily="49" charset="0"/>
              </a:rPr>
              <a:t>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55304"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92318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descr="C:\Users\dwharder\Desktop\a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le 1"/>
          <p:cNvSpPr>
            <a:spLocks noGrp="1"/>
          </p:cNvSpPr>
          <p:nvPr>
            <p:ph type="title"/>
          </p:nvPr>
        </p:nvSpPr>
        <p:spPr/>
        <p:txBody>
          <a:bodyPr/>
          <a:lstStyle/>
          <a:p>
            <a:r>
              <a:rPr lang="en-CA" altLang="en-US" smtClean="0">
                <a:latin typeface="Arial" charset="0"/>
                <a:cs typeface="Arial" charset="0"/>
              </a:rPr>
              <a:t>Example</a:t>
            </a:r>
          </a:p>
        </p:txBody>
      </p:sp>
      <p:sp>
        <p:nvSpPr>
          <p:cNvPr id="56324"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 value is copied to the memory location</a:t>
            </a:r>
            <a:br>
              <a:rPr lang="en-CA" altLang="en-US" smtClean="0">
                <a:latin typeface="Arial" charset="0"/>
                <a:cs typeface="Arial" charset="0"/>
              </a:rPr>
            </a:br>
            <a:r>
              <a:rPr lang="en-CA" altLang="en-US" smtClean="0">
                <a:latin typeface="Arial" charset="0"/>
                <a:cs typeface="Arial" charset="0"/>
              </a:rPr>
              <a:t>for </a:t>
            </a:r>
            <a:r>
              <a:rPr lang="en-CA" altLang="en-US" smtClean="0">
                <a:latin typeface="Consolas" pitchFamily="49" charset="0"/>
                <a:cs typeface="Consolas" pitchFamily="49" charset="0"/>
              </a:rPr>
              <a:t>ptr</a:t>
            </a:r>
            <a:endParaRPr lang="en-CA" altLang="en-US" smtClean="0">
              <a:latin typeface="Arial" charset="0"/>
              <a:cs typeface="Arial" charset="0"/>
            </a:endParaRPr>
          </a:p>
          <a:p>
            <a:pPr lvl="1"/>
            <a:r>
              <a:rPr lang="en-CA" altLang="en-US" smtClean="0">
                <a:latin typeface="Arial" charset="0"/>
                <a:cs typeface="Arial" charset="0"/>
              </a:rPr>
              <a:t>The test </a:t>
            </a:r>
            <a:r>
              <a:rPr lang="en-CA" altLang="en-US" smtClean="0">
                <a:latin typeface="Consolas" pitchFamily="49" charset="0"/>
                <a:cs typeface="Consolas" pitchFamily="49" charset="0"/>
              </a:rPr>
              <a:t>ptr != 0</a:t>
            </a:r>
            <a:r>
              <a:rPr lang="en-CA" altLang="en-US" smtClean="0">
                <a:latin typeface="Arial" charset="0"/>
                <a:cs typeface="Arial" charset="0"/>
              </a:rPr>
              <a:t> evaluates to </a:t>
            </a:r>
            <a:r>
              <a:rPr lang="en-CA" altLang="en-US" smtClean="0">
                <a:latin typeface="Consolas" pitchFamily="49" charset="0"/>
                <a:cs typeface="Consolas" pitchFamily="49" charset="0"/>
              </a:rPr>
              <a:t>true</a:t>
            </a:r>
            <a:r>
              <a:rPr lang="en-CA" altLang="en-US" smtClean="0">
                <a:latin typeface="Arial" charset="0"/>
                <a:cs typeface="Arial" charset="0"/>
              </a:rPr>
              <a:t>, so we continue</a:t>
            </a:r>
            <a:br>
              <a:rPr lang="en-CA" altLang="en-US" smtClean="0">
                <a:latin typeface="Arial" charset="0"/>
                <a:cs typeface="Arial" charset="0"/>
              </a:rPr>
            </a:br>
            <a:r>
              <a:rPr lang="en-CA" altLang="en-US" smtClean="0">
                <a:latin typeface="Arial" charset="0"/>
                <a:cs typeface="Arial" charset="0"/>
              </a:rPr>
              <a:t>into the body</a:t>
            </a:r>
            <a:endParaRPr lang="en-CA" altLang="en-US" smtClean="0">
              <a:latin typeface="Consolas" pitchFamily="49" charset="0"/>
              <a:cs typeface="Consolas" pitchFamily="49" charset="0"/>
            </a:endParaRPr>
          </a:p>
        </p:txBody>
      </p:sp>
      <p:sp>
        <p:nvSpPr>
          <p:cNvPr id="5632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56326"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ptr != 0</a:t>
            </a:r>
            <a:r>
              <a:rPr lang="en-CA" altLang="en-US" sz="1200" dirty="0">
                <a:latin typeface="Consolas" pitchFamily="49" charset="0"/>
              </a:rPr>
              <a:t>;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56328"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838093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9" descr="C:\Users\dwharder\Desktop\a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a:spLocks noGrp="1"/>
          </p:cNvSpPr>
          <p:nvPr>
            <p:ph type="title"/>
          </p:nvPr>
        </p:nvSpPr>
        <p:spPr/>
        <p:txBody>
          <a:bodyPr/>
          <a:lstStyle/>
          <a:p>
            <a:r>
              <a:rPr lang="en-CA" altLang="en-US" smtClean="0">
                <a:latin typeface="Arial" charset="0"/>
                <a:cs typeface="Arial" charset="0"/>
              </a:rPr>
              <a:t>Example</a:t>
            </a:r>
          </a:p>
        </p:txBody>
      </p:sp>
      <p:sp>
        <p:nvSpPr>
          <p:cNvPr id="57348"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We call </a:t>
            </a:r>
            <a:r>
              <a:rPr lang="en-CA" altLang="en-US" dirty="0" smtClean="0">
                <a:latin typeface="Consolas" pitchFamily="49" charset="0"/>
                <a:cs typeface="Consolas" pitchFamily="49" charset="0"/>
              </a:rPr>
              <a:t>ptr-</a:t>
            </a:r>
            <a:r>
              <a:rPr lang="en-CA" altLang="en-US" dirty="0" smtClean="0">
                <a:latin typeface="Consolas" pitchFamily="49" charset="0"/>
                <a:cs typeface="Consolas" pitchFamily="49" charset="0"/>
              </a:rPr>
              <a:t>&gt;value()</a:t>
            </a:r>
            <a:r>
              <a:rPr lang="en-CA" altLang="en-US" dirty="0" smtClean="0">
                <a:latin typeface="Arial" charset="0"/>
                <a:cs typeface="Arial" charset="0"/>
              </a:rPr>
              <a:t> </a:t>
            </a:r>
            <a:r>
              <a:rPr lang="en-CA" altLang="en-US" dirty="0" smtClean="0">
                <a:latin typeface="Arial" charset="0"/>
                <a:cs typeface="Arial" charset="0"/>
              </a:rPr>
              <a:t>on this node in the body</a:t>
            </a:r>
            <a:br>
              <a:rPr lang="en-CA" altLang="en-US" dirty="0" smtClean="0">
                <a:latin typeface="Arial" charset="0"/>
                <a:cs typeface="Arial" charset="0"/>
              </a:rPr>
            </a:br>
            <a:r>
              <a:rPr lang="en-CA" altLang="en-US" dirty="0" smtClean="0">
                <a:latin typeface="Arial" charset="0"/>
                <a:cs typeface="Arial" charset="0"/>
              </a:rPr>
              <a:t>of the for loop</a:t>
            </a:r>
          </a:p>
          <a:p>
            <a:pPr lvl="1"/>
            <a:r>
              <a:rPr lang="en-CA" altLang="en-US" dirty="0" smtClean="0">
                <a:latin typeface="Arial" charset="0"/>
                <a:cs typeface="Arial" charset="0"/>
              </a:rPr>
              <a:t>This will return the address </a:t>
            </a:r>
            <a:r>
              <a:rPr lang="en-CA" altLang="en-US" dirty="0" smtClean="0">
                <a:latin typeface="Consolas" pitchFamily="49" charset="0"/>
                <a:cs typeface="Consolas" pitchFamily="49" charset="0"/>
              </a:rPr>
              <a:t>00052750</a:t>
            </a:r>
          </a:p>
        </p:txBody>
      </p:sp>
      <p:sp>
        <p:nvSpPr>
          <p:cNvPr id="5734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57350" name="Rectangle 5"/>
          <p:cNvSpPr>
            <a:spLocks noChangeArrowheads="1"/>
          </p:cNvSpPr>
          <p:nvPr/>
        </p:nvSpPr>
        <p:spPr bwMode="auto">
          <a:xfrm>
            <a:off x="107950" y="4365625"/>
            <a:ext cx="504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err="1">
                <a:latin typeface="Consolas" pitchFamily="49" charset="0"/>
              </a:rPr>
              <a:t>Simple_tree</a:t>
            </a:r>
            <a:r>
              <a:rPr lang="en-CA" altLang="en-US" sz="1200" dirty="0">
                <a:latin typeface="Consolas" pitchFamily="49" charset="0"/>
              </a:rPr>
              <a:t> *Single_node</a:t>
            </a:r>
            <a:r>
              <a:rPr lang="en-CA" altLang="en-US" sz="1200" dirty="0" smtClean="0">
                <a:latin typeface="Consolas" pitchFamily="49" charset="0"/>
              </a:rPr>
              <a:t>::value() </a:t>
            </a:r>
            <a:r>
              <a:rPr lang="en-CA" altLang="en-US" sz="1200" dirty="0">
                <a:latin typeface="Consolas" pitchFamily="49" charset="0"/>
              </a:rPr>
              <a:t>const {</a:t>
            </a:r>
          </a:p>
          <a:p>
            <a:pPr eaLnBrk="1" hangingPunct="1"/>
            <a:r>
              <a:rPr lang="en-CA" altLang="en-US" sz="1200" dirty="0">
                <a:latin typeface="Consolas" pitchFamily="49" charset="0"/>
              </a:rPr>
              <a:t>   return </a:t>
            </a:r>
            <a:r>
              <a:rPr lang="en-CA" altLang="en-US" sz="1200" dirty="0" err="1" smtClean="0">
                <a:latin typeface="Consolas" pitchFamily="49" charset="0"/>
              </a:rPr>
              <a:t>node_value</a:t>
            </a:r>
            <a:r>
              <a:rPr lang="en-CA" altLang="en-US" sz="1200" dirty="0" smtClean="0">
                <a:latin typeface="Consolas" pitchFamily="49" charset="0"/>
              </a:rPr>
              <a:t>;</a:t>
            </a:r>
            <a:endParaRPr lang="en-CA" altLang="en-US" sz="1200" dirty="0">
              <a:latin typeface="Consolas" pitchFamily="49" charset="0"/>
            </a:endParaRP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912387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9" descr="C:\Users\dwharder\Desktop\a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a:lstStyle/>
          <a:p>
            <a:r>
              <a:rPr lang="en-CA" altLang="en-US" smtClean="0">
                <a:latin typeface="Arial" charset="0"/>
                <a:cs typeface="Arial" charset="0"/>
              </a:rPr>
              <a:t>Example</a:t>
            </a:r>
          </a:p>
        </p:txBody>
      </p:sp>
      <p:sp>
        <p:nvSpPr>
          <p:cNvPr id="58372"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We call </a:t>
            </a:r>
            <a:r>
              <a:rPr lang="en-CA" altLang="en-US" dirty="0" smtClean="0">
                <a:latin typeface="Consolas" pitchFamily="49" charset="0"/>
                <a:cs typeface="Consolas" pitchFamily="49" charset="0"/>
              </a:rPr>
              <a:t>ptr-</a:t>
            </a:r>
            <a:r>
              <a:rPr lang="en-CA" altLang="en-US" dirty="0" smtClean="0">
                <a:latin typeface="Consolas" pitchFamily="49" charset="0"/>
                <a:cs typeface="Consolas" pitchFamily="49" charset="0"/>
              </a:rPr>
              <a:t>&gt;value()</a:t>
            </a:r>
            <a:r>
              <a:rPr lang="en-CA" altLang="en-US" dirty="0" smtClean="0">
                <a:latin typeface="Arial" charset="0"/>
                <a:cs typeface="Arial" charset="0"/>
              </a:rPr>
              <a:t> </a:t>
            </a:r>
            <a:r>
              <a:rPr lang="en-CA" altLang="en-US" dirty="0" smtClean="0">
                <a:latin typeface="Arial" charset="0"/>
                <a:cs typeface="Arial" charset="0"/>
              </a:rPr>
              <a:t>on this node in the body</a:t>
            </a:r>
            <a:br>
              <a:rPr lang="en-CA" altLang="en-US" dirty="0" smtClean="0">
                <a:latin typeface="Arial" charset="0"/>
                <a:cs typeface="Arial" charset="0"/>
              </a:rPr>
            </a:br>
            <a:r>
              <a:rPr lang="en-CA" altLang="en-US" dirty="0" smtClean="0">
                <a:latin typeface="Arial" charset="0"/>
                <a:cs typeface="Arial" charset="0"/>
              </a:rPr>
              <a:t>of the for loop</a:t>
            </a:r>
          </a:p>
          <a:p>
            <a:pPr lvl="1"/>
            <a:r>
              <a:rPr lang="en-CA" altLang="en-US" dirty="0" smtClean="0">
                <a:latin typeface="Arial" charset="0"/>
                <a:cs typeface="Arial" charset="0"/>
              </a:rPr>
              <a:t>This will return the address </a:t>
            </a:r>
            <a:r>
              <a:rPr lang="en-CA" altLang="en-US" dirty="0" smtClean="0">
                <a:latin typeface="Consolas" pitchFamily="49" charset="0"/>
                <a:cs typeface="Consolas" pitchFamily="49" charset="0"/>
              </a:rPr>
              <a:t>00052750</a:t>
            </a:r>
            <a:endParaRPr lang="en-CA" altLang="en-US" dirty="0" smtClean="0">
              <a:latin typeface="Arial" charset="0"/>
              <a:cs typeface="Arial" charset="0"/>
            </a:endParaRPr>
          </a:p>
          <a:p>
            <a:pPr lvl="1"/>
            <a:r>
              <a:rPr lang="en-CA" altLang="en-US" dirty="0" smtClean="0">
                <a:latin typeface="Arial" charset="0"/>
                <a:cs typeface="Arial" charset="0"/>
              </a:rPr>
              <a:t>We are currently at the second node in the linked list</a:t>
            </a:r>
            <a:endParaRPr lang="en-CA" altLang="en-US" dirty="0" smtClean="0">
              <a:latin typeface="Consolas" pitchFamily="49" charset="0"/>
              <a:cs typeface="Consolas" pitchFamily="49" charset="0"/>
            </a:endParaRPr>
          </a:p>
        </p:txBody>
      </p:sp>
      <p:sp>
        <p:nvSpPr>
          <p:cNvPr id="5837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58377" name="Picture 2" descr="C:\Users\dwharder\Desktop\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997200"/>
            <a:ext cx="48244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503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 descr="C:\Users\dwharder\Desktop\a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1"/>
          <p:cNvSpPr>
            <a:spLocks noGrp="1"/>
          </p:cNvSpPr>
          <p:nvPr>
            <p:ph type="title"/>
          </p:nvPr>
        </p:nvSpPr>
        <p:spPr/>
        <p:txBody>
          <a:bodyPr/>
          <a:lstStyle/>
          <a:p>
            <a:r>
              <a:rPr lang="en-CA" altLang="en-US" smtClean="0">
                <a:latin typeface="Arial" charset="0"/>
                <a:cs typeface="Arial" charset="0"/>
              </a:rPr>
              <a:t>Example</a:t>
            </a:r>
          </a:p>
        </p:txBody>
      </p:sp>
      <p:sp>
        <p:nvSpPr>
          <p:cNvPr id="59396"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value is placed on top of the stack</a:t>
            </a:r>
          </a:p>
          <a:p>
            <a:pPr lvl="1"/>
            <a:r>
              <a:rPr lang="en-CA" altLang="en-US" smtClean="0">
                <a:latin typeface="Arial" charset="0"/>
                <a:cs typeface="Arial" charset="0"/>
              </a:rPr>
              <a:t>We will proceed to call </a:t>
            </a:r>
            <a:r>
              <a:rPr lang="en-CA" altLang="en-US" smtClean="0">
                <a:latin typeface="Consolas" pitchFamily="49" charset="0"/>
                <a:cs typeface="Consolas" pitchFamily="49" charset="0"/>
              </a:rPr>
              <a:t>size()</a:t>
            </a:r>
            <a:r>
              <a:rPr lang="en-CA" altLang="en-US" smtClean="0">
                <a:latin typeface="Arial" charset="0"/>
                <a:cs typeface="Arial" charset="0"/>
              </a:rPr>
              <a:t> on the tree node</a:t>
            </a:r>
            <a:br>
              <a:rPr lang="en-CA" altLang="en-US" smtClean="0">
                <a:latin typeface="Arial" charset="0"/>
                <a:cs typeface="Arial" charset="0"/>
              </a:rPr>
            </a:br>
            <a:r>
              <a:rPr lang="en-CA" altLang="en-US" smtClean="0">
                <a:latin typeface="Arial" charset="0"/>
                <a:cs typeface="Arial" charset="0"/>
              </a:rPr>
              <a:t>at this address</a:t>
            </a:r>
          </a:p>
        </p:txBody>
      </p:sp>
      <p:sp>
        <p:nvSpPr>
          <p:cNvPr id="5939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59398"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a:t>
            </a:r>
            <a:r>
              <a:rPr lang="en-CA" altLang="en-US" sz="1200" b="1" dirty="0" smtClean="0">
                <a:solidFill>
                  <a:srgbClr val="FF0000"/>
                </a:solidFill>
                <a:latin typeface="Consolas" pitchFamily="49" charset="0"/>
              </a:rPr>
              <a:t>value()-&gt;</a:t>
            </a:r>
            <a:r>
              <a:rPr lang="en-CA" altLang="en-US" sz="1200" b="1" dirty="0">
                <a:solidFill>
                  <a:srgbClr val="FF0000"/>
                </a:solidFill>
                <a:latin typeface="Consolas" pitchFamily="49" charset="0"/>
              </a:rPr>
              <a:t>size()</a:t>
            </a:r>
            <a:r>
              <a:rPr lang="en-CA" altLang="en-US" sz="1200" dirty="0">
                <a:latin typeface="Consolas" pitchFamily="49" charset="0"/>
              </a:rPr>
              <a:t>;</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59400"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062475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CA" altLang="en-US" smtClean="0">
                <a:latin typeface="Arial" charset="0"/>
                <a:cs typeface="Arial" charset="0"/>
              </a:rPr>
              <a:t>Example</a:t>
            </a:r>
          </a:p>
        </p:txBody>
      </p:sp>
      <p:sp>
        <p:nvSpPr>
          <p:cNvPr id="6041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As before, we allocate memory for a call to</a:t>
            </a:r>
            <a:br>
              <a:rPr lang="en-CA" altLang="en-US" smtClean="0">
                <a:latin typeface="Arial" charset="0"/>
                <a:cs typeface="Arial" charset="0"/>
              </a:rPr>
            </a:br>
            <a:r>
              <a:rPr lang="en-CA" altLang="en-US" smtClean="0">
                <a:latin typeface="Consolas" pitchFamily="49" charset="0"/>
                <a:cs typeface="Consolas" pitchFamily="49" charset="0"/>
              </a:rPr>
              <a:t>size()</a:t>
            </a:r>
            <a:r>
              <a:rPr lang="en-CA" altLang="en-US" smtClean="0">
                <a:latin typeface="Arial" charset="0"/>
                <a:cs typeface="Arial" charset="0"/>
              </a:rPr>
              <a:t> on a tree node</a:t>
            </a:r>
          </a:p>
          <a:p>
            <a:pPr lvl="1"/>
            <a:r>
              <a:rPr lang="en-CA" altLang="en-US" smtClean="0">
                <a:latin typeface="Arial" charset="0"/>
                <a:cs typeface="Arial" charset="0"/>
              </a:rPr>
              <a:t>We will repeat the process on tree node E and, in turn,</a:t>
            </a:r>
            <a:br>
              <a:rPr lang="en-CA" altLang="en-US" smtClean="0">
                <a:latin typeface="Arial" charset="0"/>
                <a:cs typeface="Arial" charset="0"/>
              </a:rPr>
            </a:br>
            <a:r>
              <a:rPr lang="en-CA" altLang="en-US" smtClean="0">
                <a:latin typeface="Arial" charset="0"/>
                <a:cs typeface="Arial" charset="0"/>
              </a:rPr>
              <a:t>on all its descendants</a:t>
            </a:r>
          </a:p>
        </p:txBody>
      </p:sp>
      <p:sp>
        <p:nvSpPr>
          <p:cNvPr id="60420"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60421" name="Picture 11" descr="C:\Users\dwharder\Desktop\a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5" descr="C:\Users\dwharder\Desktop\tree.si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213100"/>
            <a:ext cx="34575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60425" name="TextBox 9"/>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E.size()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122089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CA" altLang="en-US" smtClean="0">
                <a:latin typeface="Arial" charset="0"/>
                <a:cs typeface="Arial" charset="0"/>
              </a:rPr>
              <a:t>Example</a:t>
            </a:r>
          </a:p>
        </p:txBody>
      </p:sp>
      <p:sp>
        <p:nvSpPr>
          <p:cNvPr id="6144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is the node we are now recursively calling </a:t>
            </a:r>
            <a:r>
              <a:rPr lang="en-CA" altLang="en-US" smtClean="0">
                <a:latin typeface="Consolas" pitchFamily="49" charset="0"/>
                <a:cs typeface="Consolas" pitchFamily="49" charset="0"/>
              </a:rPr>
              <a:t>size()</a:t>
            </a:r>
            <a:r>
              <a:rPr lang="en-CA" altLang="en-US" smtClean="0">
                <a:latin typeface="Arial" charset="0"/>
                <a:cs typeface="Arial" charset="0"/>
              </a:rPr>
              <a:t> on</a:t>
            </a:r>
          </a:p>
          <a:p>
            <a:pPr lvl="1"/>
            <a:r>
              <a:rPr lang="en-CA" altLang="en-US" smtClean="0">
                <a:latin typeface="Arial" charset="0"/>
                <a:cs typeface="Arial" charset="0"/>
              </a:rPr>
              <a:t>Node K has two children, each of which are leaf nodes</a:t>
            </a:r>
          </a:p>
        </p:txBody>
      </p:sp>
      <p:sp>
        <p:nvSpPr>
          <p:cNvPr id="61444"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61445" name="Picture 2" descr="C:\Users\dwharder\Desktop\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2422525"/>
            <a:ext cx="575945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264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dwharder\Desktop\a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1"/>
          <p:cNvSpPr>
            <a:spLocks noGrp="1"/>
          </p:cNvSpPr>
          <p:nvPr>
            <p:ph type="title"/>
          </p:nvPr>
        </p:nvSpPr>
        <p:spPr/>
        <p:txBody>
          <a:bodyPr/>
          <a:lstStyle/>
          <a:p>
            <a:r>
              <a:rPr lang="en-CA" altLang="en-US" smtClean="0">
                <a:latin typeface="Arial" charset="0"/>
                <a:cs typeface="Arial" charset="0"/>
              </a:rPr>
              <a:t>Example</a:t>
            </a:r>
          </a:p>
        </p:txBody>
      </p:sp>
      <p:sp>
        <p:nvSpPr>
          <p:cNvPr id="62468" name="Content Placeholder 2"/>
          <p:cNvSpPr>
            <a:spLocks noGrp="1"/>
          </p:cNvSpPr>
          <p:nvPr>
            <p:ph idx="1"/>
          </p:nvPr>
        </p:nvSpPr>
        <p:spPr/>
        <p:txBody>
          <a:bodyPr/>
          <a:lstStyle/>
          <a:p>
            <a:pPr>
              <a:buFont typeface="Arial" charset="0"/>
              <a:buNone/>
            </a:pPr>
            <a:r>
              <a:rPr lang="en-CA" altLang="en-US" smtClean="0">
                <a:latin typeface="Arial" charset="0"/>
                <a:cs typeface="Arial" charset="0"/>
              </a:rPr>
              <a:t>	It should be obvious that, at the end, s will be</a:t>
            </a:r>
            <a:br>
              <a:rPr lang="en-CA" altLang="en-US" smtClean="0">
                <a:latin typeface="Arial" charset="0"/>
                <a:cs typeface="Arial" charset="0"/>
              </a:rPr>
            </a:br>
            <a:r>
              <a:rPr lang="en-CA" altLang="en-US" smtClean="0">
                <a:latin typeface="Arial" charset="0"/>
                <a:cs typeface="Arial" charset="0"/>
              </a:rPr>
              <a:t>assigned </a:t>
            </a:r>
            <a:r>
              <a:rPr lang="en-CA" altLang="en-US" smtClean="0">
                <a:latin typeface="Consolas" pitchFamily="49" charset="0"/>
                <a:cs typeface="Consolas" pitchFamily="49" charset="0"/>
              </a:rPr>
              <a:t>6</a:t>
            </a:r>
            <a:r>
              <a:rPr lang="en-CA" altLang="en-US" smtClean="0">
                <a:latin typeface="Arial" charset="0"/>
                <a:cs typeface="Arial" charset="0"/>
              </a:rPr>
              <a:t> and </a:t>
            </a:r>
            <a:r>
              <a:rPr lang="en-CA" altLang="en-US" smtClean="0">
                <a:latin typeface="Consolas" pitchFamily="49" charset="0"/>
                <a:cs typeface="Consolas" pitchFamily="49" charset="0"/>
              </a:rPr>
              <a:t>ptr</a:t>
            </a:r>
            <a:r>
              <a:rPr lang="en-CA" altLang="en-US" smtClean="0">
                <a:latin typeface="Arial" charset="0"/>
                <a:cs typeface="Arial" charset="0"/>
              </a:rPr>
              <a:t> is assigned </a:t>
            </a:r>
            <a:r>
              <a:rPr lang="en-CA" altLang="en-US" smtClean="0">
                <a:latin typeface="Consolas" pitchFamily="49" charset="0"/>
                <a:cs typeface="Consolas" pitchFamily="49" charset="0"/>
              </a:rPr>
              <a:t>0</a:t>
            </a:r>
          </a:p>
          <a:p>
            <a:pPr lvl="1"/>
            <a:r>
              <a:rPr lang="en-CA" altLang="en-US" smtClean="0">
                <a:latin typeface="Arial" charset="0"/>
                <a:cs typeface="Arial" charset="0"/>
              </a:rPr>
              <a:t>We are at the end of this tree node’s linked list</a:t>
            </a:r>
          </a:p>
          <a:p>
            <a:pPr lvl="1"/>
            <a:r>
              <a:rPr lang="en-CA" altLang="en-US" smtClean="0">
                <a:latin typeface="Arial" charset="0"/>
                <a:cs typeface="Arial" charset="0"/>
              </a:rPr>
              <a:t>When </a:t>
            </a:r>
            <a:r>
              <a:rPr lang="en-CA" altLang="en-US" smtClean="0">
                <a:latin typeface="Consolas" pitchFamily="49" charset="0"/>
                <a:cs typeface="Consolas" pitchFamily="49" charset="0"/>
              </a:rPr>
              <a:t>ptr != 0</a:t>
            </a:r>
            <a:r>
              <a:rPr lang="en-CA" altLang="en-US" smtClean="0">
                <a:latin typeface="Arial" charset="0"/>
                <a:cs typeface="Arial" charset="0"/>
              </a:rPr>
              <a:t> returns </a:t>
            </a:r>
            <a:r>
              <a:rPr lang="en-CA" altLang="en-US" smtClean="0">
                <a:latin typeface="Consolas" pitchFamily="49" charset="0"/>
                <a:cs typeface="Consolas" pitchFamily="49" charset="0"/>
              </a:rPr>
              <a:t>false</a:t>
            </a:r>
            <a:r>
              <a:rPr lang="en-CA" altLang="en-US" smtClean="0">
                <a:latin typeface="Arial" charset="0"/>
                <a:cs typeface="Arial" charset="0"/>
              </a:rPr>
              <a:t>, we end the for loop</a:t>
            </a:r>
          </a:p>
        </p:txBody>
      </p:sp>
      <p:sp>
        <p:nvSpPr>
          <p:cNvPr id="6246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2470" name="Rectangle 16"/>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ptr != 0</a:t>
            </a:r>
            <a:r>
              <a:rPr lang="en-CA" altLang="en-US" sz="1200" dirty="0">
                <a:latin typeface="Consolas" pitchFamily="49" charset="0"/>
              </a:rPr>
              <a:t>;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18" name="TextBox 1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9" name="TextBox 18"/>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62473" name="TextBox 19"/>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E.size()  </a:t>
            </a:r>
          </a:p>
        </p:txBody>
      </p:sp>
      <p:sp>
        <p:nvSpPr>
          <p:cNvPr id="21" name="TextBox 2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177883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Users\dwharder\Desktop\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itle 1"/>
          <p:cNvSpPr>
            <a:spLocks noGrp="1"/>
          </p:cNvSpPr>
          <p:nvPr>
            <p:ph type="title"/>
          </p:nvPr>
        </p:nvSpPr>
        <p:spPr/>
        <p:txBody>
          <a:bodyPr/>
          <a:lstStyle/>
          <a:p>
            <a:r>
              <a:rPr lang="en-CA" altLang="en-US" smtClean="0">
                <a:latin typeface="Arial" charset="0"/>
                <a:cs typeface="Arial" charset="0"/>
              </a:rPr>
              <a:t>Example</a:t>
            </a:r>
          </a:p>
        </p:txBody>
      </p:sp>
      <p:sp>
        <p:nvSpPr>
          <p:cNvPr id="63492" name="Content Placeholder 2"/>
          <p:cNvSpPr>
            <a:spLocks noGrp="1"/>
          </p:cNvSpPr>
          <p:nvPr>
            <p:ph idx="1"/>
          </p:nvPr>
        </p:nvSpPr>
        <p:spPr/>
        <p:txBody>
          <a:bodyPr/>
          <a:lstStyle/>
          <a:p>
            <a:pPr>
              <a:buFont typeface="Arial" charset="0"/>
              <a:buNone/>
            </a:pPr>
            <a:r>
              <a:rPr lang="en-CA" altLang="en-US" smtClean="0">
                <a:latin typeface="Arial" charset="0"/>
                <a:cs typeface="Arial" charset="0"/>
              </a:rPr>
              <a:t>	In preparation to return, we copy the value of </a:t>
            </a:r>
            <a:r>
              <a:rPr lang="en-CA" altLang="en-US" smtClean="0">
                <a:latin typeface="Consolas" pitchFamily="49" charset="0"/>
                <a:cs typeface="Consolas" pitchFamily="49" charset="0"/>
              </a:rPr>
              <a:t>s</a:t>
            </a:r>
            <a:r>
              <a:rPr lang="en-CA" altLang="en-US" smtClean="0">
                <a:latin typeface="Arial" charset="0"/>
                <a:cs typeface="Arial" charset="0"/>
              </a:rPr>
              <a:t> to</a:t>
            </a:r>
            <a:br>
              <a:rPr lang="en-CA" altLang="en-US" smtClean="0">
                <a:latin typeface="Arial" charset="0"/>
                <a:cs typeface="Arial" charset="0"/>
              </a:rPr>
            </a:br>
            <a:r>
              <a:rPr lang="en-CA" altLang="en-US" smtClean="0">
                <a:latin typeface="Arial" charset="0"/>
                <a:cs typeface="Arial" charset="0"/>
              </a:rPr>
              <a:t>the appropriate location</a:t>
            </a:r>
            <a:endParaRPr lang="en-CA" altLang="en-US" smtClean="0">
              <a:latin typeface="Consolas" pitchFamily="49" charset="0"/>
              <a:cs typeface="Consolas" pitchFamily="49" charset="0"/>
            </a:endParaRPr>
          </a:p>
        </p:txBody>
      </p:sp>
      <p:sp>
        <p:nvSpPr>
          <p:cNvPr id="6349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3494"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 name="TextBox 7"/>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63497" name="TextBox 8"/>
          <p:cNvSpPr txBox="1">
            <a:spLocks noChangeArrowheads="1"/>
          </p:cNvSpPr>
          <p:nvPr/>
        </p:nvSpPr>
        <p:spPr bwMode="auto">
          <a:xfrm>
            <a:off x="6418263" y="3348038"/>
            <a:ext cx="1531937"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E.size()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88628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mtClean="0">
                <a:latin typeface="Arial" charset="0"/>
                <a:cs typeface="Arial" charset="0"/>
              </a:rPr>
              <a:t>Recursion</a:t>
            </a:r>
          </a:p>
        </p:txBody>
      </p:sp>
      <p:sp>
        <p:nvSpPr>
          <p:cNvPr id="921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t>
            </a:r>
            <a:r>
              <a:rPr lang="en-CA" altLang="en-US" smtClean="0">
                <a:latin typeface="Arial" charset="0"/>
                <a:cs typeface="Arial" charset="0"/>
              </a:rPr>
              <a:t>The tree containing fourteen nodes</a:t>
            </a: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is represented by a reasonably complex object—assume the root node is stored in a pointer </a:t>
            </a:r>
            <a:r>
              <a:rPr lang="en-CA" altLang="en-US" smtClean="0">
                <a:latin typeface="Consolas" pitchFamily="49" charset="0"/>
                <a:cs typeface="Consolas" pitchFamily="49" charset="0"/>
              </a:rPr>
              <a:t>Simple_tree *root;</a:t>
            </a:r>
            <a:endParaRPr lang="en-US" altLang="en-US" smtClean="0">
              <a:latin typeface="Consolas" pitchFamily="49" charset="0"/>
              <a:cs typeface="Consolas" pitchFamily="49" charset="0"/>
            </a:endParaRPr>
          </a:p>
        </p:txBody>
      </p:sp>
      <p:pic>
        <p:nvPicPr>
          <p:cNvPr id="9220" name="Picture 5" descr="C:\Users\dwharder\Desktop\tree.si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060575"/>
            <a:ext cx="34575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2744451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C:\Users\dwharder\Desktop\a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p:cNvSpPr>
            <a:spLocks noGrp="1"/>
          </p:cNvSpPr>
          <p:nvPr>
            <p:ph type="title"/>
          </p:nvPr>
        </p:nvSpPr>
        <p:spPr/>
        <p:txBody>
          <a:bodyPr/>
          <a:lstStyle/>
          <a:p>
            <a:r>
              <a:rPr lang="en-CA" altLang="en-US" smtClean="0">
                <a:latin typeface="Arial" charset="0"/>
                <a:cs typeface="Arial" charset="0"/>
              </a:rPr>
              <a:t>Example</a:t>
            </a:r>
          </a:p>
        </p:txBody>
      </p:sp>
      <p:sp>
        <p:nvSpPr>
          <p:cNvPr id="64516"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are now back in tree node B and we add the</a:t>
            </a:r>
            <a:br>
              <a:rPr lang="en-CA" altLang="en-US" smtClean="0">
                <a:latin typeface="Arial" charset="0"/>
                <a:cs typeface="Arial" charset="0"/>
              </a:rPr>
            </a:br>
            <a:r>
              <a:rPr lang="en-CA" altLang="en-US" smtClean="0">
                <a:latin typeface="Arial" charset="0"/>
                <a:cs typeface="Arial" charset="0"/>
              </a:rPr>
              <a:t>returned value onto the local variable </a:t>
            </a:r>
            <a:r>
              <a:rPr lang="en-CA" altLang="en-US" smtClean="0">
                <a:latin typeface="Consolas" pitchFamily="49" charset="0"/>
                <a:cs typeface="Consolas" pitchFamily="49" charset="0"/>
              </a:rPr>
              <a:t>s</a:t>
            </a:r>
            <a:r>
              <a:rPr lang="en-CA" altLang="en-US" smtClean="0">
                <a:latin typeface="Arial" charset="0"/>
                <a:cs typeface="Arial" charset="0"/>
              </a:rPr>
              <a:t> for the</a:t>
            </a:r>
            <a:br>
              <a:rPr lang="en-CA" altLang="en-US" smtClean="0">
                <a:latin typeface="Arial" charset="0"/>
                <a:cs typeface="Arial" charset="0"/>
              </a:rPr>
            </a:br>
            <a:r>
              <a:rPr lang="en-CA" altLang="en-US" smtClean="0">
                <a:latin typeface="Arial" charset="0"/>
                <a:cs typeface="Arial" charset="0"/>
              </a:rPr>
              <a:t>current function call </a:t>
            </a:r>
          </a:p>
        </p:txBody>
      </p:sp>
      <p:sp>
        <p:nvSpPr>
          <p:cNvPr id="6451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4518"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s += 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64520"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567552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C:\Users\dwharder\Desktop\a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1"/>
          <p:cNvSpPr>
            <a:spLocks noGrp="1"/>
          </p:cNvSpPr>
          <p:nvPr>
            <p:ph type="title"/>
          </p:nvPr>
        </p:nvSpPr>
        <p:spPr/>
        <p:txBody>
          <a:bodyPr/>
          <a:lstStyle/>
          <a:p>
            <a:r>
              <a:rPr lang="en-CA" altLang="en-US" smtClean="0">
                <a:latin typeface="Arial" charset="0"/>
                <a:cs typeface="Arial" charset="0"/>
              </a:rPr>
              <a:t>Example</a:t>
            </a:r>
          </a:p>
        </p:txBody>
      </p:sp>
      <p:sp>
        <p:nvSpPr>
          <p:cNvPr id="65540"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are now back in tree node B and we add the</a:t>
            </a:r>
            <a:br>
              <a:rPr lang="en-CA" altLang="en-US" smtClean="0">
                <a:latin typeface="Arial" charset="0"/>
                <a:cs typeface="Arial" charset="0"/>
              </a:rPr>
            </a:br>
            <a:r>
              <a:rPr lang="en-CA" altLang="en-US" smtClean="0">
                <a:latin typeface="Arial" charset="0"/>
                <a:cs typeface="Arial" charset="0"/>
              </a:rPr>
              <a:t>returned value onto the local variable </a:t>
            </a:r>
            <a:r>
              <a:rPr lang="en-CA" altLang="en-US" smtClean="0">
                <a:latin typeface="Consolas" pitchFamily="49" charset="0"/>
                <a:cs typeface="Consolas" pitchFamily="49" charset="0"/>
              </a:rPr>
              <a:t>s</a:t>
            </a:r>
            <a:r>
              <a:rPr lang="en-CA" altLang="en-US" smtClean="0">
                <a:latin typeface="Arial" charset="0"/>
                <a:cs typeface="Arial" charset="0"/>
              </a:rPr>
              <a:t> for the</a:t>
            </a:r>
            <a:br>
              <a:rPr lang="en-CA" altLang="en-US" smtClean="0">
                <a:latin typeface="Arial" charset="0"/>
                <a:cs typeface="Arial" charset="0"/>
              </a:rPr>
            </a:br>
            <a:r>
              <a:rPr lang="en-CA" altLang="en-US" smtClean="0">
                <a:latin typeface="Arial" charset="0"/>
                <a:cs typeface="Arial" charset="0"/>
              </a:rPr>
              <a:t>current function call</a:t>
            </a:r>
          </a:p>
          <a:p>
            <a:pPr lvl="1"/>
            <a:r>
              <a:rPr lang="en-CA" altLang="en-US" smtClean="0">
                <a:latin typeface="Arial" charset="0"/>
                <a:cs typeface="Arial" charset="0"/>
              </a:rPr>
              <a:t>We are finished executing the body of the loop, so we</a:t>
            </a:r>
            <a:br>
              <a:rPr lang="en-CA" altLang="en-US" smtClean="0">
                <a:latin typeface="Arial" charset="0"/>
                <a:cs typeface="Arial" charset="0"/>
              </a:rPr>
            </a:br>
            <a:r>
              <a:rPr lang="en-CA" altLang="en-US" smtClean="0">
                <a:latin typeface="Arial" charset="0"/>
                <a:cs typeface="Arial" charset="0"/>
              </a:rPr>
              <a:t>proceed to </a:t>
            </a:r>
            <a:r>
              <a:rPr lang="en-CA" altLang="en-US" smtClean="0">
                <a:latin typeface="Consolas" pitchFamily="49" charset="0"/>
                <a:cs typeface="Consolas" pitchFamily="49" charset="0"/>
              </a:rPr>
              <a:t>ptr = ptr-&gt;next()</a:t>
            </a:r>
            <a:r>
              <a:rPr lang="en-CA" altLang="en-US" smtClean="0">
                <a:latin typeface="Arial" charset="0"/>
                <a:cs typeface="Arial" charset="0"/>
              </a:rPr>
              <a:t> </a:t>
            </a:r>
          </a:p>
        </p:txBody>
      </p:sp>
      <p:sp>
        <p:nvSpPr>
          <p:cNvPr id="6554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5542"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s += 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65544"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257536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C:\Users\dwharder\Desktop\a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p:nvPr>
        </p:nvSpPr>
        <p:spPr/>
        <p:txBody>
          <a:bodyPr/>
          <a:lstStyle/>
          <a:p>
            <a:r>
              <a:rPr lang="en-CA" altLang="en-US" smtClean="0">
                <a:latin typeface="Arial" charset="0"/>
                <a:cs typeface="Arial" charset="0"/>
              </a:rPr>
              <a:t>Example</a:t>
            </a:r>
          </a:p>
        </p:txBody>
      </p:sp>
      <p:sp>
        <p:nvSpPr>
          <p:cNvPr id="66564"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call </a:t>
            </a:r>
            <a:r>
              <a:rPr lang="en-CA" altLang="en-US" smtClean="0">
                <a:latin typeface="Consolas" pitchFamily="49" charset="0"/>
                <a:cs typeface="Consolas" pitchFamily="49" charset="0"/>
              </a:rPr>
              <a:t>next()</a:t>
            </a:r>
            <a:r>
              <a:rPr lang="en-CA" altLang="en-US" smtClean="0">
                <a:latin typeface="Arial" charset="0"/>
                <a:cs typeface="Arial" charset="0"/>
              </a:rPr>
              <a:t> on the node at the address </a:t>
            </a:r>
            <a:r>
              <a:rPr lang="en-CA" altLang="en-US" smtClean="0">
                <a:latin typeface="Consolas" pitchFamily="49" charset="0"/>
                <a:cs typeface="Consolas" pitchFamily="49" charset="0"/>
              </a:rPr>
              <a:t>ptr</a:t>
            </a:r>
          </a:p>
          <a:p>
            <a:pPr lvl="1"/>
            <a:r>
              <a:rPr lang="en-CA" altLang="en-US" smtClean="0">
                <a:latin typeface="Arial" charset="0"/>
                <a:cs typeface="Arial" charset="0"/>
              </a:rPr>
              <a:t>In this case, it is </a:t>
            </a:r>
            <a:r>
              <a:rPr lang="en-CA" altLang="en-US" smtClean="0">
                <a:latin typeface="Consolas" pitchFamily="49" charset="0"/>
                <a:cs typeface="Consolas" pitchFamily="49" charset="0"/>
              </a:rPr>
              <a:t>00000000</a:t>
            </a:r>
          </a:p>
        </p:txBody>
      </p:sp>
      <p:sp>
        <p:nvSpPr>
          <p:cNvPr id="6656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6566" name="Rectangle 5"/>
          <p:cNvSpPr>
            <a:spLocks noChangeArrowheads="1"/>
          </p:cNvSpPr>
          <p:nvPr/>
        </p:nvSpPr>
        <p:spPr bwMode="auto">
          <a:xfrm>
            <a:off x="107950" y="4365625"/>
            <a:ext cx="504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a:latin typeface="Consolas" pitchFamily="49" charset="0"/>
              </a:rPr>
              <a:t>Simple_tree *Single_node::next() const {</a:t>
            </a:r>
          </a:p>
          <a:p>
            <a:pPr eaLnBrk="1" hangingPunct="1"/>
            <a:r>
              <a:rPr lang="en-CA" altLang="en-US" sz="1200">
                <a:latin typeface="Consolas" pitchFamily="49" charset="0"/>
              </a:rPr>
              <a:t>   return next_node;</a:t>
            </a:r>
          </a:p>
          <a:p>
            <a:pPr eaLnBrk="1" hangingPunct="1"/>
            <a:r>
              <a:rPr lang="en-CA" altLang="en-US" sz="120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558654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C:\Users\dwharder\Desktop\a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p:nvPr>
        </p:nvSpPr>
        <p:spPr/>
        <p:txBody>
          <a:bodyPr/>
          <a:lstStyle/>
          <a:p>
            <a:r>
              <a:rPr lang="en-CA" altLang="en-US" smtClean="0">
                <a:latin typeface="Arial" charset="0"/>
                <a:cs typeface="Arial" charset="0"/>
              </a:rPr>
              <a:t>Example</a:t>
            </a:r>
          </a:p>
        </p:txBody>
      </p:sp>
      <p:sp>
        <p:nvSpPr>
          <p:cNvPr id="67588"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call </a:t>
            </a:r>
            <a:r>
              <a:rPr lang="en-CA" altLang="en-US" smtClean="0">
                <a:latin typeface="Consolas" pitchFamily="49" charset="0"/>
                <a:cs typeface="Consolas" pitchFamily="49" charset="0"/>
              </a:rPr>
              <a:t>next()</a:t>
            </a:r>
            <a:r>
              <a:rPr lang="en-CA" altLang="en-US" smtClean="0">
                <a:latin typeface="Arial" charset="0"/>
                <a:cs typeface="Arial" charset="0"/>
              </a:rPr>
              <a:t> on the node at the address </a:t>
            </a:r>
            <a:r>
              <a:rPr lang="en-CA" altLang="en-US" smtClean="0">
                <a:latin typeface="Consolas" pitchFamily="49" charset="0"/>
                <a:cs typeface="Consolas" pitchFamily="49" charset="0"/>
              </a:rPr>
              <a:t>ptr</a:t>
            </a:r>
          </a:p>
          <a:p>
            <a:pPr lvl="1"/>
            <a:r>
              <a:rPr lang="en-CA" altLang="en-US" smtClean="0">
                <a:latin typeface="Arial" charset="0"/>
                <a:cs typeface="Arial" charset="0"/>
              </a:rPr>
              <a:t>In this case, it is </a:t>
            </a:r>
            <a:r>
              <a:rPr lang="en-CA" altLang="en-US" smtClean="0">
                <a:latin typeface="Consolas" pitchFamily="49" charset="0"/>
                <a:cs typeface="Consolas" pitchFamily="49" charset="0"/>
              </a:rPr>
              <a:t>00000000</a:t>
            </a:r>
            <a:endParaRPr lang="en-CA" altLang="en-US" smtClean="0">
              <a:latin typeface="Arial" charset="0"/>
              <a:cs typeface="Arial" charset="0"/>
            </a:endParaRPr>
          </a:p>
          <a:p>
            <a:pPr lvl="1"/>
            <a:r>
              <a:rPr lang="en-CA" altLang="en-US" smtClean="0">
                <a:latin typeface="Arial" charset="0"/>
                <a:cs typeface="Arial" charset="0"/>
              </a:rPr>
              <a:t>We are at the end of this linked list</a:t>
            </a:r>
          </a:p>
        </p:txBody>
      </p:sp>
      <p:sp>
        <p:nvSpPr>
          <p:cNvPr id="6758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427788" y="4213225"/>
            <a:ext cx="1530350" cy="384175"/>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B.size</a:t>
            </a:r>
            <a:r>
              <a:rPr lang="en-CA" sz="1900" dirty="0">
                <a:solidFill>
                  <a:schemeClr val="bg1">
                    <a:lumMod val="65000"/>
                  </a:schemeClr>
                </a:solidFill>
                <a:latin typeface="Consolas" pitchFamily="49" charset="0"/>
                <a:cs typeface="Consolas" pitchFamily="49" charset="0"/>
              </a:rPr>
              <a:t>()  </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67593" name="Picture 2" descr="C:\Users\dwharder\Desktop\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997200"/>
            <a:ext cx="48244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18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descr="C:\Users\dwharder\Desktop\a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itle 1"/>
          <p:cNvSpPr>
            <a:spLocks noGrp="1"/>
          </p:cNvSpPr>
          <p:nvPr>
            <p:ph type="title"/>
          </p:nvPr>
        </p:nvSpPr>
        <p:spPr/>
        <p:txBody>
          <a:bodyPr/>
          <a:lstStyle/>
          <a:p>
            <a:r>
              <a:rPr lang="en-CA" altLang="en-US" smtClean="0">
                <a:latin typeface="Arial" charset="0"/>
                <a:cs typeface="Arial" charset="0"/>
              </a:rPr>
              <a:t>Example</a:t>
            </a:r>
          </a:p>
        </p:txBody>
      </p:sp>
      <p:sp>
        <p:nvSpPr>
          <p:cNvPr id="68612"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value is copied to the memory location of </a:t>
            </a:r>
            <a:r>
              <a:rPr lang="en-CA" altLang="en-US" smtClean="0">
                <a:latin typeface="Consolas" pitchFamily="49" charset="0"/>
                <a:cs typeface="Consolas" pitchFamily="49" charset="0"/>
              </a:rPr>
              <a:t>ptr</a:t>
            </a:r>
            <a:r>
              <a:rPr lang="en-CA" altLang="en-US" smtClean="0">
                <a:latin typeface="Arial" charset="0"/>
                <a:cs typeface="Arial" charset="0"/>
              </a:rPr>
              <a:t/>
            </a:r>
            <a:br>
              <a:rPr lang="en-CA" altLang="en-US" smtClean="0">
                <a:latin typeface="Arial" charset="0"/>
                <a:cs typeface="Arial" charset="0"/>
              </a:rPr>
            </a:br>
            <a:r>
              <a:rPr lang="en-CA" altLang="en-US" smtClean="0">
                <a:latin typeface="Arial" charset="0"/>
                <a:cs typeface="Arial" charset="0"/>
              </a:rPr>
              <a:t>for the function call on tree node B</a:t>
            </a:r>
          </a:p>
        </p:txBody>
      </p:sp>
      <p:sp>
        <p:nvSpPr>
          <p:cNvPr id="6861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8614"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a:t>
            </a:r>
            <a:r>
              <a:rPr lang="en-CA" altLang="en-US" sz="1200" b="1" dirty="0">
                <a:solidFill>
                  <a:srgbClr val="FF0000"/>
                </a:solidFill>
                <a:latin typeface="Consolas" pitchFamily="49" charset="0"/>
              </a:rPr>
              <a:t>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68616"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882473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C:\Users\dwharder\Desktop\a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1"/>
          <p:cNvSpPr>
            <a:spLocks noGrp="1"/>
          </p:cNvSpPr>
          <p:nvPr>
            <p:ph type="title"/>
          </p:nvPr>
        </p:nvSpPr>
        <p:spPr/>
        <p:txBody>
          <a:bodyPr/>
          <a:lstStyle/>
          <a:p>
            <a:r>
              <a:rPr lang="en-CA" altLang="en-US" smtClean="0">
                <a:latin typeface="Arial" charset="0"/>
                <a:cs typeface="Arial" charset="0"/>
              </a:rPr>
              <a:t>Example</a:t>
            </a:r>
          </a:p>
        </p:txBody>
      </p:sp>
      <p:sp>
        <p:nvSpPr>
          <p:cNvPr id="69636"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value is copied to the memory location of </a:t>
            </a:r>
            <a:r>
              <a:rPr lang="en-CA" altLang="en-US" smtClean="0">
                <a:latin typeface="Consolas" pitchFamily="49" charset="0"/>
                <a:cs typeface="Consolas" pitchFamily="49" charset="0"/>
              </a:rPr>
              <a:t>ptr</a:t>
            </a:r>
            <a:r>
              <a:rPr lang="en-CA" altLang="en-US" smtClean="0">
                <a:latin typeface="Arial" charset="0"/>
                <a:cs typeface="Arial" charset="0"/>
              </a:rPr>
              <a:t/>
            </a:r>
            <a:br>
              <a:rPr lang="en-CA" altLang="en-US" smtClean="0">
                <a:latin typeface="Arial" charset="0"/>
                <a:cs typeface="Arial" charset="0"/>
              </a:rPr>
            </a:br>
            <a:r>
              <a:rPr lang="en-CA" altLang="en-US" smtClean="0">
                <a:latin typeface="Arial" charset="0"/>
                <a:cs typeface="Arial" charset="0"/>
              </a:rPr>
              <a:t>for the function call on tree node B</a:t>
            </a:r>
          </a:p>
          <a:p>
            <a:pPr lvl="1"/>
            <a:r>
              <a:rPr lang="en-CA" altLang="en-US" smtClean="0">
                <a:latin typeface="Consolas" pitchFamily="49" charset="0"/>
                <a:cs typeface="Consolas" pitchFamily="49" charset="0"/>
              </a:rPr>
              <a:t>ptr != 0</a:t>
            </a:r>
            <a:r>
              <a:rPr lang="en-CA" altLang="en-US" smtClean="0">
                <a:latin typeface="Arial" charset="0"/>
                <a:cs typeface="Arial" charset="0"/>
              </a:rPr>
              <a:t> evaluates to </a:t>
            </a:r>
            <a:r>
              <a:rPr lang="en-CA" altLang="en-US" smtClean="0">
                <a:latin typeface="Consolas" pitchFamily="49" charset="0"/>
                <a:cs typeface="Consolas" pitchFamily="49" charset="0"/>
              </a:rPr>
              <a:t>false</a:t>
            </a:r>
            <a:r>
              <a:rPr lang="en-CA" altLang="en-US" smtClean="0">
                <a:latin typeface="Arial" charset="0"/>
                <a:cs typeface="Arial" charset="0"/>
              </a:rPr>
              <a:t>, so we end the loop</a:t>
            </a:r>
          </a:p>
        </p:txBody>
      </p:sp>
      <p:sp>
        <p:nvSpPr>
          <p:cNvPr id="6963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9638"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ptr != 0</a:t>
            </a:r>
            <a:r>
              <a:rPr lang="en-CA" altLang="en-US" sz="1200" dirty="0">
                <a:latin typeface="Consolas" pitchFamily="49" charset="0"/>
              </a:rPr>
              <a:t>;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69640"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508619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CA" altLang="en-US" smtClean="0">
                <a:latin typeface="Arial" charset="0"/>
                <a:cs typeface="Arial" charset="0"/>
              </a:rPr>
              <a:t>Example</a:t>
            </a:r>
          </a:p>
        </p:txBody>
      </p:sp>
      <p:sp>
        <p:nvSpPr>
          <p:cNvPr id="706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prepare to return the value of </a:t>
            </a:r>
            <a:r>
              <a:rPr lang="en-CA" altLang="en-US" smtClean="0">
                <a:latin typeface="Consolas" pitchFamily="49" charset="0"/>
                <a:cs typeface="Consolas" pitchFamily="49" charset="0"/>
              </a:rPr>
              <a:t>s</a:t>
            </a:r>
            <a:r>
              <a:rPr lang="en-CA" altLang="en-US" smtClean="0">
                <a:latin typeface="Arial" charset="0"/>
                <a:cs typeface="Arial" charset="0"/>
              </a:rPr>
              <a:t> by copying its</a:t>
            </a:r>
            <a:br>
              <a:rPr lang="en-CA" altLang="en-US" smtClean="0">
                <a:latin typeface="Arial" charset="0"/>
                <a:cs typeface="Arial" charset="0"/>
              </a:rPr>
            </a:br>
            <a:r>
              <a:rPr lang="en-CA" altLang="en-US" smtClean="0">
                <a:latin typeface="Arial" charset="0"/>
                <a:cs typeface="Arial" charset="0"/>
              </a:rPr>
              <a:t>value to the location immediately above the memory</a:t>
            </a:r>
            <a:br>
              <a:rPr lang="en-CA" altLang="en-US" smtClean="0">
                <a:latin typeface="Arial" charset="0"/>
                <a:cs typeface="Arial" charset="0"/>
              </a:rPr>
            </a:br>
            <a:r>
              <a:rPr lang="en-CA" altLang="en-US" smtClean="0">
                <a:latin typeface="Arial" charset="0"/>
                <a:cs typeface="Arial" charset="0"/>
              </a:rPr>
              <a:t>for the previous function call</a:t>
            </a:r>
          </a:p>
        </p:txBody>
      </p:sp>
      <p:sp>
        <p:nvSpPr>
          <p:cNvPr id="70660"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70661" name="Picture 7" descr="C:\Users\dwharder\Desktop\a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return s</a:t>
            </a:r>
            <a:r>
              <a:rPr lang="en-CA" altLang="en-US" sz="1200" dirty="0">
                <a:latin typeface="Consolas" pitchFamily="49" charset="0"/>
              </a:rPr>
              <a:t>;</a:t>
            </a:r>
          </a:p>
          <a:p>
            <a:pPr eaLnBrk="1" hangingPunct="1"/>
            <a:r>
              <a:rPr lang="en-CA" altLang="en-US" sz="1200" dirty="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70664"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B.size()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979619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CA" altLang="en-US" smtClean="0">
                <a:latin typeface="Arial" charset="0"/>
                <a:cs typeface="Arial" charset="0"/>
              </a:rPr>
              <a:t>Example</a:t>
            </a:r>
          </a:p>
        </p:txBody>
      </p:sp>
      <p:sp>
        <p:nvSpPr>
          <p:cNvPr id="71683" name="Content Placeholder 2"/>
          <p:cNvSpPr>
            <a:spLocks noGrp="1"/>
          </p:cNvSpPr>
          <p:nvPr>
            <p:ph idx="1"/>
          </p:nvPr>
        </p:nvSpPr>
        <p:spPr/>
        <p:txBody>
          <a:bodyPr/>
          <a:lstStyle/>
          <a:p>
            <a:pPr>
              <a:buFont typeface="Arial" charset="0"/>
              <a:buNone/>
            </a:pPr>
            <a:r>
              <a:rPr lang="en-CA" altLang="en-US" smtClean="0">
                <a:latin typeface="Arial" charset="0"/>
                <a:cs typeface="Arial" charset="0"/>
              </a:rPr>
              <a:t>	Now that we’re back in the function call on tree</a:t>
            </a:r>
            <a:br>
              <a:rPr lang="en-CA" altLang="en-US" smtClean="0">
                <a:latin typeface="Arial" charset="0"/>
                <a:cs typeface="Arial" charset="0"/>
              </a:rPr>
            </a:br>
            <a:r>
              <a:rPr lang="en-CA" altLang="en-US" smtClean="0">
                <a:latin typeface="Arial" charset="0"/>
                <a:cs typeface="Arial" charset="0"/>
              </a:rPr>
              <a:t>node A, we add the return value onto </a:t>
            </a:r>
            <a:r>
              <a:rPr lang="en-CA" altLang="en-US" smtClean="0">
                <a:latin typeface="Consolas" pitchFamily="49" charset="0"/>
                <a:cs typeface="Consolas" pitchFamily="49" charset="0"/>
              </a:rPr>
              <a:t>s</a:t>
            </a:r>
            <a:r>
              <a:rPr lang="en-CA" altLang="en-US" smtClean="0">
                <a:latin typeface="Arial" charset="0"/>
                <a:cs typeface="Arial" charset="0"/>
              </a:rPr>
              <a:t>:   1 + 8 = 9</a:t>
            </a:r>
          </a:p>
        </p:txBody>
      </p:sp>
      <p:sp>
        <p:nvSpPr>
          <p:cNvPr id="71684"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71685" name="Picture 8" descr="C:\Users\dwharder\Desktop\a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s += 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r>
              <a:rPr lang="en-CA" altLang="en-US" sz="1200" dirty="0">
                <a:latin typeface="Consolas" pitchFamily="49" charset="0"/>
              </a:rPr>
              <a:t>;</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1687" name="TextBox 6"/>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8" name="TextBox 7"/>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706189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dwharder\Desktop\a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C:\Users\dwharder\Desktop\at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itle 1"/>
          <p:cNvSpPr>
            <a:spLocks noGrp="1"/>
          </p:cNvSpPr>
          <p:nvPr>
            <p:ph type="title"/>
          </p:nvPr>
        </p:nvSpPr>
        <p:spPr/>
        <p:txBody>
          <a:bodyPr/>
          <a:lstStyle/>
          <a:p>
            <a:r>
              <a:rPr lang="en-CA" altLang="en-US" smtClean="0">
                <a:latin typeface="Arial" charset="0"/>
                <a:cs typeface="Arial" charset="0"/>
              </a:rPr>
              <a:t>Example</a:t>
            </a:r>
          </a:p>
        </p:txBody>
      </p:sp>
      <p:sp>
        <p:nvSpPr>
          <p:cNvPr id="7270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body of the loop is over; we call </a:t>
            </a:r>
            <a:r>
              <a:rPr lang="en-CA" altLang="en-US" smtClean="0">
                <a:latin typeface="Consolas" pitchFamily="49" charset="0"/>
                <a:cs typeface="Consolas" pitchFamily="49" charset="0"/>
              </a:rPr>
              <a:t>next()</a:t>
            </a:r>
            <a:r>
              <a:rPr lang="en-CA" altLang="en-US" smtClean="0">
                <a:latin typeface="Arial" charset="0"/>
                <a:cs typeface="Arial" charset="0"/>
              </a:rPr>
              <a:t> on the</a:t>
            </a:r>
            <a:br>
              <a:rPr lang="en-CA" altLang="en-US" smtClean="0">
                <a:latin typeface="Arial" charset="0"/>
                <a:cs typeface="Arial" charset="0"/>
              </a:rPr>
            </a:br>
            <a:r>
              <a:rPr lang="en-CA" altLang="en-US" smtClean="0">
                <a:latin typeface="Arial" charset="0"/>
                <a:cs typeface="Arial" charset="0"/>
              </a:rPr>
              <a:t>node at the address stored in </a:t>
            </a:r>
            <a:r>
              <a:rPr lang="en-CA" altLang="en-US" smtClean="0">
                <a:latin typeface="Consolas" pitchFamily="49" charset="0"/>
                <a:cs typeface="Consolas" pitchFamily="49" charset="0"/>
              </a:rPr>
              <a:t>ptr</a:t>
            </a:r>
          </a:p>
        </p:txBody>
      </p:sp>
      <p:sp>
        <p:nvSpPr>
          <p:cNvPr id="72710"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72711" name="Rectangle 5"/>
          <p:cNvSpPr>
            <a:spLocks noChangeArrowheads="1"/>
          </p:cNvSpPr>
          <p:nvPr/>
        </p:nvSpPr>
        <p:spPr bwMode="auto">
          <a:xfrm>
            <a:off x="107950" y="4365625"/>
            <a:ext cx="504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a:latin typeface="Consolas" pitchFamily="49" charset="0"/>
              </a:rPr>
              <a:t>Simple_tree *Single_node::next() const {</a:t>
            </a:r>
          </a:p>
          <a:p>
            <a:pPr eaLnBrk="1" hangingPunct="1"/>
            <a:r>
              <a:rPr lang="en-CA" altLang="en-US" sz="1200">
                <a:latin typeface="Consolas" pitchFamily="49" charset="0"/>
              </a:rPr>
              <a:t>   return next_node;</a:t>
            </a:r>
          </a:p>
          <a:p>
            <a:pPr eaLnBrk="1" hangingPunct="1"/>
            <a:r>
              <a:rPr lang="en-CA" altLang="en-US" sz="1200">
                <a:latin typeface="Consolas" pitchFamily="49" charset="0"/>
              </a:rPr>
              <a:t>}</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030001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dwharder\Desktop\a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C:\Users\dwharder\Desktop\at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itle 1"/>
          <p:cNvSpPr>
            <a:spLocks noGrp="1"/>
          </p:cNvSpPr>
          <p:nvPr>
            <p:ph type="title"/>
          </p:nvPr>
        </p:nvSpPr>
        <p:spPr/>
        <p:txBody>
          <a:bodyPr/>
          <a:lstStyle/>
          <a:p>
            <a:r>
              <a:rPr lang="en-CA" altLang="en-US" smtClean="0">
                <a:latin typeface="Arial" charset="0"/>
                <a:cs typeface="Arial" charset="0"/>
              </a:rPr>
              <a:t>Example</a:t>
            </a:r>
          </a:p>
        </p:txBody>
      </p:sp>
      <p:sp>
        <p:nvSpPr>
          <p:cNvPr id="7373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body of the loop is over; we call </a:t>
            </a:r>
            <a:r>
              <a:rPr lang="en-CA" altLang="en-US" smtClean="0">
                <a:latin typeface="Consolas" pitchFamily="49" charset="0"/>
                <a:cs typeface="Consolas" pitchFamily="49" charset="0"/>
              </a:rPr>
              <a:t>next()</a:t>
            </a:r>
            <a:r>
              <a:rPr lang="en-CA" altLang="en-US" smtClean="0">
                <a:latin typeface="Arial" charset="0"/>
                <a:cs typeface="Arial" charset="0"/>
              </a:rPr>
              <a:t> on the</a:t>
            </a:r>
            <a:br>
              <a:rPr lang="en-CA" altLang="en-US" smtClean="0">
                <a:latin typeface="Arial" charset="0"/>
                <a:cs typeface="Arial" charset="0"/>
              </a:rPr>
            </a:br>
            <a:r>
              <a:rPr lang="en-CA" altLang="en-US" smtClean="0">
                <a:latin typeface="Arial" charset="0"/>
                <a:cs typeface="Arial" charset="0"/>
              </a:rPr>
              <a:t>node at the address stored in </a:t>
            </a:r>
            <a:r>
              <a:rPr lang="en-CA" altLang="en-US" smtClean="0">
                <a:latin typeface="Consolas" pitchFamily="49" charset="0"/>
                <a:cs typeface="Consolas" pitchFamily="49" charset="0"/>
              </a:rPr>
              <a:t>ptr</a:t>
            </a:r>
          </a:p>
        </p:txBody>
      </p:sp>
      <p:sp>
        <p:nvSpPr>
          <p:cNvPr id="73734"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7" name="TextBox 6"/>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73737" name="Picture 3" descr="C:\Users\dwharder\Desktop\t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925763"/>
            <a:ext cx="4967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456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Users\dwharder\Desktop\tre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476250"/>
            <a:ext cx="9037638"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4"/>
          <p:cNvSpPr txBox="1">
            <a:spLocks noChangeArrowheads="1"/>
          </p:cNvSpPr>
          <p:nvPr/>
        </p:nvSpPr>
        <p:spPr bwMode="auto">
          <a:xfrm>
            <a:off x="5099050" y="692150"/>
            <a:ext cx="3937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600" b="1">
                <a:solidFill>
                  <a:srgbClr val="FF0000"/>
                </a:solidFill>
              </a:rPr>
              <a:t>These diagrams do not include </a:t>
            </a:r>
            <a:r>
              <a:rPr lang="en-CA" altLang="en-US" sz="1600" b="1">
                <a:solidFill>
                  <a:srgbClr val="FF0000"/>
                </a:solidFill>
                <a:latin typeface="Consolas" pitchFamily="49" charset="0"/>
                <a:cs typeface="Consolas" pitchFamily="49" charset="0"/>
              </a:rPr>
              <a:t>parent</a:t>
            </a:r>
          </a:p>
        </p:txBody>
      </p:sp>
      <p:sp>
        <p:nvSpPr>
          <p:cNvPr id="10244"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1028695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0" descr="C:\Users\dwharder\Desktop\a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p:cNvSpPr>
            <a:spLocks noGrp="1"/>
          </p:cNvSpPr>
          <p:nvPr>
            <p:ph type="title"/>
          </p:nvPr>
        </p:nvSpPr>
        <p:spPr/>
        <p:txBody>
          <a:bodyPr/>
          <a:lstStyle/>
          <a:p>
            <a:r>
              <a:rPr lang="en-CA" altLang="en-US" smtClean="0">
                <a:latin typeface="Arial" charset="0"/>
                <a:cs typeface="Arial" charset="0"/>
              </a:rPr>
              <a:t>Example</a:t>
            </a:r>
          </a:p>
        </p:txBody>
      </p:sp>
      <p:sp>
        <p:nvSpPr>
          <p:cNvPr id="74756"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returned value is assigned to </a:t>
            </a:r>
            <a:r>
              <a:rPr lang="en-CA" altLang="en-US" smtClean="0">
                <a:latin typeface="Consolas" pitchFamily="49" charset="0"/>
                <a:cs typeface="Consolas" pitchFamily="49" charset="0"/>
              </a:rPr>
              <a:t>ptr</a:t>
            </a:r>
          </a:p>
        </p:txBody>
      </p:sp>
      <p:sp>
        <p:nvSpPr>
          <p:cNvPr id="7475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74758"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a:t>
            </a:r>
            <a:r>
              <a:rPr lang="en-CA" altLang="en-US" sz="1200" b="1" dirty="0">
                <a:solidFill>
                  <a:srgbClr val="FF0000"/>
                </a:solidFill>
                <a:latin typeface="Consolas" pitchFamily="49" charset="0"/>
              </a:rPr>
              <a:t>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4759" name="TextBox 7"/>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047955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 descr="C:\Users\dwharder\Desktop\a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a:spLocks noGrp="1"/>
          </p:cNvSpPr>
          <p:nvPr>
            <p:ph type="title"/>
          </p:nvPr>
        </p:nvSpPr>
        <p:spPr/>
        <p:txBody>
          <a:bodyPr/>
          <a:lstStyle/>
          <a:p>
            <a:r>
              <a:rPr lang="en-CA" altLang="en-US" smtClean="0">
                <a:latin typeface="Arial" charset="0"/>
                <a:cs typeface="Arial" charset="0"/>
              </a:rPr>
              <a:t>Example</a:t>
            </a:r>
          </a:p>
        </p:txBody>
      </p:sp>
      <p:sp>
        <p:nvSpPr>
          <p:cNvPr id="75780"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returned value is assigned to </a:t>
            </a:r>
            <a:r>
              <a:rPr lang="en-CA" altLang="en-US" smtClean="0">
                <a:latin typeface="Consolas" pitchFamily="49" charset="0"/>
                <a:cs typeface="Consolas" pitchFamily="49" charset="0"/>
              </a:rPr>
              <a:t>ptr</a:t>
            </a:r>
            <a:endParaRPr lang="en-CA" altLang="en-US" smtClean="0">
              <a:latin typeface="Arial" charset="0"/>
              <a:cs typeface="Arial" charset="0"/>
            </a:endParaRPr>
          </a:p>
          <a:p>
            <a:pPr lvl="1"/>
            <a:r>
              <a:rPr lang="en-CA" altLang="en-US" smtClean="0">
                <a:latin typeface="Arial" charset="0"/>
                <a:cs typeface="Arial" charset="0"/>
              </a:rPr>
              <a:t>We note that it is </a:t>
            </a:r>
            <a:r>
              <a:rPr lang="en-CA" altLang="en-US" smtClean="0">
                <a:latin typeface="Consolas" pitchFamily="49" charset="0"/>
                <a:cs typeface="Consolas" pitchFamily="49" charset="0"/>
              </a:rPr>
              <a:t>ptr != 0</a:t>
            </a:r>
          </a:p>
        </p:txBody>
      </p:sp>
      <p:sp>
        <p:nvSpPr>
          <p:cNvPr id="7578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75782"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ptr != 0</a:t>
            </a:r>
            <a:r>
              <a:rPr lang="en-CA" altLang="en-US" sz="1200" dirty="0">
                <a:latin typeface="Consolas" pitchFamily="49" charset="0"/>
              </a:rPr>
              <a:t>;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5783" name="TextBox 6"/>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8" name="TextBox 7"/>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1939145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0" descr="C:\Users\dwharder\Desktop\a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1"/>
          <p:cNvSpPr>
            <a:spLocks noGrp="1"/>
          </p:cNvSpPr>
          <p:nvPr>
            <p:ph type="title"/>
          </p:nvPr>
        </p:nvSpPr>
        <p:spPr/>
        <p:txBody>
          <a:bodyPr/>
          <a:lstStyle/>
          <a:p>
            <a:r>
              <a:rPr lang="en-CA" altLang="en-US" smtClean="0">
                <a:latin typeface="Arial" charset="0"/>
                <a:cs typeface="Arial" charset="0"/>
              </a:rPr>
              <a:t>Example</a:t>
            </a:r>
          </a:p>
        </p:txBody>
      </p:sp>
      <p:sp>
        <p:nvSpPr>
          <p:cNvPr id="76804"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The returned value is assigned to </a:t>
            </a:r>
            <a:r>
              <a:rPr lang="en-CA" altLang="en-US" dirty="0" smtClean="0">
                <a:latin typeface="Consolas" pitchFamily="49" charset="0"/>
                <a:cs typeface="Consolas" pitchFamily="49" charset="0"/>
              </a:rPr>
              <a:t>ptr</a:t>
            </a:r>
            <a:endParaRPr lang="en-CA" altLang="en-US" dirty="0" smtClean="0">
              <a:latin typeface="Arial" charset="0"/>
              <a:cs typeface="Arial" charset="0"/>
            </a:endParaRPr>
          </a:p>
          <a:p>
            <a:pPr lvl="1"/>
            <a:r>
              <a:rPr lang="en-CA" altLang="en-US" dirty="0" smtClean="0">
                <a:latin typeface="Arial" charset="0"/>
                <a:cs typeface="Arial" charset="0"/>
              </a:rPr>
              <a:t>We note that it is </a:t>
            </a:r>
            <a:r>
              <a:rPr lang="en-CA" altLang="en-US" dirty="0" smtClean="0">
                <a:latin typeface="Consolas" pitchFamily="49" charset="0"/>
                <a:cs typeface="Consolas" pitchFamily="49" charset="0"/>
              </a:rPr>
              <a:t>ptr != 0</a:t>
            </a:r>
          </a:p>
          <a:p>
            <a:pPr lvl="1"/>
            <a:r>
              <a:rPr lang="en-CA" altLang="en-US" dirty="0" smtClean="0">
                <a:latin typeface="Arial" charset="0"/>
                <a:cs typeface="Arial" charset="0"/>
              </a:rPr>
              <a:t>We call </a:t>
            </a:r>
            <a:r>
              <a:rPr lang="en-CA" altLang="en-US" dirty="0" smtClean="0">
                <a:latin typeface="Consolas" pitchFamily="49" charset="0"/>
                <a:cs typeface="Consolas" pitchFamily="49" charset="0"/>
              </a:rPr>
              <a:t>ptr-</a:t>
            </a:r>
            <a:r>
              <a:rPr lang="en-CA" altLang="en-US" dirty="0" smtClean="0">
                <a:latin typeface="Consolas" pitchFamily="49" charset="0"/>
                <a:cs typeface="Consolas" pitchFamily="49" charset="0"/>
              </a:rPr>
              <a:t>&gt;value()</a:t>
            </a:r>
            <a:endParaRPr lang="en-CA" altLang="en-US" dirty="0" smtClean="0">
              <a:latin typeface="Consolas" pitchFamily="49" charset="0"/>
              <a:cs typeface="Consolas" pitchFamily="49" charset="0"/>
            </a:endParaRPr>
          </a:p>
          <a:p>
            <a:pPr lvl="1"/>
            <a:endParaRPr lang="en-CA" altLang="en-US" dirty="0" smtClean="0">
              <a:latin typeface="Consolas" pitchFamily="49" charset="0"/>
              <a:cs typeface="Consolas" pitchFamily="49" charset="0"/>
            </a:endParaRPr>
          </a:p>
        </p:txBody>
      </p:sp>
      <p:sp>
        <p:nvSpPr>
          <p:cNvPr id="7680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76806" name="Rectangle 5"/>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a:t>
            </a:r>
            <a:r>
              <a:rPr lang="en-CA" altLang="en-US" sz="1200" b="1" dirty="0">
                <a:solidFill>
                  <a:srgbClr val="FF0000"/>
                </a:solidFill>
                <a:latin typeface="Consolas" pitchFamily="49" charset="0"/>
              </a:rPr>
              <a:t>ptr-</a:t>
            </a:r>
            <a:r>
              <a:rPr lang="en-CA" altLang="en-US" sz="1200" b="1" dirty="0" smtClean="0">
                <a:solidFill>
                  <a:srgbClr val="FF0000"/>
                </a:solidFill>
                <a:latin typeface="Consolas" pitchFamily="49" charset="0"/>
              </a:rPr>
              <a:t>&gt;value()</a:t>
            </a:r>
            <a:r>
              <a:rPr lang="en-CA" altLang="en-US" sz="1200" dirty="0" smtClean="0">
                <a:latin typeface="Consolas" pitchFamily="49" charset="0"/>
              </a:rPr>
              <a:t>-&gt;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6807" name="TextBox 6"/>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8" name="TextBox 7"/>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424678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CA" altLang="en-US" smtClean="0">
                <a:latin typeface="Arial" charset="0"/>
                <a:cs typeface="Arial" charset="0"/>
              </a:rPr>
              <a:t>Example</a:t>
            </a:r>
          </a:p>
        </p:txBody>
      </p:sp>
      <p:sp>
        <p:nvSpPr>
          <p:cNvPr id="778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node stores the address of the tree node</a:t>
            </a:r>
            <a:br>
              <a:rPr lang="en-CA" altLang="en-US" smtClean="0">
                <a:latin typeface="Arial" charset="0"/>
                <a:cs typeface="Arial" charset="0"/>
              </a:rPr>
            </a:br>
            <a:r>
              <a:rPr lang="en-CA" altLang="en-US" smtClean="0">
                <a:latin typeface="Arial" charset="0"/>
                <a:cs typeface="Arial" charset="0"/>
              </a:rPr>
              <a:t>at </a:t>
            </a:r>
            <a:r>
              <a:rPr lang="en-CA" altLang="en-US" smtClean="0">
                <a:latin typeface="Consolas" pitchFamily="49" charset="0"/>
                <a:cs typeface="Consolas" pitchFamily="49" charset="0"/>
              </a:rPr>
              <a:t>0030230</a:t>
            </a:r>
          </a:p>
          <a:p>
            <a:pPr lvl="1"/>
            <a:r>
              <a:rPr lang="en-CA" altLang="en-US" smtClean="0">
                <a:latin typeface="Arial" charset="0"/>
                <a:cs typeface="Arial" charset="0"/>
              </a:rPr>
              <a:t>This is the value returned</a:t>
            </a:r>
            <a:endParaRPr lang="en-CA" altLang="en-US" smtClean="0">
              <a:latin typeface="Consolas" pitchFamily="49" charset="0"/>
              <a:cs typeface="Consolas" pitchFamily="49" charset="0"/>
            </a:endParaRPr>
          </a:p>
        </p:txBody>
      </p:sp>
      <p:sp>
        <p:nvSpPr>
          <p:cNvPr id="77828"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77829" name="Picture 11" descr="C:\Users\dwharder\Desktop\a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6"/>
          <p:cNvSpPr>
            <a:spLocks noChangeArrowheads="1"/>
          </p:cNvSpPr>
          <p:nvPr/>
        </p:nvSpPr>
        <p:spPr bwMode="auto">
          <a:xfrm>
            <a:off x="107950" y="4365625"/>
            <a:ext cx="504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err="1">
                <a:latin typeface="Consolas" pitchFamily="49" charset="0"/>
              </a:rPr>
              <a:t>Simple_tree</a:t>
            </a:r>
            <a:r>
              <a:rPr lang="en-CA" altLang="en-US" sz="1200" dirty="0">
                <a:latin typeface="Consolas" pitchFamily="49" charset="0"/>
              </a:rPr>
              <a:t> *Single_node</a:t>
            </a:r>
            <a:r>
              <a:rPr lang="en-CA" altLang="en-US" sz="1200" dirty="0" smtClean="0">
                <a:latin typeface="Consolas" pitchFamily="49" charset="0"/>
              </a:rPr>
              <a:t>::value() </a:t>
            </a:r>
            <a:r>
              <a:rPr lang="en-CA" altLang="en-US" sz="1200" dirty="0">
                <a:latin typeface="Consolas" pitchFamily="49" charset="0"/>
              </a:rPr>
              <a:t>const {</a:t>
            </a:r>
          </a:p>
          <a:p>
            <a:pPr eaLnBrk="1" hangingPunct="1"/>
            <a:r>
              <a:rPr lang="en-CA" altLang="en-US" sz="1200" dirty="0">
                <a:latin typeface="Consolas" pitchFamily="49" charset="0"/>
              </a:rPr>
              <a:t>   return </a:t>
            </a:r>
            <a:r>
              <a:rPr lang="en-CA" altLang="en-US" sz="1200" dirty="0" err="1" smtClean="0">
                <a:latin typeface="Consolas" pitchFamily="49" charset="0"/>
              </a:rPr>
              <a:t>node_value</a:t>
            </a:r>
            <a:r>
              <a:rPr lang="en-CA" altLang="en-US" sz="1200" dirty="0" smtClean="0">
                <a:latin typeface="Consolas" pitchFamily="49" charset="0"/>
              </a:rPr>
              <a:t>;</a:t>
            </a:r>
            <a:endParaRPr lang="en-CA" altLang="en-US" sz="1200" dirty="0">
              <a:latin typeface="Consolas" pitchFamily="49" charset="0"/>
            </a:endParaRPr>
          </a:p>
          <a:p>
            <a:pPr eaLnBrk="1" hangingPunct="1"/>
            <a:r>
              <a:rPr lang="en-CA" altLang="en-US" sz="1200" dirty="0">
                <a:latin typeface="Consolas" pitchFamily="49" charset="0"/>
              </a:rPr>
              <a:t>}</a:t>
            </a:r>
          </a:p>
        </p:txBody>
      </p:sp>
      <p:sp>
        <p:nvSpPr>
          <p:cNvPr id="8" name="TextBox 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943584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CA" altLang="en-US" smtClean="0">
                <a:latin typeface="Arial" charset="0"/>
                <a:cs typeface="Arial" charset="0"/>
              </a:rPr>
              <a:t>Example</a:t>
            </a:r>
          </a:p>
        </p:txBody>
      </p:sp>
      <p:sp>
        <p:nvSpPr>
          <p:cNvPr id="788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node stores the address of the tree node</a:t>
            </a:r>
            <a:br>
              <a:rPr lang="en-CA" altLang="en-US" smtClean="0">
                <a:latin typeface="Arial" charset="0"/>
                <a:cs typeface="Arial" charset="0"/>
              </a:rPr>
            </a:br>
            <a:r>
              <a:rPr lang="en-CA" altLang="en-US" smtClean="0">
                <a:latin typeface="Arial" charset="0"/>
                <a:cs typeface="Arial" charset="0"/>
              </a:rPr>
              <a:t>at </a:t>
            </a:r>
            <a:r>
              <a:rPr lang="en-CA" altLang="en-US" smtClean="0">
                <a:latin typeface="Consolas" pitchFamily="49" charset="0"/>
                <a:cs typeface="Consolas" pitchFamily="49" charset="0"/>
              </a:rPr>
              <a:t>0030230</a:t>
            </a:r>
          </a:p>
          <a:p>
            <a:pPr lvl="1"/>
            <a:r>
              <a:rPr lang="en-CA" altLang="en-US" smtClean="0">
                <a:latin typeface="Arial" charset="0"/>
                <a:cs typeface="Arial" charset="0"/>
              </a:rPr>
              <a:t>This is the value returned</a:t>
            </a:r>
            <a:endParaRPr lang="en-CA" altLang="en-US" smtClean="0">
              <a:latin typeface="Consolas" pitchFamily="49" charset="0"/>
              <a:cs typeface="Consolas" pitchFamily="49" charset="0"/>
            </a:endParaRPr>
          </a:p>
        </p:txBody>
      </p:sp>
      <p:sp>
        <p:nvSpPr>
          <p:cNvPr id="78852"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78853" name="Picture 11" descr="C:\Users\dwharder\Desktop\a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78856" name="Picture 3" descr="C:\Users\dwharder\Desktop\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925763"/>
            <a:ext cx="4967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852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CA" altLang="en-US" smtClean="0">
                <a:latin typeface="Arial" charset="0"/>
                <a:cs typeface="Arial" charset="0"/>
              </a:rPr>
              <a:t>Example</a:t>
            </a:r>
          </a:p>
        </p:txBody>
      </p:sp>
      <p:sp>
        <p:nvSpPr>
          <p:cNvPr id="79875"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call </a:t>
            </a:r>
            <a:r>
              <a:rPr lang="en-CA" altLang="en-US" smtClean="0">
                <a:latin typeface="Consolas" pitchFamily="49" charset="0"/>
                <a:cs typeface="Consolas" pitchFamily="49" charset="0"/>
              </a:rPr>
              <a:t>size()</a:t>
            </a:r>
            <a:r>
              <a:rPr lang="en-CA" altLang="en-US" smtClean="0">
                <a:latin typeface="Arial" charset="0"/>
                <a:cs typeface="Arial" charset="0"/>
              </a:rPr>
              <a:t> on this tree node</a:t>
            </a:r>
          </a:p>
        </p:txBody>
      </p:sp>
      <p:sp>
        <p:nvSpPr>
          <p:cNvPr id="79876"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79877" name="Picture 2" descr="C:\Users\dwharder\Desktop\a3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Rectangle 14"/>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a:t>
            </a:r>
            <a:r>
              <a:rPr lang="en-CA" altLang="en-US" sz="1200" b="1" dirty="0">
                <a:solidFill>
                  <a:srgbClr val="FF0000"/>
                </a:solidFill>
                <a:latin typeface="Consolas" pitchFamily="49" charset="0"/>
              </a:rPr>
              <a:t>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r>
              <a:rPr lang="en-CA" altLang="en-US" sz="1200" dirty="0">
                <a:latin typeface="Consolas" pitchFamily="49" charset="0"/>
              </a:rPr>
              <a:t>;</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79879" name="TextBox 15"/>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17" name="TextBox 16"/>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572480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C:\Users\dwharder\Desktop\a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p:cNvSpPr>
            <a:spLocks noGrp="1"/>
          </p:cNvSpPr>
          <p:nvPr>
            <p:ph type="title"/>
          </p:nvPr>
        </p:nvSpPr>
        <p:spPr/>
        <p:txBody>
          <a:bodyPr/>
          <a:lstStyle/>
          <a:p>
            <a:r>
              <a:rPr lang="en-CA" altLang="en-US" smtClean="0">
                <a:latin typeface="Arial" charset="0"/>
                <a:cs typeface="Arial" charset="0"/>
              </a:rPr>
              <a:t>Example</a:t>
            </a:r>
          </a:p>
        </p:txBody>
      </p:sp>
      <p:sp>
        <p:nvSpPr>
          <p:cNvPr id="80900" name="Content Placeholder 2"/>
          <p:cNvSpPr>
            <a:spLocks noGrp="1"/>
          </p:cNvSpPr>
          <p:nvPr>
            <p:ph idx="1"/>
          </p:nvPr>
        </p:nvSpPr>
        <p:spPr/>
        <p:txBody>
          <a:bodyPr/>
          <a:lstStyle/>
          <a:p>
            <a:pPr>
              <a:buFont typeface="Arial" charset="0"/>
              <a:buNone/>
            </a:pPr>
            <a:r>
              <a:rPr lang="en-CA" altLang="en-US" smtClean="0">
                <a:latin typeface="Arial" charset="0"/>
                <a:cs typeface="Arial" charset="0"/>
              </a:rPr>
              <a:t>	Again, we won’t go through the whole process</a:t>
            </a:r>
          </a:p>
          <a:p>
            <a:pPr lvl="1"/>
            <a:r>
              <a:rPr lang="en-CA" altLang="en-US" smtClean="0">
                <a:latin typeface="Arial" charset="0"/>
                <a:cs typeface="Arial" charset="0"/>
              </a:rPr>
              <a:t>After walking through the linked list, we will note</a:t>
            </a:r>
            <a:br>
              <a:rPr lang="en-CA" altLang="en-US" smtClean="0">
                <a:latin typeface="Arial" charset="0"/>
                <a:cs typeface="Arial" charset="0"/>
              </a:rPr>
            </a:br>
            <a:r>
              <a:rPr lang="en-CA" altLang="en-US" smtClean="0">
                <a:latin typeface="Arial" charset="0"/>
                <a:cs typeface="Arial" charset="0"/>
              </a:rPr>
              <a:t>that the number of nodes in this tree is 5</a:t>
            </a:r>
          </a:p>
        </p:txBody>
      </p:sp>
      <p:sp>
        <p:nvSpPr>
          <p:cNvPr id="8090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13" name="TextBox 12"/>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0903" name="TextBox 13"/>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C.size()  </a:t>
            </a:r>
          </a:p>
        </p:txBody>
      </p:sp>
      <p:pic>
        <p:nvPicPr>
          <p:cNvPr id="80904" name="Picture 14" descr="C:\Users\dwharder\Desktop\tree.si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213100"/>
            <a:ext cx="34575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519990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CA" altLang="en-US" smtClean="0">
                <a:latin typeface="Arial" charset="0"/>
                <a:cs typeface="Arial" charset="0"/>
              </a:rPr>
              <a:t>Example</a:t>
            </a:r>
          </a:p>
        </p:txBody>
      </p:sp>
      <p:sp>
        <p:nvSpPr>
          <p:cNvPr id="81923" name="Content Placeholder 2"/>
          <p:cNvSpPr>
            <a:spLocks noGrp="1"/>
          </p:cNvSpPr>
          <p:nvPr>
            <p:ph idx="1"/>
          </p:nvPr>
        </p:nvSpPr>
        <p:spPr/>
        <p:txBody>
          <a:bodyPr/>
          <a:lstStyle/>
          <a:p>
            <a:pPr>
              <a:buFont typeface="Arial" charset="0"/>
              <a:buNone/>
            </a:pPr>
            <a:r>
              <a:rPr lang="en-CA" altLang="en-US" smtClean="0">
                <a:latin typeface="Arial" charset="0"/>
                <a:cs typeface="Arial" charset="0"/>
              </a:rPr>
              <a:t>	By the end, </a:t>
            </a:r>
            <a:r>
              <a:rPr lang="en-CA" altLang="en-US" smtClean="0">
                <a:latin typeface="Consolas" pitchFamily="49" charset="0"/>
                <a:cs typeface="Consolas" pitchFamily="49" charset="0"/>
              </a:rPr>
              <a:t>s</a:t>
            </a:r>
            <a:r>
              <a:rPr lang="en-CA" altLang="en-US" smtClean="0">
                <a:latin typeface="Arial" charset="0"/>
                <a:cs typeface="Arial" charset="0"/>
              </a:rPr>
              <a:t> is assigned </a:t>
            </a:r>
            <a:r>
              <a:rPr lang="en-CA" altLang="en-US" smtClean="0">
                <a:latin typeface="Consolas" pitchFamily="49" charset="0"/>
                <a:cs typeface="Consolas" pitchFamily="49" charset="0"/>
              </a:rPr>
              <a:t>5</a:t>
            </a:r>
            <a:r>
              <a:rPr lang="en-CA" altLang="en-US" smtClean="0">
                <a:latin typeface="Arial" charset="0"/>
                <a:cs typeface="Arial" charset="0"/>
              </a:rPr>
              <a:t> and </a:t>
            </a:r>
            <a:r>
              <a:rPr lang="en-CA" altLang="en-US" smtClean="0">
                <a:latin typeface="Consolas" pitchFamily="49" charset="0"/>
                <a:cs typeface="Consolas" pitchFamily="49" charset="0"/>
              </a:rPr>
              <a:t>ptr</a:t>
            </a:r>
            <a:r>
              <a:rPr lang="en-CA" altLang="en-US" smtClean="0">
                <a:latin typeface="Arial" charset="0"/>
                <a:cs typeface="Arial" charset="0"/>
              </a:rPr>
              <a:t> is </a:t>
            </a:r>
            <a:r>
              <a:rPr lang="en-CA" altLang="en-US" smtClean="0">
                <a:latin typeface="Consolas" pitchFamily="49" charset="0"/>
                <a:cs typeface="Consolas" pitchFamily="49" charset="0"/>
              </a:rPr>
              <a:t>00000000</a:t>
            </a:r>
          </a:p>
        </p:txBody>
      </p:sp>
      <p:sp>
        <p:nvSpPr>
          <p:cNvPr id="81924"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81925" name="Picture 4" descr="C:\Users\dwharder\Desktop\a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1927" name="TextBox 6"/>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C.size()  </a:t>
            </a:r>
          </a:p>
        </p:txBody>
      </p:sp>
      <p:sp>
        <p:nvSpPr>
          <p:cNvPr id="81928" name="Rectangle 7"/>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9" name="TextBox 8"/>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2040456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C:\Users\dwharder\Desktop\a4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1"/>
          <p:cNvSpPr>
            <a:spLocks noGrp="1"/>
          </p:cNvSpPr>
          <p:nvPr>
            <p:ph type="title"/>
          </p:nvPr>
        </p:nvSpPr>
        <p:spPr/>
        <p:txBody>
          <a:bodyPr/>
          <a:lstStyle/>
          <a:p>
            <a:r>
              <a:rPr lang="en-CA" altLang="en-US" smtClean="0">
                <a:latin typeface="Arial" charset="0"/>
                <a:cs typeface="Arial" charset="0"/>
              </a:rPr>
              <a:t>Example</a:t>
            </a:r>
          </a:p>
        </p:txBody>
      </p:sp>
      <p:sp>
        <p:nvSpPr>
          <p:cNvPr id="82948"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condition </a:t>
            </a:r>
            <a:r>
              <a:rPr lang="en-CA" altLang="en-US" smtClean="0">
                <a:latin typeface="Consolas" pitchFamily="49" charset="0"/>
                <a:cs typeface="Consolas" pitchFamily="49" charset="0"/>
              </a:rPr>
              <a:t>ptr != 0</a:t>
            </a:r>
            <a:r>
              <a:rPr lang="en-CA" altLang="en-US" smtClean="0">
                <a:latin typeface="Arial" charset="0"/>
                <a:cs typeface="Arial" charset="0"/>
              </a:rPr>
              <a:t> is false, so we prepare to</a:t>
            </a:r>
            <a:br>
              <a:rPr lang="en-CA" altLang="en-US" smtClean="0">
                <a:latin typeface="Arial" charset="0"/>
                <a:cs typeface="Arial" charset="0"/>
              </a:rPr>
            </a:br>
            <a:r>
              <a:rPr lang="en-CA" altLang="en-US" smtClean="0">
                <a:latin typeface="Arial" charset="0"/>
                <a:cs typeface="Arial" charset="0"/>
              </a:rPr>
              <a:t>return by copying the value of </a:t>
            </a:r>
            <a:r>
              <a:rPr lang="en-CA" altLang="en-US" smtClean="0">
                <a:latin typeface="Consolas" pitchFamily="49" charset="0"/>
                <a:cs typeface="Consolas" pitchFamily="49" charset="0"/>
              </a:rPr>
              <a:t>s</a:t>
            </a:r>
            <a:r>
              <a:rPr lang="en-CA" altLang="en-US" smtClean="0">
                <a:latin typeface="Arial" charset="0"/>
                <a:cs typeface="Arial" charset="0"/>
              </a:rPr>
              <a:t> into the appropriate</a:t>
            </a:r>
            <a:br>
              <a:rPr lang="en-CA" altLang="en-US" smtClean="0">
                <a:latin typeface="Arial" charset="0"/>
                <a:cs typeface="Arial" charset="0"/>
              </a:rPr>
            </a:br>
            <a:r>
              <a:rPr lang="en-CA" altLang="en-US" smtClean="0">
                <a:latin typeface="Arial" charset="0"/>
                <a:cs typeface="Arial" charset="0"/>
              </a:rPr>
              <a:t>location</a:t>
            </a:r>
          </a:p>
        </p:txBody>
      </p:sp>
      <p:sp>
        <p:nvSpPr>
          <p:cNvPr id="8294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 name="TextBox 5"/>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82951" name="TextBox 7"/>
          <p:cNvSpPr txBox="1">
            <a:spLocks noChangeArrowheads="1"/>
          </p:cNvSpPr>
          <p:nvPr/>
        </p:nvSpPr>
        <p:spPr bwMode="auto">
          <a:xfrm>
            <a:off x="6427788" y="4213225"/>
            <a:ext cx="1530350"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C.size()  </a:t>
            </a:r>
          </a:p>
        </p:txBody>
      </p:sp>
      <p:sp>
        <p:nvSpPr>
          <p:cNvPr id="82952" name="Rectangle 8"/>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return s</a:t>
            </a:r>
            <a:r>
              <a:rPr lang="en-CA" altLang="en-US" sz="1200" dirty="0">
                <a:latin typeface="Consolas" pitchFamily="49" charset="0"/>
              </a:rPr>
              <a:t>;</a:t>
            </a:r>
          </a:p>
          <a:p>
            <a:pPr eaLnBrk="1" hangingPunct="1"/>
            <a:r>
              <a:rPr lang="en-CA" altLang="en-US" sz="1200" dirty="0">
                <a:latin typeface="Consolas" pitchFamily="49" charset="0"/>
              </a:rPr>
              <a:t>}</a:t>
            </a:r>
          </a:p>
        </p:txBody>
      </p:sp>
      <p:sp>
        <p:nvSpPr>
          <p:cNvPr id="10" name="TextBox 9"/>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3183785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6" descr="C:\Users\dwharder\Desktop\a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itle 1"/>
          <p:cNvSpPr>
            <a:spLocks noGrp="1"/>
          </p:cNvSpPr>
          <p:nvPr>
            <p:ph type="title"/>
          </p:nvPr>
        </p:nvSpPr>
        <p:spPr/>
        <p:txBody>
          <a:bodyPr/>
          <a:lstStyle/>
          <a:p>
            <a:r>
              <a:rPr lang="en-CA" altLang="en-US" smtClean="0">
                <a:latin typeface="Arial" charset="0"/>
                <a:cs typeface="Arial" charset="0"/>
              </a:rPr>
              <a:t>Example</a:t>
            </a:r>
          </a:p>
        </p:txBody>
      </p:sp>
      <p:sp>
        <p:nvSpPr>
          <p:cNvPr id="83972"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calling function adds the return value to </a:t>
            </a:r>
            <a:r>
              <a:rPr lang="en-CA" altLang="en-US" smtClean="0">
                <a:latin typeface="Consolas" pitchFamily="49" charset="0"/>
                <a:cs typeface="Consolas" pitchFamily="49" charset="0"/>
              </a:rPr>
              <a:t>s</a:t>
            </a:r>
            <a:r>
              <a:rPr lang="en-CA" altLang="en-US" smtClean="0">
                <a:latin typeface="Arial" charset="0"/>
                <a:cs typeface="Arial" charset="0"/>
              </a:rPr>
              <a:t>o</a:t>
            </a:r>
          </a:p>
          <a:p>
            <a:pPr lvl="1"/>
            <a:r>
              <a:rPr lang="en-CA" altLang="en-US" smtClean="0">
                <a:latin typeface="Arial" charset="0"/>
                <a:cs typeface="Arial" charset="0"/>
              </a:rPr>
              <a:t>The new value is 9 + 5 = 14</a:t>
            </a:r>
            <a:endParaRPr lang="en-CA" altLang="en-US" smtClean="0">
              <a:latin typeface="Consolas" pitchFamily="49" charset="0"/>
              <a:cs typeface="Consolas" pitchFamily="49" charset="0"/>
            </a:endParaRPr>
          </a:p>
        </p:txBody>
      </p:sp>
      <p:sp>
        <p:nvSpPr>
          <p:cNvPr id="83973"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83974" name="TextBox 5"/>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83975" name="Rectangle 6"/>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s += ptr-</a:t>
            </a:r>
            <a:r>
              <a:rPr lang="en-CA" altLang="en-US" sz="1200" b="1" dirty="0" smtClean="0">
                <a:solidFill>
                  <a:srgbClr val="FF0000"/>
                </a:solidFill>
                <a:latin typeface="Consolas" pitchFamily="49" charset="0"/>
              </a:rPr>
              <a:t>&gt;value()-&gt;</a:t>
            </a:r>
            <a:r>
              <a:rPr lang="en-CA" altLang="en-US" sz="1200" b="1" dirty="0">
                <a:solidFill>
                  <a:srgbClr val="FF0000"/>
                </a:solidFill>
                <a:latin typeface="Consolas" pitchFamily="49" charset="0"/>
              </a:rPr>
              <a:t>size()</a:t>
            </a:r>
            <a:r>
              <a:rPr lang="en-CA" altLang="en-US" sz="1200" dirty="0">
                <a:latin typeface="Consolas" pitchFamily="49" charset="0"/>
              </a:rPr>
              <a:t>;</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
        <p:nvSpPr>
          <p:cNvPr id="8" name="TextBox 7"/>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Tree>
    <p:extLst>
      <p:ext uri="{BB962C8B-B14F-4D97-AF65-F5344CB8AC3E}">
        <p14:creationId xmlns:p14="http://schemas.microsoft.com/office/powerpoint/2010/main" val="2673564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latin typeface="Arial" charset="0"/>
                <a:cs typeface="Arial" charset="0"/>
              </a:rPr>
              <a:t>Recursion</a:t>
            </a:r>
            <a:endParaRPr lang="en-CA" altLang="en-US" smtClean="0">
              <a:latin typeface="Arial" charset="0"/>
              <a:cs typeface="Arial" charset="0"/>
            </a:endParaRPr>
          </a:p>
        </p:txBody>
      </p:sp>
      <p:sp>
        <p:nvSpPr>
          <p:cNvPr id="1126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memory required for such a structure is:</a:t>
            </a:r>
          </a:p>
          <a:p>
            <a:pPr>
              <a:buFont typeface="Arial" charset="0"/>
              <a:buNone/>
            </a:pPr>
            <a:r>
              <a:rPr lang="en-CA" altLang="en-US" smtClean="0">
                <a:latin typeface="Consolas" pitchFamily="49" charset="0"/>
                <a:cs typeface="Consolas" pitchFamily="49" charset="0"/>
              </a:rPr>
              <a:t>		14*sizeof(Type) + 14*sizeof(int)</a:t>
            </a:r>
            <a:br>
              <a:rPr lang="en-CA" altLang="en-US" smtClean="0">
                <a:latin typeface="Consolas" pitchFamily="49" charset="0"/>
                <a:cs typeface="Consolas" pitchFamily="49" charset="0"/>
              </a:rPr>
            </a:br>
            <a:r>
              <a:rPr lang="en-CA" altLang="en-US" smtClean="0">
                <a:latin typeface="Consolas" pitchFamily="49" charset="0"/>
                <a:cs typeface="Consolas" pitchFamily="49" charset="0"/>
              </a:rPr>
              <a:t>                      + 69*sizeof(void *);</a:t>
            </a:r>
          </a:p>
          <a:p>
            <a:pPr>
              <a:buFont typeface="Arial" charset="0"/>
              <a:buNone/>
            </a:pPr>
            <a:endParaRPr lang="en-CA" altLang="en-US" smtClean="0">
              <a:latin typeface="Consolas" pitchFamily="49" charset="0"/>
              <a:cs typeface="Consolas" pitchFamily="49" charset="0"/>
            </a:endParaRPr>
          </a:p>
          <a:p>
            <a:pPr>
              <a:buFont typeface="Arial" charset="0"/>
              <a:buNone/>
            </a:pPr>
            <a:r>
              <a:rPr lang="en-CA" altLang="en-US" smtClean="0">
                <a:latin typeface="Arial" charset="0"/>
                <a:cs typeface="Arial" charset="0"/>
              </a:rPr>
              <a:t>	In general, a tree of </a:t>
            </a:r>
            <a:r>
              <a:rPr lang="en-CA" altLang="en-US" i="1" smtClean="0">
                <a:latin typeface="Times New Roman" pitchFamily="18" charset="0"/>
                <a:cs typeface="Times New Roman" pitchFamily="18" charset="0"/>
              </a:rPr>
              <a:t>n</a:t>
            </a:r>
            <a:r>
              <a:rPr lang="en-CA" altLang="en-US" smtClean="0">
                <a:latin typeface="Arial" charset="0"/>
                <a:cs typeface="Arial" charset="0"/>
              </a:rPr>
              <a:t> nodes would have the memory requirements</a:t>
            </a:r>
          </a:p>
          <a:p>
            <a:pPr>
              <a:buFont typeface="Arial" charset="0"/>
              <a:buNone/>
            </a:pPr>
            <a:r>
              <a:rPr lang="en-CA" altLang="en-US" smtClean="0">
                <a:latin typeface="Consolas" pitchFamily="49" charset="0"/>
                <a:cs typeface="Consolas" pitchFamily="49" charset="0"/>
              </a:rPr>
              <a:t>		n*sizeof(Type) + n*sizeof(int)</a:t>
            </a:r>
            <a:br>
              <a:rPr lang="en-CA" altLang="en-US" smtClean="0">
                <a:latin typeface="Consolas" pitchFamily="49" charset="0"/>
                <a:cs typeface="Consolas" pitchFamily="49" charset="0"/>
              </a:rPr>
            </a:br>
            <a:r>
              <a:rPr lang="en-CA" altLang="en-US" smtClean="0">
                <a:latin typeface="Consolas" pitchFamily="49" charset="0"/>
                <a:cs typeface="Consolas" pitchFamily="49" charset="0"/>
              </a:rPr>
              <a:t>                     + (5*n - 1)*sizeof(void *);</a:t>
            </a:r>
          </a:p>
          <a:p>
            <a:pPr>
              <a:buFont typeface="Arial" charset="0"/>
              <a:buNone/>
            </a:pPr>
            <a:endParaRPr lang="en-CA" altLang="en-US" smtClean="0">
              <a:latin typeface="Consolas" pitchFamily="49" charset="0"/>
              <a:cs typeface="Consolas" pitchFamily="49" charset="0"/>
            </a:endParaRPr>
          </a:p>
          <a:p>
            <a:pPr>
              <a:buFont typeface="Arial" charset="0"/>
              <a:buNone/>
            </a:pPr>
            <a:endParaRPr lang="en-CA" altLang="en-US" smtClean="0">
              <a:latin typeface="Consolas" pitchFamily="49" charset="0"/>
              <a:cs typeface="Consolas" pitchFamily="49" charset="0"/>
            </a:endParaRPr>
          </a:p>
          <a:p>
            <a:pPr>
              <a:buFont typeface="Arial" charset="0"/>
              <a:buNone/>
            </a:pPr>
            <a:endParaRPr lang="en-CA" altLang="en-US" smtClean="0">
              <a:latin typeface="Consolas" pitchFamily="49" charset="0"/>
              <a:cs typeface="Consolas" pitchFamily="49" charset="0"/>
            </a:endParaRPr>
          </a:p>
        </p:txBody>
      </p:sp>
      <p:sp>
        <p:nvSpPr>
          <p:cNvPr id="11268"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28857998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C:\Users\dwharder\Desktop\at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p:cNvSpPr>
            <a:spLocks noGrp="1"/>
          </p:cNvSpPr>
          <p:nvPr>
            <p:ph type="title"/>
          </p:nvPr>
        </p:nvSpPr>
        <p:spPr/>
        <p:txBody>
          <a:bodyPr/>
          <a:lstStyle/>
          <a:p>
            <a:r>
              <a:rPr lang="en-CA" altLang="en-US" smtClean="0">
                <a:latin typeface="Arial" charset="0"/>
                <a:cs typeface="Arial" charset="0"/>
              </a:rPr>
              <a:t>Example</a:t>
            </a:r>
          </a:p>
        </p:txBody>
      </p:sp>
      <p:sp>
        <p:nvSpPr>
          <p:cNvPr id="84996"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loop is over, so we call </a:t>
            </a:r>
            <a:r>
              <a:rPr lang="en-CA" altLang="en-US" smtClean="0">
                <a:latin typeface="Consolas" pitchFamily="49" charset="0"/>
                <a:cs typeface="Consolas" pitchFamily="49" charset="0"/>
              </a:rPr>
              <a:t>ptr-&gt;next()</a:t>
            </a:r>
          </a:p>
        </p:txBody>
      </p:sp>
      <p:sp>
        <p:nvSpPr>
          <p:cNvPr id="84997"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 name="TextBox 5"/>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
        <p:nvSpPr>
          <p:cNvPr id="85000" name="Rectangle 11"/>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ptr = </a:t>
            </a:r>
            <a:r>
              <a:rPr lang="en-CA" altLang="en-US" sz="1200" b="1" dirty="0">
                <a:solidFill>
                  <a:srgbClr val="FF0000"/>
                </a:solidFill>
                <a:latin typeface="Consolas" pitchFamily="49" charset="0"/>
              </a:rPr>
              <a:t>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Tree>
    <p:extLst>
      <p:ext uri="{BB962C8B-B14F-4D97-AF65-F5344CB8AC3E}">
        <p14:creationId xmlns:p14="http://schemas.microsoft.com/office/powerpoint/2010/main" val="42049800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C:\Users\dwharder\Desktop\at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p:cNvSpPr>
            <a:spLocks noGrp="1"/>
          </p:cNvSpPr>
          <p:nvPr>
            <p:ph type="title"/>
          </p:nvPr>
        </p:nvSpPr>
        <p:spPr/>
        <p:txBody>
          <a:bodyPr/>
          <a:lstStyle/>
          <a:p>
            <a:r>
              <a:rPr lang="en-CA" altLang="en-US" smtClean="0">
                <a:latin typeface="Arial" charset="0"/>
                <a:cs typeface="Arial" charset="0"/>
              </a:rPr>
              <a:t>Example</a:t>
            </a:r>
          </a:p>
        </p:txBody>
      </p:sp>
      <p:sp>
        <p:nvSpPr>
          <p:cNvPr id="86020"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loop is over, so we call </a:t>
            </a:r>
            <a:r>
              <a:rPr lang="en-CA" altLang="en-US" smtClean="0">
                <a:latin typeface="Consolas" pitchFamily="49" charset="0"/>
                <a:cs typeface="Consolas" pitchFamily="49" charset="0"/>
              </a:rPr>
              <a:t>ptr-&gt;next()</a:t>
            </a:r>
          </a:p>
          <a:p>
            <a:endParaRPr lang="en-CA" altLang="en-US" smtClean="0">
              <a:latin typeface="Arial" charset="0"/>
              <a:cs typeface="Arial" charset="0"/>
            </a:endParaRPr>
          </a:p>
        </p:txBody>
      </p:sp>
      <p:sp>
        <p:nvSpPr>
          <p:cNvPr id="86021"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6" name="TextBox 5"/>
          <p:cNvSpPr txBox="1"/>
          <p:nvPr/>
        </p:nvSpPr>
        <p:spPr>
          <a:xfrm>
            <a:off x="6418263" y="5067300"/>
            <a:ext cx="1531937" cy="385763"/>
          </a:xfrm>
          <a:prstGeom prst="rect">
            <a:avLst/>
          </a:prstGeom>
          <a:solidFill>
            <a:schemeClr val="bg1"/>
          </a:solidFill>
        </p:spPr>
        <p:txBody>
          <a:bodyPr wrap="none">
            <a:spAutoFit/>
          </a:bodyPr>
          <a:lstStyle/>
          <a:p>
            <a:pPr>
              <a:defRPr/>
            </a:pPr>
            <a:r>
              <a:rPr lang="en-CA" sz="1900" dirty="0" err="1">
                <a:solidFill>
                  <a:schemeClr val="bg1">
                    <a:lumMod val="65000"/>
                  </a:schemeClr>
                </a:solidFill>
                <a:latin typeface="Consolas" pitchFamily="49" charset="0"/>
                <a:cs typeface="Consolas" pitchFamily="49" charset="0"/>
              </a:rPr>
              <a:t>A.size</a:t>
            </a:r>
            <a:r>
              <a:rPr lang="en-CA" sz="1900" dirty="0">
                <a:solidFill>
                  <a:schemeClr val="bg1">
                    <a:lumMod val="65000"/>
                  </a:schemeClr>
                </a:solidFill>
                <a:latin typeface="Consolas" pitchFamily="49" charset="0"/>
                <a:cs typeface="Consolas" pitchFamily="49" charset="0"/>
              </a:rPr>
              <a:t>()  </a:t>
            </a:r>
          </a:p>
        </p:txBody>
      </p:sp>
      <p:sp>
        <p:nvSpPr>
          <p:cNvPr id="11" name="TextBox 10"/>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pic>
        <p:nvPicPr>
          <p:cNvPr id="86024" name="Picture 3" descr="C:\Users\dwharder\Desktop\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925763"/>
            <a:ext cx="4967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8403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descr="C:\Users\dwharder\Desktop\a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itle 1"/>
          <p:cNvSpPr>
            <a:spLocks noGrp="1"/>
          </p:cNvSpPr>
          <p:nvPr>
            <p:ph type="title"/>
          </p:nvPr>
        </p:nvSpPr>
        <p:spPr/>
        <p:txBody>
          <a:bodyPr/>
          <a:lstStyle/>
          <a:p>
            <a:r>
              <a:rPr lang="en-CA" altLang="en-US" smtClean="0">
                <a:latin typeface="Arial" charset="0"/>
                <a:cs typeface="Arial" charset="0"/>
              </a:rPr>
              <a:t>Example</a:t>
            </a:r>
          </a:p>
        </p:txBody>
      </p:sp>
      <p:sp>
        <p:nvSpPr>
          <p:cNvPr id="87044"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returned value of </a:t>
            </a:r>
            <a:r>
              <a:rPr lang="en-CA" altLang="en-US" smtClean="0">
                <a:latin typeface="Consolas" pitchFamily="49" charset="0"/>
                <a:cs typeface="Consolas" pitchFamily="49" charset="0"/>
              </a:rPr>
              <a:t>ptr-&gt;next()</a:t>
            </a:r>
            <a:r>
              <a:rPr lang="en-CA" altLang="en-US" smtClean="0">
                <a:latin typeface="Arial" charset="0"/>
                <a:cs typeface="Arial" charset="0"/>
              </a:rPr>
              <a:t> is copied to the</a:t>
            </a:r>
            <a:br>
              <a:rPr lang="en-CA" altLang="en-US" smtClean="0">
                <a:latin typeface="Arial" charset="0"/>
                <a:cs typeface="Arial" charset="0"/>
              </a:rPr>
            </a:br>
            <a:r>
              <a:rPr lang="en-CA" altLang="en-US" smtClean="0">
                <a:latin typeface="Arial" charset="0"/>
                <a:cs typeface="Arial" charset="0"/>
              </a:rPr>
              <a:t>appropriate location for the variable </a:t>
            </a:r>
            <a:r>
              <a:rPr lang="en-CA" altLang="en-US" smtClean="0">
                <a:latin typeface="Consolas" pitchFamily="49" charset="0"/>
                <a:cs typeface="Consolas" pitchFamily="49" charset="0"/>
              </a:rPr>
              <a:t>ptr</a:t>
            </a:r>
            <a:r>
              <a:rPr lang="en-CA" altLang="en-US" smtClean="0">
                <a:latin typeface="Arial" charset="0"/>
                <a:cs typeface="Arial" charset="0"/>
              </a:rPr>
              <a:t> </a:t>
            </a:r>
          </a:p>
        </p:txBody>
      </p:sp>
      <p:sp>
        <p:nvSpPr>
          <p:cNvPr id="87045"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87046" name="TextBox 5"/>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7" name="TextBox 6"/>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
        <p:nvSpPr>
          <p:cNvPr id="87048" name="Rectangle 7"/>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ptr != 0; </a:t>
            </a:r>
            <a:r>
              <a:rPr lang="en-CA" altLang="en-US" sz="1200" b="1" dirty="0">
                <a:solidFill>
                  <a:srgbClr val="FF0000"/>
                </a:solidFill>
                <a:latin typeface="Consolas" pitchFamily="49" charset="0"/>
              </a:rPr>
              <a:t>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return s;</a:t>
            </a:r>
          </a:p>
          <a:p>
            <a:pPr eaLnBrk="1" hangingPunct="1"/>
            <a:r>
              <a:rPr lang="en-CA" altLang="en-US" sz="1200" dirty="0">
                <a:latin typeface="Consolas" pitchFamily="49" charset="0"/>
              </a:rPr>
              <a:t>}</a:t>
            </a:r>
          </a:p>
        </p:txBody>
      </p:sp>
    </p:spTree>
    <p:extLst>
      <p:ext uri="{BB962C8B-B14F-4D97-AF65-F5344CB8AC3E}">
        <p14:creationId xmlns:p14="http://schemas.microsoft.com/office/powerpoint/2010/main" val="1323429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9" descr="C:\Users\dwharder\Desktop\a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1"/>
          <p:cNvSpPr>
            <a:spLocks noGrp="1"/>
          </p:cNvSpPr>
          <p:nvPr>
            <p:ph type="title"/>
          </p:nvPr>
        </p:nvSpPr>
        <p:spPr/>
        <p:txBody>
          <a:bodyPr/>
          <a:lstStyle/>
          <a:p>
            <a:r>
              <a:rPr lang="en-CA" altLang="en-US" smtClean="0">
                <a:latin typeface="Arial" charset="0"/>
                <a:cs typeface="Arial" charset="0"/>
              </a:rPr>
              <a:t>Example</a:t>
            </a:r>
          </a:p>
        </p:txBody>
      </p:sp>
      <p:sp>
        <p:nvSpPr>
          <p:cNvPr id="88068"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a:t>
            </a:r>
            <a:r>
              <a:rPr lang="en-CA" altLang="en-US" smtClean="0">
                <a:latin typeface="Consolas" pitchFamily="49" charset="0"/>
                <a:cs typeface="Consolas" pitchFamily="49" charset="0"/>
              </a:rPr>
              <a:t>ptr != 0</a:t>
            </a:r>
            <a:r>
              <a:rPr lang="en-CA" altLang="en-US" smtClean="0">
                <a:latin typeface="Arial" charset="0"/>
                <a:cs typeface="Arial" charset="0"/>
              </a:rPr>
              <a:t> returns false, so we prepare</a:t>
            </a:r>
            <a:br>
              <a:rPr lang="en-CA" altLang="en-US" smtClean="0">
                <a:latin typeface="Arial" charset="0"/>
                <a:cs typeface="Arial" charset="0"/>
              </a:rPr>
            </a:br>
            <a:r>
              <a:rPr lang="en-CA" altLang="en-US" smtClean="0">
                <a:latin typeface="Arial" charset="0"/>
                <a:cs typeface="Arial" charset="0"/>
              </a:rPr>
              <a:t>to return by copying the local variable </a:t>
            </a:r>
            <a:r>
              <a:rPr lang="en-CA" altLang="en-US" smtClean="0">
                <a:latin typeface="Consolas" pitchFamily="49" charset="0"/>
                <a:cs typeface="Consolas" pitchFamily="49" charset="0"/>
              </a:rPr>
              <a:t>s</a:t>
            </a:r>
            <a:r>
              <a:rPr lang="en-CA" altLang="en-US" smtClean="0">
                <a:latin typeface="Arial" charset="0"/>
                <a:cs typeface="Arial" charset="0"/>
              </a:rPr>
              <a:t> to the </a:t>
            </a:r>
            <a:br>
              <a:rPr lang="en-CA" altLang="en-US" smtClean="0">
                <a:latin typeface="Arial" charset="0"/>
                <a:cs typeface="Arial" charset="0"/>
              </a:rPr>
            </a:br>
            <a:r>
              <a:rPr lang="en-CA" altLang="en-US" smtClean="0">
                <a:latin typeface="Arial" charset="0"/>
                <a:cs typeface="Arial" charset="0"/>
              </a:rPr>
              <a:t>appropriate location</a:t>
            </a:r>
          </a:p>
        </p:txBody>
      </p:sp>
      <p:sp>
        <p:nvSpPr>
          <p:cNvPr id="88069"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
        <p:nvSpPr>
          <p:cNvPr id="88070" name="TextBox 5"/>
          <p:cNvSpPr txBox="1">
            <a:spLocks noChangeArrowheads="1"/>
          </p:cNvSpPr>
          <p:nvPr/>
        </p:nvSpPr>
        <p:spPr bwMode="auto">
          <a:xfrm>
            <a:off x="6418263" y="5067300"/>
            <a:ext cx="1531937"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A.size()  </a:t>
            </a:r>
          </a:p>
        </p:txBody>
      </p:sp>
      <p:sp>
        <p:nvSpPr>
          <p:cNvPr id="7" name="TextBox 6"/>
          <p:cNvSpPr txBox="1"/>
          <p:nvPr/>
        </p:nvSpPr>
        <p:spPr>
          <a:xfrm>
            <a:off x="6372225" y="6308725"/>
            <a:ext cx="2070100" cy="385763"/>
          </a:xfrm>
          <a:prstGeom prst="rect">
            <a:avLst/>
          </a:prstGeom>
          <a:solidFill>
            <a:schemeClr val="bg1"/>
          </a:solidFill>
        </p:spPr>
        <p:txBody>
          <a:bodyPr wrap="none">
            <a:spAutoFit/>
          </a:bodyPr>
          <a:lstStyle/>
          <a:p>
            <a:pPr>
              <a:defRPr/>
            </a:pPr>
            <a:r>
              <a:rPr lang="en-CA" sz="1900" dirty="0">
                <a:solidFill>
                  <a:schemeClr val="bg1">
                    <a:lumMod val="65000"/>
                  </a:schemeClr>
                </a:solidFill>
                <a:latin typeface="Consolas" pitchFamily="49" charset="0"/>
                <a:cs typeface="Consolas" pitchFamily="49" charset="0"/>
              </a:rPr>
              <a:t>root-&gt;size(); </a:t>
            </a:r>
          </a:p>
        </p:txBody>
      </p:sp>
      <p:sp>
        <p:nvSpPr>
          <p:cNvPr id="88072" name="Rectangle 7"/>
          <p:cNvSpPr>
            <a:spLocks noChangeArrowheads="1"/>
          </p:cNvSpPr>
          <p:nvPr/>
        </p:nvSpPr>
        <p:spPr bwMode="auto">
          <a:xfrm>
            <a:off x="107950" y="4365625"/>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200" dirty="0">
                <a:latin typeface="Consolas" pitchFamily="49" charset="0"/>
              </a:rPr>
              <a:t>int </a:t>
            </a:r>
            <a:r>
              <a:rPr lang="en-CA" altLang="en-US" sz="1200" dirty="0" err="1">
                <a:latin typeface="Consolas" pitchFamily="49" charset="0"/>
              </a:rPr>
              <a:t>Simple_tree</a:t>
            </a:r>
            <a:r>
              <a:rPr lang="en-CA" altLang="en-US" sz="1200" dirty="0">
                <a:latin typeface="Consolas" pitchFamily="49" charset="0"/>
              </a:rPr>
              <a:t>::size() const {</a:t>
            </a:r>
          </a:p>
          <a:p>
            <a:pPr eaLnBrk="1" hangingPunct="1"/>
            <a:r>
              <a:rPr lang="en-CA" altLang="en-US" sz="1200" dirty="0">
                <a:latin typeface="Consolas" pitchFamily="49" charset="0"/>
              </a:rPr>
              <a:t>   int s = 1;</a:t>
            </a:r>
          </a:p>
          <a:p>
            <a:pPr eaLnBrk="1" hangingPunct="1"/>
            <a:endParaRPr lang="en-CA" altLang="en-US" sz="1200" dirty="0">
              <a:latin typeface="Consolas" pitchFamily="49" charset="0"/>
            </a:endParaRPr>
          </a:p>
          <a:p>
            <a:pPr eaLnBrk="1" hangingPunct="1"/>
            <a:r>
              <a:rPr lang="en-CA" altLang="en-US" sz="1200" dirty="0">
                <a:latin typeface="Consolas" pitchFamily="49" charset="0"/>
              </a:rPr>
              <a:t>   for (</a:t>
            </a:r>
          </a:p>
          <a:p>
            <a:pPr eaLnBrk="1" hangingPunct="1"/>
            <a:r>
              <a:rPr lang="en-CA" altLang="en-US" sz="1200" dirty="0">
                <a:latin typeface="Consolas" pitchFamily="49" charset="0"/>
              </a:rPr>
              <a:t>      Single_node&lt;</a:t>
            </a:r>
            <a:r>
              <a:rPr lang="en-CA" altLang="en-US" sz="1200" dirty="0" err="1">
                <a:latin typeface="Consolas" pitchFamily="49" charset="0"/>
              </a:rPr>
              <a:t>Simple_tree</a:t>
            </a:r>
            <a:r>
              <a:rPr lang="en-CA" altLang="en-US" sz="1200" dirty="0">
                <a:latin typeface="Consolas" pitchFamily="49" charset="0"/>
              </a:rPr>
              <a:t> *&gt; *ptr = </a:t>
            </a:r>
            <a:r>
              <a:rPr lang="en-CA" altLang="en-US" sz="1200" dirty="0" err="1">
                <a:latin typeface="Consolas" pitchFamily="49" charset="0"/>
              </a:rPr>
              <a:t>children.head</a:t>
            </a:r>
            <a:r>
              <a:rPr lang="en-CA" altLang="en-US" sz="1200" dirty="0">
                <a:latin typeface="Consolas" pitchFamily="49" charset="0"/>
              </a:rPr>
              <a:t>();</a:t>
            </a: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ptr != 0</a:t>
            </a:r>
            <a:r>
              <a:rPr lang="en-CA" altLang="en-US" sz="1200" dirty="0">
                <a:latin typeface="Consolas" pitchFamily="49" charset="0"/>
              </a:rPr>
              <a:t>; ptr = ptr-&gt;next()</a:t>
            </a:r>
          </a:p>
          <a:p>
            <a:pPr eaLnBrk="1" hangingPunct="1"/>
            <a:r>
              <a:rPr lang="en-CA" altLang="en-US" sz="1200" dirty="0">
                <a:latin typeface="Consolas" pitchFamily="49" charset="0"/>
              </a:rPr>
              <a:t>   ) {</a:t>
            </a:r>
          </a:p>
          <a:p>
            <a:pPr eaLnBrk="1" hangingPunct="1"/>
            <a:r>
              <a:rPr lang="en-CA" altLang="en-US" sz="1200" dirty="0">
                <a:latin typeface="Consolas" pitchFamily="49" charset="0"/>
              </a:rPr>
              <a:t>      s += ptr-</a:t>
            </a:r>
            <a:r>
              <a:rPr lang="en-CA" altLang="en-US" sz="1200" dirty="0" smtClean="0">
                <a:latin typeface="Consolas" pitchFamily="49" charset="0"/>
              </a:rPr>
              <a:t>&gt;value()-&gt;</a:t>
            </a:r>
            <a:r>
              <a:rPr lang="en-CA" altLang="en-US" sz="1200" dirty="0">
                <a:latin typeface="Consolas" pitchFamily="49" charset="0"/>
              </a:rPr>
              <a:t>size();</a:t>
            </a:r>
          </a:p>
          <a:p>
            <a:pPr eaLnBrk="1" hangingPunct="1"/>
            <a:r>
              <a:rPr lang="en-CA" altLang="en-US" sz="1200" dirty="0">
                <a:latin typeface="Consolas" pitchFamily="49" charset="0"/>
              </a:rPr>
              <a:t>   }</a:t>
            </a:r>
          </a:p>
          <a:p>
            <a:pPr eaLnBrk="1" hangingPunct="1"/>
            <a:endParaRPr lang="en-CA" altLang="en-US" sz="1200" dirty="0">
              <a:latin typeface="Consolas" pitchFamily="49" charset="0"/>
            </a:endParaRPr>
          </a:p>
          <a:p>
            <a:pPr eaLnBrk="1" hangingPunct="1"/>
            <a:r>
              <a:rPr lang="en-CA" altLang="en-US" sz="1200" dirty="0">
                <a:latin typeface="Consolas" pitchFamily="49" charset="0"/>
              </a:rPr>
              <a:t>   </a:t>
            </a:r>
            <a:r>
              <a:rPr lang="en-CA" altLang="en-US" sz="1200" b="1" dirty="0">
                <a:solidFill>
                  <a:srgbClr val="FF0000"/>
                </a:solidFill>
                <a:latin typeface="Consolas" pitchFamily="49" charset="0"/>
              </a:rPr>
              <a:t>return s;</a:t>
            </a:r>
          </a:p>
          <a:p>
            <a:pPr eaLnBrk="1" hangingPunct="1"/>
            <a:r>
              <a:rPr lang="en-CA" altLang="en-US" sz="1200" dirty="0">
                <a:latin typeface="Consolas" pitchFamily="49" charset="0"/>
              </a:rPr>
              <a:t>}</a:t>
            </a:r>
          </a:p>
        </p:txBody>
      </p:sp>
    </p:spTree>
    <p:extLst>
      <p:ext uri="{BB962C8B-B14F-4D97-AF65-F5344CB8AC3E}">
        <p14:creationId xmlns:p14="http://schemas.microsoft.com/office/powerpoint/2010/main" val="17921173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CA" altLang="en-US" smtClean="0">
                <a:latin typeface="Arial" charset="0"/>
                <a:cs typeface="Arial" charset="0"/>
              </a:rPr>
              <a:t>Example</a:t>
            </a:r>
          </a:p>
        </p:txBody>
      </p:sp>
      <p:sp>
        <p:nvSpPr>
          <p:cNvPr id="89091"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have returned to whatever function originally called</a:t>
            </a:r>
          </a:p>
          <a:p>
            <a:pPr>
              <a:buFont typeface="Arial" charset="0"/>
              <a:buNone/>
            </a:pPr>
            <a:r>
              <a:rPr lang="en-CA" altLang="en-US" smtClean="0">
                <a:latin typeface="Arial" charset="0"/>
                <a:cs typeface="Arial" charset="0"/>
              </a:rPr>
              <a:t>		</a:t>
            </a:r>
            <a:r>
              <a:rPr lang="en-CA" altLang="en-US" smtClean="0">
                <a:latin typeface="Consolas" pitchFamily="49" charset="0"/>
                <a:cs typeface="Consolas" pitchFamily="49" charset="0"/>
              </a:rPr>
              <a:t>root-&gt;size();</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That function can access the value returned by the call, either assigning it, using it as a further function call, or possibly discarding it</a:t>
            </a:r>
          </a:p>
        </p:txBody>
      </p:sp>
      <p:sp>
        <p:nvSpPr>
          <p:cNvPr id="89092"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pic>
        <p:nvPicPr>
          <p:cNvPr id="89093" name="Picture 2" descr="C:\Users\dwharder\Desktop\a4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41438"/>
            <a:ext cx="4883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Box 7"/>
          <p:cNvSpPr txBox="1">
            <a:spLocks noChangeArrowheads="1"/>
          </p:cNvSpPr>
          <p:nvPr/>
        </p:nvSpPr>
        <p:spPr bwMode="auto">
          <a:xfrm>
            <a:off x="6372225" y="6308725"/>
            <a:ext cx="2070100"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sz="1900">
                <a:latin typeface="Consolas" pitchFamily="49" charset="0"/>
                <a:cs typeface="Consolas" pitchFamily="49" charset="0"/>
              </a:rPr>
              <a:t>root-&gt;size(); </a:t>
            </a:r>
          </a:p>
        </p:txBody>
      </p:sp>
    </p:spTree>
    <p:extLst>
      <p:ext uri="{BB962C8B-B14F-4D97-AF65-F5344CB8AC3E}">
        <p14:creationId xmlns:p14="http://schemas.microsoft.com/office/powerpoint/2010/main" val="30827573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CA" altLang="en-US" smtClean="0">
                <a:latin typeface="Arial" charset="0"/>
                <a:cs typeface="Arial" charset="0"/>
              </a:rPr>
              <a:t>Comments</a:t>
            </a:r>
          </a:p>
        </p:txBody>
      </p:sp>
      <p:sp>
        <p:nvSpPr>
          <p:cNvPr id="90115" name="Content Placeholder 2"/>
          <p:cNvSpPr>
            <a:spLocks noGrp="1"/>
          </p:cNvSpPr>
          <p:nvPr>
            <p:ph idx="1"/>
          </p:nvPr>
        </p:nvSpPr>
        <p:spPr/>
        <p:txBody>
          <a:bodyPr/>
          <a:lstStyle/>
          <a:p>
            <a:pPr>
              <a:buFont typeface="Arial" charset="0"/>
              <a:buNone/>
            </a:pPr>
            <a:r>
              <a:rPr lang="en-CA" altLang="en-US" smtClean="0">
                <a:latin typeface="Arial" charset="0"/>
                <a:cs typeface="Arial" charset="0"/>
              </a:rPr>
              <a:t>	In this example, we have gone step-by-step through these function calls—you may have even noted a few places where optimizations could have occurred</a:t>
            </a:r>
          </a:p>
          <a:p>
            <a:pPr lvl="1"/>
            <a:r>
              <a:rPr lang="en-CA" altLang="en-US" smtClean="0">
                <a:latin typeface="Arial" charset="0"/>
                <a:cs typeface="Arial" charset="0"/>
              </a:rPr>
              <a:t>Good compilers will optimize code—you will see more of this in the course ECE 351 </a:t>
            </a:r>
            <a:r>
              <a:rPr lang="en-CA" altLang="en-US" i="1" smtClean="0">
                <a:latin typeface="Arial" charset="0"/>
                <a:cs typeface="Arial" charset="0"/>
              </a:rPr>
              <a:t>Compilers</a:t>
            </a:r>
            <a:endParaRPr lang="en-CA" altLang="en-US" smtClean="0">
              <a:latin typeface="Arial" charset="0"/>
              <a:cs typeface="Arial" charset="0"/>
            </a:endParaRPr>
          </a:p>
        </p:txBody>
      </p:sp>
      <p:sp>
        <p:nvSpPr>
          <p:cNvPr id="90116"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14883368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smtClean="0">
                <a:latin typeface="Arial" charset="0"/>
                <a:cs typeface="Arial" charset="0"/>
              </a:rPr>
              <a:t>Summary</a:t>
            </a:r>
          </a:p>
        </p:txBody>
      </p:sp>
      <p:sp>
        <p:nvSpPr>
          <p:cNvPr id="9113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this topic, we have at an in-depth study of recursion on a tree</a:t>
            </a:r>
          </a:p>
          <a:p>
            <a:pPr lvl="1"/>
            <a:r>
              <a:rPr lang="en-US" altLang="en-US" smtClean="0">
                <a:latin typeface="Arial" charset="0"/>
                <a:cs typeface="Arial" charset="0"/>
              </a:rPr>
              <a:t>A step-by-step process visiting the various nodes within the tree</a:t>
            </a:r>
          </a:p>
          <a:p>
            <a:pPr lvl="1"/>
            <a:r>
              <a:rPr lang="en-US" altLang="en-US" smtClean="0">
                <a:latin typeface="Arial" charset="0"/>
                <a:cs typeface="Arial" charset="0"/>
              </a:rPr>
              <a:t>The process is very methodological and recursive</a:t>
            </a:r>
          </a:p>
          <a:p>
            <a:pPr lvl="1"/>
            <a:r>
              <a:rPr lang="en-US" altLang="en-US" smtClean="0">
                <a:latin typeface="Arial" charset="0"/>
                <a:cs typeface="Arial" charset="0"/>
              </a:rPr>
              <a:t>If time permits, I will try to prepare slides demonstrating recursion on a binary tree with a more complex function</a:t>
            </a:r>
          </a:p>
          <a:p>
            <a:pPr lvl="1">
              <a:buFontTx/>
              <a:buNone/>
            </a:pPr>
            <a:endParaRPr lang="en-US" altLang="en-US" smtClean="0">
              <a:latin typeface="Arial" charset="0"/>
              <a:cs typeface="Arial" charset="0"/>
            </a:endParaRPr>
          </a:p>
          <a:p>
            <a:pPr lvl="1"/>
            <a:endParaRPr lang="en-US" altLang="en-US" smtClean="0">
              <a:latin typeface="Arial" charset="0"/>
              <a:cs typeface="Arial" charset="0"/>
            </a:endParaRPr>
          </a:p>
        </p:txBody>
      </p:sp>
    </p:spTree>
    <p:extLst>
      <p:ext uri="{BB962C8B-B14F-4D97-AF65-F5344CB8AC3E}">
        <p14:creationId xmlns:p14="http://schemas.microsoft.com/office/powerpoint/2010/main" val="2238826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None/>
              <a:defRPr/>
            </a:pPr>
            <a:r>
              <a:rPr lang="en-US" sz="1400" dirty="0" smtClean="0">
                <a:latin typeface="Arial" charset="0"/>
                <a:cs typeface="Arial" charset="0"/>
              </a:rPr>
              <a:t>	Wikipedia, </a:t>
            </a:r>
            <a:r>
              <a:rPr lang="en-US" sz="1400" dirty="0">
                <a:latin typeface="Arial" charset="0"/>
                <a:cs typeface="Arial" charset="0"/>
              </a:rPr>
              <a:t>http://en.wikipedia.org/wiki/Recursion_(computer_science</a:t>
            </a:r>
            <a:r>
              <a:rPr lang="en-US" sz="1400" dirty="0" smtClean="0">
                <a:latin typeface="Arial" charset="0"/>
                <a:cs typeface="Arial" charset="0"/>
              </a:rPr>
              <a:t>)</a:t>
            </a:r>
          </a:p>
          <a:p>
            <a:pPr marL="533400" indent="-533400">
              <a:buNone/>
              <a:defRPr/>
            </a:pPr>
            <a:r>
              <a:rPr lang="en-US" sz="1400" dirty="0" smtClean="0">
                <a:latin typeface="Arial" charset="0"/>
                <a:cs typeface="Arial" charset="0"/>
              </a:rPr>
              <a:t>	</a:t>
            </a:r>
          </a:p>
          <a:p>
            <a:pPr marL="533400" indent="-533400">
              <a:buFontTx/>
              <a:buNone/>
            </a:pPr>
            <a:r>
              <a:rPr lang="en-US" altLang="en-US" sz="1400" dirty="0">
                <a:latin typeface="Arial" charset="0"/>
                <a:cs typeface="Arial" charset="0"/>
              </a:rPr>
              <a:t>[1]	Donald E. Knuth, </a:t>
            </a:r>
            <a:r>
              <a:rPr lang="en-US" altLang="en-US" sz="1400" i="1" dirty="0">
                <a:latin typeface="Arial" charset="0"/>
                <a:cs typeface="Arial" charset="0"/>
              </a:rPr>
              <a:t>The Art of Computer Programming, Volume 1:  Fundamental Algorithms</a:t>
            </a:r>
            <a:r>
              <a:rPr lang="en-US" altLang="en-US" sz="1400" dirty="0">
                <a:latin typeface="Arial" charset="0"/>
                <a:cs typeface="Arial" charset="0"/>
              </a:rPr>
              <a:t>, 3</a:t>
            </a:r>
            <a:r>
              <a:rPr lang="en-US" altLang="en-US" sz="1400" baseline="30000" dirty="0">
                <a:latin typeface="Arial" charset="0"/>
                <a:cs typeface="Arial" charset="0"/>
              </a:rPr>
              <a:t>rd</a:t>
            </a:r>
            <a:r>
              <a:rPr lang="en-US" altLang="en-US" sz="1400" dirty="0">
                <a:latin typeface="Arial" charset="0"/>
                <a:cs typeface="Arial" charset="0"/>
              </a:rPr>
              <a:t> Ed., Addison Wesley, 1997, §2.2.1, p.238.</a:t>
            </a:r>
          </a:p>
          <a:p>
            <a:pPr marL="533400" indent="-533400">
              <a:buFontTx/>
              <a:buNone/>
              <a:defRPr/>
            </a:pPr>
            <a:endParaRPr lang="en-US" sz="1400" dirty="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latin typeface="Arial" charset="0"/>
                <a:cs typeface="Arial" charset="0"/>
              </a:rPr>
              <a:t>Recursion</a:t>
            </a:r>
            <a:endParaRPr lang="en-CA" altLang="en-US" smtClean="0">
              <a:latin typeface="Arial" charset="0"/>
              <a:cs typeface="Arial" charset="0"/>
            </a:endParaRPr>
          </a:p>
        </p:txBody>
      </p:sp>
      <p:sp>
        <p:nvSpPr>
          <p:cNvPr id="12291" name="Content Placeholder 2"/>
          <p:cNvSpPr>
            <a:spLocks noGrp="1"/>
          </p:cNvSpPr>
          <p:nvPr>
            <p:ph idx="1"/>
          </p:nvPr>
        </p:nvSpPr>
        <p:spPr/>
        <p:txBody>
          <a:bodyPr/>
          <a:lstStyle/>
          <a:p>
            <a:pPr>
              <a:buFont typeface="Arial" charset="0"/>
              <a:buNone/>
            </a:pPr>
            <a:r>
              <a:rPr lang="en-CA" altLang="en-US" dirty="0" smtClean="0">
                <a:latin typeface="Arial" charset="0"/>
                <a:cs typeface="Arial" charset="0"/>
              </a:rPr>
              <a:t>	We will go through, step-by-step, what happens in memory when a recursive call to </a:t>
            </a:r>
            <a:r>
              <a:rPr lang="en-CA" altLang="en-US" dirty="0" smtClean="0">
                <a:latin typeface="Consolas" pitchFamily="49" charset="0"/>
                <a:cs typeface="Consolas" pitchFamily="49" charset="0"/>
              </a:rPr>
              <a:t>int size()</a:t>
            </a:r>
            <a:r>
              <a:rPr lang="en-CA" altLang="en-US" i="1" dirty="0" smtClean="0">
                <a:latin typeface="Arial" charset="0"/>
                <a:cs typeface="Arial" charset="0"/>
              </a:rPr>
              <a:t> </a:t>
            </a:r>
            <a:r>
              <a:rPr lang="en-CA" altLang="en-US" dirty="0" smtClean="0">
                <a:latin typeface="Arial" charset="0"/>
                <a:cs typeface="Arial" charset="0"/>
              </a:rPr>
              <a:t>is made:</a:t>
            </a:r>
          </a:p>
          <a:p>
            <a:pPr lvl="2">
              <a:buFontTx/>
              <a:buNone/>
            </a:pPr>
            <a:endParaRPr lang="en-CA" altLang="en-US" sz="1400" dirty="0" smtClean="0">
              <a:latin typeface="Consolas" pitchFamily="49" charset="0"/>
              <a:cs typeface="Arial" charset="0"/>
            </a:endParaRPr>
          </a:p>
          <a:p>
            <a:pPr lvl="2">
              <a:buFontTx/>
              <a:buNone/>
            </a:pPr>
            <a:r>
              <a:rPr lang="en-CA" altLang="en-US" sz="1400" dirty="0" smtClean="0">
                <a:latin typeface="Consolas" pitchFamily="49" charset="0"/>
                <a:cs typeface="Arial" charset="0"/>
              </a:rPr>
              <a:t>template &lt;typename Type&gt;</a:t>
            </a:r>
          </a:p>
          <a:p>
            <a:pPr lvl="2">
              <a:buFontTx/>
              <a:buNone/>
            </a:pPr>
            <a:r>
              <a:rPr lang="en-CA" altLang="en-US" sz="1400" dirty="0" smtClean="0">
                <a:latin typeface="Consolas" pitchFamily="49" charset="0"/>
                <a:cs typeface="Arial" charset="0"/>
              </a:rPr>
              <a:t>int </a:t>
            </a:r>
            <a:r>
              <a:rPr lang="en-CA" altLang="en-US" sz="1400" dirty="0" err="1" smtClean="0">
                <a:latin typeface="Consolas" pitchFamily="49" charset="0"/>
                <a:cs typeface="Arial" charset="0"/>
              </a:rPr>
              <a:t>Simple_tree</a:t>
            </a:r>
            <a:r>
              <a:rPr lang="en-CA" altLang="en-US" sz="1400" dirty="0" smtClean="0">
                <a:latin typeface="Consolas" pitchFamily="49" charset="0"/>
                <a:cs typeface="Arial" charset="0"/>
              </a:rPr>
              <a:t>&lt;Type&gt;::size() const {</a:t>
            </a:r>
          </a:p>
          <a:p>
            <a:pPr lvl="2">
              <a:buFontTx/>
              <a:buNone/>
            </a:pPr>
            <a:r>
              <a:rPr lang="en-CA" altLang="en-US" sz="1400" dirty="0" smtClean="0">
                <a:latin typeface="Consolas" pitchFamily="49" charset="0"/>
                <a:cs typeface="Arial" charset="0"/>
              </a:rPr>
              <a:t>    int s = 1;</a:t>
            </a:r>
          </a:p>
          <a:p>
            <a:pPr lvl="2">
              <a:buFontTx/>
              <a:buNone/>
            </a:pPr>
            <a:endParaRPr lang="en-CA" altLang="en-US" sz="1400" dirty="0" smtClean="0">
              <a:latin typeface="Consolas" pitchFamily="49" charset="0"/>
              <a:cs typeface="Arial" charset="0"/>
            </a:endParaRPr>
          </a:p>
          <a:p>
            <a:pPr lvl="2">
              <a:buFontTx/>
              <a:buNone/>
            </a:pPr>
            <a:r>
              <a:rPr lang="en-CA" altLang="en-US" sz="1400" dirty="0" smtClean="0">
                <a:latin typeface="Consolas" pitchFamily="49" charset="0"/>
                <a:cs typeface="Arial" charset="0"/>
              </a:rPr>
              <a:t>    for (</a:t>
            </a:r>
          </a:p>
          <a:p>
            <a:pPr lvl="2">
              <a:buFontTx/>
              <a:buNone/>
            </a:pPr>
            <a:r>
              <a:rPr lang="en-CA" altLang="en-US" sz="1400" dirty="0" smtClean="0">
                <a:latin typeface="Consolas" pitchFamily="49" charset="0"/>
                <a:cs typeface="Arial" charset="0"/>
              </a:rPr>
              <a:t>        Single_node&lt;</a:t>
            </a:r>
            <a:r>
              <a:rPr lang="en-CA" altLang="en-US" sz="1400" dirty="0" err="1" smtClean="0">
                <a:latin typeface="Consolas" pitchFamily="49" charset="0"/>
                <a:cs typeface="Arial" charset="0"/>
              </a:rPr>
              <a:t>Simple_tree</a:t>
            </a:r>
            <a:r>
              <a:rPr lang="en-CA" altLang="en-US" sz="1400" dirty="0" smtClean="0">
                <a:latin typeface="Consolas" pitchFamily="49" charset="0"/>
                <a:cs typeface="Arial" charset="0"/>
              </a:rPr>
              <a:t> *&gt; *ptr = </a:t>
            </a:r>
            <a:r>
              <a:rPr lang="en-CA" altLang="en-US" sz="1400" dirty="0" err="1" smtClean="0">
                <a:latin typeface="Consolas" pitchFamily="49" charset="0"/>
                <a:cs typeface="Arial" charset="0"/>
              </a:rPr>
              <a:t>children.head</a:t>
            </a:r>
            <a:r>
              <a:rPr lang="en-CA" altLang="en-US" sz="1400" dirty="0" smtClean="0">
                <a:latin typeface="Consolas" pitchFamily="49" charset="0"/>
                <a:cs typeface="Arial" charset="0"/>
              </a:rPr>
              <a:t>();</a:t>
            </a:r>
          </a:p>
          <a:p>
            <a:pPr lvl="2">
              <a:buFontTx/>
              <a:buNone/>
            </a:pPr>
            <a:r>
              <a:rPr lang="en-CA" altLang="en-US" sz="1400" dirty="0" smtClean="0">
                <a:latin typeface="Consolas" pitchFamily="49" charset="0"/>
                <a:cs typeface="Arial" charset="0"/>
              </a:rPr>
              <a:t>        ptr != 0; ptr = ptr-&gt;next()</a:t>
            </a:r>
          </a:p>
          <a:p>
            <a:pPr lvl="2">
              <a:buFontTx/>
              <a:buNone/>
            </a:pPr>
            <a:r>
              <a:rPr lang="en-CA" altLang="en-US" sz="1400" dirty="0" smtClean="0">
                <a:latin typeface="Consolas" pitchFamily="49" charset="0"/>
                <a:cs typeface="Arial" charset="0"/>
              </a:rPr>
              <a:t>    ) {</a:t>
            </a:r>
          </a:p>
          <a:p>
            <a:pPr lvl="2">
              <a:buFontTx/>
              <a:buNone/>
            </a:pPr>
            <a:r>
              <a:rPr lang="en-CA" altLang="en-US" sz="1400" dirty="0" smtClean="0">
                <a:latin typeface="Consolas" pitchFamily="49" charset="0"/>
                <a:cs typeface="Arial" charset="0"/>
              </a:rPr>
              <a:t>        s += ptr-</a:t>
            </a:r>
            <a:r>
              <a:rPr lang="en-CA" altLang="en-US" sz="1400" dirty="0" smtClean="0">
                <a:latin typeface="Consolas" pitchFamily="49" charset="0"/>
                <a:cs typeface="Arial" charset="0"/>
              </a:rPr>
              <a:t>&gt;value()-&gt;</a:t>
            </a:r>
            <a:r>
              <a:rPr lang="en-CA" altLang="en-US" sz="1400" dirty="0" smtClean="0">
                <a:latin typeface="Consolas" pitchFamily="49" charset="0"/>
                <a:cs typeface="Arial" charset="0"/>
              </a:rPr>
              <a:t>size();</a:t>
            </a:r>
          </a:p>
          <a:p>
            <a:pPr lvl="2">
              <a:buFontTx/>
              <a:buNone/>
            </a:pPr>
            <a:r>
              <a:rPr lang="en-CA" altLang="en-US" sz="1400" dirty="0" smtClean="0">
                <a:latin typeface="Consolas" pitchFamily="49" charset="0"/>
                <a:cs typeface="Arial" charset="0"/>
              </a:rPr>
              <a:t>    }</a:t>
            </a:r>
          </a:p>
          <a:p>
            <a:pPr lvl="2">
              <a:buFontTx/>
              <a:buNone/>
            </a:pPr>
            <a:endParaRPr lang="en-CA" altLang="en-US" sz="1400" dirty="0" smtClean="0">
              <a:latin typeface="Consolas" pitchFamily="49" charset="0"/>
              <a:cs typeface="Arial" charset="0"/>
            </a:endParaRPr>
          </a:p>
          <a:p>
            <a:pPr lvl="2">
              <a:buFontTx/>
              <a:buNone/>
            </a:pPr>
            <a:r>
              <a:rPr lang="en-CA" altLang="en-US" sz="1400" dirty="0" smtClean="0">
                <a:latin typeface="Consolas" pitchFamily="49" charset="0"/>
                <a:cs typeface="Arial" charset="0"/>
              </a:rPr>
              <a:t>    return s;</a:t>
            </a:r>
          </a:p>
          <a:p>
            <a:pPr lvl="2">
              <a:buFontTx/>
              <a:buNone/>
            </a:pPr>
            <a:r>
              <a:rPr lang="en-CA" altLang="en-US" sz="1400" dirty="0" smtClean="0">
                <a:latin typeface="Consolas" pitchFamily="49" charset="0"/>
                <a:cs typeface="Arial" charset="0"/>
              </a:rPr>
              <a:t>}</a:t>
            </a:r>
          </a:p>
        </p:txBody>
      </p:sp>
      <p:sp>
        <p:nvSpPr>
          <p:cNvPr id="12292" name="TextBox 3"/>
          <p:cNvSpPr txBox="1">
            <a:spLocks noChangeArrowheads="1"/>
          </p:cNvSpPr>
          <p:nvPr/>
        </p:nvSpPr>
        <p:spPr bwMode="auto">
          <a:xfrm>
            <a:off x="179388" y="188913"/>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19.1</a:t>
            </a:r>
          </a:p>
        </p:txBody>
      </p:sp>
    </p:spTree>
    <p:extLst>
      <p:ext uri="{BB962C8B-B14F-4D97-AF65-F5344CB8AC3E}">
        <p14:creationId xmlns:p14="http://schemas.microsoft.com/office/powerpoint/2010/main" val="78344952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15548</TotalTime>
  <Words>3253</Words>
  <Application>Microsoft Office PowerPoint</Application>
  <PresentationFormat>On-screen Show (4:3)</PresentationFormat>
  <Paragraphs>1170</Paragraphs>
  <Slides>87</Slides>
  <Notes>13</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Custom Design</vt:lpstr>
      <vt:lpstr>PowerPoint Presentation</vt:lpstr>
      <vt:lpstr>Outline</vt:lpstr>
      <vt:lpstr>Recursion</vt:lpstr>
      <vt:lpstr>Recursion</vt:lpstr>
      <vt:lpstr>Recursion</vt:lpstr>
      <vt:lpstr>Recursion</vt:lpstr>
      <vt:lpstr>PowerPoint Presentation</vt:lpstr>
      <vt:lpstr>Recursion</vt:lpstr>
      <vt:lpstr>Recursion</vt:lpstr>
      <vt:lpstr>Recursion</vt:lpstr>
      <vt:lpstr>Recursion</vt:lpstr>
      <vt:lpstr>Recursion</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Comments</vt:lpstr>
      <vt:lpstr>Summary</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1169</cp:revision>
  <dcterms:created xsi:type="dcterms:W3CDTF">2009-09-11T23:00:44Z</dcterms:created>
  <dcterms:modified xsi:type="dcterms:W3CDTF">2018-01-27T14:28:59Z</dcterms:modified>
</cp:coreProperties>
</file>