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4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39" r:id="rId39"/>
    <p:sldId id="340" r:id="rId40"/>
    <p:sldId id="341" r:id="rId41"/>
    <p:sldId id="342" r:id="rId42"/>
    <p:sldId id="302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81" d="100"/>
          <a:sy n="81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1/21/2015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B02866-78C2-4384-9C94-9C69B5D35DF0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89C0CD-4FF4-4B1A-9E85-08EF658E8DFA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31D0B6-9542-4277-9669-98BD4AD49BD0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B2DD2-C51F-4B78-BF89-A317F1C3894B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57EB58-A8BC-4AD1-914C-55363699E214}" type="slidenum">
              <a:rPr lang="en-CA" smtClean="0"/>
              <a:pPr>
                <a:defRPr/>
              </a:pPr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CFD899-C1CB-4264-9DEA-0899DB868029}" type="slidenum">
              <a:rPr lang="en-CA" smtClean="0"/>
              <a:pPr>
                <a:defRPr/>
              </a:pPr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C6EBD-1404-4942-92E6-3F5DBFFACA4E}" type="slidenum">
              <a:rPr lang="en-CA" smtClean="0"/>
              <a:pPr>
                <a:defRPr/>
              </a:pPr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3587B5-E54B-426A-BFB8-FFA9E593A1BA}" type="slidenum">
              <a:rPr lang="en-CA" smtClean="0"/>
              <a:pPr>
                <a:defRPr/>
              </a:pPr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D87247-BF2A-47FF-857F-34A3925019E3}" type="slidenum">
              <a:rPr lang="en-CA" smtClean="0"/>
              <a:pPr>
                <a:defRPr/>
              </a:pPr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FD6E7-4AFE-4932-8A9F-50B82F2D7103}" type="slidenum">
              <a:rPr lang="en-CA" smtClean="0"/>
              <a:pPr>
                <a:defRPr/>
              </a:pPr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C2FFA-A156-4DA9-9A86-37496A3347DC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F50AC4-2657-4FFE-B6AD-07C24E4887FA}" type="slidenum">
              <a:rPr lang="en-CA" smtClean="0"/>
              <a:pPr>
                <a:defRPr/>
              </a:pPr>
              <a:t>29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D28179-59CB-4236-851E-A82411786669}" type="slidenum">
              <a:rPr lang="en-CA" smtClean="0"/>
              <a:pPr>
                <a:defRPr/>
              </a:pPr>
              <a:t>30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AC6CB3-89DF-4459-B3A6-1A1740FC2304}" type="slidenum">
              <a:rPr lang="en-CA" smtClean="0"/>
              <a:pPr>
                <a:defRPr/>
              </a:pPr>
              <a:t>31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5A1C6E-C13B-4871-BE4E-F352647079A5}" type="slidenum">
              <a:rPr lang="en-CA" smtClean="0"/>
              <a:pPr>
                <a:defRPr/>
              </a:pPr>
              <a:t>32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0272F-729F-450E-B521-D745B076FD1A}" type="slidenum">
              <a:rPr lang="en-CA" smtClean="0"/>
              <a:pPr>
                <a:defRPr/>
              </a:pPr>
              <a:t>33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312621-8658-4DC5-AEF9-EAC5651207A8}" type="slidenum">
              <a:rPr lang="en-CA" smtClean="0"/>
              <a:pPr>
                <a:defRPr/>
              </a:pPr>
              <a:t>34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5F1B7-BDC7-4C96-880D-484727131969}" type="slidenum">
              <a:rPr lang="en-CA" smtClean="0"/>
              <a:pPr>
                <a:defRPr/>
              </a:pPr>
              <a:t>35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80CE5-AC5F-4F96-9107-3336EA7B0E9B}" type="slidenum">
              <a:rPr lang="en-CA" smtClean="0"/>
              <a:pPr>
                <a:defRPr/>
              </a:pPr>
              <a:t>36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EAC1D7-9527-4C31-BF1D-1F17A4ED13D6}" type="slidenum">
              <a:rPr lang="en-CA" smtClean="0"/>
              <a:pPr>
                <a:defRPr/>
              </a:pPr>
              <a:t>37</a:t>
            </a:fld>
            <a:endParaRPr lang="en-C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840669-54D9-4F63-AEA4-438C64016B52}" type="slidenum">
              <a:rPr lang="en-CA" smtClean="0"/>
              <a:pPr>
                <a:defRPr/>
              </a:pPr>
              <a:t>38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74A14-4BB5-4120-B7FA-C682143275AB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DAB368-8919-4685-AC9D-AE79FE157706}" type="slidenum">
              <a:rPr lang="en-CA" smtClean="0"/>
              <a:pPr>
                <a:defRPr/>
              </a:pPr>
              <a:t>39</a:t>
            </a:fld>
            <a:endParaRPr lang="en-C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C975CF-266D-4931-9ECD-9B84C5E74B16}" type="slidenum">
              <a:rPr lang="en-CA" smtClean="0"/>
              <a:pPr>
                <a:defRPr/>
              </a:pPr>
              <a:t>40</a:t>
            </a:fld>
            <a:endParaRPr lang="en-C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B4593D-8FCB-4C04-96C7-2FB456840E35}" type="slidenum">
              <a:rPr lang="en-CA" smtClean="0"/>
              <a:pPr>
                <a:defRPr/>
              </a:pPr>
              <a:t>41</a:t>
            </a:fld>
            <a:endParaRPr lang="en-C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42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7634C8-D212-4D07-98CC-0369E1F7A257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E6A5E-C0FC-42C7-B4C8-9E753EB6A351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396410-6E86-4EA6-8EB9-D3BFDC1AC259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91C09-8A72-4303-B944-3B3F8A95A3CE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BB5F5-4CAE-4AA4-B528-D15883D25FC6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820616-DB01-472B-9428-B9267FA1FFB9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2006-2013 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tree data structure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Tree Data Structure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Internal nodes:</a:t>
            </a:r>
          </a:p>
        </p:txBody>
      </p:sp>
      <p:pic>
        <p:nvPicPr>
          <p:cNvPr id="13316" name="Picture 2" descr="C:\Users\dwharder\Desktop\v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4.1.1.1</a:t>
            </a:r>
          </a:p>
        </p:txBody>
      </p:sp>
    </p:spTree>
    <p:extLst>
      <p:ext uri="{BB962C8B-B14F-4D97-AF65-F5344CB8AC3E}">
        <p14:creationId xmlns:p14="http://schemas.microsoft.com/office/powerpoint/2010/main" val="167306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495550"/>
            <a:ext cx="2371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495550"/>
            <a:ext cx="27305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These trees are equal if the order of the children is ignored</a:t>
            </a:r>
          </a:p>
          <a:p>
            <a:pPr lvl="1"/>
            <a:r>
              <a:rPr lang="en-US" altLang="en-US" i="1" smtClean="0">
                <a:latin typeface="Arial" charset="0"/>
                <a:cs typeface="Arial" charset="0"/>
              </a:rPr>
              <a:t>unordered tree</a:t>
            </a:r>
            <a:r>
              <a:rPr lang="en-US" altLang="en-US" smtClean="0">
                <a:latin typeface="Arial" charset="0"/>
                <a:cs typeface="Arial" charset="0"/>
              </a:rPr>
              <a:t>s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They are different if order is relevant (</a:t>
            </a:r>
            <a:r>
              <a:rPr lang="en-US" altLang="en-US" i="1" smtClean="0">
                <a:latin typeface="Arial" charset="0"/>
                <a:cs typeface="Arial" charset="0"/>
              </a:rPr>
              <a:t>ordered trees</a:t>
            </a:r>
            <a:r>
              <a:rPr lang="en-US" altLang="en-US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will usually examine ordered trees (linear orders)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 a hierarchical ordering, order is not relevant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4.1.1.2</a:t>
            </a:r>
          </a:p>
        </p:txBody>
      </p:sp>
    </p:spTree>
    <p:extLst>
      <p:ext uri="{BB962C8B-B14F-4D97-AF65-F5344CB8AC3E}">
        <p14:creationId xmlns:p14="http://schemas.microsoft.com/office/powerpoint/2010/main" val="36078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82963"/>
            <a:ext cx="39020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shape of a rooted tree gives a natural flow from the </a:t>
            </a:r>
            <a:r>
              <a:rPr lang="en-US" altLang="en-US" i="1" smtClean="0">
                <a:latin typeface="Arial" charset="0"/>
                <a:cs typeface="Arial" charset="0"/>
              </a:rPr>
              <a:t>root node</a:t>
            </a:r>
            <a:r>
              <a:rPr lang="en-US" altLang="en-US" smtClean="0">
                <a:latin typeface="Arial" charset="0"/>
                <a:cs typeface="Arial" charset="0"/>
              </a:rPr>
              <a:t>, or just </a:t>
            </a:r>
            <a:r>
              <a:rPr lang="en-US" altLang="en-US" i="1" smtClean="0">
                <a:latin typeface="Arial" charset="0"/>
                <a:cs typeface="Arial" charset="0"/>
              </a:rPr>
              <a:t>root</a:t>
            </a:r>
          </a:p>
          <a:p>
            <a:pPr>
              <a:buFontTx/>
              <a:buNone/>
            </a:pPr>
            <a:endParaRPr lang="en-US" altLang="en-US" smtClean="0">
              <a:latin typeface="Arial" charset="0"/>
              <a:cs typeface="Arial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363978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82963"/>
            <a:ext cx="39020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A path is a sequence of nodes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     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baseline="-25000" smtClean="0">
                <a:latin typeface="Times New Roman" pitchFamily="18" charset="0"/>
                <a:cs typeface="Arial" charset="0"/>
              </a:rPr>
              <a:t>0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,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baseline="-25000" smtClean="0">
                <a:latin typeface="Times New Roman" pitchFamily="18" charset="0"/>
                <a:cs typeface="Arial" charset="0"/>
              </a:rPr>
              <a:t>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, ...,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)</a:t>
            </a:r>
          </a:p>
          <a:p>
            <a:pPr>
              <a:buFontTx/>
              <a:buNone/>
            </a:pPr>
            <a:r>
              <a:rPr lang="en-US" altLang="en-US" i="1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where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baseline="-25000" smtClean="0">
                <a:latin typeface="Times New Roman" pitchFamily="18" charset="0"/>
                <a:cs typeface="Arial" charset="0"/>
              </a:rPr>
              <a:t> + 1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is a child of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i="1" baseline="-25000" smtClean="0">
                <a:latin typeface="Times New Roman" pitchFamily="18" charset="0"/>
                <a:cs typeface="Arial" charset="0"/>
              </a:rPr>
              <a:t>k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is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length of this path is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endParaRPr lang="en-US" altLang="en-US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i="1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i="1" smtClean="0">
                <a:latin typeface="Arial" charset="0"/>
                <a:cs typeface="Arial" charset="0"/>
              </a:rPr>
              <a:t>	E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latin typeface="Arial" charset="0"/>
                <a:cs typeface="Arial" charset="0"/>
              </a:rPr>
              <a:t>g</a:t>
            </a:r>
            <a:r>
              <a:rPr lang="en-US" altLang="en-US" smtClean="0">
                <a:latin typeface="Arial" charset="0"/>
                <a:cs typeface="Arial" charset="0"/>
              </a:rPr>
              <a:t>., the path (B, E, G)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has length 2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3578058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wharder\Desktop\v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  <a:endParaRPr lang="en-CA" altLang="en-US" smtClean="0">
              <a:latin typeface="Arial" charset="0"/>
              <a:cs typeface="Arial" charset="0"/>
            </a:endParaRPr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Paths of length </a:t>
            </a:r>
            <a:r>
              <a:rPr lang="en-CA" altLang="en-US" smtClean="0">
                <a:solidFill>
                  <a:srgbClr val="FFCC00"/>
                </a:solidFill>
                <a:latin typeface="Arial" charset="0"/>
                <a:cs typeface="Arial" charset="0"/>
              </a:rPr>
              <a:t>10 (11 nodes) </a:t>
            </a:r>
            <a:r>
              <a:rPr lang="en-CA" altLang="en-US" smtClean="0">
                <a:latin typeface="Arial" charset="0"/>
                <a:cs typeface="Arial" charset="0"/>
              </a:rPr>
              <a:t>and </a:t>
            </a:r>
            <a:r>
              <a:rPr lang="en-CA" altLang="en-US" smtClean="0">
                <a:solidFill>
                  <a:srgbClr val="FF0000"/>
                </a:solidFill>
                <a:latin typeface="Arial" charset="0"/>
                <a:cs typeface="Arial" charset="0"/>
              </a:rPr>
              <a:t>4 (5 nodes) 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3465513" y="2762250"/>
            <a:ext cx="3455987" cy="7207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6149976" y="3790950"/>
            <a:ext cx="963612" cy="661987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889750" y="3324225"/>
            <a:ext cx="218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Start of these paths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1042988" y="5435600"/>
            <a:ext cx="210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End of these paths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059113" y="5205413"/>
            <a:ext cx="941387" cy="377825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59113" y="5641975"/>
            <a:ext cx="2233612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9" name="TextBox 10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1696673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143250"/>
            <a:ext cx="3902075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each node in a tree, there exists a unique path from the root node to that node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length of this path is the </a:t>
            </a:r>
            <a:r>
              <a:rPr lang="en-US" altLang="en-US" i="1" smtClean="0">
                <a:latin typeface="Arial" charset="0"/>
                <a:cs typeface="Arial" charset="0"/>
              </a:rPr>
              <a:t>depth</a:t>
            </a:r>
            <a:r>
              <a:rPr lang="en-US" altLang="en-US" smtClean="0">
                <a:latin typeface="Arial" charset="0"/>
                <a:cs typeface="Arial" charset="0"/>
              </a:rPr>
              <a:t> of the node, </a:t>
            </a:r>
            <a:r>
              <a:rPr lang="en-US" altLang="en-US" i="1" smtClean="0">
                <a:latin typeface="Arial" charset="0"/>
                <a:cs typeface="Arial" charset="0"/>
              </a:rPr>
              <a:t>e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latin typeface="Arial" charset="0"/>
                <a:cs typeface="Arial" charset="0"/>
              </a:rPr>
              <a:t>g</a:t>
            </a:r>
            <a:r>
              <a:rPr lang="en-US" altLang="en-US" smtClean="0">
                <a:latin typeface="Arial" charset="0"/>
                <a:cs typeface="Arial" charset="0"/>
              </a:rPr>
              <a:t>.,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 has depth 2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L has depth 3</a:t>
            </a:r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>
            <a:off x="4211638" y="5865813"/>
            <a:ext cx="4175125" cy="1587"/>
          </a:xfrm>
          <a:custGeom>
            <a:avLst/>
            <a:gdLst>
              <a:gd name="T0" fmla="*/ 0 w 2630"/>
              <a:gd name="T1" fmla="*/ 0 h 1"/>
              <a:gd name="T2" fmla="*/ 2147483647 w 2630"/>
              <a:gd name="T3" fmla="*/ 0 h 1"/>
              <a:gd name="T4" fmla="*/ 0 60000 65536"/>
              <a:gd name="T5" fmla="*/ 0 60000 65536"/>
              <a:gd name="T6" fmla="*/ 0 w 2630"/>
              <a:gd name="T7" fmla="*/ 0 h 1"/>
              <a:gd name="T8" fmla="*/ 2630 w 263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30" h="1">
                <a:moveTo>
                  <a:pt x="0" y="0"/>
                </a:moveTo>
                <a:lnTo>
                  <a:pt x="263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283075" y="5014913"/>
            <a:ext cx="43926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4030145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dwharder\Desktop\v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946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Nodes of depth up to 17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149600" y="6119813"/>
            <a:ext cx="22637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54350" y="5386388"/>
            <a:ext cx="38893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568700" y="4189413"/>
            <a:ext cx="19129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4" name="TextBox 12"/>
          <p:cNvSpPr txBox="1">
            <a:spLocks noChangeArrowheads="1"/>
          </p:cNvSpPr>
          <p:nvPr/>
        </p:nvSpPr>
        <p:spPr bwMode="auto">
          <a:xfrm>
            <a:off x="3286125" y="4017963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/>
              <a:t>9</a:t>
            </a:r>
          </a:p>
        </p:txBody>
      </p:sp>
      <p:sp>
        <p:nvSpPr>
          <p:cNvPr id="19465" name="TextBox 13"/>
          <p:cNvSpPr txBox="1">
            <a:spLocks noChangeArrowheads="1"/>
          </p:cNvSpPr>
          <p:nvPr/>
        </p:nvSpPr>
        <p:spPr bwMode="auto">
          <a:xfrm>
            <a:off x="2646363" y="52070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/>
              <a:t>14</a:t>
            </a:r>
          </a:p>
        </p:txBody>
      </p:sp>
      <p:sp>
        <p:nvSpPr>
          <p:cNvPr id="19466" name="TextBox 14"/>
          <p:cNvSpPr txBox="1">
            <a:spLocks noChangeArrowheads="1"/>
          </p:cNvSpPr>
          <p:nvPr/>
        </p:nvSpPr>
        <p:spPr bwMode="auto">
          <a:xfrm>
            <a:off x="2744788" y="5935663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/>
              <a:t>17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124075" y="2997200"/>
            <a:ext cx="19129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16"/>
          <p:cNvSpPr txBox="1">
            <a:spLocks noChangeArrowheads="1"/>
          </p:cNvSpPr>
          <p:nvPr/>
        </p:nvSpPr>
        <p:spPr bwMode="auto">
          <a:xfrm>
            <a:off x="1835150" y="2816225"/>
            <a:ext cx="328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/>
              <a:t>4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014538" y="2043113"/>
            <a:ext cx="4968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0" name="TextBox 18"/>
          <p:cNvSpPr txBox="1">
            <a:spLocks noChangeArrowheads="1"/>
          </p:cNvSpPr>
          <p:nvPr/>
        </p:nvSpPr>
        <p:spPr bwMode="auto">
          <a:xfrm>
            <a:off x="1741488" y="1862138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/>
              <a:t>0</a:t>
            </a:r>
          </a:p>
        </p:txBody>
      </p:sp>
      <p:sp>
        <p:nvSpPr>
          <p:cNvPr id="19471" name="TextBox 1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230623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</a:t>
            </a:r>
            <a:r>
              <a:rPr lang="en-US" altLang="en-US" i="1" smtClean="0">
                <a:latin typeface="Arial" charset="0"/>
                <a:cs typeface="Arial" charset="0"/>
              </a:rPr>
              <a:t>height</a:t>
            </a:r>
            <a:r>
              <a:rPr lang="en-US" altLang="en-US" smtClean="0">
                <a:latin typeface="Arial" charset="0"/>
                <a:cs typeface="Arial" charset="0"/>
              </a:rPr>
              <a:t> of a tree is defined as the maximum depth of any node within the tree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height of a tree with one node is 0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Just the root node</a:t>
            </a:r>
            <a:endParaRPr lang="en-US" altLang="en-US" smtClean="0">
              <a:latin typeface="Times New Roman" pitchFamily="18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convenience, we define the height of the empty tree to be  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–1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46321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C:\Users\dwharder\Desktop\v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 height of this tree is 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68313" y="6119813"/>
            <a:ext cx="49672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TextBox 14"/>
          <p:cNvSpPr txBox="1">
            <a:spLocks noChangeArrowheads="1"/>
          </p:cNvSpPr>
          <p:nvPr/>
        </p:nvSpPr>
        <p:spPr bwMode="auto">
          <a:xfrm>
            <a:off x="525463" y="3933825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 sz="2000"/>
              <a:t>17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39750" y="2047875"/>
            <a:ext cx="2016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-1260475" y="4076700"/>
            <a:ext cx="4032250" cy="0"/>
          </a:xfrm>
          <a:prstGeom prst="line">
            <a:avLst/>
          </a:prstGeom>
          <a:ln w="28575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4.1.1.3</a:t>
            </a:r>
          </a:p>
        </p:txBody>
      </p:sp>
    </p:spTree>
    <p:extLst>
      <p:ext uri="{BB962C8B-B14F-4D97-AF65-F5344CB8AC3E}">
        <p14:creationId xmlns:p14="http://schemas.microsoft.com/office/powerpoint/2010/main" val="4175557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If a path exists from node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to node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Arial" charset="0"/>
                <a:cs typeface="Arial" charset="0"/>
              </a:rPr>
              <a:t>:</a:t>
            </a:r>
          </a:p>
          <a:p>
            <a:pPr lvl="1"/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is an </a:t>
            </a:r>
            <a:r>
              <a:rPr lang="en-US" altLang="en-US" i="1" smtClean="0">
                <a:latin typeface="Arial" charset="0"/>
                <a:cs typeface="Arial" charset="0"/>
              </a:rPr>
              <a:t>ancestor</a:t>
            </a:r>
            <a:r>
              <a:rPr lang="en-US" altLang="en-US" smtClean="0">
                <a:latin typeface="Arial" charset="0"/>
                <a:cs typeface="Arial" charset="0"/>
              </a:rPr>
              <a:t> of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endParaRPr lang="en-US" altLang="en-US" smtClean="0">
              <a:latin typeface="Arial" charset="0"/>
              <a:cs typeface="Arial" charset="0"/>
            </a:endParaRPr>
          </a:p>
          <a:p>
            <a:pPr lvl="1"/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Arial" charset="0"/>
                <a:cs typeface="Arial" charset="0"/>
              </a:rPr>
              <a:t> is a </a:t>
            </a:r>
            <a:r>
              <a:rPr lang="en-US" altLang="en-US" i="1" smtClean="0">
                <a:latin typeface="Arial" charset="0"/>
                <a:cs typeface="Arial" charset="0"/>
              </a:rPr>
              <a:t>descendent</a:t>
            </a:r>
            <a:r>
              <a:rPr lang="en-US" altLang="en-US" smtClean="0">
                <a:latin typeface="Arial" charset="0"/>
                <a:cs typeface="Arial" charset="0"/>
              </a:rPr>
              <a:t> of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Thus, a node is both an ancestor and a descendant of itself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can add the adjective </a:t>
            </a:r>
            <a:r>
              <a:rPr lang="en-US" altLang="en-US" i="1" smtClean="0">
                <a:latin typeface="Arial" charset="0"/>
                <a:cs typeface="Arial" charset="0"/>
              </a:rPr>
              <a:t>strict</a:t>
            </a:r>
            <a:r>
              <a:rPr lang="en-US" altLang="en-US" smtClean="0">
                <a:latin typeface="Arial" charset="0"/>
                <a:cs typeface="Arial" charset="0"/>
              </a:rPr>
              <a:t> to exclude equality: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is a </a:t>
            </a:r>
            <a:r>
              <a:rPr lang="en-US" altLang="en-US" i="1" smtClean="0">
                <a:latin typeface="Arial" charset="0"/>
                <a:cs typeface="Arial" charset="0"/>
              </a:rPr>
              <a:t>strict descendent</a:t>
            </a:r>
            <a:r>
              <a:rPr lang="en-US" altLang="en-US" smtClean="0">
                <a:latin typeface="Arial" charset="0"/>
                <a:cs typeface="Arial" charset="0"/>
              </a:rPr>
              <a:t> of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Arial" charset="0"/>
                <a:cs typeface="Arial" charset="0"/>
              </a:rPr>
              <a:t> if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is a descendant of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r>
              <a:rPr lang="en-US" altLang="en-US" smtClean="0">
                <a:latin typeface="Arial" charset="0"/>
                <a:cs typeface="Arial" charset="0"/>
              </a:rPr>
              <a:t> but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 ≠</a:t>
            </a:r>
            <a:r>
              <a:rPr lang="en-US" altLang="en-US" smtClean="0">
                <a:latin typeface="Arial" charset="0"/>
                <a:cs typeface="Arial" charset="0"/>
              </a:rPr>
              <a:t>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b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root node is an ancestor of all nodes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4.1.1.4</a:t>
            </a:r>
          </a:p>
        </p:txBody>
      </p:sp>
    </p:spTree>
    <p:extLst>
      <p:ext uri="{BB962C8B-B14F-4D97-AF65-F5344CB8AC3E}">
        <p14:creationId xmlns:p14="http://schemas.microsoft.com/office/powerpoint/2010/main" val="1375189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this topic, we will cover: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Definition of a tree data structure and its components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Concepts of: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Root, internal, and leaf nodes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Parents, children, and siblings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Paths, path length, height, and depth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Ancestors and descendants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Ordered and unordered trees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Subtrees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Examples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XHTML and CSS</a:t>
            </a:r>
          </a:p>
        </p:txBody>
      </p:sp>
    </p:spTree>
    <p:extLst>
      <p:ext uri="{BB962C8B-B14F-4D97-AF65-F5344CB8AC3E}">
        <p14:creationId xmlns:p14="http://schemas.microsoft.com/office/powerpoint/2010/main" val="3879769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descendants of node B are B, C, D, E, F, and G:</a:t>
            </a: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ancestors of node I are I, H, and A:</a:t>
            </a:r>
          </a:p>
        </p:txBody>
      </p:sp>
      <p:pic>
        <p:nvPicPr>
          <p:cNvPr id="23556" name="Picture 4" descr="b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14813"/>
            <a:ext cx="2376487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b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000250"/>
            <a:ext cx="2376487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4.1.1.4</a:t>
            </a:r>
          </a:p>
        </p:txBody>
      </p:sp>
    </p:spTree>
    <p:extLst>
      <p:ext uri="{BB962C8B-B14F-4D97-AF65-F5344CB8AC3E}">
        <p14:creationId xmlns:p14="http://schemas.microsoft.com/office/powerpoint/2010/main" val="1904260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dwharder\Desktop\v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All descendants (including itself) of the indicated node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5314157" y="3523456"/>
            <a:ext cx="647700" cy="5762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4.1.1.4</a:t>
            </a:r>
          </a:p>
        </p:txBody>
      </p:sp>
    </p:spTree>
    <p:extLst>
      <p:ext uri="{BB962C8B-B14F-4D97-AF65-F5344CB8AC3E}">
        <p14:creationId xmlns:p14="http://schemas.microsoft.com/office/powerpoint/2010/main" val="269650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dwharder\Desktop\v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560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All ancestors (including itself) of the indicated node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5314157" y="3523456"/>
            <a:ext cx="647700" cy="57626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4.1.1.4</a:t>
            </a:r>
          </a:p>
        </p:txBody>
      </p:sp>
    </p:spTree>
    <p:extLst>
      <p:ext uri="{BB962C8B-B14F-4D97-AF65-F5344CB8AC3E}">
        <p14:creationId xmlns:p14="http://schemas.microsoft.com/office/powerpoint/2010/main" val="1655918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Another approach to a tree is to define the tree recursively: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degree-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0</a:t>
            </a:r>
            <a:r>
              <a:rPr lang="en-US" altLang="en-US" smtClean="0">
                <a:latin typeface="Arial" charset="0"/>
                <a:cs typeface="Arial" charset="0"/>
              </a:rPr>
              <a:t> node is a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 node with degree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is a tree if it has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en-US" smtClean="0">
                <a:latin typeface="Arial" charset="0"/>
                <a:cs typeface="Arial" charset="0"/>
              </a:rPr>
              <a:t> children and all of its children are disjoint trees (</a:t>
            </a:r>
            <a:r>
              <a:rPr lang="en-US" altLang="en-US" i="1" smtClean="0">
                <a:latin typeface="Arial" charset="0"/>
                <a:cs typeface="Arial" charset="0"/>
              </a:rPr>
              <a:t>i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latin typeface="Arial" charset="0"/>
                <a:cs typeface="Arial" charset="0"/>
              </a:rPr>
              <a:t>e</a:t>
            </a:r>
            <a:r>
              <a:rPr lang="en-US" altLang="en-US" smtClean="0">
                <a:latin typeface="Arial" charset="0"/>
                <a:cs typeface="Arial" charset="0"/>
              </a:rPr>
              <a:t>., with no intersecting nodes)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Given any node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within a tree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with root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r</a:t>
            </a:r>
            <a:r>
              <a:rPr lang="en-US" altLang="en-US" smtClean="0">
                <a:latin typeface="Arial" charset="0"/>
                <a:cs typeface="Arial" charset="0"/>
              </a:rPr>
              <a:t>, the collection of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r>
              <a:rPr lang="en-US" altLang="en-US" smtClean="0">
                <a:latin typeface="Arial" charset="0"/>
                <a:cs typeface="Arial" charset="0"/>
              </a:rPr>
              <a:t> and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all of its descendants is said to</a:t>
            </a:r>
            <a:br>
              <a:rPr lang="en-US" altLang="en-US" smtClean="0">
                <a:latin typeface="Arial" charset="0"/>
                <a:cs typeface="Arial" charset="0"/>
              </a:rPr>
            </a:br>
            <a:r>
              <a:rPr lang="en-US" altLang="en-US" smtClean="0">
                <a:latin typeface="Arial" charset="0"/>
                <a:cs typeface="Arial" charset="0"/>
              </a:rPr>
              <a:t>be a </a:t>
            </a:r>
            <a:r>
              <a:rPr lang="en-US" altLang="en-US" i="1" smtClean="0">
                <a:latin typeface="Arial" charset="0"/>
                <a:cs typeface="Arial" charset="0"/>
              </a:rPr>
              <a:t>subtree of the tree with</a:t>
            </a:r>
            <a:br>
              <a:rPr lang="en-US" altLang="en-US" i="1" smtClean="0">
                <a:latin typeface="Arial" charset="0"/>
                <a:cs typeface="Arial" charset="0"/>
              </a:rPr>
            </a:br>
            <a:r>
              <a:rPr lang="en-US" altLang="en-US" i="1" smtClean="0">
                <a:latin typeface="Arial" charset="0"/>
                <a:cs typeface="Arial" charset="0"/>
              </a:rPr>
              <a:t>root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a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26628" name="Picture 4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786188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4.1.2</a:t>
            </a:r>
          </a:p>
        </p:txBody>
      </p:sp>
    </p:spTree>
    <p:extLst>
      <p:ext uri="{BB962C8B-B14F-4D97-AF65-F5344CB8AC3E}">
        <p14:creationId xmlns:p14="http://schemas.microsoft.com/office/powerpoint/2010/main" val="4259641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XML of XHTML has a tree structure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Cascading Style Sheets (CSS) use the tree structure to modify the display of HTML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</a:t>
            </a:r>
          </a:p>
        </p:txBody>
      </p:sp>
    </p:spTree>
    <p:extLst>
      <p:ext uri="{BB962C8B-B14F-4D97-AF65-F5344CB8AC3E}">
        <p14:creationId xmlns:p14="http://schemas.microsoft.com/office/powerpoint/2010/main" val="3163424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Consider the following XHTML document</a:t>
            </a:r>
            <a:endParaRPr lang="en-US" altLang="en-US" sz="44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&lt;head&gt;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</a:t>
            </a:r>
            <a:r>
              <a:rPr lang="en-US" altLang="en-US" sz="14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&lt;title&gt;Hello World!&lt;/title&gt;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&lt;/head&gt;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&lt;body&gt;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</a:t>
            </a:r>
            <a:r>
              <a:rPr lang="en-US" altLang="en-US" sz="140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&lt;h1&gt;This is a &lt;u&gt;Heading&lt;/u&gt;&lt;/h1&gt;</a:t>
            </a:r>
          </a:p>
          <a:p>
            <a:pPr>
              <a:buFontTx/>
              <a:buNone/>
            </a:pPr>
            <a:endParaRPr lang="en-US" altLang="en-US" sz="14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&lt;p&gt;This is a paragraph with some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&lt;u&gt;underlined&lt;/u&gt; text.&lt;/p&gt;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&lt;/body&gt;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&lt;/html&gt;</a:t>
            </a:r>
            <a:endParaRPr lang="en-US" altLang="en-US" sz="180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</a:t>
            </a:r>
          </a:p>
        </p:txBody>
      </p:sp>
    </p:spTree>
    <p:extLst>
      <p:ext uri="{BB962C8B-B14F-4D97-AF65-F5344CB8AC3E}">
        <p14:creationId xmlns:p14="http://schemas.microsoft.com/office/powerpoint/2010/main" val="2219548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Consider the following XHTML document</a:t>
            </a:r>
            <a:endParaRPr lang="en-US" altLang="en-US" sz="32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80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&lt;html&gt;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&lt;head&gt;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</a:t>
            </a:r>
            <a:r>
              <a:rPr lang="en-US" altLang="en-US" sz="14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&lt;title&gt;Hello World!&lt;/title&gt;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&lt;/head&gt;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&lt;body&gt;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</a:t>
            </a:r>
            <a:r>
              <a:rPr lang="en-US" altLang="en-US" sz="140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&lt;h1&gt;This is a &lt;u&gt;Heading&lt;/u&gt;&lt;/h1&gt;</a:t>
            </a:r>
          </a:p>
          <a:p>
            <a:pPr>
              <a:buFontTx/>
              <a:buNone/>
            </a:pPr>
            <a:endParaRPr lang="en-US" altLang="en-US" sz="14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&lt;p&gt;This is a paragraph with some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&lt;u&gt;underlined&lt;/u&gt; text.&lt;/p&gt;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&lt;/body&gt;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&lt;/html&gt;</a:t>
            </a:r>
            <a:endParaRPr lang="en-US" altLang="en-US" sz="180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>
            <a:off x="2627313" y="2781300"/>
            <a:ext cx="338455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5997575" y="2557463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heading</a:t>
            </a: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H="1" flipV="1">
            <a:off x="3924300" y="4292600"/>
            <a:ext cx="1584325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 flipH="1">
            <a:off x="5326063" y="2852738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H="1" flipV="1">
            <a:off x="2555875" y="4306888"/>
            <a:ext cx="2952750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5470525" y="4310063"/>
            <a:ext cx="1301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underlining</a:t>
            </a: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H="1" flipV="1">
            <a:off x="4859338" y="4292600"/>
            <a:ext cx="1871662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 flipH="1" flipV="1">
            <a:off x="2470150" y="4110038"/>
            <a:ext cx="4248150" cy="1081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6664325" y="5005388"/>
            <a:ext cx="1225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paragraph</a:t>
            </a: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323850" y="3635375"/>
            <a:ext cx="1504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body of page</a:t>
            </a:r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 flipV="1">
            <a:off x="1309688" y="3244850"/>
            <a:ext cx="504825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1309688" y="3963988"/>
            <a:ext cx="5048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 flipH="1">
            <a:off x="2713038" y="2133600"/>
            <a:ext cx="23637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5040313" y="1909763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title</a:t>
            </a:r>
          </a:p>
        </p:txBody>
      </p:sp>
      <p:sp>
        <p:nvSpPr>
          <p:cNvPr id="29714" name="Line 19"/>
          <p:cNvSpPr>
            <a:spLocks noChangeShapeType="1"/>
          </p:cNvSpPr>
          <p:nvPr/>
        </p:nvSpPr>
        <p:spPr bwMode="auto">
          <a:xfrm flipH="1">
            <a:off x="4605338" y="2205038"/>
            <a:ext cx="50482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9715" name="TextBox 18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</a:t>
            </a:r>
          </a:p>
        </p:txBody>
      </p:sp>
    </p:spTree>
    <p:extLst>
      <p:ext uri="{BB962C8B-B14F-4D97-AF65-F5344CB8AC3E}">
        <p14:creationId xmlns:p14="http://schemas.microsoft.com/office/powerpoint/2010/main" val="2208066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14825"/>
            <a:ext cx="63690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The nested tags define a tree rooted at the HTML tag</a:t>
            </a:r>
            <a:endParaRPr lang="en-US" altLang="en-US" sz="24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&lt;html&gt;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&lt;head&gt;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</a:t>
            </a:r>
            <a:r>
              <a:rPr lang="en-US" altLang="en-US" sz="14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&lt;title&gt;Hello World!&lt;/title&gt;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&lt;/head&gt;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&lt;body&gt;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</a:t>
            </a:r>
            <a:r>
              <a:rPr lang="en-US" altLang="en-US" sz="140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&lt;h1&gt;This is a &lt;u&gt;Heading&lt;/u&gt;&lt;/h1&gt;</a:t>
            </a:r>
          </a:p>
          <a:p>
            <a:pPr>
              <a:buFontTx/>
              <a:buNone/>
            </a:pPr>
            <a:endParaRPr lang="en-US" altLang="en-US" sz="1400" smtClean="0">
              <a:latin typeface="Consolas" pitchFamily="49" charset="0"/>
              <a:cs typeface="Consolas" pitchFamily="49" charset="0"/>
            </a:endParaRP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&lt;p&gt;This is a paragraph with some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    &lt;u&gt;underlined&lt;/u&gt; text.&lt;/p&gt;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 &lt;/body&gt;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&lt;/html&gt;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</a:t>
            </a:r>
          </a:p>
        </p:txBody>
      </p:sp>
    </p:spTree>
    <p:extLst>
      <p:ext uri="{BB962C8B-B14F-4D97-AF65-F5344CB8AC3E}">
        <p14:creationId xmlns:p14="http://schemas.microsoft.com/office/powerpoint/2010/main" val="1458718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76450"/>
            <a:ext cx="636905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Web browsers render  this tree as a web page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pic>
        <p:nvPicPr>
          <p:cNvPr id="31749" name="Picture 4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2150"/>
            <a:ext cx="6424613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403350" y="3429000"/>
            <a:ext cx="1584325" cy="1150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843213" y="3429000"/>
            <a:ext cx="360362" cy="20875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>
            <a:off x="3708400" y="3789363"/>
            <a:ext cx="28733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</a:t>
            </a:r>
          </a:p>
        </p:txBody>
      </p:sp>
    </p:spTree>
    <p:extLst>
      <p:ext uri="{BB962C8B-B14F-4D97-AF65-F5344CB8AC3E}">
        <p14:creationId xmlns:p14="http://schemas.microsoft.com/office/powerpoint/2010/main" val="507804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XML tags </a:t>
            </a:r>
            <a:r>
              <a:rPr lang="en-US" altLang="en-US" sz="2400" b="1" smtClean="0">
                <a:latin typeface="Consolas" pitchFamily="49" charset="0"/>
                <a:cs typeface="Consolas" pitchFamily="49" charset="0"/>
              </a:rPr>
              <a:t>&lt;tag&gt;...&lt;/tag&gt;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must be nested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 to get the following effect:</a:t>
            </a:r>
          </a:p>
          <a:p>
            <a:pPr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                </a:t>
            </a:r>
            <a:r>
              <a:rPr lang="en-US" altLang="en-US" u="sng" smtClean="0">
                <a:latin typeface="Arial" charset="0"/>
                <a:cs typeface="Arial" charset="0"/>
              </a:rPr>
              <a:t>1 2 3 </a:t>
            </a:r>
            <a:r>
              <a:rPr lang="en-US" altLang="en-US" b="1" u="sng" smtClean="0">
                <a:latin typeface="Arial" charset="0"/>
                <a:cs typeface="Arial" charset="0"/>
              </a:rPr>
              <a:t>4 5 6</a:t>
            </a:r>
            <a:r>
              <a:rPr lang="en-US" altLang="en-US" b="1" smtClean="0">
                <a:latin typeface="Arial" charset="0"/>
                <a:cs typeface="Arial" charset="0"/>
              </a:rPr>
              <a:t> 7 8 9</a:t>
            </a:r>
          </a:p>
          <a:p>
            <a:pPr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you may use</a:t>
            </a:r>
            <a:endParaRPr lang="en-US" altLang="en-US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Courier New" pitchFamily="49" charset="0"/>
                <a:cs typeface="Arial" charset="0"/>
              </a:rPr>
              <a:t>		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&lt;u&gt;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1 2 3 </a:t>
            </a:r>
            <a:r>
              <a:rPr lang="en-US" altLang="en-US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&lt;b&gt;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4 5 6</a:t>
            </a:r>
            <a:r>
              <a:rPr lang="en-US" altLang="en-US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&lt;/b&gt;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&lt;/u&gt;</a:t>
            </a:r>
            <a:r>
              <a:rPr lang="en-US" altLang="en-US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&lt;b&gt;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7 8 9</a:t>
            </a:r>
            <a:r>
              <a:rPr lang="en-US" altLang="en-US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&lt;/b&gt;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You may not use:</a:t>
            </a:r>
          </a:p>
          <a:p>
            <a:pPr>
              <a:buFontTx/>
              <a:buNone/>
            </a:pPr>
            <a:r>
              <a:rPr lang="en-US" altLang="en-US" b="1" smtClean="0">
                <a:latin typeface="Courier New" pitchFamily="49" charset="0"/>
                <a:cs typeface="Arial" charset="0"/>
              </a:rPr>
              <a:t>		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&lt;u&gt;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1 2 3 </a:t>
            </a:r>
            <a:r>
              <a:rPr lang="en-US" altLang="en-US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&lt;b&gt;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4 5 6</a:t>
            </a:r>
            <a:r>
              <a:rPr lang="en-US" altLang="en-US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&lt;/u&gt;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 7 8 9</a:t>
            </a:r>
            <a:r>
              <a:rPr lang="en-US" altLang="en-US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&lt;/b&gt;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69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</a:t>
            </a:r>
          </a:p>
        </p:txBody>
      </p:sp>
    </p:spTree>
    <p:extLst>
      <p:ext uri="{BB962C8B-B14F-4D97-AF65-F5344CB8AC3E}">
        <p14:creationId xmlns:p14="http://schemas.microsoft.com/office/powerpoint/2010/main" val="3119685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The Tree Data Structure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Trees are the first data structure different from what you’ve seen in your first-year programming courses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49500"/>
            <a:ext cx="4762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64163" y="5589588"/>
            <a:ext cx="16859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http://xkcd.com/71/</a:t>
            </a:r>
          </a:p>
        </p:txBody>
      </p:sp>
    </p:spTree>
    <p:extLst>
      <p:ext uri="{BB962C8B-B14F-4D97-AF65-F5344CB8AC3E}">
        <p14:creationId xmlns:p14="http://schemas.microsoft.com/office/powerpoint/2010/main" val="2506545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Cascading Style Sheets (CSS) make use of this tree structure to describe how HTML should be displayed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For example:</a:t>
            </a:r>
          </a:p>
          <a:p>
            <a:pPr>
              <a:buFontTx/>
              <a:buNone/>
            </a:pPr>
            <a:r>
              <a:rPr lang="en-US" altLang="en-US" smtClean="0">
                <a:latin typeface="Consolas" pitchFamily="49" charset="0"/>
                <a:cs typeface="Consolas" pitchFamily="49" charset="0"/>
              </a:rPr>
              <a:t>			&lt;style type="text/css"&gt;</a:t>
            </a:r>
          </a:p>
          <a:p>
            <a:pPr>
              <a:buFontTx/>
              <a:buNone/>
            </a:pPr>
            <a:r>
              <a:rPr lang="en-US" altLang="en-US" smtClean="0">
                <a:latin typeface="Consolas" pitchFamily="49" charset="0"/>
                <a:cs typeface="Consolas" pitchFamily="49" charset="0"/>
              </a:rPr>
              <a:t>			   h1 { color:blue; }</a:t>
            </a:r>
          </a:p>
          <a:p>
            <a:pPr>
              <a:buFontTx/>
              <a:buNone/>
            </a:pPr>
            <a:r>
              <a:rPr lang="en-US" altLang="en-US" smtClean="0">
                <a:latin typeface="Consolas" pitchFamily="49" charset="0"/>
                <a:cs typeface="Consolas" pitchFamily="49" charset="0"/>
              </a:rPr>
              <a:t>			&lt;/style&gt;</a:t>
            </a:r>
          </a:p>
          <a:p>
            <a:pPr lvl="1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indicates all text/decorations </a:t>
            </a:r>
            <a:r>
              <a:rPr lang="en-US" altLang="en-US" u="sng" smtClean="0">
                <a:latin typeface="Arial" charset="0"/>
                <a:cs typeface="Arial" charset="0"/>
              </a:rPr>
              <a:t>descendant</a:t>
            </a:r>
            <a:r>
              <a:rPr lang="en-US" altLang="en-US" smtClean="0">
                <a:latin typeface="Arial" charset="0"/>
                <a:cs typeface="Arial" charset="0"/>
              </a:rPr>
              <a:t> from an </a:t>
            </a:r>
            <a:r>
              <a:rPr lang="en-US" altLang="en-US" sz="2200" smtClean="0">
                <a:latin typeface="Consolas" pitchFamily="49" charset="0"/>
                <a:cs typeface="Consolas" pitchFamily="49" charset="0"/>
              </a:rPr>
              <a:t>h1</a:t>
            </a:r>
            <a:r>
              <a:rPr lang="en-US" altLang="en-US" smtClean="0">
                <a:latin typeface="Arial" charset="0"/>
                <a:cs typeface="Arial" charset="0"/>
              </a:rPr>
              <a:t> header should be blue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865256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70138"/>
            <a:ext cx="636905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 this style renders as follows: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&lt;style type="text/css"&gt;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   </a:t>
            </a:r>
            <a:r>
              <a:rPr lang="en-US" altLang="en-US" sz="160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h1</a:t>
            </a: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 { color:</a:t>
            </a:r>
            <a:r>
              <a:rPr lang="en-US" altLang="en-US" sz="160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blue</a:t>
            </a: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; }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&lt;/style&gt;</a:t>
            </a:r>
          </a:p>
          <a:p>
            <a:pPr>
              <a:buFontTx/>
              <a:buNone/>
            </a:pPr>
            <a:endParaRPr lang="en-US" altLang="en-US" sz="1800" smtClean="0">
              <a:latin typeface="Arial" charset="0"/>
              <a:cs typeface="Arial" charset="0"/>
            </a:endParaRPr>
          </a:p>
        </p:txBody>
      </p:sp>
      <p:pic>
        <p:nvPicPr>
          <p:cNvPr id="34821" name="Picture 5" descr="t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29125"/>
            <a:ext cx="6416675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2115796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49500"/>
            <a:ext cx="63690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For example, this style renders as follows: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&lt;style type="text/css"&gt;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   </a:t>
            </a:r>
            <a:r>
              <a:rPr lang="en-US" altLang="en-US" sz="160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h1</a:t>
            </a: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 { color:</a:t>
            </a:r>
            <a:r>
              <a:rPr lang="en-US" altLang="en-US" sz="1600" smtClean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blue</a:t>
            </a: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; }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   u { color:red; }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&lt;/style&gt;</a:t>
            </a:r>
            <a:endParaRPr lang="en-US" altLang="en-US" sz="1600" smtClean="0">
              <a:latin typeface="Arial" charset="0"/>
              <a:cs typeface="Arial" charset="0"/>
            </a:endParaRPr>
          </a:p>
        </p:txBody>
      </p:sp>
      <p:pic>
        <p:nvPicPr>
          <p:cNvPr id="35845" name="Picture 6" descr="t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64008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3429096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Suppose you don’t want underlined items in headers (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h1</a:t>
            </a:r>
            <a:r>
              <a:rPr lang="en-US" altLang="en-US" smtClean="0">
                <a:latin typeface="Arial" charset="0"/>
                <a:cs typeface="Arial" charset="0"/>
              </a:rPr>
              <a:t>) to be red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More specifically, suppose you want any underlined text within paragraphs to be red</a:t>
            </a:r>
          </a:p>
          <a:p>
            <a:pPr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That is, you only want text marked as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&lt;u&gt;text&lt;/u&gt;</a:t>
            </a:r>
            <a:r>
              <a:rPr lang="en-US" altLang="en-US" sz="180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to be underlined if it is a descendant of a 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&lt;p&gt;</a:t>
            </a:r>
            <a:r>
              <a:rPr lang="en-US" altLang="en-US" sz="1800" smtClean="0">
                <a:latin typeface="Arial" charset="0"/>
                <a:cs typeface="Arial" charset="0"/>
              </a:rPr>
              <a:t> </a:t>
            </a:r>
            <a:r>
              <a:rPr lang="en-US" altLang="en-US" smtClean="0">
                <a:latin typeface="Arial" charset="0"/>
                <a:cs typeface="Arial" charset="0"/>
              </a:rPr>
              <a:t>tag</a:t>
            </a:r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34873045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7" descr="t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349500"/>
            <a:ext cx="63690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For example, this style renders as follows:</a:t>
            </a:r>
            <a:endParaRPr lang="en-US" altLang="en-US" sz="18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&lt;style type="text/css"&gt;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   h1 { color:blue; }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altLang="en-US" sz="1600" b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p u </a:t>
            </a: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{ color:red; }</a:t>
            </a:r>
          </a:p>
          <a:p>
            <a:pPr>
              <a:buFontTx/>
              <a:buNone/>
            </a:pPr>
            <a:r>
              <a:rPr lang="en-US" altLang="en-US" sz="1600" smtClean="0">
                <a:latin typeface="Consolas" pitchFamily="49" charset="0"/>
                <a:cs typeface="Consolas" pitchFamily="49" charset="0"/>
              </a:rPr>
              <a:t>	&lt;/style&gt;</a:t>
            </a:r>
            <a:endParaRPr lang="en-US" altLang="en-US" sz="16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200" smtClean="0">
              <a:latin typeface="Arial" charset="0"/>
              <a:cs typeface="Arial" charset="0"/>
            </a:endParaRPr>
          </a:p>
        </p:txBody>
      </p:sp>
      <p:sp>
        <p:nvSpPr>
          <p:cNvPr id="37893" name="Oval 6"/>
          <p:cNvSpPr>
            <a:spLocks noChangeArrowheads="1"/>
          </p:cNvSpPr>
          <p:nvPr/>
        </p:nvSpPr>
        <p:spPr bwMode="auto">
          <a:xfrm>
            <a:off x="1093788" y="2479675"/>
            <a:ext cx="608012" cy="404813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37894" name="Picture 8" descr="d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6400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20886381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XHTML and CSS</a:t>
            </a:r>
          </a:p>
        </p:txBody>
      </p:sp>
      <p:sp>
        <p:nvSpPr>
          <p:cNvPr id="38915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You can read the second style</a:t>
            </a:r>
          </a:p>
          <a:p>
            <a:pPr>
              <a:buFontTx/>
              <a:buNone/>
            </a:pPr>
            <a:endParaRPr lang="en-US" altLang="en-US" sz="1600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&lt;style type="text/css"&gt;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h1 { color:blue; }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   p u { color:red; }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		&lt;/style&gt;</a:t>
            </a:r>
          </a:p>
          <a:p>
            <a:pPr>
              <a:buFontTx/>
              <a:buNone/>
            </a:pPr>
            <a:endParaRPr lang="en-US" altLang="en-US" sz="1400" b="1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b="1" smtClean="0">
                <a:latin typeface="Courier New" pitchFamily="49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as saying “text/decorations descendant from the underlining tag (</a:t>
            </a:r>
            <a:r>
              <a:rPr lang="en-US" altLang="en-US" smtClean="0">
                <a:latin typeface="Consolas" pitchFamily="49" charset="0"/>
                <a:cs typeface="Consolas" pitchFamily="49" charset="0"/>
              </a:rPr>
              <a:t>&lt;u&gt;</a:t>
            </a:r>
            <a:r>
              <a:rPr lang="en-US" altLang="en-US" smtClean="0">
                <a:latin typeface="Arial" charset="0"/>
                <a:cs typeface="Arial" charset="0"/>
              </a:rPr>
              <a:t>) which itself is a descendant of a paragraph tag should be coloured red”</a:t>
            </a:r>
            <a:endParaRPr lang="en-US" altLang="en-US" smtClean="0">
              <a:latin typeface="Courier New" pitchFamily="49" charset="0"/>
              <a:cs typeface="Arial" charset="0"/>
            </a:endParaRPr>
          </a:p>
          <a:p>
            <a:pPr>
              <a:buFontTx/>
              <a:buNone/>
            </a:pPr>
            <a:endParaRPr lang="en-US" altLang="en-US" sz="1400" smtClean="0">
              <a:latin typeface="Arial" charset="0"/>
              <a:cs typeface="Arial" charset="0"/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29758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Example: XML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In general, any XML can be represented as a tree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All XML tools make use of this feature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Parsers convert XML into an internal tree structure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XML transformation languages manipulate the tree structure</a:t>
            </a:r>
          </a:p>
          <a:p>
            <a:pPr lvl="2"/>
            <a:r>
              <a:rPr lang="en-US" altLang="en-US" i="1" smtClean="0">
                <a:latin typeface="Arial" charset="0"/>
                <a:cs typeface="Arial" charset="0"/>
              </a:rPr>
              <a:t>E</a:t>
            </a:r>
            <a:r>
              <a:rPr lang="en-US" altLang="en-US" smtClean="0">
                <a:latin typeface="Arial" charset="0"/>
                <a:cs typeface="Arial" charset="0"/>
              </a:rPr>
              <a:t>.</a:t>
            </a:r>
            <a:r>
              <a:rPr lang="en-US" altLang="en-US" i="1" smtClean="0">
                <a:latin typeface="Arial" charset="0"/>
                <a:cs typeface="Arial" charset="0"/>
              </a:rPr>
              <a:t>g</a:t>
            </a:r>
            <a:r>
              <a:rPr lang="en-US" altLang="en-US" smtClean="0">
                <a:latin typeface="Arial" charset="0"/>
                <a:cs typeface="Arial" charset="0"/>
              </a:rPr>
              <a:t>., XMLT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13743464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MathML: </a:t>
            </a:r>
            <a:r>
              <a:rPr lang="en-US" altLang="en-US" sz="2800" i="1" smtClean="0">
                <a:latin typeface="Times New Roman" pitchFamily="18" charset="0"/>
                <a:cs typeface="Arial" charset="0"/>
              </a:rPr>
              <a:t>x</a:t>
            </a:r>
            <a:r>
              <a:rPr lang="en-US" altLang="en-US" sz="2800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smtClean="0">
                <a:latin typeface="Times New Roman" pitchFamily="18" charset="0"/>
                <a:cs typeface="Arial" charset="0"/>
              </a:rPr>
              <a:t> + </a:t>
            </a:r>
            <a:r>
              <a:rPr lang="en-US" altLang="en-US" sz="2800" i="1" smtClean="0">
                <a:latin typeface="Times New Roman" pitchFamily="18" charset="0"/>
                <a:cs typeface="Arial" charset="0"/>
              </a:rPr>
              <a:t>y</a:t>
            </a:r>
            <a:r>
              <a:rPr lang="en-US" altLang="en-US" sz="2800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smtClean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sz="2800" i="1" smtClean="0">
                <a:latin typeface="Times New Roman" pitchFamily="18" charset="0"/>
                <a:cs typeface="Arial" charset="0"/>
              </a:rPr>
              <a:t>z</a:t>
            </a:r>
            <a:r>
              <a:rPr lang="en-US" altLang="en-US" sz="2800" baseline="30000" smtClean="0">
                <a:latin typeface="Times New Roman" pitchFamily="18" charset="0"/>
                <a:cs typeface="Arial" charset="0"/>
              </a:rPr>
              <a:t>2</a:t>
            </a:r>
            <a:endParaRPr lang="en-US" altLang="en-US" sz="280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&lt;math xmlns="http://www.w3.org/1998/Math/MathML"&gt;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  &lt;semantics&gt;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altLang="en-US" sz="14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&lt;mrow&gt;&lt;mrow&gt;</a:t>
            </a:r>
            <a:r>
              <a:rPr lang="en-US" altLang="en-US" sz="1400" smtClean="0">
                <a:solidFill>
                  <a:srgbClr val="0099FF"/>
                </a:solidFill>
                <a:latin typeface="Consolas" pitchFamily="49" charset="0"/>
                <a:cs typeface="Consolas" pitchFamily="49" charset="0"/>
              </a:rPr>
              <a:t>&lt;msup&gt;&lt;mi&gt;x&lt;/mi&gt;&lt;mn&gt;2&lt;/mn&gt;&lt;/msup&gt;</a:t>
            </a:r>
            <a:r>
              <a:rPr lang="en-US" altLang="en-US" sz="14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&lt;mo&gt;+&lt;/mo&gt;</a:t>
            </a:r>
          </a:p>
          <a:p>
            <a:pPr>
              <a:buFontTx/>
              <a:buNone/>
            </a:pPr>
            <a:r>
              <a:rPr lang="en-US" altLang="en-US" sz="14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&lt;msup&gt;&lt;mi&gt;y&lt;/mi&gt;&lt;mn&gt;2&lt;/mn&gt;&lt;/msup&gt;&lt;/mrow&gt;</a:t>
            </a:r>
          </a:p>
          <a:p>
            <a:pPr>
              <a:buFontTx/>
              <a:buNone/>
            </a:pPr>
            <a:r>
              <a:rPr lang="en-US" altLang="en-US" sz="140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  &lt;mo&gt;=&lt;/mo&gt;&lt;msup&gt;&lt;mi&gt;z&lt;/mi&gt;&lt;mn&gt;2&lt;/mn&gt;&lt;/msup&gt;&lt;/mrow&gt;</a:t>
            </a:r>
          </a:p>
          <a:p>
            <a:pPr>
              <a:buFontTx/>
              <a:buNone/>
            </a:pPr>
            <a:r>
              <a:rPr lang="en-US" altLang="en-US" sz="140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&lt;annotation-xml encoding="MathML-Content"&gt;</a:t>
            </a:r>
          </a:p>
          <a:p>
            <a:pPr>
              <a:buFontTx/>
              <a:buNone/>
            </a:pPr>
            <a:r>
              <a:rPr lang="en-US" altLang="en-US" sz="140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  &lt;apply&gt;&lt;eq/&gt;</a:t>
            </a:r>
          </a:p>
          <a:p>
            <a:pPr>
              <a:buFontTx/>
              <a:buNone/>
            </a:pPr>
            <a:r>
              <a:rPr lang="en-US" altLang="en-US" sz="140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    &lt;apply&gt;&lt;plus/&gt;</a:t>
            </a:r>
          </a:p>
          <a:p>
            <a:pPr>
              <a:buFontTx/>
              <a:buNone/>
            </a:pPr>
            <a:r>
              <a:rPr lang="en-US" altLang="en-US" sz="140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      </a:t>
            </a:r>
            <a:r>
              <a:rPr lang="en-US" altLang="en-US" sz="1400" smtClean="0">
                <a:solidFill>
                  <a:srgbClr val="CC0099"/>
                </a:solidFill>
                <a:latin typeface="Consolas" pitchFamily="49" charset="0"/>
                <a:cs typeface="Consolas" pitchFamily="49" charset="0"/>
              </a:rPr>
              <a:t>&lt;apply&gt;&lt;power/&gt;&lt;ci&gt;x&lt;/ci&gt;&lt;cn&gt;2&lt;/cn&gt;&lt;/apply&gt;</a:t>
            </a:r>
          </a:p>
          <a:p>
            <a:pPr>
              <a:buFontTx/>
              <a:buNone/>
            </a:pPr>
            <a:r>
              <a:rPr lang="en-US" altLang="en-US" sz="140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      &lt;apply&gt;&lt;power/&gt;&lt;ci&gt;y&lt;/ci&gt;&lt;cn&gt;2&lt;/cn&gt;&lt;/apply&gt;</a:t>
            </a:r>
          </a:p>
          <a:p>
            <a:pPr>
              <a:buFontTx/>
              <a:buNone/>
            </a:pPr>
            <a:r>
              <a:rPr lang="en-US" altLang="en-US" sz="140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    &lt;/apply&gt;</a:t>
            </a:r>
          </a:p>
          <a:p>
            <a:pPr>
              <a:buFontTx/>
              <a:buNone/>
            </a:pPr>
            <a:r>
              <a:rPr lang="en-US" altLang="en-US" sz="140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    &lt;apply&gt;&lt;power/&gt;&lt;ci&gt;z&lt;/ci&gt;&lt;cn&gt;2&lt;/cn&gt;&lt;/apply&gt;</a:t>
            </a:r>
          </a:p>
          <a:p>
            <a:pPr>
              <a:buFontTx/>
              <a:buNone/>
            </a:pPr>
            <a:r>
              <a:rPr lang="en-US" altLang="en-US" sz="140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  &lt;/apply&gt;</a:t>
            </a:r>
          </a:p>
          <a:p>
            <a:pPr>
              <a:buFontTx/>
              <a:buNone/>
            </a:pPr>
            <a:r>
              <a:rPr lang="en-US" altLang="en-US" sz="140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   &lt;/annotation-xml&gt;</a:t>
            </a:r>
          </a:p>
          <a:p>
            <a:pPr>
              <a:buFontTx/>
              <a:buNone/>
            </a:pPr>
            <a:r>
              <a:rPr lang="en-US" altLang="en-US" sz="1400" smtClean="0">
                <a:solidFill>
                  <a:srgbClr val="CC6600"/>
                </a:solidFill>
                <a:latin typeface="Consolas" pitchFamily="49" charset="0"/>
                <a:cs typeface="Consolas" pitchFamily="49" charset="0"/>
              </a:rPr>
              <a:t>    &lt;annotation encoding="Maple"&gt;x^2+y^2 = z^2&lt;/annotation&gt;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  &lt;/semantics&gt;</a:t>
            </a:r>
          </a:p>
          <a:p>
            <a:pPr>
              <a:buFontTx/>
              <a:buNone/>
            </a:pPr>
            <a:r>
              <a:rPr lang="en-US" altLang="en-US" sz="1400" smtClean="0">
                <a:latin typeface="Consolas" pitchFamily="49" charset="0"/>
                <a:cs typeface="Consolas" pitchFamily="49" charset="0"/>
              </a:rPr>
              <a:t>&lt;/math&gt;</a:t>
            </a: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36456566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MathML: </a:t>
            </a:r>
            <a:r>
              <a:rPr lang="en-US" altLang="en-US" sz="2800" i="1" smtClean="0">
                <a:latin typeface="Times New Roman" pitchFamily="18" charset="0"/>
                <a:cs typeface="Arial" charset="0"/>
              </a:rPr>
              <a:t>x</a:t>
            </a:r>
            <a:r>
              <a:rPr lang="en-US" altLang="en-US" sz="2800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smtClean="0">
                <a:latin typeface="Times New Roman" pitchFamily="18" charset="0"/>
                <a:cs typeface="Arial" charset="0"/>
              </a:rPr>
              <a:t> + </a:t>
            </a:r>
            <a:r>
              <a:rPr lang="en-US" altLang="en-US" sz="2800" i="1" smtClean="0">
                <a:latin typeface="Times New Roman" pitchFamily="18" charset="0"/>
                <a:cs typeface="Arial" charset="0"/>
              </a:rPr>
              <a:t>y</a:t>
            </a:r>
            <a:r>
              <a:rPr lang="en-US" altLang="en-US" sz="2800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smtClean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sz="2800" i="1" smtClean="0">
                <a:latin typeface="Times New Roman" pitchFamily="18" charset="0"/>
                <a:cs typeface="Arial" charset="0"/>
              </a:rPr>
              <a:t>z</a:t>
            </a:r>
            <a:r>
              <a:rPr lang="en-US" altLang="en-US" sz="2800" baseline="30000" smtClean="0"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The tree structure for the same MathML expression is</a:t>
            </a:r>
          </a:p>
        </p:txBody>
      </p:sp>
      <p:pic>
        <p:nvPicPr>
          <p:cNvPr id="41988" name="Picture 4" descr="mm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349500"/>
            <a:ext cx="9109075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8952464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MathML: </a:t>
            </a:r>
            <a:r>
              <a:rPr lang="en-US" altLang="en-US" sz="2800" i="1" smtClean="0">
                <a:latin typeface="Times New Roman" pitchFamily="18" charset="0"/>
                <a:cs typeface="Arial" charset="0"/>
              </a:rPr>
              <a:t>x</a:t>
            </a:r>
            <a:r>
              <a:rPr lang="en-US" altLang="en-US" sz="2800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smtClean="0">
                <a:latin typeface="Times New Roman" pitchFamily="18" charset="0"/>
                <a:cs typeface="Arial" charset="0"/>
              </a:rPr>
              <a:t> + </a:t>
            </a:r>
            <a:r>
              <a:rPr lang="en-US" altLang="en-US" sz="2800" i="1" smtClean="0">
                <a:latin typeface="Times New Roman" pitchFamily="18" charset="0"/>
                <a:cs typeface="Arial" charset="0"/>
              </a:rPr>
              <a:t>y</a:t>
            </a:r>
            <a:r>
              <a:rPr lang="en-US" altLang="en-US" sz="2800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z="2800" smtClean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sz="2800" i="1" smtClean="0">
                <a:latin typeface="Times New Roman" pitchFamily="18" charset="0"/>
                <a:cs typeface="Arial" charset="0"/>
              </a:rPr>
              <a:t>z</a:t>
            </a:r>
            <a:r>
              <a:rPr lang="en-US" altLang="en-US" sz="2800" baseline="30000" smtClean="0">
                <a:latin typeface="Times New Roman" pitchFamily="18" charset="0"/>
                <a:cs typeface="Arial" charset="0"/>
              </a:rPr>
              <a:t>2</a:t>
            </a:r>
            <a:endParaRPr lang="en-US" altLang="en-US" sz="2800" smtClean="0">
              <a:latin typeface="Arial" charset="0"/>
              <a:cs typeface="Arial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Why use 500 characters to describe the equation</a:t>
            </a:r>
          </a:p>
          <a:p>
            <a:pPr algn="ctr">
              <a:buFontTx/>
              <a:buNone/>
            </a:pPr>
            <a:r>
              <a:rPr lang="en-US" altLang="en-US" i="1" smtClean="0">
                <a:latin typeface="Times New Roman" pitchFamily="18" charset="0"/>
                <a:cs typeface="Arial" charset="0"/>
              </a:rPr>
              <a:t>x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+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y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2</a:t>
            </a:r>
            <a:r>
              <a:rPr lang="en-US" altLang="en-US" smtClean="0">
                <a:latin typeface="Times New Roman" pitchFamily="18" charset="0"/>
                <a:cs typeface="Arial" charset="0"/>
              </a:rPr>
              <a:t> = </a:t>
            </a:r>
            <a:r>
              <a:rPr lang="en-US" altLang="en-US" i="1" smtClean="0">
                <a:latin typeface="Times New Roman" pitchFamily="18" charset="0"/>
                <a:cs typeface="Arial" charset="0"/>
              </a:rPr>
              <a:t>z</a:t>
            </a:r>
            <a:r>
              <a:rPr lang="en-US" altLang="en-US" baseline="30000" smtClean="0">
                <a:latin typeface="Times New Roman" pitchFamily="18" charset="0"/>
                <a:cs typeface="Arial" charset="0"/>
              </a:rPr>
              <a:t>2</a:t>
            </a:r>
            <a:endParaRPr lang="en-US" alt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which, after all, is only twelve characters (counting spaces)?</a:t>
            </a:r>
          </a:p>
          <a:p>
            <a:pPr>
              <a:spcBef>
                <a:spcPct val="0"/>
              </a:spcBef>
              <a:buFont typeface="Arial" charset="0"/>
              <a:buNone/>
            </a:pPr>
            <a:endParaRPr lang="en-US" altLang="en-US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root contains three children, each different codings of: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How it should look (presentation),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What it means mathematically (content), and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Arial" charset="0"/>
                <a:cs typeface="Arial" charset="0"/>
              </a:rPr>
              <a:t>A translation to a specific language (Maple)</a:t>
            </a: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4.1.3.1</a:t>
            </a:r>
          </a:p>
        </p:txBody>
      </p:sp>
    </p:spTree>
    <p:extLst>
      <p:ext uri="{BB962C8B-B14F-4D97-AF65-F5344CB8AC3E}">
        <p14:creationId xmlns:p14="http://schemas.microsoft.com/office/powerpoint/2010/main" val="243951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Trees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 rooted tree data structure stores information in </a:t>
            </a:r>
            <a:r>
              <a:rPr lang="en-US" altLang="en-US" i="1" dirty="0" smtClean="0">
                <a:latin typeface="Arial" charset="0"/>
                <a:cs typeface="Arial" charset="0"/>
              </a:rPr>
              <a:t>nodes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Similar to linked lists: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There is a first node, or </a:t>
            </a:r>
            <a:r>
              <a:rPr lang="en-US" altLang="en-US" i="1" dirty="0" smtClean="0">
                <a:latin typeface="Arial" charset="0"/>
                <a:cs typeface="Arial" charset="0"/>
              </a:rPr>
              <a:t>root</a:t>
            </a:r>
            <a:endParaRPr lang="en-US" altLang="en-US" dirty="0" smtClean="0">
              <a:latin typeface="Arial" charset="0"/>
              <a:cs typeface="Arial" charset="0"/>
            </a:endParaRP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Each node has variable number of references to successors</a:t>
            </a:r>
          </a:p>
          <a:p>
            <a:pPr lvl="2"/>
            <a:r>
              <a:rPr lang="en-US" altLang="en-US" dirty="0" smtClean="0">
                <a:latin typeface="Arial" charset="0"/>
                <a:cs typeface="Arial" charset="0"/>
              </a:rPr>
              <a:t>Each node, other than the root, has exactly one node pointing to it</a:t>
            </a:r>
            <a:endParaRPr lang="en-US" altLang="en-US" i="1" dirty="0" smtClean="0">
              <a:latin typeface="Arial" charset="0"/>
              <a:cs typeface="Arial" charset="0"/>
            </a:endParaRPr>
          </a:p>
          <a:p>
            <a:endParaRPr lang="en-US" altLang="en-US" dirty="0" smtClean="0">
              <a:latin typeface="Arial" charset="0"/>
              <a:cs typeface="Arial" charset="0"/>
            </a:endParaRPr>
          </a:p>
        </p:txBody>
      </p:sp>
      <p:pic>
        <p:nvPicPr>
          <p:cNvPr id="7172" name="Picture 5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21050"/>
            <a:ext cx="38893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79388" y="684436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</a:t>
            </a:r>
          </a:p>
        </p:txBody>
      </p:sp>
    </p:spTree>
    <p:extLst>
      <p:ext uri="{BB962C8B-B14F-4D97-AF65-F5344CB8AC3E}">
        <p14:creationId xmlns:p14="http://schemas.microsoft.com/office/powerpoint/2010/main" val="20874536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In this topic, we have: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Introduced the terminology used for the tree data structure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Discussed various terms which may be used to describe the properties of a tree, including: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root node, leaf node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parent node, children, and siblings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ordered trees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paths, depth, and height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ancestors, descendants, and subtrees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looked at XHTML and CSS</a:t>
            </a:r>
          </a:p>
        </p:txBody>
      </p:sp>
    </p:spTree>
    <p:extLst>
      <p:ext uri="{BB962C8B-B14F-4D97-AF65-F5344CB8AC3E}">
        <p14:creationId xmlns:p14="http://schemas.microsoft.com/office/powerpoint/2010/main" val="2392756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1400" smtClean="0">
                <a:latin typeface="Arial" charset="0"/>
                <a:cs typeface="Arial" charset="0"/>
              </a:rPr>
              <a:t>[1]	Donald E. Knuth, </a:t>
            </a:r>
            <a:r>
              <a:rPr lang="en-US" altLang="en-US" sz="1400" i="1" smtClean="0">
                <a:latin typeface="Arial" charset="0"/>
                <a:cs typeface="Arial" charset="0"/>
              </a:rPr>
              <a:t>The Art of Computer Programming, Volume 1:  Fundamental Algorithms</a:t>
            </a:r>
            <a:r>
              <a:rPr lang="en-US" altLang="en-US" sz="1400" smtClean="0">
                <a:latin typeface="Arial" charset="0"/>
                <a:cs typeface="Arial" charset="0"/>
              </a:rPr>
              <a:t>, 3</a:t>
            </a:r>
            <a:r>
              <a:rPr lang="en-US" altLang="en-US" sz="1400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sz="1400" smtClean="0">
                <a:latin typeface="Arial" charset="0"/>
                <a:cs typeface="Arial" charset="0"/>
              </a:rPr>
              <a:t> Ed., Addison Wesley, 1997, §2.2.1, p.238.</a:t>
            </a:r>
          </a:p>
          <a:p>
            <a:pPr marL="533400" indent="-533400"/>
            <a:endParaRPr lang="en-US" altLang="en-US" sz="1400" smtClean="0">
              <a:latin typeface="Arial" charset="0"/>
              <a:cs typeface="Arial" charset="0"/>
            </a:endParaRPr>
          </a:p>
          <a:p>
            <a:pPr marL="533400" indent="-533400">
              <a:buFontTx/>
              <a:buNone/>
            </a:pPr>
            <a:endParaRPr lang="en-US" altLang="en-US" sz="140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723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All nodes will have zero or more child nodes or </a:t>
            </a:r>
            <a:r>
              <a:rPr lang="en-US" altLang="en-US" i="1" dirty="0" smtClean="0">
                <a:latin typeface="Arial" charset="0"/>
                <a:cs typeface="Arial" charset="0"/>
              </a:rPr>
              <a:t>children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I has three children:  J, K and L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For all nodes other than the root node, there is one parent node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H is the parent I</a:t>
            </a:r>
          </a:p>
          <a:p>
            <a:pPr lvl="1"/>
            <a:endParaRPr lang="en-US" altLang="en-US" sz="1400" dirty="0" smtClean="0">
              <a:latin typeface="Arial" charset="0"/>
              <a:cs typeface="Arial" charset="0"/>
            </a:endParaRPr>
          </a:p>
          <a:p>
            <a:pPr lvl="1"/>
            <a:endParaRPr lang="en-US" altLang="en-US" sz="1600" dirty="0" smtClean="0">
              <a:latin typeface="Arial" charset="0"/>
              <a:cs typeface="Arial" charset="0"/>
            </a:endParaRPr>
          </a:p>
          <a:p>
            <a:pPr lvl="1"/>
            <a:endParaRPr lang="en-US" altLang="en-US" sz="1600" dirty="0" smtClean="0">
              <a:latin typeface="Arial" charset="0"/>
              <a:cs typeface="Arial" charset="0"/>
            </a:endParaRPr>
          </a:p>
          <a:p>
            <a:pPr lvl="1"/>
            <a:endParaRPr lang="en-US" altLang="en-US" sz="1600" dirty="0" smtClean="0">
              <a:latin typeface="Arial" charset="0"/>
              <a:cs typeface="Arial" charset="0"/>
            </a:endParaRPr>
          </a:p>
        </p:txBody>
      </p:sp>
      <p:pic>
        <p:nvPicPr>
          <p:cNvPr id="8196" name="Picture 6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1828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4.1.1.1</a:t>
            </a:r>
          </a:p>
        </p:txBody>
      </p:sp>
    </p:spTree>
    <p:extLst>
      <p:ext uri="{BB962C8B-B14F-4D97-AF65-F5344CB8AC3E}">
        <p14:creationId xmlns:p14="http://schemas.microsoft.com/office/powerpoint/2010/main" val="327667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The </a:t>
            </a:r>
            <a:r>
              <a:rPr lang="en-US" altLang="en-US" i="1" dirty="0" smtClean="0">
                <a:latin typeface="Arial" charset="0"/>
                <a:cs typeface="Arial" charset="0"/>
              </a:rPr>
              <a:t>degree</a:t>
            </a:r>
            <a:r>
              <a:rPr lang="en-US" altLang="en-US" dirty="0" smtClean="0">
                <a:latin typeface="Arial" charset="0"/>
                <a:cs typeface="Arial" charset="0"/>
              </a:rPr>
              <a:t> of a node is defined as the number of its children:   	</a:t>
            </a:r>
            <a:r>
              <a:rPr lang="en-US" altLang="en-US" dirty="0" err="1" smtClean="0">
                <a:latin typeface="Times New Roman" pitchFamily="18" charset="0"/>
                <a:cs typeface="Arial" charset="0"/>
              </a:rPr>
              <a:t>deg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en-US" dirty="0" smtClean="0">
                <a:latin typeface="Arial" charset="0"/>
                <a:cs typeface="Arial" charset="0"/>
              </a:rPr>
              <a:t>I</a:t>
            </a:r>
            <a:r>
              <a:rPr lang="en-US" altLang="en-US" dirty="0" smtClean="0">
                <a:latin typeface="Times New Roman" pitchFamily="18" charset="0"/>
                <a:cs typeface="Arial" charset="0"/>
              </a:rPr>
              <a:t>) = 3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Nodes with the same parent are </a:t>
            </a:r>
            <a:r>
              <a:rPr lang="en-US" altLang="en-US" i="1" dirty="0" smtClean="0">
                <a:latin typeface="Arial" charset="0"/>
                <a:cs typeface="Arial" charset="0"/>
              </a:rPr>
              <a:t>siblings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J, K, and L are siblings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4.1.1.1</a:t>
            </a:r>
          </a:p>
        </p:txBody>
      </p:sp>
      <p:pic>
        <p:nvPicPr>
          <p:cNvPr id="6" name="Picture 6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29000"/>
            <a:ext cx="1828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10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wharder\Desktop\v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dirty="0" smtClean="0">
                <a:latin typeface="Arial" charset="0"/>
                <a:cs typeface="Arial" charset="0"/>
              </a:rPr>
              <a:t>	Phylogenetic trees have nodes with degree 2 or 0:</a:t>
            </a:r>
          </a:p>
          <a:p>
            <a:endParaRPr lang="en-CA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4.1.1.1</a:t>
            </a:r>
          </a:p>
        </p:txBody>
      </p:sp>
    </p:spTree>
    <p:extLst>
      <p:ext uri="{BB962C8B-B14F-4D97-AF65-F5344CB8AC3E}">
        <p14:creationId xmlns:p14="http://schemas.microsoft.com/office/powerpoint/2010/main" val="405357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071813"/>
            <a:ext cx="390207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z="1800" smtClean="0">
                <a:latin typeface="Arial" charset="0"/>
                <a:cs typeface="Arial" charset="0"/>
              </a:rPr>
              <a:t>	</a:t>
            </a:r>
            <a:r>
              <a:rPr lang="en-US" altLang="en-US" smtClean="0">
                <a:latin typeface="Arial" charset="0"/>
                <a:cs typeface="Arial" charset="0"/>
              </a:rPr>
              <a:t>Nodes with degree zero are also called </a:t>
            </a:r>
            <a:r>
              <a:rPr lang="en-US" altLang="en-US" i="1" smtClean="0">
                <a:solidFill>
                  <a:schemeClr val="hlink"/>
                </a:solidFill>
                <a:latin typeface="Arial" charset="0"/>
                <a:cs typeface="Arial" charset="0"/>
              </a:rPr>
              <a:t>leaf nodes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</a:t>
            </a:r>
          </a:p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All other nodes are said to be </a:t>
            </a:r>
            <a:r>
              <a:rPr lang="en-US" altLang="en-US" i="1" smtClean="0">
                <a:latin typeface="Arial" charset="0"/>
                <a:cs typeface="Arial" charset="0"/>
              </a:rPr>
              <a:t>internal nodes</a:t>
            </a:r>
            <a:r>
              <a:rPr lang="en-US" altLang="en-US" smtClean="0">
                <a:latin typeface="Arial" charset="0"/>
                <a:cs typeface="Arial" charset="0"/>
              </a:rPr>
              <a:t>, that is, they are internal to the tree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4.1.1.1</a:t>
            </a:r>
          </a:p>
        </p:txBody>
      </p:sp>
    </p:spTree>
    <p:extLst>
      <p:ext uri="{BB962C8B-B14F-4D97-AF65-F5344CB8AC3E}">
        <p14:creationId xmlns:p14="http://schemas.microsoft.com/office/powerpoint/2010/main" val="162682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800" smtClean="0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Leaf nodes:</a:t>
            </a:r>
          </a:p>
        </p:txBody>
      </p:sp>
      <p:pic>
        <p:nvPicPr>
          <p:cNvPr id="12292" name="Picture 4" descr="C:\Users\dwharder\Desktop\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7700"/>
            <a:ext cx="5759450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79388" y="682849"/>
            <a:ext cx="890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CA" altLang="en-US"/>
              <a:t>4.1.1.1</a:t>
            </a:r>
          </a:p>
        </p:txBody>
      </p:sp>
    </p:spTree>
    <p:extLst>
      <p:ext uri="{BB962C8B-B14F-4D97-AF65-F5344CB8AC3E}">
        <p14:creationId xmlns:p14="http://schemas.microsoft.com/office/powerpoint/2010/main" val="81009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8858</TotalTime>
  <Words>474</Words>
  <Application>Microsoft Office PowerPoint</Application>
  <PresentationFormat>On-screen Show (4:3)</PresentationFormat>
  <Paragraphs>344</Paragraphs>
  <Slides>42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Custom Design</vt:lpstr>
      <vt:lpstr>PowerPoint Presentation</vt:lpstr>
      <vt:lpstr>Outline</vt:lpstr>
      <vt:lpstr>The Tree Data Structure</vt:lpstr>
      <vt:lpstr>Trees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Terminology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XHTML and CSS</vt:lpstr>
      <vt:lpstr>Example: XML</vt:lpstr>
      <vt:lpstr>MathML: x2 + y2 = z2</vt:lpstr>
      <vt:lpstr>MathML: x2 + y2 = z2</vt:lpstr>
      <vt:lpstr>MathML: x2 + y2 = z2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447</cp:revision>
  <dcterms:created xsi:type="dcterms:W3CDTF">2009-09-11T23:00:44Z</dcterms:created>
  <dcterms:modified xsi:type="dcterms:W3CDTF">2015-01-21T21:46:02Z</dcterms:modified>
</cp:coreProperties>
</file>