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9"/>
  </p:notesMasterIdLst>
  <p:sldIdLst>
    <p:sldId id="256" r:id="rId2"/>
    <p:sldId id="494" r:id="rId3"/>
    <p:sldId id="495" r:id="rId4"/>
    <p:sldId id="496" r:id="rId5"/>
    <p:sldId id="497" r:id="rId6"/>
    <p:sldId id="498" r:id="rId7"/>
    <p:sldId id="499" r:id="rId8"/>
    <p:sldId id="596"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660" r:id="rId27"/>
    <p:sldId id="517" r:id="rId28"/>
    <p:sldId id="518" r:id="rId29"/>
    <p:sldId id="661"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659" r:id="rId43"/>
    <p:sldId id="531" r:id="rId44"/>
    <p:sldId id="532" r:id="rId45"/>
    <p:sldId id="533" r:id="rId46"/>
    <p:sldId id="534" r:id="rId47"/>
    <p:sldId id="535" r:id="rId48"/>
    <p:sldId id="536" r:id="rId49"/>
    <p:sldId id="537" r:id="rId50"/>
    <p:sldId id="538" r:id="rId51"/>
    <p:sldId id="539" r:id="rId52"/>
    <p:sldId id="540" r:id="rId53"/>
    <p:sldId id="541" r:id="rId54"/>
    <p:sldId id="542" r:id="rId55"/>
    <p:sldId id="543" r:id="rId56"/>
    <p:sldId id="544" r:id="rId57"/>
    <p:sldId id="545" r:id="rId58"/>
    <p:sldId id="546" r:id="rId59"/>
    <p:sldId id="547" r:id="rId60"/>
    <p:sldId id="548" r:id="rId61"/>
    <p:sldId id="549" r:id="rId62"/>
    <p:sldId id="550" r:id="rId63"/>
    <p:sldId id="551" r:id="rId64"/>
    <p:sldId id="552" r:id="rId65"/>
    <p:sldId id="553" r:id="rId66"/>
    <p:sldId id="554" r:id="rId67"/>
    <p:sldId id="555" r:id="rId68"/>
    <p:sldId id="638" r:id="rId69"/>
    <p:sldId id="639" r:id="rId70"/>
    <p:sldId id="556" r:id="rId71"/>
    <p:sldId id="641" r:id="rId72"/>
    <p:sldId id="640" r:id="rId73"/>
    <p:sldId id="557" r:id="rId74"/>
    <p:sldId id="558" r:id="rId75"/>
    <p:sldId id="559" r:id="rId76"/>
    <p:sldId id="560" r:id="rId77"/>
    <p:sldId id="561" r:id="rId78"/>
    <p:sldId id="562" r:id="rId79"/>
    <p:sldId id="598" r:id="rId80"/>
    <p:sldId id="599" r:id="rId81"/>
    <p:sldId id="600" r:id="rId82"/>
    <p:sldId id="601" r:id="rId83"/>
    <p:sldId id="602" r:id="rId84"/>
    <p:sldId id="603" r:id="rId85"/>
    <p:sldId id="606" r:id="rId86"/>
    <p:sldId id="607" r:id="rId87"/>
    <p:sldId id="610" r:id="rId88"/>
    <p:sldId id="609" r:id="rId89"/>
    <p:sldId id="608" r:id="rId90"/>
    <p:sldId id="611" r:id="rId91"/>
    <p:sldId id="612" r:id="rId92"/>
    <p:sldId id="613" r:id="rId93"/>
    <p:sldId id="614" r:id="rId94"/>
    <p:sldId id="604" r:id="rId95"/>
    <p:sldId id="616" r:id="rId96"/>
    <p:sldId id="618" r:id="rId97"/>
    <p:sldId id="615" r:id="rId98"/>
    <p:sldId id="617" r:id="rId99"/>
    <p:sldId id="622" r:id="rId100"/>
    <p:sldId id="620" r:id="rId101"/>
    <p:sldId id="619" r:id="rId102"/>
    <p:sldId id="621" r:id="rId103"/>
    <p:sldId id="623" r:id="rId104"/>
    <p:sldId id="597" r:id="rId105"/>
    <p:sldId id="563" r:id="rId106"/>
    <p:sldId id="564" r:id="rId107"/>
    <p:sldId id="565" r:id="rId108"/>
    <p:sldId id="567" r:id="rId109"/>
    <p:sldId id="568" r:id="rId110"/>
    <p:sldId id="570" r:id="rId111"/>
    <p:sldId id="625" r:id="rId112"/>
    <p:sldId id="642" r:id="rId113"/>
    <p:sldId id="643" r:id="rId114"/>
    <p:sldId id="644" r:id="rId115"/>
    <p:sldId id="645" r:id="rId116"/>
    <p:sldId id="648" r:id="rId117"/>
    <p:sldId id="646" r:id="rId118"/>
    <p:sldId id="647" r:id="rId119"/>
    <p:sldId id="626" r:id="rId120"/>
    <p:sldId id="571" r:id="rId121"/>
    <p:sldId id="572" r:id="rId122"/>
    <p:sldId id="575" r:id="rId123"/>
    <p:sldId id="628" r:id="rId124"/>
    <p:sldId id="577" r:id="rId125"/>
    <p:sldId id="629" r:id="rId126"/>
    <p:sldId id="630" r:id="rId127"/>
    <p:sldId id="578" r:id="rId128"/>
    <p:sldId id="631" r:id="rId129"/>
    <p:sldId id="632" r:id="rId130"/>
    <p:sldId id="636" r:id="rId131"/>
    <p:sldId id="634" r:id="rId132"/>
    <p:sldId id="633" r:id="rId133"/>
    <p:sldId id="635" r:id="rId134"/>
    <p:sldId id="637" r:id="rId135"/>
    <p:sldId id="593" r:id="rId136"/>
    <p:sldId id="594" r:id="rId137"/>
    <p:sldId id="650" r:id="rId138"/>
    <p:sldId id="651" r:id="rId139"/>
    <p:sldId id="652" r:id="rId140"/>
    <p:sldId id="655" r:id="rId141"/>
    <p:sldId id="654" r:id="rId142"/>
    <p:sldId id="656" r:id="rId143"/>
    <p:sldId id="657" r:id="rId144"/>
    <p:sldId id="653" r:id="rId145"/>
    <p:sldId id="658" r:id="rId146"/>
    <p:sldId id="595" r:id="rId147"/>
    <p:sldId id="373" r:id="rId1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D"/>
    <a:srgbClr val="FF3399"/>
    <a:srgbClr val="0000FF"/>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3170" autoAdjust="0"/>
  </p:normalViewPr>
  <p:slideViewPr>
    <p:cSldViewPr>
      <p:cViewPr varScale="1">
        <p:scale>
          <a:sx n="110" d="100"/>
          <a:sy n="110" d="100"/>
        </p:scale>
        <p:origin x="-1524" y="-9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675828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147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Linked Lists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3.5 Linked Lists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229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To begin, let us look at the internal representation of a linked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Suppose we want a linked list to store the values</a:t>
            </a:r>
          </a:p>
          <a:p>
            <a:pPr algn="ctr" eaLnBrk="1" hangingPunct="1">
              <a:buFontTx/>
              <a:buNone/>
            </a:pPr>
            <a:r>
              <a:rPr lang="en-US" smtClean="0">
                <a:latin typeface="Arial" charset="0"/>
                <a:cs typeface="Arial" charset="0"/>
              </a:rPr>
              <a:t>	</a:t>
            </a:r>
            <a:r>
              <a:rPr lang="en-US" b="1" smtClean="0">
                <a:solidFill>
                  <a:srgbClr val="FF0000"/>
                </a:solidFill>
                <a:latin typeface="Courier New" pitchFamily="49" charset="0"/>
                <a:cs typeface="Arial" charset="0"/>
              </a:rPr>
              <a:t>42</a:t>
            </a:r>
            <a:r>
              <a:rPr lang="en-US" b="1" smtClean="0">
                <a:latin typeface="Courier New" pitchFamily="49" charset="0"/>
                <a:cs typeface="Arial" charset="0"/>
              </a:rPr>
              <a:t>  </a:t>
            </a:r>
            <a:r>
              <a:rPr lang="en-US" b="1" smtClean="0">
                <a:solidFill>
                  <a:srgbClr val="33CC33"/>
                </a:solidFill>
                <a:latin typeface="Courier New" pitchFamily="49" charset="0"/>
                <a:cs typeface="Arial" charset="0"/>
              </a:rPr>
              <a:t>95</a:t>
            </a:r>
            <a:r>
              <a:rPr lang="en-US" b="1" smtClean="0">
                <a:latin typeface="Courier New" pitchFamily="49" charset="0"/>
                <a:cs typeface="Arial" charset="0"/>
              </a:rPr>
              <a:t>  </a:t>
            </a:r>
            <a:r>
              <a:rPr lang="en-US" b="1" smtClean="0">
                <a:solidFill>
                  <a:schemeClr val="hlink"/>
                </a:solidFill>
                <a:latin typeface="Courier New" pitchFamily="49" charset="0"/>
                <a:cs typeface="Arial" charset="0"/>
              </a:rPr>
              <a:t>70</a:t>
            </a:r>
            <a:r>
              <a:rPr lang="en-US" b="1" smtClean="0">
                <a:latin typeface="Courier New" pitchFamily="49" charset="0"/>
                <a:cs typeface="Arial" charset="0"/>
              </a:rPr>
              <a:t>  </a:t>
            </a:r>
            <a:r>
              <a:rPr lang="en-US" b="1" smtClean="0">
                <a:solidFill>
                  <a:srgbClr val="FF33CC"/>
                </a:solidFill>
                <a:latin typeface="Courier New" pitchFamily="49" charset="0"/>
                <a:cs typeface="Arial" charset="0"/>
              </a:rPr>
              <a:t>81</a:t>
            </a:r>
          </a:p>
          <a:p>
            <a:pPr eaLnBrk="1" hangingPunct="1">
              <a:buFontTx/>
              <a:buNone/>
            </a:pPr>
            <a:r>
              <a:rPr lang="en-US" smtClean="0">
                <a:latin typeface="Arial" charset="0"/>
                <a:cs typeface="Arial" charset="0"/>
              </a:rPr>
              <a:t>	in this order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We need what we want to copy next and where we want to copy it</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 {</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11" name="Rectangle 10"/>
          <p:cNvSpPr/>
          <p:nvPr/>
        </p:nvSpPr>
        <p:spPr>
          <a:xfrm>
            <a:off x="1835696" y="5661248"/>
            <a:ext cx="7007046" cy="369332"/>
          </a:xfrm>
          <a:prstGeom prst="rect">
            <a:avLst/>
          </a:prstGeom>
        </p:spPr>
        <p:txBody>
          <a:bodyPr wrap="none">
            <a:spAutoFit/>
          </a:bodyPr>
          <a:lstStyle/>
          <a:p>
            <a:pPr eaLnBrk="1" hangingPunct="1">
              <a:buFont typeface="Arial" charset="0"/>
              <a:buNone/>
            </a:pPr>
            <a:r>
              <a:rPr lang="en-US" dirty="0" smtClean="0"/>
              <a:t>Note, we will need to loop through the list…  How about a for loop?</a:t>
            </a:r>
            <a:endParaRPr lang="en-US" dirty="0" smtClean="0">
              <a:solidFill>
                <a:srgbClr val="0000FF"/>
              </a:solidFill>
              <a:latin typeface="Consolas" pitchFamily="49" charset="0"/>
              <a:cs typeface="Consolas" pitchFamily="49" charset="0"/>
            </a:endParaRPr>
          </a:p>
        </p:txBody>
      </p:sp>
      <p:pic>
        <p:nvPicPr>
          <p:cNvPr id="12" name="Picture 5" descr="C:\Users\dwharder\Desktop\v3.png"/>
          <p:cNvPicPr>
            <a:picLocks noChangeAspect="1" noChangeArrowheads="1"/>
          </p:cNvPicPr>
          <p:nvPr/>
        </p:nvPicPr>
        <p:blipFill>
          <a:blip r:embed="rId2" cstate="print"/>
          <a:srcRect/>
          <a:stretch>
            <a:fillRect/>
          </a:stretch>
        </p:blipFill>
        <p:spPr bwMode="auto">
          <a:xfrm>
            <a:off x="2699793" y="3996851"/>
            <a:ext cx="4464495" cy="1360178"/>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dwharder\Desktop\v4.png"/>
          <p:cNvPicPr>
            <a:picLocks noChangeAspect="1" noChangeArrowheads="1"/>
          </p:cNvPicPr>
          <p:nvPr/>
        </p:nvPicPr>
        <p:blipFill>
          <a:blip r:embed="rId2" cstate="print"/>
          <a:srcRect/>
          <a:stretch>
            <a:fillRect/>
          </a:stretch>
        </p:blipFill>
        <p:spPr bwMode="auto">
          <a:xfrm>
            <a:off x="4572000" y="1987936"/>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We modify the next pointer of the node pointed to by </a:t>
            </a:r>
            <a:r>
              <a:rPr lang="en-US" dirty="0" smtClean="0">
                <a:solidFill>
                  <a:srgbClr val="0093DD"/>
                </a:solidFill>
                <a:latin typeface="Consolas" pitchFamily="49" charset="0"/>
                <a:cs typeface="Consolas" pitchFamily="49" charset="0"/>
              </a:rPr>
              <a:t>copy</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a:t>
            </a:r>
            <a:r>
              <a:rPr lang="en-US" sz="1400" dirty="0">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.begin()-&gt;next(),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begin();</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a:latin typeface="Consolas" pitchFamily="49" charset="0"/>
                <a:cs typeface="Consolas" pitchFamily="49" charset="0"/>
              </a:rPr>
              <a:t>list.end();</a:t>
            </a: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&gt;value(), </a:t>
            </a:r>
            <a:r>
              <a:rPr lang="en-US" sz="1400" dirty="0" smtClean="0">
                <a:latin typeface="Consolas" pitchFamily="49" charset="0"/>
                <a:cs typeface="Consolas" pitchFamily="49" charset="0"/>
              </a:rPr>
              <a:t>nullptr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wharder\Desktop\v5.png"/>
          <p:cNvPicPr>
            <a:picLocks noChangeAspect="1" noChangeArrowheads="1"/>
          </p:cNvPicPr>
          <p:nvPr/>
        </p:nvPicPr>
        <p:blipFill>
          <a:blip r:embed="rId2" cstate="print"/>
          <a:srcRect/>
          <a:stretch>
            <a:fillRect/>
          </a:stretch>
        </p:blipFill>
        <p:spPr bwMode="auto">
          <a:xfrm>
            <a:off x="4572000" y="1988840"/>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Then we move each pointer forward: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smtClean="0">
                <a:latin typeface="Consolas" pitchFamily="49" charset="0"/>
                <a:cs typeface="Consolas" pitchFamily="49" charset="0"/>
              </a:rPr>
              <a:t>( nullptr </a:t>
            </a:r>
            <a:r>
              <a:rPr lang="en-US" sz="1400" dirty="0">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.begin()-&gt;next(),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begin();</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a:latin typeface="Consolas" pitchFamily="49" charset="0"/>
                <a:cs typeface="Consolas" pitchFamily="49" charset="0"/>
              </a:rPr>
              <a:t>list.end();</a:t>
            </a: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&gt;value(), </a:t>
            </a:r>
            <a:r>
              <a:rPr lang="en-US" sz="1400" dirty="0" smtClean="0">
                <a:latin typeface="Consolas" pitchFamily="49" charset="0"/>
                <a:cs typeface="Consolas" pitchFamily="49" charset="0"/>
              </a:rPr>
              <a:t>nullptr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dwharder\Desktop\v6.png"/>
          <p:cNvPicPr>
            <a:picLocks noChangeAspect="1" noChangeArrowheads="1"/>
          </p:cNvPicPr>
          <p:nvPr/>
        </p:nvPicPr>
        <p:blipFill>
          <a:blip r:embed="rId2" cstate="print"/>
          <a:srcRect/>
          <a:stretch>
            <a:fillRect/>
          </a:stretch>
        </p:blipFill>
        <p:spPr bwMode="auto">
          <a:xfrm>
            <a:off x="4572000" y="1987936"/>
            <a:ext cx="4464495" cy="136017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We’d continue copying until we reach the end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for (</a:t>
            </a:r>
          </a:p>
          <a:p>
            <a:pPr lvl="1" eaLnBrk="1" hangingPunct="1">
              <a:buNone/>
            </a:pPr>
            <a:r>
              <a:rPr lang="en-US" sz="1400" dirty="0" smtClean="0">
                <a:latin typeface="Consolas" pitchFamily="49" charset="0"/>
                <a:cs typeface="Consolas" pitchFamily="49" charset="0"/>
              </a:rPr>
              <a:t>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.begin()-&gt;next(),</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begin();</a:t>
            </a: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 </a:t>
            </a:r>
            <a:r>
              <a:rPr lang="en-US" sz="1400" dirty="0" smtClean="0">
                <a:latin typeface="Consolas" pitchFamily="49" charset="0"/>
                <a:cs typeface="Consolas" pitchFamily="49" charset="0"/>
              </a:rPr>
              <a:t>!= </a:t>
            </a:r>
            <a:r>
              <a:rPr lang="en-US" sz="1400" dirty="0">
                <a:latin typeface="Consolas" pitchFamily="49" charset="0"/>
                <a:cs typeface="Consolas" pitchFamily="49" charset="0"/>
              </a:rPr>
              <a:t>list.end();</a:t>
            </a: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 =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-&gt;next(),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 =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&gt;next()</a:t>
            </a:r>
          </a:p>
          <a:p>
            <a:pPr lvl="1" eaLnBrk="1" hangingPunct="1">
              <a:buNone/>
            </a:pPr>
            <a:r>
              <a:rPr lang="en-US" sz="1400" dirty="0" smtClean="0">
                <a:latin typeface="Consolas" pitchFamily="49" charset="0"/>
                <a:cs typeface="Consolas" pitchFamily="49" charset="0"/>
              </a:rPr>
              <a:t>	    ) {</a:t>
            </a:r>
          </a:p>
          <a:p>
            <a:pPr lvl="1" eaLnBrk="1" hangingPunct="1">
              <a:buNone/>
            </a:pPr>
            <a:r>
              <a:rPr lang="en-US" sz="1400" dirty="0" smtClean="0">
                <a:latin typeface="Consolas" pitchFamily="49" charset="0"/>
                <a:cs typeface="Consolas" pitchFamily="49" charset="0"/>
              </a:rPr>
              <a:t>	        </a:t>
            </a:r>
            <a:r>
              <a:rPr lang="en-US" sz="1400" dirty="0" smtClean="0">
                <a:solidFill>
                  <a:srgbClr val="0093DD"/>
                </a:solidFill>
                <a:latin typeface="Consolas" pitchFamily="49" charset="0"/>
                <a:cs typeface="Consolas" pitchFamily="49" charset="0"/>
              </a:rPr>
              <a:t>copy</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smtClean="0">
                <a:solidFill>
                  <a:srgbClr val="FF3399"/>
                </a:solidFill>
                <a:latin typeface="Consolas" pitchFamily="49" charset="0"/>
                <a:cs typeface="Consolas" pitchFamily="49" charset="0"/>
              </a:rPr>
              <a:t>original</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&gt;value(), </a:t>
            </a:r>
            <a:r>
              <a:rPr lang="en-US" sz="1400" dirty="0" smtClean="0">
                <a:latin typeface="Consolas" pitchFamily="49" charset="0"/>
                <a:cs typeface="Consolas" pitchFamily="49" charset="0"/>
              </a:rPr>
              <a:t>nullptr );</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 about assignment?</a:t>
            </a:r>
          </a:p>
          <a:p>
            <a:pPr lvl="1" eaLnBrk="1" hangingPunct="1"/>
            <a:r>
              <a:rPr lang="en-US" dirty="0" smtClean="0">
                <a:latin typeface="Arial" charset="0"/>
                <a:cs typeface="Arial" charset="0"/>
              </a:rPr>
              <a:t>Suppose you have linked lists:</a:t>
            </a:r>
          </a:p>
          <a:p>
            <a:pPr eaLnBrk="1" hangingPunct="1">
              <a:buFontTx/>
              <a:buNone/>
            </a:pPr>
            <a:endParaRPr lang="en-US" sz="1000" b="1" dirty="0" smtClean="0">
              <a:latin typeface="Courier New" pitchFamily="49" charset="0"/>
              <a:cs typeface="Arial" charset="0"/>
            </a:endParaRPr>
          </a:p>
          <a:p>
            <a:pPr eaLnBrk="1" hangingPunct="1">
              <a:buFontTx/>
              <a:buNone/>
            </a:pP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List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a:t>
            </a:r>
          </a:p>
          <a:p>
            <a:pPr eaLnBrk="1" hangingPunct="1">
              <a:buFontTx/>
              <a:buNone/>
            </a:pPr>
            <a:endParaRPr lang="en-US" sz="18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.push_front( 35 );</a:t>
            </a:r>
          </a:p>
          <a:p>
            <a:pPr eaLnBrk="1" hangingPunct="1">
              <a:buFontTx/>
              <a:buNone/>
            </a:pPr>
            <a:r>
              <a:rPr lang="en-US" sz="1800" dirty="0" smtClean="0">
                <a:latin typeface="Consolas" pitchFamily="49" charset="0"/>
                <a:cs typeface="Consolas" pitchFamily="49" charset="0"/>
              </a:rPr>
              <a:t>      </a:t>
            </a:r>
            <a:r>
              <a:rPr lang="en-US" sz="1800" dirty="0" smtClean="0">
                <a:solidFill>
                  <a:srgbClr val="D20000"/>
                </a:solidFill>
                <a:latin typeface="Consolas" pitchFamily="49" charset="0"/>
                <a:cs typeface="Consolas" pitchFamily="49" charset="0"/>
              </a:rPr>
              <a:t>lst1</a:t>
            </a:r>
            <a:r>
              <a:rPr lang="en-US" sz="1800" dirty="0" smtClean="0">
                <a:latin typeface="Consolas" pitchFamily="49" charset="0"/>
                <a:cs typeface="Consolas" pitchFamily="49" charset="0"/>
              </a:rPr>
              <a:t>.push_front( 18 );</a:t>
            </a:r>
          </a:p>
          <a:p>
            <a:pPr eaLnBrk="1" hangingPunct="1">
              <a:buFontTx/>
              <a:buNone/>
            </a:pP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.push_front( 94 );</a:t>
            </a:r>
          </a:p>
          <a:p>
            <a:pPr eaLnBrk="1" hangingPunct="1">
              <a:buFontTx/>
              <a:buNone/>
            </a:pPr>
            <a:r>
              <a:rPr lang="en-US" sz="1800" dirty="0" smtClean="0">
                <a:latin typeface="Consolas" pitchFamily="49" charset="0"/>
                <a:cs typeface="Consolas" pitchFamily="49" charset="0"/>
              </a:rPr>
              <a:t>      </a:t>
            </a:r>
            <a:r>
              <a:rPr lang="en-US" sz="1800" dirty="0" smtClean="0">
                <a:solidFill>
                  <a:srgbClr val="002060"/>
                </a:solidFill>
                <a:latin typeface="Consolas" pitchFamily="49" charset="0"/>
                <a:cs typeface="Consolas" pitchFamily="49" charset="0"/>
              </a:rPr>
              <a:t>lst2</a:t>
            </a:r>
            <a:r>
              <a:rPr lang="en-US" sz="1800" dirty="0" smtClean="0">
                <a:latin typeface="Consolas" pitchFamily="49" charset="0"/>
                <a:cs typeface="Consolas" pitchFamily="49" charset="0"/>
              </a:rPr>
              <a:t>.push_front( 72 );</a:t>
            </a:r>
          </a:p>
          <a:p>
            <a:pPr eaLnBrk="1" hangingPunct="1">
              <a:buFontTx/>
              <a:buNone/>
            </a:pPr>
            <a:r>
              <a:rPr lang="en-US"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577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This is the current state:</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Consider an assignment:</a:t>
            </a:r>
          </a:p>
          <a:p>
            <a:pPr eaLnBrk="1" hangingPunct="1">
              <a:buFontTx/>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 = </a:t>
            </a:r>
            <a:r>
              <a:rPr lang="en-US" dirty="0" smtClean="0">
                <a:solidFill>
                  <a:srgbClr val="D20000"/>
                </a:solidFill>
                <a:latin typeface="Consolas" pitchFamily="49" charset="0"/>
                <a:cs typeface="Consolas" pitchFamily="49" charset="0"/>
              </a:rPr>
              <a:t>lst1</a:t>
            </a:r>
            <a:r>
              <a:rPr lang="en-US" dirty="0" smtClean="0">
                <a:latin typeface="Consolas" pitchFamily="49" charset="0"/>
                <a:cs typeface="Consolas" pitchFamily="49" charset="0"/>
              </a:rPr>
              <a:t>;</a:t>
            </a:r>
            <a:endParaRPr lang="en-US" sz="2800" dirty="0" smtClean="0">
              <a:latin typeface="Consolas" pitchFamily="49" charset="0"/>
              <a:cs typeface="Consolas" pitchFamily="49" charset="0"/>
            </a:endParaRP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What do we want?  What should this do?</a:t>
            </a:r>
          </a:p>
          <a:p>
            <a:pPr lvl="1" eaLnBrk="1" hangingPunct="1"/>
            <a:r>
              <a:rPr lang="en-US" dirty="0" smtClean="0">
                <a:latin typeface="Arial" charset="0"/>
                <a:cs typeface="Arial" charset="0"/>
              </a:rPr>
              <a:t>The default is to copy the member variables from </a:t>
            </a:r>
            <a:r>
              <a:rPr lang="en-US" b="1" dirty="0" smtClean="0">
                <a:solidFill>
                  <a:srgbClr val="D20000"/>
                </a:solidFill>
                <a:latin typeface="Courier New" pitchFamily="49" charset="0"/>
                <a:cs typeface="Arial" charset="0"/>
              </a:rPr>
              <a:t>lst1</a:t>
            </a:r>
            <a:r>
              <a:rPr lang="en-US" dirty="0" smtClean="0">
                <a:latin typeface="Arial" charset="0"/>
                <a:cs typeface="Arial" charset="0"/>
              </a:rPr>
              <a:t> to </a:t>
            </a:r>
            <a:r>
              <a:rPr lang="en-US" dirty="0" smtClean="0">
                <a:solidFill>
                  <a:srgbClr val="0070C0"/>
                </a:solidFill>
                <a:latin typeface="Consolas" pitchFamily="49" charset="0"/>
                <a:cs typeface="Consolas" pitchFamily="49" charset="0"/>
              </a:rPr>
              <a:t>lst2</a:t>
            </a:r>
            <a:endParaRPr lang="en-US" b="1" dirty="0" smtClean="0">
              <a:solidFill>
                <a:srgbClr val="002060"/>
              </a:solidFill>
              <a:latin typeface="Courier New" pitchFamily="49" charset="0"/>
              <a:cs typeface="Arial" charset="0"/>
            </a:endParaRPr>
          </a:p>
        </p:txBody>
      </p:sp>
      <p:pic>
        <p:nvPicPr>
          <p:cNvPr id="75780" name="Picture 4" descr="b1"/>
          <p:cNvPicPr>
            <a:picLocks noChangeAspect="1" noChangeArrowheads="1"/>
          </p:cNvPicPr>
          <p:nvPr/>
        </p:nvPicPr>
        <p:blipFill>
          <a:blip r:embed="rId2" cstate="print"/>
          <a:srcRect/>
          <a:stretch>
            <a:fillRect/>
          </a:stretch>
        </p:blipFill>
        <p:spPr bwMode="auto">
          <a:xfrm>
            <a:off x="1836738" y="2265363"/>
            <a:ext cx="5472112"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680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the only member variable of this class is </a:t>
            </a:r>
            <a:r>
              <a:rPr lang="en-US" dirty="0" err="1" smtClean="0">
                <a:latin typeface="Consolas" pitchFamily="49" charset="0"/>
                <a:cs typeface="Consolas" pitchFamily="49" charset="0"/>
              </a:rPr>
              <a:t>list_head</a:t>
            </a:r>
            <a:r>
              <a:rPr lang="en-US" dirty="0" smtClean="0">
                <a:latin typeface="Arial" charset="0"/>
                <a:cs typeface="Arial" charset="0"/>
              </a:rPr>
              <a:t>, the value it is storing (the address of the first node) is copied over</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It is equivalent to writing:</a:t>
            </a:r>
          </a:p>
          <a:p>
            <a:pPr eaLnBrk="1" hangingPunct="1">
              <a:buFontTx/>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.list_head = </a:t>
            </a:r>
            <a:r>
              <a:rPr lang="en-US" dirty="0" smtClean="0">
                <a:solidFill>
                  <a:srgbClr val="D20000"/>
                </a:solidFill>
                <a:latin typeface="Consolas" pitchFamily="49" charset="0"/>
                <a:cs typeface="Consolas" pitchFamily="49" charset="0"/>
              </a:rPr>
              <a:t>lst1</a:t>
            </a:r>
            <a:r>
              <a:rPr lang="en-US" dirty="0" smtClean="0">
                <a:latin typeface="Consolas" pitchFamily="49" charset="0"/>
                <a:cs typeface="Consolas" pitchFamily="49" charset="0"/>
              </a:rPr>
              <a:t>.list_head;</a:t>
            </a:r>
          </a:p>
          <a:p>
            <a:pPr eaLnBrk="1" hangingPunct="1">
              <a:buFont typeface="Arial" charset="0"/>
              <a:buNone/>
            </a:pPr>
            <a:r>
              <a:rPr lang="en-US" dirty="0" smtClean="0">
                <a:latin typeface="Consolas" pitchFamily="49" charset="0"/>
                <a:cs typeface="Consolas" pitchFamily="49" charset="0"/>
              </a:rPr>
              <a:t>	</a:t>
            </a:r>
          </a:p>
          <a:p>
            <a:pPr eaLnBrk="1" hangingPunct="1">
              <a:buFont typeface="Arial" charset="0"/>
              <a:buNone/>
            </a:pPr>
            <a:r>
              <a:rPr lang="en-US" dirty="0" smtClean="0">
                <a:latin typeface="Arial" charset="0"/>
                <a:cs typeface="Arial" charset="0"/>
              </a:rPr>
              <a:t>	Graphically:</a:t>
            </a:r>
          </a:p>
        </p:txBody>
      </p:sp>
      <p:pic>
        <p:nvPicPr>
          <p:cNvPr id="76804" name="Picture 5" descr="b2"/>
          <p:cNvPicPr>
            <a:picLocks noChangeAspect="1" noChangeArrowheads="1"/>
          </p:cNvPicPr>
          <p:nvPr/>
        </p:nvPicPr>
        <p:blipFill>
          <a:blip r:embed="rId2" cstate="print"/>
          <a:srcRect/>
          <a:stretch>
            <a:fillRect/>
          </a:stretch>
        </p:blipFill>
        <p:spPr bwMode="auto">
          <a:xfrm>
            <a:off x="1906588" y="4221163"/>
            <a:ext cx="4752975" cy="101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782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What’s wrong with this picture?</a:t>
            </a:r>
          </a:p>
          <a:p>
            <a:pPr lvl="1" eaLnBrk="1" hangingPunct="1"/>
            <a:r>
              <a:rPr lang="en-US" dirty="0" smtClean="0">
                <a:latin typeface="Arial" charset="0"/>
                <a:cs typeface="Arial" charset="0"/>
              </a:rPr>
              <a:t>We no longer have links to either of the nodes storing 72 or 94</a:t>
            </a: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Also, suppose we call the member function</a:t>
            </a:r>
          </a:p>
          <a:p>
            <a:pPr lvl="1" eaLnBrk="1" hangingPunct="1">
              <a:buFontTx/>
              <a:buNone/>
            </a:pPr>
            <a:r>
              <a:rPr lang="en-US" b="1" dirty="0" smtClean="0">
                <a:latin typeface="Courier New" pitchFamily="49" charset="0"/>
                <a:cs typeface="Arial" charset="0"/>
              </a:rPr>
              <a:t>	   </a:t>
            </a:r>
            <a:r>
              <a:rPr lang="en-US" sz="2000" dirty="0" smtClean="0">
                <a:solidFill>
                  <a:srgbClr val="D20000"/>
                </a:solidFill>
                <a:latin typeface="Consolas" pitchFamily="49" charset="0"/>
                <a:cs typeface="Consolas" pitchFamily="49" charset="0"/>
              </a:rPr>
              <a:t>lst1</a:t>
            </a:r>
            <a:r>
              <a:rPr lang="en-US" sz="2000" dirty="0" smtClean="0">
                <a:latin typeface="Consolas" pitchFamily="49" charset="0"/>
                <a:cs typeface="Consolas" pitchFamily="49" charset="0"/>
              </a:rPr>
              <a:t>.pop_front();</a:t>
            </a:r>
            <a:endParaRPr lang="en-US" sz="2400" dirty="0" smtClean="0">
              <a:latin typeface="Consolas" pitchFamily="49" charset="0"/>
              <a:cs typeface="Consolas" pitchFamily="49" charset="0"/>
            </a:endParaRPr>
          </a:p>
          <a:p>
            <a:pPr lvl="1" eaLnBrk="1" hangingPunct="1"/>
            <a:r>
              <a:rPr lang="en-US" dirty="0" smtClean="0">
                <a:latin typeface="Arial" charset="0"/>
                <a:cs typeface="Arial" charset="0"/>
              </a:rPr>
              <a:t>This only affects the member variable from the object </a:t>
            </a:r>
            <a:r>
              <a:rPr lang="en-US" sz="2000" dirty="0" smtClean="0">
                <a:solidFill>
                  <a:srgbClr val="D20000"/>
                </a:solidFill>
                <a:latin typeface="Consolas" pitchFamily="49" charset="0"/>
                <a:cs typeface="Consolas" pitchFamily="49" charset="0"/>
              </a:rPr>
              <a:t>lst1</a:t>
            </a:r>
            <a:endParaRPr lang="en-US" sz="2400" dirty="0" smtClean="0">
              <a:solidFill>
                <a:srgbClr val="D20000"/>
              </a:solidFill>
              <a:latin typeface="Consolas" pitchFamily="49" charset="0"/>
              <a:cs typeface="Consolas" pitchFamily="49" charset="0"/>
            </a:endParaRPr>
          </a:p>
        </p:txBody>
      </p:sp>
      <p:pic>
        <p:nvPicPr>
          <p:cNvPr id="4" name="Picture 5" descr="b2"/>
          <p:cNvPicPr>
            <a:picLocks noChangeAspect="1" noChangeArrowheads="1"/>
          </p:cNvPicPr>
          <p:nvPr/>
        </p:nvPicPr>
        <p:blipFill>
          <a:blip r:embed="rId2" cstate="print"/>
          <a:srcRect/>
          <a:stretch>
            <a:fillRect/>
          </a:stretch>
        </p:blipFill>
        <p:spPr bwMode="auto">
          <a:xfrm>
            <a:off x="2123728" y="2492896"/>
            <a:ext cx="4752000" cy="1011030"/>
          </a:xfrm>
          <a:prstGeom prst="rect">
            <a:avLst/>
          </a:prstGeom>
          <a:noFill/>
          <a:ln w="9525">
            <a:noFill/>
            <a:miter lim="800000"/>
            <a:headEnd/>
            <a:tailEnd/>
          </a:ln>
        </p:spPr>
      </p:pic>
      <p:pic>
        <p:nvPicPr>
          <p:cNvPr id="5" name="Picture 5" descr="b3"/>
          <p:cNvPicPr>
            <a:picLocks noChangeAspect="1" noChangeArrowheads="1"/>
          </p:cNvPicPr>
          <p:nvPr/>
        </p:nvPicPr>
        <p:blipFill>
          <a:blip r:embed="rId3" cstate="print"/>
          <a:srcRect/>
          <a:stretch>
            <a:fillRect/>
          </a:stretch>
        </p:blipFill>
        <p:spPr bwMode="auto">
          <a:xfrm>
            <a:off x="2123728" y="5085184"/>
            <a:ext cx="4752000" cy="109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7987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Now, the second list </a:t>
            </a:r>
            <a:r>
              <a:rPr lang="en-US" dirty="0" smtClean="0">
                <a:solidFill>
                  <a:srgbClr val="002060"/>
                </a:solidFill>
                <a:latin typeface="Consolas" pitchFamily="49" charset="0"/>
                <a:cs typeface="Consolas" pitchFamily="49" charset="0"/>
              </a:rPr>
              <a:t>lst2</a:t>
            </a:r>
            <a:r>
              <a:rPr lang="en-US" dirty="0" smtClean="0">
                <a:latin typeface="Arial" charset="0"/>
                <a:cs typeface="Arial" charset="0"/>
              </a:rPr>
              <a:t> is pointing to memory which has been </a:t>
            </a:r>
            <a:r>
              <a:rPr lang="en-US" dirty="0" err="1" smtClean="0">
                <a:latin typeface="Arial" charset="0"/>
                <a:cs typeface="Arial" charset="0"/>
              </a:rPr>
              <a:t>deallocated</a:t>
            </a:r>
            <a:r>
              <a:rPr lang="en-US" dirty="0" smtClean="0">
                <a:latin typeface="Arial" charset="0"/>
                <a:cs typeface="Arial" charset="0"/>
              </a:rPr>
              <a:t>...</a:t>
            </a: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What is the behavior if we make this call?</a:t>
            </a:r>
          </a:p>
          <a:p>
            <a:pPr lvl="1" eaLnBrk="1" hangingPunct="1">
              <a:buNone/>
            </a:pPr>
            <a:r>
              <a:rPr lang="en-US" dirty="0" smtClean="0">
                <a:latin typeface="Arial" charset="0"/>
                <a:cs typeface="Arial" charset="0"/>
              </a:rPr>
              <a:t>			 </a:t>
            </a:r>
            <a:r>
              <a:rPr lang="en-US" dirty="0" smtClean="0">
                <a:solidFill>
                  <a:srgbClr val="002060"/>
                </a:solidFill>
                <a:latin typeface="Consolas" pitchFamily="49" charset="0"/>
                <a:cs typeface="Consolas" pitchFamily="49" charset="0"/>
              </a:rPr>
              <a:t>lst2</a:t>
            </a:r>
            <a:r>
              <a:rPr lang="en-US" dirty="0" smtClean="0">
                <a:latin typeface="Consolas" pitchFamily="49" charset="0"/>
                <a:cs typeface="Consolas" pitchFamily="49" charset="0"/>
              </a:rPr>
              <a:t>.pop_front();</a:t>
            </a: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The behaviour is undefined, however, soon this will probably lead to an access violation</a:t>
            </a:r>
          </a:p>
        </p:txBody>
      </p:sp>
      <p:pic>
        <p:nvPicPr>
          <p:cNvPr id="4" name="Picture 5" descr="b3"/>
          <p:cNvPicPr>
            <a:picLocks noChangeAspect="1" noChangeArrowheads="1"/>
          </p:cNvPicPr>
          <p:nvPr/>
        </p:nvPicPr>
        <p:blipFill>
          <a:blip r:embed="rId2" cstate="print"/>
          <a:srcRect/>
          <a:stretch>
            <a:fillRect/>
          </a:stretch>
        </p:blipFill>
        <p:spPr bwMode="auto">
          <a:xfrm>
            <a:off x="2123728" y="5085184"/>
            <a:ext cx="4752000" cy="109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08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Like making copies, we must have a reasonable means of assigning</a:t>
            </a:r>
          </a:p>
          <a:p>
            <a:pPr lvl="1" eaLnBrk="1" hangingPunct="1"/>
            <a:r>
              <a:rPr lang="en-US" dirty="0" smtClean="0">
                <a:latin typeface="Arial" charset="0"/>
                <a:cs typeface="Arial" charset="0"/>
              </a:rPr>
              <a:t>Starting with</a:t>
            </a: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We need to erase the content of </a:t>
            </a:r>
            <a:r>
              <a:rPr lang="en-US" dirty="0" smtClean="0">
                <a:solidFill>
                  <a:srgbClr val="0000FF"/>
                </a:solidFill>
                <a:latin typeface="Consolas" pitchFamily="49" charset="0"/>
                <a:cs typeface="Consolas" pitchFamily="49" charset="0"/>
              </a:rPr>
              <a:t>lst2</a:t>
            </a:r>
            <a:r>
              <a:rPr lang="en-US" dirty="0" smtClean="0">
                <a:latin typeface="Arial" charset="0"/>
                <a:cs typeface="Arial" charset="0"/>
              </a:rPr>
              <a:t> and copy over the nodes in </a:t>
            </a:r>
            <a:r>
              <a:rPr lang="en-US" dirty="0" smtClean="0">
                <a:solidFill>
                  <a:srgbClr val="FF0000"/>
                </a:solidFill>
                <a:latin typeface="Consolas" pitchFamily="49" charset="0"/>
                <a:cs typeface="Consolas" pitchFamily="49" charset="0"/>
              </a:rPr>
              <a:t>lst1</a:t>
            </a:r>
          </a:p>
        </p:txBody>
      </p:sp>
      <p:pic>
        <p:nvPicPr>
          <p:cNvPr id="4" name="Picture 4" descr="xxx"/>
          <p:cNvPicPr>
            <a:picLocks noChangeAspect="1" noChangeArrowheads="1"/>
          </p:cNvPicPr>
          <p:nvPr/>
        </p:nvPicPr>
        <p:blipFill>
          <a:blip r:embed="rId2" cstate="print"/>
          <a:srcRect/>
          <a:stretch>
            <a:fillRect/>
          </a:stretch>
        </p:blipFill>
        <p:spPr bwMode="auto">
          <a:xfrm>
            <a:off x="1619250" y="3933825"/>
            <a:ext cx="5545138" cy="1655763"/>
          </a:xfrm>
          <a:prstGeom prst="rect">
            <a:avLst/>
          </a:prstGeom>
          <a:noFill/>
          <a:ln w="9525">
            <a:noFill/>
            <a:miter lim="800000"/>
            <a:headEnd/>
            <a:tailEnd/>
          </a:ln>
        </p:spPr>
      </p:pic>
      <p:pic>
        <p:nvPicPr>
          <p:cNvPr id="5" name="Picture 5" descr="b1"/>
          <p:cNvPicPr>
            <a:picLocks noChangeAspect="1" noChangeArrowheads="1"/>
          </p:cNvPicPr>
          <p:nvPr/>
        </p:nvPicPr>
        <p:blipFill>
          <a:blip r:embed="rId3" cstate="print"/>
          <a:srcRect/>
          <a:stretch>
            <a:fillRect/>
          </a:stretch>
        </p:blipFill>
        <p:spPr bwMode="auto">
          <a:xfrm>
            <a:off x="1619250" y="2276872"/>
            <a:ext cx="5472113" cy="116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33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 linked list uses linked allocation, and therefore each node may appear anywhere in memory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Also the memory required for each node equals the memory required by the member variables</a:t>
            </a:r>
          </a:p>
          <a:p>
            <a:pPr lvl="1" eaLnBrk="1" hangingPunct="1"/>
            <a:r>
              <a:rPr lang="en-US" dirty="0" smtClean="0">
                <a:latin typeface="Times New Roman" pitchFamily="18" charset="0"/>
                <a:cs typeface="Arial" charset="0"/>
              </a:rPr>
              <a:t>4 bytes</a:t>
            </a:r>
            <a:r>
              <a:rPr lang="en-US" dirty="0" smtClean="0">
                <a:latin typeface="Arial" charset="0"/>
                <a:cs typeface="Arial" charset="0"/>
              </a:rPr>
              <a:t> for the linked list (a pointer)</a:t>
            </a:r>
          </a:p>
          <a:p>
            <a:pPr lvl="1" eaLnBrk="1" hangingPunct="1"/>
            <a:r>
              <a:rPr lang="en-US" dirty="0" smtClean="0">
                <a:latin typeface="Times New Roman" pitchFamily="18" charset="0"/>
                <a:cs typeface="Arial" charset="0"/>
              </a:rPr>
              <a:t>8 bytes</a:t>
            </a:r>
            <a:r>
              <a:rPr lang="en-US" dirty="0" smtClean="0">
                <a:latin typeface="Arial" charset="0"/>
                <a:cs typeface="Arial" charset="0"/>
              </a:rPr>
              <a:t> for each node (an </a:t>
            </a:r>
            <a:r>
              <a:rPr lang="en-US" b="1" dirty="0" err="1" smtClean="0">
                <a:latin typeface="Courier New" pitchFamily="49" charset="0"/>
                <a:cs typeface="Arial" charset="0"/>
              </a:rPr>
              <a:t>int</a:t>
            </a:r>
            <a:r>
              <a:rPr lang="en-US" dirty="0" smtClean="0">
                <a:latin typeface="Arial" charset="0"/>
                <a:cs typeface="Arial" charset="0"/>
              </a:rPr>
              <a:t> and a pointer)</a:t>
            </a:r>
          </a:p>
          <a:p>
            <a:pPr lvl="2" eaLnBrk="1" hangingPunct="1"/>
            <a:r>
              <a:rPr lang="en-US" dirty="0" smtClean="0">
                <a:latin typeface="Arial" charset="0"/>
                <a:cs typeface="Arial" charset="0"/>
              </a:rPr>
              <a:t>We are assuming a 32-bit machine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29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to overload the assignment operator, we must overload the function named </a:t>
            </a:r>
            <a:r>
              <a:rPr lang="en-US" dirty="0" smtClean="0">
                <a:solidFill>
                  <a:srgbClr val="FF33CC"/>
                </a:solidFill>
                <a:latin typeface="Consolas" pitchFamily="49" charset="0"/>
                <a:cs typeface="Consolas" pitchFamily="49" charset="0"/>
              </a:rPr>
              <a:t>operator =</a:t>
            </a:r>
          </a:p>
          <a:p>
            <a:pPr lvl="1" eaLnBrk="1" hangingPunct="1"/>
            <a:r>
              <a:rPr lang="en-US" dirty="0" smtClean="0">
                <a:latin typeface="Arial" charset="0"/>
                <a:cs typeface="Arial" charset="0"/>
              </a:rPr>
              <a:t>This is a how you indicate to the compiler that</a:t>
            </a:r>
            <a:br>
              <a:rPr lang="en-US" dirty="0" smtClean="0">
                <a:latin typeface="Arial" charset="0"/>
                <a:cs typeface="Arial" charset="0"/>
              </a:rPr>
            </a:br>
            <a:r>
              <a:rPr lang="en-US" dirty="0" smtClean="0">
                <a:latin typeface="Arial" charset="0"/>
                <a:cs typeface="Arial" charset="0"/>
              </a:rPr>
              <a:t>you are overloading the assignment (</a:t>
            </a:r>
            <a:r>
              <a:rPr lang="en-US" dirty="0" smtClean="0">
                <a:solidFill>
                  <a:srgbClr val="FF33CC"/>
                </a:solidFill>
                <a:latin typeface="Consolas" pitchFamily="49" charset="0"/>
                <a:cs typeface="Consolas" pitchFamily="49" charset="0"/>
              </a:rPr>
              <a:t>=</a:t>
            </a:r>
            <a:r>
              <a:rPr lang="en-US" dirty="0" smtClean="0">
                <a:latin typeface="Arial" charset="0"/>
                <a:cs typeface="Arial" charset="0"/>
              </a:rPr>
              <a:t>) operator</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signature is:</a:t>
            </a:r>
          </a:p>
          <a:p>
            <a:pPr lvl="2" eaLnBrk="1" hangingPunct="1">
              <a:buFontTx/>
              <a:buNone/>
            </a:pPr>
            <a:r>
              <a:rPr lang="en-US" sz="1800" dirty="0" smtClean="0">
                <a:latin typeface="Consolas" pitchFamily="49" charset="0"/>
                <a:cs typeface="Consolas" pitchFamily="49" charset="0"/>
              </a:rPr>
              <a:t>List &amp;</a:t>
            </a:r>
            <a:r>
              <a:rPr lang="en-US" sz="1800" dirty="0" smtClean="0">
                <a:solidFill>
                  <a:srgbClr val="FF33CC"/>
                </a:solidFill>
                <a:latin typeface="Consolas" pitchFamily="49" charset="0"/>
                <a:cs typeface="Consolas" pitchFamily="49" charset="0"/>
              </a:rPr>
              <a:t>operator =</a:t>
            </a:r>
            <a:r>
              <a:rPr lang="en-US" sz="1800" dirty="0" smtClean="0">
                <a:latin typeface="Consolas" pitchFamily="49" charset="0"/>
                <a:cs typeface="Consolas" pitchFamily="49" charset="0"/>
              </a:rPr>
              <a:t> ( List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Now, suppose you create the following function:</a:t>
            </a:r>
          </a:p>
          <a:p>
            <a:pPr>
              <a:buNone/>
            </a:pPr>
            <a:endParaRPr lang="en-CA" sz="900" dirty="0" smtClean="0"/>
          </a:p>
          <a:p>
            <a:pPr lvl="2">
              <a:buNone/>
            </a:pPr>
            <a:r>
              <a:rPr lang="en-CA" dirty="0" smtClean="0">
                <a:latin typeface="Consolas" pitchFamily="49" charset="0"/>
                <a:cs typeface="Consolas" pitchFamily="49" charset="0"/>
              </a:rPr>
              <a:t>List initialize(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b ) {</a:t>
            </a:r>
          </a:p>
          <a:p>
            <a:pPr lvl="2">
              <a:buNone/>
            </a:pPr>
            <a:r>
              <a:rPr lang="en-CA" dirty="0" smtClean="0">
                <a:latin typeface="Consolas" pitchFamily="49" charset="0"/>
                <a:cs typeface="Consolas" pitchFamily="49" charset="0"/>
              </a:rPr>
              <a:t>    List </a:t>
            </a:r>
            <a:r>
              <a:rPr lang="en-CA" dirty="0" err="1" smtClean="0">
                <a:latin typeface="Consolas" pitchFamily="49" charset="0"/>
                <a:cs typeface="Consolas" pitchFamily="49" charset="0"/>
              </a:rPr>
              <a:t>ls</a:t>
            </a:r>
            <a:r>
              <a:rPr lang="en-CA" dirty="0" smtClean="0">
                <a:latin typeface="Consolas" pitchFamily="49" charset="0"/>
                <a:cs typeface="Consolas" pitchFamily="49" charset="0"/>
              </a:rPr>
              <a:t>;</a:t>
            </a:r>
          </a:p>
          <a:p>
            <a:pPr lvl="2">
              <a:buNone/>
            </a:pPr>
            <a:endParaRPr lang="en-CA" dirty="0" smtClean="0">
              <a:latin typeface="Consolas" pitchFamily="49" charset="0"/>
              <a:cs typeface="Consolas" pitchFamily="49" charset="0"/>
            </a:endParaRPr>
          </a:p>
          <a:p>
            <a:pPr lvl="2">
              <a:buNone/>
            </a:pP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b;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&gt;= a;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pPr lvl="2">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ls.push_front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a:t>
            </a:r>
          </a:p>
          <a:p>
            <a:pPr lvl="2">
              <a:buNone/>
            </a:pPr>
            <a:r>
              <a:rPr lang="en-CA" dirty="0" smtClean="0">
                <a:latin typeface="Consolas" pitchFamily="49" charset="0"/>
                <a:cs typeface="Consolas" pitchFamily="49" charset="0"/>
              </a:rPr>
              <a:t>    }</a:t>
            </a:r>
          </a:p>
          <a:p>
            <a:pPr lvl="2">
              <a:buNone/>
            </a:pPr>
            <a:endParaRPr lang="en-CA" dirty="0" smtClean="0">
              <a:latin typeface="Consolas" pitchFamily="49" charset="0"/>
              <a:cs typeface="Consolas" pitchFamily="49" charset="0"/>
            </a:endParaRPr>
          </a:p>
          <a:p>
            <a:pPr lvl="2">
              <a:buNone/>
            </a:pPr>
            <a:r>
              <a:rPr lang="en-CA" dirty="0" smtClean="0">
                <a:latin typeface="Consolas" pitchFamily="49" charset="0"/>
                <a:cs typeface="Consolas" pitchFamily="49" charset="0"/>
              </a:rPr>
              <a:t>    return </a:t>
            </a:r>
            <a:r>
              <a:rPr lang="en-CA" dirty="0" err="1" smtClean="0">
                <a:latin typeface="Consolas" pitchFamily="49" charset="0"/>
                <a:cs typeface="Consolas" pitchFamily="49" charset="0"/>
              </a:rPr>
              <a:t>ls</a:t>
            </a:r>
            <a:r>
              <a:rPr lang="en-CA" dirty="0" smtClean="0">
                <a:latin typeface="Consolas" pitchFamily="49" charset="0"/>
                <a:cs typeface="Consolas" pitchFamily="49" charset="0"/>
              </a:rPr>
              <a:t>;</a:t>
            </a:r>
          </a:p>
          <a:p>
            <a:pPr lvl="2">
              <a:buNone/>
            </a:pPr>
            <a:r>
              <a:rPr lang="en-CA" dirty="0" smtClean="0">
                <a:latin typeface="Consolas" pitchFamily="49" charset="0"/>
                <a:cs typeface="Consolas" pitchFamily="49" charset="0"/>
              </a:rPr>
              <a:t>}</a:t>
            </a:r>
          </a:p>
          <a:p>
            <a:pPr lvl="2">
              <a:buNone/>
            </a:pPr>
            <a:endParaRPr lang="en-CA" dirty="0" smtClean="0">
              <a:latin typeface="Consolas" pitchFamily="49" charset="0"/>
              <a:cs typeface="Consolas" pitchFamily="49" charset="0"/>
            </a:endParaRPr>
          </a:p>
          <a:p>
            <a:pPr>
              <a:buNone/>
            </a:pPr>
            <a:r>
              <a:rPr lang="en-CA" dirty="0" smtClean="0">
                <a:latin typeface="Consolas" pitchFamily="49" charset="0"/>
                <a:cs typeface="Consolas" pitchFamily="49" charset="0"/>
              </a:rPr>
              <a:t>	</a:t>
            </a:r>
            <a:r>
              <a:rPr lang="en-CA" dirty="0" smtClean="0"/>
              <a:t>and call</a:t>
            </a:r>
          </a:p>
          <a:p>
            <a:pPr>
              <a:buNone/>
            </a:pPr>
            <a:endParaRPr lang="en-CA" sz="900" dirty="0" smtClean="0"/>
          </a:p>
          <a:p>
            <a:pPr lvl="2">
              <a:buNone/>
            </a:pPr>
            <a:r>
              <a:rPr lang="en-CA" dirty="0" smtClean="0">
                <a:latin typeface="Consolas" pitchFamily="49" charset="0"/>
                <a:cs typeface="Consolas" pitchFamily="49" charset="0"/>
              </a:rPr>
              <a:t>List </a:t>
            </a:r>
            <a:r>
              <a:rPr lang="en-CA" dirty="0" err="1" smtClean="0">
                <a:latin typeface="Consolas" pitchFamily="49" charset="0"/>
                <a:cs typeface="Consolas" pitchFamily="49" charset="0"/>
              </a:rPr>
              <a:t>vec</a:t>
            </a:r>
            <a:r>
              <a:rPr lang="en-CA" dirty="0" smtClean="0">
                <a:latin typeface="Consolas" pitchFamily="49" charset="0"/>
                <a:cs typeface="Consolas" pitchFamily="49" charset="0"/>
              </a:rPr>
              <a:t> = initialize( 3, 6 );</a:t>
            </a:r>
          </a:p>
          <a:p>
            <a:pPr lvl="0">
              <a:buNone/>
            </a:pPr>
            <a:endParaRPr lang="en-CA" dirty="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dwharder\Desktop\c1.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11" name="Picture 10" descr="C:\Users\dwharder\Desktop\c2.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a:p>
            <a:pPr lvl="1"/>
            <a:r>
              <a:rPr lang="en-CA" dirty="0" smtClean="0"/>
              <a:t>Call the destructor on </a:t>
            </a:r>
            <a:r>
              <a:rPr lang="en-CA" dirty="0" err="1" smtClean="0">
                <a:latin typeface="Consolas" pitchFamily="49" charset="0"/>
                <a:cs typeface="Consolas" pitchFamily="49" charset="0"/>
              </a:rPr>
              <a:t>ls</a:t>
            </a:r>
            <a:endParaRPr lang="en-CA" dirty="0" smtClean="0">
              <a:latin typeface="Consolas" pitchFamily="49" charset="0"/>
              <a:cs typeface="Consolas" pitchFamily="49" charset="0"/>
            </a:endParaRP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1" descr="C:\Users\dwharder\Desktop\c3.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Because </a:t>
            </a:r>
            <a:r>
              <a:rPr lang="en-CA" dirty="0" err="1" smtClean="0"/>
              <a:t>ls</a:t>
            </a:r>
            <a:r>
              <a:rPr lang="en-CA" dirty="0" smtClean="0"/>
              <a:t> is a local variable, it will be garbage collected once the function returns—thus, we would normally make a copy</a:t>
            </a:r>
          </a:p>
          <a:p>
            <a:pPr lvl="1"/>
            <a:r>
              <a:rPr lang="en-CA" dirty="0" smtClean="0"/>
              <a:t>Create a copy</a:t>
            </a:r>
          </a:p>
          <a:p>
            <a:pPr lvl="1"/>
            <a:r>
              <a:rPr lang="en-CA" dirty="0" smtClean="0"/>
              <a:t>Call the destructor on </a:t>
            </a:r>
            <a:r>
              <a:rPr lang="en-CA" dirty="0" err="1" smtClean="0">
                <a:latin typeface="Consolas" pitchFamily="49" charset="0"/>
                <a:cs typeface="Consolas" pitchFamily="49" charset="0"/>
              </a:rPr>
              <a:t>ls</a:t>
            </a:r>
            <a:endParaRPr lang="en-CA" dirty="0" smtClean="0">
              <a:latin typeface="Consolas" pitchFamily="49" charset="0"/>
              <a:cs typeface="Consolas" pitchFamily="49" charset="0"/>
            </a:endParaRPr>
          </a:p>
          <a:p>
            <a:pPr lvl="1"/>
            <a:r>
              <a:rPr lang="en-CA" dirty="0" smtClean="0"/>
              <a:t>Remove the memory for </a:t>
            </a:r>
            <a:r>
              <a:rPr lang="en-CA" dirty="0" err="1" smtClean="0">
                <a:latin typeface="Consolas" pitchFamily="49" charset="0"/>
                <a:cs typeface="Consolas" pitchFamily="49" charset="0"/>
              </a:rPr>
              <a:t>ls</a:t>
            </a:r>
            <a:r>
              <a:rPr lang="en-CA" dirty="0" smtClean="0"/>
              <a:t> </a:t>
            </a:r>
            <a:br>
              <a:rPr lang="en-CA" dirty="0" smtClean="0"/>
            </a:br>
            <a:r>
              <a:rPr lang="en-CA" dirty="0" smtClean="0"/>
              <a:t>from the stack</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2" descr="C:\Users\dwharder\Desktop\c4.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Why are we allocating and </a:t>
            </a:r>
            <a:r>
              <a:rPr lang="en-CA" dirty="0" err="1" smtClean="0"/>
              <a:t>deallocating</a:t>
            </a:r>
            <a:r>
              <a:rPr lang="en-CA" dirty="0" smtClean="0"/>
              <a:t>  so much memory?</a:t>
            </a:r>
          </a:p>
          <a:p>
            <a:pPr lvl="1"/>
            <a:r>
              <a:rPr lang="en-CA" dirty="0" smtClean="0"/>
              <a:t>Until C++-11, this was the only way</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2" descr="C:\Users\dwharder\Desktop\c4.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Wouldn’t it be easier to link </a:t>
            </a:r>
            <a:r>
              <a:rPr lang="en-CA" dirty="0" err="1" smtClean="0">
                <a:latin typeface="Consolas" pitchFamily="49" charset="0"/>
                <a:cs typeface="Consolas" pitchFamily="49" charset="0"/>
              </a:rPr>
              <a:t>vec.list_head</a:t>
            </a:r>
            <a:r>
              <a:rPr lang="en-CA" dirty="0" smtClean="0"/>
              <a:t> to the first node in </a:t>
            </a:r>
            <a:r>
              <a:rPr lang="en-CA" dirty="0" err="1" smtClean="0">
                <a:latin typeface="Consolas" pitchFamily="49" charset="0"/>
                <a:cs typeface="Consolas" pitchFamily="49" charset="0"/>
              </a:rPr>
              <a:t>ls</a:t>
            </a:r>
            <a:r>
              <a:rPr lang="en-CA" dirty="0" smtClean="0"/>
              <a:t> and then set </a:t>
            </a:r>
            <a:r>
              <a:rPr lang="en-CA" dirty="0" err="1" smtClean="0">
                <a:latin typeface="Consolas" pitchFamily="49" charset="0"/>
                <a:cs typeface="Consolas" pitchFamily="49" charset="0"/>
              </a:rPr>
              <a:t>ls.list_head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nullptr</a:t>
            </a:r>
            <a:r>
              <a:rPr lang="en-CA" dirty="0" smtClean="0"/>
              <a:t>?</a:t>
            </a:r>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13" descr="C:\Users\dwharder\Desktop\c5.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by Value</a:t>
            </a:r>
            <a:endParaRPr lang="en-CA" dirty="0"/>
          </a:p>
        </p:txBody>
      </p:sp>
      <p:sp>
        <p:nvSpPr>
          <p:cNvPr id="3" name="Content Placeholder 2"/>
          <p:cNvSpPr>
            <a:spLocks noGrp="1"/>
          </p:cNvSpPr>
          <p:nvPr>
            <p:ph idx="1"/>
          </p:nvPr>
        </p:nvSpPr>
        <p:spPr/>
        <p:txBody>
          <a:bodyPr/>
          <a:lstStyle/>
          <a:p>
            <a:pPr>
              <a:buNone/>
            </a:pPr>
            <a:r>
              <a:rPr lang="en-CA" dirty="0" smtClean="0"/>
              <a:t>	Wouldn’t it be easier to link </a:t>
            </a:r>
            <a:r>
              <a:rPr lang="en-CA" dirty="0" err="1" smtClean="0">
                <a:latin typeface="Consolas" pitchFamily="49" charset="0"/>
                <a:cs typeface="Consolas" pitchFamily="49" charset="0"/>
              </a:rPr>
              <a:t>vec.list_head</a:t>
            </a:r>
            <a:r>
              <a:rPr lang="en-CA" dirty="0" smtClean="0"/>
              <a:t> to the first node in </a:t>
            </a:r>
            <a:r>
              <a:rPr lang="en-CA" dirty="0" err="1" smtClean="0">
                <a:latin typeface="Consolas" pitchFamily="49" charset="0"/>
                <a:cs typeface="Consolas" pitchFamily="49" charset="0"/>
              </a:rPr>
              <a:t>ls</a:t>
            </a:r>
            <a:r>
              <a:rPr lang="en-CA" dirty="0" smtClean="0"/>
              <a:t> and then set </a:t>
            </a:r>
            <a:r>
              <a:rPr lang="en-CA" dirty="0" err="1" smtClean="0">
                <a:latin typeface="Consolas" pitchFamily="49" charset="0"/>
                <a:cs typeface="Consolas" pitchFamily="49" charset="0"/>
              </a:rPr>
              <a:t>ls.list_head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nullptr</a:t>
            </a:r>
            <a:r>
              <a:rPr lang="en-CA" dirty="0" smtClean="0"/>
              <a:t>?</a:t>
            </a:r>
          </a:p>
          <a:p>
            <a:pPr lvl="1"/>
            <a:r>
              <a:rPr lang="en-CA" dirty="0" smtClean="0"/>
              <a:t>The destructor called on </a:t>
            </a:r>
            <a:r>
              <a:rPr lang="en-CA" dirty="0" err="1" smtClean="0">
                <a:latin typeface="Consolas" pitchFamily="49" charset="0"/>
                <a:cs typeface="Consolas" pitchFamily="49" charset="0"/>
              </a:rPr>
              <a:t>ls</a:t>
            </a:r>
            <a:r>
              <a:rPr lang="en-CA" dirty="0" smtClean="0"/>
              <a:t> </a:t>
            </a:r>
            <a:br>
              <a:rPr lang="en-CA" dirty="0" smtClean="0"/>
            </a:br>
            <a:r>
              <a:rPr lang="en-CA" dirty="0" smtClean="0"/>
              <a:t>does nothing and the memory</a:t>
            </a:r>
            <a:br>
              <a:rPr lang="en-CA" dirty="0" smtClean="0"/>
            </a:br>
            <a:r>
              <a:rPr lang="en-CA" dirty="0" smtClean="0"/>
              <a:t>for it is popped from the stack</a:t>
            </a:r>
          </a:p>
          <a:p>
            <a:pPr>
              <a:buNone/>
            </a:pPr>
            <a:endParaRPr lang="en-CA" dirty="0" smtClean="0"/>
          </a:p>
        </p:txBody>
      </p:sp>
      <p:sp>
        <p:nvSpPr>
          <p:cNvPr id="4" name="Rectangle 3"/>
          <p:cNvSpPr/>
          <p:nvPr/>
        </p:nvSpPr>
        <p:spPr>
          <a:xfrm>
            <a:off x="4283968" y="2492896"/>
            <a:ext cx="4572000" cy="2339102"/>
          </a:xfrm>
          <a:prstGeom prst="rect">
            <a:avLst/>
          </a:prstGeom>
        </p:spPr>
        <p:txBody>
          <a:bodyPr>
            <a:spAutoFit/>
          </a:bodyPr>
          <a:lstStyle/>
          <a:p>
            <a:r>
              <a:rPr lang="en-CA" sz="1600" dirty="0" smtClean="0">
                <a:latin typeface="Consolas" pitchFamily="49" charset="0"/>
                <a:cs typeface="Consolas" pitchFamily="49" charset="0"/>
              </a:rPr>
              <a:t>List initialize(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b ) {</a:t>
            </a:r>
          </a:p>
          <a:p>
            <a:r>
              <a:rPr lang="en-CA" sz="1600" dirty="0" smtClean="0">
                <a:latin typeface="Consolas" pitchFamily="49" charset="0"/>
                <a:cs typeface="Consolas" pitchFamily="49" charset="0"/>
              </a:rPr>
              <a:t>    List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b;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&gt;= a;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ls.push_front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return </a:t>
            </a:r>
            <a:r>
              <a:rPr lang="en-CA" sz="1600" dirty="0" err="1" smtClean="0">
                <a:latin typeface="Consolas" pitchFamily="49" charset="0"/>
                <a:cs typeface="Consolas" pitchFamily="49" charset="0"/>
              </a:rPr>
              <a:t>ls</a:t>
            </a:r>
            <a:r>
              <a:rPr lang="en-CA" sz="1600" dirty="0" smtClean="0">
                <a:latin typeface="Consolas" pitchFamily="49" charset="0"/>
                <a:cs typeface="Consolas" pitchFamily="49" charset="0"/>
              </a:rPr>
              <a:t>;</a:t>
            </a:r>
          </a:p>
          <a:p>
            <a:r>
              <a:rPr lang="en-CA" sz="1600" dirty="0" smtClean="0">
                <a:latin typeface="Consolas" pitchFamily="49" charset="0"/>
                <a:cs typeface="Consolas" pitchFamily="49" charset="0"/>
              </a:rPr>
              <a:t>}</a:t>
            </a:r>
            <a:endParaRPr lang="en-CA" sz="1600" dirty="0"/>
          </a:p>
        </p:txBody>
      </p:sp>
      <p:pic>
        <p:nvPicPr>
          <p:cNvPr id="5" name="Picture 8" descr="C:\Users\dwharder\Desktop\c6.png"/>
          <p:cNvPicPr>
            <a:picLocks noChangeAspect="1" noChangeArrowheads="1"/>
          </p:cNvPicPr>
          <p:nvPr/>
        </p:nvPicPr>
        <p:blipFill>
          <a:blip r:embed="rId2" cstate="print"/>
          <a:srcRect/>
          <a:stretch>
            <a:fillRect/>
          </a:stretch>
        </p:blipFill>
        <p:spPr bwMode="auto">
          <a:xfrm>
            <a:off x="1547738" y="4987869"/>
            <a:ext cx="6624662" cy="1249443"/>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Move Constructors</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move constructor</a:t>
            </a:r>
            <a:r>
              <a:rPr lang="en-CA" dirty="0" smtClean="0"/>
              <a:t> was added to the C++-11 standard</a:t>
            </a:r>
          </a:p>
          <a:p>
            <a:pPr lvl="1"/>
            <a:r>
              <a:rPr lang="en-CA" dirty="0" smtClean="0"/>
              <a:t>It is called when an </a:t>
            </a:r>
            <a:r>
              <a:rPr lang="en-CA" i="1" dirty="0" err="1" smtClean="0"/>
              <a:t>rvalue</a:t>
            </a:r>
            <a:r>
              <a:rPr lang="en-CA" dirty="0" smtClean="0"/>
              <a:t> is being assigned—as an </a:t>
            </a:r>
            <a:r>
              <a:rPr lang="en-CA" i="1" dirty="0" err="1" smtClean="0"/>
              <a:t>rvalue</a:t>
            </a:r>
            <a:r>
              <a:rPr lang="en-CA" dirty="0" smtClean="0"/>
              <a:t>, it will be deleted anyway</a:t>
            </a:r>
          </a:p>
          <a:p>
            <a:pPr lvl="1"/>
            <a:r>
              <a:rPr lang="en-CA" dirty="0" smtClean="0"/>
              <a:t>The instance </a:t>
            </a:r>
            <a:r>
              <a:rPr lang="en-CA" dirty="0" err="1" smtClean="0">
                <a:latin typeface="Consolas" pitchFamily="49" charset="0"/>
                <a:cs typeface="Consolas" pitchFamily="49" charset="0"/>
              </a:rPr>
              <a:t>ls</a:t>
            </a:r>
            <a:r>
              <a:rPr lang="en-CA" dirty="0" smtClean="0"/>
              <a:t> is being deleted as soon as it is copied</a:t>
            </a:r>
          </a:p>
          <a:p>
            <a:pPr lvl="1"/>
            <a:r>
              <a:rPr lang="en-CA" dirty="0" smtClean="0"/>
              <a:t>If a move constructor is defined, it will be called instead of a copy constructor</a:t>
            </a:r>
          </a:p>
          <a:p>
            <a:pPr lvl="1"/>
            <a:endParaRPr lang="en-CA" dirty="0" smtClean="0"/>
          </a:p>
        </p:txBody>
      </p:sp>
      <p:sp>
        <p:nvSpPr>
          <p:cNvPr id="5" name="Rectangle 4"/>
          <p:cNvSpPr/>
          <p:nvPr/>
        </p:nvSpPr>
        <p:spPr>
          <a:xfrm>
            <a:off x="1331640" y="3751872"/>
            <a:ext cx="7704856" cy="1477328"/>
          </a:xfrm>
          <a:prstGeom prst="rect">
            <a:avLst/>
          </a:prstGeom>
        </p:spPr>
        <p:txBody>
          <a:bodyPr wrap="square">
            <a:spAutoFit/>
          </a:bodyPr>
          <a:lstStyle/>
          <a:p>
            <a:r>
              <a:rPr lang="en-US" dirty="0" smtClean="0">
                <a:latin typeface="Consolas" pitchFamily="49" charset="0"/>
                <a:cs typeface="Consolas" pitchFamily="49" charset="0"/>
              </a:rPr>
              <a:t>List( List &amp;&amp;</a:t>
            </a:r>
            <a:r>
              <a:rPr lang="en-US" dirty="0" smtClean="0">
                <a:solidFill>
                  <a:srgbClr val="FF0000"/>
                </a:solidFill>
                <a:latin typeface="Consolas" pitchFamily="49" charset="0"/>
                <a:cs typeface="Consolas" pitchFamily="49" charset="0"/>
              </a:rPr>
              <a:t>list</a:t>
            </a:r>
            <a:r>
              <a:rPr lang="en-US" dirty="0" smtClean="0">
                <a:latin typeface="Consolas" pitchFamily="49" charset="0"/>
                <a:cs typeface="Consolas" pitchFamily="49" charset="0"/>
              </a:rPr>
              <a:t> ):</a:t>
            </a:r>
            <a:r>
              <a:rPr lang="en-US" dirty="0" err="1" smtClean="0">
                <a:solidFill>
                  <a:srgbClr val="0000FF"/>
                </a:solidFill>
                <a:latin typeface="Consolas" pitchFamily="49" charset="0"/>
                <a:cs typeface="Consolas" pitchFamily="49" charset="0"/>
              </a:rPr>
              <a:t>list_head</a:t>
            </a:r>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p>
          <a:p>
            <a:r>
              <a:rPr lang="en-US" dirty="0" smtClean="0">
                <a:latin typeface="Consolas" pitchFamily="49" charset="0"/>
                <a:cs typeface="Consolas" pitchFamily="49" charset="0"/>
              </a:rPr>
              <a:t>    // make </a:t>
            </a:r>
            <a:r>
              <a:rPr lang="en-US" dirty="0" smtClean="0">
                <a:solidFill>
                  <a:srgbClr val="FF0000"/>
                </a:solidFill>
                <a:latin typeface="Consolas" pitchFamily="49" charset="0"/>
                <a:cs typeface="Consolas" pitchFamily="49" charset="0"/>
              </a:rPr>
              <a:t>'list'</a:t>
            </a:r>
            <a:r>
              <a:rPr lang="en-US" dirty="0" smtClean="0">
                <a:latin typeface="Consolas" pitchFamily="49" charset="0"/>
                <a:cs typeface="Consolas" pitchFamily="49" charset="0"/>
              </a:rPr>
              <a:t> empty so that nothing is</a:t>
            </a:r>
          </a:p>
          <a:p>
            <a:r>
              <a:rPr lang="en-US" dirty="0" smtClean="0">
                <a:latin typeface="Consolas" pitchFamily="49" charset="0"/>
                <a:cs typeface="Consolas" pitchFamily="49" charset="0"/>
              </a:rPr>
              <a:t>    // done when it is passed to the destructor</a:t>
            </a:r>
          </a:p>
          <a:p>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p:txBody>
      </p:sp>
      <p:sp>
        <p:nvSpPr>
          <p:cNvPr id="6" name="Oval 5"/>
          <p:cNvSpPr/>
          <p:nvPr/>
        </p:nvSpPr>
        <p:spPr>
          <a:xfrm>
            <a:off x="2708670" y="3742994"/>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1"/>
          <p:cNvPicPr>
            <a:picLocks noChangeAspect="1" noChangeArrowheads="1"/>
          </p:cNvPicPr>
          <p:nvPr/>
        </p:nvPicPr>
        <p:blipFill>
          <a:blip r:embed="rId2" cstate="print"/>
          <a:srcRect/>
          <a:stretch>
            <a:fillRect/>
          </a:stretch>
        </p:blipFill>
        <p:spPr bwMode="auto">
          <a:xfrm>
            <a:off x="755650" y="2247900"/>
            <a:ext cx="7632700" cy="413385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4340" name="Rectangle 4"/>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Such a list could occupy memory as follows:</a:t>
            </a:r>
          </a:p>
        </p:txBody>
      </p:sp>
      <p:sp>
        <p:nvSpPr>
          <p:cNvPr id="6" name="TextBox 5"/>
          <p:cNvSpPr txBox="1"/>
          <p:nvPr/>
        </p:nvSpPr>
        <p:spPr>
          <a:xfrm>
            <a:off x="6876256" y="2996952"/>
            <a:ext cx="2018501" cy="369332"/>
          </a:xfrm>
          <a:prstGeom prst="rect">
            <a:avLst/>
          </a:prstGeom>
          <a:noFill/>
        </p:spPr>
        <p:txBody>
          <a:bodyPr wrap="none" rtlCol="0">
            <a:spAutoFit/>
          </a:bodyPr>
          <a:lstStyle/>
          <a:p>
            <a:r>
              <a:rPr lang="en-CA" dirty="0" smtClean="0">
                <a:solidFill>
                  <a:srgbClr val="FF0000"/>
                </a:solidFill>
              </a:rPr>
              <a:t>Linked List Object</a:t>
            </a:r>
            <a:endParaRPr lang="en-CA" dirty="0">
              <a:solidFill>
                <a:srgbClr val="FF0000"/>
              </a:solidFill>
            </a:endParaRPr>
          </a:p>
        </p:txBody>
      </p:sp>
      <p:cxnSp>
        <p:nvCxnSpPr>
          <p:cNvPr id="8" name="Straight Arrow Connector 7"/>
          <p:cNvCxnSpPr>
            <a:stCxn id="6" idx="2"/>
          </p:cNvCxnSpPr>
          <p:nvPr/>
        </p:nvCxnSpPr>
        <p:spPr>
          <a:xfrm flipH="1">
            <a:off x="7596336" y="3366284"/>
            <a:ext cx="289171" cy="10708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39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right-hand side is passed by value (a copy is made)</a:t>
            </a:r>
            <a:br>
              <a:rPr lang="en-US" dirty="0" smtClean="0">
                <a:latin typeface="Arial" charset="0"/>
                <a:cs typeface="Arial" charset="0"/>
              </a:rPr>
            </a:br>
            <a:r>
              <a:rPr lang="en-US" dirty="0" smtClean="0">
                <a:latin typeface="Arial" charset="0"/>
                <a:cs typeface="Arial" charset="0"/>
              </a:rPr>
              <a:t>The return value is passed by reference</a:t>
            </a:r>
          </a:p>
          <a:p>
            <a:pPr eaLnBrk="1" hangingPunct="1">
              <a:buFontTx/>
              <a:buNone/>
            </a:pPr>
            <a:r>
              <a:rPr lang="en-US" b="1" dirty="0" smtClean="0">
                <a:latin typeface="Courier New" pitchFamily="49" charset="0"/>
                <a:cs typeface="Arial" charset="0"/>
              </a:rPr>
              <a:t>		</a:t>
            </a:r>
            <a:r>
              <a:rPr lang="en-US" dirty="0" smtClean="0">
                <a:latin typeface="Consolas" pitchFamily="49" charset="0"/>
                <a:cs typeface="Consolas" pitchFamily="49" charset="0"/>
              </a:rPr>
              <a:t>List &amp;</a:t>
            </a:r>
            <a:r>
              <a:rPr lang="en-US" dirty="0" smtClean="0">
                <a:solidFill>
                  <a:srgbClr val="FF33CC"/>
                </a:solidFill>
                <a:latin typeface="Consolas" pitchFamily="49" charset="0"/>
                <a:cs typeface="Consolas" pitchFamily="49" charset="0"/>
              </a:rPr>
              <a:t>operator =</a:t>
            </a:r>
            <a:r>
              <a:rPr lang="en-US" dirty="0" smtClean="0">
                <a:latin typeface="Consolas" pitchFamily="49" charset="0"/>
                <a:cs typeface="Consolas" pitchFamily="49" charset="0"/>
              </a:rPr>
              <a:t> ( List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Note that </a:t>
            </a:r>
            <a:r>
              <a:rPr lang="en-US" dirty="0" err="1" smtClean="0">
                <a:latin typeface="Consolas" pitchFamily="49" charset="0"/>
                <a:cs typeface="Consolas" pitchFamily="49" charset="0"/>
              </a:rPr>
              <a:t>rhs</a:t>
            </a:r>
            <a:r>
              <a:rPr lang="en-US" dirty="0" smtClean="0">
                <a:latin typeface="Arial" charset="0"/>
                <a:cs typeface="Arial" charset="0"/>
              </a:rPr>
              <a:t> is a copy of the list, it is not a pointer to a list</a:t>
            </a:r>
          </a:p>
          <a:p>
            <a:pPr lvl="1" eaLnBrk="1" hangingPunct="1"/>
            <a:r>
              <a:rPr lang="en-US" dirty="0" smtClean="0">
                <a:latin typeface="Arial" charset="0"/>
                <a:cs typeface="Arial" charset="0"/>
              </a:rPr>
              <a:t>Use </a:t>
            </a:r>
            <a:r>
              <a:rPr lang="en-US" dirty="0" err="1" smtClean="0">
                <a:latin typeface="Consolas" pitchFamily="49" charset="0"/>
                <a:cs typeface="Consolas" pitchFamily="49" charset="0"/>
              </a:rPr>
              <a:t>rhs.begin</a:t>
            </a:r>
            <a:r>
              <a:rPr lang="en-US" dirty="0" smtClean="0">
                <a:latin typeface="Consolas" pitchFamily="49" charset="0"/>
                <a:cs typeface="Consolas" pitchFamily="49" charset="0"/>
              </a:rPr>
              <a:t>()</a:t>
            </a:r>
            <a:r>
              <a:rPr lang="en-US" dirty="0" smtClean="0">
                <a:latin typeface="Arial" charset="0"/>
                <a:cs typeface="Arial" charset="0"/>
              </a:rPr>
              <a:t> or </a:t>
            </a:r>
            <a:r>
              <a:rPr lang="en-US" dirty="0" err="1" smtClean="0">
                <a:latin typeface="Consolas" pitchFamily="49" charset="0"/>
                <a:cs typeface="Consolas" pitchFamily="49" charset="0"/>
              </a:rPr>
              <a:t>rhs.list_head</a:t>
            </a:r>
            <a:endParaRPr lang="en-US" sz="26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49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will swap all the values of the member variables between the left- and right-hand sides</a:t>
            </a:r>
          </a:p>
          <a:p>
            <a:pPr lvl="1" eaLnBrk="1" hangingPunct="1"/>
            <a:r>
              <a:rPr lang="en-US" dirty="0" err="1" smtClean="0">
                <a:latin typeface="Consolas" pitchFamily="49" charset="0"/>
                <a:cs typeface="Consolas" pitchFamily="49" charset="0"/>
              </a:rPr>
              <a:t>rhs</a:t>
            </a:r>
            <a:r>
              <a:rPr lang="en-US" dirty="0" smtClean="0">
                <a:latin typeface="Arial" charset="0"/>
                <a:cs typeface="Arial" charset="0"/>
              </a:rPr>
              <a:t> is already a copy, so we swap all member variables of it and </a:t>
            </a:r>
            <a:r>
              <a:rPr lang="en-US" dirty="0" smtClean="0">
                <a:latin typeface="Consolas" pitchFamily="49" charset="0"/>
                <a:cs typeface="Consolas" pitchFamily="49" charset="0"/>
              </a:rPr>
              <a:t>*this</a:t>
            </a:r>
          </a:p>
          <a:p>
            <a:pPr eaLnBrk="1" hangingPunct="1">
              <a:buFontTx/>
              <a:buNone/>
            </a:pPr>
            <a:endParaRPr lang="en-US"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List &amp;</a:t>
            </a:r>
            <a:r>
              <a:rPr lang="en-US" dirty="0" smtClean="0">
                <a:solidFill>
                  <a:srgbClr val="FF33CC"/>
                </a:solidFill>
                <a:latin typeface="Consolas" pitchFamily="49" charset="0"/>
                <a:cs typeface="Consolas" pitchFamily="49" charset="0"/>
              </a:rPr>
              <a:t>operator =</a:t>
            </a:r>
            <a:r>
              <a:rPr lang="en-US" dirty="0" smtClean="0">
                <a:latin typeface="Consolas" pitchFamily="49" charset="0"/>
                <a:cs typeface="Consolas" pitchFamily="49" charset="0"/>
              </a:rPr>
              <a:t> ( List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 {</a:t>
            </a:r>
          </a:p>
          <a:p>
            <a:pPr lvl="2" eaLnBrk="1" hangingPunct="1">
              <a:buFontTx/>
              <a:buNone/>
            </a:pPr>
            <a:r>
              <a:rPr lang="en-US" dirty="0" smtClean="0">
                <a:latin typeface="Consolas" pitchFamily="49" charset="0"/>
                <a:cs typeface="Consolas" pitchFamily="49" charset="0"/>
              </a:rPr>
              <a:t>    // '</a:t>
            </a:r>
            <a:r>
              <a:rPr lang="en-US" dirty="0" err="1" smtClean="0">
                <a:latin typeface="Consolas" pitchFamily="49" charset="0"/>
                <a:cs typeface="Consolas" pitchFamily="49" charset="0"/>
              </a:rPr>
              <a:t>rhs</a:t>
            </a:r>
            <a:r>
              <a:rPr lang="en-US" dirty="0" smtClean="0">
                <a:latin typeface="Consolas" pitchFamily="49" charset="0"/>
                <a:cs typeface="Consolas" pitchFamily="49" charset="0"/>
              </a:rPr>
              <a:t>' is passed by value--it is a copy of the</a:t>
            </a:r>
          </a:p>
          <a:p>
            <a:pPr lvl="2" eaLnBrk="1" hangingPunct="1">
              <a:buFontTx/>
              <a:buNone/>
            </a:pPr>
            <a:r>
              <a:rPr lang="en-US" dirty="0" smtClean="0">
                <a:latin typeface="Consolas" pitchFamily="49" charset="0"/>
                <a:cs typeface="Consolas" pitchFamily="49" charset="0"/>
              </a:rPr>
              <a:t>    // right-hand side of the assignment</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 Swap all the entries of the copy with this</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return *this;</a:t>
            </a:r>
          </a:p>
          <a:p>
            <a:pPr lvl="2" eaLnBrk="1" hangingPunct="1">
              <a:buFontTx/>
              <a:buNone/>
            </a:pPr>
            <a:r>
              <a:rPr lang="en-US"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lvl="2" eaLnBrk="1" hangingPunct="1">
              <a:buFontTx/>
              <a:buNone/>
            </a:pPr>
            <a:r>
              <a:rPr lang="en-US" sz="1800" dirty="0" smtClean="0">
                <a:latin typeface="Consolas" pitchFamily="49" charset="0"/>
                <a:cs typeface="Consolas" pitchFamily="49" charset="0"/>
              </a:rPr>
              <a:t>List &amp;List::</a:t>
            </a:r>
            <a:r>
              <a:rPr lang="en-US" sz="1800" dirty="0" smtClean="0">
                <a:solidFill>
                  <a:srgbClr val="FF33CC"/>
                </a:solidFill>
                <a:latin typeface="Consolas" pitchFamily="49" charset="0"/>
                <a:cs typeface="Consolas" pitchFamily="49" charset="0"/>
              </a:rPr>
              <a:t>operator =</a:t>
            </a:r>
            <a:r>
              <a:rPr lang="en-US" sz="1800" dirty="0" smtClean="0">
                <a:latin typeface="Consolas" pitchFamily="49" charset="0"/>
                <a:cs typeface="Consolas" pitchFamily="49" charset="0"/>
              </a:rPr>
              <a:t> ( List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 {</a:t>
            </a:r>
          </a:p>
          <a:p>
            <a:pPr lvl="2" eaLnBrk="1" hangingPunct="1">
              <a:buFontTx/>
              <a:buNone/>
            </a:pPr>
            <a:r>
              <a:rPr lang="en-US" sz="1800" dirty="0" smtClean="0">
                <a:latin typeface="Consolas" pitchFamily="49" charset="0"/>
                <a:cs typeface="Consolas" pitchFamily="49" charset="0"/>
              </a:rPr>
              <a:t>    std::swap( *</a:t>
            </a:r>
            <a:r>
              <a:rPr lang="en-US" sz="1800" dirty="0" smtClean="0">
                <a:solidFill>
                  <a:srgbClr val="0070C0"/>
                </a:solidFill>
                <a:latin typeface="Consolas" pitchFamily="49" charset="0"/>
                <a:cs typeface="Consolas" pitchFamily="49" charset="0"/>
              </a:rPr>
              <a:t>this</a:t>
            </a:r>
            <a:r>
              <a:rPr lang="en-US" sz="1800" dirty="0" smtClean="0">
                <a:latin typeface="Consolas" pitchFamily="49" charset="0"/>
                <a:cs typeface="Consolas" pitchFamily="49" charset="0"/>
              </a:rPr>
              <a:t>, </a:t>
            </a:r>
            <a:r>
              <a:rPr lang="en-US" sz="1800" dirty="0" err="1" smtClean="0">
                <a:solidFill>
                  <a:srgbClr val="FF0000"/>
                </a:solidFill>
                <a:latin typeface="Consolas" pitchFamily="49" charset="0"/>
                <a:cs typeface="Consolas" pitchFamily="49" charset="0"/>
              </a:rPr>
              <a:t>rhs</a:t>
            </a:r>
            <a:r>
              <a:rPr lang="en-US" sz="1800" dirty="0" smtClean="0">
                <a:latin typeface="Consolas" pitchFamily="49" charset="0"/>
                <a:cs typeface="Consolas" pitchFamily="49" charset="0"/>
              </a:rPr>
              <a:t> );</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 Memory for </a:t>
            </a:r>
            <a:r>
              <a:rPr lang="en-US" sz="1800" dirty="0" err="1" smtClean="0">
                <a:latin typeface="Consolas" pitchFamily="49" charset="0"/>
                <a:cs typeface="Consolas" pitchFamily="49" charset="0"/>
              </a:rPr>
              <a:t>rhs</a:t>
            </a:r>
            <a:r>
              <a:rPr lang="en-US" sz="1800" dirty="0" smtClean="0">
                <a:latin typeface="Consolas" pitchFamily="49" charset="0"/>
                <a:cs typeface="Consolas" pitchFamily="49" charset="0"/>
              </a:rPr>
              <a:t> was allocated on the stack</a:t>
            </a:r>
          </a:p>
          <a:p>
            <a:pPr lvl="2" eaLnBrk="1" hangingPunct="1">
              <a:buFontTx/>
              <a:buNone/>
            </a:pPr>
            <a:r>
              <a:rPr lang="en-US" sz="1800" dirty="0" smtClean="0">
                <a:latin typeface="Consolas" pitchFamily="49" charset="0"/>
                <a:cs typeface="Consolas" pitchFamily="49" charset="0"/>
              </a:rPr>
              <a:t>    // and the destructor will delete it</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return *</a:t>
            </a:r>
            <a:r>
              <a:rPr lang="en-US" sz="1800" dirty="0" smtClean="0">
                <a:solidFill>
                  <a:srgbClr val="0070C0"/>
                </a:solidFill>
                <a:latin typeface="Consolas" pitchFamily="49" charset="0"/>
                <a:cs typeface="Consolas" pitchFamily="49" charset="0"/>
              </a:rPr>
              <a:t>this</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70" name="Picture 10" descr="C:\Users\dwharder\Desktop\v1.png"/>
          <p:cNvPicPr>
            <a:picLocks noChangeAspect="1" noChangeArrowheads="1"/>
          </p:cNvPicPr>
          <p:nvPr/>
        </p:nvPicPr>
        <p:blipFill>
          <a:blip r:embed="rId2" cstate="print"/>
          <a:srcRect/>
          <a:stretch>
            <a:fillRect/>
          </a:stretch>
        </p:blipFill>
        <p:spPr bwMode="auto">
          <a:xfrm>
            <a:off x="251520" y="4294177"/>
            <a:ext cx="5436096" cy="1930722"/>
          </a:xfrm>
          <a:prstGeom prst="rect">
            <a:avLst/>
          </a:prstGeom>
          <a:noFill/>
        </p:spPr>
      </p:pic>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p:txBody>
      </p:sp>
      <p:sp>
        <p:nvSpPr>
          <p:cNvPr id="22" name="Rectangle 21"/>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p:txBody>
      </p:sp>
      <p:pic>
        <p:nvPicPr>
          <p:cNvPr id="13" name="Picture 9" descr="C:\Users\dwharder\Desktop\v2.png"/>
          <p:cNvPicPr>
            <a:picLocks noChangeAspect="1" noChangeArrowheads="1"/>
          </p:cNvPicPr>
          <p:nvPr/>
        </p:nvPicPr>
        <p:blipFill>
          <a:blip r:embed="rId2" cstate="print"/>
          <a:srcRect/>
          <a:stretch>
            <a:fillRect/>
          </a:stretch>
        </p:blipFill>
        <p:spPr bwMode="auto">
          <a:xfrm>
            <a:off x="251520" y="4293096"/>
            <a:ext cx="5436096" cy="1934978"/>
          </a:xfrm>
          <a:prstGeom prst="rect">
            <a:avLst/>
          </a:prstGeom>
          <a:noFill/>
        </p:spPr>
      </p:pic>
      <p:sp>
        <p:nvSpPr>
          <p:cNvPr id="14" name="Rectangle 13"/>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endParaRPr lang="en-US" dirty="0" smtClean="0">
              <a:latin typeface="Consolas" pitchFamily="49" charset="0"/>
              <a:cs typeface="Consolas" pitchFamily="49" charset="0"/>
            </a:endParaRPr>
          </a:p>
        </p:txBody>
      </p:sp>
      <p:pic>
        <p:nvPicPr>
          <p:cNvPr id="7" name="Picture 8" descr="C:\Users\dwharder\Desktop\v3.png"/>
          <p:cNvPicPr>
            <a:picLocks noChangeAspect="1" noChangeArrowheads="1"/>
          </p:cNvPicPr>
          <p:nvPr/>
        </p:nvPicPr>
        <p:blipFill>
          <a:blip r:embed="rId2" cstate="print"/>
          <a:srcRect/>
          <a:stretch>
            <a:fillRect/>
          </a:stretch>
        </p:blipFill>
        <p:spPr bwMode="auto">
          <a:xfrm>
            <a:off x="251520" y="4293096"/>
            <a:ext cx="5436096" cy="1934978"/>
          </a:xfrm>
          <a:prstGeom prst="rect">
            <a:avLst/>
          </a:prstGeom>
          <a:noFill/>
        </p:spPr>
      </p:pic>
      <p:sp>
        <p:nvSpPr>
          <p:cNvPr id="8" name="Rectangle 7"/>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011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Arial" charset="0"/>
              <a:cs typeface="Arial" charset="0"/>
            </a:endParaRPr>
          </a:p>
          <a:p>
            <a:pPr lvl="1" eaLnBrk="1" hangingPunct="1"/>
            <a:r>
              <a:rPr lang="en-US" dirty="0" smtClean="0">
                <a:latin typeface="Arial" charset="0"/>
                <a:cs typeface="Arial" charset="0"/>
              </a:rPr>
              <a:t>We return and the </a:t>
            </a:r>
            <a:br>
              <a:rPr lang="en-US" dirty="0" smtClean="0">
                <a:latin typeface="Arial" charset="0"/>
                <a:cs typeface="Arial" charset="0"/>
              </a:rPr>
            </a:br>
            <a:r>
              <a:rPr lang="en-US" dirty="0" smtClean="0">
                <a:latin typeface="Arial" charset="0"/>
                <a:cs typeface="Arial" charset="0"/>
              </a:rPr>
              <a:t>destructor is called on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endParaRPr lang="en-US" dirty="0" smtClean="0">
              <a:latin typeface="Consolas" pitchFamily="49" charset="0"/>
              <a:cs typeface="Consolas" pitchFamily="49" charset="0"/>
            </a:endParaRPr>
          </a:p>
        </p:txBody>
      </p:sp>
      <p:pic>
        <p:nvPicPr>
          <p:cNvPr id="8" name="Picture 7" descr="C:\Users\dwharder\Desktop\v4.png"/>
          <p:cNvPicPr>
            <a:picLocks noChangeAspect="1" noChangeArrowheads="1"/>
          </p:cNvPicPr>
          <p:nvPr/>
        </p:nvPicPr>
        <p:blipFill>
          <a:blip r:embed="rId2" cstate="print"/>
          <a:srcRect/>
          <a:stretch>
            <a:fillRect/>
          </a:stretch>
        </p:blipFill>
        <p:spPr bwMode="auto">
          <a:xfrm>
            <a:off x="251520" y="4293096"/>
            <a:ext cx="5436096" cy="1934978"/>
          </a:xfrm>
          <a:prstGeom prst="rect">
            <a:avLst/>
          </a:prstGeom>
          <a:noFill/>
        </p:spPr>
      </p:pic>
      <p:sp>
        <p:nvSpPr>
          <p:cNvPr id="9" name="Rectangle 8"/>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91139"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Visually, we are doing the following:</a:t>
            </a:r>
          </a:p>
          <a:p>
            <a:pPr lvl="1" eaLnBrk="1" hangingPunct="1"/>
            <a:r>
              <a:rPr lang="en-US" dirty="0" smtClean="0">
                <a:latin typeface="Arial" charset="0"/>
                <a:cs typeface="Arial" charset="0"/>
              </a:rPr>
              <a:t>Passed by value, the copy constructor is called to create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Swapping the member variables of </a:t>
            </a:r>
            <a:r>
              <a:rPr lang="en-US" dirty="0" smtClean="0">
                <a:latin typeface="Consolas" pitchFamily="49" charset="0"/>
                <a:cs typeface="Consolas" pitchFamily="49" charset="0"/>
              </a:rPr>
              <a:t>*this</a:t>
            </a:r>
            <a:r>
              <a:rPr lang="en-US" dirty="0" smtClean="0">
                <a:latin typeface="Arial" charset="0"/>
                <a:cs typeface="Arial" charset="0"/>
              </a:rPr>
              <a:t> and </a:t>
            </a:r>
            <a:r>
              <a:rPr lang="en-US" dirty="0" err="1" smtClean="0">
                <a:latin typeface="Consolas" pitchFamily="49" charset="0"/>
                <a:cs typeface="Consolas" pitchFamily="49" charset="0"/>
              </a:rPr>
              <a:t>rhs</a:t>
            </a:r>
            <a:endParaRPr lang="en-US" dirty="0" smtClean="0">
              <a:latin typeface="Arial" charset="0"/>
              <a:cs typeface="Arial" charset="0"/>
            </a:endParaRPr>
          </a:p>
          <a:p>
            <a:pPr lvl="1" eaLnBrk="1" hangingPunct="1"/>
            <a:r>
              <a:rPr lang="en-US" dirty="0" smtClean="0">
                <a:latin typeface="Arial" charset="0"/>
                <a:cs typeface="Arial" charset="0"/>
              </a:rPr>
              <a:t>We return and the </a:t>
            </a:r>
            <a:br>
              <a:rPr lang="en-US" dirty="0" smtClean="0">
                <a:latin typeface="Arial" charset="0"/>
                <a:cs typeface="Arial" charset="0"/>
              </a:rPr>
            </a:br>
            <a:r>
              <a:rPr lang="en-US" dirty="0" smtClean="0">
                <a:latin typeface="Arial" charset="0"/>
                <a:cs typeface="Arial" charset="0"/>
              </a:rPr>
              <a:t>destructor is called on </a:t>
            </a:r>
            <a:r>
              <a:rPr lang="en-US" dirty="0" err="1" smtClean="0">
                <a:latin typeface="Consolas" pitchFamily="49" charset="0"/>
                <a:cs typeface="Consolas" pitchFamily="49" charset="0"/>
              </a:rPr>
              <a:t>rhs</a:t>
            </a:r>
            <a:endParaRPr lang="en-US" dirty="0" smtClean="0">
              <a:latin typeface="Consolas" pitchFamily="49" charset="0"/>
              <a:cs typeface="Consolas" pitchFamily="49" charset="0"/>
            </a:endParaRPr>
          </a:p>
          <a:p>
            <a:pPr lvl="1" eaLnBrk="1" hangingPunct="1"/>
            <a:r>
              <a:rPr lang="en-US" dirty="0" smtClean="0">
                <a:latin typeface="Arial" charset="0"/>
                <a:cs typeface="Arial" charset="0"/>
              </a:rPr>
              <a:t>Back in the calling function,</a:t>
            </a:r>
            <a:br>
              <a:rPr lang="en-US" dirty="0" smtClean="0">
                <a:latin typeface="Arial" charset="0"/>
                <a:cs typeface="Arial" charset="0"/>
              </a:rPr>
            </a:br>
            <a:r>
              <a:rPr lang="en-US" dirty="0" smtClean="0">
                <a:latin typeface="Arial" charset="0"/>
                <a:cs typeface="Arial" charset="0"/>
              </a:rPr>
              <a:t>the two lists contain the</a:t>
            </a:r>
            <a:br>
              <a:rPr lang="en-US" dirty="0" smtClean="0">
                <a:latin typeface="Arial" charset="0"/>
                <a:cs typeface="Arial" charset="0"/>
              </a:rPr>
            </a:br>
            <a:r>
              <a:rPr lang="en-US" dirty="0" smtClean="0">
                <a:latin typeface="Arial" charset="0"/>
                <a:cs typeface="Arial" charset="0"/>
              </a:rPr>
              <a:t>same values</a:t>
            </a:r>
            <a:endParaRPr lang="en-US" dirty="0" smtClean="0">
              <a:latin typeface="Consolas" pitchFamily="49" charset="0"/>
              <a:cs typeface="Consolas" pitchFamily="49" charset="0"/>
            </a:endParaRPr>
          </a:p>
        </p:txBody>
      </p:sp>
      <p:sp>
        <p:nvSpPr>
          <p:cNvPr id="6" name="Rectangle 5"/>
          <p:cNvSpPr/>
          <p:nvPr/>
        </p:nvSpPr>
        <p:spPr>
          <a:xfrm>
            <a:off x="4733256" y="2708920"/>
            <a:ext cx="4375248" cy="1077218"/>
          </a:xfrm>
          <a:prstGeom prst="rect">
            <a:avLst/>
          </a:prstGeom>
        </p:spPr>
        <p:txBody>
          <a:bodyPr wrap="square">
            <a:spAutoFit/>
          </a:bodyPr>
          <a:lstStyle/>
          <a:p>
            <a:r>
              <a:rPr lang="en-US" sz="1600" dirty="0" smtClean="0">
                <a:latin typeface="Consolas" pitchFamily="49" charset="0"/>
                <a:cs typeface="Consolas" pitchFamily="49" charset="0"/>
              </a:rPr>
              <a:t>List &amp;List::</a:t>
            </a:r>
            <a:r>
              <a:rPr lang="en-US" sz="1600" dirty="0" smtClean="0">
                <a:solidFill>
                  <a:srgbClr val="FF33CC"/>
                </a:solidFill>
                <a:latin typeface="Consolas" pitchFamily="49" charset="0"/>
                <a:cs typeface="Consolas" pitchFamily="49" charset="0"/>
              </a:rPr>
              <a:t>operator =</a:t>
            </a:r>
            <a:r>
              <a:rPr lang="en-US" sz="1600" dirty="0" smtClean="0">
                <a:latin typeface="Consolas" pitchFamily="49" charset="0"/>
                <a:cs typeface="Consolas" pitchFamily="49" charset="0"/>
              </a:rPr>
              <a:t> ( List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 {</a:t>
            </a:r>
          </a:p>
          <a:p>
            <a:r>
              <a:rPr lang="en-US" sz="1600" dirty="0" smtClean="0">
                <a:latin typeface="Consolas" pitchFamily="49" charset="0"/>
                <a:cs typeface="Consolas" pitchFamily="49" charset="0"/>
              </a:rPr>
              <a:t>    std::swap(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 </a:t>
            </a:r>
            <a:r>
              <a:rPr lang="en-US" sz="1600" dirty="0" err="1" smtClean="0">
                <a:solidFill>
                  <a:srgbClr val="FF0000"/>
                </a:solidFill>
                <a:latin typeface="Consolas" pitchFamily="49" charset="0"/>
                <a:cs typeface="Consolas" pitchFamily="49" charset="0"/>
              </a:rPr>
              <a:t>rhs</a:t>
            </a:r>
            <a:r>
              <a:rPr lang="en-US" sz="1600" dirty="0" smtClean="0">
                <a:latin typeface="Consolas" pitchFamily="49" charset="0"/>
                <a:cs typeface="Consolas" pitchFamily="49" charset="0"/>
              </a:rPr>
              <a:t> );</a:t>
            </a:r>
          </a:p>
          <a:p>
            <a:r>
              <a:rPr lang="en-US" sz="1600" dirty="0" smtClean="0">
                <a:latin typeface="Consolas" pitchFamily="49" charset="0"/>
                <a:cs typeface="Consolas" pitchFamily="49" charset="0"/>
              </a:rPr>
              <a:t>    return </a:t>
            </a:r>
            <a:r>
              <a:rPr lang="en-US" sz="1600" dirty="0" smtClean="0">
                <a:solidFill>
                  <a:srgbClr val="0070C0"/>
                </a:solidFill>
                <a:latin typeface="Consolas" pitchFamily="49" charset="0"/>
                <a:cs typeface="Consolas" pitchFamily="49" charset="0"/>
              </a:rPr>
              <a:t>*this</a:t>
            </a:r>
            <a:r>
              <a:rPr lang="en-US" sz="1600" dirty="0" smtClean="0">
                <a:latin typeface="Consolas" pitchFamily="49" charset="0"/>
                <a:cs typeface="Consolas" pitchFamily="49" charset="0"/>
              </a:rPr>
              <a:t>;</a:t>
            </a:r>
          </a:p>
          <a:p>
            <a:r>
              <a:rPr lang="en-US" sz="1600" dirty="0" smtClean="0">
                <a:latin typeface="Consolas" pitchFamily="49" charset="0"/>
                <a:cs typeface="Consolas" pitchFamily="49" charset="0"/>
              </a:rPr>
              <a:t>}</a:t>
            </a:r>
          </a:p>
        </p:txBody>
      </p:sp>
      <p:pic>
        <p:nvPicPr>
          <p:cNvPr id="8" name="Picture 11" descr="C:\Users\dwharder\Desktop\v5.png"/>
          <p:cNvPicPr>
            <a:picLocks noChangeAspect="1" noChangeArrowheads="1"/>
          </p:cNvPicPr>
          <p:nvPr/>
        </p:nvPicPr>
        <p:blipFill>
          <a:blip r:embed="rId2" cstate="print"/>
          <a:srcRect/>
          <a:stretch>
            <a:fillRect/>
          </a:stretch>
        </p:blipFill>
        <p:spPr bwMode="auto">
          <a:xfrm>
            <a:off x="251520" y="4294177"/>
            <a:ext cx="5436096" cy="1930722"/>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Assignment</a:t>
            </a:r>
            <a:endParaRPr lang="en-CA" dirty="0"/>
          </a:p>
        </p:txBody>
      </p:sp>
      <p:sp>
        <p:nvSpPr>
          <p:cNvPr id="3" name="Content Placeholder 2"/>
          <p:cNvSpPr>
            <a:spLocks noGrp="1"/>
          </p:cNvSpPr>
          <p:nvPr>
            <p:ph idx="1"/>
          </p:nvPr>
        </p:nvSpPr>
        <p:spPr/>
        <p:txBody>
          <a:bodyPr/>
          <a:lstStyle/>
          <a:p>
            <a:pPr>
              <a:buNone/>
            </a:pPr>
            <a:r>
              <a:rPr lang="en-CA" dirty="0" smtClean="0"/>
              <a:t>	Can we do better?</a:t>
            </a:r>
          </a:p>
          <a:p>
            <a:pPr lvl="1"/>
            <a:r>
              <a:rPr lang="en-CA" dirty="0" smtClean="0"/>
              <a:t>This idea of </a:t>
            </a:r>
            <a:r>
              <a:rPr lang="en-CA" i="1" dirty="0" smtClean="0"/>
              <a:t>copy and swap</a:t>
            </a:r>
            <a:r>
              <a:rPr lang="en-CA" dirty="0" smtClean="0"/>
              <a:t> is highly visible in the literature</a:t>
            </a:r>
          </a:p>
          <a:p>
            <a:pPr lvl="1"/>
            <a:r>
              <a:rPr lang="en-CA" dirty="0" smtClean="0"/>
              <a:t>If the copy constructor is written correctly, it will be fast</a:t>
            </a:r>
          </a:p>
          <a:p>
            <a:pPr lvl="1"/>
            <a:r>
              <a:rPr lang="en-CA" dirty="0" smtClean="0"/>
              <a:t>Is it always the most efficient?</a:t>
            </a:r>
          </a:p>
          <a:p>
            <a:pPr lvl="1"/>
            <a:endParaRPr lang="en-CA" dirty="0" smtClean="0"/>
          </a:p>
          <a:p>
            <a:pPr>
              <a:buNone/>
            </a:pPr>
            <a:r>
              <a:rPr lang="en-CA" dirty="0" smtClean="0"/>
              <a:t>	Consider the calls to </a:t>
            </a:r>
            <a:r>
              <a:rPr lang="en-CA" dirty="0" smtClean="0">
                <a:latin typeface="Consolas" pitchFamily="49" charset="0"/>
                <a:cs typeface="Consolas" pitchFamily="49" charset="0"/>
              </a:rPr>
              <a:t>new</a:t>
            </a:r>
            <a:r>
              <a:rPr lang="en-CA" dirty="0" smtClean="0"/>
              <a:t> and </a:t>
            </a:r>
            <a:r>
              <a:rPr lang="en-CA" dirty="0" smtClean="0">
                <a:latin typeface="Consolas" pitchFamily="49" charset="0"/>
                <a:cs typeface="Consolas" pitchFamily="49" charset="0"/>
              </a:rPr>
              <a:t>delete</a:t>
            </a:r>
          </a:p>
          <a:p>
            <a:pPr lvl="1"/>
            <a:r>
              <a:rPr lang="en-CA" dirty="0" smtClean="0"/>
              <a:t>Each of these is very expensive…</a:t>
            </a:r>
          </a:p>
          <a:p>
            <a:pPr lvl="1"/>
            <a:r>
              <a:rPr lang="en-CA" dirty="0" smtClean="0"/>
              <a:t>Would it not be better to reuse the nodes if possible?</a:t>
            </a:r>
            <a:endParaRPr lang="en-CA" dirty="0"/>
          </a:p>
        </p:txBody>
      </p:sp>
      <p:pic>
        <p:nvPicPr>
          <p:cNvPr id="6" name="Picture 3" descr="C:\Users\dwharder\Desktop\v1.png"/>
          <p:cNvPicPr>
            <a:picLocks noChangeAspect="1" noChangeArrowheads="1"/>
          </p:cNvPicPr>
          <p:nvPr/>
        </p:nvPicPr>
        <p:blipFill>
          <a:blip r:embed="rId2" cstate="print"/>
          <a:srcRect/>
          <a:stretch>
            <a:fillRect/>
          </a:stretch>
        </p:blipFill>
        <p:spPr bwMode="auto">
          <a:xfrm>
            <a:off x="2483768" y="4430272"/>
            <a:ext cx="4896544" cy="1158968"/>
          </a:xfrm>
          <a:prstGeom prst="rect">
            <a:avLst/>
          </a:prstGeom>
          <a:noFill/>
        </p:spPr>
      </p:pic>
      <p:sp>
        <p:nvSpPr>
          <p:cNvPr id="8" name="Rectangle 7"/>
          <p:cNvSpPr/>
          <p:nvPr/>
        </p:nvSpPr>
        <p:spPr>
          <a:xfrm>
            <a:off x="5724128" y="6237312"/>
            <a:ext cx="3095719" cy="369332"/>
          </a:xfrm>
          <a:prstGeom prst="rect">
            <a:avLst/>
          </a:prstGeom>
        </p:spPr>
        <p:txBody>
          <a:bodyPr wrap="none">
            <a:spAutoFit/>
          </a:bodyPr>
          <a:lstStyle/>
          <a:p>
            <a:r>
              <a:rPr lang="en-CA" dirty="0" smtClean="0"/>
              <a:t>Reference:  Howard </a:t>
            </a:r>
            <a:r>
              <a:rPr lang="en-CA" dirty="0" err="1" smtClean="0"/>
              <a:t>Hinnant</a:t>
            </a:r>
            <a:endParaRPr lang="en-CA"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Assignment</a:t>
            </a:r>
            <a:endParaRPr lang="en-CA" dirty="0"/>
          </a:p>
        </p:txBody>
      </p:sp>
      <p:sp>
        <p:nvSpPr>
          <p:cNvPr id="3" name="Content Placeholder 2"/>
          <p:cNvSpPr>
            <a:spLocks noGrp="1"/>
          </p:cNvSpPr>
          <p:nvPr>
            <p:ph idx="1"/>
          </p:nvPr>
        </p:nvSpPr>
        <p:spPr/>
        <p:txBody>
          <a:bodyPr/>
          <a:lstStyle/>
          <a:p>
            <a:pPr>
              <a:buNone/>
            </a:pPr>
            <a:r>
              <a:rPr lang="en-CA" dirty="0" smtClean="0"/>
              <a:t>	Can we do better?</a:t>
            </a:r>
          </a:p>
          <a:p>
            <a:pPr lvl="1"/>
            <a:r>
              <a:rPr lang="en-CA" dirty="0" smtClean="0"/>
              <a:t>This idea of </a:t>
            </a:r>
            <a:r>
              <a:rPr lang="en-CA" i="1" dirty="0" smtClean="0"/>
              <a:t>copy and swap</a:t>
            </a:r>
            <a:r>
              <a:rPr lang="en-CA" dirty="0" smtClean="0"/>
              <a:t> is highly visible in the literature</a:t>
            </a:r>
          </a:p>
          <a:p>
            <a:pPr lvl="1"/>
            <a:r>
              <a:rPr lang="en-CA" dirty="0" smtClean="0"/>
              <a:t>If the copy constructor is written correctly, it will be fast</a:t>
            </a:r>
          </a:p>
          <a:p>
            <a:pPr lvl="1"/>
            <a:r>
              <a:rPr lang="en-CA" dirty="0" smtClean="0"/>
              <a:t>Is it always the most efficient?</a:t>
            </a:r>
          </a:p>
          <a:p>
            <a:pPr lvl="1"/>
            <a:endParaRPr lang="en-CA" dirty="0" smtClean="0"/>
          </a:p>
          <a:p>
            <a:pPr>
              <a:buNone/>
            </a:pPr>
            <a:r>
              <a:rPr lang="en-CA" dirty="0" smtClean="0"/>
              <a:t>	Consider the calls to </a:t>
            </a:r>
            <a:r>
              <a:rPr lang="en-CA" dirty="0" smtClean="0">
                <a:latin typeface="Consolas" pitchFamily="49" charset="0"/>
                <a:cs typeface="Consolas" pitchFamily="49" charset="0"/>
              </a:rPr>
              <a:t>new</a:t>
            </a:r>
            <a:r>
              <a:rPr lang="en-CA" dirty="0" smtClean="0"/>
              <a:t> and </a:t>
            </a:r>
            <a:r>
              <a:rPr lang="en-CA" dirty="0" smtClean="0">
                <a:latin typeface="Consolas" pitchFamily="49" charset="0"/>
                <a:cs typeface="Consolas" pitchFamily="49" charset="0"/>
              </a:rPr>
              <a:t>delete</a:t>
            </a:r>
          </a:p>
          <a:p>
            <a:pPr lvl="1"/>
            <a:r>
              <a:rPr lang="en-CA" dirty="0" smtClean="0"/>
              <a:t>Each of these is very expensive…</a:t>
            </a:r>
          </a:p>
          <a:p>
            <a:pPr lvl="1"/>
            <a:r>
              <a:rPr lang="en-CA" dirty="0" smtClean="0"/>
              <a:t>Would it not be better to reuse the nodes if possible?</a:t>
            </a:r>
          </a:p>
          <a:p>
            <a:pPr lvl="1"/>
            <a:endParaRPr lang="en-CA" dirty="0" smtClean="0"/>
          </a:p>
          <a:p>
            <a:pPr lvl="1"/>
            <a:endParaRPr lang="en-CA" dirty="0" smtClean="0"/>
          </a:p>
          <a:p>
            <a:pPr lvl="1"/>
            <a:endParaRPr lang="en-CA" dirty="0" smtClean="0"/>
          </a:p>
          <a:p>
            <a:pPr lvl="1"/>
            <a:endParaRPr lang="en-CA" dirty="0" smtClean="0"/>
          </a:p>
          <a:p>
            <a:pPr lvl="1"/>
            <a:r>
              <a:rPr lang="en-CA" dirty="0" smtClean="0"/>
              <a:t>No calls to </a:t>
            </a:r>
            <a:r>
              <a:rPr lang="en-CA" dirty="0" smtClean="0">
                <a:latin typeface="Consolas" pitchFamily="49" charset="0"/>
                <a:cs typeface="Consolas" pitchFamily="49" charset="0"/>
              </a:rPr>
              <a:t>new</a:t>
            </a:r>
            <a:r>
              <a:rPr lang="en-CA" dirty="0" smtClean="0"/>
              <a:t> or </a:t>
            </a:r>
            <a:r>
              <a:rPr lang="en-CA" dirty="0" smtClean="0">
                <a:latin typeface="Consolas" pitchFamily="49" charset="0"/>
                <a:cs typeface="Consolas" pitchFamily="49" charset="0"/>
              </a:rPr>
              <a:t>delete</a:t>
            </a:r>
            <a:endParaRPr lang="en-CA" dirty="0">
              <a:latin typeface="Consolas" pitchFamily="49" charset="0"/>
              <a:cs typeface="Consolas" pitchFamily="49" charset="0"/>
            </a:endParaRPr>
          </a:p>
        </p:txBody>
      </p:sp>
      <p:pic>
        <p:nvPicPr>
          <p:cNvPr id="528386" name="Picture 2" descr="C:\Users\dwharder\Desktop\v2.png"/>
          <p:cNvPicPr>
            <a:picLocks noChangeAspect="1" noChangeArrowheads="1"/>
          </p:cNvPicPr>
          <p:nvPr/>
        </p:nvPicPr>
        <p:blipFill>
          <a:blip r:embed="rId2" cstate="print"/>
          <a:srcRect/>
          <a:stretch>
            <a:fillRect/>
          </a:stretch>
        </p:blipFill>
        <p:spPr bwMode="auto">
          <a:xfrm>
            <a:off x="2483768" y="4430272"/>
            <a:ext cx="4896544" cy="1158968"/>
          </a:xfrm>
          <a:prstGeom prst="rect">
            <a:avLst/>
          </a:prstGeom>
          <a:noFill/>
        </p:spPr>
      </p:pic>
      <p:sp>
        <p:nvSpPr>
          <p:cNvPr id="6" name="Rectangle 5"/>
          <p:cNvSpPr/>
          <p:nvPr/>
        </p:nvSpPr>
        <p:spPr>
          <a:xfrm>
            <a:off x="5724128" y="6237312"/>
            <a:ext cx="3095719" cy="369332"/>
          </a:xfrm>
          <a:prstGeom prst="rect">
            <a:avLst/>
          </a:prstGeom>
        </p:spPr>
        <p:txBody>
          <a:bodyPr wrap="none">
            <a:spAutoFit/>
          </a:bodyPr>
          <a:lstStyle/>
          <a:p>
            <a:r>
              <a:rPr lang="en-CA" dirty="0" smtClean="0"/>
              <a:t>Reference:  Howard </a:t>
            </a:r>
            <a:r>
              <a:rPr lang="en-CA" dirty="0" err="1" smtClean="0"/>
              <a:t>Hinnant</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g2"/>
          <p:cNvPicPr>
            <a:picLocks noChangeAspect="1" noChangeArrowheads="1"/>
          </p:cNvPicPr>
          <p:nvPr/>
        </p:nvPicPr>
        <p:blipFill>
          <a:blip r:embed="rId2" cstate="print"/>
          <a:srcRect/>
          <a:stretch>
            <a:fillRect/>
          </a:stretch>
        </p:blipFill>
        <p:spPr bwMode="auto">
          <a:xfrm>
            <a:off x="755650" y="2247900"/>
            <a:ext cx="7632700" cy="4133850"/>
          </a:xfrm>
          <a:prstGeom prst="rect">
            <a:avLst/>
          </a:prstGeom>
          <a:noFill/>
          <a:ln w="9525">
            <a:noFill/>
            <a:miter lim="800000"/>
            <a:headEnd/>
            <a:tailEnd/>
          </a:ln>
        </p:spPr>
      </p:pic>
      <p:sp>
        <p:nvSpPr>
          <p:cNvPr id="15363"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5364"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a:t>
            </a:r>
            <a:r>
              <a:rPr lang="en-US" b="1" dirty="0" err="1" smtClean="0">
                <a:latin typeface="Consolas" pitchFamily="49" charset="0"/>
                <a:cs typeface="Consolas" pitchFamily="49" charset="0"/>
              </a:rPr>
              <a:t>next_node</a:t>
            </a:r>
            <a:r>
              <a:rPr lang="en-US" dirty="0" smtClean="0">
                <a:latin typeface="Arial" charset="0"/>
                <a:cs typeface="Arial" charset="0"/>
              </a:rPr>
              <a:t> pointers store the addresses</a:t>
            </a:r>
            <a:br>
              <a:rPr lang="en-US" dirty="0" smtClean="0">
                <a:latin typeface="Arial" charset="0"/>
                <a:cs typeface="Arial" charset="0"/>
              </a:rPr>
            </a:br>
            <a:r>
              <a:rPr lang="en-US" dirty="0" smtClean="0">
                <a:latin typeface="Arial" charset="0"/>
                <a:cs typeface="Arial" charset="0"/>
              </a:rPr>
              <a:t>of the next node in the list</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eaLnBrk="1" hangingPunct="1">
              <a:buNone/>
            </a:pPr>
            <a:r>
              <a:rPr lang="en-CA" sz="2400" dirty="0" smtClean="0">
                <a:solidFill>
                  <a:prstClr val="black"/>
                </a:solidFill>
              </a:rPr>
              <a:t>	What is the plan?</a:t>
            </a:r>
          </a:p>
          <a:p>
            <a:pPr lvl="1" eaLnBrk="1" hangingPunct="1"/>
            <a:r>
              <a:rPr lang="en-CA" sz="2200" dirty="0" smtClean="0">
                <a:solidFill>
                  <a:prstClr val="black"/>
                </a:solidFill>
              </a:rPr>
              <a:t>First, we must pass by reference—no copying</a:t>
            </a:r>
          </a:p>
          <a:p>
            <a:pPr lvl="1" eaLnBrk="1" hangingPunct="1"/>
            <a:r>
              <a:rPr lang="en-CA" sz="2200" dirty="0" smtClean="0">
                <a:solidFill>
                  <a:prstClr val="black"/>
                </a:solidFill>
              </a:rPr>
              <a:t>Ensure we are not assigning something to itself</a:t>
            </a:r>
          </a:p>
          <a:p>
            <a:pPr lvl="1" eaLnBrk="1" hangingPunct="1"/>
            <a:r>
              <a:rPr lang="en-CA" sz="2200" dirty="0" smtClean="0">
                <a:solidFill>
                  <a:prstClr val="black"/>
                </a:solidFill>
              </a:rPr>
              <a:t>If the right-hand side is empty, it’s straight-forward:</a:t>
            </a:r>
          </a:p>
          <a:p>
            <a:pPr lvl="2" eaLnBrk="1" hangingPunct="1"/>
            <a:r>
              <a:rPr lang="en-CA" sz="2000" dirty="0" smtClean="0">
                <a:solidFill>
                  <a:prstClr val="black"/>
                </a:solidFill>
              </a:rPr>
              <a:t>Just empty this list</a:t>
            </a:r>
          </a:p>
          <a:p>
            <a:pPr lvl="1" eaLnBrk="1" hangingPunct="1"/>
            <a:r>
              <a:rPr lang="en-CA" sz="2200" dirty="0" smtClean="0">
                <a:solidFill>
                  <a:prstClr val="black"/>
                </a:solidFill>
              </a:rPr>
              <a:t>Otherwise, step through the right-hand side list and for each node there</a:t>
            </a:r>
          </a:p>
          <a:p>
            <a:pPr lvl="2" eaLnBrk="1" hangingPunct="1"/>
            <a:r>
              <a:rPr lang="en-CA" dirty="0" smtClean="0">
                <a:solidFill>
                  <a:prstClr val="black"/>
                </a:solidFill>
              </a:rPr>
              <a:t>If there is a corresponding node in this, copy over the value, else</a:t>
            </a:r>
          </a:p>
          <a:p>
            <a:pPr lvl="2" eaLnBrk="1" hangingPunct="1"/>
            <a:r>
              <a:rPr lang="en-CA" dirty="0" smtClean="0">
                <a:solidFill>
                  <a:prstClr val="black"/>
                </a:solidFill>
              </a:rPr>
              <a:t>There is no corresponding node; create a new node and append it</a:t>
            </a:r>
          </a:p>
          <a:p>
            <a:pPr lvl="1" eaLnBrk="1" hangingPunct="1"/>
            <a:r>
              <a:rPr lang="en-CA" dirty="0" smtClean="0">
                <a:solidFill>
                  <a:prstClr val="black"/>
                </a:solidFill>
              </a:rPr>
              <a:t>If there are any nodes remaining in this, delete them</a:t>
            </a:r>
          </a:p>
          <a:p>
            <a:pPr lvl="1" eaLnBrk="1" hangingPunct="1"/>
            <a:r>
              <a:rPr lang="en-CA" dirty="0" smtClean="0">
                <a:solidFill>
                  <a:prstClr val="black"/>
                </a:solidFill>
              </a:rPr>
              <a:t>Special case:</a:t>
            </a:r>
          </a:p>
          <a:p>
            <a:pPr lvl="2" eaLnBrk="1" hangingPunct="1"/>
            <a:r>
              <a:rPr lang="en-CA" dirty="0" smtClean="0">
                <a:solidFill>
                  <a:prstClr val="black"/>
                </a:solidFill>
              </a:rPr>
              <a:t>Dealing with the first node which is pointed to by </a:t>
            </a:r>
            <a:r>
              <a:rPr lang="en-CA" dirty="0" err="1" smtClean="0">
                <a:solidFill>
                  <a:prstClr val="black"/>
                </a:solidFill>
                <a:latin typeface="Consolas" pitchFamily="49" charset="0"/>
                <a:cs typeface="Consolas" pitchFamily="49" charset="0"/>
              </a:rPr>
              <a:t>list_head</a:t>
            </a:r>
            <a:r>
              <a:rPr lang="en-CA" dirty="0" smtClean="0">
                <a:solidFill>
                  <a:prstClr val="black"/>
                </a:solidFill>
              </a:rPr>
              <a:t> and not a </a:t>
            </a:r>
            <a:r>
              <a:rPr lang="en-CA" dirty="0" err="1" smtClean="0">
                <a:solidFill>
                  <a:prstClr val="black"/>
                </a:solidFill>
                <a:latin typeface="Consolas" pitchFamily="49" charset="0"/>
                <a:cs typeface="Consolas" pitchFamily="49" charset="0"/>
              </a:rPr>
              <a:t>next_node</a:t>
            </a:r>
            <a:r>
              <a:rPr lang="en-CA" dirty="0" smtClean="0">
                <a:solidFill>
                  <a:prstClr val="black"/>
                </a:solidFill>
              </a:rPr>
              <a:t> member variable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eaLnBrk="1" hangingPunct="1">
              <a:buNone/>
            </a:pPr>
            <a:r>
              <a:rPr lang="en-CA" sz="2400" dirty="0" smtClean="0">
                <a:solidFill>
                  <a:prstClr val="black"/>
                </a:solidFill>
              </a:rPr>
              <a:t>	The implementation must be more carefully written</a:t>
            </a:r>
            <a:endParaRPr lang="en-CA" sz="800" dirty="0" smtClean="0">
              <a:solidFill>
                <a:prstClr val="black"/>
              </a:solidFill>
            </a:endParaRPr>
          </a:p>
          <a:p>
            <a:pPr eaLnBrk="1" hangingPunct="1">
              <a:buNone/>
            </a:pPr>
            <a:r>
              <a:rPr lang="en-US" sz="800" dirty="0" smtClean="0">
                <a:latin typeface="Consolas" pitchFamily="49" charset="0"/>
                <a:cs typeface="Consolas" pitchFamily="49" charset="0"/>
              </a:rPr>
              <a:t>		</a:t>
            </a:r>
          </a:p>
          <a:p>
            <a:pPr eaLnBrk="1" hangingPunct="1">
              <a:buNone/>
            </a:pPr>
            <a:r>
              <a:rPr lang="en-US" sz="800" dirty="0" smtClean="0">
                <a:latin typeface="Consolas" pitchFamily="49" charset="0"/>
                <a:cs typeface="Consolas" pitchFamily="49" charset="0"/>
              </a:rPr>
              <a:t>		</a:t>
            </a:r>
            <a:r>
              <a:rPr lang="en-US" sz="1400" dirty="0" smtClean="0">
                <a:latin typeface="Consolas" pitchFamily="49" charset="0"/>
                <a:cs typeface="Consolas" pitchFamily="49" charset="0"/>
              </a:rPr>
              <a:t>List &amp;List::</a:t>
            </a:r>
            <a:r>
              <a:rPr lang="en-US" sz="1400" dirty="0" smtClean="0">
                <a:solidFill>
                  <a:srgbClr val="FF33CC"/>
                </a:solidFill>
                <a:latin typeface="Consolas" pitchFamily="49" charset="0"/>
                <a:cs typeface="Consolas" pitchFamily="49" charset="0"/>
              </a:rPr>
              <a:t>operator =</a:t>
            </a:r>
            <a:r>
              <a:rPr lang="en-US" sz="1400" dirty="0" smtClean="0">
                <a:latin typeface="Consolas" pitchFamily="49" charset="0"/>
                <a:cs typeface="Consolas" pitchFamily="49" charset="0"/>
              </a:rPr>
              <a:t> ( List const &amp;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if ( this == &amp;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return *</a:t>
            </a:r>
            <a:r>
              <a:rPr lang="en-US" sz="1400" dirty="0" smtClean="0">
                <a:solidFill>
                  <a:srgbClr val="0070C0"/>
                </a:solidFill>
                <a:latin typeface="Consolas" pitchFamily="49" charset="0"/>
                <a:cs typeface="Consolas" pitchFamily="49" charset="0"/>
              </a:rPr>
              <a:t>this</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rhs</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while ( !</a:t>
            </a:r>
            <a:r>
              <a:rPr lang="en-US" sz="1400" dirty="0" smtClean="0">
                <a:solidFill>
                  <a:srgbClr val="0070C0"/>
                </a:solidFill>
                <a:latin typeface="Consolas" pitchFamily="49" charset="0"/>
                <a:cs typeface="Consolas" pitchFamily="49" charset="0"/>
              </a:rPr>
              <a:t>empty() </a:t>
            </a: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r>
              <a:rPr lang="en-US" sz="1400" dirty="0" err="1" smtClean="0">
                <a:solidFill>
                  <a:srgbClr val="0070C0"/>
                </a:solidFill>
                <a:latin typeface="Consolas" pitchFamily="49" charset="0"/>
                <a:cs typeface="Consolas" pitchFamily="49" charset="0"/>
              </a:rPr>
              <a:t>pop_front</a:t>
            </a:r>
            <a:r>
              <a:rPr lang="en-US" sz="1400" dirty="0" smtClean="0">
                <a:solidFill>
                  <a:srgbClr val="0070C0"/>
                </a:solidFill>
                <a:latin typeface="Consolas" pitchFamily="49" charset="0"/>
                <a:cs typeface="Consolas" pitchFamily="49" charset="0"/>
              </a:rPr>
              <a: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return *</a:t>
            </a:r>
            <a:r>
              <a:rPr lang="en-US" sz="1400" dirty="0" smtClean="0">
                <a:solidFill>
                  <a:srgbClr val="0070C0"/>
                </a:solidFill>
                <a:latin typeface="Consolas" pitchFamily="49" charset="0"/>
                <a:cs typeface="Consolas" pitchFamily="49" charset="0"/>
              </a:rPr>
              <a:t>this</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lvl="2" eaLnBrk="1" hangingPunct="1">
              <a:buFontTx/>
              <a:buNone/>
            </a:pPr>
            <a:r>
              <a:rPr lang="en-US" sz="1400" dirty="0" smtClean="0">
                <a:latin typeface="Consolas" pitchFamily="49" charset="0"/>
                <a:cs typeface="Consolas" pitchFamily="49" charset="0"/>
              </a:rPr>
              <a:t>    if ( empty() ) {</a:t>
            </a:r>
          </a:p>
          <a:p>
            <a:pPr lvl="2" eaLnBrk="1" hangingPunct="1">
              <a:buFontTx/>
              <a:buNone/>
            </a:pPr>
            <a:r>
              <a:rPr lang="en-US" sz="1400" dirty="0" smtClean="0">
                <a:latin typeface="Consolas" pitchFamily="49" charset="0"/>
                <a:cs typeface="Consolas" pitchFamily="49" charset="0"/>
              </a:rPr>
              <a:t>        </a:t>
            </a:r>
            <a:r>
              <a:rPr lang="en-US" sz="1400" dirty="0" err="1" smtClean="0">
                <a:solidFill>
                  <a:srgbClr val="0070C0"/>
                </a:solidFill>
                <a:latin typeface="Consolas" pitchFamily="49" charset="0"/>
                <a:cs typeface="Consolas" pitchFamily="49" charset="0"/>
              </a:rPr>
              <a:t>list_head</a:t>
            </a:r>
            <a:r>
              <a:rPr lang="en-US" sz="1400" dirty="0" smtClean="0">
                <a:latin typeface="Consolas" pitchFamily="49" charset="0"/>
                <a:cs typeface="Consolas" pitchFamily="49" charset="0"/>
              </a:rPr>
              <a:t> = new Node( </a:t>
            </a:r>
            <a:r>
              <a:rPr lang="en-US" sz="1400" dirty="0" err="1" smtClean="0">
                <a:solidFill>
                  <a:srgbClr val="FF0000"/>
                </a:solidFill>
                <a:latin typeface="Consolas" pitchFamily="49" charset="0"/>
                <a:cs typeface="Consolas" pitchFamily="49" charset="0"/>
              </a:rPr>
              <a:t>rhs.front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 else {</a:t>
            </a:r>
          </a:p>
          <a:p>
            <a:pPr lvl="2" eaLnBrk="1" hangingPunct="1">
              <a:buFontTx/>
              <a:buNone/>
            </a:pPr>
            <a:r>
              <a:rPr lang="en-US" sz="1400" dirty="0" smtClean="0">
                <a:latin typeface="Consolas" pitchFamily="49" charset="0"/>
                <a:cs typeface="Consolas" pitchFamily="49" charset="0"/>
              </a:rPr>
              <a:t>        </a:t>
            </a:r>
            <a:r>
              <a:rPr lang="en-US" sz="1400" dirty="0" smtClean="0">
                <a:solidFill>
                  <a:srgbClr val="0070C0"/>
                </a:solidFill>
                <a:latin typeface="Consolas" pitchFamily="49" charset="0"/>
                <a:cs typeface="Consolas" pitchFamily="49" charset="0"/>
              </a:rPr>
              <a:t>begin</a:t>
            </a:r>
            <a:r>
              <a:rPr lang="en-US" sz="1400" dirty="0" smtClean="0">
                <a:solidFill>
                  <a:srgbClr val="0070C0"/>
                </a:solidFill>
                <a:latin typeface="Consolas" pitchFamily="49" charset="0"/>
                <a:cs typeface="Consolas" pitchFamily="49" charset="0"/>
              </a:rPr>
              <a:t>()</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node_value</a:t>
            </a:r>
            <a:r>
              <a:rPr lang="en-US" sz="1400" dirty="0" smtClean="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rhs.front</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r>
              <a:rPr lang="en-US" sz="1400" dirty="0" smtClean="0">
                <a:solidFill>
                  <a:prstClr val="black"/>
                </a:solidFill>
                <a:latin typeface="Consolas" pitchFamily="49" charset="0"/>
                <a:cs typeface="Consolas" pitchFamily="49" charset="0"/>
              </a:rPr>
              <a:t>Node *</a:t>
            </a:r>
            <a:r>
              <a:rPr lang="en-US" sz="1400" dirty="0" err="1" smtClean="0">
                <a:solidFill>
                  <a:prstClr val="black"/>
                </a:solidFill>
                <a:latin typeface="Consolas" pitchFamily="49" charset="0"/>
                <a:cs typeface="Consolas" pitchFamily="49" charset="0"/>
              </a:rPr>
              <a:t>this_node</a:t>
            </a:r>
            <a:r>
              <a:rPr lang="en-US" sz="1400" dirty="0" smtClean="0">
                <a:solidFill>
                  <a:prstClr val="black"/>
                </a:solidFill>
                <a:latin typeface="Consolas" pitchFamily="49" charset="0"/>
                <a:cs typeface="Consolas" pitchFamily="49" charset="0"/>
              </a:rPr>
              <a:t> = </a:t>
            </a:r>
            <a:r>
              <a:rPr lang="en-US" sz="1400" dirty="0" err="1" smtClean="0">
                <a:solidFill>
                  <a:srgbClr val="0070C0"/>
                </a:solidFill>
                <a:latin typeface="Consolas" pitchFamily="49" charset="0"/>
                <a:cs typeface="Consolas" pitchFamily="49" charset="0"/>
              </a:rPr>
              <a:t>list_head</a:t>
            </a:r>
            <a:r>
              <a:rPr lang="en-US" sz="1400" dirty="0" smtClean="0">
                <a:solidFill>
                  <a:prstClr val="black"/>
                </a:solidFill>
                <a:latin typeface="Consolas" pitchFamily="49" charset="0"/>
                <a:cs typeface="Consolas" pitchFamily="49" charset="0"/>
              </a:rPr>
              <a:t>,</a:t>
            </a:r>
          </a:p>
          <a:p>
            <a:pPr lvl="2" eaLnBrk="1" hangingPunct="1">
              <a:buNone/>
            </a:pPr>
            <a:r>
              <a:rPr lang="en-US" sz="1400" dirty="0" smtClean="0">
                <a:solidFill>
                  <a:prstClr val="black"/>
                </a:solidFill>
                <a:latin typeface="Consolas" pitchFamily="49" charset="0"/>
                <a:cs typeface="Consolas" pitchFamily="49" charset="0"/>
              </a:rPr>
              <a:t>         *</a:t>
            </a:r>
            <a:r>
              <a:rPr lang="en-US" sz="1400" dirty="0" err="1" smtClean="0">
                <a:solidFill>
                  <a:prstClr val="black"/>
                </a:solidFill>
                <a:latin typeface="Consolas" pitchFamily="49" charset="0"/>
                <a:cs typeface="Consolas" pitchFamily="49" charset="0"/>
              </a:rPr>
              <a:t>rhs_node</a:t>
            </a:r>
            <a:r>
              <a:rPr lang="en-US" sz="1400" dirty="0" smtClean="0">
                <a:solidFill>
                  <a:prstClr val="black"/>
                </a:solidFill>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rhs.begin</a:t>
            </a:r>
            <a:r>
              <a:rPr lang="en-US" sz="1400" dirty="0" smtClean="0">
                <a:solidFill>
                  <a:srgbClr val="FF0000"/>
                </a:solidFill>
                <a:latin typeface="Consolas" pitchFamily="49" charset="0"/>
                <a:cs typeface="Consolas" pitchFamily="49" charset="0"/>
              </a:rPr>
              <a:t>()</a:t>
            </a:r>
            <a:r>
              <a:rPr lang="en-US" sz="1400" dirty="0" smtClean="0">
                <a:latin typeface="Consolas" pitchFamily="49" charset="0"/>
                <a:cs typeface="Consolas" pitchFamily="49" charset="0"/>
              </a:rPr>
              <a:t>-&gt;next();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while (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 != 0 ) {</a:t>
            </a:r>
          </a:p>
          <a:p>
            <a:pPr lvl="2" eaLnBrk="1" hangingPunct="1">
              <a:buNone/>
            </a:pPr>
            <a:r>
              <a:rPr lang="en-US" sz="1400" dirty="0" smtClean="0">
                <a:latin typeface="Consolas" pitchFamily="49" charset="0"/>
                <a:cs typeface="Consolas" pitchFamily="49" charset="0"/>
              </a:rPr>
              <a:t>        if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 == 0 )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new Node(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&gt;value() </a:t>
            </a:r>
            <a:r>
              <a:rPr lang="en-US" sz="1400" dirty="0" smtClean="0">
                <a:latin typeface="Consolas" pitchFamily="49" charset="0"/>
                <a:cs typeface="Consolas" pitchFamily="49" charset="0"/>
              </a:rPr>
              <a:t>);</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 else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node_value</a:t>
            </a:r>
            <a:r>
              <a:rPr lang="en-US" sz="1400" dirty="0" smtClean="0">
                <a:latin typeface="Consolas" pitchFamily="49" charset="0"/>
                <a:cs typeface="Consolas" pitchFamily="49" charset="0"/>
              </a:rPr>
              <a:t> </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a:t>
            </a:r>
            <a:r>
              <a:rPr lang="en-US" sz="1400" dirty="0" smtClean="0">
                <a:latin typeface="Consolas" pitchFamily="49" charset="0"/>
                <a:cs typeface="Consolas" pitchFamily="49" charset="0"/>
              </a:rPr>
              <a:t>&gt;value();</a:t>
            </a: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rhs_node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Assignment</a:t>
            </a:r>
          </a:p>
        </p:txBody>
      </p:sp>
      <p:sp>
        <p:nvSpPr>
          <p:cNvPr id="88067" name="Rectangle 3"/>
          <p:cNvSpPr>
            <a:spLocks noGrp="1" noChangeArrowheads="1"/>
          </p:cNvSpPr>
          <p:nvPr>
            <p:ph type="body" idx="1"/>
          </p:nvPr>
        </p:nvSpPr>
        <p:spPr/>
        <p:txBody>
          <a:bodyPr/>
          <a:lstStyle/>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while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 != 0 ) {</a:t>
            </a:r>
          </a:p>
          <a:p>
            <a:pPr lvl="2" eaLnBrk="1" hangingPunct="1">
              <a:buNone/>
            </a:pPr>
            <a:r>
              <a:rPr lang="en-US" sz="1400" dirty="0" smtClean="0">
                <a:latin typeface="Consolas" pitchFamily="49" charset="0"/>
                <a:cs typeface="Consolas" pitchFamily="49" charset="0"/>
              </a:rPr>
              <a:t>        Node *</a:t>
            </a:r>
            <a:r>
              <a:rPr lang="en-US" sz="1400" dirty="0" err="1" smtClean="0">
                <a:latin typeface="Consolas" pitchFamily="49" charset="0"/>
                <a:cs typeface="Consolas" pitchFamily="49" charset="0"/>
              </a:rPr>
              <a:t>tmp</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next_node</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this_node</a:t>
            </a:r>
            <a:r>
              <a:rPr lang="en-US" sz="1400" dirty="0" smtClean="0">
                <a:latin typeface="Consolas" pitchFamily="49" charset="0"/>
                <a:cs typeface="Consolas" pitchFamily="49" charset="0"/>
              </a:rPr>
              <a:t>-&gt;next()-&gt;next();</a:t>
            </a:r>
          </a:p>
          <a:p>
            <a:pPr lvl="2" eaLnBrk="1" hangingPunct="1">
              <a:buNone/>
            </a:pPr>
            <a:r>
              <a:rPr lang="en-US" sz="1400" dirty="0" smtClean="0">
                <a:latin typeface="Consolas" pitchFamily="49" charset="0"/>
                <a:cs typeface="Consolas" pitchFamily="49" charset="0"/>
              </a:rPr>
              <a:t>        delete </a:t>
            </a:r>
            <a:r>
              <a:rPr lang="en-US" sz="1400" dirty="0" err="1" smtClean="0">
                <a:latin typeface="Consolas" pitchFamily="49" charset="0"/>
                <a:cs typeface="Consolas" pitchFamily="49" charset="0"/>
              </a:rPr>
              <a:t>tmp</a:t>
            </a:r>
            <a:r>
              <a:rPr lang="en-US" sz="1400" dirty="0" smtClean="0">
                <a:latin typeface="Consolas" pitchFamily="49" charset="0"/>
                <a:cs typeface="Consolas" pitchFamily="49" charset="0"/>
              </a:rPr>
              <a:t>;</a:t>
            </a: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return *this;</a:t>
            </a:r>
          </a:p>
          <a:p>
            <a:pPr lvl="2" eaLnBrk="1" hangingPunct="1">
              <a:buNone/>
            </a:pPr>
            <a:r>
              <a:rPr lang="en-US" sz="1400" dirty="0" smtClean="0">
                <a:latin typeface="Consolas" pitchFamily="49" charset="0"/>
                <a:cs typeface="Consolas" pitchFamily="49" charset="0"/>
              </a:rPr>
              <a: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latin typeface="Arial" charset="0"/>
                <a:cs typeface="Arial" charset="0"/>
              </a:rPr>
              <a:t>Move Assignment</a:t>
            </a:r>
          </a:p>
        </p:txBody>
      </p:sp>
      <p:sp>
        <p:nvSpPr>
          <p:cNvPr id="88067" name="Rectangle 3"/>
          <p:cNvSpPr>
            <a:spLocks noGrp="1" noChangeArrowheads="1"/>
          </p:cNvSpPr>
          <p:nvPr>
            <p:ph type="body" idx="1"/>
          </p:nvPr>
        </p:nvSpPr>
        <p:spPr/>
        <p:txBody>
          <a:bodyPr/>
          <a:lstStyle/>
          <a:p>
            <a:pPr eaLnBrk="1" hangingPunct="1">
              <a:buNone/>
            </a:pPr>
            <a:r>
              <a:rPr lang="en-CA" sz="2400" dirty="0" smtClean="0">
                <a:solidFill>
                  <a:prstClr val="black"/>
                </a:solidFill>
              </a:rPr>
              <a:t>	Similarly, we need a move assignment:</a:t>
            </a:r>
            <a:endParaRPr lang="en-CA" sz="800" dirty="0" smtClean="0">
              <a:solidFill>
                <a:prstClr val="black"/>
              </a:solidFill>
            </a:endParaRPr>
          </a:p>
          <a:p>
            <a:pPr eaLnBrk="1" hangingPunct="1">
              <a:buNone/>
            </a:pPr>
            <a:r>
              <a:rPr lang="en-US" sz="800" dirty="0" smtClean="0">
                <a:latin typeface="Consolas" pitchFamily="49" charset="0"/>
                <a:cs typeface="Consolas" pitchFamily="49" charset="0"/>
              </a:rPr>
              <a:t>		</a:t>
            </a:r>
          </a:p>
          <a:p>
            <a:pPr eaLnBrk="1" hangingPunct="1">
              <a:buNone/>
            </a:pPr>
            <a:r>
              <a:rPr lang="en-US" sz="800" dirty="0" smtClean="0">
                <a:latin typeface="Consolas" pitchFamily="49" charset="0"/>
                <a:cs typeface="Consolas" pitchFamily="49" charset="0"/>
              </a:rPr>
              <a:t>		</a:t>
            </a:r>
            <a:r>
              <a:rPr lang="en-US" sz="1400" dirty="0" smtClean="0">
                <a:latin typeface="Consolas" pitchFamily="49" charset="0"/>
                <a:cs typeface="Consolas" pitchFamily="49" charset="0"/>
              </a:rPr>
              <a:t>List &amp;List::</a:t>
            </a:r>
            <a:r>
              <a:rPr lang="en-US" sz="1400" dirty="0" smtClean="0">
                <a:solidFill>
                  <a:srgbClr val="FF33CC"/>
                </a:solidFill>
                <a:latin typeface="Consolas" pitchFamily="49" charset="0"/>
                <a:cs typeface="Consolas" pitchFamily="49" charset="0"/>
              </a:rPr>
              <a:t>operator =</a:t>
            </a:r>
            <a:r>
              <a:rPr lang="en-US" sz="1400" dirty="0" smtClean="0">
                <a:latin typeface="Consolas" pitchFamily="49" charset="0"/>
                <a:cs typeface="Consolas" pitchFamily="49" charset="0"/>
              </a:rPr>
              <a:t> ( List &amp;&amp;</a:t>
            </a:r>
            <a:r>
              <a:rPr lang="en-US" sz="1400" dirty="0" err="1" smtClean="0">
                <a:solidFill>
                  <a:srgbClr val="FF0000"/>
                </a:solidFill>
                <a:latin typeface="Consolas" pitchFamily="49" charset="0"/>
                <a:cs typeface="Consolas" pitchFamily="49" charset="0"/>
              </a:rPr>
              <a:t>rhs</a:t>
            </a: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while ( !empty()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pop_front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list_head</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rhs.begin</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rhs.list_head</a:t>
            </a:r>
            <a:r>
              <a:rPr lang="en-US" sz="1400" dirty="0" smtClean="0">
                <a:latin typeface="Consolas" pitchFamily="49" charset="0"/>
                <a:cs typeface="Consolas" pitchFamily="49" charset="0"/>
              </a:rPr>
              <a:t> = 0;</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return *this;</a:t>
            </a:r>
          </a:p>
          <a:p>
            <a:pPr lvl="2" eaLnBrk="1" hangingPunct="1">
              <a:buFontTx/>
              <a:buNone/>
            </a:pPr>
            <a:r>
              <a:rPr lang="en-US" sz="1400" dirty="0" smtClean="0">
                <a:latin typeface="Consolas" pitchFamily="49" charset="0"/>
                <a:cs typeface="Consolas" pitchFamily="49" charset="0"/>
              </a:rPr>
              <a:t>}</a:t>
            </a:r>
          </a:p>
          <a:p>
            <a:pPr lvl="2" eaLnBrk="1" hangingPunct="1">
              <a:buFontTx/>
              <a:buNone/>
            </a:pPr>
            <a:endParaRPr lang="en-US" sz="14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1064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the complete class is:</a:t>
            </a:r>
          </a:p>
          <a:p>
            <a:pPr lvl="2" eaLnBrk="1" hangingPunct="1">
              <a:buFontTx/>
              <a:buNone/>
            </a:pPr>
            <a:r>
              <a:rPr lang="en-US" sz="1400" dirty="0" smtClean="0">
                <a:latin typeface="Consolas" pitchFamily="49" charset="0"/>
                <a:cs typeface="Consolas" pitchFamily="49" charset="0"/>
              </a:rPr>
              <a:t>class List {</a:t>
            </a:r>
          </a:p>
          <a:p>
            <a:pPr lvl="2" eaLnBrk="1" hangingPunct="1">
              <a:buFontTx/>
              <a:buNone/>
            </a:pPr>
            <a:r>
              <a:rPr lang="en-US" sz="1400" dirty="0" smtClean="0">
                <a:latin typeface="Consolas" pitchFamily="49" charset="0"/>
                <a:cs typeface="Consolas" pitchFamily="49" charset="0"/>
              </a:rPr>
              <a:t>    private:</a:t>
            </a:r>
          </a:p>
          <a:p>
            <a:pPr lvl="2" eaLnBrk="1" hangingPunct="1">
              <a:buFontTx/>
              <a:buNone/>
            </a:pPr>
            <a:r>
              <a:rPr lang="en-US" sz="1400" dirty="0" smtClean="0">
                <a:latin typeface="Consolas" pitchFamily="49" charset="0"/>
                <a:cs typeface="Consolas" pitchFamily="49" charset="0"/>
              </a:rPr>
              <a:t>        Node *</a:t>
            </a:r>
            <a:r>
              <a:rPr lang="en-US" sz="1400" dirty="0" err="1" smtClean="0">
                <a:latin typeface="Consolas" pitchFamily="49" charset="0"/>
                <a:cs typeface="Consolas" pitchFamily="49" charset="0"/>
              </a:rPr>
              <a:t>list_head</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void swap( List &amp; );</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public:</a:t>
            </a:r>
          </a:p>
          <a:p>
            <a:pPr lvl="2" eaLnBrk="1" hangingPunct="1">
              <a:buFontTx/>
              <a:buNone/>
            </a:pPr>
            <a:r>
              <a:rPr lang="en-US" sz="1400" dirty="0" smtClean="0">
                <a:latin typeface="Consolas" pitchFamily="49" charset="0"/>
                <a:cs typeface="Consolas" pitchFamily="49" charset="0"/>
              </a:rPr>
              <a:t>        // Constructors and destructors</a:t>
            </a:r>
          </a:p>
          <a:p>
            <a:pPr lvl="2" eaLnBrk="1" hangingPunct="1">
              <a:buFontTx/>
              <a:buNone/>
            </a:pPr>
            <a:r>
              <a:rPr lang="en-US" sz="1400" dirty="0" smtClean="0">
                <a:latin typeface="Consolas" pitchFamily="49" charset="0"/>
                <a:cs typeface="Consolas" pitchFamily="49" charset="0"/>
              </a:rPr>
              <a:t>        List();</a:t>
            </a:r>
          </a:p>
          <a:p>
            <a:pPr lvl="2" eaLnBrk="1" hangingPunct="1">
              <a:buFontTx/>
              <a:buNone/>
            </a:pPr>
            <a:r>
              <a:rPr lang="en-US" sz="1400" dirty="0" smtClean="0">
                <a:latin typeface="Consolas" pitchFamily="49" charset="0"/>
                <a:cs typeface="Consolas" pitchFamily="49" charset="0"/>
              </a:rPr>
              <a:t>        List( List const &amp; );</a:t>
            </a:r>
          </a:p>
          <a:p>
            <a:pPr lvl="2" eaLnBrk="1" hangingPunct="1">
              <a:buFontTx/>
              <a:buNone/>
            </a:pPr>
            <a:r>
              <a:rPr lang="en-US" sz="1400" dirty="0" smtClean="0">
                <a:latin typeface="Consolas" pitchFamily="49" charset="0"/>
                <a:cs typeface="Consolas" pitchFamily="49" charset="0"/>
              </a:rPr>
              <a:t>        List( List &amp;&amp; );</a:t>
            </a:r>
          </a:p>
          <a:p>
            <a:pPr lvl="2" eaLnBrk="1" hangingPunct="1">
              <a:buFontTx/>
              <a:buNone/>
            </a:pPr>
            <a:r>
              <a:rPr lang="en-US" sz="1400" dirty="0" smtClean="0">
                <a:latin typeface="Consolas" pitchFamily="49" charset="0"/>
                <a:cs typeface="Consolas" pitchFamily="49" charset="0"/>
              </a:rPr>
              <a:t>        ~List();</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smtClean="0">
                <a:latin typeface="Consolas" pitchFamily="49" charset="0"/>
                <a:cs typeface="Consolas" pitchFamily="49" charset="0"/>
              </a:rPr>
              <a:t>        // Assignment operators</a:t>
            </a:r>
          </a:p>
          <a:p>
            <a:pPr lvl="2" eaLnBrk="1" hangingPunct="1">
              <a:buFontTx/>
              <a:buNone/>
            </a:pPr>
            <a:r>
              <a:rPr lang="en-US" sz="1400" dirty="0" smtClean="0">
                <a:latin typeface="Consolas" pitchFamily="49" charset="0"/>
                <a:cs typeface="Consolas" pitchFamily="49" charset="0"/>
              </a:rPr>
              <a:t>        List &amp;operator = ( List );</a:t>
            </a:r>
          </a:p>
          <a:p>
            <a:pPr lvl="2" eaLnBrk="1" hangingPunct="1">
              <a:buFontTx/>
              <a:buNone/>
            </a:pPr>
            <a:r>
              <a:rPr lang="en-US" sz="1400" dirty="0" smtClean="0">
                <a:latin typeface="Consolas" pitchFamily="49" charset="0"/>
                <a:cs typeface="Consolas" pitchFamily="49" charset="0"/>
              </a:rPr>
              <a:t>        List &amp;operator = ( List &amp;&amp; );</a:t>
            </a:r>
          </a:p>
          <a:p>
            <a:pPr lvl="2" eaLnBrk="1" hangingPunct="1">
              <a:buFontTx/>
              <a:buNone/>
            </a:pPr>
            <a:endParaRPr lang="en-US" sz="1100" dirty="0" smtClean="0">
              <a:latin typeface="Consolas" pitchFamily="49" charset="0"/>
              <a:cs typeface="Consolas" pitchFamily="49" charset="0"/>
            </a:endParaRPr>
          </a:p>
          <a:p>
            <a:pPr eaLnBrk="1" hangingPunct="1">
              <a:buFontTx/>
              <a:buNone/>
            </a:pPr>
            <a:endParaRPr lang="en-US" sz="1200" b="1" dirty="0" smtClean="0">
              <a:latin typeface="Consolas" pitchFamily="49" charset="0"/>
              <a:cs typeface="Consolas" pitchFamily="49" charset="0"/>
            </a:endParaRPr>
          </a:p>
        </p:txBody>
      </p:sp>
      <p:sp>
        <p:nvSpPr>
          <p:cNvPr id="4" name="Rectangle 3"/>
          <p:cNvSpPr/>
          <p:nvPr/>
        </p:nvSpPr>
        <p:spPr>
          <a:xfrm>
            <a:off x="5687616" y="4005064"/>
            <a:ext cx="3456384" cy="2893100"/>
          </a:xfrm>
          <a:prstGeom prst="rect">
            <a:avLst/>
          </a:prstGeom>
        </p:spPr>
        <p:txBody>
          <a:bodyPr wrap="square">
            <a:spAutoFit/>
          </a:bodyPr>
          <a:lstStyle/>
          <a:p>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Accessors</a:t>
            </a:r>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bool</a:t>
            </a:r>
            <a:r>
              <a:rPr lang="en-US" sz="1400" dirty="0" smtClean="0">
                <a:latin typeface="Consolas" pitchFamily="49" charset="0"/>
                <a:cs typeface="Consolas" pitchFamily="49" charset="0"/>
              </a:rPr>
              <a:t> empty()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size()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front() const;</a:t>
            </a:r>
          </a:p>
          <a:p>
            <a:r>
              <a:rPr lang="en-US" sz="1400" dirty="0">
                <a:latin typeface="Consolas" pitchFamily="49" charset="0"/>
                <a:cs typeface="Consolas" pitchFamily="49" charset="0"/>
              </a:rPr>
              <a:t>        Node *begin() const;</a:t>
            </a:r>
          </a:p>
          <a:p>
            <a:r>
              <a:rPr lang="en-US" sz="1400" dirty="0" smtClean="0">
                <a:latin typeface="Consolas" pitchFamily="49" charset="0"/>
                <a:cs typeface="Consolas" pitchFamily="49" charset="0"/>
              </a:rPr>
              <a:t>        Node *end() const;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count(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 const;</a:t>
            </a:r>
          </a:p>
          <a:p>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Mutators</a:t>
            </a:r>
            <a:endParaRPr lang="en-US" sz="1400" dirty="0" smtClean="0">
              <a:latin typeface="Consolas" pitchFamily="49" charset="0"/>
              <a:cs typeface="Consolas" pitchFamily="49" charset="0"/>
            </a:endParaRPr>
          </a:p>
          <a:p>
            <a:r>
              <a:rPr lang="en-US" sz="1400" dirty="0" smtClean="0">
                <a:latin typeface="Consolas" pitchFamily="49" charset="0"/>
                <a:cs typeface="Consolas" pitchFamily="49" charset="0"/>
              </a:rPr>
              <a:t>        void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pop_front</a:t>
            </a:r>
            <a:r>
              <a:rPr lang="en-US" sz="1400" dirty="0" smtClean="0">
                <a:latin typeface="Consolas" pitchFamily="49" charset="0"/>
                <a:cs typeface="Consolas" pitchFamily="49" charset="0"/>
              </a:rPr>
              <a:t>();</a:t>
            </a:r>
          </a:p>
          <a:p>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erase(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a:t>
            </a:r>
            <a:endParaRPr lang="en-CA" sz="2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10752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With asymptotic analysis of linked lists, we can now make the following statements:</a:t>
            </a: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smtClean="0">
              <a:latin typeface="Arial" charset="0"/>
              <a:cs typeface="Arial" charset="0"/>
            </a:endParaRPr>
          </a:p>
          <a:p>
            <a:pPr eaLnBrk="1" hangingPunct="1">
              <a:buFontTx/>
              <a:buNone/>
            </a:pPr>
            <a:endParaRPr lang="en-US" baseline="30000" smtClean="0">
              <a:latin typeface="Arial" charset="0"/>
              <a:cs typeface="Arial" charset="0"/>
            </a:endParaRPr>
          </a:p>
          <a:p>
            <a:pPr eaLnBrk="1" hangingPunct="1">
              <a:buFontTx/>
              <a:buNone/>
            </a:pPr>
            <a:endParaRPr lang="en-US" baseline="30000" smtClean="0">
              <a:latin typeface="Arial" charset="0"/>
              <a:cs typeface="Arial" charset="0"/>
            </a:endParaRPr>
          </a:p>
          <a:p>
            <a:pPr eaLnBrk="1" hangingPunct="1">
              <a:buFontTx/>
              <a:buNone/>
            </a:pPr>
            <a:r>
              <a:rPr lang="en-US" baseline="30000" smtClean="0">
                <a:latin typeface="Arial" charset="0"/>
                <a:cs typeface="Arial" charset="0"/>
              </a:rPr>
              <a:t>*</a:t>
            </a:r>
            <a:r>
              <a:rPr lang="en-US" smtClean="0">
                <a:latin typeface="Arial" charset="0"/>
                <a:cs typeface="Arial" charset="0"/>
              </a:rPr>
              <a:t> these become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if we have a tail pointer</a:t>
            </a:r>
            <a:endParaRPr lang="en-US" baseline="30000" smtClean="0">
              <a:latin typeface="Arial" charset="0"/>
              <a:cs typeface="Arial" charset="0"/>
            </a:endParaRPr>
          </a:p>
        </p:txBody>
      </p:sp>
      <p:graphicFrame>
        <p:nvGraphicFramePr>
          <p:cNvPr id="181285" name="Group 37"/>
          <p:cNvGraphicFramePr>
            <a:graphicFrameLocks noGrp="1"/>
          </p:cNvGraphicFramePr>
          <p:nvPr/>
        </p:nvGraphicFramePr>
        <p:xfrm>
          <a:off x="1258888" y="2924175"/>
          <a:ext cx="6624637" cy="2072640"/>
        </p:xfrm>
        <a:graphic>
          <a:graphicData uri="http://schemas.openxmlformats.org/drawingml/2006/table">
            <a:tbl>
              <a:tblPr/>
              <a:tblGrid>
                <a:gridCol w="1692275"/>
                <a:gridCol w="1644650"/>
                <a:gridCol w="1643062"/>
                <a:gridCol w="1644650"/>
              </a:tblGrid>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front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arbitrary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back</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insert</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r>
                        <a:rPr kumimoji="0" lang="en-US" sz="2800" b="0" i="1" u="none" strike="noStrike" cap="none" normalizeH="0" baseline="0" smtClean="0">
                          <a:ln>
                            <a:noFill/>
                          </a:ln>
                          <a:solidFill>
                            <a:schemeClr val="tx1"/>
                          </a:solidFill>
                          <a:effectLst/>
                          <a:latin typeface="Times New Roman" pitchFamily="18" charset="0"/>
                        </a:rPr>
                        <a:t>n</a:t>
                      </a:r>
                      <a:r>
                        <a:rPr kumimoji="0" lang="en-US" sz="2800" b="0" i="0" u="none" strike="noStrike" cap="none" normalizeH="0" baseline="0" smtClean="0">
                          <a:ln>
                            <a:noFill/>
                          </a:ln>
                          <a:solidFill>
                            <a:schemeClr val="tx1"/>
                          </a:solidFill>
                          <a:effectLst/>
                          <a:latin typeface="Times New Roman" pitchFamily="18" charset="0"/>
                        </a:rPr>
                        <a: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3000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access</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30000" dirty="0" smtClean="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erase</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Symbol" pitchFamily="18" charset="2"/>
                        </a:rPr>
                        <a:t>Q</a:t>
                      </a:r>
                      <a:r>
                        <a:rPr kumimoji="0" lang="en-US" sz="2800" b="0" i="0" u="none" strike="noStrike" cap="none" normalizeH="0" baseline="0" dirty="0" smtClean="0">
                          <a:ln>
                            <a:noFill/>
                          </a:ln>
                          <a:solidFill>
                            <a:schemeClr val="tx1"/>
                          </a:solidFill>
                          <a:effectLst/>
                          <a:latin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rPr>
                        <a:t>n</a:t>
                      </a:r>
                      <a:r>
                        <a:rPr kumimoji="0" lang="en-US" sz="2800" b="0" i="0" u="none" strike="noStrike" cap="none" normalizeH="0" baseline="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In all our examples, we use new and delete to allocate and deallocate nodes</a:t>
            </a:r>
          </a:p>
          <a:p>
            <a:pPr lvl="1"/>
            <a:r>
              <a:rPr lang="en-CA" dirty="0" smtClean="0"/>
              <a:t>This is exceptionally inefficient</a:t>
            </a:r>
          </a:p>
          <a:p>
            <a:pPr lvl="1"/>
            <a:r>
              <a:rPr lang="en-CA" dirty="0" smtClean="0"/>
              <a:t>It requires the operating system to allocate and deallocate memory with each node</a:t>
            </a:r>
          </a:p>
          <a:p>
            <a:pPr lvl="1"/>
            <a:r>
              <a:rPr lang="en-CA" dirty="0" smtClean="0"/>
              <a:t>Could we pre-allocate memory for a number of nodes and use them?</a:t>
            </a:r>
          </a:p>
          <a:p>
            <a:pPr lvl="1"/>
            <a:r>
              <a:rPr lang="en-CA" dirty="0" smtClean="0"/>
              <a:t>Suggestions?</a:t>
            </a:r>
          </a:p>
          <a:p>
            <a:pPr lvl="1">
              <a:buNone/>
            </a:pPr>
            <a:endParaRPr lang="en-CA" dirty="0" smtClean="0"/>
          </a:p>
          <a:p>
            <a:pPr lvl="1"/>
            <a:endParaRPr lang="en-CA" dirty="0" smtClean="0"/>
          </a:p>
          <a:p>
            <a:pPr lvl="1"/>
            <a:endParaRPr lang="en-CA"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Consider the following strategy:</a:t>
            </a:r>
          </a:p>
          <a:p>
            <a:pPr lvl="1"/>
            <a:r>
              <a:rPr lang="en-CA" dirty="0" smtClean="0"/>
              <a:t>Allocate an array of </a:t>
            </a:r>
            <a:r>
              <a:rPr lang="en-CA" i="1" dirty="0" smtClean="0">
                <a:latin typeface="Times New Roman" pitchFamily="18" charset="0"/>
                <a:cs typeface="Times New Roman" pitchFamily="18" charset="0"/>
              </a:rPr>
              <a:t>N</a:t>
            </a:r>
            <a:r>
              <a:rPr lang="en-CA" dirty="0" smtClean="0"/>
              <a:t> nodes</a:t>
            </a:r>
          </a:p>
          <a:p>
            <a:pPr lvl="1"/>
            <a:r>
              <a:rPr lang="en-CA" dirty="0" smtClean="0"/>
              <a:t>The address of the node is the index in the array</a:t>
            </a:r>
          </a:p>
          <a:p>
            <a:pPr lvl="2"/>
            <a:r>
              <a:rPr lang="en-CA" dirty="0" smtClean="0"/>
              <a:t>Therefore, </a:t>
            </a:r>
            <a:r>
              <a:rPr lang="en-CA" dirty="0" err="1" smtClean="0">
                <a:latin typeface="Consolas" pitchFamily="49" charset="0"/>
                <a:cs typeface="Consolas" pitchFamily="49" charset="0"/>
              </a:rPr>
              <a:t>next_node</a:t>
            </a:r>
            <a:r>
              <a:rPr lang="en-CA" dirty="0" smtClean="0"/>
              <a:t> is an integer</a:t>
            </a:r>
          </a:p>
          <a:p>
            <a:pPr lvl="1"/>
            <a:r>
              <a:rPr lang="en-CA" dirty="0" smtClean="0"/>
              <a:t>Each time we require a new node, use one of these</a:t>
            </a:r>
          </a:p>
          <a:p>
            <a:pPr lvl="1"/>
            <a:r>
              <a:rPr lang="en-CA" dirty="0" smtClean="0"/>
              <a:t>If all the nodes in the block are used, we double the size of the array of the allocated nodes and move the objects over</a:t>
            </a:r>
          </a:p>
          <a:p>
            <a:pPr lvl="1"/>
            <a:endParaRPr lang="en-CA" dirty="0" smtClean="0"/>
          </a:p>
          <a:p>
            <a:pPr>
              <a:buNone/>
            </a:pPr>
            <a:r>
              <a:rPr lang="en-CA" dirty="0" smtClean="0"/>
              <a:t>	To track which nodes are being used, we could use a stack</a:t>
            </a:r>
          </a:p>
          <a:p>
            <a:pPr lvl="1"/>
            <a:r>
              <a:rPr lang="en-CA" dirty="0" smtClean="0"/>
              <a:t>Initially, the stack would contain the values from </a:t>
            </a:r>
            <a:r>
              <a:rPr lang="en-CA" dirty="0" smtClean="0">
                <a:latin typeface="Times New Roman" pitchFamily="18" charset="0"/>
                <a:cs typeface="Times New Roman" pitchFamily="18" charset="0"/>
              </a:rPr>
              <a:t>0</a:t>
            </a:r>
            <a:r>
              <a:rPr lang="en-CA" dirty="0" smtClean="0"/>
              <a:t> to </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 – 1 </a:t>
            </a:r>
          </a:p>
          <a:p>
            <a:pPr lvl="1"/>
            <a:r>
              <a:rPr lang="en-CA" dirty="0" smtClean="0"/>
              <a:t>If we need an unused entry in the array, pop the next index from the top of the stack</a:t>
            </a:r>
          </a:p>
          <a:p>
            <a:pPr lvl="1"/>
            <a:r>
              <a:rPr lang="en-CA" dirty="0" smtClean="0"/>
              <a:t>If we no longer are using a node, push its index onto the stack</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We would use -1 to represent the end of the list</a:t>
            </a:r>
          </a:p>
          <a:p>
            <a:pPr lvl="1"/>
            <a:r>
              <a:rPr lang="en-CA" dirty="0" smtClean="0"/>
              <a:t>More intelligently, we would define a constant:</a:t>
            </a:r>
          </a:p>
          <a:p>
            <a:pPr lvl="1">
              <a:buNone/>
            </a:pPr>
            <a:r>
              <a:rPr lang="en-CA" dirty="0" smtClean="0"/>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const NULL = -1;</a:t>
            </a:r>
            <a:endParaRPr lang="en-CA" dirty="0">
              <a:latin typeface="Consolas" pitchFamily="49" charset="0"/>
              <a:cs typeface="Consolas" pitchFamily="49" charset="0"/>
            </a:endParaRPr>
          </a:p>
        </p:txBody>
      </p:sp>
      <p:pic>
        <p:nvPicPr>
          <p:cNvPr id="5" name="Picture 2" descr="C:\Users\dwharder\Desktop\z1.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638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the addresses are arbitrary, we can remove that information:</a:t>
            </a:r>
          </a:p>
        </p:txBody>
      </p:sp>
      <p:pic>
        <p:nvPicPr>
          <p:cNvPr id="16388" name="Picture 4" descr="g3"/>
          <p:cNvPicPr>
            <a:picLocks noChangeAspect="1" noChangeArrowheads="1"/>
          </p:cNvPicPr>
          <p:nvPr/>
        </p:nvPicPr>
        <p:blipFill>
          <a:blip r:embed="rId2" cstate="print"/>
          <a:srcRect/>
          <a:stretch>
            <a:fillRect/>
          </a:stretch>
        </p:blipFill>
        <p:spPr bwMode="auto">
          <a:xfrm>
            <a:off x="755650" y="2246313"/>
            <a:ext cx="7632700" cy="413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dwharder\Desktop\z2.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After a few calls to </a:t>
            </a:r>
            <a:r>
              <a:rPr lang="en-CA" dirty="0" err="1" smtClean="0">
                <a:latin typeface="Consolas" pitchFamily="49" charset="0"/>
                <a:cs typeface="Consolas" pitchFamily="49" charset="0"/>
              </a:rPr>
              <a:t>push_front</a:t>
            </a:r>
            <a:r>
              <a:rPr lang="en-CA" dirty="0" smtClean="0"/>
              <a:t> and </a:t>
            </a:r>
            <a:r>
              <a:rPr lang="en-CA" dirty="0" smtClean="0">
                <a:latin typeface="Consolas" pitchFamily="49" charset="0"/>
                <a:cs typeface="Consolas" pitchFamily="49" charset="0"/>
              </a:rPr>
              <a:t>erase</a:t>
            </a:r>
            <a:r>
              <a:rPr lang="en-CA" dirty="0" smtClean="0"/>
              <a:t>, we could end up with an allocation as follows:</a:t>
            </a:r>
            <a:endParaRPr lang="en-CA"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call </a:t>
            </a:r>
            <a:r>
              <a:rPr lang="en-CA" dirty="0" err="1" smtClean="0">
                <a:latin typeface="Consolas" pitchFamily="49" charset="0"/>
                <a:cs typeface="Consolas" pitchFamily="49" charset="0"/>
              </a:rPr>
              <a:t>pop_front</a:t>
            </a:r>
            <a:r>
              <a:rPr lang="en-CA" dirty="0" smtClean="0"/>
              <a:t>, we would:</a:t>
            </a:r>
          </a:p>
          <a:p>
            <a:pPr lvl="1"/>
            <a:r>
              <a:rPr lang="en-CA" dirty="0" smtClean="0"/>
              <a:t>Push 4 onto the stack</a:t>
            </a:r>
          </a:p>
          <a:p>
            <a:pPr lvl="1"/>
            <a:r>
              <a:rPr lang="en-CA" dirty="0" smtClean="0"/>
              <a:t>Updated </a:t>
            </a:r>
            <a:r>
              <a:rPr lang="en-CA" dirty="0" err="1" smtClean="0">
                <a:latin typeface="Consolas" pitchFamily="49" charset="0"/>
                <a:cs typeface="Consolas" pitchFamily="49" charset="0"/>
              </a:rPr>
              <a:t>list_head</a:t>
            </a:r>
            <a:r>
              <a:rPr lang="en-CA" dirty="0" smtClean="0"/>
              <a:t> to be 7</a:t>
            </a:r>
          </a:p>
          <a:p>
            <a:endParaRPr lang="en-CA" dirty="0"/>
          </a:p>
        </p:txBody>
      </p:sp>
      <p:pic>
        <p:nvPicPr>
          <p:cNvPr id="5" name="Picture 5" descr="C:\Users\dwharder\Desktop\z2.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wharder\Desktop\z4.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call </a:t>
            </a:r>
            <a:r>
              <a:rPr lang="en-CA" dirty="0" err="1" smtClean="0">
                <a:latin typeface="Consolas" pitchFamily="49" charset="0"/>
                <a:cs typeface="Consolas" pitchFamily="49" charset="0"/>
              </a:rPr>
              <a:t>pop_front</a:t>
            </a:r>
            <a:r>
              <a:rPr lang="en-CA" dirty="0" smtClean="0"/>
              <a:t>, we would:</a:t>
            </a:r>
          </a:p>
          <a:p>
            <a:pPr lvl="1"/>
            <a:r>
              <a:rPr lang="en-CA" dirty="0" smtClean="0"/>
              <a:t>Push 4 onto the stack</a:t>
            </a:r>
          </a:p>
          <a:p>
            <a:pPr lvl="1"/>
            <a:r>
              <a:rPr lang="en-CA" dirty="0" smtClean="0"/>
              <a:t>Updated </a:t>
            </a:r>
            <a:r>
              <a:rPr lang="en-CA" dirty="0" err="1" smtClean="0">
                <a:latin typeface="Consolas" pitchFamily="49" charset="0"/>
                <a:cs typeface="Consolas" pitchFamily="49" charset="0"/>
              </a:rPr>
              <a:t>list_head</a:t>
            </a:r>
            <a:r>
              <a:rPr lang="en-CA" dirty="0" smtClean="0"/>
              <a:t> to be 7</a:t>
            </a:r>
          </a:p>
          <a:p>
            <a:pPr>
              <a:buNone/>
            </a:pPr>
            <a:r>
              <a:rPr lang="en-CA" dirty="0" smtClean="0"/>
              <a:t>	The result: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dwharder\Desktop\z2.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If we wanted to push 99 onto the front of this list, we would:</a:t>
            </a:r>
          </a:p>
          <a:p>
            <a:pPr lvl="1"/>
            <a:r>
              <a:rPr lang="en-CA" dirty="0" smtClean="0"/>
              <a:t>Get to top of the stack, 6</a:t>
            </a:r>
          </a:p>
          <a:p>
            <a:pPr lvl="1"/>
            <a:r>
              <a:rPr lang="en-CA" dirty="0" smtClean="0"/>
              <a:t>At this location, place 99 and the current value of </a:t>
            </a:r>
            <a:r>
              <a:rPr lang="en-CA" dirty="0" err="1" smtClean="0">
                <a:latin typeface="Consolas" pitchFamily="49" charset="0"/>
                <a:cs typeface="Consolas" pitchFamily="49" charset="0"/>
              </a:rPr>
              <a:t>list_head</a:t>
            </a:r>
            <a:endParaRPr lang="en-CA" dirty="0" smtClean="0">
              <a:latin typeface="Consolas" pitchFamily="49" charset="0"/>
              <a:cs typeface="Consolas" pitchFamily="49" charset="0"/>
            </a:endParaRPr>
          </a:p>
          <a:p>
            <a:pPr lvl="1"/>
            <a:r>
              <a:rPr lang="en-CA" dirty="0" smtClean="0"/>
              <a:t>Update </a:t>
            </a:r>
            <a:r>
              <a:rPr lang="en-CA" dirty="0" err="1" smtClean="0">
                <a:latin typeface="Consolas" pitchFamily="49" charset="0"/>
                <a:cs typeface="Consolas" pitchFamily="49" charset="0"/>
              </a:rPr>
              <a:t>list_head</a:t>
            </a:r>
            <a:r>
              <a:rPr lang="en-CA" dirty="0" smtClean="0">
                <a:latin typeface="Consolas" pitchFamily="49" charset="0"/>
                <a:cs typeface="Consolas" pitchFamily="49" charset="0"/>
              </a:rPr>
              <a:t> = 6</a:t>
            </a:r>
          </a:p>
          <a:p>
            <a:endParaRPr lang="en-CA"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This results in:</a:t>
            </a:r>
            <a:endParaRPr lang="en-CA" dirty="0"/>
          </a:p>
        </p:txBody>
      </p:sp>
      <p:pic>
        <p:nvPicPr>
          <p:cNvPr id="4" name="Picture 4" descr="C:\Users\dwharder\Desktop\z3.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Efficient Allocation</a:t>
            </a:r>
            <a:endParaRPr lang="en-CA" dirty="0"/>
          </a:p>
        </p:txBody>
      </p:sp>
      <p:sp>
        <p:nvSpPr>
          <p:cNvPr id="3" name="Content Placeholder 2"/>
          <p:cNvSpPr>
            <a:spLocks noGrp="1"/>
          </p:cNvSpPr>
          <p:nvPr>
            <p:ph idx="1"/>
          </p:nvPr>
        </p:nvSpPr>
        <p:spPr/>
        <p:txBody>
          <a:bodyPr/>
          <a:lstStyle/>
          <a:p>
            <a:pPr>
              <a:buNone/>
            </a:pPr>
            <a:r>
              <a:rPr lang="en-CA" dirty="0" smtClean="0"/>
              <a:t>	Originally, we would require </a:t>
            </a:r>
            <a:r>
              <a:rPr lang="en-CA" i="1" dirty="0" smtClean="0">
                <a:latin typeface="Times New Roman" pitchFamily="18" charset="0"/>
                <a:cs typeface="Times New Roman" pitchFamily="18" charset="0"/>
              </a:rPr>
              <a:t>n</a:t>
            </a:r>
            <a:r>
              <a:rPr lang="en-CA" dirty="0" smtClean="0"/>
              <a:t> calls to </a:t>
            </a:r>
            <a:r>
              <a:rPr lang="en-CA" dirty="0" smtClean="0">
                <a:latin typeface="Consolas" pitchFamily="49" charset="0"/>
                <a:cs typeface="Consolas" pitchFamily="49" charset="0"/>
              </a:rPr>
              <a:t>new()</a:t>
            </a:r>
            <a:r>
              <a:rPr lang="en-CA" dirty="0" smtClean="0"/>
              <a:t> to insert </a:t>
            </a:r>
            <a:r>
              <a:rPr lang="en-CA" i="1" dirty="0" smtClean="0">
                <a:latin typeface="Times New Roman" pitchFamily="18" charset="0"/>
                <a:cs typeface="Times New Roman" pitchFamily="18" charset="0"/>
              </a:rPr>
              <a:t>n</a:t>
            </a:r>
            <a:r>
              <a:rPr lang="en-CA" dirty="0" smtClean="0"/>
              <a:t> objects into the linked list</a:t>
            </a:r>
          </a:p>
          <a:p>
            <a:pPr lvl="1"/>
            <a:r>
              <a:rPr lang="en-CA" dirty="0" smtClean="0"/>
              <a:t>This updated allocation strategy requires </a:t>
            </a:r>
            <a:r>
              <a:rPr lang="en-CA" dirty="0" err="1" smtClean="0">
                <a:latin typeface="Times New Roman" pitchFamily="18" charset="0"/>
                <a:cs typeface="Times New Roman" pitchFamily="18" charset="0"/>
              </a:rPr>
              <a:t>lg</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r>
              <a:rPr lang="en-CA" dirty="0" smtClean="0"/>
              <a:t> calls to new and </a:t>
            </a:r>
            <a:r>
              <a:rPr lang="en-CA" i="1" dirty="0" smtClean="0">
                <a:latin typeface="Times New Roman" pitchFamily="18" charset="0"/>
                <a:cs typeface="Times New Roman" pitchFamily="18" charset="0"/>
              </a:rPr>
              <a:t>n</a:t>
            </a:r>
            <a:r>
              <a:rPr lang="en-CA" dirty="0" smtClean="0"/>
              <a:t> copies</a:t>
            </a:r>
          </a:p>
          <a:p>
            <a:pPr lvl="1"/>
            <a:endParaRPr lang="en-CA" dirty="0"/>
          </a:p>
        </p:txBody>
      </p:sp>
      <p:pic>
        <p:nvPicPr>
          <p:cNvPr id="4" name="Picture 4" descr="C:\Users\dwharder\Desktop\z3.png"/>
          <p:cNvPicPr>
            <a:picLocks noChangeAspect="1" noChangeArrowheads="1"/>
          </p:cNvPicPr>
          <p:nvPr/>
        </p:nvPicPr>
        <p:blipFill>
          <a:blip r:embed="rId2" cstate="print"/>
          <a:srcRect/>
          <a:stretch>
            <a:fillRect/>
          </a:stretch>
        </p:blipFill>
        <p:spPr bwMode="auto">
          <a:xfrm>
            <a:off x="2051720" y="2708920"/>
            <a:ext cx="5507906" cy="3572370"/>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latin typeface="Arial" charset="0"/>
                <a:cs typeface="Arial" charset="0"/>
              </a:rPr>
              <a:t>Summary</a:t>
            </a:r>
          </a:p>
        </p:txBody>
      </p:sp>
      <p:sp>
        <p:nvSpPr>
          <p:cNvPr id="108547"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We have considered the implementation of linked lists in C++</a:t>
            </a:r>
          </a:p>
          <a:p>
            <a:pPr lvl="1" eaLnBrk="1" hangingPunct="1"/>
            <a:r>
              <a:rPr lang="en-US" dirty="0" smtClean="0">
                <a:latin typeface="Arial" charset="0"/>
                <a:cs typeface="Arial" charset="0"/>
              </a:rPr>
              <a:t>Aspects of the </a:t>
            </a:r>
            <a:r>
              <a:rPr lang="en-US" dirty="0" smtClean="0">
                <a:latin typeface="Consolas" pitchFamily="49" charset="0"/>
                <a:cs typeface="Consolas" pitchFamily="49" charset="0"/>
              </a:rPr>
              <a:t>Node</a:t>
            </a:r>
            <a:r>
              <a:rPr lang="en-US" dirty="0" smtClean="0">
                <a:latin typeface="Arial" charset="0"/>
                <a:cs typeface="Arial" charset="0"/>
              </a:rPr>
              <a:t> class</a:t>
            </a:r>
          </a:p>
          <a:p>
            <a:pPr lvl="1" eaLnBrk="1" hangingPunct="1"/>
            <a:r>
              <a:rPr lang="en-US" dirty="0" err="1" smtClean="0">
                <a:latin typeface="Arial" charset="0"/>
                <a:cs typeface="Arial" charset="0"/>
              </a:rPr>
              <a:t>Accessors</a:t>
            </a:r>
            <a:r>
              <a:rPr lang="en-US" dirty="0" smtClean="0">
                <a:latin typeface="Arial" charset="0"/>
                <a:cs typeface="Arial" charset="0"/>
              </a:rPr>
              <a:t> and </a:t>
            </a:r>
            <a:r>
              <a:rPr lang="en-US" dirty="0" err="1" smtClean="0">
                <a:latin typeface="Arial" charset="0"/>
                <a:cs typeface="Arial" charset="0"/>
              </a:rPr>
              <a:t>mutators</a:t>
            </a:r>
            <a:endParaRPr lang="en-US" dirty="0" smtClean="0">
              <a:latin typeface="Arial" charset="0"/>
              <a:cs typeface="Arial" charset="0"/>
            </a:endParaRPr>
          </a:p>
          <a:p>
            <a:pPr lvl="1" eaLnBrk="1" hangingPunct="1"/>
            <a:r>
              <a:rPr lang="en-US" dirty="0" smtClean="0">
                <a:latin typeface="Arial" charset="0"/>
                <a:cs typeface="Arial" charset="0"/>
              </a:rPr>
              <a:t>The implementation of various member functions</a:t>
            </a:r>
          </a:p>
          <a:p>
            <a:pPr lvl="1" eaLnBrk="1" hangingPunct="1"/>
            <a:r>
              <a:rPr lang="en-US" dirty="0" smtClean="0">
                <a:latin typeface="Arial" charset="0"/>
                <a:cs typeface="Arial" charset="0"/>
              </a:rPr>
              <a:t>Stepping through a linked list</a:t>
            </a:r>
          </a:p>
          <a:p>
            <a:pPr lvl="1" eaLnBrk="1" hangingPunct="1"/>
            <a:r>
              <a:rPr lang="en-US" dirty="0" smtClean="0">
                <a:latin typeface="Arial" charset="0"/>
                <a:cs typeface="Arial" charset="0"/>
              </a:rPr>
              <a:t>Defining the copy and assignment operator</a:t>
            </a:r>
          </a:p>
          <a:p>
            <a:pPr lvl="1" eaLnBrk="1" hangingPunct="1"/>
            <a:r>
              <a:rPr lang="en-US" dirty="0" smtClean="0">
                <a:latin typeface="Arial" charset="0"/>
                <a:cs typeface="Arial" charset="0"/>
              </a:rPr>
              <a:t>Defining move constructors and move assignment operators</a:t>
            </a:r>
          </a:p>
          <a:p>
            <a:pPr lvl="1" eaLnBrk="1" hangingPunct="1"/>
            <a:r>
              <a:rPr lang="en-US" dirty="0" smtClean="0">
                <a:latin typeface="Arial" charset="0"/>
                <a:cs typeface="Arial" charset="0"/>
              </a:rPr>
              <a:t>Discussed efficiencies</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3:  Sorting and Searching</a:t>
            </a:r>
            <a:r>
              <a:rPr lang="en-US" sz="1400" dirty="0" smtClean="0">
                <a:latin typeface="Arial" charset="0"/>
                <a:cs typeface="Arial" charset="0"/>
              </a:rPr>
              <a:t>, 2</a:t>
            </a:r>
            <a:r>
              <a:rPr lang="en-US" sz="1400" baseline="30000" dirty="0" smtClean="0">
                <a:latin typeface="Arial" charset="0"/>
                <a:cs typeface="Arial" charset="0"/>
              </a:rPr>
              <a:t>nd</a:t>
            </a:r>
            <a:r>
              <a:rPr lang="en-US" sz="1400" dirty="0" smtClean="0">
                <a:latin typeface="Arial" charset="0"/>
                <a:cs typeface="Arial" charset="0"/>
              </a:rPr>
              <a:t> Ed., Addison Wesley, 1998, §5.4, pp.</a:t>
            </a:r>
            <a:r>
              <a:rPr lang="en-CA" sz="1400" dirty="0" smtClean="0">
                <a:latin typeface="Arial" charset="0"/>
                <a:cs typeface="Arial" charset="0"/>
              </a:rPr>
              <a:t>248-379</a:t>
            </a:r>
            <a:r>
              <a:rPr lang="en-US" sz="1400" dirty="0" smtClean="0">
                <a:latin typeface="Arial" charset="0"/>
                <a:cs typeface="Arial" charset="0"/>
              </a:rPr>
              <a:t>. </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https://en.wikipedia.org/wiki/Linked_list</a:t>
            </a:r>
          </a:p>
          <a:p>
            <a:pPr marL="533400" indent="-533400">
              <a:buFontTx/>
              <a:buNone/>
              <a:defRPr/>
            </a:pPr>
            <a:r>
              <a:rPr lang="en-US" sz="1200" dirty="0" smtClean="0">
                <a:latin typeface="Arial" charset="0"/>
                <a:cs typeface="Arial" charset="0"/>
              </a:rPr>
              <a:t>	 http://stackoverflow.com/error?aspxerrorpath=/questions/8848363/rvalue-reference-with-assignement-operator</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latin typeface="Arial" charset="0"/>
                <a:cs typeface="Arial" charset="0"/>
              </a:rPr>
              <a:t>Structure</a:t>
            </a:r>
          </a:p>
        </p:txBody>
      </p:sp>
      <p:sp>
        <p:nvSpPr>
          <p:cNvPr id="174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will clean up the representation as follows:</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do not specify the addresses because they are arbitrary and:</a:t>
            </a:r>
          </a:p>
          <a:p>
            <a:pPr lvl="1" eaLnBrk="1" hangingPunct="1"/>
            <a:r>
              <a:rPr lang="en-US" dirty="0" smtClean="0">
                <a:latin typeface="Arial" charset="0"/>
                <a:cs typeface="Arial" charset="0"/>
              </a:rPr>
              <a:t>The contents of the circle is the </a:t>
            </a:r>
            <a:r>
              <a:rPr lang="en-US" dirty="0" smtClean="0">
                <a:latin typeface="Arial" charset="0"/>
                <a:cs typeface="Arial" charset="0"/>
              </a:rPr>
              <a:t>value</a:t>
            </a:r>
            <a:endParaRPr lang="en-US" dirty="0" smtClean="0">
              <a:latin typeface="Arial" charset="0"/>
              <a:cs typeface="Arial" charset="0"/>
            </a:endParaRPr>
          </a:p>
          <a:p>
            <a:pPr lvl="1" eaLnBrk="1" hangingPunct="1"/>
            <a:r>
              <a:rPr lang="en-US" dirty="0" smtClean="0">
                <a:latin typeface="Arial" charset="0"/>
                <a:cs typeface="Arial" charset="0"/>
              </a:rPr>
              <a:t>The </a:t>
            </a:r>
            <a:r>
              <a:rPr lang="en-US" dirty="0" err="1" smtClean="0">
                <a:latin typeface="Consolas" pitchFamily="49" charset="0"/>
                <a:cs typeface="Consolas" pitchFamily="49" charset="0"/>
              </a:rPr>
              <a:t>next_node</a:t>
            </a:r>
            <a:r>
              <a:rPr lang="en-US" dirty="0" smtClean="0">
                <a:latin typeface="Arial" charset="0"/>
                <a:cs typeface="Arial" charset="0"/>
              </a:rPr>
              <a:t> pointer is represented by an arrow</a:t>
            </a:r>
          </a:p>
        </p:txBody>
      </p:sp>
      <p:pic>
        <p:nvPicPr>
          <p:cNvPr id="17412" name="Picture 4" descr="g4"/>
          <p:cNvPicPr>
            <a:picLocks noChangeAspect="1" noChangeArrowheads="1"/>
          </p:cNvPicPr>
          <p:nvPr/>
        </p:nvPicPr>
        <p:blipFill>
          <a:blip r:embed="rId2" cstate="print"/>
          <a:srcRect/>
          <a:stretch>
            <a:fillRect/>
          </a:stretch>
        </p:blipFill>
        <p:spPr bwMode="auto">
          <a:xfrm>
            <a:off x="1475656" y="2295967"/>
            <a:ext cx="7057157" cy="484961"/>
          </a:xfrm>
          <a:prstGeom prst="rect">
            <a:avLst/>
          </a:prstGeom>
          <a:noFill/>
          <a:ln w="9525">
            <a:noFill/>
            <a:miter lim="800000"/>
            <a:headEnd/>
            <a:tailEnd/>
          </a:ln>
        </p:spPr>
      </p:pic>
      <p:sp>
        <p:nvSpPr>
          <p:cNvPr id="5" name="TextBox 4"/>
          <p:cNvSpPr txBox="1"/>
          <p:nvPr/>
        </p:nvSpPr>
        <p:spPr>
          <a:xfrm>
            <a:off x="698084" y="2348880"/>
            <a:ext cx="954107" cy="400110"/>
          </a:xfrm>
          <a:prstGeom prst="rect">
            <a:avLst/>
          </a:prstGeom>
          <a:noFill/>
        </p:spPr>
        <p:txBody>
          <a:bodyPr wrap="none" rtlCol="0">
            <a:spAutoFit/>
          </a:bodyPr>
          <a:lstStyle/>
          <a:p>
            <a:r>
              <a:rPr lang="en-CA" sz="2000" b="1" dirty="0" smtClean="0">
                <a:latin typeface="Courier New" pitchFamily="49" charset="0"/>
                <a:cs typeface="Courier New" pitchFamily="49" charset="0"/>
              </a:rPr>
              <a:t>list_</a:t>
            </a:r>
            <a:endParaRPr lang="en-CA" sz="20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1843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we want to create a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also want to be able to:</a:t>
            </a:r>
          </a:p>
          <a:p>
            <a:pPr lvl="1" eaLnBrk="1" hangingPunct="1"/>
            <a:r>
              <a:rPr lang="en-US" dirty="0" smtClean="0">
                <a:latin typeface="Arial" charset="0"/>
                <a:cs typeface="Arial" charset="0"/>
              </a:rPr>
              <a:t>insert into,</a:t>
            </a:r>
          </a:p>
          <a:p>
            <a:pPr lvl="1" eaLnBrk="1" hangingPunct="1"/>
            <a:r>
              <a:rPr lang="en-US" dirty="0" smtClean="0">
                <a:latin typeface="Arial" charset="0"/>
                <a:cs typeface="Arial" charset="0"/>
              </a:rPr>
              <a:t>access, and</a:t>
            </a:r>
          </a:p>
          <a:p>
            <a:pPr lvl="1" eaLnBrk="1" hangingPunct="1"/>
            <a:r>
              <a:rPr lang="en-US" dirty="0" smtClean="0">
                <a:latin typeface="Arial" charset="0"/>
                <a:cs typeface="Arial" charset="0"/>
              </a:rPr>
              <a:t>erase from</a:t>
            </a:r>
          </a:p>
          <a:p>
            <a:pPr eaLnBrk="1" hangingPunct="1">
              <a:buFontTx/>
              <a:buNone/>
            </a:pPr>
            <a:r>
              <a:rPr lang="en-US" dirty="0" smtClean="0">
                <a:latin typeface="Arial" charset="0"/>
                <a:cs typeface="Arial" charset="0"/>
              </a:rPr>
              <a:t>	the </a:t>
            </a:r>
            <a:r>
              <a:rPr lang="en-US" dirty="0" smtClean="0">
                <a:latin typeface="Arial" charset="0"/>
                <a:cs typeface="Arial" charset="0"/>
              </a:rPr>
              <a:t>values stored </a:t>
            </a:r>
            <a:r>
              <a:rPr lang="en-US" dirty="0" smtClean="0">
                <a:latin typeface="Arial" charset="0"/>
                <a:cs typeface="Arial" charset="0"/>
              </a:rPr>
              <a:t>in the linked list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1945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We can do them with the following operations:</a:t>
            </a:r>
          </a:p>
          <a:p>
            <a:pPr lvl="1" eaLnBrk="1" hangingPunct="1"/>
            <a:r>
              <a:rPr lang="en-US" dirty="0" smtClean="0">
                <a:latin typeface="Arial" charset="0"/>
                <a:cs typeface="Arial" charset="0"/>
              </a:rPr>
              <a:t>Adding, retrieving, or removing the value at the front of the linked list</a:t>
            </a:r>
          </a:p>
          <a:p>
            <a:pPr lvl="2" eaLnBrk="1" hangingPunct="1">
              <a:buFontTx/>
              <a:buNone/>
            </a:pPr>
            <a:r>
              <a:rPr lang="en-US" sz="1800" dirty="0" smtClean="0">
                <a:latin typeface="Consolas" pitchFamily="49" charset="0"/>
                <a:cs typeface="Consolas" pitchFamily="49" charset="0"/>
              </a:rPr>
              <a:t>void </a:t>
            </a:r>
            <a:r>
              <a:rPr lang="en-US" sz="1800" dirty="0" err="1" smtClean="0">
                <a:latin typeface="Consolas" pitchFamily="49" charset="0"/>
                <a:cs typeface="Consolas" pitchFamily="49" charset="0"/>
              </a:rPr>
              <a:t>push_front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a:t>
            </a:r>
          </a:p>
          <a:p>
            <a:pPr lvl="2" eaLnBrk="1" hangingPunct="1">
              <a:buFontTx/>
              <a:buNone/>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front() </a:t>
            </a:r>
            <a:r>
              <a:rPr lang="en-US" sz="1800" dirty="0" smtClean="0">
                <a:solidFill>
                  <a:srgbClr val="FF0000"/>
                </a:solidFill>
                <a:latin typeface="Consolas" pitchFamily="49" charset="0"/>
                <a:cs typeface="Consolas" pitchFamily="49" charset="0"/>
              </a:rPr>
              <a:t>const</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void </a:t>
            </a:r>
            <a:r>
              <a:rPr lang="en-US" sz="1800" dirty="0" err="1" smtClean="0">
                <a:latin typeface="Consolas" pitchFamily="49" charset="0"/>
                <a:cs typeface="Consolas" pitchFamily="49" charset="0"/>
              </a:rPr>
              <a:t>pop_front</a:t>
            </a:r>
            <a:r>
              <a:rPr lang="en-US" sz="1800" dirty="0" smtClean="0">
                <a:latin typeface="Consolas" pitchFamily="49" charset="0"/>
                <a:cs typeface="Consolas" pitchFamily="49" charset="0"/>
              </a:rPr>
              <a: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We may also want to access the head of the linked list</a:t>
            </a:r>
          </a:p>
          <a:p>
            <a:pPr lvl="1" eaLnBrk="1" hangingPunct="1">
              <a:buFontTx/>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Node *</a:t>
            </a:r>
            <a:r>
              <a:rPr lang="en-US" dirty="0" smtClean="0">
                <a:latin typeface="Consolas" pitchFamily="49" charset="0"/>
                <a:cs typeface="Consolas" pitchFamily="49" charset="0"/>
              </a:rPr>
              <a:t>begin() </a:t>
            </a:r>
            <a:r>
              <a:rPr lang="en-US"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a:t>
            </a:r>
          </a:p>
        </p:txBody>
      </p:sp>
      <p:sp>
        <p:nvSpPr>
          <p:cNvPr id="4" name="TextBox 3"/>
          <p:cNvSpPr txBox="1"/>
          <p:nvPr/>
        </p:nvSpPr>
        <p:spPr>
          <a:xfrm>
            <a:off x="2627784" y="4725144"/>
            <a:ext cx="5480988" cy="1200329"/>
          </a:xfrm>
          <a:prstGeom prst="rect">
            <a:avLst/>
          </a:prstGeom>
          <a:noFill/>
        </p:spPr>
        <p:txBody>
          <a:bodyPr wrap="none" rtlCol="0">
            <a:spAutoFit/>
          </a:bodyPr>
          <a:lstStyle/>
          <a:p>
            <a:r>
              <a:rPr lang="en-CA" dirty="0" smtClean="0"/>
              <a:t>Member functions that may change the object acted</a:t>
            </a:r>
            <a:br>
              <a:rPr lang="en-CA" dirty="0" smtClean="0"/>
            </a:br>
            <a:r>
              <a:rPr lang="en-CA" dirty="0" smtClean="0"/>
              <a:t>upon are variously called </a:t>
            </a:r>
            <a:r>
              <a:rPr lang="en-CA" i="1" dirty="0" err="1" smtClean="0"/>
              <a:t>mutators</a:t>
            </a:r>
            <a:r>
              <a:rPr lang="en-CA" dirty="0" smtClean="0"/>
              <a:t>, </a:t>
            </a:r>
            <a:r>
              <a:rPr lang="en-CA" i="1" dirty="0" smtClean="0"/>
              <a:t>modifiers</a:t>
            </a:r>
            <a:r>
              <a:rPr lang="en-CA" dirty="0" smtClean="0"/>
              <a:t>,</a:t>
            </a:r>
            <a:br>
              <a:rPr lang="en-CA" dirty="0" smtClean="0"/>
            </a:br>
            <a:r>
              <a:rPr lang="en-CA" dirty="0" smtClean="0"/>
              <a:t>and, when it involves changing a single member</a:t>
            </a:r>
            <a:br>
              <a:rPr lang="en-CA" dirty="0" smtClean="0"/>
            </a:br>
            <a:r>
              <a:rPr lang="en-CA" dirty="0" smtClean="0"/>
              <a:t>variable, </a:t>
            </a:r>
            <a:r>
              <a:rPr lang="en-CA" i="1" dirty="0" smtClean="0"/>
              <a:t>setters</a:t>
            </a:r>
            <a:endParaRPr lang="en-CA" i="1" dirty="0"/>
          </a:p>
        </p:txBody>
      </p:sp>
      <p:sp>
        <p:nvSpPr>
          <p:cNvPr id="5" name="Arc 4"/>
          <p:cNvSpPr/>
          <p:nvPr/>
        </p:nvSpPr>
        <p:spPr>
          <a:xfrm>
            <a:off x="3203848" y="2492896"/>
            <a:ext cx="2232248" cy="3960440"/>
          </a:xfrm>
          <a:prstGeom prst="arc">
            <a:avLst>
              <a:gd name="adj1" fmla="val 16578579"/>
              <a:gd name="adj2" fmla="val 21553962"/>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Arc 5"/>
          <p:cNvSpPr/>
          <p:nvPr/>
        </p:nvSpPr>
        <p:spPr>
          <a:xfrm>
            <a:off x="1979712" y="3149846"/>
            <a:ext cx="3456384" cy="2952328"/>
          </a:xfrm>
          <a:prstGeom prst="arc">
            <a:avLst>
              <a:gd name="adj1" fmla="val 16578579"/>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latin typeface="Arial" charset="0"/>
                <a:cs typeface="Arial" charset="0"/>
              </a:rPr>
              <a:t>Operations</a:t>
            </a:r>
          </a:p>
        </p:txBody>
      </p:sp>
      <p:sp>
        <p:nvSpPr>
          <p:cNvPr id="2048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All these operations relate to the first node of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may want to perform operations on an arbitrary node of the linked list, for example:</a:t>
            </a:r>
          </a:p>
          <a:p>
            <a:pPr lvl="1" eaLnBrk="1" hangingPunct="1"/>
            <a:r>
              <a:rPr lang="en-US" dirty="0" smtClean="0">
                <a:latin typeface="Arial" charset="0"/>
                <a:cs typeface="Arial" charset="0"/>
              </a:rPr>
              <a:t>Find the number of instances of an integer in the list:</a:t>
            </a:r>
          </a:p>
          <a:p>
            <a:pPr lvl="1" eaLnBrk="1" hangingPunct="1">
              <a:buFontTx/>
              <a:buNone/>
            </a:pPr>
            <a:r>
              <a:rPr lang="en-US" dirty="0" smtClean="0">
                <a:latin typeface="Arial" charset="0"/>
                <a:cs typeface="Arial" charset="0"/>
              </a:rPr>
              <a:t>		</a:t>
            </a:r>
            <a:r>
              <a:rPr lang="en-US" b="1" dirty="0" err="1" smtClean="0">
                <a:latin typeface="Courier New" pitchFamily="49" charset="0"/>
                <a:cs typeface="Arial" charset="0"/>
              </a:rPr>
              <a:t>int</a:t>
            </a:r>
            <a:r>
              <a:rPr lang="en-US" b="1" dirty="0" smtClean="0">
                <a:latin typeface="Courier New" pitchFamily="49" charset="0"/>
                <a:cs typeface="Arial" charset="0"/>
              </a:rPr>
              <a:t> count( </a:t>
            </a:r>
            <a:r>
              <a:rPr lang="en-US" b="1" dirty="0" err="1" smtClean="0">
                <a:latin typeface="Courier New" pitchFamily="49" charset="0"/>
                <a:cs typeface="Arial" charset="0"/>
              </a:rPr>
              <a:t>int</a:t>
            </a:r>
            <a:r>
              <a:rPr lang="en-US" b="1" dirty="0" smtClean="0">
                <a:latin typeface="Courier New" pitchFamily="49" charset="0"/>
                <a:cs typeface="Arial" charset="0"/>
              </a:rPr>
              <a:t> ) const;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Remove all instances of an integer from the list:</a:t>
            </a:r>
          </a:p>
          <a:p>
            <a:pPr lvl="1" eaLnBrk="1" hangingPunct="1">
              <a:buFontTx/>
              <a:buNone/>
            </a:pPr>
            <a:r>
              <a:rPr lang="en-US" dirty="0" smtClean="0">
                <a:latin typeface="Arial" charset="0"/>
                <a:cs typeface="Arial" charset="0"/>
              </a:rPr>
              <a:t>		</a:t>
            </a:r>
            <a:r>
              <a:rPr lang="en-US" b="1" dirty="0" err="1" smtClean="0">
                <a:latin typeface="Courier New" pitchFamily="49" charset="0"/>
                <a:cs typeface="Arial" charset="0"/>
              </a:rPr>
              <a:t>int</a:t>
            </a:r>
            <a:r>
              <a:rPr lang="en-US" b="1" dirty="0" smtClean="0">
                <a:latin typeface="Courier New" pitchFamily="49" charset="0"/>
                <a:cs typeface="Arial" charset="0"/>
              </a:rPr>
              <a:t> erase( </a:t>
            </a:r>
            <a:r>
              <a:rPr lang="en-US" b="1" dirty="0" err="1" smtClean="0">
                <a:latin typeface="Courier New" pitchFamily="49" charset="0"/>
                <a:cs typeface="Arial" charset="0"/>
              </a:rPr>
              <a:t>int</a:t>
            </a:r>
            <a:r>
              <a:rPr lang="en-US" b="1" dirty="0" smtClean="0">
                <a:latin typeface="Courier New" pitchFamily="49" charset="0"/>
                <a:cs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150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Additionally, we may wish to check the state: </a:t>
            </a:r>
          </a:p>
          <a:p>
            <a:pPr lvl="1" eaLnBrk="1" hangingPunct="1"/>
            <a:r>
              <a:rPr lang="en-US" dirty="0" smtClean="0">
                <a:latin typeface="Arial" charset="0"/>
                <a:cs typeface="Arial" charset="0"/>
              </a:rPr>
              <a:t>Is the linked list empty?</a:t>
            </a:r>
            <a:endParaRPr lang="en-US" sz="1600" dirty="0" smtClean="0">
              <a:latin typeface="Arial" charset="0"/>
              <a:cs typeface="Arial" charset="0"/>
            </a:endParaRPr>
          </a:p>
          <a:p>
            <a:pPr lvl="1" eaLnBrk="1" hangingPunct="1">
              <a:buFontTx/>
              <a:buNone/>
            </a:pPr>
            <a:r>
              <a:rPr lang="en-US" sz="1600" dirty="0" smtClean="0">
                <a:latin typeface="Arial" charset="0"/>
                <a:cs typeface="Arial"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empty() const;</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How many objects are in the list?</a:t>
            </a:r>
            <a:endParaRPr lang="en-US" sz="1600" dirty="0" smtClean="0">
              <a:latin typeface="Arial" charset="0"/>
              <a:cs typeface="Arial" charset="0"/>
            </a:endParaRPr>
          </a:p>
          <a:p>
            <a:pPr lvl="1" eaLnBrk="1" hangingPunct="1">
              <a:buFontTx/>
              <a:buNone/>
            </a:pPr>
            <a:r>
              <a:rPr lang="en-US" sz="1600" dirty="0" smtClean="0">
                <a:latin typeface="Arial" charset="0"/>
                <a:cs typeface="Arial"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size() const;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list is empty when the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pointer is set to </a:t>
            </a:r>
            <a:r>
              <a:rPr lang="en-US" dirty="0" err="1" smtClean="0">
                <a:latin typeface="Consolas" pitchFamily="49" charset="0"/>
                <a:cs typeface="Consolas" pitchFamily="49" charset="0"/>
              </a:rPr>
              <a:t>nullptr</a:t>
            </a:r>
            <a:r>
              <a:rPr lang="en-US" dirty="0" smtClean="0">
                <a:latin typeface="Arial" charset="0"/>
                <a:cs typeface="Arial" charset="0"/>
              </a:rPr>
              <a:t> </a:t>
            </a:r>
            <a:endParaRPr lang="en-US" b="1" dirty="0"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this topic, we will look at linked lists</a:t>
            </a:r>
          </a:p>
          <a:p>
            <a:pPr lvl="1" eaLnBrk="1" hangingPunct="1"/>
            <a:r>
              <a:rPr lang="en-US" dirty="0" smtClean="0">
                <a:latin typeface="Arial" charset="0"/>
                <a:cs typeface="Arial" charset="0"/>
              </a:rPr>
              <a:t>The </a:t>
            </a:r>
            <a:r>
              <a:rPr lang="en-US" dirty="0" smtClean="0">
                <a:latin typeface="Consolas" pitchFamily="49" charset="0"/>
                <a:cs typeface="Consolas" pitchFamily="49" charset="0"/>
              </a:rPr>
              <a:t>Node</a:t>
            </a:r>
            <a:r>
              <a:rPr lang="en-US" dirty="0" smtClean="0">
                <a:latin typeface="Arial" charset="0"/>
                <a:cs typeface="Arial" charset="0"/>
              </a:rPr>
              <a:t> and </a:t>
            </a:r>
            <a:r>
              <a:rPr lang="en-US" dirty="0" smtClean="0">
                <a:latin typeface="Consolas" pitchFamily="49" charset="0"/>
                <a:cs typeface="Consolas" pitchFamily="49" charset="0"/>
              </a:rPr>
              <a:t>List</a:t>
            </a:r>
            <a:r>
              <a:rPr lang="en-US" dirty="0" smtClean="0">
                <a:latin typeface="Arial" charset="0"/>
                <a:cs typeface="Arial" charset="0"/>
              </a:rPr>
              <a:t> classes</a:t>
            </a:r>
          </a:p>
          <a:p>
            <a:pPr lvl="1" eaLnBrk="1" hangingPunct="1"/>
            <a:r>
              <a:rPr lang="en-US" dirty="0" err="1" smtClean="0">
                <a:latin typeface="Arial" charset="0"/>
                <a:cs typeface="Arial" charset="0"/>
              </a:rPr>
              <a:t>Accessors</a:t>
            </a:r>
            <a:r>
              <a:rPr lang="en-US" dirty="0" smtClean="0">
                <a:latin typeface="Arial" charset="0"/>
                <a:cs typeface="Arial" charset="0"/>
              </a:rPr>
              <a:t> and </a:t>
            </a:r>
            <a:r>
              <a:rPr lang="en-US" dirty="0" err="1" smtClean="0">
                <a:latin typeface="Arial" charset="0"/>
                <a:cs typeface="Arial" charset="0"/>
              </a:rPr>
              <a:t>mutators</a:t>
            </a:r>
            <a:endParaRPr lang="en-US" dirty="0" smtClean="0">
              <a:latin typeface="Arial" charset="0"/>
              <a:cs typeface="Arial" charset="0"/>
            </a:endParaRPr>
          </a:p>
          <a:p>
            <a:pPr lvl="1" eaLnBrk="1" hangingPunct="1"/>
            <a:r>
              <a:rPr lang="en-US" dirty="0" smtClean="0">
                <a:latin typeface="Arial" charset="0"/>
                <a:cs typeface="Arial" charset="0"/>
              </a:rPr>
              <a:t>The implementation of various member functions</a:t>
            </a:r>
          </a:p>
          <a:p>
            <a:pPr lvl="1" eaLnBrk="1" hangingPunct="1"/>
            <a:r>
              <a:rPr lang="en-US" dirty="0" smtClean="0">
                <a:latin typeface="Arial" charset="0"/>
                <a:cs typeface="Arial" charset="0"/>
              </a:rPr>
              <a:t>Stepping through a linked list</a:t>
            </a:r>
          </a:p>
          <a:p>
            <a:pPr lvl="1" eaLnBrk="1" hangingPunct="1"/>
            <a:r>
              <a:rPr lang="en-US" dirty="0" smtClean="0">
                <a:latin typeface="Arial" charset="0"/>
                <a:cs typeface="Arial" charset="0"/>
              </a:rPr>
              <a:t>Defining the copy and assignment operator</a:t>
            </a:r>
          </a:p>
          <a:p>
            <a:pPr lvl="1" eaLnBrk="1" hangingPunct="1"/>
            <a:r>
              <a:rPr lang="en-US" dirty="0" smtClean="0">
                <a:latin typeface="Arial" charset="0"/>
                <a:cs typeface="Arial" charset="0"/>
              </a:rPr>
              <a:t>Defining move constructors and move assignment operators</a:t>
            </a:r>
          </a:p>
          <a:p>
            <a:pPr lvl="1" eaLnBrk="1" hangingPunct="1"/>
            <a:r>
              <a:rPr lang="en-US" dirty="0" smtClean="0">
                <a:latin typeface="Arial" charset="0"/>
                <a:cs typeface="Arial" charset="0"/>
              </a:rPr>
              <a:t>Discussed efficiencies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253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Consider this simple (but incomplete) linked list class:</a:t>
            </a:r>
          </a:p>
          <a:p>
            <a:pPr eaLnBrk="1" hangingPunct="1">
              <a:buFontTx/>
              <a:buNone/>
            </a:pPr>
            <a:r>
              <a:rPr lang="en-US" sz="1400" b="1" dirty="0" smtClean="0">
                <a:latin typeface="Courier New" pitchFamily="49" charset="0"/>
                <a:cs typeface="Arial" charset="0"/>
              </a:rPr>
              <a:t>	</a:t>
            </a:r>
            <a:r>
              <a:rPr lang="en-US" sz="1400" dirty="0" smtClean="0">
                <a:latin typeface="Consolas" pitchFamily="49" charset="0"/>
                <a:cs typeface="Consolas" pitchFamily="49" charset="0"/>
              </a:rPr>
              <a:t>	</a:t>
            </a:r>
            <a:r>
              <a:rPr lang="en-US" sz="1200" dirty="0" smtClean="0">
                <a:latin typeface="Consolas" pitchFamily="49" charset="0"/>
                <a:cs typeface="Consolas" pitchFamily="49" charset="0"/>
              </a:rPr>
              <a:t>class List {</a:t>
            </a:r>
          </a:p>
          <a:p>
            <a:pPr eaLnBrk="1" hangingPunct="1">
              <a:buFontTx/>
              <a:buNone/>
            </a:pPr>
            <a:r>
              <a:rPr lang="en-US" sz="1200" dirty="0" smtClean="0">
                <a:latin typeface="Consolas" pitchFamily="49" charset="0"/>
                <a:cs typeface="Consolas" pitchFamily="49" charset="0"/>
              </a:rPr>
              <a:t>		    public:</a:t>
            </a:r>
          </a:p>
          <a:p>
            <a:pPr eaLnBrk="1" hangingPunct="1">
              <a:buFontTx/>
              <a:buNone/>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                  class Node {...};</a:t>
            </a:r>
          </a:p>
          <a:p>
            <a:pPr eaLnBrk="1" hangingPunct="1">
              <a:buFontTx/>
              <a:buNone/>
            </a:pPr>
            <a:r>
              <a:rPr lang="en-US" sz="1200" dirty="0" smtClean="0">
                <a:latin typeface="Consolas" pitchFamily="49" charset="0"/>
                <a:cs typeface="Consolas" pitchFamily="49" charset="0"/>
              </a:rPr>
              <a:t>		        List();</a:t>
            </a:r>
          </a:p>
          <a:p>
            <a:pPr eaLnBrk="1" hangingPunct="1">
              <a:buFontTx/>
              <a:buNone/>
            </a:pPr>
            <a:endParaRPr lang="en-US" sz="1200" dirty="0" smtClean="0">
              <a:latin typeface="Consolas" pitchFamily="49" charset="0"/>
              <a:cs typeface="Consolas" pitchFamily="49" charset="0"/>
            </a:endParaRPr>
          </a:p>
          <a:p>
            <a:pPr eaLnBrk="1" hangingPunct="1">
              <a:buFontTx/>
              <a:buNone/>
            </a:pPr>
            <a:r>
              <a:rPr lang="en-US" sz="1200" dirty="0" smtClean="0">
                <a:latin typeface="Consolas" pitchFamily="49" charset="0"/>
                <a:cs typeface="Consolas" pitchFamily="49" charset="0"/>
              </a:rPr>
              <a:t>		        // </a:t>
            </a:r>
            <a:r>
              <a:rPr lang="en-US" sz="1200" dirty="0" err="1" smtClean="0">
                <a:latin typeface="Consolas" pitchFamily="49" charset="0"/>
                <a:cs typeface="Consolas" pitchFamily="49" charset="0"/>
              </a:rPr>
              <a:t>Accessors</a:t>
            </a:r>
            <a:endParaRPr lang="en-US" sz="1200" dirty="0" smtClean="0">
              <a:latin typeface="Consolas" pitchFamily="49" charset="0"/>
              <a:cs typeface="Consolas" pitchFamily="49" charset="0"/>
            </a:endParaRP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bool</a:t>
            </a:r>
            <a:r>
              <a:rPr lang="en-US" sz="1200" dirty="0" smtClean="0">
                <a:latin typeface="Consolas" pitchFamily="49" charset="0"/>
                <a:cs typeface="Consolas" pitchFamily="49" charset="0"/>
              </a:rPr>
              <a:t> empty() const;</a:t>
            </a: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size() const;</a:t>
            </a: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front() const;</a:t>
            </a:r>
          </a:p>
          <a:p>
            <a:pPr eaLnBrk="1" hangingPunct="1">
              <a:buFontTx/>
              <a:buNone/>
            </a:pPr>
            <a:r>
              <a:rPr lang="en-US" sz="1200" dirty="0" smtClean="0">
                <a:latin typeface="Consolas" pitchFamily="49" charset="0"/>
                <a:cs typeface="Consolas" pitchFamily="49" charset="0"/>
              </a:rPr>
              <a:t>		        Node *begin() const;</a:t>
            </a:r>
          </a:p>
          <a:p>
            <a:pPr eaLnBrk="1" hangingPunct="1">
              <a:buNone/>
            </a:pPr>
            <a:r>
              <a:rPr lang="en-US" sz="1200" dirty="0">
                <a:latin typeface="Consolas" pitchFamily="49" charset="0"/>
                <a:cs typeface="Consolas" pitchFamily="49" charset="0"/>
              </a:rPr>
              <a:t>		        Node </a:t>
            </a:r>
            <a:r>
              <a:rPr lang="en-US" sz="1200" dirty="0" smtClean="0">
                <a:latin typeface="Consolas" pitchFamily="49" charset="0"/>
                <a:cs typeface="Consolas" pitchFamily="49" charset="0"/>
              </a:rPr>
              <a:t>*end() </a:t>
            </a:r>
            <a:r>
              <a:rPr lang="en-US" sz="1200" dirty="0">
                <a:latin typeface="Consolas" pitchFamily="49" charset="0"/>
                <a:cs typeface="Consolas" pitchFamily="49" charset="0"/>
              </a:rPr>
              <a:t>const;</a:t>
            </a: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count(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 const;</a:t>
            </a:r>
          </a:p>
          <a:p>
            <a:pPr eaLnBrk="1" hangingPunct="1">
              <a:buFontTx/>
              <a:buNone/>
            </a:pPr>
            <a:endParaRPr lang="en-US" sz="1200" dirty="0" smtClean="0">
              <a:latin typeface="Consolas" pitchFamily="49" charset="0"/>
              <a:cs typeface="Consolas" pitchFamily="49" charset="0"/>
            </a:endParaRPr>
          </a:p>
          <a:p>
            <a:pPr eaLnBrk="1" hangingPunct="1">
              <a:buFontTx/>
              <a:buNone/>
            </a:pPr>
            <a:r>
              <a:rPr lang="en-US" sz="1200" dirty="0" smtClean="0">
                <a:latin typeface="Consolas" pitchFamily="49" charset="0"/>
                <a:cs typeface="Consolas" pitchFamily="49" charset="0"/>
              </a:rPr>
              <a:t>		        // </a:t>
            </a:r>
            <a:r>
              <a:rPr lang="en-US" sz="1200" dirty="0" err="1" smtClean="0">
                <a:latin typeface="Consolas" pitchFamily="49" charset="0"/>
                <a:cs typeface="Consolas" pitchFamily="49" charset="0"/>
              </a:rPr>
              <a:t>Mutators</a:t>
            </a:r>
            <a:endParaRPr lang="en-US" sz="1200" dirty="0" smtClean="0">
              <a:latin typeface="Consolas" pitchFamily="49" charset="0"/>
              <a:cs typeface="Consolas" pitchFamily="49" charset="0"/>
            </a:endParaRPr>
          </a:p>
          <a:p>
            <a:pPr eaLnBrk="1" hangingPunct="1">
              <a:buFontTx/>
              <a:buNone/>
            </a:pPr>
            <a:r>
              <a:rPr lang="en-US" sz="1200" dirty="0" smtClean="0">
                <a:latin typeface="Consolas" pitchFamily="49" charset="0"/>
                <a:cs typeface="Consolas" pitchFamily="49" charset="0"/>
              </a:rPr>
              <a:t>		        void </a:t>
            </a:r>
            <a:r>
              <a:rPr lang="en-US" sz="1200" dirty="0" err="1" smtClean="0">
                <a:latin typeface="Consolas" pitchFamily="49" charset="0"/>
                <a:cs typeface="Consolas" pitchFamily="49" charset="0"/>
              </a:rPr>
              <a:t>push_front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pop_front</a:t>
            </a:r>
            <a:r>
              <a:rPr lang="en-US" sz="1200" dirty="0" smtClean="0">
                <a:latin typeface="Consolas" pitchFamily="49" charset="0"/>
                <a:cs typeface="Consolas" pitchFamily="49" charset="0"/>
              </a:rPr>
              <a:t>();</a:t>
            </a:r>
          </a:p>
          <a:p>
            <a:pPr eaLnBrk="1" hangingPunct="1">
              <a:buFontTx/>
              <a:buNone/>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erase(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p>
          <a:p>
            <a:pPr eaLnBrk="1" hangingPunct="1">
              <a:buFontTx/>
              <a:buNone/>
            </a:pPr>
            <a:endParaRPr lang="en-US" sz="1200" dirty="0" smtClean="0">
              <a:latin typeface="Consolas" pitchFamily="49" charset="0"/>
              <a:cs typeface="Consolas" pitchFamily="49" charset="0"/>
            </a:endParaRPr>
          </a:p>
          <a:p>
            <a:pPr eaLnBrk="1" hangingPunct="1">
              <a:buFontTx/>
              <a:buNone/>
            </a:pPr>
            <a:r>
              <a:rPr lang="en-US" sz="1200" dirty="0">
                <a:latin typeface="Consolas" pitchFamily="49" charset="0"/>
                <a:cs typeface="Consolas" pitchFamily="49" charset="0"/>
              </a:rPr>
              <a:t>		    private:</a:t>
            </a:r>
          </a:p>
          <a:p>
            <a:pPr eaLnBrk="1" hangingPunct="1">
              <a:buFontTx/>
              <a:buNone/>
            </a:pPr>
            <a:r>
              <a:rPr lang="en-US" sz="1200" dirty="0">
                <a:latin typeface="Consolas" pitchFamily="49" charset="0"/>
                <a:cs typeface="Consolas" pitchFamily="49" charset="0"/>
              </a:rPr>
              <a:t>		        Node *</a:t>
            </a:r>
            <a:r>
              <a:rPr lang="en-US" sz="1200" dirty="0" err="1">
                <a:latin typeface="Consolas" pitchFamily="49" charset="0"/>
                <a:cs typeface="Consolas" pitchFamily="49" charset="0"/>
              </a:rPr>
              <a:t>list_head</a:t>
            </a:r>
            <a:r>
              <a:rPr lang="en-US" sz="1200" dirty="0">
                <a:latin typeface="Consolas" pitchFamily="49" charset="0"/>
                <a:cs typeface="Consolas" pitchFamily="49" charset="0"/>
              </a:rPr>
              <a:t>;</a:t>
            </a:r>
          </a:p>
          <a:p>
            <a:pPr eaLnBrk="1" hangingPunct="1">
              <a:buFontTx/>
              <a:buNone/>
            </a:pPr>
            <a:r>
              <a:rPr lang="en-US" sz="12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235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constructor initializes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do not count how may objects are in this list, thus:</a:t>
            </a:r>
          </a:p>
          <a:p>
            <a:pPr lvl="1" eaLnBrk="1" hangingPunct="1"/>
            <a:r>
              <a:rPr lang="en-US" dirty="0" smtClean="0">
                <a:latin typeface="Arial" charset="0"/>
                <a:cs typeface="Arial" charset="0"/>
              </a:rPr>
              <a:t>we must rely on the last pointer in the linked list to point to a special value</a:t>
            </a:r>
          </a:p>
          <a:p>
            <a:pPr lvl="1" eaLnBrk="1" hangingPunct="1"/>
            <a:r>
              <a:rPr lang="en-US" dirty="0" smtClean="0">
                <a:latin typeface="Arial" charset="0"/>
                <a:cs typeface="Arial" charset="0"/>
              </a:rPr>
              <a:t>in C++, that standard value is </a:t>
            </a:r>
            <a:r>
              <a:rPr lang="en-US" b="1" dirty="0" err="1" smtClean="0">
                <a:latin typeface="Courier New" pitchFamily="49" charset="0"/>
                <a:cs typeface="Arial" charset="0"/>
              </a:rPr>
              <a:t>nullptr</a:t>
            </a:r>
            <a:endParaRPr lang="en-US" b="1" dirty="0"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Arial" charset="0"/>
                <a:cs typeface="Arial" charset="0"/>
              </a:rPr>
              <a:t>The Constructor</a:t>
            </a:r>
          </a:p>
        </p:txBody>
      </p:sp>
      <p:sp>
        <p:nvSpPr>
          <p:cNvPr id="24579"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Thus, in the constructor, we assign </a:t>
            </a:r>
            <a:r>
              <a:rPr lang="en-US" dirty="0" err="1" smtClean="0">
                <a:latin typeface="Consolas" pitchFamily="49" charset="0"/>
                <a:cs typeface="Consolas" pitchFamily="49" charset="0"/>
              </a:rPr>
              <a:t>list_head</a:t>
            </a:r>
            <a:r>
              <a:rPr lang="en-US" dirty="0" smtClean="0">
                <a:latin typeface="Arial" charset="0"/>
                <a:cs typeface="Arial" charset="0"/>
              </a:rPr>
              <a:t> the value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a:p>
            <a:pPr eaLnBrk="1" hangingPunct="1">
              <a:buFontTx/>
              <a:buNone/>
            </a:pPr>
            <a:endParaRPr lang="en-US" b="1" dirty="0" smtClean="0">
              <a:latin typeface="Courier New" pitchFamily="49" charset="0"/>
              <a:cs typeface="Arial" charset="0"/>
            </a:endParaRPr>
          </a:p>
          <a:p>
            <a:pPr eaLnBrk="1" hangingPunct="1">
              <a:buFontTx/>
              <a:buNone/>
            </a:pPr>
            <a:r>
              <a:rPr lang="en-US" dirty="0" smtClean="0">
                <a:latin typeface="Consolas" pitchFamily="49" charset="0"/>
                <a:cs typeface="Consolas" pitchFamily="49" charset="0"/>
              </a:rPr>
              <a:t>		List::List():</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 {</a:t>
            </a:r>
          </a:p>
          <a:p>
            <a:pPr eaLnBrk="1" hangingPunct="1">
              <a:buFontTx/>
              <a:buNone/>
            </a:pPr>
            <a:r>
              <a:rPr lang="en-US" dirty="0" smtClean="0">
                <a:latin typeface="Consolas" pitchFamily="49" charset="0"/>
                <a:cs typeface="Consolas" pitchFamily="49" charset="0"/>
              </a:rPr>
              <a:t>		    // empty constructor</a:t>
            </a:r>
          </a:p>
          <a:p>
            <a:pPr eaLnBrk="1" hangingPunct="1">
              <a:buFontTx/>
              <a:buNone/>
            </a:pP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will always ensure that when a linked list is empty, the list head is assigned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latin typeface="Arial" charset="0"/>
                <a:cs typeface="Arial" charset="0"/>
              </a:rPr>
              <a:t>Allocation</a:t>
            </a:r>
          </a:p>
        </p:txBody>
      </p:sp>
      <p:sp>
        <p:nvSpPr>
          <p:cNvPr id="25603"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The constructor is called whenever an object is created, either:</a:t>
            </a:r>
          </a:p>
          <a:p>
            <a:pPr lvl="1" eaLnBrk="1" hangingPunct="1">
              <a:buNone/>
            </a:pPr>
            <a:endParaRPr lang="en-US" sz="900" dirty="0" smtClean="0">
              <a:latin typeface="Arial" charset="0"/>
              <a:cs typeface="Arial" charset="0"/>
            </a:endParaRPr>
          </a:p>
          <a:p>
            <a:pPr lvl="1" eaLnBrk="1" hangingPunct="1">
              <a:buNone/>
            </a:pPr>
            <a:r>
              <a:rPr lang="en-US" dirty="0" smtClean="0">
                <a:latin typeface="Arial" charset="0"/>
                <a:cs typeface="Arial" charset="0"/>
              </a:rPr>
              <a:t>Statically</a:t>
            </a:r>
          </a:p>
          <a:p>
            <a:pPr lvl="1" eaLnBrk="1" hangingPunct="1">
              <a:buNone/>
            </a:pPr>
            <a:r>
              <a:rPr lang="en-US" dirty="0" smtClean="0">
                <a:latin typeface="Arial" charset="0"/>
                <a:cs typeface="Arial" charset="0"/>
              </a:rPr>
              <a:t>	The statement </a:t>
            </a:r>
            <a:r>
              <a:rPr lang="en-US" sz="2000" dirty="0" smtClean="0">
                <a:latin typeface="Consolas" pitchFamily="49" charset="0"/>
                <a:cs typeface="Consolas" pitchFamily="49" charset="0"/>
              </a:rPr>
              <a:t>List </a:t>
            </a:r>
            <a:r>
              <a:rPr lang="en-US" sz="2000" dirty="0" err="1" smtClean="0">
                <a:latin typeface="Consolas" pitchFamily="49" charset="0"/>
                <a:cs typeface="Consolas" pitchFamily="49" charset="0"/>
              </a:rPr>
              <a:t>ls</a:t>
            </a:r>
            <a:r>
              <a:rPr lang="en-US" sz="2000" dirty="0" smtClean="0">
                <a:latin typeface="Consolas" pitchFamily="49" charset="0"/>
                <a:cs typeface="Consolas" pitchFamily="49" charset="0"/>
              </a:rPr>
              <a:t>;</a:t>
            </a:r>
            <a:r>
              <a:rPr lang="en-US" sz="1600" dirty="0" smtClean="0">
                <a:latin typeface="Consolas" pitchFamily="49" charset="0"/>
                <a:cs typeface="Consolas" pitchFamily="49" charset="0"/>
              </a:rPr>
              <a:t> </a:t>
            </a:r>
            <a:r>
              <a:rPr lang="en-US" dirty="0" smtClean="0">
                <a:latin typeface="Arial" charset="0"/>
                <a:cs typeface="Arial" charset="0"/>
              </a:rPr>
              <a:t>defines </a:t>
            </a:r>
            <a:r>
              <a:rPr lang="en-US" sz="2000" dirty="0" err="1" smtClean="0">
                <a:latin typeface="Consolas" pitchFamily="49" charset="0"/>
                <a:cs typeface="Consolas" pitchFamily="49" charset="0"/>
              </a:rPr>
              <a:t>ls</a:t>
            </a:r>
            <a:r>
              <a:rPr lang="en-US" dirty="0" smtClean="0">
                <a:latin typeface="Arial" charset="0"/>
                <a:cs typeface="Arial" charset="0"/>
              </a:rPr>
              <a:t> to be a linked list and the</a:t>
            </a:r>
            <a:br>
              <a:rPr lang="en-US" dirty="0" smtClean="0">
                <a:latin typeface="Arial" charset="0"/>
                <a:cs typeface="Arial" charset="0"/>
              </a:rPr>
            </a:br>
            <a:r>
              <a:rPr lang="en-US" dirty="0" smtClean="0">
                <a:latin typeface="Arial" charset="0"/>
                <a:cs typeface="Arial" charset="0"/>
              </a:rPr>
              <a:t>compiler deals with memory allocation</a:t>
            </a:r>
          </a:p>
          <a:p>
            <a:pPr lvl="1" eaLnBrk="1" hangingPunct="1">
              <a:buNone/>
            </a:pPr>
            <a:endParaRPr lang="en-US" dirty="0" smtClean="0">
              <a:latin typeface="Arial" charset="0"/>
              <a:cs typeface="Arial" charset="0"/>
            </a:endParaRPr>
          </a:p>
          <a:p>
            <a:pPr lvl="1" eaLnBrk="1" hangingPunct="1">
              <a:buNone/>
            </a:pPr>
            <a:r>
              <a:rPr lang="en-US" dirty="0" smtClean="0">
                <a:latin typeface="Arial" charset="0"/>
                <a:cs typeface="Arial" charset="0"/>
              </a:rPr>
              <a:t>Dynamically</a:t>
            </a:r>
          </a:p>
          <a:p>
            <a:pPr lvl="1" eaLnBrk="1" hangingPunct="1">
              <a:buNone/>
            </a:pPr>
            <a:r>
              <a:rPr lang="en-US" dirty="0" smtClean="0">
                <a:latin typeface="Arial" charset="0"/>
                <a:cs typeface="Arial" charset="0"/>
              </a:rPr>
              <a:t>	The statement</a:t>
            </a:r>
            <a:br>
              <a:rPr lang="en-US" dirty="0" smtClean="0">
                <a:latin typeface="Arial" charset="0"/>
                <a:cs typeface="Arial" charset="0"/>
              </a:rPr>
            </a:br>
            <a:r>
              <a:rPr lang="en-US" dirty="0" smtClean="0">
                <a:latin typeface="Arial" charset="0"/>
                <a:cs typeface="Arial" charset="0"/>
              </a:rPr>
              <a:t>      </a:t>
            </a:r>
            <a:r>
              <a:rPr lang="en-US" sz="2000" dirty="0" smtClean="0">
                <a:latin typeface="Consolas" pitchFamily="49" charset="0"/>
                <a:cs typeface="Consolas" pitchFamily="49" charset="0"/>
              </a:rPr>
              <a:t>List *</a:t>
            </a:r>
            <a:r>
              <a:rPr lang="en-US" sz="2000" dirty="0" err="1" smtClean="0">
                <a:latin typeface="Consolas" pitchFamily="49" charset="0"/>
                <a:cs typeface="Consolas" pitchFamily="49" charset="0"/>
              </a:rPr>
              <a:t>pls</a:t>
            </a:r>
            <a:r>
              <a:rPr lang="en-US" sz="2000" dirty="0" smtClean="0">
                <a:latin typeface="Consolas" pitchFamily="49" charset="0"/>
                <a:cs typeface="Consolas" pitchFamily="49" charset="0"/>
              </a:rPr>
              <a:t> = new List();</a:t>
            </a:r>
            <a:r>
              <a:rPr lang="en-US" sz="2400" b="1" dirty="0" smtClean="0">
                <a:latin typeface="Courier New" pitchFamily="49" charset="0"/>
                <a:cs typeface="Arial" charset="0"/>
              </a:rPr>
              <a:t/>
            </a:r>
            <a:br>
              <a:rPr lang="en-US" sz="2400" b="1" dirty="0" smtClean="0">
                <a:latin typeface="Courier New" pitchFamily="49" charset="0"/>
                <a:cs typeface="Arial" charset="0"/>
              </a:rPr>
            </a:br>
            <a:r>
              <a:rPr lang="en-US" dirty="0" smtClean="0">
                <a:latin typeface="Arial" charset="0"/>
                <a:cs typeface="Arial" charset="0"/>
              </a:rPr>
              <a:t>requests sufficient memory from the OS to store an instance of the class</a:t>
            </a:r>
          </a:p>
          <a:p>
            <a:pPr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In both cases, the memory is allocated and then the constructor is called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latin typeface="Arial" charset="0"/>
                <a:cs typeface="Arial" charset="0"/>
              </a:rPr>
              <a:t>Static Allocation</a:t>
            </a:r>
          </a:p>
        </p:txBody>
      </p:sp>
      <p:sp>
        <p:nvSpPr>
          <p:cNvPr id="26627"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Example: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f() {</a:t>
            </a:r>
          </a:p>
          <a:p>
            <a:pPr lvl="1" eaLnBrk="1" hangingPunct="1">
              <a:buFont typeface="Arial" charset="0"/>
              <a:buNone/>
            </a:pPr>
            <a:r>
              <a:rPr lang="en-US" sz="1600" dirty="0" smtClean="0">
                <a:latin typeface="Consolas" pitchFamily="49" charset="0"/>
                <a:cs typeface="Consolas" pitchFamily="49" charset="0"/>
              </a:rPr>
              <a:t>	    List ls;   // ls is declared as a local variable on the stack</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ls.push_front</a:t>
            </a:r>
            <a:r>
              <a:rPr lang="en-US" sz="1600" dirty="0" smtClean="0">
                <a:latin typeface="Consolas" pitchFamily="49" charset="0"/>
                <a:cs typeface="Consolas" pitchFamily="49" charset="0"/>
              </a:rPr>
              <a:t>( 3 );</a:t>
            </a: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ls.front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return value is evaluated</a:t>
            </a:r>
          </a:p>
          <a:p>
            <a:pPr lvl="1" eaLnBrk="1" hangingPunct="1">
              <a:buFont typeface="Arial" charset="0"/>
              <a:buNone/>
            </a:pPr>
            <a:r>
              <a:rPr lang="en-US" sz="1600" dirty="0" smtClean="0">
                <a:latin typeface="Consolas" pitchFamily="49" charset="0"/>
                <a:cs typeface="Consolas" pitchFamily="49" charset="0"/>
              </a:rPr>
              <a:t>	    // The compiler then calls the destructor for local variables</a:t>
            </a:r>
          </a:p>
          <a:p>
            <a:pPr lvl="1" eaLnBrk="1" hangingPunct="1">
              <a:buFont typeface="Arial" charset="0"/>
              <a:buNone/>
            </a:pPr>
            <a:r>
              <a:rPr lang="en-US" sz="1600" dirty="0" smtClean="0">
                <a:latin typeface="Consolas" pitchFamily="49" charset="0"/>
                <a:cs typeface="Consolas" pitchFamily="49" charset="0"/>
              </a:rPr>
              <a:t>	    // The memory allocated for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0;</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latin typeface="Arial" charset="0"/>
                <a:cs typeface="Arial" charset="0"/>
              </a:rPr>
              <a:t>Dynamic Allocation</a:t>
            </a:r>
          </a:p>
        </p:txBody>
      </p:sp>
      <p:sp>
        <p:nvSpPr>
          <p:cNvPr id="27651" name="Rectangle 3"/>
          <p:cNvSpPr>
            <a:spLocks noGrp="1" noChangeArrowheads="1"/>
          </p:cNvSpPr>
          <p:nvPr>
            <p:ph type="body" idx="1"/>
          </p:nvPr>
        </p:nvSpPr>
        <p:spPr>
          <a:xfrm>
            <a:off x="457200" y="1600200"/>
            <a:ext cx="8435975" cy="4525963"/>
          </a:xfrm>
        </p:spPr>
        <p:txBody>
          <a:bodyPr/>
          <a:lstStyle/>
          <a:p>
            <a:pPr eaLnBrk="1" hangingPunct="1">
              <a:buFont typeface="Arial" charset="0"/>
              <a:buNone/>
            </a:pPr>
            <a:r>
              <a:rPr lang="en-US" dirty="0" smtClean="0">
                <a:latin typeface="Arial" charset="0"/>
                <a:cs typeface="Arial" charset="0"/>
              </a:rPr>
              <a:t>	Example: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List *f(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lvl="1" eaLnBrk="1" hangingPunct="1">
              <a:buFont typeface="Arial" charset="0"/>
              <a:buNone/>
            </a:pP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 new List();  //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is allocated memory by the OS</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-&gt;push_front( n );</a:t>
            </a:r>
          </a:p>
          <a:p>
            <a:pPr lvl="1" eaLnBrk="1" hangingPunct="1">
              <a:buNone/>
            </a:pPr>
            <a:r>
              <a:rPr lang="en-US" sz="1600" dirty="0" smtClean="0">
                <a:latin typeface="Consolas" pitchFamily="49" charset="0"/>
                <a:cs typeface="Consolas" pitchFamily="49" charset="0"/>
              </a:rPr>
              <a:t>	    </a:t>
            </a:r>
            <a:r>
              <a:rPr lang="en-US" sz="1600" dirty="0">
                <a:latin typeface="Consolas" pitchFamily="49" charset="0"/>
                <a:cs typeface="Consolas" pitchFamily="49" charset="0"/>
              </a:rPr>
              <a:t>cout &lt;&lt;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-&gt;front</a:t>
            </a:r>
            <a:r>
              <a:rPr lang="en-US" sz="1600" dirty="0">
                <a:latin typeface="Consolas" pitchFamily="49" charset="0"/>
                <a:cs typeface="Consolas" pitchFamily="49" charset="0"/>
              </a:rPr>
              <a:t>()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address of the linked list is the return value</a:t>
            </a:r>
          </a:p>
          <a:p>
            <a:pPr lvl="1" eaLnBrk="1" hangingPunct="1">
              <a:buFont typeface="Arial" charset="0"/>
              <a:buNone/>
            </a:pPr>
            <a:r>
              <a:rPr lang="en-US" sz="1600" dirty="0" smtClean="0">
                <a:latin typeface="Consolas" pitchFamily="49" charset="0"/>
                <a:cs typeface="Consolas" pitchFamily="49" charset="0"/>
              </a:rPr>
              <a:t>	    // After this, the 4 bytes for the pointer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memory allocated for the linked list is still there</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pls</a:t>
            </a:r>
            <a:r>
              <a:rPr lang="en-US" sz="1600" dirty="0" smtClean="0">
                <a:latin typeface="Consolas" pitchFamily="49" charset="0"/>
                <a:cs typeface="Consolas" pitchFamily="49" charset="0"/>
              </a:rPr>
              <a:t>;</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latin typeface="Arial" charset="0"/>
                <a:cs typeface="Arial" charset="0"/>
              </a:rPr>
              <a:t>Static Allocation</a:t>
            </a:r>
          </a:p>
        </p:txBody>
      </p:sp>
      <p:sp>
        <p:nvSpPr>
          <p:cNvPr id="26627"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What if I do?</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List *f() {</a:t>
            </a:r>
          </a:p>
          <a:p>
            <a:pPr lvl="1" eaLnBrk="1" hangingPunct="1">
              <a:buFont typeface="Arial" charset="0"/>
              <a:buNone/>
            </a:pPr>
            <a:r>
              <a:rPr lang="en-US" sz="1600" dirty="0" smtClean="0">
                <a:latin typeface="Consolas" pitchFamily="49" charset="0"/>
                <a:cs typeface="Consolas" pitchFamily="49" charset="0"/>
              </a:rPr>
              <a:t>	    List ls;   // ls is declared as a local variable on the stack</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ls.push_front</a:t>
            </a:r>
            <a:r>
              <a:rPr lang="en-US" sz="1600" dirty="0" smtClean="0">
                <a:latin typeface="Consolas" pitchFamily="49" charset="0"/>
                <a:cs typeface="Consolas" pitchFamily="49" charset="0"/>
              </a:rPr>
              <a:t>( 3 );</a:t>
            </a:r>
          </a:p>
          <a:p>
            <a:pPr lvl="1"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ls.front</a:t>
            </a:r>
            <a:r>
              <a:rPr lang="en-US" sz="1600" dirty="0" smtClean="0">
                <a:latin typeface="Consolas" pitchFamily="49" charset="0"/>
                <a:cs typeface="Consolas" pitchFamily="49" charset="0"/>
              </a:rPr>
              <a:t>() &lt;&lt; </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a:t>
            </a: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 The return value is evaluated</a:t>
            </a:r>
          </a:p>
          <a:p>
            <a:pPr lvl="1" eaLnBrk="1" hangingPunct="1">
              <a:buFont typeface="Arial" charset="0"/>
              <a:buNone/>
            </a:pPr>
            <a:r>
              <a:rPr lang="en-US" sz="1600" dirty="0" smtClean="0">
                <a:latin typeface="Consolas" pitchFamily="49" charset="0"/>
                <a:cs typeface="Consolas" pitchFamily="49" charset="0"/>
              </a:rPr>
              <a:t>	    // The compiler then calls the destructor for local variables</a:t>
            </a:r>
          </a:p>
          <a:p>
            <a:pPr lvl="1" eaLnBrk="1" hangingPunct="1">
              <a:buFont typeface="Arial" charset="0"/>
              <a:buNone/>
            </a:pPr>
            <a:r>
              <a:rPr lang="en-US" sz="1600" dirty="0" smtClean="0">
                <a:latin typeface="Consolas" pitchFamily="49" charset="0"/>
                <a:cs typeface="Consolas" pitchFamily="49" charset="0"/>
              </a:rPr>
              <a:t>	    // The memory allocated for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is </a:t>
            </a:r>
            <a:r>
              <a:rPr lang="en-US" sz="1600" dirty="0" err="1" smtClean="0">
                <a:latin typeface="Consolas" pitchFamily="49" charset="0"/>
                <a:cs typeface="Consolas" pitchFamily="49" charset="0"/>
              </a:rPr>
              <a:t>deallocated</a:t>
            </a:r>
            <a:endParaRPr lang="en-US" sz="1600" dirty="0" smtClean="0">
              <a:latin typeface="Consolas" pitchFamily="49" charset="0"/>
              <a:cs typeface="Consolas" pitchFamily="49" charset="0"/>
            </a:endParaRPr>
          </a:p>
          <a:p>
            <a:pPr lvl="1" eaLnBrk="1" hangingPunct="1">
              <a:buFont typeface="Arial" charset="0"/>
              <a:buNone/>
            </a:pPr>
            <a:endParaRPr lang="en-US" sz="1600" dirty="0" smtClean="0">
              <a:latin typeface="Consolas" pitchFamily="49" charset="0"/>
              <a:cs typeface="Consolas" pitchFamily="49" charset="0"/>
            </a:endParaRPr>
          </a:p>
          <a:p>
            <a:pPr lvl="1" eaLnBrk="1" hangingPunct="1">
              <a:buFont typeface="Arial" charset="0"/>
              <a:buNone/>
            </a:pPr>
            <a:r>
              <a:rPr lang="en-US" sz="1600" dirty="0" smtClean="0">
                <a:latin typeface="Consolas" pitchFamily="49" charset="0"/>
                <a:cs typeface="Consolas" pitchFamily="49" charset="0"/>
              </a:rPr>
              <a:t>	    return &amp;ls;</a:t>
            </a:r>
          </a:p>
          <a:p>
            <a:pPr lvl="1" eaLnBrk="1" hangingPunct="1">
              <a:buFont typeface="Arial" charset="0"/>
              <a:buNone/>
            </a:pPr>
            <a:r>
              <a:rPr lang="en-US" sz="1600" dirty="0" smtClean="0">
                <a:latin typeface="Consolas" pitchFamily="49" charset="0"/>
                <a:cs typeface="Consolas" pitchFamily="49" charset="0"/>
              </a:rPr>
              <a:t>	}</a:t>
            </a:r>
            <a:endParaRPr lang="en-US" sz="1600" dirty="0" smtClean="0">
              <a:latin typeface="Arial" charset="0"/>
              <a:cs typeface="Arial" charset="0"/>
            </a:endParaRPr>
          </a:p>
        </p:txBody>
      </p:sp>
    </p:spTree>
    <p:extLst>
      <p:ext uri="{BB962C8B-B14F-4D97-AF65-F5344CB8AC3E}">
        <p14:creationId xmlns:p14="http://schemas.microsoft.com/office/powerpoint/2010/main" val="135783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empty() const</a:t>
            </a:r>
          </a:p>
        </p:txBody>
      </p:sp>
      <p:sp>
        <p:nvSpPr>
          <p:cNvPr id="28675" name="Rectangle 3"/>
          <p:cNvSpPr>
            <a:spLocks noGrp="1" noChangeArrowheads="1"/>
          </p:cNvSpPr>
          <p:nvPr>
            <p:ph type="body" idx="1"/>
          </p:nvPr>
        </p:nvSpPr>
        <p:spPr/>
        <p:txBody>
          <a:bodyPr/>
          <a:lstStyle/>
          <a:p>
            <a:pPr eaLnBrk="1" hangingPunct="1">
              <a:buFontTx/>
              <a:buNone/>
            </a:pPr>
            <a:r>
              <a:rPr lang="en-US" dirty="0" smtClean="0">
                <a:latin typeface="Arial" charset="0"/>
                <a:cs typeface="Arial" charset="0"/>
              </a:rPr>
              <a:t>	Starting with the easier member functions:</a:t>
            </a:r>
          </a:p>
          <a:p>
            <a:pPr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List::empty() const {</a:t>
            </a:r>
          </a:p>
          <a:p>
            <a:pPr eaLnBrk="1" hangingPunct="1">
              <a:buFontTx/>
              <a:buNone/>
            </a:pPr>
            <a:r>
              <a:rPr lang="en-US" sz="1600" dirty="0" smtClean="0">
                <a:latin typeface="Consolas" pitchFamily="49" charset="0"/>
                <a:cs typeface="Consolas" pitchFamily="49" charset="0"/>
              </a:rPr>
              <a:t>		    if ( </a:t>
            </a:r>
            <a:r>
              <a:rPr lang="en-US" sz="1600" dirty="0" err="1" smtClean="0">
                <a:latin typeface="Consolas" pitchFamily="49" charset="0"/>
                <a:cs typeface="Consolas" pitchFamily="49" charset="0"/>
              </a:rPr>
              <a:t>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 {</a:t>
            </a:r>
          </a:p>
          <a:p>
            <a:pPr eaLnBrk="1" hangingPunct="1">
              <a:buFontTx/>
              <a:buNone/>
            </a:pPr>
            <a:r>
              <a:rPr lang="en-US" sz="1600" dirty="0" smtClean="0">
                <a:latin typeface="Consolas" pitchFamily="49" charset="0"/>
                <a:cs typeface="Consolas" pitchFamily="49" charset="0"/>
              </a:rPr>
              <a:t>		        return true;</a:t>
            </a:r>
          </a:p>
          <a:p>
            <a:pPr eaLnBrk="1" hangingPunct="1">
              <a:buFontTx/>
              <a:buNone/>
            </a:pPr>
            <a:r>
              <a:rPr lang="en-US" sz="1600" dirty="0" smtClean="0">
                <a:latin typeface="Consolas" pitchFamily="49" charset="0"/>
                <a:cs typeface="Consolas" pitchFamily="49" charset="0"/>
              </a:rPr>
              <a:t>		    } else {</a:t>
            </a:r>
          </a:p>
          <a:p>
            <a:pPr eaLnBrk="1" hangingPunct="1">
              <a:buFontTx/>
              <a:buNone/>
            </a:pPr>
            <a:r>
              <a:rPr lang="en-US" sz="1600" dirty="0" smtClean="0">
                <a:latin typeface="Consolas" pitchFamily="49" charset="0"/>
                <a:cs typeface="Consolas" pitchFamily="49" charset="0"/>
              </a:rPr>
              <a:t>		        return false;</a:t>
            </a:r>
          </a:p>
          <a:p>
            <a:pPr eaLnBrk="1" hangingPunct="1">
              <a:buFontTx/>
              <a:buNone/>
            </a:pPr>
            <a:r>
              <a:rPr lang="en-US" sz="1600" dirty="0" smtClean="0">
                <a:latin typeface="Consolas" pitchFamily="49" charset="0"/>
                <a:cs typeface="Consolas" pitchFamily="49" charset="0"/>
              </a:rPr>
              <a:t>		    }</a:t>
            </a:r>
          </a:p>
          <a:p>
            <a:pPr eaLnBrk="1" hangingPunct="1">
              <a:buFontTx/>
              <a:buNone/>
            </a:pPr>
            <a:r>
              <a:rPr lang="en-US" sz="1600" dirty="0" smtClean="0">
                <a:latin typeface="Consolas" pitchFamily="49" charset="0"/>
                <a:cs typeface="Consolas" pitchFamily="49" charset="0"/>
              </a:rPr>
              <a:t>		}   </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latin typeface="Arial" charset="0"/>
                <a:cs typeface="Consolas" pitchFamily="49" charset="0"/>
              </a:rPr>
              <a:t>Better yet:</a:t>
            </a:r>
          </a:p>
          <a:p>
            <a:pPr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bool</a:t>
            </a:r>
            <a:r>
              <a:rPr lang="en-US" sz="1600" dirty="0" smtClean="0">
                <a:latin typeface="Consolas" pitchFamily="49" charset="0"/>
                <a:cs typeface="Consolas" pitchFamily="49" charset="0"/>
              </a:rPr>
              <a:t> List::empty() const {</a:t>
            </a:r>
          </a:p>
          <a:p>
            <a:pPr eaLnBrk="1" hangingPunct="1">
              <a:buFontTx/>
              <a:buNone/>
            </a:pPr>
            <a:r>
              <a:rPr lang="en-US" sz="1600" dirty="0" smtClean="0">
                <a:latin typeface="Consolas" pitchFamily="49" charset="0"/>
                <a:cs typeface="Consolas" pitchFamily="49" charset="0"/>
              </a:rPr>
              <a:t>		    return ( </a:t>
            </a:r>
            <a:r>
              <a:rPr lang="en-US" sz="1600" dirty="0" err="1" smtClean="0">
                <a:latin typeface="Consolas" pitchFamily="49" charset="0"/>
                <a:cs typeface="Consolas" pitchFamily="49" charset="0"/>
              </a:rPr>
              <a:t>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p>
          <a:p>
            <a:pPr eaLnBrk="1" hangingPunct="1">
              <a:buFontTx/>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Node *begin() const</a:t>
            </a:r>
            <a:endParaRPr lang="en-US" dirty="0" smtClean="0">
              <a:latin typeface="Arial" charset="0"/>
              <a:cs typeface="Arial" charset="0"/>
            </a:endParaRPr>
          </a:p>
        </p:txBody>
      </p:sp>
      <p:sp>
        <p:nvSpPr>
          <p:cNvPr id="296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member function </a:t>
            </a:r>
            <a:r>
              <a:rPr lang="en-US" dirty="0" smtClean="0">
                <a:latin typeface="Consolas" pitchFamily="49" charset="0"/>
                <a:cs typeface="Consolas" pitchFamily="49" charset="0"/>
              </a:rPr>
              <a:t>Node *begin() const </a:t>
            </a:r>
            <a:r>
              <a:rPr lang="en-US" dirty="0" smtClean="0">
                <a:latin typeface="Arial" charset="0"/>
                <a:cs typeface="Arial" charset="0"/>
              </a:rPr>
              <a:t>is easy enough to implement:</a:t>
            </a:r>
          </a:p>
          <a:p>
            <a:pPr eaLnBrk="1" hangingPunct="1">
              <a:buFontTx/>
              <a:buNone/>
            </a:pPr>
            <a:endParaRPr lang="en-US" b="1" dirty="0" smtClean="0">
              <a:latin typeface="Courier New" pitchFamily="49" charset="0"/>
              <a:cs typeface="Arial" charset="0"/>
            </a:endParaRPr>
          </a:p>
          <a:p>
            <a:pPr eaLnBrk="1" hangingPunct="1">
              <a:buFontTx/>
              <a:buNone/>
            </a:pPr>
            <a:r>
              <a:rPr lang="en-US" sz="1800" dirty="0" smtClean="0">
                <a:latin typeface="Consolas" pitchFamily="49" charset="0"/>
                <a:cs typeface="Consolas" pitchFamily="49" charset="0"/>
              </a:rPr>
              <a:t>		List::Node *List::begin() const {</a:t>
            </a:r>
          </a:p>
          <a:p>
            <a:pPr eaLnBrk="1" hangingPunct="1">
              <a:buFontTx/>
              <a:buNone/>
            </a:pPr>
            <a:r>
              <a:rPr lang="en-US" sz="1800" dirty="0" smtClean="0">
                <a:latin typeface="Consolas" pitchFamily="49" charset="0"/>
                <a:cs typeface="Consolas" pitchFamily="49" charset="0"/>
              </a:rPr>
              <a:t>		    return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a:t>
            </a:r>
          </a:p>
          <a:p>
            <a:pPr eaLnBrk="1" hangingPunct="1">
              <a:buFontTx/>
              <a:buNone/>
            </a:pPr>
            <a:r>
              <a:rPr lang="en-US" sz="1800" dirty="0" smtClean="0">
                <a:latin typeface="Consolas" pitchFamily="49" charset="0"/>
                <a:cs typeface="Consolas" pitchFamily="49" charset="0"/>
              </a:rPr>
              <a:t>		}</a:t>
            </a: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This will always work:  if the list is empty, it will return </a:t>
            </a:r>
            <a:r>
              <a:rPr lang="en-US" dirty="0" err="1" smtClean="0">
                <a:latin typeface="Consolas" pitchFamily="49" charset="0"/>
                <a:cs typeface="Consolas" pitchFamily="49" charset="0"/>
              </a:rPr>
              <a:t>nullptr</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Node *end() const</a:t>
            </a:r>
            <a:endParaRPr lang="en-US" dirty="0" smtClean="0">
              <a:latin typeface="Arial" charset="0"/>
              <a:cs typeface="Arial" charset="0"/>
            </a:endParaRPr>
          </a:p>
        </p:txBody>
      </p:sp>
      <p:sp>
        <p:nvSpPr>
          <p:cNvPr id="296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member function </a:t>
            </a:r>
            <a:r>
              <a:rPr lang="en-US" dirty="0" smtClean="0">
                <a:latin typeface="Consolas" pitchFamily="49" charset="0"/>
                <a:cs typeface="Consolas" pitchFamily="49" charset="0"/>
              </a:rPr>
              <a:t>Node *end() const </a:t>
            </a:r>
            <a:r>
              <a:rPr lang="en-US" dirty="0" smtClean="0">
                <a:latin typeface="Arial" charset="0"/>
                <a:cs typeface="Arial" charset="0"/>
              </a:rPr>
              <a:t>equals whatever the last node in the linked list points to</a:t>
            </a:r>
          </a:p>
          <a:p>
            <a:pPr lvl="1" eaLnBrk="1" hangingPunct="1"/>
            <a:r>
              <a:rPr lang="en-US" dirty="0" smtClean="0">
                <a:latin typeface="Arial" charset="0"/>
                <a:cs typeface="Arial" charset="0"/>
              </a:rPr>
              <a:t>In this case, </a:t>
            </a:r>
            <a:r>
              <a:rPr lang="en-US" dirty="0" smtClean="0">
                <a:latin typeface="Consolas" panose="020B0609020204030204" pitchFamily="49" charset="0"/>
                <a:cs typeface="Consolas" panose="020B0609020204030204" pitchFamily="49" charset="0"/>
              </a:rPr>
              <a:t>nullptr</a:t>
            </a:r>
          </a:p>
          <a:p>
            <a:pPr eaLnBrk="1" hangingPunct="1">
              <a:buFontTx/>
              <a:buNone/>
            </a:pPr>
            <a:endParaRPr lang="en-US" b="1" dirty="0" smtClean="0">
              <a:latin typeface="Courier New" pitchFamily="49" charset="0"/>
              <a:cs typeface="Arial" charset="0"/>
            </a:endParaRPr>
          </a:p>
          <a:p>
            <a:pPr eaLnBrk="1" hangingPunct="1">
              <a:buFontTx/>
              <a:buNone/>
            </a:pPr>
            <a:r>
              <a:rPr lang="en-US" sz="1800" dirty="0" smtClean="0">
                <a:latin typeface="Consolas" pitchFamily="49" charset="0"/>
                <a:cs typeface="Consolas" pitchFamily="49" charset="0"/>
              </a:rPr>
              <a:t>		List::Node *List::end() const {</a:t>
            </a:r>
          </a:p>
          <a:p>
            <a:pPr eaLnBrk="1" hangingPunct="1">
              <a:buFontTx/>
              <a:buNone/>
            </a:pPr>
            <a:r>
              <a:rPr lang="en-US" sz="1800" dirty="0" smtClean="0">
                <a:latin typeface="Consolas" pitchFamily="49" charset="0"/>
                <a:cs typeface="Consolas" pitchFamily="49" charset="0"/>
              </a:rPr>
              <a:t>		    return nullptr;</a:t>
            </a:r>
          </a:p>
          <a:p>
            <a:pPr eaLnBrk="1" hangingPunct="1">
              <a:buFontTx/>
              <a:buNone/>
            </a:pPr>
            <a:r>
              <a:rPr 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80828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latin typeface="Arial" charset="0"/>
                <a:cs typeface="Arial" charset="0"/>
              </a:rPr>
              <a:t>Definition</a:t>
            </a:r>
          </a:p>
        </p:txBody>
      </p:sp>
      <p:sp>
        <p:nvSpPr>
          <p:cNvPr id="6147"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A linked list is a data structure where each object is stored in a </a:t>
            </a:r>
            <a:r>
              <a:rPr lang="en-US" i="1" smtClean="0">
                <a:latin typeface="Arial" charset="0"/>
                <a:cs typeface="Arial" charset="0"/>
              </a:rPr>
              <a:t>node</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As well as storing data, the node must also contains a reference/pointer to the node containing the next item of data</a:t>
            </a: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07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get the first </a:t>
            </a:r>
            <a:r>
              <a:rPr lang="en-US" dirty="0" smtClean="0">
                <a:latin typeface="Arial" charset="0"/>
                <a:cs typeface="Arial" charset="0"/>
              </a:rPr>
              <a:t>value in </a:t>
            </a:r>
            <a:r>
              <a:rPr lang="en-US" dirty="0" smtClean="0">
                <a:latin typeface="Arial" charset="0"/>
                <a:cs typeface="Arial" charset="0"/>
              </a:rPr>
              <a:t>the linked list, we must access the node to which the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is pointing</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Because we have a pointer, we must use the </a:t>
            </a:r>
            <a:r>
              <a:rPr lang="en-US" dirty="0" smtClean="0">
                <a:latin typeface="Consolas" pitchFamily="49" charset="0"/>
                <a:cs typeface="Consolas" pitchFamily="49" charset="0"/>
              </a:rPr>
              <a:t>-&gt;</a:t>
            </a:r>
            <a:r>
              <a:rPr lang="en-US" dirty="0" smtClean="0">
                <a:latin typeface="Arial" charset="0"/>
                <a:cs typeface="Arial" charset="0"/>
              </a:rPr>
              <a:t> operator to call the member function:</a:t>
            </a:r>
          </a:p>
          <a:p>
            <a:pPr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eaLnBrk="1" hangingPunct="1">
              <a:buFontTx/>
              <a:buNone/>
            </a:pPr>
            <a:r>
              <a:rPr lang="en-US" sz="1800" dirty="0" smtClean="0">
                <a:latin typeface="Consolas" pitchFamily="49" charset="0"/>
                <a:cs typeface="Consolas" pitchFamily="49" charset="0"/>
              </a:rPr>
              <a:t>		    return begin</a:t>
            </a:r>
            <a:r>
              <a:rPr lang="en-US" sz="1800" dirty="0" smtClean="0">
                <a:latin typeface="Consolas" pitchFamily="49" charset="0"/>
                <a:cs typeface="Consolas" pitchFamily="49" charset="0"/>
              </a:rPr>
              <a:t>()-&gt;value();</a:t>
            </a:r>
            <a:endParaRPr lang="en-US" sz="18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17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member function </a:t>
            </a:r>
            <a:r>
              <a:rPr lang="en-US" b="1" dirty="0" err="1" smtClean="0">
                <a:latin typeface="Courier New" pitchFamily="49" charset="0"/>
                <a:cs typeface="Arial" charset="0"/>
              </a:rPr>
              <a:t>int</a:t>
            </a:r>
            <a:r>
              <a:rPr lang="en-US" b="1" dirty="0" smtClean="0">
                <a:latin typeface="Courier New" pitchFamily="49" charset="0"/>
                <a:cs typeface="Arial" charset="0"/>
              </a:rPr>
              <a:t> front() const</a:t>
            </a:r>
            <a:r>
              <a:rPr lang="en-US" dirty="0" smtClean="0">
                <a:latin typeface="Arial" charset="0"/>
                <a:cs typeface="Arial" charset="0"/>
              </a:rPr>
              <a:t> requires some additional consideration, however:</a:t>
            </a:r>
          </a:p>
          <a:p>
            <a:pPr lvl="1" eaLnBrk="1" hangingPunct="1"/>
            <a:r>
              <a:rPr lang="en-US" dirty="0" smtClean="0">
                <a:latin typeface="Arial" charset="0"/>
                <a:cs typeface="Arial" charset="0"/>
              </a:rPr>
              <a:t>what if the list is empty?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If we tried to access a member function of a pointer set to </a:t>
            </a:r>
            <a:r>
              <a:rPr lang="en-US" dirty="0" err="1" smtClean="0">
                <a:latin typeface="Consolas" pitchFamily="49" charset="0"/>
                <a:cs typeface="Consolas" pitchFamily="49" charset="0"/>
              </a:rPr>
              <a:t>nullptr</a:t>
            </a:r>
            <a:r>
              <a:rPr lang="en-US" dirty="0" smtClean="0">
                <a:latin typeface="Arial" charset="0"/>
                <a:cs typeface="Arial" charset="0"/>
              </a:rPr>
              <a:t>, we would access restricted memory</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operating system would terminate the running program</a:t>
            </a:r>
            <a:endParaRPr lang="en-US" sz="2800" b="1" dirty="0"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27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Instead, we can use an exception handling mechanism where we thrown an exception</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define a class</a:t>
            </a:r>
          </a:p>
          <a:p>
            <a:pPr eaLnBrk="1" hangingPunct="1">
              <a:buFontTx/>
              <a:buNone/>
            </a:pPr>
            <a:r>
              <a:rPr lang="en-US" dirty="0" smtClean="0">
                <a:latin typeface="Consolas" pitchFamily="49" charset="0"/>
                <a:cs typeface="Consolas" pitchFamily="49" charset="0"/>
              </a:rPr>
              <a:t>		class underflow {</a:t>
            </a:r>
          </a:p>
          <a:p>
            <a:pPr eaLnBrk="1" hangingPunct="1">
              <a:buFontTx/>
              <a:buNone/>
            </a:pPr>
            <a:r>
              <a:rPr lang="en-US" dirty="0" smtClean="0">
                <a:latin typeface="Consolas" pitchFamily="49" charset="0"/>
                <a:cs typeface="Consolas" pitchFamily="49" charset="0"/>
              </a:rPr>
              <a:t>		    // empty</a:t>
            </a:r>
          </a:p>
          <a:p>
            <a:pPr eaLnBrk="1" hangingPunct="1">
              <a:buFontTx/>
              <a:buNone/>
            </a:pPr>
            <a:r>
              <a:rPr lang="en-US" dirty="0" smtClean="0">
                <a:latin typeface="Consolas" pitchFamily="49" charset="0"/>
                <a:cs typeface="Consolas" pitchFamily="49" charset="0"/>
              </a:rPr>
              <a:t>		};</a:t>
            </a:r>
          </a:p>
          <a:p>
            <a:pPr eaLnBrk="1" hangingPunct="1">
              <a:buFontTx/>
              <a:buNone/>
            </a:pPr>
            <a:r>
              <a:rPr lang="en-US" dirty="0" smtClean="0">
                <a:latin typeface="Arial" charset="0"/>
                <a:cs typeface="Arial" charset="0"/>
              </a:rPr>
              <a:t>	and then we </a:t>
            </a:r>
            <a:r>
              <a:rPr lang="en-US" i="1" dirty="0" smtClean="0">
                <a:latin typeface="Arial" charset="0"/>
                <a:cs typeface="Arial" charset="0"/>
              </a:rPr>
              <a:t>throw</a:t>
            </a:r>
            <a:r>
              <a:rPr lang="en-US" dirty="0" smtClean="0">
                <a:latin typeface="Arial" charset="0"/>
                <a:cs typeface="Arial" charset="0"/>
              </a:rPr>
              <a:t> an instance of this class:</a:t>
            </a:r>
          </a:p>
          <a:p>
            <a:pPr eaLnBrk="1" hangingPunct="1">
              <a:buFontTx/>
              <a:buNone/>
            </a:pPr>
            <a:r>
              <a:rPr lang="en-US" sz="1800" dirty="0" smtClean="0">
                <a:latin typeface="Consolas" pitchFamily="49" charset="0"/>
                <a:cs typeface="Consolas" pitchFamily="49" charset="0"/>
              </a:rPr>
              <a:t>		throw underflow();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37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the full function is</a:t>
            </a:r>
          </a:p>
          <a:p>
            <a:pPr eaLnBrk="1" hangingPunct="1">
              <a:buFontTx/>
              <a:buNone/>
            </a:pPr>
            <a:endParaRPr lang="en-US" sz="9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eaLnBrk="1" hangingPunct="1">
              <a:buFontTx/>
              <a:buNone/>
            </a:pPr>
            <a:r>
              <a:rPr lang="en-US" sz="1800" dirty="0" smtClean="0">
                <a:solidFill>
                  <a:srgbClr val="D20000"/>
                </a:solidFill>
                <a:latin typeface="Consolas" pitchFamily="49" charset="0"/>
                <a:cs typeface="Consolas" pitchFamily="49" charset="0"/>
              </a:rPr>
              <a:t>		    if ( empty() ) {</a:t>
            </a:r>
          </a:p>
          <a:p>
            <a:pPr eaLnBrk="1" hangingPunct="1">
              <a:buFontTx/>
              <a:buNone/>
            </a:pPr>
            <a:r>
              <a:rPr lang="en-US" sz="1800" dirty="0" smtClean="0">
                <a:solidFill>
                  <a:srgbClr val="D20000"/>
                </a:solidFill>
                <a:latin typeface="Consolas" pitchFamily="49" charset="0"/>
                <a:cs typeface="Consolas" pitchFamily="49" charset="0"/>
              </a:rPr>
              <a:t>		        throw underflow();</a:t>
            </a:r>
            <a:br>
              <a:rPr lang="en-US" sz="1800" dirty="0" smtClean="0">
                <a:solidFill>
                  <a:srgbClr val="D20000"/>
                </a:solidFill>
                <a:latin typeface="Consolas" pitchFamily="49" charset="0"/>
                <a:cs typeface="Consolas" pitchFamily="49" charset="0"/>
              </a:rPr>
            </a:br>
            <a:r>
              <a:rPr lang="en-US" sz="1800" dirty="0" smtClean="0">
                <a:solidFill>
                  <a:srgbClr val="D20000"/>
                </a:solidFill>
                <a:latin typeface="Consolas" pitchFamily="49" charset="0"/>
                <a:cs typeface="Consolas" pitchFamily="49" charset="0"/>
              </a:rPr>
              <a:t>	    }</a:t>
            </a:r>
          </a:p>
          <a:p>
            <a:pPr eaLnBrk="1" hangingPunct="1">
              <a:buFontTx/>
              <a:buNone/>
            </a:pPr>
            <a:endParaRPr lang="en-US" sz="1800" dirty="0" smtClean="0">
              <a:solidFill>
                <a:srgbClr val="D20000"/>
              </a:solidFill>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return begin</a:t>
            </a:r>
            <a:r>
              <a:rPr lang="en-US" sz="1800" dirty="0" smtClean="0">
                <a:latin typeface="Consolas" pitchFamily="49" charset="0"/>
                <a:cs typeface="Consolas" pitchFamily="49" charset="0"/>
              </a:rPr>
              <a:t>()-&gt;value();</a:t>
            </a:r>
            <a:endParaRPr lang="en-US" sz="1800" dirty="0" smtClean="0">
              <a:latin typeface="Consolas" pitchFamily="49" charset="0"/>
              <a:cs typeface="Consolas" pitchFamily="49" charset="0"/>
            </a:endParaRPr>
          </a:p>
          <a:p>
            <a:pPr eaLnBrk="1" hangingPunct="1">
              <a:buFontTx/>
              <a:buNone/>
            </a:pPr>
            <a:r>
              <a:rPr lang="en-US" sz="1800" dirty="0" smtClean="0">
                <a:latin typeface="Consolas" pitchFamily="49" charset="0"/>
                <a:cs typeface="Consolas" pitchFamily="49" charset="0"/>
              </a:rPr>
              <a:t>		}</a:t>
            </a:r>
          </a:p>
          <a:p>
            <a:pPr eaLnBrk="1" hangingPunct="1">
              <a:buFontTx/>
              <a:buNone/>
            </a:pP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front() const</a:t>
            </a:r>
            <a:endParaRPr lang="en-US" dirty="0" smtClean="0">
              <a:latin typeface="Arial" charset="0"/>
              <a:cs typeface="Arial" charset="0"/>
            </a:endParaRPr>
          </a:p>
        </p:txBody>
      </p:sp>
      <p:sp>
        <p:nvSpPr>
          <p:cNvPr id="3481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Why is </a:t>
            </a:r>
            <a:r>
              <a:rPr lang="en-US" dirty="0" smtClean="0">
                <a:solidFill>
                  <a:srgbClr val="FF0000"/>
                </a:solidFill>
                <a:latin typeface="Consolas" pitchFamily="49" charset="0"/>
                <a:cs typeface="Consolas" pitchFamily="49" charset="0"/>
              </a:rPr>
              <a:t>empty()</a:t>
            </a:r>
            <a:r>
              <a:rPr lang="en-US" dirty="0" smtClean="0">
                <a:latin typeface="Arial" charset="0"/>
                <a:cs typeface="Arial" charset="0"/>
              </a:rPr>
              <a:t> better than</a:t>
            </a:r>
          </a:p>
          <a:p>
            <a:pPr eaLnBrk="1" hangingPunct="1">
              <a:buFont typeface="Arial" charset="0"/>
              <a:buNone/>
            </a:pPr>
            <a:endParaRPr lang="en-US" sz="900" dirty="0" smtClean="0">
              <a:latin typeface="Arial" charset="0"/>
              <a:cs typeface="Arial" charset="0"/>
            </a:endParaRPr>
          </a:p>
          <a:p>
            <a:pPr lvl="2" eaLnBrk="1" hangingPunct="1">
              <a:buFontTx/>
              <a:buNone/>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List::front() const {</a:t>
            </a:r>
          </a:p>
          <a:p>
            <a:pPr lvl="2" eaLnBrk="1" hangingPunct="1">
              <a:buFontTx/>
              <a:buNone/>
            </a:pPr>
            <a:r>
              <a:rPr lang="en-US" sz="1800" dirty="0" smtClean="0">
                <a:latin typeface="Consolas" pitchFamily="49" charset="0"/>
                <a:cs typeface="Consolas" pitchFamily="49" charset="0"/>
              </a:rPr>
              <a:t>    if ( </a:t>
            </a:r>
            <a:r>
              <a:rPr lang="en-US" sz="1800" dirty="0" err="1" smtClean="0">
                <a:solidFill>
                  <a:srgbClr val="FF0000"/>
                </a:solidFill>
                <a:latin typeface="Consolas" pitchFamily="49" charset="0"/>
                <a:cs typeface="Consolas" pitchFamily="49" charset="0"/>
              </a:rPr>
              <a:t>list_head</a:t>
            </a:r>
            <a:r>
              <a:rPr lang="en-US" sz="1800" dirty="0" smtClean="0">
                <a:solidFill>
                  <a:srgbClr val="FF0000"/>
                </a:solidFill>
                <a:latin typeface="Consolas" pitchFamily="49" charset="0"/>
                <a:cs typeface="Consolas" pitchFamily="49" charset="0"/>
              </a:rPr>
              <a:t> == </a:t>
            </a:r>
            <a:r>
              <a:rPr lang="en-US" sz="1800" dirty="0" err="1" smtClean="0">
                <a:solidFill>
                  <a:srgbClr val="FF0000"/>
                </a:solidFill>
                <a:latin typeface="Consolas" pitchFamily="49" charset="0"/>
                <a:cs typeface="Consolas" pitchFamily="49" charset="0"/>
              </a:rPr>
              <a:t>nullptr</a:t>
            </a:r>
            <a:r>
              <a:rPr lang="en-US" sz="1800" dirty="0" smtClean="0">
                <a:latin typeface="Consolas" pitchFamily="49" charset="0"/>
                <a:cs typeface="Consolas" pitchFamily="49" charset="0"/>
              </a:rPr>
              <a:t> ) {</a:t>
            </a:r>
          </a:p>
          <a:p>
            <a:pPr lvl="2" eaLnBrk="1" hangingPunct="1">
              <a:buFontTx/>
              <a:buNone/>
            </a:pPr>
            <a:r>
              <a:rPr lang="en-US" sz="1800" dirty="0" smtClean="0">
                <a:latin typeface="Consolas" pitchFamily="49" charset="0"/>
                <a:cs typeface="Consolas" pitchFamily="49" charset="0"/>
              </a:rPr>
              <a:t>        throw underflow();</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p>
          <a:p>
            <a:pPr lvl="2" eaLnBrk="1" hangingPunct="1">
              <a:buFontTx/>
              <a:buNone/>
            </a:pP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    return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a:t>
            </a:r>
            <a:r>
              <a:rPr lang="en-US" sz="1800" dirty="0" smtClean="0">
                <a:latin typeface="Consolas" pitchFamily="49" charset="0"/>
                <a:cs typeface="Consolas" pitchFamily="49" charset="0"/>
              </a:rPr>
              <a:t>&gt;</a:t>
            </a:r>
            <a:r>
              <a:rPr lang="en-US" sz="1800" dirty="0" err="1" smtClean="0">
                <a:latin typeface="Consolas" pitchFamily="49" charset="0"/>
                <a:cs typeface="Consolas" pitchFamily="49" charset="0"/>
              </a:rPr>
              <a:t>node_value</a:t>
            </a:r>
            <a:r>
              <a:rPr lang="en-US" sz="1800" dirty="0" smtClean="0">
                <a:latin typeface="Consolas" pitchFamily="49" charset="0"/>
                <a:cs typeface="Consolas" pitchFamily="49" charset="0"/>
              </a:rPr>
              <a:t>;</a:t>
            </a:r>
            <a:endParaRPr lang="en-US" sz="1800" dirty="0" smtClean="0">
              <a:latin typeface="Consolas" pitchFamily="49" charset="0"/>
              <a:cs typeface="Consolas" pitchFamily="49" charset="0"/>
            </a:endParaRPr>
          </a:p>
          <a:p>
            <a:pPr lvl="2" eaLnBrk="1" hangingPunct="1">
              <a:buFontTx/>
              <a:buNone/>
            </a:pPr>
            <a:r>
              <a:rPr lang="en-US" sz="1800" dirty="0" smtClean="0">
                <a:latin typeface="Consolas" pitchFamily="49" charset="0"/>
                <a:cs typeface="Consolas" pitchFamily="49" charset="0"/>
              </a:rPr>
              <a:t>}</a:t>
            </a:r>
            <a:endParaRPr lang="en-US" dirty="0" smtClean="0">
              <a:latin typeface="Consolas" pitchFamily="49" charset="0"/>
              <a:cs typeface="Consolas" pitchFamily="49" charset="0"/>
            </a:endParaRPr>
          </a:p>
          <a:p>
            <a:pPr eaLnBrk="1" hangingPunct="1">
              <a:buFont typeface="Arial" charset="0"/>
              <a:buNone/>
            </a:pPr>
            <a:r>
              <a:rPr lang="en-US" dirty="0" smtClean="0">
                <a:latin typeface="Arial" charset="0"/>
                <a:cs typeface="Arial"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Two benefits:</a:t>
            </a:r>
          </a:p>
          <a:p>
            <a:pPr lvl="1" eaLnBrk="1" hangingPunct="1"/>
            <a:r>
              <a:rPr lang="en-US" dirty="0" smtClean="0">
                <a:latin typeface="Arial" charset="0"/>
                <a:cs typeface="Arial" charset="0"/>
              </a:rPr>
              <a:t>More readable</a:t>
            </a:r>
          </a:p>
          <a:p>
            <a:pPr lvl="1" eaLnBrk="1" hangingPunct="1"/>
            <a:r>
              <a:rPr lang="en-US" dirty="0" smtClean="0">
                <a:latin typeface="Arial" charset="0"/>
                <a:cs typeface="Arial" charset="0"/>
              </a:rPr>
              <a:t>If the implementation changes we do nothing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584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Next, let us add </a:t>
            </a:r>
            <a:r>
              <a:rPr lang="en-US" dirty="0" smtClean="0">
                <a:latin typeface="Arial" charset="0"/>
                <a:cs typeface="Arial" charset="0"/>
              </a:rPr>
              <a:t>a value to </a:t>
            </a:r>
            <a:r>
              <a:rPr lang="en-US" dirty="0" smtClean="0">
                <a:latin typeface="Arial" charset="0"/>
                <a:cs typeface="Arial" charset="0"/>
              </a:rPr>
              <a:t>the list</a:t>
            </a:r>
          </a:p>
          <a:p>
            <a:pPr eaLnBrk="1" hangingPunct="1">
              <a:buFont typeface="Arial" charset="0"/>
              <a:buNone/>
            </a:pPr>
            <a:r>
              <a:rPr lang="en-US" dirty="0" smtClean="0">
                <a:latin typeface="Arial" charset="0"/>
                <a:cs typeface="Arial" charset="0"/>
              </a:rPr>
              <a:t>	If it is empty, we start with:</a:t>
            </a:r>
          </a:p>
          <a:p>
            <a:pPr eaLnBrk="1" hangingPunct="1">
              <a:buFontTx/>
              <a:buNone/>
            </a:pPr>
            <a:endParaRPr lang="en-US" dirty="0" smtClean="0">
              <a:latin typeface="Arial" charset="0"/>
              <a:cs typeface="Arial" charset="0"/>
            </a:endParaRP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and, if we try to add 81, we should end up with:</a:t>
            </a:r>
          </a:p>
        </p:txBody>
      </p:sp>
      <p:pic>
        <p:nvPicPr>
          <p:cNvPr id="35844" name="Picture 6" descr="s1"/>
          <p:cNvPicPr>
            <a:picLocks noChangeAspect="1" noChangeArrowheads="1"/>
          </p:cNvPicPr>
          <p:nvPr/>
        </p:nvPicPr>
        <p:blipFill>
          <a:blip r:embed="rId2" cstate="print"/>
          <a:srcRect/>
          <a:stretch>
            <a:fillRect/>
          </a:stretch>
        </p:blipFill>
        <p:spPr bwMode="auto">
          <a:xfrm>
            <a:off x="1835150" y="4221163"/>
            <a:ext cx="4892675" cy="568325"/>
          </a:xfrm>
          <a:prstGeom prst="rect">
            <a:avLst/>
          </a:prstGeom>
          <a:noFill/>
          <a:ln w="9525">
            <a:noFill/>
            <a:miter lim="800000"/>
            <a:headEnd/>
            <a:tailEnd/>
          </a:ln>
        </p:spPr>
      </p:pic>
      <p:pic>
        <p:nvPicPr>
          <p:cNvPr id="35845" name="Picture 7" descr="s0"/>
          <p:cNvPicPr>
            <a:picLocks noChangeAspect="1" noChangeArrowheads="1"/>
          </p:cNvPicPr>
          <p:nvPr/>
        </p:nvPicPr>
        <p:blipFill>
          <a:blip r:embed="rId3" cstate="print"/>
          <a:srcRect/>
          <a:stretch>
            <a:fillRect/>
          </a:stretch>
        </p:blipFill>
        <p:spPr bwMode="auto">
          <a:xfrm>
            <a:off x="1835150" y="2420938"/>
            <a:ext cx="3162300"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686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visualize what we must do:</a:t>
            </a:r>
          </a:p>
          <a:p>
            <a:pPr lvl="1" eaLnBrk="1" hangingPunct="1"/>
            <a:r>
              <a:rPr lang="en-US" dirty="0" smtClean="0">
                <a:latin typeface="Arial" charset="0"/>
                <a:cs typeface="Arial" charset="0"/>
              </a:rPr>
              <a:t>We must create a new node which:</a:t>
            </a:r>
          </a:p>
          <a:p>
            <a:pPr lvl="2" eaLnBrk="1" hangingPunct="1"/>
            <a:r>
              <a:rPr lang="en-US" dirty="0" smtClean="0">
                <a:latin typeface="Arial" charset="0"/>
                <a:cs typeface="Arial" charset="0"/>
              </a:rPr>
              <a:t>stores the value </a:t>
            </a:r>
            <a:r>
              <a:rPr lang="en-US" b="1" dirty="0" smtClean="0">
                <a:solidFill>
                  <a:srgbClr val="990099"/>
                </a:solidFill>
                <a:latin typeface="Courier New" pitchFamily="49" charset="0"/>
                <a:cs typeface="Arial" charset="0"/>
              </a:rPr>
              <a:t>81</a:t>
            </a:r>
            <a:r>
              <a:rPr lang="en-US" dirty="0" smtClean="0">
                <a:latin typeface="Arial" charset="0"/>
                <a:cs typeface="Arial" charset="0"/>
              </a:rPr>
              <a:t>, and</a:t>
            </a:r>
          </a:p>
          <a:p>
            <a:pPr lvl="2" eaLnBrk="1" hangingPunct="1"/>
            <a:r>
              <a:rPr lang="en-US" dirty="0" smtClean="0">
                <a:latin typeface="Arial" charset="0"/>
                <a:cs typeface="Arial" charset="0"/>
              </a:rPr>
              <a:t>is pointing to </a:t>
            </a:r>
            <a:r>
              <a:rPr lang="en-US" b="1" dirty="0" smtClean="0">
                <a:solidFill>
                  <a:srgbClr val="D20000"/>
                </a:solidFill>
                <a:latin typeface="Courier New" pitchFamily="49" charset="0"/>
                <a:cs typeface="Arial" charset="0"/>
              </a:rPr>
              <a:t>0</a:t>
            </a:r>
          </a:p>
          <a:p>
            <a:pPr lvl="1" eaLnBrk="1" hangingPunct="1"/>
            <a:r>
              <a:rPr lang="en-US" dirty="0" smtClean="0">
                <a:latin typeface="Arial" charset="0"/>
                <a:cs typeface="Arial" charset="0"/>
              </a:rPr>
              <a:t>We must then assign its address to </a:t>
            </a:r>
            <a:r>
              <a:rPr lang="en-US" dirty="0" err="1" smtClean="0">
                <a:latin typeface="Consolas" pitchFamily="49" charset="0"/>
                <a:cs typeface="Consolas" pitchFamily="49" charset="0"/>
              </a:rPr>
              <a:t>list_head</a:t>
            </a:r>
            <a:endParaRPr lang="en-US" sz="24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can do this as follows:</a:t>
            </a:r>
          </a:p>
          <a:p>
            <a:pPr eaLnBrk="1" hangingPunct="1">
              <a:buFontTx/>
              <a:buNone/>
            </a:pPr>
            <a:r>
              <a:rPr lang="en-US" b="1" dirty="0" smtClean="0">
                <a:latin typeface="Courier New" pitchFamily="49" charset="0"/>
                <a:cs typeface="Arial"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a:t>
            </a:r>
            <a:r>
              <a:rPr lang="en-US" sz="1800" dirty="0" smtClean="0">
                <a:solidFill>
                  <a:srgbClr val="990099"/>
                </a:solidFill>
                <a:latin typeface="Consolas" pitchFamily="49" charset="0"/>
                <a:cs typeface="Consolas" pitchFamily="49" charset="0"/>
              </a:rPr>
              <a:t>81</a:t>
            </a:r>
            <a:r>
              <a:rPr lang="en-US" sz="1800" dirty="0" smtClean="0">
                <a:latin typeface="Consolas" pitchFamily="49" charset="0"/>
                <a:cs typeface="Consolas" pitchFamily="49" charset="0"/>
              </a:rPr>
              <a:t>, </a:t>
            </a:r>
            <a:r>
              <a:rPr lang="en-US" sz="1800" dirty="0" err="1" smtClean="0">
                <a:solidFill>
                  <a:srgbClr val="D20000"/>
                </a:solidFill>
                <a:latin typeface="Consolas" pitchFamily="49" charset="0"/>
                <a:cs typeface="Consolas" pitchFamily="49" charset="0"/>
              </a:rPr>
              <a:t>nullptr</a:t>
            </a:r>
            <a:r>
              <a:rPr lang="en-US" sz="1800" dirty="0" smtClean="0">
                <a:latin typeface="Consolas" pitchFamily="49" charset="0"/>
                <a:cs typeface="Consolas" pitchFamily="49" charset="0"/>
              </a:rPr>
              <a:t> );</a:t>
            </a:r>
            <a:endParaRPr lang="en-US"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could also use the default value...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Suppose however, we already have a non-empty list</a:t>
            </a:r>
          </a:p>
          <a:p>
            <a:pPr eaLnBrk="1" hangingPunct="1"/>
            <a:endParaRPr lang="en-US" smtClean="0">
              <a:latin typeface="Arial" charset="0"/>
              <a:cs typeface="Arial" charset="0"/>
            </a:endParaRPr>
          </a:p>
          <a:p>
            <a:pPr eaLnBrk="1" hangingPunct="1">
              <a:buFont typeface="Arial" charset="0"/>
              <a:buNone/>
            </a:pPr>
            <a:r>
              <a:rPr lang="en-US" smtClean="0">
                <a:latin typeface="Arial" charset="0"/>
                <a:cs typeface="Arial" charset="0"/>
              </a:rPr>
              <a:t>	Adding </a:t>
            </a:r>
            <a:r>
              <a:rPr lang="en-US" b="1" smtClean="0">
                <a:solidFill>
                  <a:schemeClr val="hlink"/>
                </a:solidFill>
                <a:latin typeface="Courier New" pitchFamily="49" charset="0"/>
                <a:cs typeface="Arial" charset="0"/>
              </a:rPr>
              <a:t>70</a:t>
            </a:r>
            <a:r>
              <a:rPr lang="en-US" smtClean="0">
                <a:latin typeface="Arial" charset="0"/>
                <a:cs typeface="Arial" charset="0"/>
              </a:rPr>
              <a:t>, we want:</a:t>
            </a:r>
          </a:p>
          <a:p>
            <a:pPr eaLnBrk="1" hangingPunct="1"/>
            <a:endParaRPr lang="en-US" smtClean="0">
              <a:latin typeface="Arial" charset="0"/>
              <a:cs typeface="Arial" charset="0"/>
            </a:endParaRPr>
          </a:p>
        </p:txBody>
      </p:sp>
      <p:pic>
        <p:nvPicPr>
          <p:cNvPr id="37892" name="Picture 5" descr="s1"/>
          <p:cNvPicPr>
            <a:picLocks noChangeAspect="1" noChangeArrowheads="1"/>
          </p:cNvPicPr>
          <p:nvPr/>
        </p:nvPicPr>
        <p:blipFill>
          <a:blip r:embed="rId2" cstate="print"/>
          <a:srcRect/>
          <a:stretch>
            <a:fillRect/>
          </a:stretch>
        </p:blipFill>
        <p:spPr bwMode="auto">
          <a:xfrm>
            <a:off x="2051050" y="3292475"/>
            <a:ext cx="4892675" cy="568325"/>
          </a:xfrm>
          <a:prstGeom prst="rect">
            <a:avLst/>
          </a:prstGeom>
          <a:noFill/>
          <a:ln w="9525">
            <a:noFill/>
            <a:miter lim="800000"/>
            <a:headEnd/>
            <a:tailEnd/>
          </a:ln>
        </p:spPr>
      </p:pic>
      <p:pic>
        <p:nvPicPr>
          <p:cNvPr id="37893" name="Picture 8" descr="s2"/>
          <p:cNvPicPr>
            <a:picLocks noChangeAspect="1" noChangeArrowheads="1"/>
          </p:cNvPicPr>
          <p:nvPr/>
        </p:nvPicPr>
        <p:blipFill>
          <a:blip r:embed="rId3" cstate="print"/>
          <a:srcRect/>
          <a:stretch>
            <a:fillRect/>
          </a:stretch>
        </p:blipFill>
        <p:spPr bwMode="auto">
          <a:xfrm>
            <a:off x="2124075" y="4076700"/>
            <a:ext cx="4897438" cy="143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89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achieve this, we must we must create a new node which:</a:t>
            </a:r>
          </a:p>
          <a:p>
            <a:pPr lvl="2" eaLnBrk="1" hangingPunct="1"/>
            <a:r>
              <a:rPr lang="en-US" sz="1800" dirty="0" smtClean="0">
                <a:latin typeface="Arial" charset="0"/>
                <a:cs typeface="Arial" charset="0"/>
              </a:rPr>
              <a:t>stores the value </a:t>
            </a:r>
            <a:r>
              <a:rPr lang="en-US" sz="1800" dirty="0" smtClean="0">
                <a:solidFill>
                  <a:schemeClr val="hlink"/>
                </a:solidFill>
                <a:latin typeface="Consolas" pitchFamily="49" charset="0"/>
                <a:cs typeface="Consolas" pitchFamily="49" charset="0"/>
              </a:rPr>
              <a:t>70</a:t>
            </a:r>
            <a:r>
              <a:rPr lang="en-US" sz="1800" dirty="0" smtClean="0">
                <a:latin typeface="Arial" charset="0"/>
                <a:cs typeface="Arial" charset="0"/>
              </a:rPr>
              <a:t>, and</a:t>
            </a:r>
          </a:p>
          <a:p>
            <a:pPr lvl="2" eaLnBrk="1" hangingPunct="1"/>
            <a:r>
              <a:rPr lang="en-US" sz="1800" dirty="0" smtClean="0">
                <a:latin typeface="Arial" charset="0"/>
                <a:cs typeface="Arial" charset="0"/>
              </a:rPr>
              <a:t>is pointing to the current list head</a:t>
            </a:r>
            <a:endParaRPr lang="en-US" sz="1800" b="1" dirty="0" smtClean="0">
              <a:solidFill>
                <a:srgbClr val="D20000"/>
              </a:solidFill>
              <a:latin typeface="Courier New" pitchFamily="49" charset="0"/>
              <a:cs typeface="Arial" charset="0"/>
            </a:endParaRPr>
          </a:p>
          <a:p>
            <a:pPr lvl="1" eaLnBrk="1" hangingPunct="1"/>
            <a:r>
              <a:rPr lang="en-US" dirty="0" smtClean="0">
                <a:latin typeface="Arial" charset="0"/>
                <a:cs typeface="Arial" charset="0"/>
              </a:rPr>
              <a:t>we must then assign its address to </a:t>
            </a:r>
            <a:r>
              <a:rPr lang="en-US" sz="2000" dirty="0" err="1" smtClean="0">
                <a:latin typeface="Consolas" pitchFamily="49" charset="0"/>
                <a:cs typeface="Consolas" pitchFamily="49" charset="0"/>
              </a:rPr>
              <a:t>list_head</a:t>
            </a:r>
            <a:endParaRPr lang="en-US" sz="24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can do this as follows:</a:t>
            </a:r>
          </a:p>
          <a:p>
            <a:pPr eaLnBrk="1" hangingPunct="1">
              <a:buFontTx/>
              <a:buNone/>
            </a:pPr>
            <a:r>
              <a:rPr lang="en-US" b="1" dirty="0" smtClean="0">
                <a:latin typeface="Courier New" pitchFamily="49" charset="0"/>
                <a:cs typeface="Arial"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new Node( </a:t>
            </a:r>
            <a:r>
              <a:rPr lang="en-US" dirty="0" smtClean="0">
                <a:solidFill>
                  <a:schemeClr val="hlink"/>
                </a:solidFill>
                <a:latin typeface="Consolas" pitchFamily="49" charset="0"/>
                <a:cs typeface="Consolas" pitchFamily="49" charset="0"/>
              </a:rPr>
              <a:t>70</a:t>
            </a: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list_head</a:t>
            </a:r>
            <a:r>
              <a:rPr lang="en-US"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3993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our implementation could be:</a:t>
            </a:r>
          </a:p>
          <a:p>
            <a:pPr eaLnBrk="1" hangingPunct="1">
              <a:buFontTx/>
              <a:buNone/>
            </a:pPr>
            <a:endParaRPr lang="en-US" b="1" dirty="0" smtClean="0">
              <a:latin typeface="Courier New" pitchFamily="49" charset="0"/>
              <a:cs typeface="Arial" charset="0"/>
            </a:endParaRPr>
          </a:p>
          <a:p>
            <a:pPr lvl="2" eaLnBrk="1" hangingPunct="1">
              <a:buFontTx/>
              <a:buNone/>
            </a:pPr>
            <a:r>
              <a:rPr lang="en-US" sz="1800" dirty="0" smtClean="0">
                <a:latin typeface="Consolas" pitchFamily="49" charset="0"/>
                <a:cs typeface="Consolas" pitchFamily="49" charset="0"/>
              </a:rPr>
              <a:t>void List::</a:t>
            </a:r>
            <a:r>
              <a:rPr lang="en-US" sz="1800" dirty="0" err="1" smtClean="0">
                <a:latin typeface="Consolas" pitchFamily="49" charset="0"/>
                <a:cs typeface="Consolas" pitchFamily="49" charset="0"/>
              </a:rPr>
              <a:t>push_front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n ) {</a:t>
            </a:r>
          </a:p>
          <a:p>
            <a:pPr lvl="2" eaLnBrk="1" hangingPunct="1">
              <a:buFontTx/>
              <a:buNone/>
            </a:pPr>
            <a:r>
              <a:rPr lang="en-US" sz="1800" dirty="0" smtClean="0">
                <a:latin typeface="Consolas" pitchFamily="49" charset="0"/>
                <a:cs typeface="Consolas" pitchFamily="49" charset="0"/>
              </a:rPr>
              <a:t>    if ( empty() ) {</a:t>
            </a:r>
          </a:p>
          <a:p>
            <a:pPr lvl="2"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n, </a:t>
            </a:r>
            <a:r>
              <a:rPr lang="en-US" sz="1800" dirty="0" err="1" smtClean="0">
                <a:latin typeface="Consolas" pitchFamily="49" charset="0"/>
                <a:cs typeface="Consolas" pitchFamily="49" charset="0"/>
              </a:rPr>
              <a:t>nullptr</a:t>
            </a:r>
            <a:r>
              <a:rPr lang="en-US" sz="1800" dirty="0" smtClean="0">
                <a:latin typeface="Consolas" pitchFamily="49" charset="0"/>
                <a:cs typeface="Consolas" pitchFamily="49" charset="0"/>
              </a:rPr>
              <a:t> );</a:t>
            </a:r>
          </a:p>
          <a:p>
            <a:pPr lvl="2" eaLnBrk="1" hangingPunct="1">
              <a:buFontTx/>
              <a:buNone/>
            </a:pPr>
            <a:r>
              <a:rPr lang="en-US" sz="1800" dirty="0" smtClean="0">
                <a:latin typeface="Consolas" pitchFamily="49" charset="0"/>
                <a:cs typeface="Consolas" pitchFamily="49" charset="0"/>
              </a:rPr>
              <a:t>    } else {</a:t>
            </a:r>
          </a:p>
          <a:p>
            <a:pPr lvl="2" eaLnBrk="1" hangingPunct="1">
              <a:buFontTx/>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 = new Node( n, begin() );</a:t>
            </a:r>
          </a:p>
          <a:p>
            <a:pPr lvl="2" eaLnBrk="1" hangingPunct="1">
              <a:buFontTx/>
              <a:buNone/>
            </a:pPr>
            <a:r>
              <a:rPr lang="en-US" sz="1800" dirty="0" smtClean="0">
                <a:latin typeface="Consolas" pitchFamily="49" charset="0"/>
                <a:cs typeface="Consolas" pitchFamily="49" charset="0"/>
              </a:rPr>
              <a:t>    }</a:t>
            </a:r>
          </a:p>
          <a:p>
            <a:pPr lvl="2" eaLnBrk="1" hangingPunct="1">
              <a:buFontTx/>
              <a:buNone/>
            </a:pPr>
            <a:r>
              <a:rPr lang="en-US" sz="1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latin typeface="Arial" charset="0"/>
                <a:cs typeface="Arial" charset="0"/>
              </a:rPr>
              <a:t>Linked Lists</a:t>
            </a:r>
          </a:p>
        </p:txBody>
      </p:sp>
      <p:sp>
        <p:nvSpPr>
          <p:cNvPr id="7171"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must dynamically create the nodes in a linked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Thus, because </a:t>
            </a:r>
            <a:r>
              <a:rPr lang="en-US" smtClean="0">
                <a:latin typeface="Consolas" pitchFamily="49" charset="0"/>
                <a:cs typeface="Consolas" pitchFamily="49" charset="0"/>
              </a:rPr>
              <a:t>new</a:t>
            </a:r>
            <a:r>
              <a:rPr lang="en-US" sz="1600" smtClean="0">
                <a:latin typeface="Arial" charset="0"/>
                <a:cs typeface="Arial" charset="0"/>
              </a:rPr>
              <a:t> </a:t>
            </a:r>
            <a:r>
              <a:rPr lang="en-US" smtClean="0">
                <a:latin typeface="Arial" charset="0"/>
                <a:cs typeface="Arial" charset="0"/>
              </a:rPr>
              <a:t>returns a pointer, the logical manner in which to track a linked lists is through a pointer</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A </a:t>
            </a:r>
            <a:r>
              <a:rPr lang="en-US" smtClean="0">
                <a:latin typeface="Consolas" pitchFamily="49" charset="0"/>
                <a:cs typeface="Consolas" pitchFamily="49" charset="0"/>
              </a:rPr>
              <a:t>Node</a:t>
            </a:r>
            <a:r>
              <a:rPr lang="en-US" smtClean="0">
                <a:latin typeface="Arial" charset="0"/>
                <a:cs typeface="Arial" charset="0"/>
              </a:rPr>
              <a:t> class must store the data and a reference to the next node (also a pointer) </a:t>
            </a:r>
          </a:p>
        </p:txBody>
      </p:sp>
      <p:sp>
        <p:nvSpPr>
          <p:cNvPr id="4" name="TextBox 6"/>
          <p:cNvSpPr txBox="1">
            <a:spLocks noChangeArrowheads="1"/>
          </p:cNvSpPr>
          <p:nvPr/>
        </p:nvSpPr>
        <p:spPr bwMode="auto">
          <a:xfrm>
            <a:off x="179388" y="754857"/>
            <a:ext cx="312906" cy="369332"/>
          </a:xfrm>
          <a:prstGeom prst="rect">
            <a:avLst/>
          </a:prstGeom>
          <a:noFill/>
          <a:ln w="9525">
            <a:noFill/>
            <a:miter lim="800000"/>
            <a:headEnd/>
            <a:tailEnd/>
          </a:ln>
        </p:spPr>
        <p:txBody>
          <a:bodyPr wrap="none">
            <a:spAutoFit/>
          </a:bodyPr>
          <a:lstStyle/>
          <a:p>
            <a:r>
              <a:rPr lang="en-CA" dirty="0" smtClean="0"/>
              <a:t>1</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096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could, however, note that when the list is empty,</a:t>
            </a:r>
            <a:br>
              <a:rPr lang="en-US" smtClean="0">
                <a:latin typeface="Arial" charset="0"/>
                <a:cs typeface="Arial" charset="0"/>
              </a:rPr>
            </a:br>
            <a:r>
              <a:rPr lang="en-US" smtClean="0">
                <a:latin typeface="Consolas" pitchFamily="49" charset="0"/>
                <a:cs typeface="Consolas" pitchFamily="49" charset="0"/>
              </a:rPr>
              <a:t>list_head == 0</a:t>
            </a:r>
            <a:r>
              <a:rPr lang="en-US" smtClean="0">
                <a:latin typeface="Arial" charset="0"/>
                <a:cs typeface="Arial" charset="0"/>
              </a:rPr>
              <a:t>, thus we could shorten this to:</a:t>
            </a:r>
          </a:p>
          <a:p>
            <a:pPr eaLnBrk="1" hangingPunct="1">
              <a:buFontTx/>
              <a:buNone/>
            </a:pPr>
            <a:endParaRPr lang="en-US" b="1" smtClean="0">
              <a:latin typeface="Courier New" pitchFamily="49" charset="0"/>
              <a:cs typeface="Arial" charset="0"/>
            </a:endParaRPr>
          </a:p>
          <a:p>
            <a:pPr lvl="2" eaLnBrk="1" hangingPunct="1">
              <a:buFontTx/>
              <a:buNone/>
            </a:pPr>
            <a:r>
              <a:rPr lang="en-US" smtClean="0">
                <a:latin typeface="Consolas" pitchFamily="49" charset="0"/>
                <a:cs typeface="Consolas" pitchFamily="49" charset="0"/>
              </a:rPr>
              <a:t>void List::push_front( int n ) {</a:t>
            </a:r>
          </a:p>
          <a:p>
            <a:pPr lvl="2" eaLnBrk="1" hangingPunct="1">
              <a:buFontTx/>
              <a:buNone/>
            </a:pPr>
            <a:r>
              <a:rPr lang="en-US" smtClean="0">
                <a:latin typeface="Consolas" pitchFamily="49" charset="0"/>
                <a:cs typeface="Consolas" pitchFamily="49" charset="0"/>
              </a:rPr>
              <a:t>    list_head = new Node( n, list_head );</a:t>
            </a:r>
          </a:p>
          <a:p>
            <a:pPr lvl="2" eaLnBrk="1" hangingPunct="1">
              <a:buFontTx/>
              <a:buNone/>
            </a:pPr>
            <a:r>
              <a:rPr lang="en-US"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198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Are we allowed to do this?</a:t>
            </a:r>
          </a:p>
          <a:p>
            <a:pPr lvl="2" eaLnBrk="1" hangingPunct="1">
              <a:buFontTx/>
              <a:buNone/>
            </a:pPr>
            <a:r>
              <a:rPr lang="en-US" dirty="0" smtClean="0">
                <a:latin typeface="Consolas" pitchFamily="49" charset="0"/>
                <a:cs typeface="Consolas" pitchFamily="49" charset="0"/>
              </a:rPr>
              <a:t>void List::</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list_head</a:t>
            </a:r>
            <a:r>
              <a:rPr lang="en-US" dirty="0" smtClean="0">
                <a:latin typeface="Consolas" pitchFamily="49" charset="0"/>
                <a:cs typeface="Consolas" pitchFamily="49" charset="0"/>
              </a:rPr>
              <a:t> = new Node( n, </a:t>
            </a:r>
            <a:r>
              <a:rPr lang="en-US" dirty="0" smtClean="0">
                <a:solidFill>
                  <a:srgbClr val="FF0000"/>
                </a:solidFill>
                <a:latin typeface="Consolas" pitchFamily="49" charset="0"/>
                <a:cs typeface="Consolas" pitchFamily="49" charset="0"/>
              </a:rPr>
              <a:t>begin() </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Yes:  the right-hand side of an assignment is evaluated first</a:t>
            </a:r>
          </a:p>
          <a:p>
            <a:pPr lvl="1" eaLnBrk="1" hangingPunct="1"/>
            <a:r>
              <a:rPr lang="en-US" dirty="0" smtClean="0">
                <a:latin typeface="Arial" charset="0"/>
                <a:cs typeface="Arial" charset="0"/>
              </a:rPr>
              <a:t>The original value of </a:t>
            </a:r>
            <a:r>
              <a:rPr lang="en-US" dirty="0" err="1" smtClean="0">
                <a:solidFill>
                  <a:srgbClr val="FF0000"/>
                </a:solidFill>
                <a:latin typeface="Consolas" pitchFamily="49" charset="0"/>
                <a:cs typeface="Consolas" pitchFamily="49" charset="0"/>
              </a:rPr>
              <a:t>list_head</a:t>
            </a:r>
            <a:r>
              <a:rPr lang="en-US" dirty="0" smtClean="0">
                <a:latin typeface="Consolas" pitchFamily="49" charset="0"/>
                <a:cs typeface="Consolas" pitchFamily="49" charset="0"/>
              </a:rPr>
              <a:t> </a:t>
            </a:r>
            <a:r>
              <a:rPr lang="en-US" dirty="0" smtClean="0">
                <a:latin typeface="Arial" charset="0"/>
                <a:cs typeface="Arial" charset="0"/>
              </a:rPr>
              <a:t>is accessed first before the function call is made </a:t>
            </a:r>
          </a:p>
        </p:txBody>
      </p:sp>
      <p:sp>
        <p:nvSpPr>
          <p:cNvPr id="4" name="Arc 3"/>
          <p:cNvSpPr/>
          <p:nvPr/>
        </p:nvSpPr>
        <p:spPr>
          <a:xfrm>
            <a:off x="2195736" y="332656"/>
            <a:ext cx="3456384" cy="2592288"/>
          </a:xfrm>
          <a:prstGeom prst="arc">
            <a:avLst>
              <a:gd name="adj1" fmla="val 2667582"/>
              <a:gd name="adj2" fmla="val 8217332"/>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push_front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4096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Question:  does this work?</a:t>
            </a:r>
          </a:p>
          <a:p>
            <a:pPr eaLnBrk="1" hangingPunct="1">
              <a:buFontTx/>
              <a:buNone/>
            </a:pPr>
            <a:endParaRPr lang="en-US"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void List::push_front(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Node new_node( n, begin() );</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&amp;new_node;</a:t>
            </a:r>
          </a:p>
          <a:p>
            <a:pPr lvl="2" eaLnBrk="1" hangingPunct="1">
              <a:buFontTx/>
              <a:buNone/>
            </a:pPr>
            <a:r>
              <a:rPr lang="en-US" dirty="0" smtClean="0">
                <a:latin typeface="Consolas" pitchFamily="49" charset="0"/>
                <a:cs typeface="Consolas" pitchFamily="49" charset="0"/>
              </a:rPr>
              <a:t>}</a:t>
            </a:r>
          </a:p>
          <a:p>
            <a:pPr lvl="2" eaLnBrk="1" hangingPunct="1">
              <a:buFontTx/>
              <a:buNone/>
            </a:pPr>
            <a:endParaRPr lang="en-US" dirty="0">
              <a:latin typeface="Consolas" pitchFamily="49" charset="0"/>
              <a:cs typeface="Consolas" pitchFamily="49" charset="0"/>
            </a:endParaRPr>
          </a:p>
          <a:p>
            <a:pPr lvl="1" eaLnBrk="1" hangingPunct="1">
              <a:buNone/>
            </a:pPr>
            <a:r>
              <a:rPr lang="en-US" sz="2000" dirty="0" smtClean="0">
                <a:latin typeface="Arial" charset="0"/>
                <a:cs typeface="Arial" charset="0"/>
              </a:rPr>
              <a:t>Why or why not?  What happens to </a:t>
            </a:r>
            <a:r>
              <a:rPr lang="en-US" sz="2000" dirty="0" smtClean="0">
                <a:latin typeface="Consolas" panose="020B0609020204030204" pitchFamily="49" charset="0"/>
                <a:cs typeface="Consolas" panose="020B0609020204030204" pitchFamily="49" charset="0"/>
              </a:rPr>
              <a:t>new_node</a:t>
            </a:r>
            <a:r>
              <a:rPr lang="en-US" sz="2000" dirty="0" smtClean="0">
                <a:latin typeface="Arial" charset="0"/>
                <a:cs typeface="Arial" charset="0"/>
              </a:rPr>
              <a:t>?</a:t>
            </a:r>
          </a:p>
          <a:p>
            <a:pPr lvl="1" eaLnBrk="1" hangingPunct="1">
              <a:buNone/>
            </a:pPr>
            <a:endParaRPr lang="en-US" sz="2000" dirty="0">
              <a:latin typeface="Arial" charset="0"/>
              <a:cs typeface="Arial" charset="0"/>
            </a:endParaRPr>
          </a:p>
          <a:p>
            <a:pPr lvl="1" eaLnBrk="1" hangingPunct="1">
              <a:buNone/>
            </a:pPr>
            <a:r>
              <a:rPr lang="en-US" sz="2000" dirty="0" smtClean="0">
                <a:latin typeface="Arial" charset="0"/>
                <a:cs typeface="Arial" charset="0"/>
              </a:rPr>
              <a:t>How does this differ from</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void </a:t>
            </a:r>
            <a:r>
              <a:rPr lang="en-US" dirty="0">
                <a:latin typeface="Consolas" pitchFamily="49" charset="0"/>
                <a:cs typeface="Consolas" pitchFamily="49" charset="0"/>
              </a:rPr>
              <a:t>List::push_front( </a:t>
            </a:r>
            <a:r>
              <a:rPr lang="en-US" dirty="0" err="1">
                <a:latin typeface="Consolas" pitchFamily="49" charset="0"/>
                <a:cs typeface="Consolas" pitchFamily="49" charset="0"/>
              </a:rPr>
              <a:t>int</a:t>
            </a:r>
            <a:r>
              <a:rPr lang="en-US" dirty="0">
                <a:latin typeface="Consolas" pitchFamily="49" charset="0"/>
                <a:cs typeface="Consolas" pitchFamily="49" charset="0"/>
              </a:rPr>
              <a:t> n ) {</a:t>
            </a:r>
          </a:p>
          <a:p>
            <a:pPr lvl="2" eaLnBrk="1" hangingPunct="1">
              <a:buFontTx/>
              <a:buNone/>
            </a:pPr>
            <a:r>
              <a:rPr lang="en-US" dirty="0">
                <a:latin typeface="Consolas" pitchFamily="49" charset="0"/>
                <a:cs typeface="Consolas" pitchFamily="49" charset="0"/>
              </a:rPr>
              <a:t>    </a:t>
            </a:r>
            <a:r>
              <a:rPr lang="en-US" dirty="0" smtClean="0">
                <a:latin typeface="Consolas" pitchFamily="49" charset="0"/>
                <a:cs typeface="Consolas" pitchFamily="49" charset="0"/>
              </a:rPr>
              <a:t>Node *new_node = new Node( </a:t>
            </a:r>
            <a:r>
              <a:rPr lang="en-US" dirty="0">
                <a:latin typeface="Consolas" pitchFamily="49" charset="0"/>
                <a:cs typeface="Consolas" pitchFamily="49" charset="0"/>
              </a:rPr>
              <a:t>n, </a:t>
            </a:r>
            <a:r>
              <a:rPr lang="en-US" dirty="0" smtClean="0">
                <a:latin typeface="Consolas" pitchFamily="49" charset="0"/>
                <a:cs typeface="Consolas" pitchFamily="49" charset="0"/>
              </a:rPr>
              <a:t>begin() </a:t>
            </a:r>
            <a:r>
              <a:rPr lang="en-US" dirty="0">
                <a:latin typeface="Consolas" pitchFamily="49" charset="0"/>
                <a:cs typeface="Consolas" pitchFamily="49" charset="0"/>
              </a:rPr>
              <a:t>);</a:t>
            </a:r>
          </a:p>
          <a:p>
            <a:pPr lvl="2" eaLnBrk="1" hangingPunct="1">
              <a:buFontTx/>
              <a:buNone/>
            </a:pPr>
            <a:r>
              <a:rPr lang="en-US" dirty="0">
                <a:latin typeface="Consolas" pitchFamily="49" charset="0"/>
                <a:cs typeface="Consolas" pitchFamily="49" charset="0"/>
              </a:rPr>
              <a:t>    </a:t>
            </a:r>
            <a:r>
              <a:rPr lang="en-US" dirty="0" err="1">
                <a:latin typeface="Consolas" pitchFamily="49" charset="0"/>
                <a:cs typeface="Consolas" pitchFamily="49" charset="0"/>
              </a:rPr>
              <a:t>list_head</a:t>
            </a:r>
            <a:r>
              <a:rPr lang="en-US" dirty="0">
                <a:latin typeface="Consolas" pitchFamily="49" charset="0"/>
                <a:cs typeface="Consolas" pitchFamily="49" charset="0"/>
              </a:rPr>
              <a:t> = </a:t>
            </a:r>
            <a:r>
              <a:rPr lang="en-US" dirty="0" smtClean="0">
                <a:latin typeface="Consolas" pitchFamily="49" charset="0"/>
                <a:cs typeface="Consolas" pitchFamily="49" charset="0"/>
              </a:rPr>
              <a:t>new_node</a:t>
            </a:r>
            <a:r>
              <a:rPr lang="en-US" dirty="0">
                <a:latin typeface="Consolas" pitchFamily="49" charset="0"/>
                <a:cs typeface="Consolas" pitchFamily="49" charset="0"/>
              </a:rPr>
              <a:t>;</a:t>
            </a:r>
          </a:p>
          <a:p>
            <a:pPr lvl="2" eaLnBrk="1" hangingPunct="1">
              <a:buFontTx/>
              <a:buNone/>
            </a:pPr>
            <a:r>
              <a:rPr lang="en-US" dirty="0">
                <a:latin typeface="Consolas" pitchFamily="49" charset="0"/>
                <a:cs typeface="Consolas" pitchFamily="49" charset="0"/>
              </a:rPr>
              <a:t>}</a:t>
            </a:r>
          </a:p>
          <a:p>
            <a:pPr lvl="1" eaLnBrk="1" hangingPunct="1">
              <a:buNone/>
            </a:pPr>
            <a:endParaRPr lang="en-US" dirty="0" smtClean="0">
              <a:latin typeface="Consolas" pitchFamily="49" charset="0"/>
              <a:cs typeface="Consolas" pitchFamily="49" charset="0"/>
            </a:endParaRPr>
          </a:p>
        </p:txBody>
      </p:sp>
    </p:spTree>
    <p:extLst>
      <p:ext uri="{BB962C8B-B14F-4D97-AF65-F5344CB8AC3E}">
        <p14:creationId xmlns:p14="http://schemas.microsoft.com/office/powerpoint/2010/main" val="8596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30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Erasing from the front of a linked list is even easier:</a:t>
            </a:r>
          </a:p>
          <a:p>
            <a:pPr lvl="1" eaLnBrk="1" hangingPunct="1"/>
            <a:r>
              <a:rPr lang="en-US" dirty="0" smtClean="0">
                <a:latin typeface="Arial" charset="0"/>
                <a:cs typeface="Arial" charset="0"/>
              </a:rPr>
              <a:t>We assign the list head to the next pointer of the first node</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Graphically, given:</a:t>
            </a:r>
          </a:p>
          <a:p>
            <a:pPr eaLnBrk="1" hangingPunct="1"/>
            <a:endParaRPr lang="en-US" dirty="0" smtClean="0">
              <a:latin typeface="Arial" charset="0"/>
              <a:cs typeface="Arial" charset="0"/>
            </a:endParaRPr>
          </a:p>
          <a:p>
            <a:pPr eaLnBrk="1" hangingPunct="1">
              <a:buFontTx/>
              <a:buNone/>
            </a:pP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a:p>
            <a:pPr eaLnBrk="1" hangingPunct="1">
              <a:buFontTx/>
              <a:buNone/>
            </a:pPr>
            <a:r>
              <a:rPr lang="en-US" dirty="0" smtClean="0">
                <a:latin typeface="Arial" charset="0"/>
                <a:cs typeface="Arial" charset="0"/>
              </a:rPr>
              <a:t>	we want:</a:t>
            </a:r>
          </a:p>
        </p:txBody>
      </p:sp>
      <p:pic>
        <p:nvPicPr>
          <p:cNvPr id="43012" name="Picture 4" descr="d1"/>
          <p:cNvPicPr>
            <a:picLocks noChangeAspect="1" noChangeArrowheads="1"/>
          </p:cNvPicPr>
          <p:nvPr/>
        </p:nvPicPr>
        <p:blipFill>
          <a:blip r:embed="rId2" cstate="print"/>
          <a:srcRect/>
          <a:stretch>
            <a:fillRect/>
          </a:stretch>
        </p:blipFill>
        <p:spPr bwMode="auto">
          <a:xfrm>
            <a:off x="1692275" y="3101975"/>
            <a:ext cx="6045200" cy="542925"/>
          </a:xfrm>
          <a:prstGeom prst="rect">
            <a:avLst/>
          </a:prstGeom>
          <a:noFill/>
          <a:ln w="9525">
            <a:noFill/>
            <a:miter lim="800000"/>
            <a:headEnd/>
            <a:tailEnd/>
          </a:ln>
        </p:spPr>
      </p:pic>
      <p:pic>
        <p:nvPicPr>
          <p:cNvPr id="43013" name="Picture 5" descr="d2"/>
          <p:cNvPicPr>
            <a:picLocks noChangeAspect="1" noChangeArrowheads="1"/>
          </p:cNvPicPr>
          <p:nvPr/>
        </p:nvPicPr>
        <p:blipFill>
          <a:blip r:embed="rId3" cstate="print"/>
          <a:srcRect/>
          <a:stretch>
            <a:fillRect/>
          </a:stretch>
        </p:blipFill>
        <p:spPr bwMode="auto">
          <a:xfrm>
            <a:off x="1619250" y="4437063"/>
            <a:ext cx="60452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403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Easy enough:</a:t>
            </a: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Unfortunately, we have some problems:</a:t>
            </a:r>
          </a:p>
          <a:p>
            <a:pPr lvl="1" eaLnBrk="1" hangingPunct="1"/>
            <a:r>
              <a:rPr lang="en-US" dirty="0" smtClean="0">
                <a:latin typeface="Arial" charset="0"/>
                <a:cs typeface="Arial" charset="0"/>
              </a:rPr>
              <a:t>The list may be empty</a:t>
            </a:r>
          </a:p>
          <a:p>
            <a:pPr lvl="1" eaLnBrk="1" hangingPunct="1"/>
            <a:r>
              <a:rPr lang="en-US" dirty="0" smtClean="0">
                <a:latin typeface="Arial" charset="0"/>
                <a:cs typeface="Arial" charset="0"/>
              </a:rPr>
              <a:t>We still have the memory allocated for the node containing </a:t>
            </a:r>
            <a:r>
              <a:rPr lang="en-US" b="1" dirty="0" smtClean="0">
                <a:solidFill>
                  <a:schemeClr val="hlink"/>
                </a:solidFill>
                <a:latin typeface="Courier New" pitchFamily="49" charset="0"/>
                <a:cs typeface="Arial" charset="0"/>
              </a:rPr>
              <a:t>70</a:t>
            </a:r>
            <a:endParaRPr lang="en-US" b="1" dirty="0"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5059" name="Rectangle 3"/>
          <p:cNvSpPr>
            <a:spLocks noGrp="1" noChangeArrowheads="1"/>
          </p:cNvSpPr>
          <p:nvPr>
            <p:ph type="body" idx="1"/>
          </p:nvPr>
        </p:nvSpPr>
        <p:spPr/>
        <p:txBody>
          <a:bodyPr/>
          <a:lstStyle/>
          <a:p>
            <a:pPr lvl="0" eaLnBrk="1" hangingPunct="1">
              <a:buNone/>
            </a:pPr>
            <a:r>
              <a:rPr lang="en-US" dirty="0" smtClean="0">
                <a:solidFill>
                  <a:prstClr val="black"/>
                </a:solidFill>
                <a:latin typeface="Arial" charset="0"/>
                <a:cs typeface="Arial" charset="0"/>
              </a:rPr>
              <a:t>	Does this work?</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if ( empty() ) {</a:t>
            </a:r>
          </a:p>
          <a:p>
            <a:pPr lvl="2" eaLnBrk="1" hangingPunct="1">
              <a:buFontTx/>
              <a:buNone/>
            </a:pPr>
            <a:r>
              <a:rPr lang="en-US" dirty="0" smtClean="0">
                <a:latin typeface="Consolas" pitchFamily="49" charset="0"/>
                <a:cs typeface="Consolas" pitchFamily="49" charset="0"/>
              </a:rPr>
              <a:t>        throw underflow();</a:t>
            </a:r>
          </a:p>
          <a:p>
            <a:pPr lvl="2" eaLnBrk="1" hangingPunct="1">
              <a:buFontTx/>
              <a:buNone/>
            </a:pPr>
            <a:r>
              <a:rPr lang="en-US" dirty="0" smtClean="0">
                <a:latin typeface="Consolas" pitchFamily="49" charset="0"/>
                <a:cs typeface="Consolas" pitchFamily="49" charset="0"/>
              </a:rPr>
              <a:t>    }</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delete begin();</a:t>
            </a:r>
          </a:p>
          <a:p>
            <a:pPr lvl="2" eaLnBrk="1" hangingPunct="1">
              <a:buFontTx/>
              <a:buNone/>
            </a:pPr>
            <a:r>
              <a:rPr lang="en-US" dirty="0" smtClean="0">
                <a:solidFill>
                  <a:srgbClr val="D20000"/>
                </a:solidFill>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list_head</a:t>
            </a:r>
            <a:r>
              <a:rPr lang="en-US" dirty="0" smtClean="0">
                <a:solidFill>
                  <a:srgbClr val="D20000"/>
                </a:solidFill>
                <a:latin typeface="Consolas" pitchFamily="49" charset="0"/>
                <a:cs typeface="Consolas" pitchFamily="49" charset="0"/>
              </a:rPr>
              <a:t> = begin()-&gt;next();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endParaRPr lang="en-US" b="1"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6083"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int</a:t>
            </a:r>
            <a:r>
              <a:rPr lang="en-US" dirty="0" smtClean="0">
                <a:solidFill>
                  <a:srgbClr val="D20000"/>
                </a:solidFill>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begin();</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6084" name="Picture 8" descr="d3"/>
          <p:cNvPicPr>
            <a:picLocks noChangeAspect="1" noChangeArrowheads="1"/>
          </p:cNvPicPr>
          <p:nvPr/>
        </p:nvPicPr>
        <p:blipFill>
          <a:blip r:embed="rId2" cstate="print"/>
          <a:srcRect/>
          <a:stretch>
            <a:fillRect/>
          </a:stretch>
        </p:blipFill>
        <p:spPr bwMode="auto">
          <a:xfrm>
            <a:off x="3779838" y="2492375"/>
            <a:ext cx="496570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7107"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delete begin();</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7108" name="Picture 5" descr="d4"/>
          <p:cNvPicPr>
            <a:picLocks noChangeAspect="1" noChangeArrowheads="1"/>
          </p:cNvPicPr>
          <p:nvPr/>
        </p:nvPicPr>
        <p:blipFill>
          <a:blip r:embed="rId2" cstate="print"/>
          <a:srcRect/>
          <a:stretch>
            <a:fillRect/>
          </a:stretch>
        </p:blipFill>
        <p:spPr bwMode="auto">
          <a:xfrm>
            <a:off x="3924300" y="3213100"/>
            <a:ext cx="4865688" cy="73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8131"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begin();</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48132" name="Picture 6" descr="d5"/>
          <p:cNvPicPr>
            <a:picLocks noChangeAspect="1" noChangeArrowheads="1"/>
          </p:cNvPicPr>
          <p:nvPr/>
        </p:nvPicPr>
        <p:blipFill>
          <a:blip r:embed="rId2" cstate="print"/>
          <a:srcRect/>
          <a:stretch>
            <a:fillRect/>
          </a:stretch>
        </p:blipFill>
        <p:spPr bwMode="auto">
          <a:xfrm>
            <a:off x="3203575" y="4797425"/>
            <a:ext cx="496570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491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problem is, we are accessing a node which we have just deleted</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Unfortunately, this will work more than 99% of the time:</a:t>
            </a:r>
          </a:p>
          <a:p>
            <a:pPr lvl="1" eaLnBrk="1" hangingPunct="1"/>
            <a:r>
              <a:rPr lang="en-US" dirty="0" smtClean="0">
                <a:latin typeface="Arial" charset="0"/>
                <a:cs typeface="Arial" charset="0"/>
              </a:rPr>
              <a:t>The running program (process) may still own the memory</a:t>
            </a:r>
          </a:p>
          <a:p>
            <a:pPr eaLnBrk="1" hangingPunct="1">
              <a:buFont typeface="Arial" charset="0"/>
              <a:buNone/>
            </a:pPr>
            <a:r>
              <a:rPr lang="en-US" dirty="0" smtClean="0">
                <a:latin typeface="Arial" charset="0"/>
                <a:cs typeface="Arial" charset="0"/>
              </a:rPr>
              <a:t>	Once in a while it will fail ...</a:t>
            </a:r>
          </a:p>
          <a:p>
            <a:pPr eaLnBrk="1" hangingPunct="1">
              <a:buFontTx/>
              <a:buNone/>
            </a:pPr>
            <a:r>
              <a:rPr lang="en-US" dirty="0" smtClean="0">
                <a:latin typeface="Arial" charset="0"/>
                <a:cs typeface="Arial" charset="0"/>
              </a:rPr>
              <a:t>		... and it will be almost impossible to debug</a:t>
            </a:r>
          </a:p>
        </p:txBody>
      </p:sp>
      <p:pic>
        <p:nvPicPr>
          <p:cNvPr id="49156" name="Picture 4"/>
          <p:cNvPicPr>
            <a:picLocks noChangeAspect="1" noChangeArrowheads="1"/>
          </p:cNvPicPr>
          <p:nvPr/>
        </p:nvPicPr>
        <p:blipFill>
          <a:blip r:embed="rId2" cstate="print"/>
          <a:srcRect/>
          <a:stretch>
            <a:fillRect/>
          </a:stretch>
        </p:blipFill>
        <p:spPr bwMode="auto">
          <a:xfrm>
            <a:off x="755576" y="4219434"/>
            <a:ext cx="7488832" cy="2135329"/>
          </a:xfrm>
          <a:prstGeom prst="rect">
            <a:avLst/>
          </a:prstGeom>
          <a:noFill/>
          <a:ln w="9525">
            <a:noFill/>
            <a:miter lim="800000"/>
            <a:headEnd/>
            <a:tailEnd/>
          </a:ln>
        </p:spPr>
      </p:pic>
      <p:sp>
        <p:nvSpPr>
          <p:cNvPr id="5" name="Rectangle 4"/>
          <p:cNvSpPr/>
          <p:nvPr/>
        </p:nvSpPr>
        <p:spPr>
          <a:xfrm>
            <a:off x="6453188" y="636111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http://xkcd.com/379/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Arial" charset="0"/>
                <a:cs typeface="Arial" charset="0"/>
              </a:rPr>
              <a:t>Node Class</a:t>
            </a:r>
          </a:p>
        </p:txBody>
      </p:sp>
      <p:sp>
        <p:nvSpPr>
          <p:cNvPr id="81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node must store </a:t>
            </a:r>
            <a:r>
              <a:rPr lang="en-US" dirty="0" smtClean="0">
                <a:solidFill>
                  <a:srgbClr val="FF0000"/>
                </a:solidFill>
                <a:latin typeface="Arial" charset="0"/>
                <a:cs typeface="Arial" charset="0"/>
              </a:rPr>
              <a:t>data</a:t>
            </a:r>
            <a:r>
              <a:rPr lang="en-US" dirty="0" smtClean="0">
                <a:latin typeface="Arial" charset="0"/>
                <a:cs typeface="Arial" charset="0"/>
              </a:rPr>
              <a:t> and a </a:t>
            </a:r>
            <a:r>
              <a:rPr lang="en-US" dirty="0" smtClean="0">
                <a:solidFill>
                  <a:schemeClr val="hlink"/>
                </a:solidFill>
                <a:latin typeface="Arial" charset="0"/>
                <a:cs typeface="Arial" charset="0"/>
              </a:rPr>
              <a:t>pointer</a:t>
            </a:r>
            <a:r>
              <a:rPr lang="en-US" dirty="0" smtClean="0">
                <a:latin typeface="Arial" charset="0"/>
                <a:cs typeface="Arial"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class Node {</a:t>
            </a:r>
          </a:p>
          <a:p>
            <a:pPr eaLnBrk="1" hangingPunct="1">
              <a:buFontTx/>
              <a:buNone/>
            </a:pPr>
            <a:r>
              <a:rPr lang="en-US" dirty="0" smtClean="0">
                <a:latin typeface="Consolas" pitchFamily="49" charset="0"/>
                <a:cs typeface="Consolas" pitchFamily="49" charset="0"/>
              </a:rPr>
              <a:t>		    public:</a:t>
            </a:r>
          </a:p>
          <a:p>
            <a:pPr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0, Node *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int</a:t>
            </a:r>
            <a:r>
              <a:rPr lang="en-US" dirty="0" smtClean="0">
                <a:latin typeface="Consolas" pitchFamily="49" charset="0"/>
                <a:cs typeface="Consolas" pitchFamily="49" charset="0"/>
              </a:rPr>
              <a:t> </a:t>
            </a:r>
            <a:r>
              <a:rPr lang="en-US" dirty="0" smtClean="0">
                <a:latin typeface="Consolas" pitchFamily="49" charset="0"/>
                <a:cs typeface="Consolas" pitchFamily="49" charset="0"/>
              </a:rPr>
              <a:t>value() </a:t>
            </a:r>
            <a:r>
              <a:rPr lang="en-US" dirty="0" smtClean="0">
                <a:latin typeface="Consolas" pitchFamily="49" charset="0"/>
                <a:cs typeface="Consolas" pitchFamily="49" charset="0"/>
              </a:rPr>
              <a:t>const;</a:t>
            </a:r>
          </a:p>
          <a:p>
            <a:pPr eaLnBrk="1" hangingPunct="1">
              <a:buFontTx/>
              <a:buNone/>
            </a:pPr>
            <a:r>
              <a:rPr lang="en-US" dirty="0" smtClean="0">
                <a:latin typeface="Consolas" pitchFamily="49" charset="0"/>
                <a:cs typeface="Consolas" pitchFamily="49" charset="0"/>
              </a:rPr>
              <a:t>		        </a:t>
            </a:r>
            <a:r>
              <a:rPr lang="en-US" dirty="0" smtClean="0">
                <a:solidFill>
                  <a:srgbClr val="3333CC"/>
                </a:solidFill>
                <a:latin typeface="Consolas" pitchFamily="49" charset="0"/>
                <a:cs typeface="Consolas" pitchFamily="49" charset="0"/>
              </a:rPr>
              <a:t>Node *</a:t>
            </a:r>
            <a:r>
              <a:rPr lang="en-US" dirty="0" smtClean="0">
                <a:latin typeface="Consolas" pitchFamily="49" charset="0"/>
                <a:cs typeface="Consolas" pitchFamily="49" charset="0"/>
              </a:rPr>
              <a:t>next() const;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a:latin typeface="Consolas" pitchFamily="49" charset="0"/>
                <a:cs typeface="Consolas" pitchFamily="49" charset="0"/>
              </a:rPr>
              <a:t>		    private:</a:t>
            </a:r>
          </a:p>
          <a:p>
            <a:pPr eaLnBrk="1" hangingPunct="1">
              <a:buFontTx/>
              <a:buNone/>
            </a:pPr>
            <a:r>
              <a:rPr lang="en-US" dirty="0">
                <a:solidFill>
                  <a:srgbClr val="FF0000"/>
                </a:solidFill>
                <a:latin typeface="Consolas" pitchFamily="49" charset="0"/>
                <a:cs typeface="Consolas" pitchFamily="49" charset="0"/>
              </a:rPr>
              <a:t>		        int </a:t>
            </a:r>
            <a:r>
              <a:rPr lang="en-US" dirty="0" err="1" smtClean="0">
                <a:solidFill>
                  <a:srgbClr val="FF0000"/>
                </a:solidFill>
                <a:latin typeface="Consolas" pitchFamily="49" charset="0"/>
                <a:cs typeface="Consolas" pitchFamily="49" charset="0"/>
              </a:rPr>
              <a:t>node_value</a:t>
            </a:r>
            <a:r>
              <a:rPr lang="en-US" dirty="0" smtClean="0">
                <a:solidFill>
                  <a:srgbClr val="FF0000"/>
                </a:solidFill>
                <a:latin typeface="Consolas" pitchFamily="49" charset="0"/>
                <a:cs typeface="Consolas" pitchFamily="49" charset="0"/>
              </a:rPr>
              <a:t>;</a:t>
            </a:r>
            <a:endParaRPr lang="en-US" dirty="0">
              <a:solidFill>
                <a:srgbClr val="FF0000"/>
              </a:solidFill>
              <a:latin typeface="Consolas" pitchFamily="49" charset="0"/>
              <a:cs typeface="Consolas" pitchFamily="49" charset="0"/>
            </a:endParaRPr>
          </a:p>
          <a:p>
            <a:pPr eaLnBrk="1" hangingPunct="1">
              <a:buFontTx/>
              <a:buNone/>
            </a:pPr>
            <a:r>
              <a:rPr lang="en-US" dirty="0">
                <a:latin typeface="Consolas" pitchFamily="49" charset="0"/>
                <a:cs typeface="Consolas" pitchFamily="49" charset="0"/>
              </a:rPr>
              <a:t>		        </a:t>
            </a:r>
            <a:r>
              <a:rPr lang="en-US" dirty="0">
                <a:solidFill>
                  <a:schemeClr val="hlink"/>
                </a:solidFill>
                <a:latin typeface="Consolas" pitchFamily="49" charset="0"/>
                <a:cs typeface="Consolas" pitchFamily="49" charset="0"/>
              </a:rPr>
              <a:t>Node *</a:t>
            </a:r>
            <a:r>
              <a:rPr lang="en-US" dirty="0" err="1">
                <a:solidFill>
                  <a:schemeClr val="hlink"/>
                </a:solidFill>
                <a:latin typeface="Consolas" pitchFamily="49" charset="0"/>
                <a:cs typeface="Consolas" pitchFamily="49" charset="0"/>
              </a:rPr>
              <a:t>next_node</a:t>
            </a:r>
            <a:r>
              <a:rPr lang="en-US" dirty="0">
                <a:solidFill>
                  <a:schemeClr val="hlink"/>
                </a:solidFill>
                <a:latin typeface="Consolas" pitchFamily="49" charset="0"/>
                <a:cs typeface="Consolas" pitchFamily="49" charset="0"/>
              </a:rPr>
              <a:t>;</a:t>
            </a:r>
          </a:p>
          <a:p>
            <a:pPr eaLnBrk="1" hangingPunct="1">
              <a:buFontTx/>
              <a:buNone/>
            </a:pPr>
            <a:r>
              <a:rPr lang="en-US" dirty="0" smtClean="0">
                <a:latin typeface="Consolas" pitchFamily="49" charset="0"/>
                <a:cs typeface="Consolas" pitchFamily="49" charset="0"/>
              </a:rPr>
              <a:t>		};</a:t>
            </a:r>
          </a:p>
        </p:txBody>
      </p:sp>
      <p:sp>
        <p:nvSpPr>
          <p:cNvPr id="4" name="TextBox 6"/>
          <p:cNvSpPr txBox="1">
            <a:spLocks noChangeArrowheads="1"/>
          </p:cNvSpPr>
          <p:nvPr/>
        </p:nvSpPr>
        <p:spPr bwMode="auto">
          <a:xfrm>
            <a:off x="179388" y="754857"/>
            <a:ext cx="312906" cy="369332"/>
          </a:xfrm>
          <a:prstGeom prst="rect">
            <a:avLst/>
          </a:prstGeom>
          <a:noFill/>
          <a:ln w="9525">
            <a:noFill/>
            <a:miter lim="800000"/>
            <a:headEnd/>
            <a:tailEnd/>
          </a:ln>
        </p:spPr>
        <p:txBody>
          <a:bodyPr wrap="none">
            <a:spAutoFit/>
          </a:bodyPr>
          <a:lstStyle/>
          <a:p>
            <a:r>
              <a:rPr lang="en-CA" dirty="0" smtClean="0"/>
              <a:t>1</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017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correct implementation assigns a temporary pointer to point to the node being deleted:</a:t>
            </a:r>
          </a:p>
          <a:p>
            <a:pPr eaLnBrk="1" hangingPunct="1">
              <a:buFont typeface="Arial" charset="0"/>
              <a:buNone/>
            </a:pPr>
            <a:endParaRPr lang="en-US" dirty="0" smtClean="0">
              <a:latin typeface="Arial" charset="0"/>
              <a:cs typeface="Arial" charset="0"/>
            </a:endParaRPr>
          </a:p>
          <a:p>
            <a:pPr lvl="2"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lvl="2" eaLnBrk="1" hangingPunct="1">
              <a:buFontTx/>
              <a:buNone/>
            </a:pPr>
            <a:r>
              <a:rPr lang="en-US" sz="1200" dirty="0" smtClean="0">
                <a:latin typeface="Consolas" pitchFamily="49" charset="0"/>
                <a:cs typeface="Consolas" pitchFamily="49" charset="0"/>
              </a:rPr>
              <a:t>     if ( empty() ) {</a:t>
            </a:r>
          </a:p>
          <a:p>
            <a:pPr lvl="2" eaLnBrk="1" hangingPunct="1">
              <a:buFontTx/>
              <a:buNone/>
            </a:pPr>
            <a:r>
              <a:rPr lang="en-US" sz="1200" dirty="0" smtClean="0">
                <a:latin typeface="Consolas" pitchFamily="49" charset="0"/>
                <a:cs typeface="Consolas" pitchFamily="49" charset="0"/>
              </a:rPr>
              <a:t>          throw underflow();</a:t>
            </a:r>
          </a:p>
          <a:p>
            <a:pPr lvl="2" eaLnBrk="1" hangingPunct="1">
              <a:buFontTx/>
              <a:buNone/>
            </a:pPr>
            <a:r>
              <a:rPr lang="en-US" sz="1200" dirty="0" smtClean="0">
                <a:latin typeface="Consolas" pitchFamily="49" charset="0"/>
                <a:cs typeface="Consolas" pitchFamily="49" charset="0"/>
              </a:rPr>
              <a:t>     }</a:t>
            </a:r>
          </a:p>
          <a:p>
            <a:pPr lvl="2" eaLnBrk="1" hangingPunct="1">
              <a:buFontTx/>
              <a:buNone/>
            </a:pPr>
            <a:endParaRPr lang="en-US" sz="1200"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lvl="2"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-&gt;next();</a:t>
            </a:r>
          </a:p>
          <a:p>
            <a:pPr lvl="2"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return e;</a:t>
            </a:r>
          </a:p>
          <a:p>
            <a:pPr lvl="2" eaLnBrk="1" hangingPunct="1">
              <a:buFontTx/>
              <a:buNone/>
            </a:pPr>
            <a:r>
              <a:rPr lang="en-US"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1203"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solidFill>
                  <a:srgbClr val="D20000"/>
                </a:solidFill>
                <a:latin typeface="Consolas" pitchFamily="49" charset="0"/>
                <a:cs typeface="Consolas" pitchFamily="49" charset="0"/>
              </a:rPr>
              <a:t>int</a:t>
            </a:r>
            <a:r>
              <a:rPr lang="en-US" dirty="0" smtClean="0">
                <a:solidFill>
                  <a:srgbClr val="D20000"/>
                </a:solidFill>
                <a:latin typeface="Consolas" pitchFamily="49" charset="0"/>
                <a:cs typeface="Consolas" pitchFamily="49" charset="0"/>
              </a:rPr>
              <a:t> e = front();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*ptr = begin();</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1204" name="Picture 4" descr="f1"/>
          <p:cNvPicPr>
            <a:picLocks noChangeAspect="1" noChangeArrowheads="1"/>
          </p:cNvPicPr>
          <p:nvPr/>
        </p:nvPicPr>
        <p:blipFill>
          <a:blip r:embed="rId2" cstate="print"/>
          <a:srcRect/>
          <a:stretch>
            <a:fillRect/>
          </a:stretch>
        </p:blipFill>
        <p:spPr bwMode="auto">
          <a:xfrm>
            <a:off x="3995738" y="2205038"/>
            <a:ext cx="496252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2227"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smtClean="0">
                <a:solidFill>
                  <a:srgbClr val="D20000"/>
                </a:solidFill>
                <a:latin typeface="Consolas" pitchFamily="49" charset="0"/>
                <a:cs typeface="Consolas" pitchFamily="49" charset="0"/>
              </a:rPr>
              <a:t>Node *ptr = begin();</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2228" name="Picture 6" descr="f2"/>
          <p:cNvPicPr>
            <a:picLocks noChangeAspect="1" noChangeArrowheads="1"/>
          </p:cNvPicPr>
          <p:nvPr/>
        </p:nvPicPr>
        <p:blipFill>
          <a:blip r:embed="rId2" cstate="print"/>
          <a:srcRect/>
          <a:stretch>
            <a:fillRect/>
          </a:stretch>
        </p:blipFill>
        <p:spPr bwMode="auto">
          <a:xfrm>
            <a:off x="3995738" y="2205038"/>
            <a:ext cx="496252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3251"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*ptr = begin();</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list_head</a:t>
            </a:r>
            <a:r>
              <a:rPr lang="en-US" dirty="0" smtClean="0">
                <a:solidFill>
                  <a:srgbClr val="FF0000"/>
                </a:solidFill>
                <a:latin typeface="Consolas" pitchFamily="49" charset="0"/>
                <a:cs typeface="Consolas" pitchFamily="49" charset="0"/>
              </a:rPr>
              <a:t> = begin()-&gt;next();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delete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3252" name="Picture 7" descr="f3"/>
          <p:cNvPicPr>
            <a:picLocks noChangeAspect="1" noChangeArrowheads="1"/>
          </p:cNvPicPr>
          <p:nvPr/>
        </p:nvPicPr>
        <p:blipFill>
          <a:blip r:embed="rId2" cstate="print"/>
          <a:srcRect/>
          <a:stretch>
            <a:fillRect/>
          </a:stretch>
        </p:blipFill>
        <p:spPr bwMode="auto">
          <a:xfrm>
            <a:off x="3492500" y="4724400"/>
            <a:ext cx="4965700"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a:t>
            </a:r>
            <a:endParaRPr lang="en-US" dirty="0" smtClean="0">
              <a:latin typeface="Arial" charset="0"/>
              <a:cs typeface="Arial" charset="0"/>
            </a:endParaRPr>
          </a:p>
        </p:txBody>
      </p:sp>
      <p:sp>
        <p:nvSpPr>
          <p:cNvPr id="54275" name="Rectangle 3"/>
          <p:cNvSpPr>
            <a:spLocks noGrp="1" noChangeArrowheads="1"/>
          </p:cNvSpPr>
          <p:nvPr>
            <p:ph type="body" idx="1"/>
          </p:nvPr>
        </p:nvSpPr>
        <p:spPr/>
        <p:txBody>
          <a:bodyPr/>
          <a:lstStyle/>
          <a:p>
            <a:pPr eaLnBrk="1" hangingPunct="1">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List::</a:t>
            </a:r>
            <a:r>
              <a:rPr lang="en-US" dirty="0" err="1" smtClean="0">
                <a:latin typeface="Consolas" pitchFamily="49" charset="0"/>
                <a:cs typeface="Consolas" pitchFamily="49" charset="0"/>
              </a:rPr>
              <a:t>pop_front</a:t>
            </a:r>
            <a:r>
              <a:rPr lang="en-US" dirty="0" smtClean="0">
                <a:latin typeface="Consolas" pitchFamily="49" charset="0"/>
                <a:cs typeface="Consolas" pitchFamily="49" charset="0"/>
              </a:rPr>
              <a:t>() {</a:t>
            </a:r>
          </a:p>
          <a:p>
            <a:pPr eaLnBrk="1" hangingPunct="1">
              <a:buFontTx/>
              <a:buNone/>
            </a:pPr>
            <a:r>
              <a:rPr lang="en-US" sz="1000" dirty="0" smtClean="0">
                <a:latin typeface="Consolas" pitchFamily="49" charset="0"/>
                <a:cs typeface="Consolas" pitchFamily="49" charset="0"/>
              </a:rPr>
              <a:t>     if ( empty() ) {</a:t>
            </a:r>
          </a:p>
          <a:p>
            <a:pPr eaLnBrk="1" hangingPunct="1">
              <a:buFontTx/>
              <a:buNone/>
            </a:pPr>
            <a:r>
              <a:rPr lang="en-US" sz="1000" dirty="0" smtClean="0">
                <a:latin typeface="Consolas" pitchFamily="49" charset="0"/>
                <a:cs typeface="Consolas" pitchFamily="49" charset="0"/>
              </a:rPr>
              <a:t>          throw underflow();</a:t>
            </a:r>
          </a:p>
          <a:p>
            <a:pPr eaLnBrk="1" hangingPunct="1">
              <a:buFontTx/>
              <a:buNone/>
            </a:pPr>
            <a:r>
              <a:rPr lang="en-US" sz="1000" dirty="0" smtClean="0">
                <a:latin typeface="Consolas" pitchFamily="49" charset="0"/>
                <a:cs typeface="Consolas" pitchFamily="49" charset="0"/>
              </a:rPr>
              <a:t>     }</a:t>
            </a:r>
          </a:p>
          <a:p>
            <a:pPr eaLnBrk="1" hangingPunct="1">
              <a:buFontTx/>
              <a:buNone/>
            </a:pPr>
            <a:endParaRPr lang="en-US" sz="1000"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 = front();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Node *ptr = begin();</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 = begin()-&gt;next();</a:t>
            </a:r>
          </a:p>
          <a:p>
            <a:pPr eaLnBrk="1" hangingPunct="1">
              <a:buFontTx/>
              <a:buNone/>
            </a:pPr>
            <a:endParaRPr lang="en-US" dirty="0" smtClean="0">
              <a:latin typeface="Consolas" pitchFamily="49" charset="0"/>
              <a:cs typeface="Consolas" pitchFamily="49" charset="0"/>
            </a:endParaRPr>
          </a:p>
          <a:p>
            <a:pPr eaLnBrk="1" hangingPunct="1">
              <a:buFontTx/>
              <a:buNone/>
            </a:pPr>
            <a:r>
              <a:rPr lang="en-US" dirty="0" smtClean="0">
                <a:solidFill>
                  <a:srgbClr val="D20000"/>
                </a:solidFill>
                <a:latin typeface="Consolas" pitchFamily="49" charset="0"/>
                <a:cs typeface="Consolas" pitchFamily="49" charset="0"/>
              </a:rPr>
              <a:t>    delete </a:t>
            </a:r>
            <a:r>
              <a:rPr lang="en-US" dirty="0" err="1" smtClean="0">
                <a:solidFill>
                  <a:srgbClr val="D20000"/>
                </a:solidFill>
                <a:latin typeface="Consolas" pitchFamily="49" charset="0"/>
                <a:cs typeface="Consolas" pitchFamily="49" charset="0"/>
              </a:rPr>
              <a:t>ptr</a:t>
            </a:r>
            <a:r>
              <a:rPr lang="en-US" dirty="0" smtClean="0">
                <a:solidFill>
                  <a:srgbClr val="D20000"/>
                </a:solidFill>
                <a:latin typeface="Consolas" pitchFamily="49" charset="0"/>
                <a:cs typeface="Consolas" pitchFamily="49" charset="0"/>
              </a:rPr>
              <a:t>;</a:t>
            </a:r>
          </a:p>
          <a:p>
            <a:pPr eaLnBrk="1" hangingPunct="1">
              <a:buFontTx/>
              <a:buNone/>
            </a:pPr>
            <a:endParaRPr lang="en-US" dirty="0" smtClean="0">
              <a:solidFill>
                <a:srgbClr val="D20000"/>
              </a:solidFill>
              <a:latin typeface="Consolas" pitchFamily="49" charset="0"/>
              <a:cs typeface="Consolas" pitchFamily="49" charset="0"/>
            </a:endParaRPr>
          </a:p>
          <a:p>
            <a:pPr eaLnBrk="1" hangingPunct="1">
              <a:buFontTx/>
              <a:buNone/>
            </a:pPr>
            <a:r>
              <a:rPr lang="en-US" dirty="0" smtClean="0">
                <a:latin typeface="Consolas" pitchFamily="49" charset="0"/>
                <a:cs typeface="Consolas" pitchFamily="49" charset="0"/>
              </a:rPr>
              <a:t>    return e;</a:t>
            </a:r>
          </a:p>
          <a:p>
            <a:pPr eaLnBrk="1" hangingPunct="1">
              <a:buFontTx/>
              <a:buNone/>
            </a:pPr>
            <a:r>
              <a:rPr lang="en-US" dirty="0" smtClean="0">
                <a:latin typeface="Consolas" pitchFamily="49" charset="0"/>
                <a:cs typeface="Consolas" pitchFamily="49" charset="0"/>
              </a:rPr>
              <a:t>}</a:t>
            </a:r>
          </a:p>
        </p:txBody>
      </p:sp>
      <p:pic>
        <p:nvPicPr>
          <p:cNvPr id="54276" name="Picture 4" descr="f4"/>
          <p:cNvPicPr>
            <a:picLocks noChangeAspect="1" noChangeArrowheads="1"/>
          </p:cNvPicPr>
          <p:nvPr/>
        </p:nvPicPr>
        <p:blipFill>
          <a:blip r:embed="rId2" cstate="print"/>
          <a:srcRect/>
          <a:stretch>
            <a:fillRect/>
          </a:stretch>
        </p:blipFill>
        <p:spPr bwMode="auto">
          <a:xfrm>
            <a:off x="3497263" y="4724400"/>
            <a:ext cx="4962525"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529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next step is to look at member functions which potentially require us to step through the entire list: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size() const;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p>
          <a:p>
            <a:pPr eaLnBrk="1" hangingPunct="1">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erase(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second counts the number of instances of an integer, and the last removes the nodes containing that integer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63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process of stepping through a linked list can be thought of as being analogous to a for-loop:</a:t>
            </a:r>
          </a:p>
          <a:p>
            <a:pPr lvl="1" eaLnBrk="1" hangingPunct="1"/>
            <a:r>
              <a:rPr lang="en-US" dirty="0" smtClean="0">
                <a:latin typeface="Arial" charset="0"/>
                <a:cs typeface="Arial" charset="0"/>
              </a:rPr>
              <a:t>We initialize a temporary pointer with the list head</a:t>
            </a:r>
          </a:p>
          <a:p>
            <a:pPr lvl="1" eaLnBrk="1" hangingPunct="1"/>
            <a:r>
              <a:rPr lang="en-US" dirty="0" smtClean="0">
                <a:latin typeface="Arial" charset="0"/>
                <a:cs typeface="Arial" charset="0"/>
              </a:rPr>
              <a:t>We continue iterating until the pointer equals </a:t>
            </a:r>
            <a:r>
              <a:rPr lang="en-US" dirty="0" smtClean="0">
                <a:latin typeface="Consolas" panose="020B0609020204030204" pitchFamily="49" charset="0"/>
                <a:cs typeface="Consolas" panose="020B0609020204030204" pitchFamily="49" charset="0"/>
              </a:rPr>
              <a:t>nullptr</a:t>
            </a:r>
          </a:p>
          <a:p>
            <a:pPr lvl="1" eaLnBrk="1" hangingPunct="1"/>
            <a:r>
              <a:rPr lang="en-US" dirty="0" smtClean="0">
                <a:latin typeface="Arial" charset="0"/>
                <a:cs typeface="Arial" charset="0"/>
              </a:rPr>
              <a:t>With each step, we set the pointer to point to the next object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7347" name="Rectangle 3"/>
          <p:cNvSpPr>
            <a:spLocks noGrp="1" noChangeArrowheads="1"/>
          </p:cNvSpPr>
          <p:nvPr>
            <p:ph type="body" idx="1"/>
          </p:nvPr>
        </p:nvSpPr>
        <p:spPr>
          <a:xfrm>
            <a:off x="457200" y="1600200"/>
            <a:ext cx="8363272" cy="4525963"/>
          </a:xfrm>
        </p:spPr>
        <p:txBody>
          <a:bodyPr/>
          <a:lstStyle/>
          <a:p>
            <a:pPr eaLnBrk="1" hangingPunct="1">
              <a:buFont typeface="Arial" charset="0"/>
              <a:buNone/>
            </a:pPr>
            <a:r>
              <a:rPr lang="en-US" dirty="0" smtClean="0">
                <a:latin typeface="Arial" charset="0"/>
                <a:cs typeface="Arial" charset="0"/>
              </a:rPr>
              <a:t>	Thus, we have:</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for ( Node *ptr = begin(); ptr != end(); ptr = ptr-&gt;next() ) {</a:t>
            </a:r>
          </a:p>
          <a:p>
            <a:pPr lvl="2" eaLnBrk="1" hangingPunct="1">
              <a:buFontTx/>
              <a:buNone/>
            </a:pPr>
            <a:r>
              <a:rPr lang="en-US" sz="1400" dirty="0" smtClean="0">
                <a:latin typeface="Consolas" pitchFamily="49" charset="0"/>
                <a:cs typeface="Consolas" pitchFamily="49" charset="0"/>
              </a:rPr>
              <a:t>       // do something</a:t>
            </a:r>
          </a:p>
          <a:p>
            <a:pPr lvl="2" eaLnBrk="1" hangingPunct="1">
              <a:buFontTx/>
              <a:buNone/>
            </a:pPr>
            <a:r>
              <a:rPr lang="en-US" sz="1400" dirty="0" smtClean="0">
                <a:latin typeface="Consolas" pitchFamily="49" charset="0"/>
                <a:cs typeface="Consolas" pitchFamily="49" charset="0"/>
              </a:rPr>
              <a:t>       // use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-&gt;fn() to call member functions</a:t>
            </a:r>
          </a:p>
          <a:p>
            <a:pPr lvl="2" eaLnBrk="1" hangingPunct="1">
              <a:buFontTx/>
              <a:buNone/>
            </a:pPr>
            <a:r>
              <a:rPr lang="en-US" sz="1400" dirty="0" smtClean="0">
                <a:latin typeface="Consolas" pitchFamily="49" charset="0"/>
                <a:cs typeface="Consolas" pitchFamily="49" charset="0"/>
              </a:rPr>
              <a:t>       // use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-&gt;</a:t>
            </a:r>
            <a:r>
              <a:rPr lang="en-US" sz="1400" dirty="0" err="1" smtClean="0">
                <a:latin typeface="Consolas" pitchFamily="49" charset="0"/>
                <a:cs typeface="Consolas" pitchFamily="49" charset="0"/>
              </a:rPr>
              <a:t>var</a:t>
            </a:r>
            <a:r>
              <a:rPr lang="en-US" sz="1400" dirty="0" smtClean="0">
                <a:latin typeface="Consolas" pitchFamily="49" charset="0"/>
                <a:cs typeface="Consolas" pitchFamily="49" charset="0"/>
              </a:rPr>
              <a:t> to assign/access member variables</a:t>
            </a:r>
          </a:p>
          <a:p>
            <a:pPr lvl="2" eaLnBrk="1" hangingPunct="1">
              <a:buFontTx/>
              <a:buNone/>
            </a:pPr>
            <a:r>
              <a:rPr lang="en-US"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837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Analogously:</a:t>
            </a:r>
          </a:p>
          <a:p>
            <a:pPr eaLnBrk="1" hangingPunct="1">
              <a:buFont typeface="Arial" charset="0"/>
              <a:buNone/>
            </a:pPr>
            <a:endParaRPr lang="en-US" dirty="0" smtClean="0">
              <a:latin typeface="Arial" charset="0"/>
              <a:cs typeface="Arial" charset="0"/>
            </a:endParaRPr>
          </a:p>
          <a:p>
            <a:pPr eaLnBrk="1" hangingPunct="1">
              <a:buFontTx/>
              <a:buNone/>
            </a:pPr>
            <a:r>
              <a:rPr lang="en-US" b="1" dirty="0" smtClean="0">
                <a:latin typeface="Consolas" pitchFamily="49" charset="0"/>
                <a:cs typeface="Consolas" pitchFamily="49" charset="0"/>
              </a:rPr>
              <a:t>	</a:t>
            </a:r>
            <a:r>
              <a:rPr lang="en-US" sz="1800" dirty="0" smtClean="0">
                <a:latin typeface="Consolas" pitchFamily="49" charset="0"/>
                <a:cs typeface="Consolas" pitchFamily="49" charset="0"/>
              </a:rPr>
              <a:t>for ( Node *ptr = begin(); ptr != end(); ptr = ptr-&gt;next() )</a:t>
            </a:r>
          </a:p>
          <a:p>
            <a:pPr eaLnBrk="1" hangingPunct="1">
              <a:buFontTx/>
              <a:buNone/>
            </a:pPr>
            <a:r>
              <a:rPr lang="en-US" sz="1800" dirty="0" smtClean="0">
                <a:solidFill>
                  <a:srgbClr val="D20000"/>
                </a:solidFill>
                <a:latin typeface="Consolas" pitchFamily="49" charset="0"/>
                <a:cs typeface="Consolas" pitchFamily="49" charset="0"/>
              </a:rPr>
              <a:t>	for ( </a:t>
            </a:r>
            <a:r>
              <a:rPr lang="en-US" sz="1800" dirty="0" err="1" smtClean="0">
                <a:solidFill>
                  <a:srgbClr val="D20000"/>
                </a:solidFill>
                <a:latin typeface="Consolas" pitchFamily="49" charset="0"/>
                <a:cs typeface="Consolas" pitchFamily="49" charset="0"/>
              </a:rPr>
              <a:t>int</a:t>
            </a:r>
            <a:r>
              <a:rPr lang="en-US" sz="1800" dirty="0" smtClean="0">
                <a:solidFill>
                  <a:srgbClr val="D20000"/>
                </a:solidFill>
                <a:latin typeface="Consolas" pitchFamily="49" charset="0"/>
                <a:cs typeface="Consolas" pitchFamily="49" charset="0"/>
              </a:rPr>
              <a:t>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 0;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 N;          ++</a:t>
            </a:r>
            <a:r>
              <a:rPr lang="en-US" sz="1800" dirty="0" err="1" smtClean="0">
                <a:solidFill>
                  <a:srgbClr val="D20000"/>
                </a:solidFill>
                <a:latin typeface="Consolas" pitchFamily="49" charset="0"/>
                <a:cs typeface="Consolas" pitchFamily="49" charset="0"/>
              </a:rPr>
              <a:t>i</a:t>
            </a:r>
            <a:r>
              <a:rPr lang="en-US" sz="1800" dirty="0" smtClean="0">
                <a:solidFill>
                  <a:srgbClr val="D20000"/>
                </a:solidFill>
                <a:latin typeface="Consolas" pitchFamily="49" charset="0"/>
                <a:cs typeface="Consolas" pitchFamily="49" charset="0"/>
              </a:rPr>
              <a:t>            )</a:t>
            </a:r>
            <a:endParaRPr lang="en-US" sz="18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5939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With the initialization and first iteration of the loop, we have:</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Consolas" pitchFamily="49" charset="0"/>
              <a:cs typeface="Consolas" pitchFamily="49" charset="0"/>
            </a:endParaRPr>
          </a:p>
          <a:p>
            <a:pPr eaLnBrk="1" hangingPunct="1">
              <a:buFont typeface="Arial" charset="0"/>
              <a:buNone/>
            </a:pPr>
            <a:endParaRPr lang="en-US" dirty="0" smtClean="0">
              <a:latin typeface="Consolas" pitchFamily="49" charset="0"/>
              <a:cs typeface="Consolas" pitchFamily="49" charset="0"/>
            </a:endParaRPr>
          </a:p>
          <a:p>
            <a:pPr eaLnBrk="1" hangingPunct="1">
              <a:buFont typeface="Arial" charse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r>
              <a:rPr lang="en-US" dirty="0" smtClean="0">
                <a:latin typeface="Arial" charset="0"/>
                <a:cs typeface="Arial" charset="0"/>
              </a:rPr>
              <a:t>and thus we evaluate the body of the loop and then set </a:t>
            </a:r>
            <a:r>
              <a:rPr lang="en-US" dirty="0" err="1" smtClean="0">
                <a:latin typeface="Consolas" pitchFamily="49" charset="0"/>
                <a:cs typeface="Consolas" pitchFamily="49" charset="0"/>
              </a:rPr>
              <a:t>ptr</a:t>
            </a:r>
            <a:r>
              <a:rPr lang="en-US" sz="1600" dirty="0" smtClean="0">
                <a:latin typeface="Arial" charset="0"/>
                <a:cs typeface="Arial" charset="0"/>
              </a:rPr>
              <a:t> </a:t>
            </a:r>
            <a:r>
              <a:rPr lang="en-US" dirty="0" smtClean="0">
                <a:latin typeface="Arial" charset="0"/>
                <a:cs typeface="Arial" charset="0"/>
              </a:rPr>
              <a:t>to the next pointer of the node it is pointing to</a:t>
            </a:r>
          </a:p>
        </p:txBody>
      </p:sp>
      <p:pic>
        <p:nvPicPr>
          <p:cNvPr id="59396" name="Picture 4" descr="g1"/>
          <p:cNvPicPr>
            <a:picLocks noChangeAspect="1" noChangeArrowheads="1"/>
          </p:cNvPicPr>
          <p:nvPr/>
        </p:nvPicPr>
        <p:blipFill>
          <a:blip r:embed="rId2" cstate="print"/>
          <a:srcRect/>
          <a:stretch>
            <a:fillRect/>
          </a:stretch>
        </p:blipFill>
        <p:spPr bwMode="auto">
          <a:xfrm>
            <a:off x="1187450" y="2632075"/>
            <a:ext cx="6875463"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latin typeface="Arial" charset="0"/>
                <a:cs typeface="Arial" charset="0"/>
              </a:rPr>
              <a:t>Node Constructor</a:t>
            </a:r>
          </a:p>
        </p:txBody>
      </p:sp>
      <p:sp>
        <p:nvSpPr>
          <p:cNvPr id="921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constructor assigns the two member variables based on the arguments</a:t>
            </a:r>
          </a:p>
          <a:p>
            <a:pPr eaLnBrk="1" hangingPunct="1">
              <a:buFont typeface="Arial" charset="0"/>
              <a:buNone/>
            </a:pPr>
            <a:endParaRPr lang="en-US" sz="900" dirty="0" smtClean="0">
              <a:latin typeface="Arial" charset="0"/>
              <a:cs typeface="Arial" charset="0"/>
            </a:endParaRPr>
          </a:p>
          <a:p>
            <a:pPr lvl="2" eaLnBrk="1" hangingPunct="1">
              <a:buFontTx/>
              <a:buNone/>
            </a:pPr>
            <a:r>
              <a:rPr lang="en-US" dirty="0" smtClean="0">
                <a:latin typeface="Consolas" pitchFamily="49" charset="0"/>
                <a:cs typeface="Consolas" pitchFamily="49" charset="0"/>
              </a:rPr>
              <a:t>List::Node::Node( int e, Node *n ):</a:t>
            </a:r>
          </a:p>
          <a:p>
            <a:pPr lvl="2" eaLnBrk="1" hangingPunct="1">
              <a:buFontTx/>
              <a:buNone/>
            </a:pPr>
            <a:r>
              <a:rPr lang="en-US" dirty="0" err="1" smtClean="0">
                <a:latin typeface="Consolas" pitchFamily="49" charset="0"/>
                <a:cs typeface="Consolas" pitchFamily="49" charset="0"/>
              </a:rPr>
              <a:t>node_value</a:t>
            </a:r>
            <a:r>
              <a:rPr lang="en-US" dirty="0" smtClean="0">
                <a:latin typeface="Consolas" pitchFamily="49" charset="0"/>
                <a:cs typeface="Consolas" pitchFamily="49" charset="0"/>
              </a:rPr>
              <a:t>( </a:t>
            </a:r>
            <a:r>
              <a:rPr lang="en-US" dirty="0" smtClean="0">
                <a:latin typeface="Consolas" pitchFamily="49" charset="0"/>
                <a:cs typeface="Consolas" pitchFamily="49" charset="0"/>
              </a:rPr>
              <a:t>e ),</a:t>
            </a:r>
          </a:p>
          <a:p>
            <a:pPr lvl="2" eaLnBrk="1" hangingPunct="1">
              <a:buFontTx/>
              <a:buNone/>
            </a:pPr>
            <a:r>
              <a:rPr lang="en-US" dirty="0" err="1" smtClean="0">
                <a:latin typeface="Consolas" pitchFamily="49" charset="0"/>
                <a:cs typeface="Consolas" pitchFamily="49" charset="0"/>
              </a:rPr>
              <a:t>next_node</a:t>
            </a:r>
            <a:r>
              <a:rPr lang="en-US" dirty="0" smtClean="0">
                <a:latin typeface="Consolas" pitchFamily="49" charset="0"/>
                <a:cs typeface="Consolas" pitchFamily="49" charset="0"/>
              </a:rPr>
              <a:t>( n ) {</a:t>
            </a:r>
          </a:p>
          <a:p>
            <a:pPr lvl="2" eaLnBrk="1" hangingPunct="1">
              <a:buFontTx/>
              <a:buNone/>
            </a:pPr>
            <a:r>
              <a:rPr lang="en-US" dirty="0" smtClean="0">
                <a:latin typeface="Consolas" pitchFamily="49" charset="0"/>
                <a:cs typeface="Consolas" pitchFamily="49" charset="0"/>
              </a:rPr>
              <a:t>    // empty constructor</a:t>
            </a:r>
          </a:p>
          <a:p>
            <a:pPr lvl="2" eaLnBrk="1" hangingPunct="1">
              <a:buFontTx/>
              <a:buNone/>
            </a:pPr>
            <a:r>
              <a:rPr lang="en-US" dirty="0" smtClean="0">
                <a:latin typeface="Consolas" pitchFamily="49" charset="0"/>
                <a:cs typeface="Consolas" pitchFamily="49" charset="0"/>
              </a:rPr>
              <a:t>}</a:t>
            </a:r>
          </a:p>
          <a:p>
            <a:pPr eaLnBrk="1" hangingPunct="1">
              <a:buFont typeface="Arial" charset="0"/>
              <a:buNone/>
            </a:pPr>
            <a:endParaRPr lang="en-US" sz="900" dirty="0" smtClean="0">
              <a:latin typeface="Arial" charset="0"/>
              <a:cs typeface="Arial" charset="0"/>
            </a:endParaRPr>
          </a:p>
          <a:p>
            <a:pPr eaLnBrk="1" hangingPunct="1">
              <a:buFont typeface="Arial" charset="0"/>
              <a:buNone/>
            </a:pPr>
            <a:r>
              <a:rPr lang="en-US" dirty="0" smtClean="0">
                <a:latin typeface="Arial" charset="0"/>
                <a:cs typeface="Arial" charset="0"/>
              </a:rPr>
              <a:t>	The default values are given in the class definition:</a:t>
            </a:r>
            <a:endParaRPr lang="en-US" dirty="0" smtClean="0">
              <a:latin typeface="Consolas" pitchFamily="49" charset="0"/>
              <a:cs typeface="Consolas" pitchFamily="49" charset="0"/>
            </a:endParaRPr>
          </a:p>
        </p:txBody>
      </p:sp>
      <p:sp>
        <p:nvSpPr>
          <p:cNvPr id="9220" name="Rectangle 3"/>
          <p:cNvSpPr>
            <a:spLocks noChangeArrowheads="1"/>
          </p:cNvSpPr>
          <p:nvPr/>
        </p:nvSpPr>
        <p:spPr bwMode="auto">
          <a:xfrm>
            <a:off x="3347864" y="4437112"/>
            <a:ext cx="5256584" cy="2308324"/>
          </a:xfrm>
          <a:prstGeom prst="rect">
            <a:avLst/>
          </a:prstGeom>
          <a:noFill/>
          <a:ln w="9525">
            <a:noFill/>
            <a:miter lim="800000"/>
            <a:headEnd/>
            <a:tailEnd/>
          </a:ln>
        </p:spPr>
        <p:txBody>
          <a:bodyPr wrap="square">
            <a:spAutoFit/>
          </a:bodyPr>
          <a:lstStyle/>
          <a:p>
            <a:r>
              <a:rPr lang="en-US" sz="1600" dirty="0">
                <a:latin typeface="Consolas" pitchFamily="49" charset="0"/>
                <a:cs typeface="Consolas" pitchFamily="49" charset="0"/>
              </a:rPr>
              <a:t>class Node {</a:t>
            </a:r>
          </a:p>
          <a:p>
            <a:r>
              <a:rPr lang="en-US" sz="1600" dirty="0" smtClean="0">
                <a:latin typeface="Consolas" pitchFamily="49" charset="0"/>
                <a:cs typeface="Consolas" pitchFamily="49" charset="0"/>
              </a:rPr>
              <a:t>    </a:t>
            </a:r>
            <a:r>
              <a:rPr lang="en-US" sz="1600" dirty="0">
                <a:latin typeface="Consolas" pitchFamily="49" charset="0"/>
                <a:cs typeface="Consolas" pitchFamily="49" charset="0"/>
              </a:rPr>
              <a:t>public:</a:t>
            </a:r>
          </a:p>
          <a:p>
            <a:r>
              <a:rPr lang="en-US" sz="1600" dirty="0">
                <a:latin typeface="Consolas" pitchFamily="49" charset="0"/>
                <a:cs typeface="Consolas" pitchFamily="49" charset="0"/>
              </a:rPr>
              <a:t>        Node( </a:t>
            </a:r>
            <a:r>
              <a:rPr lang="en-US" sz="1600" dirty="0" err="1">
                <a:latin typeface="Consolas" pitchFamily="49" charset="0"/>
                <a:cs typeface="Consolas" pitchFamily="49" charset="0"/>
              </a:rPr>
              <a:t>int</a:t>
            </a:r>
            <a:r>
              <a:rPr lang="en-US" sz="1600" dirty="0">
                <a:latin typeface="Consolas" pitchFamily="49" charset="0"/>
                <a:cs typeface="Consolas" pitchFamily="49" charset="0"/>
              </a:rPr>
              <a:t> = 0, Node * = </a:t>
            </a:r>
            <a:r>
              <a:rPr lang="en-US" sz="1600"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a:t>
            </a:r>
          </a:p>
          <a:p>
            <a:r>
              <a:rPr lang="en-US" sz="1600" dirty="0" smtClean="0">
                <a:latin typeface="Consolas" pitchFamily="49" charset="0"/>
                <a:cs typeface="Consolas" pitchFamily="49" charset="0"/>
              </a:rPr>
              <a:t>        </a:t>
            </a:r>
            <a:r>
              <a:rPr lang="en-US" sz="1600" dirty="0">
                <a:latin typeface="Consolas" pitchFamily="49" charset="0"/>
                <a:cs typeface="Consolas" pitchFamily="49" charset="0"/>
              </a:rPr>
              <a:t>int </a:t>
            </a:r>
            <a:r>
              <a:rPr lang="en-US" sz="1600" dirty="0" smtClean="0">
                <a:latin typeface="Consolas" pitchFamily="49" charset="0"/>
                <a:cs typeface="Consolas" pitchFamily="49" charset="0"/>
              </a:rPr>
              <a:t>value</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const;</a:t>
            </a:r>
          </a:p>
          <a:p>
            <a:r>
              <a:rPr lang="en-US" sz="1600" dirty="0">
                <a:latin typeface="Consolas" pitchFamily="49" charset="0"/>
                <a:cs typeface="Consolas" pitchFamily="49" charset="0"/>
              </a:rPr>
              <a:t>        Node *next() const;</a:t>
            </a:r>
          </a:p>
          <a:p>
            <a:r>
              <a:rPr lang="en-US" sz="1600" dirty="0">
                <a:latin typeface="Consolas" pitchFamily="49" charset="0"/>
                <a:cs typeface="Consolas" pitchFamily="49" charset="0"/>
              </a:rPr>
              <a:t>    private:</a:t>
            </a:r>
          </a:p>
          <a:p>
            <a:r>
              <a:rPr lang="en-US" sz="1600" dirty="0">
                <a:latin typeface="Consolas" pitchFamily="49" charset="0"/>
                <a:cs typeface="Consolas" pitchFamily="49" charset="0"/>
              </a:rPr>
              <a:t>        int </a:t>
            </a:r>
            <a:r>
              <a:rPr lang="en-US" sz="1600" dirty="0" err="1" smtClean="0">
                <a:latin typeface="Consolas" pitchFamily="49" charset="0"/>
                <a:cs typeface="Consolas" pitchFamily="49" charset="0"/>
              </a:rPr>
              <a:t>node_value</a:t>
            </a: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a:p>
            <a:r>
              <a:rPr lang="en-US" sz="1600" dirty="0">
                <a:latin typeface="Consolas" pitchFamily="49" charset="0"/>
                <a:cs typeface="Consolas" pitchFamily="49" charset="0"/>
              </a:rPr>
              <a:t>        Node *</a:t>
            </a:r>
            <a:r>
              <a:rPr lang="en-US" sz="1600" dirty="0" err="1">
                <a:latin typeface="Consolas" pitchFamily="49" charset="0"/>
                <a:cs typeface="Consolas" pitchFamily="49" charset="0"/>
              </a:rPr>
              <a:t>next_node</a:t>
            </a:r>
            <a:r>
              <a:rPr lang="en-US" sz="1600" dirty="0">
                <a:latin typeface="Consolas" pitchFamily="49" charset="0"/>
                <a:cs typeface="Consolas" pitchFamily="49" charset="0"/>
              </a:rPr>
              <a:t>;</a:t>
            </a:r>
          </a:p>
          <a:p>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p:txBody>
      </p:sp>
      <p:sp>
        <p:nvSpPr>
          <p:cNvPr id="5" name="Rounded Rectangle 4"/>
          <p:cNvSpPr/>
          <p:nvPr/>
        </p:nvSpPr>
        <p:spPr>
          <a:xfrm>
            <a:off x="4902159" y="4941168"/>
            <a:ext cx="2910201" cy="3030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6"/>
          <p:cNvSpPr txBox="1">
            <a:spLocks noChangeArrowheads="1"/>
          </p:cNvSpPr>
          <p:nvPr/>
        </p:nvSpPr>
        <p:spPr bwMode="auto">
          <a:xfrm>
            <a:off x="179388" y="754857"/>
            <a:ext cx="505267" cy="369332"/>
          </a:xfrm>
          <a:prstGeom prst="rect">
            <a:avLst/>
          </a:prstGeom>
          <a:noFill/>
          <a:ln w="9525">
            <a:noFill/>
            <a:miter lim="800000"/>
            <a:headEnd/>
            <a:tailEnd/>
          </a:ln>
        </p:spPr>
        <p:txBody>
          <a:bodyPr wrap="none">
            <a:spAutoFit/>
          </a:bodyPr>
          <a:lstStyle/>
          <a:p>
            <a:r>
              <a:rPr lang="en-CA" dirty="0" smtClean="0"/>
              <a:t>1.1</a:t>
            </a:r>
            <a:endParaRPr lang="en-C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g2"/>
          <p:cNvPicPr>
            <a:picLocks noChangeAspect="1" noChangeArrowheads="1"/>
          </p:cNvPicPr>
          <p:nvPr/>
        </p:nvPicPr>
        <p:blipFill>
          <a:blip r:embed="rId2" cstate="print"/>
          <a:srcRect/>
          <a:stretch>
            <a:fillRect/>
          </a:stretch>
        </p:blipFill>
        <p:spPr bwMode="auto">
          <a:xfrm>
            <a:off x="1187450" y="2636838"/>
            <a:ext cx="6875463" cy="908050"/>
          </a:xfrm>
          <a:prstGeom prst="rect">
            <a:avLst/>
          </a:prstGeom>
          <a:noFill/>
          <a:ln w="9525">
            <a:noFill/>
            <a:miter lim="800000"/>
            <a:headEnd/>
            <a:tailEnd/>
          </a:ln>
        </p:spPr>
      </p:pic>
      <p:sp>
        <p:nvSpPr>
          <p:cNvPr id="60419"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0420" name="Rectangle 3"/>
          <p:cNvSpPr>
            <a:spLocks noGrp="1" noChangeArrowheads="1"/>
          </p:cNvSpPr>
          <p:nvPr>
            <p:ph type="body" idx="1"/>
          </p:nvPr>
        </p:nvSpPr>
        <p:spPr>
          <a:xfrm>
            <a:off x="457200" y="1531960"/>
            <a:ext cx="8229600" cy="4525963"/>
          </a:xfrm>
        </p:spPr>
        <p:txBody>
          <a:bodyPr/>
          <a:lstStyle/>
          <a:p>
            <a:pPr eaLnBrk="1" hangingPunct="1">
              <a:buFont typeface="Arial" charset="0"/>
              <a:buNone/>
            </a:pPr>
            <a:r>
              <a:rPr lang="en-US" sz="2800" b="1" dirty="0" smtClean="0">
                <a:latin typeface="Courier New" pitchFamily="49" charset="0"/>
                <a:cs typeface="Arial"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In the loop, we can access the value being pointed to by using</a:t>
            </a:r>
            <a:br>
              <a:rPr lang="en-US" dirty="0" smtClean="0">
                <a:latin typeface="Arial" charset="0"/>
                <a:cs typeface="Arial" charset="0"/>
              </a:rPr>
            </a:br>
            <a:r>
              <a:rPr lang="en-US" dirty="0" smtClean="0">
                <a:latin typeface="Consolas" pitchFamily="49" charset="0"/>
                <a:cs typeface="Consolas" pitchFamily="49" charset="0"/>
              </a:rPr>
              <a:t>ptr-</a:t>
            </a:r>
            <a:r>
              <a:rPr lang="en-US" dirty="0" smtClean="0">
                <a:latin typeface="Consolas" pitchFamily="49" charset="0"/>
                <a:cs typeface="Consolas" pitchFamily="49" charset="0"/>
              </a:rPr>
              <a:t>&gt;value()</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g3"/>
          <p:cNvPicPr>
            <a:picLocks noChangeAspect="1" noChangeArrowheads="1"/>
          </p:cNvPicPr>
          <p:nvPr/>
        </p:nvPicPr>
        <p:blipFill>
          <a:blip r:embed="rId2" cstate="print"/>
          <a:srcRect/>
          <a:stretch>
            <a:fillRect/>
          </a:stretch>
        </p:blipFill>
        <p:spPr bwMode="auto">
          <a:xfrm>
            <a:off x="1187450" y="2636838"/>
            <a:ext cx="6875463" cy="908050"/>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1444" name="Rectangle 3"/>
          <p:cNvSpPr>
            <a:spLocks noGrp="1" noChangeArrowheads="1"/>
          </p:cNvSpPr>
          <p:nvPr>
            <p:ph type="body" idx="1"/>
          </p:nvPr>
        </p:nvSpPr>
        <p:spPr/>
        <p:txBody>
          <a:bodyPr/>
          <a:lstStyle/>
          <a:p>
            <a:pPr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a:t>
            </a:r>
          </a:p>
          <a:p>
            <a:pPr eaLnBrk="1" hangingPunct="1">
              <a:buNone/>
            </a:pPr>
            <a:r>
              <a:rPr lang="en-US" dirty="0" smtClean="0">
                <a:latin typeface="Arial" charset="0"/>
                <a:cs typeface="Arial" charset="0"/>
              </a:rPr>
              <a:t>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Also, in the loop, we can access the next node in the list by using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-&gt;next()</a:t>
            </a:r>
          </a:p>
          <a:p>
            <a:pPr eaLnBrk="1" hangingPunct="1">
              <a:buFontTx/>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g4"/>
          <p:cNvPicPr>
            <a:picLocks noChangeAspect="1" noChangeArrowheads="1"/>
          </p:cNvPicPr>
          <p:nvPr/>
        </p:nvPicPr>
        <p:blipFill>
          <a:blip r:embed="rId2" cstate="print"/>
          <a:srcRect/>
          <a:stretch>
            <a:fillRect/>
          </a:stretch>
        </p:blipFill>
        <p:spPr bwMode="auto">
          <a:xfrm>
            <a:off x="1187450" y="2636838"/>
            <a:ext cx="6875463" cy="908050"/>
          </a:xfrm>
          <a:prstGeom prst="rect">
            <a:avLst/>
          </a:prstGeom>
          <a:noFill/>
          <a:ln w="9525">
            <a:noFill/>
            <a:miter lim="800000"/>
            <a:headEnd/>
            <a:tailEnd/>
          </a:ln>
        </p:spPr>
      </p:pic>
      <p:sp>
        <p:nvSpPr>
          <p:cNvPr id="62467"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2468" name="Rectangle 3"/>
          <p:cNvSpPr>
            <a:spLocks noGrp="1" noChangeArrowheads="1"/>
          </p:cNvSpPr>
          <p:nvPr>
            <p:ph type="body" idx="1"/>
          </p:nvPr>
        </p:nvSpPr>
        <p:spPr/>
        <p:txBody>
          <a:bodyPr/>
          <a:lstStyle/>
          <a:p>
            <a:pPr eaLnBrk="1" hangingPunct="1">
              <a:buFont typeface="Arial" charset="0"/>
              <a:buNone/>
            </a:pPr>
            <a:r>
              <a:rPr lang="en-US" b="1" dirty="0" smtClean="0">
                <a:latin typeface="Courier New" pitchFamily="49" charset="0"/>
                <a:cs typeface="Arial" charset="0"/>
              </a:rPr>
              <a:t>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Arial" charset="0"/>
                <a:cs typeface="Arial" charset="0"/>
              </a:rPr>
              <a:t> and thus we evaluate the loop and increment the</a:t>
            </a:r>
          </a:p>
          <a:p>
            <a:pPr eaLnBrk="1" hangingPunct="1">
              <a:buFont typeface="Arial" charset="0"/>
              <a:buNone/>
            </a:pPr>
            <a:r>
              <a:rPr lang="en-US" dirty="0" smtClean="0">
                <a:latin typeface="Arial" charset="0"/>
                <a:cs typeface="Arial" charset="0"/>
              </a:rPr>
              <a:t>	pointer</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This last increment causes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sz="1600" dirty="0" smtClean="0">
                <a:latin typeface="Consolas" pitchFamily="49" charset="0"/>
                <a:cs typeface="Consolas" pitchFamily="49" charset="0"/>
              </a:rPr>
              <a:t> </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g5"/>
          <p:cNvPicPr>
            <a:picLocks noChangeAspect="1" noChangeArrowheads="1"/>
          </p:cNvPicPr>
          <p:nvPr/>
        </p:nvPicPr>
        <p:blipFill>
          <a:blip r:embed="rId2" cstate="print"/>
          <a:srcRect/>
          <a:stretch>
            <a:fillRect/>
          </a:stretch>
        </p:blipFill>
        <p:spPr bwMode="auto">
          <a:xfrm>
            <a:off x="1187450" y="2636838"/>
            <a:ext cx="6873875" cy="908050"/>
          </a:xfrm>
          <a:prstGeom prst="rect">
            <a:avLst/>
          </a:prstGeom>
          <a:noFill/>
          <a:ln w="9525">
            <a:noFill/>
            <a:miter lim="800000"/>
            <a:headEnd/>
            <a:tailEnd/>
          </a:ln>
        </p:spPr>
      </p:pic>
      <p:sp>
        <p:nvSpPr>
          <p:cNvPr id="63491" name="Rectangle 2"/>
          <p:cNvSpPr>
            <a:spLocks noGrp="1" noChangeArrowheads="1"/>
          </p:cNvSpPr>
          <p:nvPr>
            <p:ph type="title"/>
          </p:nvPr>
        </p:nvSpPr>
        <p:spPr/>
        <p:txBody>
          <a:bodyPr/>
          <a:lstStyle/>
          <a:p>
            <a:pPr eaLnBrk="1" hangingPunct="1"/>
            <a:r>
              <a:rPr lang="en-US" dirty="0" smtClean="0">
                <a:latin typeface="Arial" charset="0"/>
                <a:cs typeface="Arial" charset="0"/>
              </a:rPr>
              <a:t>Stepping through a Linked List</a:t>
            </a:r>
          </a:p>
        </p:txBody>
      </p:sp>
      <p:sp>
        <p:nvSpPr>
          <p:cNvPr id="63492"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Here, we check and find </a:t>
            </a:r>
            <a:r>
              <a:rPr lang="en-US" dirty="0" err="1" smtClean="0">
                <a:latin typeface="Consolas" pitchFamily="49" charset="0"/>
                <a:cs typeface="Consolas" pitchFamily="49" charset="0"/>
              </a:rPr>
              <a:t>ptr</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nullptr</a:t>
            </a:r>
            <a:r>
              <a:rPr lang="en-US" dirty="0" smtClean="0">
                <a:latin typeface="Consolas" pitchFamily="49" charset="0"/>
                <a:cs typeface="Consolas" pitchFamily="49" charset="0"/>
              </a:rPr>
              <a:t> </a:t>
            </a:r>
            <a:r>
              <a:rPr lang="en-US" dirty="0" smtClean="0">
                <a:latin typeface="Arial" charset="0"/>
                <a:cs typeface="Arial" charset="0"/>
              </a:rPr>
              <a:t>is false, and thus we exit </a:t>
            </a:r>
          </a:p>
          <a:p>
            <a:pPr eaLnBrk="1" hangingPunct="1">
              <a:buFont typeface="Arial" charset="0"/>
              <a:buNone/>
            </a:pPr>
            <a:r>
              <a:rPr lang="en-US" dirty="0" smtClean="0">
                <a:latin typeface="Arial" charset="0"/>
                <a:cs typeface="Arial" charset="0"/>
              </a:rPr>
              <a:t>	the  loop</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Because the variable </a:t>
            </a:r>
            <a:r>
              <a:rPr lang="en-US" dirty="0" err="1" smtClean="0">
                <a:latin typeface="Consolas" pitchFamily="49" charset="0"/>
                <a:cs typeface="Consolas" pitchFamily="49" charset="0"/>
              </a:rPr>
              <a:t>ptr</a:t>
            </a:r>
            <a:r>
              <a:rPr lang="en-US" dirty="0" smtClean="0">
                <a:latin typeface="Arial" charset="0"/>
                <a:cs typeface="Arial" charset="0"/>
              </a:rPr>
              <a:t> was declared inside the loop, we can no longer access it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p>
        </p:txBody>
      </p:sp>
      <p:sp>
        <p:nvSpPr>
          <p:cNvPr id="6451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implement  </a:t>
            </a:r>
            <a:r>
              <a:rPr lang="en-US" dirty="0" smtClean="0">
                <a:latin typeface="Consolas" pitchFamily="49" charset="0"/>
                <a:cs typeface="Consolas" pitchFamily="49" charset="0"/>
              </a:rPr>
              <a:t>int count(int) const</a:t>
            </a:r>
            <a:r>
              <a:rPr lang="en-US" dirty="0" smtClean="0">
                <a:latin typeface="Arial" charset="0"/>
                <a:cs typeface="Arial" charset="0"/>
              </a:rPr>
              <a:t>, we simply check if the argument matches the </a:t>
            </a:r>
            <a:r>
              <a:rPr lang="en-US" dirty="0" smtClean="0">
                <a:latin typeface="Arial" charset="0"/>
                <a:cs typeface="Arial" charset="0"/>
              </a:rPr>
              <a:t>value with </a:t>
            </a:r>
            <a:r>
              <a:rPr lang="en-US" dirty="0" smtClean="0">
                <a:latin typeface="Arial" charset="0"/>
                <a:cs typeface="Arial" charset="0"/>
              </a:rPr>
              <a:t>each step</a:t>
            </a:r>
          </a:p>
          <a:p>
            <a:pPr lvl="1" eaLnBrk="1" hangingPunct="1"/>
            <a:r>
              <a:rPr lang="en-US" dirty="0" smtClean="0">
                <a:latin typeface="Arial" charset="0"/>
                <a:cs typeface="Arial" charset="0"/>
              </a:rPr>
              <a:t>Each time we find a match, we increment the count</a:t>
            </a:r>
          </a:p>
          <a:p>
            <a:pPr lvl="1" eaLnBrk="1" hangingPunct="1"/>
            <a:r>
              <a:rPr lang="en-US" dirty="0" smtClean="0">
                <a:latin typeface="Arial" charset="0"/>
                <a:cs typeface="Arial" charset="0"/>
              </a:rPr>
              <a:t>When the loop is finished, we return the count</a:t>
            </a:r>
          </a:p>
          <a:p>
            <a:pPr lvl="1" eaLnBrk="1" hangingPunct="1"/>
            <a:r>
              <a:rPr lang="en-US" dirty="0" smtClean="0">
                <a:latin typeface="Arial" charset="0"/>
                <a:cs typeface="Arial" charset="0"/>
              </a:rPr>
              <a:t>The size function is simplification of count</a:t>
            </a:r>
          </a:p>
          <a:p>
            <a:pPr lvl="1" eaLnBrk="1" hangingPunct="1">
              <a:buNone/>
            </a:pPr>
            <a:endParaRPr lang="en-US"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count(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 const</a:t>
            </a:r>
            <a:endParaRPr lang="en-US" dirty="0" smtClean="0">
              <a:latin typeface="Arial" charset="0"/>
              <a:cs typeface="Arial" charset="0"/>
            </a:endParaRPr>
          </a:p>
        </p:txBody>
      </p:sp>
      <p:sp>
        <p:nvSpPr>
          <p:cNvPr id="6553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implementation:</a:t>
            </a:r>
          </a:p>
          <a:p>
            <a:pPr lvl="2" eaLnBrk="1" hangingPunct="1">
              <a:buFontTx/>
              <a:buNone/>
            </a:pPr>
            <a:endParaRPr lang="en-US" sz="1400" dirty="0" smtClean="0">
              <a:latin typeface="Consolas" pitchFamily="49" charset="0"/>
              <a:cs typeface="Consolas" pitchFamily="49" charset="0"/>
            </a:endParaRPr>
          </a:p>
          <a:p>
            <a:pPr lvl="1" eaLnBrk="1" hangingPunct="1">
              <a:buFontTx/>
              <a:buNone/>
            </a:pP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List::count(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const {</a:t>
            </a:r>
          </a:p>
          <a:p>
            <a:pPr lvl="1"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 = 0;</a:t>
            </a:r>
          </a:p>
          <a:p>
            <a:pPr lvl="1" eaLnBrk="1" hangingPunct="1">
              <a:buFontTx/>
              <a:buNone/>
            </a:pPr>
            <a:endParaRPr lang="en-US" sz="1600" dirty="0" smtClean="0">
              <a:latin typeface="Consolas" pitchFamily="49" charset="0"/>
              <a:cs typeface="Consolas" pitchFamily="49" charset="0"/>
            </a:endParaRPr>
          </a:p>
          <a:p>
            <a:pPr lvl="1" eaLnBrk="1" hangingPunct="1">
              <a:buFontTx/>
              <a:buNone/>
            </a:pPr>
            <a:r>
              <a:rPr lang="en-US" sz="1600" dirty="0" smtClean="0">
                <a:solidFill>
                  <a:srgbClr val="D20000"/>
                </a:solidFill>
                <a:latin typeface="Consolas" pitchFamily="49" charset="0"/>
                <a:cs typeface="Consolas" pitchFamily="49" charset="0"/>
              </a:rPr>
              <a:t>    for ( Node *ptr = begin(); ptr != end(); ptr = ptr-&gt;next() )</a:t>
            </a:r>
            <a:r>
              <a:rPr lang="en-US" sz="1600" dirty="0" smtClean="0">
                <a:latin typeface="Consolas" pitchFamily="49" charset="0"/>
                <a:cs typeface="Consolas" pitchFamily="49" charset="0"/>
              </a:rPr>
              <a:t> {</a:t>
            </a:r>
          </a:p>
          <a:p>
            <a:pPr lvl="1" eaLnBrk="1" hangingPunct="1">
              <a:buFontTx/>
              <a:buNone/>
            </a:pPr>
            <a:r>
              <a:rPr lang="en-US" sz="1600" dirty="0" smtClean="0">
                <a:latin typeface="Consolas" pitchFamily="49" charset="0"/>
                <a:cs typeface="Consolas" pitchFamily="49" charset="0"/>
              </a:rPr>
              <a:t>        if ( ptr-</a:t>
            </a:r>
            <a:r>
              <a:rPr lang="en-US" sz="1600" dirty="0" smtClean="0">
                <a:latin typeface="Consolas" pitchFamily="49" charset="0"/>
                <a:cs typeface="Consolas" pitchFamily="49" charset="0"/>
              </a:rPr>
              <a:t>&gt;value() </a:t>
            </a:r>
            <a:r>
              <a:rPr lang="en-US" sz="1600" dirty="0" smtClean="0">
                <a:latin typeface="Consolas" pitchFamily="49" charset="0"/>
                <a:cs typeface="Consolas" pitchFamily="49" charset="0"/>
              </a:rPr>
              <a:t>== n ) {</a:t>
            </a:r>
          </a:p>
          <a:p>
            <a:pPr lvl="1" eaLnBrk="1" hangingPunct="1">
              <a:buFontTx/>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a:t>
            </a:r>
          </a:p>
          <a:p>
            <a:pPr lvl="1" eaLnBrk="1" hangingPunct="1">
              <a:buFontTx/>
              <a:buNone/>
            </a:pPr>
            <a:r>
              <a:rPr lang="en-US" sz="1600" dirty="0" smtClean="0">
                <a:latin typeface="Consolas" pitchFamily="49" charset="0"/>
                <a:cs typeface="Consolas" pitchFamily="49" charset="0"/>
              </a:rPr>
              <a:t>        }</a:t>
            </a:r>
          </a:p>
          <a:p>
            <a:pPr lvl="1" eaLnBrk="1" hangingPunct="1">
              <a:buFontTx/>
              <a:buNone/>
            </a:pPr>
            <a:r>
              <a:rPr lang="en-US" sz="1600" dirty="0" smtClean="0">
                <a:latin typeface="Consolas" pitchFamily="49" charset="0"/>
                <a:cs typeface="Consolas" pitchFamily="49" charset="0"/>
              </a:rPr>
              <a:t>    }</a:t>
            </a:r>
          </a:p>
          <a:p>
            <a:pPr lvl="1" eaLnBrk="1" hangingPunct="1">
              <a:buFontTx/>
              <a:buNone/>
            </a:pPr>
            <a:endParaRPr lang="en-US" sz="1600" dirty="0" smtClean="0">
              <a:latin typeface="Consolas" pitchFamily="49" charset="0"/>
              <a:cs typeface="Consolas" pitchFamily="49" charset="0"/>
            </a:endParaRPr>
          </a:p>
          <a:p>
            <a:pPr lvl="1" eaLnBrk="1" hangingPunct="1">
              <a:buFontTx/>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node_count</a:t>
            </a:r>
            <a:r>
              <a:rPr lang="en-US" sz="1600" dirty="0" smtClean="0">
                <a:latin typeface="Consolas" pitchFamily="49" charset="0"/>
                <a:cs typeface="Consolas" pitchFamily="49" charset="0"/>
              </a:rPr>
              <a:t>;</a:t>
            </a:r>
          </a:p>
          <a:p>
            <a:pPr lvl="1" eaLnBrk="1" hangingPunct="1">
              <a:buFontTx/>
              <a:buNone/>
            </a:pPr>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erase(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endParaRPr lang="en-US" dirty="0" smtClean="0">
              <a:latin typeface="Arial" charset="0"/>
              <a:cs typeface="Arial" charset="0"/>
            </a:endParaRPr>
          </a:p>
        </p:txBody>
      </p:sp>
      <p:sp>
        <p:nvSpPr>
          <p:cNvPr id="6656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remove an arbitrary </a:t>
            </a:r>
            <a:r>
              <a:rPr lang="en-US" dirty="0" smtClean="0">
                <a:latin typeface="Arial" charset="0"/>
                <a:cs typeface="Arial" charset="0"/>
              </a:rPr>
              <a:t>value, </a:t>
            </a:r>
            <a:r>
              <a:rPr lang="en-US" i="1" dirty="0" smtClean="0">
                <a:latin typeface="Arial" charset="0"/>
                <a:cs typeface="Arial" charset="0"/>
              </a:rPr>
              <a:t>i.e.</a:t>
            </a:r>
            <a:r>
              <a:rPr lang="en-US" dirty="0" smtClean="0">
                <a:latin typeface="Arial" charset="0"/>
                <a:cs typeface="Arial" charset="0"/>
              </a:rPr>
              <a:t>, to implement</a:t>
            </a:r>
            <a:br>
              <a:rPr lang="en-US" dirty="0" smtClean="0">
                <a:latin typeface="Arial" charset="0"/>
                <a:cs typeface="Arial" charset="0"/>
              </a:rPr>
            </a:br>
            <a:r>
              <a:rPr lang="en-US" dirty="0" smtClean="0">
                <a:latin typeface="Consolas" pitchFamily="49" charset="0"/>
                <a:cs typeface="Consolas" pitchFamily="49" charset="0"/>
              </a:rPr>
              <a:t>int erase( int )</a:t>
            </a:r>
            <a:r>
              <a:rPr lang="en-US" dirty="0" smtClean="0">
                <a:latin typeface="Arial" charset="0"/>
                <a:cs typeface="Arial" charset="0"/>
              </a:rPr>
              <a:t>, we must update the previous node</a:t>
            </a:r>
          </a:p>
          <a:p>
            <a:pPr eaLnBrk="1" hangingPunct="1">
              <a:buFont typeface="Arial" charset="0"/>
              <a:buNone/>
            </a:pPr>
            <a:r>
              <a:rPr lang="en-US" dirty="0" smtClean="0">
                <a:latin typeface="Arial" charset="0"/>
                <a:cs typeface="Arial" charset="0"/>
              </a:rPr>
              <a:t>	</a:t>
            </a:r>
          </a:p>
          <a:p>
            <a:pPr eaLnBrk="1" hangingPunct="1">
              <a:buFont typeface="Arial" charset="0"/>
              <a:buNone/>
            </a:pPr>
            <a:r>
              <a:rPr lang="en-US" dirty="0" smtClean="0">
                <a:latin typeface="Arial" charset="0"/>
                <a:cs typeface="Arial" charset="0"/>
              </a:rPr>
              <a:t>	For example, given</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buFontTx/>
              <a:buNone/>
            </a:pPr>
            <a:r>
              <a:rPr lang="en-US" dirty="0" smtClean="0">
                <a:latin typeface="Arial" charset="0"/>
                <a:cs typeface="Arial" charset="0"/>
              </a:rPr>
              <a:t>	if we delete </a:t>
            </a:r>
            <a:r>
              <a:rPr lang="en-US" b="1" dirty="0" smtClean="0">
                <a:solidFill>
                  <a:schemeClr val="hlink"/>
                </a:solidFill>
                <a:latin typeface="Courier New" pitchFamily="49" charset="0"/>
                <a:cs typeface="Arial" charset="0"/>
              </a:rPr>
              <a:t>70</a:t>
            </a:r>
            <a:r>
              <a:rPr lang="en-US" dirty="0" smtClean="0">
                <a:latin typeface="Arial" charset="0"/>
                <a:cs typeface="Arial" charset="0"/>
              </a:rPr>
              <a:t>, we want to end up with</a:t>
            </a:r>
          </a:p>
        </p:txBody>
      </p:sp>
      <p:pic>
        <p:nvPicPr>
          <p:cNvPr id="66564" name="Picture 4" descr="h1"/>
          <p:cNvPicPr>
            <a:picLocks noChangeAspect="1" noChangeArrowheads="1"/>
          </p:cNvPicPr>
          <p:nvPr/>
        </p:nvPicPr>
        <p:blipFill>
          <a:blip r:embed="rId2" cstate="print"/>
          <a:srcRect/>
          <a:stretch>
            <a:fillRect/>
          </a:stretch>
        </p:blipFill>
        <p:spPr bwMode="auto">
          <a:xfrm>
            <a:off x="1187450" y="3117850"/>
            <a:ext cx="7072313" cy="436563"/>
          </a:xfrm>
          <a:prstGeom prst="rect">
            <a:avLst/>
          </a:prstGeom>
          <a:noFill/>
          <a:ln w="9525">
            <a:noFill/>
            <a:miter lim="800000"/>
            <a:headEnd/>
            <a:tailEnd/>
          </a:ln>
        </p:spPr>
      </p:pic>
      <p:pic>
        <p:nvPicPr>
          <p:cNvPr id="66565" name="Picture 6" descr="h2"/>
          <p:cNvPicPr>
            <a:picLocks noChangeAspect="1" noChangeArrowheads="1"/>
          </p:cNvPicPr>
          <p:nvPr/>
        </p:nvPicPr>
        <p:blipFill>
          <a:blip r:embed="rId3" cstate="print"/>
          <a:srcRect/>
          <a:stretch>
            <a:fillRect/>
          </a:stretch>
        </p:blipFill>
        <p:spPr bwMode="auto">
          <a:xfrm>
            <a:off x="1187450" y="4486275"/>
            <a:ext cx="7054850" cy="45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latin typeface="Arial" charset="0"/>
                <a:cs typeface="Arial" charset="0"/>
              </a:rPr>
              <a:t>Accessing Private Member Variables</a:t>
            </a:r>
          </a:p>
        </p:txBody>
      </p:sp>
      <p:sp>
        <p:nvSpPr>
          <p:cNvPr id="6758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Notice that the </a:t>
            </a:r>
            <a:r>
              <a:rPr lang="en-US" dirty="0" smtClean="0">
                <a:latin typeface="Consolas" pitchFamily="49" charset="0"/>
                <a:cs typeface="Consolas" pitchFamily="49" charset="0"/>
              </a:rPr>
              <a:t>erase </a:t>
            </a:r>
            <a:r>
              <a:rPr lang="en-US" dirty="0" smtClean="0">
                <a:latin typeface="Arial" charset="0"/>
                <a:cs typeface="Arial" charset="0"/>
              </a:rPr>
              <a:t>function must modify the member variables of the node prior to the node being removed</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Thus, it must have access to the member variable </a:t>
            </a:r>
            <a:r>
              <a:rPr lang="en-US" dirty="0" err="1" smtClean="0">
                <a:latin typeface="Consolas" pitchFamily="49" charset="0"/>
                <a:cs typeface="Consolas" pitchFamily="49" charset="0"/>
              </a:rPr>
              <a:t>next_node</a:t>
            </a:r>
            <a:endParaRPr lang="en-US" sz="2800" dirty="0" smtClean="0">
              <a:latin typeface="Consolas" pitchFamily="49" charset="0"/>
              <a:cs typeface="Consolas" pitchFamily="49"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We could supply the member function</a:t>
            </a:r>
          </a:p>
          <a:p>
            <a:pPr eaLnBrk="1" hangingPunct="1">
              <a:buFontTx/>
              <a:buNone/>
            </a:pPr>
            <a:r>
              <a:rPr lang="en-US" dirty="0" smtClean="0">
                <a:latin typeface="Arial" charset="0"/>
                <a:cs typeface="Arial" charset="0"/>
              </a:rPr>
              <a:t>		      </a:t>
            </a:r>
            <a:r>
              <a:rPr lang="en-US" dirty="0" smtClean="0">
                <a:latin typeface="Consolas" pitchFamily="49" charset="0"/>
                <a:cs typeface="Consolas" pitchFamily="49" charset="0"/>
              </a:rPr>
              <a:t>void </a:t>
            </a:r>
            <a:r>
              <a:rPr lang="en-US" dirty="0" err="1" smtClean="0">
                <a:latin typeface="Consolas" pitchFamily="49" charset="0"/>
                <a:cs typeface="Consolas" pitchFamily="49" charset="0"/>
              </a:rPr>
              <a:t>set_next</a:t>
            </a:r>
            <a:r>
              <a:rPr lang="en-US" dirty="0" smtClean="0">
                <a:latin typeface="Consolas" pitchFamily="49" charset="0"/>
                <a:cs typeface="Consolas" pitchFamily="49" charset="0"/>
              </a:rPr>
              <a:t>( Node * );</a:t>
            </a:r>
          </a:p>
          <a:p>
            <a:pPr eaLnBrk="1" hangingPunct="1">
              <a:buFontTx/>
              <a:buNone/>
            </a:pPr>
            <a:r>
              <a:rPr lang="en-US" dirty="0" smtClean="0">
                <a:latin typeface="Arial" charset="0"/>
                <a:cs typeface="Arial" charset="0"/>
              </a:rPr>
              <a:t>	however, this would be globally accessible</a:t>
            </a:r>
          </a:p>
          <a:p>
            <a:pPr eaLnBrk="1" hangingPunct="1">
              <a:buFontTx/>
              <a:buNone/>
            </a:pPr>
            <a:endParaRPr lang="en-US" dirty="0" smtClean="0">
              <a:latin typeface="Arial" charset="0"/>
              <a:cs typeface="Arial" charset="0"/>
            </a:endParaRPr>
          </a:p>
          <a:p>
            <a:pPr eaLnBrk="1" hangingPunct="1">
              <a:buFontTx/>
              <a:buNone/>
            </a:pPr>
            <a:r>
              <a:rPr lang="en-US" dirty="0" smtClean="0">
                <a:latin typeface="Arial" charset="0"/>
                <a:cs typeface="Arial" charset="0"/>
              </a:rPr>
              <a:t>	Possible solutions:</a:t>
            </a:r>
          </a:p>
          <a:p>
            <a:pPr lvl="1" eaLnBrk="1" hangingPunct="1"/>
            <a:r>
              <a:rPr lang="en-US" dirty="0" smtClean="0">
                <a:latin typeface="Arial" charset="0"/>
                <a:cs typeface="Arial" charset="0"/>
              </a:rPr>
              <a:t>Friends</a:t>
            </a:r>
          </a:p>
          <a:p>
            <a:pPr lvl="1" eaLnBrk="1" hangingPunct="1"/>
            <a:r>
              <a:rPr lang="en-US" dirty="0" smtClean="0">
                <a:latin typeface="Arial" charset="0"/>
                <a:cs typeface="Arial" charset="0"/>
              </a:rPr>
              <a:t>Nested classes</a:t>
            </a:r>
          </a:p>
          <a:p>
            <a:pPr lvl="1" eaLnBrk="1" hangingPunct="1"/>
            <a:r>
              <a:rPr lang="en-US" dirty="0" smtClean="0">
                <a:latin typeface="Arial" charset="0"/>
                <a:cs typeface="Arial" charset="0"/>
              </a:rPr>
              <a:t>Inner classes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C++ Friends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C++, you could explicitly break encapsulation by declaring the class List to be a </a:t>
            </a:r>
            <a:r>
              <a:rPr lang="en-US" i="1" dirty="0" smtClean="0">
                <a:latin typeface="Arial" charset="0"/>
                <a:cs typeface="Arial" charset="0"/>
              </a:rPr>
              <a:t>friend</a:t>
            </a:r>
            <a:r>
              <a:rPr lang="en-US" dirty="0" smtClean="0">
                <a:latin typeface="Arial" charset="0"/>
                <a:cs typeface="Arial" charset="0"/>
              </a:rPr>
              <a:t> of the class Node:</a:t>
            </a:r>
          </a:p>
          <a:p>
            <a:pPr eaLnBrk="1" hangingPunct="1">
              <a:buFontTx/>
              <a:buNone/>
            </a:pPr>
            <a:endParaRPr lang="en-US" b="1" dirty="0" smtClean="0">
              <a:latin typeface="Courier New" pitchFamily="49" charset="0"/>
              <a:cs typeface="Arial" charset="0"/>
            </a:endParaRPr>
          </a:p>
          <a:p>
            <a:pPr lvl="2" eaLnBrk="1" hangingPunct="1">
              <a:buFontTx/>
              <a:buNone/>
            </a:pPr>
            <a:r>
              <a:rPr lang="en-US" sz="1800" dirty="0" smtClean="0">
                <a:latin typeface="Consolas" pitchFamily="49" charset="0"/>
                <a:cs typeface="Consolas" pitchFamily="49" charset="0"/>
              </a:rPr>
              <a:t>class A {</a:t>
            </a:r>
          </a:p>
          <a:p>
            <a:pPr lvl="2" eaLnBrk="1" hangingPunct="1">
              <a:buFontTx/>
              <a:buNone/>
            </a:pPr>
            <a:r>
              <a:rPr lang="en-US" sz="1800" dirty="0" smtClean="0">
                <a:latin typeface="Consolas" pitchFamily="49" charset="0"/>
                <a:cs typeface="Consolas" pitchFamily="49" charset="0"/>
              </a:rPr>
              <a:t>    private:</a:t>
            </a:r>
          </a:p>
          <a:p>
            <a:pPr lvl="2" eaLnBrk="1" hangingPunct="1">
              <a:buFontTx/>
              <a:buNone/>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int </a:t>
            </a:r>
            <a:r>
              <a:rPr lang="en-US" sz="1800" dirty="0" err="1" smtClean="0">
                <a:latin typeface="Consolas" pitchFamily="49" charset="0"/>
                <a:cs typeface="Consolas" pitchFamily="49" charset="0"/>
              </a:rPr>
              <a:t>class_size</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    // ... declaration ...</a:t>
            </a:r>
          </a:p>
          <a:p>
            <a:pPr lvl="2" eaLnBrk="1" hangingPunct="1">
              <a:buFontTx/>
              <a:buNone/>
            </a:pPr>
            <a:r>
              <a:rPr lang="en-US" sz="1800" dirty="0" smtClean="0">
                <a:latin typeface="Consolas" pitchFamily="49" charset="0"/>
                <a:cs typeface="Consolas" pitchFamily="49" charset="0"/>
              </a:rPr>
              <a:t>    </a:t>
            </a:r>
            <a:r>
              <a:rPr lang="en-US" sz="1800" dirty="0" smtClean="0">
                <a:solidFill>
                  <a:srgbClr val="FF0000"/>
                </a:solidFill>
                <a:latin typeface="Consolas" pitchFamily="49" charset="0"/>
                <a:cs typeface="Consolas" pitchFamily="49" charset="0"/>
              </a:rPr>
              <a:t>friend</a:t>
            </a:r>
            <a:r>
              <a:rPr lang="en-US" sz="1800" dirty="0" smtClean="0">
                <a:latin typeface="Consolas" pitchFamily="49" charset="0"/>
                <a:cs typeface="Consolas" pitchFamily="49" charset="0"/>
              </a:rPr>
              <a:t> class B;</a:t>
            </a:r>
          </a:p>
          <a:p>
            <a:pPr lvl="2" eaLnBrk="1" hangingPunct="1">
              <a:buFontTx/>
              <a:buNone/>
            </a:pPr>
            <a:r>
              <a:rPr lang="en-US" sz="1800" dirty="0" smtClean="0">
                <a:latin typeface="Consolas" pitchFamily="49" charset="0"/>
                <a:cs typeface="Consolas" pitchFamily="49" charset="0"/>
              </a:rPr>
              <a:t>};</a:t>
            </a:r>
          </a:p>
          <a:p>
            <a:pPr lvl="2" eaLnBrk="1" hangingPunct="1">
              <a:buFontTx/>
              <a:buNone/>
            </a:pPr>
            <a:endParaRPr lang="en-US" sz="1800" dirty="0" smtClean="0">
              <a:latin typeface="Consolas" pitchFamily="49" charset="0"/>
              <a:cs typeface="Consolas" pitchFamily="49" charset="0"/>
            </a:endParaRPr>
          </a:p>
          <a:p>
            <a:pPr eaLnBrk="1" hangingPunct="1">
              <a:buNone/>
            </a:pPr>
            <a:r>
              <a:rPr lang="en-US" dirty="0" smtClean="0">
                <a:solidFill>
                  <a:srgbClr val="000000"/>
                </a:solidFill>
                <a:latin typeface="Arial" charset="0"/>
                <a:cs typeface="Arial" charset="0"/>
              </a:rPr>
              <a:t>	Now, any member function of class </a:t>
            </a:r>
            <a:r>
              <a:rPr lang="en-US" dirty="0">
                <a:latin typeface="Consolas" pitchFamily="49" charset="0"/>
                <a:cs typeface="Consolas" pitchFamily="49" charset="0"/>
              </a:rPr>
              <a:t>B</a:t>
            </a:r>
            <a:r>
              <a:rPr lang="en-US" dirty="0" smtClean="0">
                <a:solidFill>
                  <a:srgbClr val="000000"/>
                </a:solidFill>
                <a:latin typeface="Arial" charset="0"/>
                <a:cs typeface="Arial" charset="0"/>
              </a:rPr>
              <a:t> has access to all private member variables of class </a:t>
            </a:r>
            <a:r>
              <a:rPr lang="en-US" dirty="0" smtClean="0">
                <a:latin typeface="Consolas" pitchFamily="49" charset="0"/>
                <a:cs typeface="Consolas" pitchFamily="49" charset="0"/>
              </a:rPr>
              <a:t>A</a:t>
            </a:r>
            <a:endParaRPr lang="en-US" dirty="0" smtClean="0">
              <a:solidFill>
                <a:srgbClr val="000000"/>
              </a:solidFill>
              <a:latin typeface="Arial" charset="0"/>
              <a:cs typeface="Arial" charset="0"/>
            </a:endParaRPr>
          </a:p>
          <a:p>
            <a:pPr lvl="2" eaLnBrk="1" hangingPunct="1">
              <a:buFontTx/>
              <a:buNone/>
            </a:pPr>
            <a:endParaRPr lang="en-US" sz="18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C++ Friends</a:t>
            </a:r>
          </a:p>
        </p:txBody>
      </p:sp>
      <p:sp>
        <p:nvSpPr>
          <p:cNvPr id="68611"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For example, if the </a:t>
            </a:r>
            <a:r>
              <a:rPr lang="en-US" dirty="0" smtClean="0">
                <a:latin typeface="Consolas" panose="020B0609020204030204" pitchFamily="49" charset="0"/>
                <a:cs typeface="Consolas" panose="020B0609020204030204" pitchFamily="49" charset="0"/>
              </a:rPr>
              <a:t>Node</a:t>
            </a:r>
            <a:r>
              <a:rPr lang="en-US" dirty="0" smtClean="0">
                <a:latin typeface="Arial" charset="0"/>
                <a:cs typeface="Arial" charset="0"/>
              </a:rPr>
              <a:t> class was one class, and the List class was a </a:t>
            </a:r>
            <a:r>
              <a:rPr lang="en-US" i="1" dirty="0" smtClean="0">
                <a:latin typeface="Arial" charset="0"/>
                <a:cs typeface="Arial" charset="0"/>
              </a:rPr>
              <a:t>friend </a:t>
            </a:r>
            <a:r>
              <a:rPr lang="en-US" dirty="0" smtClean="0">
                <a:latin typeface="Arial" charset="0"/>
                <a:cs typeface="Arial" charset="0"/>
              </a:rPr>
              <a:t>of the </a:t>
            </a:r>
            <a:r>
              <a:rPr lang="en-US" dirty="0">
                <a:latin typeface="Consolas" panose="020B0609020204030204" pitchFamily="49" charset="0"/>
                <a:cs typeface="Consolas" panose="020B0609020204030204" pitchFamily="49" charset="0"/>
              </a:rPr>
              <a:t>Node</a:t>
            </a:r>
            <a:r>
              <a:rPr lang="en-US" dirty="0">
                <a:latin typeface="Arial" charset="0"/>
                <a:cs typeface="Arial" charset="0"/>
              </a:rPr>
              <a:t> </a:t>
            </a:r>
            <a:r>
              <a:rPr lang="en-US" dirty="0" smtClean="0">
                <a:latin typeface="Arial" charset="0"/>
                <a:cs typeface="Arial" charset="0"/>
              </a:rPr>
              <a:t>class, </a:t>
            </a:r>
            <a:r>
              <a:rPr lang="en-US" dirty="0" smtClean="0">
                <a:latin typeface="Consolas" panose="020B0609020204030204" pitchFamily="49" charset="0"/>
                <a:cs typeface="Consolas" panose="020B0609020204030204" pitchFamily="49" charset="0"/>
              </a:rPr>
              <a:t>List::erase </a:t>
            </a:r>
            <a:r>
              <a:rPr lang="en-US" dirty="0" smtClean="0">
                <a:latin typeface="Arial" charset="0"/>
                <a:cs typeface="Arial" charset="0"/>
              </a:rPr>
              <a:t>could modify nodes:</a:t>
            </a:r>
          </a:p>
          <a:p>
            <a:pPr lvl="2" eaLnBrk="1" hangingPunct="1">
              <a:buFontTx/>
              <a:buNone/>
            </a:pPr>
            <a:endParaRPr lang="en-US" sz="1400" dirty="0" smtClean="0">
              <a:latin typeface="Consolas" pitchFamily="49" charset="0"/>
              <a:cs typeface="Consolas" pitchFamily="49" charset="0"/>
            </a:endParaRPr>
          </a:p>
          <a:p>
            <a:pPr lvl="2" eaLnBrk="1" hangingPunct="1">
              <a:buFontTx/>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erase(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n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 = 0;</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for ( Node *ptr = begin(); ptr != end(); ptr = ptr-&gt;next() ) {</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if ( some condition ) {</a:t>
            </a:r>
          </a:p>
          <a:p>
            <a:pPr lvl="2" eaLnBrk="1" hangingPunct="1">
              <a:buFontTx/>
              <a:buNone/>
            </a:pPr>
            <a:r>
              <a:rPr lang="en-US" sz="1400" dirty="0" smtClean="0">
                <a:latin typeface="Consolas" pitchFamily="49" charset="0"/>
                <a:cs typeface="Consolas" pitchFamily="49" charset="0"/>
              </a:rPr>
              <a:t>            </a:t>
            </a:r>
            <a:r>
              <a:rPr lang="en-US" sz="1400" b="1" dirty="0" err="1" smtClean="0">
                <a:solidFill>
                  <a:srgbClr val="FF0000"/>
                </a:solidFill>
                <a:latin typeface="Consolas" pitchFamily="49" charset="0"/>
                <a:cs typeface="Consolas" pitchFamily="49" charset="0"/>
              </a:rPr>
              <a:t>ptr</a:t>
            </a:r>
            <a:r>
              <a:rPr lang="en-US" sz="1400" b="1" dirty="0" smtClean="0">
                <a:solidFill>
                  <a:srgbClr val="FF0000"/>
                </a:solidFill>
                <a:latin typeface="Consolas" pitchFamily="49" charset="0"/>
                <a:cs typeface="Consolas" pitchFamily="49" charset="0"/>
              </a:rPr>
              <a:t>-&gt;</a:t>
            </a:r>
            <a:r>
              <a:rPr lang="en-US" sz="1400" b="1" dirty="0" err="1" smtClean="0">
                <a:solidFill>
                  <a:srgbClr val="FF0000"/>
                </a:solidFill>
                <a:latin typeface="Consolas" pitchFamily="49" charset="0"/>
                <a:cs typeface="Consolas" pitchFamily="49" charset="0"/>
              </a:rPr>
              <a:t>next_node</a:t>
            </a:r>
            <a:r>
              <a:rPr lang="en-US" sz="1400" b="1" dirty="0" smtClean="0">
                <a:solidFill>
                  <a:srgbClr val="FF0000"/>
                </a:solidFill>
                <a:latin typeface="Consolas" pitchFamily="49" charset="0"/>
                <a:cs typeface="Consolas" pitchFamily="49" charset="0"/>
              </a:rPr>
              <a:t> = </a:t>
            </a:r>
            <a:r>
              <a:rPr lang="en-US" sz="1400" b="1" dirty="0" err="1" smtClean="0">
                <a:solidFill>
                  <a:srgbClr val="FF0000"/>
                </a:solidFill>
                <a:latin typeface="Consolas" pitchFamily="49" charset="0"/>
                <a:cs typeface="Consolas" pitchFamily="49" charset="0"/>
              </a:rPr>
              <a:t>ptr</a:t>
            </a:r>
            <a:r>
              <a:rPr lang="en-US" sz="1400" b="1" dirty="0" smtClean="0">
                <a:solidFill>
                  <a:srgbClr val="FF0000"/>
                </a:solidFill>
                <a:latin typeface="Consolas" pitchFamily="49" charset="0"/>
                <a:cs typeface="Consolas" pitchFamily="49" charset="0"/>
              </a:rPr>
              <a:t>-&gt;next()-&gt;next();</a:t>
            </a:r>
          </a:p>
          <a:p>
            <a:pPr lvl="2" eaLnBrk="1" hangingPunct="1">
              <a:buFontTx/>
              <a:buNone/>
            </a:pPr>
            <a:r>
              <a:rPr lang="en-US" sz="1400" dirty="0" smtClean="0">
                <a:latin typeface="Consolas" pitchFamily="49" charset="0"/>
                <a:cs typeface="Consolas" pitchFamily="49" charset="0"/>
              </a:rPr>
              <a:t>            // ...</a:t>
            </a:r>
          </a:p>
          <a:p>
            <a:pPr lvl="2" eaLnBrk="1" hangingPunct="1">
              <a:buFontTx/>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a:t>
            </a:r>
          </a:p>
          <a:p>
            <a:pPr lvl="2" eaLnBrk="1" hangingPunct="1">
              <a:buFontTx/>
              <a:buNone/>
            </a:pPr>
            <a:r>
              <a:rPr lang="en-US" sz="1400" dirty="0" smtClean="0">
                <a:latin typeface="Consolas" pitchFamily="49" charset="0"/>
                <a:cs typeface="Consolas" pitchFamily="49" charset="0"/>
              </a:rPr>
              <a:t>    return </a:t>
            </a:r>
            <a:r>
              <a:rPr lang="en-US" sz="1400" dirty="0" err="1" smtClean="0">
                <a:latin typeface="Consolas" pitchFamily="49" charset="0"/>
                <a:cs typeface="Consolas" pitchFamily="49" charset="0"/>
              </a:rPr>
              <a:t>node_count</a:t>
            </a:r>
            <a:r>
              <a:rPr lang="en-US" sz="1400" dirty="0" smtClean="0">
                <a:latin typeface="Consolas" pitchFamily="49" charset="0"/>
                <a:cs typeface="Consolas" pitchFamily="49" charset="0"/>
              </a:rPr>
              <a:t>;</a:t>
            </a:r>
          </a:p>
          <a:p>
            <a:pPr lvl="2" eaLnBrk="1" hangingPunct="1">
              <a:buFontTx/>
              <a:buNone/>
            </a:pPr>
            <a:r>
              <a:rPr lang="en-US" sz="14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latin typeface="Arial" charset="0"/>
                <a:cs typeface="Arial" charset="0"/>
              </a:rPr>
              <a:t>Accessors</a:t>
            </a:r>
            <a:endParaRPr lang="en-US" dirty="0" smtClean="0">
              <a:latin typeface="Arial" charset="0"/>
              <a:cs typeface="Arial" charset="0"/>
            </a:endParaRPr>
          </a:p>
        </p:txBody>
      </p:sp>
      <p:sp>
        <p:nvSpPr>
          <p:cNvPr id="1024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two member functions are accessors which simply return the </a:t>
            </a:r>
            <a:r>
              <a:rPr lang="en-US" b="1" dirty="0" err="1" smtClean="0">
                <a:latin typeface="Consolas" pitchFamily="49" charset="0"/>
                <a:cs typeface="Consolas" pitchFamily="49" charset="0"/>
              </a:rPr>
              <a:t>node_value</a:t>
            </a:r>
            <a:r>
              <a:rPr lang="en-US" b="1" dirty="0" smtClean="0">
                <a:latin typeface="Consolas" pitchFamily="49" charset="0"/>
                <a:cs typeface="Consolas" pitchFamily="49" charset="0"/>
              </a:rPr>
              <a:t> </a:t>
            </a:r>
            <a:r>
              <a:rPr lang="en-US" dirty="0" smtClean="0">
                <a:latin typeface="Arial" charset="0"/>
                <a:cs typeface="Arial" charset="0"/>
              </a:rPr>
              <a:t>and </a:t>
            </a:r>
            <a:r>
              <a:rPr lang="en-US" dirty="0" smtClean="0">
                <a:latin typeface="Arial" charset="0"/>
                <a:cs typeface="Arial" charset="0"/>
              </a:rPr>
              <a:t>the </a:t>
            </a:r>
            <a:r>
              <a:rPr lang="en-US" b="1" dirty="0" err="1" smtClean="0">
                <a:latin typeface="Consolas" pitchFamily="49" charset="0"/>
                <a:cs typeface="Consolas" pitchFamily="49" charset="0"/>
              </a:rPr>
              <a:t>next_node</a:t>
            </a:r>
            <a:r>
              <a:rPr lang="en-US" dirty="0" smtClean="0">
                <a:latin typeface="Arial" charset="0"/>
                <a:cs typeface="Arial" charset="0"/>
              </a:rPr>
              <a:t> member variables, respectively</a:t>
            </a:r>
          </a:p>
          <a:p>
            <a:pPr eaLnBrk="1" hangingPunct="1">
              <a:buFontTx/>
              <a:buNone/>
            </a:pPr>
            <a:endParaRPr lang="en-US"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int List::Node</a:t>
            </a:r>
            <a:r>
              <a:rPr lang="en-US" dirty="0" smtClean="0">
                <a:latin typeface="Consolas" pitchFamily="49" charset="0"/>
                <a:cs typeface="Consolas" pitchFamily="49" charset="0"/>
              </a:rPr>
              <a:t>::value() </a:t>
            </a:r>
            <a:r>
              <a:rPr lang="en-US" b="1"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 {</a:t>
            </a:r>
            <a:br>
              <a:rPr lang="en-US" dirty="0" smtClean="0">
                <a:latin typeface="Consolas" pitchFamily="49" charset="0"/>
                <a:cs typeface="Consolas" pitchFamily="49" charset="0"/>
              </a:rPr>
            </a:br>
            <a:r>
              <a:rPr lang="en-US" dirty="0" smtClean="0">
                <a:latin typeface="Consolas" pitchFamily="49" charset="0"/>
                <a:cs typeface="Consolas" pitchFamily="49" charset="0"/>
              </a:rPr>
              <a:t>  return </a:t>
            </a:r>
            <a:r>
              <a:rPr lang="en-US" dirty="0" err="1" smtClean="0">
                <a:latin typeface="Consolas" pitchFamily="49" charset="0"/>
                <a:cs typeface="Consolas" pitchFamily="49" charset="0"/>
              </a:rPr>
              <a:t>node_value</a:t>
            </a:r>
            <a:r>
              <a:rPr lang="en-US" dirty="0" smtClean="0">
                <a:latin typeface="Consolas" pitchFamily="49" charset="0"/>
                <a:cs typeface="Consolas" pitchFamily="49" charset="0"/>
              </a:rPr>
              <a:t>;</a:t>
            </a: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List::Node *List::Node::next() </a:t>
            </a:r>
            <a:r>
              <a:rPr lang="en-US" b="1" dirty="0" smtClean="0">
                <a:solidFill>
                  <a:srgbClr val="FF0000"/>
                </a:solidFill>
                <a:latin typeface="Consolas" pitchFamily="49" charset="0"/>
                <a:cs typeface="Consolas" pitchFamily="49" charset="0"/>
              </a:rPr>
              <a:t>const</a:t>
            </a:r>
            <a:r>
              <a:rPr lang="en-US" dirty="0" smtClean="0">
                <a:latin typeface="Consolas" pitchFamily="49" charset="0"/>
                <a:cs typeface="Consolas" pitchFamily="49" charset="0"/>
              </a:rPr>
              <a:t> {</a:t>
            </a:r>
          </a:p>
          <a:p>
            <a:pPr lvl="2" eaLnBrk="1" hangingPunct="1">
              <a:buFontTx/>
              <a:buNone/>
            </a:pPr>
            <a:r>
              <a:rPr lang="en-US" dirty="0" smtClean="0">
                <a:latin typeface="Consolas" pitchFamily="49" charset="0"/>
                <a:cs typeface="Consolas" pitchFamily="49" charset="0"/>
              </a:rPr>
              <a:t>    return </a:t>
            </a:r>
            <a:r>
              <a:rPr lang="en-US" dirty="0" err="1" smtClean="0">
                <a:latin typeface="Consolas" pitchFamily="49" charset="0"/>
                <a:cs typeface="Consolas" pitchFamily="49" charset="0"/>
              </a:rPr>
              <a:t>next_node</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a:t>
            </a:r>
          </a:p>
        </p:txBody>
      </p:sp>
      <p:sp>
        <p:nvSpPr>
          <p:cNvPr id="5" name="TextBox 4"/>
          <p:cNvSpPr txBox="1"/>
          <p:nvPr/>
        </p:nvSpPr>
        <p:spPr>
          <a:xfrm>
            <a:off x="2627784" y="4725144"/>
            <a:ext cx="6058069" cy="1200329"/>
          </a:xfrm>
          <a:prstGeom prst="rect">
            <a:avLst/>
          </a:prstGeom>
          <a:noFill/>
        </p:spPr>
        <p:txBody>
          <a:bodyPr wrap="none" rtlCol="0">
            <a:spAutoFit/>
          </a:bodyPr>
          <a:lstStyle/>
          <a:p>
            <a:r>
              <a:rPr lang="en-CA" dirty="0" smtClean="0"/>
              <a:t>Member functions that do not change the object acted</a:t>
            </a:r>
            <a:br>
              <a:rPr lang="en-CA" dirty="0" smtClean="0"/>
            </a:br>
            <a:r>
              <a:rPr lang="en-CA" dirty="0" smtClean="0"/>
              <a:t>upon are variously called </a:t>
            </a:r>
            <a:r>
              <a:rPr lang="en-CA" i="1" dirty="0" err="1" smtClean="0"/>
              <a:t>accessors</a:t>
            </a:r>
            <a:r>
              <a:rPr lang="en-CA" dirty="0" smtClean="0"/>
              <a:t>, </a:t>
            </a:r>
            <a:r>
              <a:rPr lang="en-CA" i="1" dirty="0" err="1" smtClean="0"/>
              <a:t>readonly</a:t>
            </a:r>
            <a:r>
              <a:rPr lang="en-CA" i="1" dirty="0" smtClean="0"/>
              <a:t> functions</a:t>
            </a:r>
            <a:r>
              <a:rPr lang="en-CA" dirty="0" smtClean="0"/>
              <a:t>,</a:t>
            </a:r>
            <a:br>
              <a:rPr lang="en-CA" dirty="0" smtClean="0"/>
            </a:br>
            <a:r>
              <a:rPr lang="en-CA" i="1" dirty="0" smtClean="0"/>
              <a:t>inspectors</a:t>
            </a:r>
            <a:r>
              <a:rPr lang="en-CA" dirty="0" smtClean="0"/>
              <a:t>, and, when it involves simply returning a</a:t>
            </a:r>
            <a:br>
              <a:rPr lang="en-CA" dirty="0" smtClean="0"/>
            </a:br>
            <a:r>
              <a:rPr lang="en-CA" dirty="0" smtClean="0"/>
              <a:t>member variable, </a:t>
            </a:r>
            <a:r>
              <a:rPr lang="en-CA" i="1" dirty="0" smtClean="0"/>
              <a:t>getters</a:t>
            </a:r>
            <a:endParaRPr lang="en-CA"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Nested Classes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C++, you can </a:t>
            </a:r>
            <a:r>
              <a:rPr lang="en-US" i="1" dirty="0" smtClean="0">
                <a:latin typeface="Arial" charset="0"/>
                <a:cs typeface="Arial" charset="0"/>
              </a:rPr>
              <a:t>nest </a:t>
            </a:r>
            <a:r>
              <a:rPr lang="en-US" dirty="0" smtClean="0">
                <a:latin typeface="Arial" charset="0"/>
                <a:cs typeface="Arial" charset="0"/>
              </a:rPr>
              <a:t>one class inside another, which is what we do: </a:t>
            </a:r>
          </a:p>
          <a:p>
            <a:pPr lvl="3" eaLnBrk="1" hangingPunct="1">
              <a:buNone/>
            </a:pPr>
            <a:endParaRPr lang="en-CA" sz="400" dirty="0" smtClean="0">
              <a:latin typeface="Consolas" pitchFamily="49" charset="0"/>
              <a:cs typeface="Consolas" pitchFamily="49" charset="0"/>
            </a:endParaRPr>
          </a:p>
          <a:p>
            <a:pPr lvl="3" eaLnBrk="1" hangingPunct="1">
              <a:buNone/>
            </a:pPr>
            <a:r>
              <a:rPr lang="en-CA" sz="1600" dirty="0" smtClean="0">
                <a:solidFill>
                  <a:srgbClr val="0093DD"/>
                </a:solidFill>
                <a:latin typeface="Consolas" pitchFamily="49" charset="0"/>
                <a:cs typeface="Consolas" pitchFamily="49" charset="0"/>
              </a:rPr>
              <a:t>class Outer {</a:t>
            </a:r>
          </a:p>
          <a:p>
            <a:pPr lvl="3" eaLnBrk="1" hangingPunct="1">
              <a:buNone/>
            </a:pPr>
            <a:r>
              <a:rPr lang="en-CA" sz="1600" dirty="0" smtClean="0">
                <a:solidFill>
                  <a:srgbClr val="0093DD"/>
                </a:solidFill>
                <a:latin typeface="Consolas" pitchFamily="49" charset="0"/>
                <a:cs typeface="Consolas" pitchFamily="49" charset="0"/>
              </a:rPr>
              <a:t>    private:</a:t>
            </a:r>
          </a:p>
          <a:p>
            <a:pPr lvl="3" eaLnBrk="1" hangingPunct="1">
              <a:buNone/>
            </a:pPr>
            <a:r>
              <a:rPr lang="en-CA" sz="1600" dirty="0" smtClean="0">
                <a:solidFill>
                  <a:srgbClr val="FF3399"/>
                </a:solidFill>
                <a:latin typeface="Consolas" pitchFamily="49" charset="0"/>
                <a:cs typeface="Consolas" pitchFamily="49" charset="0"/>
              </a:rPr>
              <a:t>        class Nested {</a:t>
            </a:r>
          </a:p>
          <a:p>
            <a:pPr lvl="3" eaLnBrk="1" hangingPunct="1">
              <a:buNone/>
            </a:pPr>
            <a:r>
              <a:rPr lang="en-CA" sz="1600" dirty="0" smtClean="0">
                <a:solidFill>
                  <a:srgbClr val="FF3399"/>
                </a:solidFill>
                <a:latin typeface="Consolas" pitchFamily="49" charset="0"/>
                <a:cs typeface="Consolas" pitchFamily="49" charset="0"/>
              </a:rPr>
              <a:t>            private:</a:t>
            </a:r>
          </a:p>
          <a:p>
            <a:pPr lvl="3" eaLnBrk="1" hangingPunct="1">
              <a:buNone/>
            </a:pPr>
            <a:r>
              <a:rPr lang="en-CA" sz="1600" dirty="0" smtClean="0">
                <a:solidFill>
                  <a:srgbClr val="FF3399"/>
                </a:solidFill>
                <a:latin typeface="Consolas" pitchFamily="49" charset="0"/>
                <a:cs typeface="Consolas" pitchFamily="49" charset="0"/>
              </a:rPr>
              <a:t>                int </a:t>
            </a:r>
            <a:r>
              <a:rPr lang="en-CA" sz="1600" dirty="0" err="1" smtClean="0">
                <a:solidFill>
                  <a:srgbClr val="FF3399"/>
                </a:solidFill>
                <a:latin typeface="Consolas" pitchFamily="49" charset="0"/>
                <a:cs typeface="Consolas" pitchFamily="49" charset="0"/>
              </a:rPr>
              <a:t>node_value</a:t>
            </a:r>
            <a:r>
              <a:rPr lang="en-CA" sz="1600" dirty="0" smtClean="0">
                <a:solidFill>
                  <a:srgbClr val="FF3399"/>
                </a:solidFill>
                <a:latin typeface="Consolas" pitchFamily="49" charset="0"/>
                <a:cs typeface="Consolas" pitchFamily="49" charset="0"/>
              </a:rPr>
              <a:t>;</a:t>
            </a:r>
            <a:endParaRPr lang="en-CA" sz="1600" dirty="0" smtClean="0">
              <a:solidFill>
                <a:srgbClr val="FF3399"/>
              </a:solidFill>
              <a:latin typeface="Consolas" pitchFamily="49" charset="0"/>
              <a:cs typeface="Consolas" pitchFamily="49" charset="0"/>
            </a:endParaRPr>
          </a:p>
          <a:p>
            <a:pPr lvl="3" eaLnBrk="1" hangingPunct="1">
              <a:buNone/>
            </a:pPr>
            <a:r>
              <a:rPr lang="en-CA" sz="1600" dirty="0" smtClean="0">
                <a:solidFill>
                  <a:srgbClr val="FF3399"/>
                </a:solidFill>
                <a:latin typeface="Consolas" pitchFamily="49" charset="0"/>
                <a:cs typeface="Consolas" pitchFamily="49" charset="0"/>
              </a:rPr>
              <a:t>            public:</a:t>
            </a:r>
          </a:p>
          <a:p>
            <a:pPr lvl="3" eaLnBrk="1" hangingPunct="1">
              <a:buNone/>
            </a:pPr>
            <a:r>
              <a:rPr lang="en-CA" sz="1600" dirty="0" smtClean="0">
                <a:solidFill>
                  <a:srgbClr val="FF3399"/>
                </a:solidFill>
                <a:latin typeface="Consolas" pitchFamily="49" charset="0"/>
                <a:cs typeface="Consolas" pitchFamily="49" charset="0"/>
              </a:rPr>
              <a: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get() const;</a:t>
            </a:r>
          </a:p>
          <a:p>
            <a:pPr lvl="3" eaLnBrk="1" hangingPunct="1">
              <a:buNone/>
            </a:pPr>
            <a:r>
              <a:rPr lang="en-CA" sz="1600" dirty="0" smtClean="0">
                <a:solidFill>
                  <a:srgbClr val="FF3399"/>
                </a:solidFill>
                <a:latin typeface="Consolas" pitchFamily="49" charset="0"/>
                <a:cs typeface="Consolas" pitchFamily="49" charset="0"/>
              </a:rPr>
              <a:t>                void set(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a:t>
            </a:r>
          </a:p>
          <a:p>
            <a:pPr lvl="3" eaLnBrk="1" hangingPunct="1">
              <a:buNone/>
            </a:pPr>
            <a:r>
              <a:rPr lang="en-CA" sz="1600" dirty="0" smtClean="0">
                <a:solidFill>
                  <a:srgbClr val="FF3399"/>
                </a:solidFill>
                <a:latin typeface="Consolas" pitchFamily="49" charset="0"/>
                <a:cs typeface="Consolas" pitchFamily="49" charset="0"/>
              </a:rPr>
              <a:t>        };</a:t>
            </a:r>
          </a:p>
          <a:p>
            <a:pPr lvl="3" eaLnBrk="1" hangingPunct="1">
              <a:buNone/>
            </a:pPr>
            <a:r>
              <a:rPr lang="en-CA" sz="1600" dirty="0" smtClean="0">
                <a:latin typeface="Consolas" pitchFamily="49" charset="0"/>
                <a:cs typeface="Consolas" pitchFamily="49" charset="0"/>
              </a:rPr>
              <a:t> </a:t>
            </a:r>
          </a:p>
          <a:p>
            <a:pPr lvl="3" eaLnBrk="1" hangingPunct="1">
              <a:buNone/>
            </a:pPr>
            <a:r>
              <a:rPr lang="en-CA" sz="1600" dirty="0" smtClean="0">
                <a:latin typeface="Consolas" pitchFamily="49" charset="0"/>
                <a:cs typeface="Consolas" pitchFamily="49" charset="0"/>
              </a:rPr>
              <a:t>        </a:t>
            </a:r>
            <a:r>
              <a:rPr lang="en-CA" sz="1600" dirty="0" smtClean="0">
                <a:solidFill>
                  <a:srgbClr val="0093DD"/>
                </a:solidFill>
                <a:latin typeface="Consolas" pitchFamily="49" charset="0"/>
                <a:cs typeface="Consolas" pitchFamily="49" charset="0"/>
              </a:rPr>
              <a:t>Nested stored;</a:t>
            </a:r>
          </a:p>
          <a:p>
            <a:pPr lvl="3" eaLnBrk="1" hangingPunct="1">
              <a:buNone/>
            </a:pPr>
            <a:r>
              <a:rPr lang="en-CA" sz="1600" dirty="0" smtClean="0">
                <a:latin typeface="Consolas" pitchFamily="49" charset="0"/>
                <a:cs typeface="Consolas" pitchFamily="49" charset="0"/>
              </a:rPr>
              <a:t> </a:t>
            </a:r>
          </a:p>
          <a:p>
            <a:pPr lvl="3" eaLnBrk="1" hangingPunct="1">
              <a:buNone/>
            </a:pPr>
            <a:r>
              <a:rPr lang="en-CA" sz="1600" dirty="0" smtClean="0">
                <a:solidFill>
                  <a:srgbClr val="0093DD"/>
                </a:solidFill>
                <a:latin typeface="Consolas" pitchFamily="49" charset="0"/>
                <a:cs typeface="Consolas" pitchFamily="49" charset="0"/>
              </a:rPr>
              <a:t>    public:</a:t>
            </a:r>
          </a:p>
          <a:p>
            <a:pPr lvl="3" eaLnBrk="1" hangingPunct="1">
              <a:buNone/>
            </a:pPr>
            <a:r>
              <a:rPr lang="en-CA" sz="1600" dirty="0" smtClean="0">
                <a:solidFill>
                  <a:srgbClr val="0093DD"/>
                </a:solidFill>
                <a:latin typeface="Consolas" pitchFamily="49" charset="0"/>
                <a:cs typeface="Consolas" pitchFamily="49" charset="0"/>
              </a:rPr>
              <a: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get() const;</a:t>
            </a:r>
          </a:p>
          <a:p>
            <a:pPr lvl="3" eaLnBrk="1" hangingPunct="1">
              <a:buNone/>
            </a:pPr>
            <a:r>
              <a:rPr lang="en-CA" sz="1600" dirty="0" smtClean="0">
                <a:solidFill>
                  <a:srgbClr val="0093DD"/>
                </a:solidFill>
                <a:latin typeface="Consolas" pitchFamily="49" charset="0"/>
                <a:cs typeface="Consolas" pitchFamily="49" charset="0"/>
              </a:rPr>
              <a:t>        void set(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a:t>
            </a:r>
          </a:p>
          <a:p>
            <a:pPr lvl="3" eaLnBrk="1" hangingPunct="1">
              <a:buNone/>
            </a:pPr>
            <a:r>
              <a:rPr lang="en-CA" sz="1600" dirty="0" smtClean="0">
                <a:solidFill>
                  <a:srgbClr val="0093DD"/>
                </a:solidFill>
                <a:latin typeface="Consolas" pitchFamily="49" charset="0"/>
                <a:cs typeface="Consolas" pitchFamily="49" charset="0"/>
              </a:rPr>
              <a:t>};</a:t>
            </a:r>
            <a:endParaRPr lang="en-US" dirty="0" smtClean="0">
              <a:solidFill>
                <a:srgbClr val="0093DD"/>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Nested Classes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The function definitions are as one would expect:</a:t>
            </a:r>
          </a:p>
          <a:p>
            <a:pPr lvl="3" eaLnBrk="1" hangingPunct="1">
              <a:buNone/>
            </a:pPr>
            <a:endParaRPr lang="en-CA" sz="400" dirty="0" smtClean="0">
              <a:latin typeface="Consolas" pitchFamily="49" charset="0"/>
              <a:cs typeface="Consolas" pitchFamily="49" charset="0"/>
            </a:endParaRPr>
          </a:p>
          <a:p>
            <a:pPr lvl="3" eaLnBrk="1" hangingPunct="1">
              <a:buNone/>
            </a:pPr>
            <a:r>
              <a:rPr lang="en-CA" sz="1600" dirty="0" smtClean="0">
                <a:latin typeface="Consolas" pitchFamily="49" charset="0"/>
                <a:cs typeface="Consolas" pitchFamily="49" charset="0"/>
              </a:rPr>
              <a:t> </a:t>
            </a:r>
          </a:p>
        </p:txBody>
      </p:sp>
      <p:sp>
        <p:nvSpPr>
          <p:cNvPr id="4" name="Rectangle 3"/>
          <p:cNvSpPr/>
          <p:nvPr/>
        </p:nvSpPr>
        <p:spPr>
          <a:xfrm>
            <a:off x="3563888" y="4005064"/>
            <a:ext cx="5328592" cy="2554545"/>
          </a:xfrm>
          <a:prstGeom prst="rect">
            <a:avLst/>
          </a:prstGeom>
        </p:spPr>
        <p:txBody>
          <a:bodyPr wrap="square">
            <a:spAutoFit/>
          </a:bodyPr>
          <a:lstStyle/>
          <a:p>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Outer::get() const {</a:t>
            </a:r>
          </a:p>
          <a:p>
            <a:r>
              <a:rPr lang="en-CA" sz="1600" dirty="0" smtClean="0">
                <a:solidFill>
                  <a:srgbClr val="0093DD"/>
                </a:solidFill>
                <a:latin typeface="Consolas" pitchFamily="49" charset="0"/>
                <a:cs typeface="Consolas" pitchFamily="49" charset="0"/>
              </a:rPr>
              <a:t>    return </a:t>
            </a:r>
            <a:r>
              <a:rPr lang="en-CA" sz="1600" dirty="0" err="1" smtClean="0">
                <a:solidFill>
                  <a:srgbClr val="0093DD"/>
                </a:solidFill>
                <a:latin typeface="Consolas" pitchFamily="49" charset="0"/>
                <a:cs typeface="Consolas" pitchFamily="49" charset="0"/>
              </a:rPr>
              <a:t>stored.get</a:t>
            </a:r>
            <a:r>
              <a:rPr lang="en-CA" sz="1600" dirty="0" smtClean="0">
                <a:solidFill>
                  <a:srgbClr val="0093DD"/>
                </a:solidFill>
                <a:latin typeface="Consolas" pitchFamily="49" charset="0"/>
                <a:cs typeface="Consolas" pitchFamily="49" charset="0"/>
              </a:rPr>
              <a:t>();</a:t>
            </a:r>
          </a:p>
          <a:p>
            <a:r>
              <a:rPr lang="en-CA" sz="1600" dirty="0" smtClean="0">
                <a:solidFill>
                  <a:srgbClr val="0093DD"/>
                </a:solidFill>
                <a:latin typeface="Consolas" pitchFamily="49" charset="0"/>
                <a:cs typeface="Consolas" pitchFamily="49" charset="0"/>
              </a:rPr>
              <a:t>}</a:t>
            </a:r>
          </a:p>
          <a:p>
            <a:r>
              <a:rPr lang="en-CA" sz="1600" dirty="0" smtClean="0">
                <a:solidFill>
                  <a:srgbClr val="0093DD"/>
                </a:solidFill>
                <a:latin typeface="Consolas" pitchFamily="49" charset="0"/>
                <a:cs typeface="Consolas" pitchFamily="49" charset="0"/>
              </a:rPr>
              <a:t> </a:t>
            </a:r>
          </a:p>
          <a:p>
            <a:r>
              <a:rPr lang="en-CA" sz="1600" dirty="0" smtClean="0">
                <a:solidFill>
                  <a:srgbClr val="0093DD"/>
                </a:solidFill>
                <a:latin typeface="Consolas" pitchFamily="49" charset="0"/>
                <a:cs typeface="Consolas" pitchFamily="49" charset="0"/>
              </a:rPr>
              <a:t>void Outer::set( </a:t>
            </a:r>
            <a:r>
              <a:rPr lang="en-CA" sz="1600" dirty="0" err="1" smtClean="0">
                <a:solidFill>
                  <a:srgbClr val="0093DD"/>
                </a:solidFill>
                <a:latin typeface="Consolas" pitchFamily="49" charset="0"/>
                <a:cs typeface="Consolas" pitchFamily="49" charset="0"/>
              </a:rPr>
              <a:t>int</a:t>
            </a:r>
            <a:r>
              <a:rPr lang="en-CA" sz="1600" dirty="0" smtClean="0">
                <a:solidFill>
                  <a:srgbClr val="0093DD"/>
                </a:solidFill>
                <a:latin typeface="Consolas" pitchFamily="49" charset="0"/>
                <a:cs typeface="Consolas" pitchFamily="49" charset="0"/>
              </a:rPr>
              <a:t> n ) {</a:t>
            </a:r>
          </a:p>
          <a:p>
            <a:r>
              <a:rPr lang="en-CA" sz="1600" dirty="0" smtClean="0">
                <a:solidFill>
                  <a:srgbClr val="FF0000"/>
                </a:solidFill>
                <a:latin typeface="Consolas" pitchFamily="49" charset="0"/>
                <a:cs typeface="Consolas" pitchFamily="49" charset="0"/>
              </a:rPr>
              <a:t>    // Not allowed, as </a:t>
            </a:r>
            <a:r>
              <a:rPr lang="en-CA" sz="1600" dirty="0" err="1" smtClean="0">
                <a:solidFill>
                  <a:srgbClr val="FF0000"/>
                </a:solidFill>
                <a:latin typeface="Consolas" pitchFamily="49" charset="0"/>
                <a:cs typeface="Consolas" pitchFamily="49" charset="0"/>
              </a:rPr>
              <a:t>node_value</a:t>
            </a:r>
            <a:r>
              <a:rPr lang="en-CA" sz="1600" dirty="0" smtClean="0">
                <a:solidFill>
                  <a:srgbClr val="FF0000"/>
                </a:solidFill>
                <a:latin typeface="Consolas" pitchFamily="49" charset="0"/>
                <a:cs typeface="Consolas" pitchFamily="49" charset="0"/>
              </a:rPr>
              <a:t> is </a:t>
            </a:r>
            <a:r>
              <a:rPr lang="en-CA" sz="1600" dirty="0" smtClean="0">
                <a:solidFill>
                  <a:srgbClr val="FF0000"/>
                </a:solidFill>
                <a:latin typeface="Consolas" pitchFamily="49" charset="0"/>
                <a:cs typeface="Consolas" pitchFamily="49" charset="0"/>
              </a:rPr>
              <a:t>private  </a:t>
            </a:r>
          </a:p>
          <a:p>
            <a:r>
              <a:rPr lang="en-CA" sz="1600" dirty="0" smtClean="0">
                <a:solidFill>
                  <a:srgbClr val="FF0000"/>
                </a:solidFill>
                <a:latin typeface="Consolas" pitchFamily="49" charset="0"/>
                <a:cs typeface="Consolas" pitchFamily="49" charset="0"/>
              </a:rPr>
              <a:t>    // </a:t>
            </a:r>
            <a:r>
              <a:rPr lang="en-CA" sz="1600" dirty="0" err="1" smtClean="0">
                <a:solidFill>
                  <a:srgbClr val="FF0000"/>
                </a:solidFill>
                <a:latin typeface="Consolas" pitchFamily="49" charset="0"/>
                <a:cs typeface="Consolas" pitchFamily="49" charset="0"/>
              </a:rPr>
              <a:t>stored.node_value</a:t>
            </a:r>
            <a:r>
              <a:rPr lang="en-CA" sz="1600" dirty="0" smtClean="0">
                <a:solidFill>
                  <a:srgbClr val="FF0000"/>
                </a:solidFill>
                <a:latin typeface="Consolas" pitchFamily="49" charset="0"/>
                <a:cs typeface="Consolas" pitchFamily="49" charset="0"/>
              </a:rPr>
              <a:t> </a:t>
            </a:r>
            <a:r>
              <a:rPr lang="en-CA" sz="1600" dirty="0" smtClean="0">
                <a:solidFill>
                  <a:srgbClr val="FF0000"/>
                </a:solidFill>
                <a:latin typeface="Consolas" pitchFamily="49" charset="0"/>
                <a:cs typeface="Consolas" pitchFamily="49" charset="0"/>
              </a:rPr>
              <a:t>= n;</a:t>
            </a:r>
          </a:p>
          <a:p>
            <a:r>
              <a:rPr lang="en-CA" sz="1600" dirty="0" smtClean="0">
                <a:solidFill>
                  <a:srgbClr val="0093DD"/>
                </a:solidFill>
                <a:latin typeface="Consolas" pitchFamily="49" charset="0"/>
                <a:cs typeface="Consolas" pitchFamily="49" charset="0"/>
              </a:rPr>
              <a:t> </a:t>
            </a:r>
          </a:p>
          <a:p>
            <a:r>
              <a:rPr lang="en-CA" sz="1600" dirty="0" smtClean="0">
                <a:solidFill>
                  <a:srgbClr val="0093DD"/>
                </a:solidFill>
                <a:latin typeface="Consolas" pitchFamily="49" charset="0"/>
                <a:cs typeface="Consolas" pitchFamily="49" charset="0"/>
              </a:rPr>
              <a:t>    </a:t>
            </a:r>
            <a:r>
              <a:rPr lang="en-CA" sz="1600" dirty="0" err="1" smtClean="0">
                <a:solidFill>
                  <a:srgbClr val="0093DD"/>
                </a:solidFill>
                <a:latin typeface="Consolas" pitchFamily="49" charset="0"/>
                <a:cs typeface="Consolas" pitchFamily="49" charset="0"/>
              </a:rPr>
              <a:t>stored.set</a:t>
            </a:r>
            <a:r>
              <a:rPr lang="en-CA" sz="1600" dirty="0" smtClean="0">
                <a:solidFill>
                  <a:srgbClr val="0093DD"/>
                </a:solidFill>
                <a:latin typeface="Consolas" pitchFamily="49" charset="0"/>
                <a:cs typeface="Consolas" pitchFamily="49" charset="0"/>
              </a:rPr>
              <a:t>( n );</a:t>
            </a:r>
          </a:p>
          <a:p>
            <a:r>
              <a:rPr lang="en-CA" sz="1600" dirty="0" smtClean="0">
                <a:solidFill>
                  <a:srgbClr val="0093DD"/>
                </a:solidFill>
                <a:latin typeface="Consolas" pitchFamily="49" charset="0"/>
                <a:cs typeface="Consolas" pitchFamily="49" charset="0"/>
              </a:rPr>
              <a:t>}</a:t>
            </a:r>
          </a:p>
        </p:txBody>
      </p:sp>
      <p:sp>
        <p:nvSpPr>
          <p:cNvPr id="5" name="Rectangle 4"/>
          <p:cNvSpPr/>
          <p:nvPr/>
        </p:nvSpPr>
        <p:spPr>
          <a:xfrm>
            <a:off x="467544" y="2204864"/>
            <a:ext cx="4572000" cy="1815882"/>
          </a:xfrm>
          <a:prstGeom prst="rect">
            <a:avLst/>
          </a:prstGeom>
        </p:spPr>
        <p:txBody>
          <a:bodyPr>
            <a:spAutoFit/>
          </a:bodyPr>
          <a:lstStyle/>
          <a:p>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Outer::Nested::get() const {</a:t>
            </a:r>
          </a:p>
          <a:p>
            <a:r>
              <a:rPr lang="en-CA" sz="1600" dirty="0" smtClean="0">
                <a:solidFill>
                  <a:srgbClr val="FF3399"/>
                </a:solidFill>
                <a:latin typeface="Consolas" pitchFamily="49" charset="0"/>
                <a:cs typeface="Consolas" pitchFamily="49" charset="0"/>
              </a:rPr>
              <a:t>    return </a:t>
            </a:r>
            <a:r>
              <a:rPr lang="en-CA" sz="1600" dirty="0" err="1" smtClean="0">
                <a:solidFill>
                  <a:srgbClr val="FF3399"/>
                </a:solidFill>
                <a:latin typeface="Consolas" pitchFamily="49" charset="0"/>
                <a:cs typeface="Consolas" pitchFamily="49" charset="0"/>
              </a:rPr>
              <a:t>node_value</a:t>
            </a:r>
            <a:r>
              <a:rPr lang="en-CA" sz="1600" dirty="0" smtClean="0">
                <a:solidFill>
                  <a:srgbClr val="FF3399"/>
                </a:solidFill>
                <a:latin typeface="Consolas" pitchFamily="49" charset="0"/>
                <a:cs typeface="Consolas" pitchFamily="49" charset="0"/>
              </a:rPr>
              <a:t>;</a:t>
            </a:r>
            <a:endParaRPr lang="en-CA" sz="1600" dirty="0" smtClean="0">
              <a:solidFill>
                <a:srgbClr val="FF3399"/>
              </a:solidFill>
              <a:latin typeface="Consolas" pitchFamily="49" charset="0"/>
              <a:cs typeface="Consolas" pitchFamily="49" charset="0"/>
            </a:endParaRPr>
          </a:p>
          <a:p>
            <a:r>
              <a:rPr lang="en-CA" sz="1600" dirty="0" smtClean="0">
                <a:solidFill>
                  <a:srgbClr val="FF3399"/>
                </a:solidFill>
                <a:latin typeface="Consolas" pitchFamily="49" charset="0"/>
                <a:cs typeface="Consolas" pitchFamily="49" charset="0"/>
              </a:rPr>
              <a:t>}</a:t>
            </a:r>
          </a:p>
          <a:p>
            <a:r>
              <a:rPr lang="en-CA" sz="1600" dirty="0" smtClean="0">
                <a:solidFill>
                  <a:srgbClr val="FF3399"/>
                </a:solidFill>
                <a:latin typeface="Consolas" pitchFamily="49" charset="0"/>
                <a:cs typeface="Consolas" pitchFamily="49" charset="0"/>
              </a:rPr>
              <a:t> </a:t>
            </a:r>
          </a:p>
          <a:p>
            <a:r>
              <a:rPr lang="en-CA" sz="1600" dirty="0" smtClean="0">
                <a:solidFill>
                  <a:srgbClr val="FF3399"/>
                </a:solidFill>
                <a:latin typeface="Consolas" pitchFamily="49" charset="0"/>
                <a:cs typeface="Consolas" pitchFamily="49" charset="0"/>
              </a:rPr>
              <a:t>void Outer::Nested::set( </a:t>
            </a:r>
            <a:r>
              <a:rPr lang="en-CA" sz="1600" dirty="0" err="1" smtClean="0">
                <a:solidFill>
                  <a:srgbClr val="FF3399"/>
                </a:solidFill>
                <a:latin typeface="Consolas" pitchFamily="49" charset="0"/>
                <a:cs typeface="Consolas" pitchFamily="49" charset="0"/>
              </a:rPr>
              <a:t>int</a:t>
            </a:r>
            <a:r>
              <a:rPr lang="en-CA" sz="1600" dirty="0" smtClean="0">
                <a:solidFill>
                  <a:srgbClr val="FF3399"/>
                </a:solidFill>
                <a:latin typeface="Consolas" pitchFamily="49" charset="0"/>
                <a:cs typeface="Consolas" pitchFamily="49" charset="0"/>
              </a:rPr>
              <a:t> n ) {</a:t>
            </a:r>
          </a:p>
          <a:p>
            <a:r>
              <a:rPr lang="en-CA" sz="1600" dirty="0" smtClean="0">
                <a:solidFill>
                  <a:srgbClr val="FF3399"/>
                </a:solidFill>
                <a:latin typeface="Consolas" pitchFamily="49" charset="0"/>
                <a:cs typeface="Consolas" pitchFamily="49" charset="0"/>
              </a:rPr>
              <a:t>    </a:t>
            </a:r>
            <a:r>
              <a:rPr lang="en-CA" sz="1600" dirty="0" err="1" smtClean="0">
                <a:solidFill>
                  <a:srgbClr val="FF3399"/>
                </a:solidFill>
                <a:latin typeface="Consolas" pitchFamily="49" charset="0"/>
                <a:cs typeface="Consolas" pitchFamily="49" charset="0"/>
              </a:rPr>
              <a:t>node_value</a:t>
            </a:r>
            <a:r>
              <a:rPr lang="en-CA" sz="1600" dirty="0" smtClean="0">
                <a:solidFill>
                  <a:srgbClr val="FF3399"/>
                </a:solidFill>
                <a:latin typeface="Consolas" pitchFamily="49" charset="0"/>
                <a:cs typeface="Consolas" pitchFamily="49" charset="0"/>
              </a:rPr>
              <a:t> </a:t>
            </a:r>
            <a:r>
              <a:rPr lang="en-CA" sz="1600" dirty="0" smtClean="0">
                <a:solidFill>
                  <a:srgbClr val="FF3399"/>
                </a:solidFill>
                <a:latin typeface="Consolas" pitchFamily="49" charset="0"/>
                <a:cs typeface="Consolas" pitchFamily="49" charset="0"/>
              </a:rPr>
              <a:t>= n;</a:t>
            </a:r>
          </a:p>
          <a:p>
            <a:r>
              <a:rPr lang="en-CA" sz="1600" dirty="0" smtClean="0">
                <a:solidFill>
                  <a:srgbClr val="FF3399"/>
                </a:solidFill>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latin typeface="Arial" charset="0"/>
                <a:cs typeface="Arial" charset="0"/>
              </a:rPr>
              <a:t>Inner Classes</a:t>
            </a:r>
          </a:p>
        </p:txBody>
      </p:sp>
      <p:sp>
        <p:nvSpPr>
          <p:cNvPr id="6861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Java/C#, there is also the notion of an </a:t>
            </a:r>
            <a:r>
              <a:rPr lang="en-US" i="1" dirty="0" smtClean="0">
                <a:latin typeface="Arial" charset="0"/>
                <a:cs typeface="Arial" charset="0"/>
              </a:rPr>
              <a:t>inner</a:t>
            </a:r>
            <a:r>
              <a:rPr lang="en-US" dirty="0" smtClean="0">
                <a:latin typeface="Arial" charset="0"/>
                <a:cs typeface="Arial" charset="0"/>
              </a:rPr>
              <a:t> class</a:t>
            </a:r>
          </a:p>
          <a:p>
            <a:pPr lvl="1" eaLnBrk="1" hangingPunct="1"/>
            <a:r>
              <a:rPr lang="en-US" dirty="0" smtClean="0">
                <a:latin typeface="Arial" charset="0"/>
                <a:cs typeface="Arial" charset="0"/>
              </a:rPr>
              <a:t>This is an elegant object-oriented solution</a:t>
            </a:r>
          </a:p>
          <a:p>
            <a:pPr lvl="1" eaLnBrk="1" hangingPunct="1"/>
            <a:r>
              <a:rPr lang="en-US" sz="1800" dirty="0" smtClean="0">
                <a:latin typeface="Arial" charset="0"/>
                <a:cs typeface="Arial" charset="0"/>
              </a:rPr>
              <a:t>Any instance of the inner class </a:t>
            </a:r>
            <a:r>
              <a:rPr lang="en-US" dirty="0" smtClean="0">
                <a:latin typeface="Arial" charset="0"/>
                <a:cs typeface="Arial" charset="0"/>
              </a:rPr>
              <a:t>is linked to the instance of the outer class that created it</a:t>
            </a:r>
          </a:p>
          <a:p>
            <a:pPr lvl="1" eaLnBrk="1" hangingPunct="1"/>
            <a:r>
              <a:rPr lang="en-US" sz="1800" dirty="0" smtClean="0">
                <a:latin typeface="Arial" charset="0"/>
                <a:cs typeface="Arial" charset="0"/>
              </a:rPr>
              <a:t>That inner class can acces</a:t>
            </a:r>
            <a:r>
              <a:rPr lang="en-US" dirty="0" smtClean="0">
                <a:latin typeface="Arial" charset="0"/>
                <a:cs typeface="Arial" charset="0"/>
              </a:rPr>
              <a:t>s the member variables of the outer class</a:t>
            </a:r>
          </a:p>
          <a:p>
            <a:pPr lvl="1" eaLnBrk="1" hangingPunct="1"/>
            <a:endParaRPr lang="en-US" dirty="0" smtClean="0">
              <a:latin typeface="Arial" charset="0"/>
              <a:cs typeface="Arial" charset="0"/>
            </a:endParaRPr>
          </a:p>
          <a:p>
            <a:pPr eaLnBrk="1" hangingPunct="1">
              <a:buNone/>
            </a:pPr>
            <a:r>
              <a:rPr lang="en-US" dirty="0" smtClean="0">
                <a:latin typeface="Arial" charset="0"/>
                <a:cs typeface="Arial" charset="0"/>
              </a:rPr>
              <a:t>	If Node was an inner class of List, the node could determine its position with the list (not possible in C++):</a:t>
            </a:r>
          </a:p>
          <a:p>
            <a:pPr eaLnBrk="1" hangingPunct="1">
              <a:buNone/>
            </a:pPr>
            <a:endParaRPr lang="en-US" sz="1050" dirty="0" smtClean="0">
              <a:latin typeface="Consolas" pitchFamily="49" charset="0"/>
              <a:cs typeface="Consolas" pitchFamily="49" charset="0"/>
            </a:endParaRPr>
          </a:p>
          <a:p>
            <a:pPr lvl="1" eaLnBrk="1" hangingPunct="1">
              <a:buNone/>
            </a:pP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List::Node::position() const {</a:t>
            </a:r>
          </a:p>
          <a:p>
            <a:pPr lvl="1" eaLnBrk="1" hangingPunct="1">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posn</a:t>
            </a:r>
            <a:r>
              <a:rPr lang="en-US" sz="1600" dirty="0" smtClean="0">
                <a:latin typeface="Consolas" pitchFamily="49" charset="0"/>
                <a:cs typeface="Consolas" pitchFamily="49" charset="0"/>
              </a:rPr>
              <a:t> = 1;</a:t>
            </a:r>
          </a:p>
          <a:p>
            <a:pPr lvl="1" eaLnBrk="1" hangingPunct="1">
              <a:buNone/>
            </a:pPr>
            <a:endParaRPr lang="en-US" sz="1600" dirty="0" smtClean="0">
              <a:latin typeface="Consolas" pitchFamily="49" charset="0"/>
              <a:cs typeface="Consolas" pitchFamily="49" charset="0"/>
            </a:endParaRPr>
          </a:p>
          <a:p>
            <a:pPr lvl="1" eaLnBrk="1" hangingPunct="1">
              <a:buNone/>
            </a:pPr>
            <a:r>
              <a:rPr lang="en-US" sz="1600" dirty="0" smtClean="0">
                <a:latin typeface="Consolas" pitchFamily="49" charset="0"/>
                <a:cs typeface="Consolas" pitchFamily="49" charset="0"/>
              </a:rPr>
              <a:t>    for ( Node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a:t>
            </a:r>
            <a:r>
              <a:rPr lang="en-US" sz="1600" dirty="0" err="1" smtClean="0">
                <a:solidFill>
                  <a:srgbClr val="FF0000"/>
                </a:solidFill>
                <a:latin typeface="Consolas" pitchFamily="49" charset="0"/>
                <a:cs typeface="Consolas" pitchFamily="49" charset="0"/>
              </a:rPr>
              <a:t>list_head</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this;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ptr</a:t>
            </a:r>
            <a:r>
              <a:rPr lang="en-US" sz="1600" dirty="0" smtClean="0">
                <a:latin typeface="Consolas" pitchFamily="49" charset="0"/>
                <a:cs typeface="Consolas" pitchFamily="49" charset="0"/>
              </a:rPr>
              <a:t>-&gt;next() ) {</a:t>
            </a:r>
          </a:p>
          <a:p>
            <a:pPr lvl="1" eaLnBrk="1" hangingPunct="1">
              <a:buNone/>
            </a:pPr>
            <a:r>
              <a:rPr lang="en-US" sz="1600" dirty="0" smtClean="0">
                <a:latin typeface="Consolas" pitchFamily="49" charset="0"/>
                <a:cs typeface="Consolas" pitchFamily="49" charset="0"/>
              </a:rPr>
              <a:t>    } // empty loop body</a:t>
            </a:r>
          </a:p>
          <a:p>
            <a:pPr lvl="1" eaLnBrk="1" hangingPunct="1">
              <a:buNone/>
            </a:pPr>
            <a:endParaRPr lang="en-US" sz="1600" dirty="0" smtClean="0">
              <a:latin typeface="Consolas" pitchFamily="49" charset="0"/>
              <a:cs typeface="Consolas" pitchFamily="49" charset="0"/>
            </a:endParaRPr>
          </a:p>
          <a:p>
            <a:pPr lvl="1" eaLnBrk="1" hangingPunct="1">
              <a:buNone/>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posn</a:t>
            </a:r>
            <a:r>
              <a:rPr lang="en-US" sz="1600" dirty="0" smtClean="0">
                <a:latin typeface="Consolas" pitchFamily="49" charset="0"/>
                <a:cs typeface="Consolas" pitchFamily="49" charset="0"/>
              </a:rPr>
              <a:t>;</a:t>
            </a:r>
          </a:p>
          <a:p>
            <a:pPr lvl="1" eaLnBrk="1" hangingPunct="1">
              <a:buNone/>
            </a:pPr>
            <a:r>
              <a:rPr lang="en-US" sz="16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69635"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We dynamically allocated memory each time we added a new </a:t>
            </a:r>
            <a:r>
              <a:rPr lang="en-US" b="1" smtClean="0">
                <a:latin typeface="Courier New" pitchFamily="49" charset="0"/>
                <a:cs typeface="Arial" charset="0"/>
              </a:rPr>
              <a:t>int</a:t>
            </a:r>
            <a:r>
              <a:rPr lang="en-US" smtClean="0">
                <a:latin typeface="Arial" charset="0"/>
                <a:cs typeface="Arial" charset="0"/>
              </a:rPr>
              <a:t> into this list</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Suppose we delete a list before we remove everything from it</a:t>
            </a:r>
          </a:p>
          <a:p>
            <a:pPr lvl="1" eaLnBrk="1" hangingPunct="1"/>
            <a:r>
              <a:rPr lang="en-US" smtClean="0">
                <a:latin typeface="Arial" charset="0"/>
                <a:cs typeface="Arial" charset="0"/>
              </a:rPr>
              <a:t>This would leave the memory allocated with no reference to it</a:t>
            </a:r>
          </a:p>
        </p:txBody>
      </p:sp>
      <p:pic>
        <p:nvPicPr>
          <p:cNvPr id="4" name="Picture 4" descr="h1"/>
          <p:cNvPicPr>
            <a:picLocks noChangeAspect="1" noChangeArrowheads="1"/>
          </p:cNvPicPr>
          <p:nvPr/>
        </p:nvPicPr>
        <p:blipFill>
          <a:blip r:embed="rId2" cstate="print"/>
          <a:srcRect/>
          <a:stretch>
            <a:fillRect/>
          </a:stretch>
        </p:blipFill>
        <p:spPr bwMode="auto">
          <a:xfrm>
            <a:off x="971600" y="4005064"/>
            <a:ext cx="7072313" cy="436563"/>
          </a:xfrm>
          <a:prstGeom prst="rect">
            <a:avLst/>
          </a:prstGeom>
          <a:noFill/>
          <a:ln w="9525">
            <a:noFill/>
            <a:miter lim="800000"/>
            <a:headEnd/>
            <a:tailEnd/>
          </a:ln>
        </p:spPr>
      </p:pic>
      <p:sp>
        <p:nvSpPr>
          <p:cNvPr id="5" name="Oval 4"/>
          <p:cNvSpPr/>
          <p:nvPr/>
        </p:nvSpPr>
        <p:spPr>
          <a:xfrm>
            <a:off x="899592" y="3960352"/>
            <a:ext cx="1512168"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flipV="1">
            <a:off x="971600" y="3933056"/>
            <a:ext cx="144016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3933056"/>
            <a:ext cx="144016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0659"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Thus, we need a destructor:</a:t>
            </a:r>
          </a:p>
          <a:p>
            <a:pPr lvl="2" eaLnBrk="1" hangingPunct="1">
              <a:buFontTx/>
              <a:buNone/>
            </a:pPr>
            <a:r>
              <a:rPr lang="en-US" sz="1800" dirty="0" smtClean="0">
                <a:latin typeface="Consolas" pitchFamily="49" charset="0"/>
                <a:cs typeface="Consolas" pitchFamily="49" charset="0"/>
              </a:rPr>
              <a:t>class List {</a:t>
            </a:r>
          </a:p>
          <a:p>
            <a:pPr lvl="2" eaLnBrk="1" hangingPunct="1">
              <a:buFontTx/>
              <a:buNone/>
            </a:pPr>
            <a:r>
              <a:rPr lang="en-US" sz="1800" dirty="0" smtClean="0">
                <a:latin typeface="Consolas" pitchFamily="49" charset="0"/>
                <a:cs typeface="Consolas" pitchFamily="49" charset="0"/>
              </a:rPr>
              <a:t>    private:</a:t>
            </a:r>
          </a:p>
          <a:p>
            <a:pPr lvl="2" eaLnBrk="1" hangingPunct="1">
              <a:buFontTx/>
              <a:buNone/>
            </a:pPr>
            <a:r>
              <a:rPr lang="en-US" sz="1800" dirty="0" smtClean="0">
                <a:latin typeface="Consolas" pitchFamily="49" charset="0"/>
                <a:cs typeface="Consolas" pitchFamily="49" charset="0"/>
              </a:rPr>
              <a:t>        Node *</a:t>
            </a:r>
            <a:r>
              <a:rPr lang="en-US" sz="1800" dirty="0" err="1" smtClean="0">
                <a:latin typeface="Consolas" pitchFamily="49" charset="0"/>
                <a:cs typeface="Consolas" pitchFamily="49" charset="0"/>
              </a:rPr>
              <a:t>list_head</a:t>
            </a:r>
            <a:r>
              <a:rPr lang="en-US" sz="1800" dirty="0" smtClean="0">
                <a:latin typeface="Consolas" pitchFamily="49" charset="0"/>
                <a:cs typeface="Consolas" pitchFamily="49" charset="0"/>
              </a:rPr>
              <a:t>;</a:t>
            </a:r>
          </a:p>
          <a:p>
            <a:pPr lvl="2" eaLnBrk="1" hangingPunct="1">
              <a:buFontTx/>
              <a:buNone/>
            </a:pPr>
            <a:r>
              <a:rPr lang="en-US" sz="1800" dirty="0" smtClean="0">
                <a:latin typeface="Consolas" pitchFamily="49" charset="0"/>
                <a:cs typeface="Consolas" pitchFamily="49" charset="0"/>
              </a:rPr>
              <a:t>    public:</a:t>
            </a:r>
          </a:p>
          <a:p>
            <a:pPr lvl="2" eaLnBrk="1" hangingPunct="1">
              <a:buFontTx/>
              <a:buNone/>
            </a:pPr>
            <a:r>
              <a:rPr lang="en-US" sz="1800" dirty="0" smtClean="0">
                <a:latin typeface="Consolas" pitchFamily="49" charset="0"/>
                <a:cs typeface="Consolas" pitchFamily="49" charset="0"/>
              </a:rPr>
              <a:t>        List();</a:t>
            </a:r>
          </a:p>
          <a:p>
            <a:pPr lvl="2" eaLnBrk="1" hangingPunct="1">
              <a:buFontTx/>
              <a:buNone/>
            </a:pPr>
            <a:r>
              <a:rPr lang="en-US" sz="1800" dirty="0" smtClean="0">
                <a:latin typeface="Consolas" pitchFamily="49" charset="0"/>
                <a:cs typeface="Consolas" pitchFamily="49" charset="0"/>
              </a:rPr>
              <a:t>        </a:t>
            </a:r>
            <a:r>
              <a:rPr lang="en-US" sz="1800" b="1" dirty="0" smtClean="0">
                <a:solidFill>
                  <a:srgbClr val="FF0000"/>
                </a:solidFill>
                <a:latin typeface="Consolas" pitchFamily="49" charset="0"/>
                <a:cs typeface="Consolas" pitchFamily="49" charset="0"/>
              </a:rPr>
              <a:t>~List();</a:t>
            </a:r>
          </a:p>
          <a:p>
            <a:pPr lvl="2" eaLnBrk="1" hangingPunct="1">
              <a:buFontTx/>
              <a:buNone/>
            </a:pPr>
            <a:r>
              <a:rPr lang="en-US" sz="1800" dirty="0" smtClean="0">
                <a:latin typeface="Consolas" pitchFamily="49" charset="0"/>
                <a:cs typeface="Consolas" pitchFamily="49" charset="0"/>
              </a:rPr>
              <a:t>        // ...etc...</a:t>
            </a:r>
          </a:p>
          <a:p>
            <a:pPr lvl="2" eaLnBrk="1" hangingPunct="1">
              <a:buFontTx/>
              <a:buNone/>
            </a:pPr>
            <a:r>
              <a:rPr lang="en-US" sz="1800" dirty="0" smtClean="0">
                <a:latin typeface="Consolas" pitchFamily="49" charset="0"/>
                <a:cs typeface="Consolas" pitchFamily="49" charset="0"/>
              </a:rPr>
              <a:t>};</a:t>
            </a:r>
          </a:p>
          <a:p>
            <a:pPr eaLnBrk="1" hangingPunct="1">
              <a:buFontTx/>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1683" name="Rectangle 3"/>
          <p:cNvSpPr>
            <a:spLocks noGrp="1" noChangeArrowheads="1"/>
          </p:cNvSpPr>
          <p:nvPr>
            <p:ph type="body" idx="1"/>
          </p:nvPr>
        </p:nvSpPr>
        <p:spPr/>
        <p:txBody>
          <a:bodyPr/>
          <a:lstStyle/>
          <a:p>
            <a:pPr eaLnBrk="1" hangingPunct="1">
              <a:buFont typeface="Arial" charset="0"/>
              <a:buNone/>
            </a:pPr>
            <a:r>
              <a:rPr lang="en-US" smtClean="0">
                <a:latin typeface="Arial" charset="0"/>
                <a:cs typeface="Arial" charset="0"/>
              </a:rPr>
              <a:t>	The destructor has to delete any memory which had been allocated but has not yet been deallocated</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	This is straight-forward enough:</a:t>
            </a:r>
          </a:p>
          <a:p>
            <a:pPr eaLnBrk="1" hangingPunct="1">
              <a:buFontTx/>
              <a:buNone/>
            </a:pPr>
            <a:r>
              <a:rPr lang="en-US" smtClean="0">
                <a:latin typeface="Consolas" pitchFamily="49" charset="0"/>
                <a:cs typeface="Consolas" pitchFamily="49" charset="0"/>
              </a:rPr>
              <a:t>		while ( !empty() ) {</a:t>
            </a:r>
          </a:p>
          <a:p>
            <a:pPr eaLnBrk="1" hangingPunct="1">
              <a:buFontTx/>
              <a:buNone/>
            </a:pPr>
            <a:r>
              <a:rPr lang="en-US" smtClean="0">
                <a:latin typeface="Consolas" pitchFamily="49" charset="0"/>
                <a:cs typeface="Consolas" pitchFamily="49" charset="0"/>
              </a:rPr>
              <a:t>		    pop_front();</a:t>
            </a:r>
          </a:p>
          <a:p>
            <a:pPr eaLnBrk="1" hangingPunct="1">
              <a:buFontTx/>
              <a:buNone/>
            </a:pPr>
            <a:r>
              <a:rPr lang="en-US"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Arial" charset="0"/>
                <a:cs typeface="Arial" charset="0"/>
              </a:rPr>
              <a:t>Destructor</a:t>
            </a:r>
          </a:p>
        </p:txBody>
      </p:sp>
      <p:sp>
        <p:nvSpPr>
          <p:cNvPr id="7270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Is this efficient?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It runs in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time, where </a:t>
            </a:r>
            <a:r>
              <a:rPr lang="en-US" i="1" dirty="0" smtClean="0">
                <a:latin typeface="Times New Roman" pitchFamily="18" charset="0"/>
                <a:cs typeface="Arial" charset="0"/>
              </a:rPr>
              <a:t>n</a:t>
            </a:r>
            <a:r>
              <a:rPr lang="en-US" dirty="0" smtClean="0">
                <a:latin typeface="Arial" charset="0"/>
                <a:cs typeface="Arial" charset="0"/>
              </a:rPr>
              <a:t> is the number of objects in the linked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Given that </a:t>
            </a:r>
            <a:r>
              <a:rPr lang="en-US" dirty="0" smtClean="0">
                <a:latin typeface="Consolas" pitchFamily="49" charset="0"/>
                <a:cs typeface="Consolas" pitchFamily="49" charset="0"/>
              </a:rPr>
              <a:t>delete</a:t>
            </a:r>
            <a:r>
              <a:rPr lang="en-US" dirty="0" smtClean="0">
                <a:latin typeface="Arial" charset="0"/>
                <a:cs typeface="Arial" charset="0"/>
              </a:rPr>
              <a:t> is approximately 100</a:t>
            </a:r>
            <a:r>
              <a:rPr lang="en-CA" dirty="0" smtClean="0">
                <a:latin typeface="Arial" charset="0"/>
                <a:cs typeface="Arial" charset="0"/>
              </a:rPr>
              <a:t>×</a:t>
            </a:r>
            <a:r>
              <a:rPr lang="en-US" dirty="0" smtClean="0">
                <a:latin typeface="Arial" charset="0"/>
                <a:cs typeface="Arial" charset="0"/>
              </a:rPr>
              <a:t> slower than most other instructions (it does call the OS), the extra overhead is negligible...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latin typeface="Arial" charset="0"/>
                <a:cs typeface="Arial" charset="0"/>
              </a:rPr>
              <a:t>Making Copies</a:t>
            </a:r>
          </a:p>
        </p:txBody>
      </p:sp>
      <p:sp>
        <p:nvSpPr>
          <p:cNvPr id="73731"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Is this sufficient for a linked list class?</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Initially, it may appear yes, but we now have to look at how C++ copies objects during:</a:t>
            </a:r>
          </a:p>
          <a:p>
            <a:pPr lvl="1" eaLnBrk="1" hangingPunct="1"/>
            <a:r>
              <a:rPr lang="en-US" dirty="0" smtClean="0">
                <a:latin typeface="Arial" charset="0"/>
                <a:cs typeface="Arial" charset="0"/>
              </a:rPr>
              <a:t>Passing by value (making a copy), and</a:t>
            </a:r>
          </a:p>
          <a:p>
            <a:pPr lvl="1" eaLnBrk="1" hangingPunct="1"/>
            <a:r>
              <a:rPr lang="en-US" dirty="0" smtClean="0">
                <a:latin typeface="Arial" charset="0"/>
                <a:cs typeface="Arial" charset="0"/>
              </a:rPr>
              <a:t>Assignment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Value</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Recall that when you pass an integer to a function, a copy is made, so any changes to that parameter does not affect the original:</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iostream</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eaLnBrk="1" hangingPunct="1">
              <a:buFont typeface="Arial" charset="0"/>
              <a:buNone/>
            </a:pPr>
            <a:r>
              <a:rPr lang="en-US" sz="1600" dirty="0" smtClean="0">
                <a:latin typeface="Consolas" pitchFamily="49" charset="0"/>
                <a:cs typeface="Consolas" pitchFamily="49" charset="0"/>
              </a:rPr>
              <a:t>		    ++n;</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std::</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counter &lt;&lt; std::</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  // counter is still 0</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Reference</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If you want to change the value, you can pass by reference:</a:t>
            </a:r>
            <a:br>
              <a:rPr lang="en-US" dirty="0" smtClean="0">
                <a:latin typeface="Arial" charset="0"/>
                <a:cs typeface="Arial" charset="0"/>
              </a:rPr>
            </a:br>
            <a:endParaRPr lang="en-US" dirty="0" smtClean="0">
              <a:latin typeface="Arial" charset="0"/>
              <a:cs typeface="Arial" charset="0"/>
            </a:endParaRP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iostream</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&amp;n ) {</a:t>
            </a:r>
          </a:p>
          <a:p>
            <a:pPr eaLnBrk="1" hangingPunct="1">
              <a:buFont typeface="Arial" charset="0"/>
              <a:buNone/>
            </a:pPr>
            <a:r>
              <a:rPr lang="en-US" sz="1600" dirty="0" smtClean="0">
                <a:latin typeface="Consolas" pitchFamily="49" charset="0"/>
                <a:cs typeface="Consolas" pitchFamily="49" charset="0"/>
              </a:rPr>
              <a:t>		    ++n;</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std::</a:t>
            </a:r>
            <a:r>
              <a:rPr lang="en-US" sz="1600" dirty="0" err="1" smtClean="0">
                <a:latin typeface="Consolas" pitchFamily="49" charset="0"/>
                <a:cs typeface="Consolas" pitchFamily="49" charset="0"/>
              </a:rPr>
              <a:t>cout</a:t>
            </a:r>
            <a:r>
              <a:rPr lang="en-US" sz="1600" dirty="0" smtClean="0">
                <a:latin typeface="Consolas" pitchFamily="49" charset="0"/>
                <a:cs typeface="Consolas" pitchFamily="49" charset="0"/>
              </a:rPr>
              <a:t> &lt;&lt; counter &lt;&lt; std::</a:t>
            </a:r>
            <a:r>
              <a:rPr lang="en-US" sz="1600" dirty="0" err="1" smtClean="0">
                <a:latin typeface="Consolas" pitchFamily="49" charset="0"/>
                <a:cs typeface="Consolas" pitchFamily="49" charset="0"/>
              </a:rPr>
              <a:t>endl</a:t>
            </a:r>
            <a:r>
              <a:rPr lang="en-US" sz="1600" dirty="0" smtClean="0">
                <a:latin typeface="Consolas" pitchFamily="49" charset="0"/>
                <a:cs typeface="Consolas" pitchFamily="49" charset="0"/>
              </a:rPr>
              <a:t>;  // counter is now 1</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latin typeface="Arial" charset="0"/>
                <a:cs typeface="Arial" charset="0"/>
              </a:rPr>
              <a:t>Accessors</a:t>
            </a:r>
            <a:endParaRPr lang="en-US" dirty="0" smtClean="0">
              <a:latin typeface="Arial" charset="0"/>
              <a:cs typeface="Arial" charset="0"/>
            </a:endParaRPr>
          </a:p>
        </p:txBody>
      </p:sp>
      <p:sp>
        <p:nvSpPr>
          <p:cNvPr id="1024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C++, a member function cannot have the same name as a member variable</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Possible solutions:</a:t>
            </a:r>
            <a:endParaRPr lang="en-US" b="1" dirty="0" smtClean="0">
              <a:latin typeface="Consolas" pitchFamily="49" charset="0"/>
              <a:cs typeface="Consolas" pitchFamily="49" charset="0"/>
            </a:endParaRPr>
          </a:p>
        </p:txBody>
      </p:sp>
      <p:graphicFrame>
        <p:nvGraphicFramePr>
          <p:cNvPr id="4" name="Table 3"/>
          <p:cNvGraphicFramePr>
            <a:graphicFrameLocks noGrp="1"/>
          </p:cNvGraphicFramePr>
          <p:nvPr/>
        </p:nvGraphicFramePr>
        <p:xfrm>
          <a:off x="467544" y="3068960"/>
          <a:ext cx="8367918" cy="2286000"/>
        </p:xfrm>
        <a:graphic>
          <a:graphicData uri="http://schemas.openxmlformats.org/drawingml/2006/table">
            <a:tbl>
              <a:tblPr>
                <a:tableStyleId>{2D5ABB26-0587-4C30-8999-92F81FD0307C}</a:tableStyleId>
              </a:tblPr>
              <a:tblGrid>
                <a:gridCol w="2268760"/>
                <a:gridCol w="1619672"/>
                <a:gridCol w="4479486"/>
              </a:tblGrid>
              <a:tr h="370840">
                <a:tc>
                  <a:txBody>
                    <a:bodyPr/>
                    <a:lstStyle/>
                    <a:p>
                      <a:endParaRPr lang="en-CA" sz="2000" dirty="0"/>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c>
                  <a:txBody>
                    <a:bodyPr/>
                    <a:lstStyle/>
                    <a:p>
                      <a:pPr algn="ctr"/>
                      <a:r>
                        <a:rPr lang="en-CA" sz="2000" b="1" dirty="0" smtClean="0"/>
                        <a:t>Member</a:t>
                      </a:r>
                    </a:p>
                    <a:p>
                      <a:pPr algn="ctr"/>
                      <a:r>
                        <a:rPr lang="en-CA" sz="2000" b="1" dirty="0" smtClean="0"/>
                        <a:t>Variables</a:t>
                      </a:r>
                      <a:endParaRPr lang="en-CA" sz="2000" b="1" dirty="0"/>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c>
                  <a:txBody>
                    <a:bodyPr/>
                    <a:lstStyle/>
                    <a:p>
                      <a:pPr algn="ctr"/>
                      <a:r>
                        <a:rPr lang="en-CA" sz="2000" b="1" dirty="0" smtClean="0"/>
                        <a:t>Member</a:t>
                      </a:r>
                    </a:p>
                    <a:p>
                      <a:pPr algn="ctr"/>
                      <a:r>
                        <a:rPr lang="en-CA" sz="2000" b="1" dirty="0" smtClean="0"/>
                        <a:t>Functions</a:t>
                      </a:r>
                      <a:endParaRPr lang="en-CA" sz="2000" b="1" dirty="0"/>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r>
              <a:tr h="370840">
                <a:tc>
                  <a:txBody>
                    <a:bodyPr/>
                    <a:lstStyle/>
                    <a:p>
                      <a:r>
                        <a:rPr lang="en-CA" sz="2000" dirty="0" smtClean="0"/>
                        <a:t>Vary</a:t>
                      </a:r>
                      <a:r>
                        <a:rPr lang="en-CA" sz="2000" baseline="0" dirty="0" smtClean="0"/>
                        <a:t> capitalization</a:t>
                      </a:r>
                      <a:endParaRPr lang="en-CA" sz="2000" dirty="0"/>
                    </a:p>
                  </a:txBody>
                  <a:tcPr>
                    <a:lnT w="12700" cap="flat" cmpd="sng" algn="ctr">
                      <a:solidFill>
                        <a:srgbClr val="7030A0"/>
                      </a:solidFill>
                      <a:prstDash val="sysDot"/>
                      <a:round/>
                      <a:headEnd type="none" w="med" len="med"/>
                      <a:tailEnd type="none" w="med" len="med"/>
                    </a:lnT>
                  </a:tcPr>
                </a:tc>
                <a:tc>
                  <a:txBody>
                    <a:bodyPr/>
                    <a:lstStyle/>
                    <a:p>
                      <a:r>
                        <a:rPr lang="en-CA" sz="2000" dirty="0" err="1" smtClean="0">
                          <a:latin typeface="Consolas" pitchFamily="49" charset="0"/>
                          <a:cs typeface="Consolas" pitchFamily="49" charset="0"/>
                        </a:rPr>
                        <a:t>next_node</a:t>
                      </a:r>
                      <a:endParaRPr lang="en-CA" sz="2000" dirty="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c>
                  <a:txBody>
                    <a:bodyPr/>
                    <a:lstStyle/>
                    <a:p>
                      <a:r>
                        <a:rPr lang="en-CA" sz="2000" dirty="0" smtClean="0">
                          <a:latin typeface="Consolas" pitchFamily="49" charset="0"/>
                          <a:cs typeface="Consolas" pitchFamily="49" charset="0"/>
                        </a:rPr>
                        <a:t> </a:t>
                      </a:r>
                      <a:r>
                        <a:rPr lang="en-CA" sz="2000" dirty="0" err="1" smtClean="0">
                          <a:latin typeface="Consolas" pitchFamily="49" charset="0"/>
                          <a:cs typeface="Consolas" pitchFamily="49" charset="0"/>
                        </a:rPr>
                        <a:t>Next_node</a:t>
                      </a:r>
                      <a:r>
                        <a:rPr lang="en-CA" sz="2000" dirty="0" smtClean="0">
                          <a:latin typeface="Consolas" pitchFamily="49" charset="0"/>
                          <a:cs typeface="Consolas" pitchFamily="49" charset="0"/>
                        </a:rPr>
                        <a:t>()</a:t>
                      </a:r>
                      <a:r>
                        <a:rPr lang="en-CA" sz="2000" dirty="0" smtClean="0">
                          <a:latin typeface="Arial" pitchFamily="34" charset="0"/>
                          <a:cs typeface="Arial" pitchFamily="34" charset="0"/>
                        </a:rPr>
                        <a:t> or </a:t>
                      </a:r>
                      <a:r>
                        <a:rPr lang="en-CA" sz="2000" dirty="0" err="1" smtClean="0">
                          <a:latin typeface="Consolas" pitchFamily="49" charset="0"/>
                          <a:cs typeface="Consolas" pitchFamily="49" charset="0"/>
                        </a:rPr>
                        <a:t>NextNode</a:t>
                      </a:r>
                      <a:r>
                        <a:rPr lang="en-CA" sz="2000" dirty="0" smtClean="0">
                          <a:latin typeface="Consolas" pitchFamily="49" charset="0"/>
                          <a:cs typeface="Consolas" pitchFamily="49" charset="0"/>
                        </a:rPr>
                        <a:t>()</a:t>
                      </a:r>
                      <a:endParaRPr lang="en-CA" sz="2000" dirty="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r>
              <a:tr h="370840">
                <a:tc>
                  <a:txBody>
                    <a:bodyPr/>
                    <a:lstStyle/>
                    <a:p>
                      <a:r>
                        <a:rPr lang="en-CA" sz="2000" dirty="0" smtClean="0"/>
                        <a:t>Prefix with “get”</a:t>
                      </a:r>
                      <a:endParaRPr lang="en-CA" sz="2000" dirty="0"/>
                    </a:p>
                  </a:txBody>
                  <a:tcPr/>
                </a:tc>
                <a:tc>
                  <a:txBody>
                    <a:bodyPr/>
                    <a:lstStyle/>
                    <a:p>
                      <a:r>
                        <a:rPr lang="en-CA" sz="2000" dirty="0" err="1" smtClean="0">
                          <a:latin typeface="Consolas" pitchFamily="49" charset="0"/>
                          <a:cs typeface="Consolas" pitchFamily="49" charset="0"/>
                        </a:rPr>
                        <a:t>next_node</a:t>
                      </a:r>
                      <a:endParaRPr lang="en-CA" sz="200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latin typeface="Consolas" pitchFamily="49" charset="0"/>
                          <a:cs typeface="Consolas" pitchFamily="49" charset="0"/>
                        </a:rPr>
                        <a:t> </a:t>
                      </a:r>
                      <a:r>
                        <a:rPr lang="en-CA" sz="2000" dirty="0" err="1" smtClean="0">
                          <a:latin typeface="Consolas" pitchFamily="49" charset="0"/>
                          <a:cs typeface="Consolas" pitchFamily="49" charset="0"/>
                        </a:rPr>
                        <a:t>get_next_node</a:t>
                      </a:r>
                      <a:r>
                        <a:rPr lang="en-CA" sz="2000" dirty="0" smtClean="0">
                          <a:latin typeface="Consolas" pitchFamily="49" charset="0"/>
                          <a:cs typeface="Consolas" pitchFamily="49" charset="0"/>
                        </a:rPr>
                        <a:t>()</a:t>
                      </a:r>
                      <a:r>
                        <a:rPr lang="en-CA" sz="2000" dirty="0" smtClean="0">
                          <a:latin typeface="Arial" pitchFamily="34" charset="0"/>
                          <a:cs typeface="Arial" pitchFamily="34" charset="0"/>
                        </a:rPr>
                        <a:t> / </a:t>
                      </a:r>
                      <a:r>
                        <a:rPr lang="en-CA" sz="2000" dirty="0" err="1" smtClean="0">
                          <a:latin typeface="Consolas" pitchFamily="49" charset="0"/>
                          <a:cs typeface="Consolas" pitchFamily="49" charset="0"/>
                        </a:rPr>
                        <a:t>getNextNode</a:t>
                      </a:r>
                      <a:r>
                        <a:rPr lang="en-CA" sz="2000" dirty="0" smtClean="0">
                          <a:latin typeface="Consolas" pitchFamily="49" charset="0"/>
                          <a:cs typeface="Consolas" pitchFamily="49" charset="0"/>
                        </a:rPr>
                        <a:t>()</a:t>
                      </a:r>
                    </a:p>
                  </a:txBody>
                  <a:tcPr/>
                </a:tc>
              </a:tr>
              <a:tr h="370840">
                <a:tc>
                  <a:txBody>
                    <a:bodyPr/>
                    <a:lstStyle/>
                    <a:p>
                      <a:r>
                        <a:rPr lang="en-CA" sz="2000" dirty="0" smtClean="0"/>
                        <a:t>Use an underscore</a:t>
                      </a:r>
                      <a:endParaRPr lang="en-CA" sz="2000" dirty="0"/>
                    </a:p>
                  </a:txBody>
                  <a:tcPr/>
                </a:tc>
                <a:tc>
                  <a:txBody>
                    <a:bodyPr/>
                    <a:lstStyle/>
                    <a:p>
                      <a:r>
                        <a:rPr lang="en-CA" sz="2000" dirty="0" err="1" smtClean="0">
                          <a:latin typeface="Consolas" pitchFamily="49" charset="0"/>
                          <a:cs typeface="Consolas" pitchFamily="49" charset="0"/>
                        </a:rPr>
                        <a:t>next_node</a:t>
                      </a:r>
                      <a:r>
                        <a:rPr lang="en-CA" sz="2000" dirty="0" smtClean="0">
                          <a:latin typeface="Consolas" pitchFamily="49" charset="0"/>
                          <a:cs typeface="Consolas" pitchFamily="49" charset="0"/>
                        </a:rPr>
                        <a:t>_</a:t>
                      </a:r>
                      <a:endParaRPr lang="en-CA" sz="2000" dirty="0">
                        <a:latin typeface="Consolas" pitchFamily="49" charset="0"/>
                        <a:cs typeface="Consolas" pitchFamily="49" charset="0"/>
                      </a:endParaRPr>
                    </a:p>
                  </a:txBody>
                  <a:tcPr/>
                </a:tc>
                <a:tc>
                  <a:txBody>
                    <a:bodyPr/>
                    <a:lstStyle/>
                    <a:p>
                      <a:r>
                        <a:rPr lang="en-CA" sz="2000" dirty="0" smtClean="0">
                          <a:latin typeface="Consolas" pitchFamily="49" charset="0"/>
                          <a:cs typeface="Consolas" pitchFamily="49" charset="0"/>
                        </a:rPr>
                        <a:t> </a:t>
                      </a:r>
                      <a:r>
                        <a:rPr lang="en-CA" sz="2000" dirty="0" err="1" smtClean="0">
                          <a:latin typeface="Consolas" pitchFamily="49" charset="0"/>
                          <a:cs typeface="Consolas" pitchFamily="49" charset="0"/>
                        </a:rPr>
                        <a:t>next_node</a:t>
                      </a:r>
                      <a:r>
                        <a:rPr lang="en-CA" sz="2000" dirty="0" smtClean="0">
                          <a:latin typeface="Consolas" pitchFamily="49" charset="0"/>
                          <a:cs typeface="Consolas" pitchFamily="49" charset="0"/>
                        </a:rPr>
                        <a:t>()</a:t>
                      </a:r>
                      <a:endParaRPr lang="en-CA" sz="2000" dirty="0">
                        <a:latin typeface="Consolas" pitchFamily="49" charset="0"/>
                        <a:cs typeface="Consolas" pitchFamily="49" charset="0"/>
                      </a:endParaRPr>
                    </a:p>
                  </a:txBody>
                  <a:tcPr/>
                </a:tc>
              </a:tr>
              <a:tr h="370840">
                <a:tc>
                  <a:txBody>
                    <a:bodyPr/>
                    <a:lstStyle/>
                    <a:p>
                      <a:r>
                        <a:rPr lang="en-CA" sz="2000" dirty="0" smtClean="0"/>
                        <a:t>Different names</a:t>
                      </a:r>
                      <a:endParaRPr lang="en-CA" sz="2000" dirty="0"/>
                    </a:p>
                  </a:txBody>
                  <a:tcPr>
                    <a:lnB w="12700" cap="flat" cmpd="sng" algn="ctr">
                      <a:solidFill>
                        <a:srgbClr val="7030A0"/>
                      </a:solidFill>
                      <a:prstDash val="sysDot"/>
                      <a:round/>
                      <a:headEnd type="none" w="med" len="med"/>
                      <a:tailEnd type="none" w="med" len="med"/>
                    </a:lnB>
                  </a:tcPr>
                </a:tc>
                <a:tc>
                  <a:txBody>
                    <a:bodyPr/>
                    <a:lstStyle/>
                    <a:p>
                      <a:r>
                        <a:rPr lang="en-CA" sz="2000" dirty="0" err="1" smtClean="0">
                          <a:latin typeface="Consolas" pitchFamily="49" charset="0"/>
                          <a:cs typeface="Consolas" pitchFamily="49" charset="0"/>
                        </a:rPr>
                        <a:t>next_node</a:t>
                      </a:r>
                      <a:endParaRPr lang="en-CA" sz="20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c>
                  <a:txBody>
                    <a:bodyPr/>
                    <a:lstStyle/>
                    <a:p>
                      <a:r>
                        <a:rPr lang="en-CA" sz="2000" dirty="0" smtClean="0">
                          <a:latin typeface="Consolas" pitchFamily="49" charset="0"/>
                          <a:cs typeface="Consolas" pitchFamily="49" charset="0"/>
                        </a:rPr>
                        <a:t> next()</a:t>
                      </a:r>
                      <a:endParaRPr lang="en-CA" sz="20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r>
            </a:tbl>
          </a:graphicData>
        </a:graphic>
      </p:graphicFrame>
      <p:sp>
        <p:nvSpPr>
          <p:cNvPr id="5" name="Rectangle 4"/>
          <p:cNvSpPr/>
          <p:nvPr/>
        </p:nvSpPr>
        <p:spPr>
          <a:xfrm>
            <a:off x="1403648" y="5805264"/>
            <a:ext cx="6912768" cy="923330"/>
          </a:xfrm>
          <a:prstGeom prst="rect">
            <a:avLst/>
          </a:prstGeom>
        </p:spPr>
        <p:txBody>
          <a:bodyPr wrap="square">
            <a:spAutoFit/>
          </a:bodyPr>
          <a:lstStyle/>
          <a:p>
            <a:r>
              <a:rPr lang="en-US" b="1" dirty="0" smtClean="0">
                <a:solidFill>
                  <a:srgbClr val="FF0000"/>
                </a:solidFill>
              </a:rPr>
              <a:t>Always use the naming convention and coding styles used by your employer—even if you disagree with them</a:t>
            </a:r>
          </a:p>
          <a:p>
            <a:pPr>
              <a:buFont typeface="Arial" pitchFamily="34" charset="0"/>
              <a:buChar char="•"/>
            </a:pPr>
            <a:r>
              <a:rPr lang="en-US" b="1" dirty="0" smtClean="0">
                <a:solidFill>
                  <a:srgbClr val="FF0000"/>
                </a:solidFill>
              </a:rPr>
              <a:t>  Consistency aids in maintenance</a:t>
            </a:r>
            <a:endParaRPr lang="en-C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Pass by Pointer (C)</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C, you would pass the address of the object to change it:</a:t>
            </a:r>
            <a:br>
              <a:rPr lang="en-US" dirty="0" smtClean="0">
                <a:latin typeface="Arial" charset="0"/>
                <a:cs typeface="Arial" charset="0"/>
              </a:rPr>
            </a:br>
            <a:endParaRPr lang="en-US" dirty="0" smtClean="0">
              <a:latin typeface="Arial" charset="0"/>
              <a:cs typeface="Arial" charset="0"/>
            </a:endParaRP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#include &lt;</a:t>
            </a:r>
            <a:r>
              <a:rPr lang="en-US" sz="1600" dirty="0" err="1" smtClean="0">
                <a:latin typeface="Consolas" pitchFamily="49" charset="0"/>
                <a:cs typeface="Consolas" pitchFamily="49" charset="0"/>
              </a:rPr>
              <a:t>stdio.h</a:t>
            </a:r>
            <a:r>
              <a:rPr lang="en-US" sz="1600" dirty="0" smtClean="0">
                <a:latin typeface="Consolas" pitchFamily="49" charset="0"/>
                <a:cs typeface="Consolas" pitchFamily="49" charset="0"/>
              </a:rPr>
              <a:t>&gt;</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increment(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pn</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pn</a:t>
            </a:r>
            <a:r>
              <a:rPr lang="en-US" sz="1600" dirty="0" smtClean="0">
                <a:latin typeface="Consolas" pitchFamily="49" charset="0"/>
                <a:cs typeface="Consolas" pitchFamily="49" charset="0"/>
              </a:rPr>
              <a:t>);</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main()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counter = 0;</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increment( &amp;counter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printf</a:t>
            </a:r>
            <a:r>
              <a:rPr lang="en-US" sz="1600" dirty="0" smtClean="0">
                <a:latin typeface="Consolas" pitchFamily="49" charset="0"/>
                <a:cs typeface="Consolas" pitchFamily="49" charset="0"/>
              </a:rPr>
              <a:t>( "%d", counter );            // counter is now 1</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Pass by reference could be used to modify a list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reverse( List &amp;list ) {</a:t>
            </a:r>
          </a:p>
          <a:p>
            <a:pPr eaLnBrk="1" hangingPunct="1">
              <a:buFont typeface="Arial" charset="0"/>
              <a:buNone/>
            </a:pP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while ( !</a:t>
            </a:r>
            <a:r>
              <a:rPr lang="en-US" sz="1600" dirty="0" err="1" smtClean="0">
                <a:latin typeface="Consolas" pitchFamily="49" charset="0"/>
                <a:cs typeface="Consolas" pitchFamily="49" charset="0"/>
              </a:rPr>
              <a:t>list.empty</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tmp.push_front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ls.pop_front</a:t>
            </a:r>
            <a:r>
              <a:rPr lang="en-US" sz="1600" dirty="0" smtClean="0">
                <a:latin typeface="Consolas" pitchFamily="49" charset="0"/>
                <a:cs typeface="Consolas" pitchFamily="49" charset="0"/>
              </a:rPr>
              <a:t>() );</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None/>
            </a:pPr>
            <a:r>
              <a:rPr lang="en-US" sz="1600" dirty="0" smtClean="0">
                <a:latin typeface="Consolas" pitchFamily="49" charset="0"/>
                <a:cs typeface="Consolas" pitchFamily="49" charset="0"/>
              </a:rPr>
              <a:t>            // All the member variables of 'list' and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are swapped</a:t>
            </a:r>
          </a:p>
          <a:p>
            <a:pPr eaLnBrk="1" hangingPunct="1">
              <a:buNone/>
            </a:pPr>
            <a:r>
              <a:rPr lang="en-US" sz="1600" dirty="0" smtClean="0">
                <a:latin typeface="Consolas" pitchFamily="49" charset="0"/>
                <a:cs typeface="Consolas" pitchFamily="49" charset="0"/>
              </a:rPr>
              <a:t>		    std::swap( list,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 The memory for '</a:t>
            </a:r>
            <a:r>
              <a:rPr lang="en-US" sz="1600" dirty="0" err="1" smtClean="0">
                <a:latin typeface="Consolas" pitchFamily="49" charset="0"/>
                <a:cs typeface="Consolas" pitchFamily="49" charset="0"/>
              </a:rPr>
              <a:t>tmp</a:t>
            </a:r>
            <a:r>
              <a:rPr lang="en-US" sz="1600" dirty="0" smtClean="0">
                <a:latin typeface="Consolas" pitchFamily="49" charset="0"/>
                <a:cs typeface="Consolas" pitchFamily="49" charset="0"/>
              </a:rPr>
              <a:t>' will be cleaned up</a:t>
            </a: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If you wanted to prevent the argument from being modified, you</a:t>
            </a:r>
            <a:br>
              <a:rPr lang="en-US" dirty="0" smtClean="0">
                <a:latin typeface="Arial" charset="0"/>
                <a:cs typeface="Arial" charset="0"/>
              </a:rPr>
            </a:br>
            <a:r>
              <a:rPr lang="en-US" dirty="0" smtClean="0">
                <a:latin typeface="Arial" charset="0"/>
                <a:cs typeface="Arial" charset="0"/>
              </a:rPr>
              <a:t>could declare it </a:t>
            </a:r>
            <a:r>
              <a:rPr lang="en-US" dirty="0" smtClean="0">
                <a:solidFill>
                  <a:srgbClr val="FF0000"/>
                </a:solidFill>
                <a:latin typeface="Consolas" pitchFamily="49" charset="0"/>
                <a:cs typeface="Consolas" pitchFamily="49" charset="0"/>
              </a:rPr>
              <a:t>const</a:t>
            </a:r>
            <a:r>
              <a:rPr lang="en-US" dirty="0" smtClean="0">
                <a:latin typeface="Arial" charset="0"/>
                <a:cs typeface="Arial" charset="0"/>
              </a:rPr>
              <a: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double average( List </a:t>
            </a:r>
            <a:r>
              <a:rPr lang="en-US" sz="1600" dirty="0" smtClean="0">
                <a:solidFill>
                  <a:srgbClr val="FF0000"/>
                </a:solidFill>
                <a:latin typeface="Consolas" pitchFamily="49" charset="0"/>
                <a:cs typeface="Consolas" pitchFamily="49" charset="0"/>
              </a:rPr>
              <a:t>const </a:t>
            </a:r>
            <a:r>
              <a:rPr lang="en-US" sz="1600" dirty="0" smtClean="0">
                <a:latin typeface="Consolas" pitchFamily="49" charset="0"/>
                <a:cs typeface="Consolas" pitchFamily="49" charset="0"/>
              </a:rPr>
              <a:t>&amp;</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min,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max ) {</a:t>
            </a:r>
          </a:p>
          <a:p>
            <a:pPr eaLnBrk="1" hangingPunct="1">
              <a:buFont typeface="Arial" charset="0"/>
              <a:buNone/>
            </a:pPr>
            <a:r>
              <a:rPr lang="en-US" sz="1600" dirty="0" smtClean="0">
                <a:latin typeface="Consolas" pitchFamily="49" charset="0"/>
                <a:cs typeface="Consolas" pitchFamily="49" charset="0"/>
              </a:rPr>
              <a:t>		    double sum = 0, count = 0;</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for ( List::Node *ptr = begin();</a:t>
            </a:r>
          </a:p>
          <a:p>
            <a:pPr eaLnBrk="1" hangingPunct="1">
              <a:buFont typeface="Arial" charset="0"/>
              <a:buNone/>
            </a:pPr>
            <a:r>
              <a:rPr lang="en-US" sz="1600" dirty="0" smtClean="0">
                <a:latin typeface="Consolas" pitchFamily="49" charset="0"/>
                <a:cs typeface="Consolas" pitchFamily="49" charset="0"/>
              </a:rPr>
              <a:t>	               ptr != end(); ptr = ptr-&gt;next() ) {</a:t>
            </a:r>
          </a:p>
          <a:p>
            <a:pPr eaLnBrk="1" hangingPunct="1">
              <a:buFont typeface="Arial" charset="0"/>
              <a:buNone/>
            </a:pPr>
            <a:r>
              <a:rPr lang="en-US" sz="1600" dirty="0" smtClean="0">
                <a:latin typeface="Consolas" pitchFamily="49" charset="0"/>
                <a:cs typeface="Consolas" pitchFamily="49" charset="0"/>
              </a:rPr>
              <a:t>		        sum += ptr-</a:t>
            </a:r>
            <a:r>
              <a:rPr lang="en-US" sz="1600" dirty="0" smtClean="0">
                <a:latin typeface="Consolas" pitchFamily="49" charset="0"/>
                <a:cs typeface="Consolas" pitchFamily="49" charset="0"/>
              </a:rPr>
              <a:t>&gt;value();</a:t>
            </a: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++count;</a:t>
            </a:r>
          </a:p>
          <a:p>
            <a:pPr eaLnBrk="1" hangingPunct="1">
              <a:buFont typeface="Arial" charset="0"/>
              <a:buNone/>
            </a:pPr>
            <a:r>
              <a:rPr lang="en-US" sz="1600" dirty="0" smtClean="0">
                <a:latin typeface="Consolas" pitchFamily="49" charset="0"/>
                <a:cs typeface="Consolas" pitchFamily="49" charset="0"/>
              </a:rPr>
              <a:t>		    }</a:t>
            </a:r>
          </a:p>
          <a:p>
            <a:pPr eaLnBrk="1" hangingPunct="1">
              <a:buFont typeface="Arial" charset="0"/>
              <a:buNone/>
            </a:pP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return sum/count;</a:t>
            </a:r>
          </a:p>
          <a:p>
            <a:pPr eaLnBrk="1" hangingPunct="1">
              <a:buFont typeface="Arial" charset="0"/>
              <a:buNone/>
            </a:pPr>
            <a:r>
              <a:rPr lang="en-US" sz="1600" dirty="0" smtClean="0">
                <a:latin typeface="Consolas" pitchFamily="49" charset="0"/>
                <a:cs typeface="Consolas" pitchFamily="49" charset="0"/>
              </a:rPr>
              <a:t>		}</a:t>
            </a:r>
          </a:p>
        </p:txBody>
      </p:sp>
      <p:sp>
        <p:nvSpPr>
          <p:cNvPr id="5" name="TextBox 4"/>
          <p:cNvSpPr txBox="1"/>
          <p:nvPr/>
        </p:nvSpPr>
        <p:spPr>
          <a:xfrm>
            <a:off x="827584" y="5949280"/>
            <a:ext cx="8032968" cy="369332"/>
          </a:xfrm>
          <a:prstGeom prst="rect">
            <a:avLst/>
          </a:prstGeom>
          <a:noFill/>
        </p:spPr>
        <p:txBody>
          <a:bodyPr wrap="none" rtlCol="0">
            <a:spAutoFit/>
          </a:bodyPr>
          <a:lstStyle/>
          <a:p>
            <a:r>
              <a:rPr lang="en-CA" dirty="0" smtClean="0">
                <a:solidFill>
                  <a:srgbClr val="FF0000"/>
                </a:solidFill>
              </a:rPr>
              <a:t>Note:  this reveals a weakness in our model—we will discuss </a:t>
            </a:r>
            <a:r>
              <a:rPr lang="en-CA" dirty="0" err="1" smtClean="0">
                <a:solidFill>
                  <a:srgbClr val="FF0000"/>
                </a:solidFill>
              </a:rPr>
              <a:t>iterators</a:t>
            </a:r>
            <a:r>
              <a:rPr lang="en-CA" dirty="0" smtClean="0">
                <a:solidFill>
                  <a:srgbClr val="FF0000"/>
                </a:solidFill>
              </a:rPr>
              <a:t> later…</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What if you want to pass a copy of a linked list to a function—where the function can modify the passed argument, but the original is unchanged?</a:t>
            </a:r>
          </a:p>
          <a:p>
            <a:pPr lvl="1" eaLnBrk="1" hangingPunct="1"/>
            <a:r>
              <a:rPr lang="en-US" dirty="0" smtClean="0">
                <a:latin typeface="Arial" charset="0"/>
                <a:cs typeface="Arial" charset="0"/>
              </a:rPr>
              <a:t>By default, all the member variables are simply copied over into the new instance of the class</a:t>
            </a:r>
          </a:p>
          <a:p>
            <a:pPr lvl="1" eaLnBrk="1" hangingPunct="1"/>
            <a:r>
              <a:rPr lang="en-US" dirty="0" smtClean="0">
                <a:latin typeface="Arial" charset="0"/>
                <a:cs typeface="Arial" charset="0"/>
              </a:rPr>
              <a:t>This is the </a:t>
            </a:r>
            <a:r>
              <a:rPr lang="en-US" i="1" dirty="0" smtClean="0">
                <a:latin typeface="Arial" charset="0"/>
                <a:cs typeface="Arial" charset="0"/>
              </a:rPr>
              <a:t>default copy constructor</a:t>
            </a:r>
            <a:endParaRPr lang="en-US" dirty="0" smtClean="0">
              <a:latin typeface="Arial" charset="0"/>
              <a:cs typeface="Arial" charset="0"/>
            </a:endParaRPr>
          </a:p>
          <a:p>
            <a:pPr lvl="1" eaLnBrk="1" hangingPunct="1"/>
            <a:r>
              <a:rPr lang="en-US" dirty="0" smtClean="0">
                <a:latin typeface="Arial" charset="0"/>
                <a:cs typeface="Arial" charset="0"/>
              </a:rPr>
              <a:t>Because a copy is made, the destructor must also be called on it</a:t>
            </a:r>
          </a:p>
          <a:p>
            <a:pPr eaLnBrk="1" hangingPunct="1">
              <a:buFont typeface="Arial" charset="0"/>
              <a:buNone/>
            </a:pPr>
            <a:endParaRPr lang="en-US" sz="11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void </a:t>
            </a:r>
            <a:r>
              <a:rPr lang="en-US" sz="1600" dirty="0" err="1" smtClean="0">
                <a:latin typeface="Consolas" pitchFamily="49" charset="0"/>
                <a:cs typeface="Consolas" pitchFamily="49" charset="0"/>
              </a:rPr>
              <a:t>send_copy</a:t>
            </a:r>
            <a:r>
              <a:rPr lang="en-US" sz="1600" dirty="0" smtClean="0">
                <a:latin typeface="Consolas" pitchFamily="49" charset="0"/>
                <a:cs typeface="Consolas" pitchFamily="49" charset="0"/>
              </a:rPr>
              <a:t>( List </a:t>
            </a:r>
            <a:r>
              <a:rPr lang="en-US" sz="1600" dirty="0" err="1" smtClean="0">
                <a:latin typeface="Consolas" pitchFamily="49" charset="0"/>
                <a:cs typeface="Consolas" pitchFamily="49" charset="0"/>
              </a:rPr>
              <a:t>ls</a:t>
            </a:r>
            <a:r>
              <a:rPr lang="en-US" sz="1600" dirty="0" smtClean="0">
                <a:latin typeface="Consolas" pitchFamily="49" charset="0"/>
                <a:cs typeface="Consolas" pitchFamily="49" charset="0"/>
              </a:rPr>
              <a:t> ) {</a:t>
            </a:r>
          </a:p>
          <a:p>
            <a:pPr eaLnBrk="1" hangingPunct="1">
              <a:buFont typeface="Arial" charset="0"/>
              <a:buNone/>
            </a:pPr>
            <a:r>
              <a:rPr lang="en-US" sz="1600" dirty="0" smtClean="0">
                <a:latin typeface="Consolas" pitchFamily="49" charset="0"/>
                <a:cs typeface="Consolas" pitchFamily="49" charset="0"/>
              </a:rPr>
              <a:t>		    // The compiler creates a new instance and copies the values</a:t>
            </a:r>
          </a:p>
          <a:p>
            <a:pPr eaLnBrk="1" hangingPunct="1">
              <a:buFont typeface="Arial" charset="0"/>
              <a:buNone/>
            </a:pPr>
            <a:r>
              <a:rPr lang="en-US" sz="1600" dirty="0" smtClean="0">
                <a:latin typeface="Consolas" pitchFamily="49" charset="0"/>
                <a:cs typeface="Consolas" pitchFamily="49" charset="0"/>
              </a:rPr>
              <a:t>		    // The function does something with '</a:t>
            </a:r>
            <a:r>
              <a:rPr lang="en-US" sz="1600" dirty="0" err="1" smtClean="0">
                <a:latin typeface="Consolas" pitchFamily="49" charset="0"/>
                <a:cs typeface="Consolas" pitchFamily="49" charset="0"/>
              </a:rPr>
              <a:t>ls'</a:t>
            </a: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 The compiler ensures the destructor is called on '</a:t>
            </a:r>
            <a:r>
              <a:rPr lang="en-US" sz="1600" dirty="0" err="1" smtClean="0">
                <a:latin typeface="Consolas" pitchFamily="49" charset="0"/>
                <a:cs typeface="Consolas" pitchFamily="49" charset="0"/>
              </a:rPr>
              <a:t>ls'</a:t>
            </a:r>
            <a:endParaRPr lang="en-US" sz="1600" dirty="0" smtClean="0">
              <a:latin typeface="Consolas" pitchFamily="49" charset="0"/>
              <a:cs typeface="Consolas" pitchFamily="49" charset="0"/>
            </a:endParaRPr>
          </a:p>
          <a:p>
            <a:pPr eaLnBrk="1" hangingPunct="1">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First, the list prim is created and three </a:t>
            </a:r>
            <a:r>
              <a:rPr lang="en-US" dirty="0" smtClean="0">
                <a:latin typeface="Arial" charset="0"/>
                <a:cs typeface="Arial" charset="0"/>
              </a:rPr>
              <a:t>values are </a:t>
            </a:r>
            <a:r>
              <a:rPr lang="en-US" dirty="0" smtClean="0">
                <a:latin typeface="Arial" charset="0"/>
                <a:cs typeface="Arial" charset="0"/>
              </a:rPr>
              <a:t>pushed onto it</a:t>
            </a:r>
            <a:endParaRPr lang="en-US" sz="1200" dirty="0" smtClean="0">
              <a:latin typeface="Consolas" pitchFamily="49" charset="0"/>
              <a:cs typeface="Consolas" pitchFamily="49" charset="0"/>
            </a:endParaRPr>
          </a:p>
        </p:txBody>
      </p:sp>
      <p:sp>
        <p:nvSpPr>
          <p:cNvPr id="5" name="Rectangle 4"/>
          <p:cNvSpPr/>
          <p:nvPr/>
        </p:nvSpPr>
        <p:spPr>
          <a:xfrm>
            <a:off x="611560" y="2699042"/>
            <a:ext cx="7272808"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 The compiler ensures the destructor is called on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List prim;</a:t>
            </a:r>
          </a:p>
          <a:p>
            <a:pPr eaLnBrk="1" hangingPunct="1">
              <a:buFont typeface="Arial" charset="0"/>
              <a:buNone/>
            </a:pP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for ( </a:t>
            </a:r>
            <a:r>
              <a:rPr lang="en-US" sz="1400" dirty="0" err="1" smtClean="0">
                <a:solidFill>
                  <a:srgbClr val="FF0000"/>
                </a:solidFill>
                <a:latin typeface="Consolas" pitchFamily="49" charset="0"/>
                <a:cs typeface="Consolas" pitchFamily="49" charset="0"/>
              </a:rPr>
              <a:t>int</a:t>
            </a: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 2;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&lt;= 4;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 {</a:t>
            </a:r>
          </a:p>
          <a:p>
            <a:pPr eaLnBrk="1" hangingPunct="1">
              <a:buFont typeface="Arial" charset="0"/>
              <a:buNone/>
            </a:pP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prim.push_front</a:t>
            </a: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a:t>
            </a:r>
            <a:r>
              <a:rPr lang="en-US" sz="1400" dirty="0" err="1" smtClean="0">
                <a:solidFill>
                  <a:srgbClr val="FF0000"/>
                </a:solidFill>
                <a:latin typeface="Consolas" pitchFamily="49" charset="0"/>
                <a:cs typeface="Consolas" pitchFamily="49" charset="0"/>
              </a:rPr>
              <a:t>i</a:t>
            </a:r>
            <a:r>
              <a:rPr lang="en-US" sz="1400" dirty="0" smtClean="0">
                <a:solidFill>
                  <a:srgbClr val="FF0000"/>
                </a:solidFill>
                <a:latin typeface="Consolas" pitchFamily="49" charset="0"/>
                <a:cs typeface="Consolas" pitchFamily="49" charset="0"/>
              </a:rPr>
              <a:t> );</a:t>
            </a:r>
          </a:p>
          <a:p>
            <a:pPr eaLnBrk="1" hangingPunct="1">
              <a:buFont typeface="Arial" charset="0"/>
              <a:buNone/>
            </a:pPr>
            <a:r>
              <a:rPr lang="en-US" sz="1400" dirty="0" smtClean="0">
                <a:solidFill>
                  <a:srgbClr val="FF0000"/>
                </a:solidFill>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6" descr="C:\Users\dwharder\Desktop\v1.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Next, we call </a:t>
            </a:r>
            <a:r>
              <a:rPr lang="en-US" dirty="0" err="1" smtClean="0">
                <a:latin typeface="Consolas" pitchFamily="49" charset="0"/>
                <a:cs typeface="Consolas" pitchFamily="49" charset="0"/>
              </a:rPr>
              <a:t>send_copy</a:t>
            </a:r>
            <a:r>
              <a:rPr lang="en-US" dirty="0" smtClean="0">
                <a:latin typeface="Arial" charset="0"/>
                <a:cs typeface="Arial" charset="0"/>
              </a:rPr>
              <a:t> and assigns the parameter </a:t>
            </a:r>
            <a:r>
              <a:rPr lang="en-US" dirty="0" err="1" smtClean="0">
                <a:latin typeface="Consolas" pitchFamily="49" charset="0"/>
                <a:cs typeface="Consolas" pitchFamily="49" charset="0"/>
              </a:rPr>
              <a:t>ls</a:t>
            </a:r>
            <a:r>
              <a:rPr lang="en-US" dirty="0" smtClean="0">
                <a:latin typeface="Arial" charset="0"/>
                <a:cs typeface="Arial" charset="0"/>
              </a:rPr>
              <a:t> a copy of the argument </a:t>
            </a:r>
            <a:r>
              <a:rPr lang="en-US" dirty="0" smtClean="0">
                <a:latin typeface="Consolas" pitchFamily="49" charset="0"/>
                <a:cs typeface="Consolas" pitchFamily="49" charset="0"/>
              </a:rPr>
              <a:t>prim</a:t>
            </a:r>
          </a:p>
          <a:p>
            <a:pPr lvl="1" eaLnBrk="1" hangingPunct="1"/>
            <a:r>
              <a:rPr lang="en-US" dirty="0" smtClean="0">
                <a:latin typeface="Arial" charset="0"/>
                <a:cs typeface="Arial" charset="0"/>
              </a:rPr>
              <a:t>The default is to copy member variables:</a:t>
            </a:r>
            <a:endParaRPr lang="en-US" sz="1600" dirty="0" smtClean="0">
              <a:latin typeface="Arial" charset="0"/>
              <a:cs typeface="Arial" charset="0"/>
            </a:endParaRPr>
          </a:p>
          <a:p>
            <a:pPr lvl="1" eaLnBrk="1" hangingPunct="1">
              <a:buNone/>
            </a:pPr>
            <a:r>
              <a:rPr lang="en-US" sz="1600" dirty="0" smtClean="0">
                <a:latin typeface="Arial" charset="0"/>
                <a:cs typeface="Arial" charset="0"/>
              </a:rPr>
              <a:t>					  </a:t>
            </a:r>
            <a:r>
              <a:rPr lang="en-US" sz="1600" dirty="0" err="1" smtClean="0">
                <a:latin typeface="Consolas" pitchFamily="49" charset="0"/>
                <a:cs typeface="Consolas" pitchFamily="49" charset="0"/>
              </a:rPr>
              <a:t>ls.list_head</a:t>
            </a:r>
            <a:r>
              <a:rPr lang="en-US" sz="1600" dirty="0" smtClean="0">
                <a:latin typeface="Consolas" pitchFamily="49" charset="0"/>
                <a:cs typeface="Consolas" pitchFamily="49" charset="0"/>
              </a:rPr>
              <a:t> = </a:t>
            </a:r>
            <a:r>
              <a:rPr lang="en-US" sz="1600" dirty="0" err="1" smtClean="0">
                <a:latin typeface="Consolas" pitchFamily="49" charset="0"/>
                <a:cs typeface="Consolas" pitchFamily="49" charset="0"/>
              </a:rPr>
              <a:t>prim.list_head</a:t>
            </a:r>
            <a:endParaRPr lang="en-US" sz="900" dirty="0" smtClean="0">
              <a:latin typeface="Consolas" pitchFamily="49" charset="0"/>
              <a:cs typeface="Consolas" pitchFamily="49" charset="0"/>
            </a:endParaRPr>
          </a:p>
        </p:txBody>
      </p:sp>
      <p:sp>
        <p:nvSpPr>
          <p:cNvPr id="5" name="Rectangle 4"/>
          <p:cNvSpPr/>
          <p:nvPr/>
        </p:nvSpPr>
        <p:spPr>
          <a:xfrm>
            <a:off x="611560" y="2699042"/>
            <a:ext cx="7632848"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List </a:t>
            </a:r>
            <a:r>
              <a:rPr lang="en-US" sz="1400" dirty="0" err="1" smtClean="0">
                <a:solidFill>
                  <a:srgbClr val="FF0000"/>
                </a:solidFill>
                <a:latin typeface="Consolas" pitchFamily="49" charset="0"/>
                <a:cs typeface="Consolas" pitchFamily="49" charset="0"/>
              </a:rPr>
              <a:t>ls</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 The compiler ensures the destructor is called on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send_copy</a:t>
            </a:r>
            <a:r>
              <a:rPr lang="en-US" sz="1400" dirty="0" smtClean="0">
                <a:solidFill>
                  <a:srgbClr val="FF0000"/>
                </a:solidFill>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5" descr="C:\Users\dwharder\Desktop\v2.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806489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4" descr="C:\Users\dwharder\Desktop\v3.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770485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7" name="Picture 3" descr="C:\Users\dwharder\Desktop\v4.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When </a:t>
            </a:r>
            <a:r>
              <a:rPr lang="en-US" dirty="0" err="1" smtClean="0">
                <a:latin typeface="Consolas" pitchFamily="49" charset="0"/>
                <a:cs typeface="Consolas" pitchFamily="49" charset="0"/>
              </a:rPr>
              <a:t>send_copy</a:t>
            </a:r>
            <a:r>
              <a:rPr lang="en-US" dirty="0" smtClean="0">
                <a:latin typeface="Arial" charset="0"/>
                <a:cs typeface="Arial" charset="0"/>
              </a:rPr>
              <a:t> returns, the destructor is called on the</a:t>
            </a:r>
            <a:br>
              <a:rPr lang="en-US" dirty="0" smtClean="0">
                <a:latin typeface="Arial" charset="0"/>
                <a:cs typeface="Arial" charset="0"/>
              </a:rPr>
            </a:br>
            <a:r>
              <a:rPr lang="en-US" dirty="0" smtClean="0">
                <a:latin typeface="Arial" charset="0"/>
                <a:cs typeface="Arial" charset="0"/>
              </a:rPr>
              <a:t>parameter </a:t>
            </a:r>
            <a:r>
              <a:rPr lang="en-US" dirty="0" err="1" smtClean="0">
                <a:latin typeface="Consolas" pitchFamily="49" charset="0"/>
                <a:cs typeface="Consolas" pitchFamily="49" charset="0"/>
              </a:rPr>
              <a:t>ls</a:t>
            </a:r>
            <a:endParaRPr lang="en-US" sz="1200" dirty="0" smtClean="0">
              <a:latin typeface="Consolas" pitchFamily="49" charset="0"/>
              <a:cs typeface="Consolas" pitchFamily="49" charset="0"/>
            </a:endParaRPr>
          </a:p>
        </p:txBody>
      </p:sp>
      <p:sp>
        <p:nvSpPr>
          <p:cNvPr id="5" name="Rectangle 4"/>
          <p:cNvSpPr/>
          <p:nvPr/>
        </p:nvSpPr>
        <p:spPr>
          <a:xfrm>
            <a:off x="611560" y="2699042"/>
            <a:ext cx="6768752"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7" name="Picture 2" descr="C:\Users\dwharder\Desktop\v5.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Back in </a:t>
            </a:r>
            <a:r>
              <a:rPr lang="en-US" dirty="0" smtClean="0">
                <a:latin typeface="Consolas" pitchFamily="49" charset="0"/>
                <a:cs typeface="Consolas" pitchFamily="49" charset="0"/>
              </a:rPr>
              <a:t>main()</a:t>
            </a:r>
            <a:r>
              <a:rPr lang="en-US" dirty="0" smtClean="0">
                <a:latin typeface="Arial" charset="0"/>
                <a:cs typeface="Arial" charset="0"/>
              </a:rPr>
              <a:t>, </a:t>
            </a:r>
            <a:r>
              <a:rPr lang="en-US" dirty="0" err="1" smtClean="0">
                <a:latin typeface="Consolas" pitchFamily="49" charset="0"/>
                <a:cs typeface="Consolas" pitchFamily="49" charset="0"/>
              </a:rPr>
              <a:t>prim.list_head</a:t>
            </a:r>
            <a:r>
              <a:rPr lang="en-US" dirty="0" smtClean="0">
                <a:latin typeface="Arial" charset="0"/>
                <a:cs typeface="Arial" charset="0"/>
              </a:rPr>
              <a:t> still stores the address of the </a:t>
            </a:r>
            <a:r>
              <a:rPr lang="en-US" dirty="0" smtClean="0">
                <a:latin typeface="Consolas" pitchFamily="49" charset="0"/>
                <a:cs typeface="Consolas" pitchFamily="49" charset="0"/>
              </a:rPr>
              <a:t>Node</a:t>
            </a:r>
            <a:r>
              <a:rPr lang="en-US" dirty="0" smtClean="0">
                <a:latin typeface="Arial" charset="0"/>
                <a:cs typeface="Arial" charset="0"/>
              </a:rPr>
              <a:t> containing </a:t>
            </a:r>
            <a:r>
              <a:rPr lang="en-US" dirty="0" smtClean="0">
                <a:latin typeface="Consolas" pitchFamily="49" charset="0"/>
                <a:cs typeface="Consolas" pitchFamily="49" charset="0"/>
              </a:rPr>
              <a:t>16</a:t>
            </a:r>
            <a:r>
              <a:rPr lang="en-US" dirty="0" smtClean="0">
                <a:solidFill>
                  <a:prstClr val="black"/>
                </a:solidFill>
                <a:latin typeface="Arial" charset="0"/>
                <a:cs typeface="Arial" charset="0"/>
              </a:rPr>
              <a:t>, memory that has since been returned to the OS</a:t>
            </a:r>
          </a:p>
          <a:p>
            <a:pPr lvl="1" eaLnBrk="1" hangingPunct="1"/>
            <a:r>
              <a:rPr lang="en-US" dirty="0" smtClean="0"/>
              <a:t>Additionally, the destructor will be called on </a:t>
            </a:r>
            <a:r>
              <a:rPr lang="en-US" dirty="0" smtClean="0">
                <a:latin typeface="Consolas" pitchFamily="49" charset="0"/>
                <a:cs typeface="Consolas" pitchFamily="49" charset="0"/>
              </a:rPr>
              <a:t>prim</a:t>
            </a:r>
            <a:r>
              <a:rPr lang="en-US" dirty="0" smtClean="0"/>
              <a:t> once </a:t>
            </a:r>
            <a:r>
              <a:rPr lang="en-US" dirty="0" smtClean="0">
                <a:latin typeface="Consolas" pitchFamily="49" charset="0"/>
                <a:cs typeface="Consolas" pitchFamily="49" charset="0"/>
              </a:rPr>
              <a:t>main()</a:t>
            </a:r>
            <a:r>
              <a:rPr lang="en-US" dirty="0" smtClean="0"/>
              <a:t> exits</a:t>
            </a:r>
          </a:p>
        </p:txBody>
      </p:sp>
      <p:sp>
        <p:nvSpPr>
          <p:cNvPr id="5" name="Rectangle 4"/>
          <p:cNvSpPr/>
          <p:nvPr/>
        </p:nvSpPr>
        <p:spPr>
          <a:xfrm>
            <a:off x="611560" y="2699042"/>
            <a:ext cx="7056784"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smtClean="0">
                <a:solidFill>
                  <a:srgbClr val="FF0000"/>
                </a:solidFill>
                <a:latin typeface="Consolas" pitchFamily="49" charset="0"/>
                <a:cs typeface="Consolas" pitchFamily="49" charset="0"/>
              </a:rPr>
              <a:t>std::</a:t>
            </a:r>
            <a:r>
              <a:rPr lang="en-US" sz="1400" dirty="0" err="1" smtClean="0">
                <a:solidFill>
                  <a:srgbClr val="FF0000"/>
                </a:solidFill>
                <a:latin typeface="Consolas" pitchFamily="49" charset="0"/>
                <a:cs typeface="Consolas" pitchFamily="49" charset="0"/>
              </a:rPr>
              <a:t>cout</a:t>
            </a:r>
            <a:r>
              <a:rPr lang="en-US" sz="1400" dirty="0" smtClean="0">
                <a:solidFill>
                  <a:srgbClr val="FF0000"/>
                </a:solidFill>
                <a:latin typeface="Consolas" pitchFamily="49" charset="0"/>
                <a:cs typeface="Consolas" pitchFamily="49" charset="0"/>
              </a:rPr>
              <a:t> &lt;&lt; </a:t>
            </a:r>
            <a:r>
              <a:rPr lang="en-US" sz="1400" dirty="0" err="1" smtClean="0">
                <a:solidFill>
                  <a:srgbClr val="FF0000"/>
                </a:solidFill>
                <a:latin typeface="Consolas" pitchFamily="49" charset="0"/>
                <a:cs typeface="Consolas" pitchFamily="49" charset="0"/>
              </a:rPr>
              <a:t>prim.empty</a:t>
            </a:r>
            <a:r>
              <a:rPr lang="en-US" sz="1400" dirty="0" smtClean="0">
                <a:solidFill>
                  <a:srgbClr val="FF0000"/>
                </a:solidFill>
                <a:latin typeface="Consolas" pitchFamily="49" charset="0"/>
                <a:cs typeface="Consolas" pitchFamily="49" charset="0"/>
              </a:rPr>
              <a:t>() &lt;&lt; std::</a:t>
            </a:r>
            <a:r>
              <a:rPr lang="en-US" sz="1400" dirty="0" err="1" smtClean="0">
                <a:solidFill>
                  <a:srgbClr val="FF0000"/>
                </a:solidFill>
                <a:latin typeface="Consolas" pitchFamily="49" charset="0"/>
                <a:cs typeface="Consolas" pitchFamily="49" charset="0"/>
              </a:rPr>
              <a:t>endl</a:t>
            </a:r>
            <a:r>
              <a:rPr lang="en-US" sz="1400" dirty="0" smtClean="0">
                <a:solidFill>
                  <a:srgbClr val="FF0000"/>
                </a:solidFill>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pic>
        <p:nvPicPr>
          <p:cNvPr id="6" name="Picture 2" descr="C:\Users\dwharder\Desktop\v5.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
        <p:nvSpPr>
          <p:cNvPr id="7" name="Rectangle 6"/>
          <p:cNvSpPr/>
          <p:nvPr/>
        </p:nvSpPr>
        <p:spPr>
          <a:xfrm>
            <a:off x="4644008" y="4221088"/>
            <a:ext cx="28803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Arial" charset="0"/>
                <a:cs typeface="Arial" charset="0"/>
              </a:rPr>
              <a:t>Linked List Class</a:t>
            </a:r>
          </a:p>
        </p:txBody>
      </p:sp>
      <p:sp>
        <p:nvSpPr>
          <p:cNvPr id="1126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Because each node in a linked lists refers to the next, the linked list class need only link to the first node in the list</a:t>
            </a: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The linked list class requires member variable:  a pointer to a node</a:t>
            </a:r>
            <a:endParaRPr lang="en-US" sz="2800" b="1" dirty="0" smtClean="0">
              <a:latin typeface="Courier New" pitchFamily="49" charset="0"/>
              <a:cs typeface="Arial" charset="0"/>
            </a:endParaRPr>
          </a:p>
          <a:p>
            <a:pPr lvl="2" eaLnBrk="1" hangingPunct="1">
              <a:buFontTx/>
              <a:buNone/>
            </a:pPr>
            <a:r>
              <a:rPr lang="en-US" dirty="0" smtClean="0">
                <a:latin typeface="Consolas" pitchFamily="49" charset="0"/>
                <a:cs typeface="Consolas" pitchFamily="49" charset="0"/>
              </a:rPr>
              <a:t>class List {</a:t>
            </a:r>
          </a:p>
          <a:p>
            <a:pPr lvl="2" eaLnBrk="1" hangingPunct="1">
              <a:buFontTx/>
              <a:buNone/>
            </a:pPr>
            <a:r>
              <a:rPr lang="en-US" dirty="0" smtClean="0">
                <a:latin typeface="Consolas" pitchFamily="49" charset="0"/>
                <a:cs typeface="Consolas" pitchFamily="49" charset="0"/>
              </a:rPr>
              <a:t>    public:</a:t>
            </a:r>
          </a:p>
          <a:p>
            <a:pPr lvl="2" eaLnBrk="1" hangingPunct="1">
              <a:buFontTx/>
              <a:buNone/>
            </a:pPr>
            <a:r>
              <a:rPr lang="en-US" dirty="0">
                <a:latin typeface="Consolas" pitchFamily="49" charset="0"/>
                <a:cs typeface="Consolas" pitchFamily="49" charset="0"/>
              </a:rPr>
              <a:t> </a:t>
            </a:r>
            <a:r>
              <a:rPr lang="en-US" dirty="0" smtClean="0">
                <a:latin typeface="Consolas" pitchFamily="49" charset="0"/>
                <a:cs typeface="Consolas" pitchFamily="49" charset="0"/>
              </a:rPr>
              <a:t>       class Node {...};</a:t>
            </a:r>
          </a:p>
          <a:p>
            <a:pPr lvl="2" eaLnBrk="1" hangingPunct="1">
              <a:buFontTx/>
              <a:buNone/>
            </a:pPr>
            <a:endParaRPr lang="en-US" dirty="0" smtClean="0">
              <a:latin typeface="Consolas" pitchFamily="49" charset="0"/>
              <a:cs typeface="Consolas" pitchFamily="49" charset="0"/>
            </a:endParaRPr>
          </a:p>
          <a:p>
            <a:pPr lvl="2" eaLnBrk="1" hangingPunct="1">
              <a:buFontTx/>
              <a:buNone/>
            </a:pPr>
            <a:r>
              <a:rPr lang="en-US" dirty="0" smtClean="0">
                <a:latin typeface="Consolas" pitchFamily="49" charset="0"/>
                <a:cs typeface="Consolas" pitchFamily="49" charset="0"/>
              </a:rPr>
              <a:t>    private:</a:t>
            </a:r>
          </a:p>
          <a:p>
            <a:pPr lvl="2" eaLnBrk="1" hangingPunct="1">
              <a:buFontTx/>
              <a:buNone/>
            </a:pPr>
            <a:r>
              <a:rPr lang="en-US" dirty="0" smtClean="0">
                <a:latin typeface="Consolas" pitchFamily="49" charset="0"/>
                <a:cs typeface="Consolas" pitchFamily="49" charset="0"/>
              </a:rPr>
              <a:t>        Node *</a:t>
            </a:r>
            <a:r>
              <a:rPr lang="en-US" dirty="0" err="1" smtClean="0">
                <a:latin typeface="Consolas" pitchFamily="49" charset="0"/>
                <a:cs typeface="Consolas" pitchFamily="49" charset="0"/>
              </a:rPr>
              <a:t>list_head</a:t>
            </a:r>
            <a:r>
              <a:rPr lang="en-US" dirty="0" smtClean="0">
                <a:latin typeface="Consolas" pitchFamily="49" charset="0"/>
                <a:cs typeface="Consolas" pitchFamily="49" charset="0"/>
              </a:rPr>
              <a:t>;</a:t>
            </a:r>
          </a:p>
          <a:p>
            <a:pPr lvl="2" eaLnBrk="1" hangingPunct="1">
              <a:buFontTx/>
              <a:buNone/>
            </a:pPr>
            <a:r>
              <a:rPr lang="en-US" dirty="0" smtClean="0">
                <a:latin typeface="Consolas" pitchFamily="49" charset="0"/>
                <a:cs typeface="Consolas" pitchFamily="49" charset="0"/>
              </a:rPr>
              <a:t>    // ...</a:t>
            </a:r>
          </a:p>
          <a:p>
            <a:pPr lvl="2" eaLnBrk="1" hangingPunct="1">
              <a:buFontTx/>
              <a:buNone/>
            </a:pPr>
            <a:r>
              <a:rPr lang="en-US"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What do we really want?</a:t>
            </a:r>
          </a:p>
        </p:txBody>
      </p:sp>
      <p:sp>
        <p:nvSpPr>
          <p:cNvPr id="5" name="Rectangle 4"/>
          <p:cNvSpPr/>
          <p:nvPr/>
        </p:nvSpPr>
        <p:spPr>
          <a:xfrm>
            <a:off x="611560" y="2699042"/>
            <a:ext cx="7416824"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sp>
        <p:nvSpPr>
          <p:cNvPr id="7" name="Rectangle 6"/>
          <p:cNvSpPr/>
          <p:nvPr/>
        </p:nvSpPr>
        <p:spPr>
          <a:xfrm>
            <a:off x="4644008" y="4221088"/>
            <a:ext cx="28803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6" descr="C:\Users\dwharder\Desktop\v1.png"/>
          <p:cNvPicPr>
            <a:picLocks noChangeAspect="1" noChangeArrowheads="1"/>
          </p:cNvPicPr>
          <p:nvPr/>
        </p:nvPicPr>
        <p:blipFill>
          <a:blip r:embed="rId2" cstate="print"/>
          <a:srcRect/>
          <a:stretch>
            <a:fillRect/>
          </a:stretch>
        </p:blipFill>
        <p:spPr bwMode="auto">
          <a:xfrm>
            <a:off x="4716016" y="3789040"/>
            <a:ext cx="4248472" cy="867094"/>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3" name="Picture 3" descr="C:\Users\dwharder\Desktop\v6.png"/>
          <p:cNvPicPr>
            <a:picLocks noChangeAspect="1" noChangeArrowheads="1"/>
          </p:cNvPicPr>
          <p:nvPr/>
        </p:nvPicPr>
        <p:blipFill>
          <a:blip r:embed="rId2" cstate="print"/>
          <a:srcRect/>
          <a:stretch>
            <a:fillRect/>
          </a:stretch>
        </p:blipFill>
        <p:spPr bwMode="auto">
          <a:xfrm>
            <a:off x="4716016" y="3789040"/>
            <a:ext cx="4248000" cy="866998"/>
          </a:xfrm>
          <a:prstGeom prst="rect">
            <a:avLst/>
          </a:prstGeom>
          <a:noFill/>
        </p:spPr>
      </p:pic>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Modifying Arguments</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What do we really want?</a:t>
            </a:r>
          </a:p>
          <a:p>
            <a:pPr lvl="1" eaLnBrk="1" hangingPunct="1"/>
            <a:r>
              <a:rPr lang="en-US" dirty="0" smtClean="0">
                <a:latin typeface="Arial" charset="0"/>
                <a:cs typeface="Arial" charset="0"/>
              </a:rPr>
              <a:t>We really want a copy of the linked list</a:t>
            </a:r>
          </a:p>
          <a:p>
            <a:pPr lvl="1" eaLnBrk="1" hangingPunct="1"/>
            <a:r>
              <a:rPr lang="en-US" dirty="0" smtClean="0">
                <a:latin typeface="Arial" charset="0"/>
                <a:cs typeface="Arial" charset="0"/>
              </a:rPr>
              <a:t>If this copy is modified, it leaves the original unchanged</a:t>
            </a:r>
            <a:endParaRPr lang="en-US" dirty="0" smtClean="0"/>
          </a:p>
        </p:txBody>
      </p:sp>
      <p:sp>
        <p:nvSpPr>
          <p:cNvPr id="5" name="Rectangle 4"/>
          <p:cNvSpPr/>
          <p:nvPr/>
        </p:nvSpPr>
        <p:spPr>
          <a:xfrm>
            <a:off x="611560" y="2699042"/>
            <a:ext cx="7344816" cy="4185761"/>
          </a:xfrm>
          <a:prstGeom prst="rect">
            <a:avLst/>
          </a:prstGeom>
        </p:spPr>
        <p:txBody>
          <a:bodyPr wrap="square">
            <a:spAutoFit/>
          </a:bodyPr>
          <a:lstStyle/>
          <a:p>
            <a:pPr eaLnBrk="1" hangingPunct="1">
              <a:buFont typeface="Arial" charset="0"/>
              <a:buNone/>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List </a:t>
            </a:r>
            <a:r>
              <a:rPr lang="en-US" sz="1400" dirty="0" err="1" smtClean="0">
                <a:latin typeface="Consolas" pitchFamily="49" charset="0"/>
                <a:cs typeface="Consolas" pitchFamily="49" charset="0"/>
              </a:rPr>
              <a:t>ls</a:t>
            </a:r>
            <a:r>
              <a:rPr lang="en-US" sz="1400" dirty="0" smtClean="0">
                <a:latin typeface="Consolas" pitchFamily="49" charset="0"/>
                <a:cs typeface="Consolas" pitchFamily="49" charset="0"/>
              </a:rPr>
              <a:t> ) {</a:t>
            </a:r>
          </a:p>
          <a:p>
            <a:pPr eaLnBrk="1" hangingPunct="1">
              <a:buNone/>
            </a:pPr>
            <a:r>
              <a:rPr lang="en-US" sz="1400" dirty="0" smtClean="0">
                <a:latin typeface="Consolas" pitchFamily="49" charset="0"/>
                <a:cs typeface="Consolas" pitchFamily="49" charset="0"/>
              </a:rPr>
              <a:t>    // The compiler creates a new instance and copies the values </a:t>
            </a:r>
          </a:p>
          <a:p>
            <a:pPr eaLnBrk="1" hangingPunct="1">
              <a:buFont typeface="Arial" charset="0"/>
              <a:buNone/>
            </a:pPr>
            <a:r>
              <a:rPr lang="en-US" sz="1400" dirty="0" smtClean="0">
                <a:latin typeface="Consolas" pitchFamily="49" charset="0"/>
                <a:cs typeface="Consolas" pitchFamily="49" charset="0"/>
              </a:rPr>
              <a:t>    // The function does something with '</a:t>
            </a:r>
            <a:r>
              <a:rPr lang="en-US" sz="1400" dirty="0" err="1" smtClean="0">
                <a:latin typeface="Consolas" pitchFamily="49" charset="0"/>
                <a:cs typeface="Consolas" pitchFamily="49" charset="0"/>
              </a:rPr>
              <a:t>ls'</a:t>
            </a:r>
            <a:endParaRPr lang="en-US" sz="1400" dirty="0" smtClean="0">
              <a:latin typeface="Consolas" pitchFamily="49" charset="0"/>
              <a:cs typeface="Consolas" pitchFamily="49" charset="0"/>
            </a:endParaRPr>
          </a:p>
          <a:p>
            <a:pPr eaLnBrk="1" hangingPunct="1">
              <a:buFont typeface="Arial" charset="0"/>
              <a:buNone/>
            </a:pPr>
            <a:r>
              <a:rPr lang="en-US" sz="1400" dirty="0" smtClean="0">
                <a:solidFill>
                  <a:srgbClr val="FF0000"/>
                </a:solidFill>
                <a:latin typeface="Consolas" pitchFamily="49" charset="0"/>
                <a:cs typeface="Consolas" pitchFamily="49" charset="0"/>
              </a:rPr>
              <a:t>    // The compiler ensures the destructor is called on '</a:t>
            </a:r>
            <a:r>
              <a:rPr lang="en-US" sz="1400" dirty="0" err="1" smtClean="0">
                <a:solidFill>
                  <a:srgbClr val="FF0000"/>
                </a:solidFill>
                <a:latin typeface="Consolas" pitchFamily="49" charset="0"/>
                <a:cs typeface="Consolas" pitchFamily="49" charset="0"/>
              </a:rPr>
              <a:t>ls'</a:t>
            </a:r>
            <a:endParaRPr lang="en-US" sz="1400" dirty="0" smtClean="0">
              <a:solidFill>
                <a:srgbClr val="FF0000"/>
              </a:solidFill>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eaLnBrk="1" hangingPunct="1">
              <a:buFont typeface="Arial" charset="0"/>
              <a:buNone/>
            </a:pPr>
            <a:r>
              <a:rPr lang="en-US" sz="1400" dirty="0" smtClean="0">
                <a:latin typeface="Consolas" pitchFamily="49" charset="0"/>
                <a:cs typeface="Consolas" pitchFamily="49" charset="0"/>
              </a:rPr>
              <a:t>    List prim;</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2;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4;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prim.push_front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a:t>
            </a:r>
          </a:p>
          <a:p>
            <a:pPr eaLnBrk="1" hangingPunct="1">
              <a:buFont typeface="Arial" charset="0"/>
              <a:buNone/>
            </a:pPr>
            <a:r>
              <a:rPr lang="en-US" sz="1400" dirty="0" smtClean="0">
                <a:latin typeface="Consolas" pitchFamily="49" charset="0"/>
                <a:cs typeface="Consolas" pitchFamily="49" charset="0"/>
              </a:rPr>
              <a:t>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send_copy</a:t>
            </a:r>
            <a:r>
              <a:rPr lang="en-US" sz="1400" dirty="0" smtClean="0">
                <a:latin typeface="Consolas" pitchFamily="49" charset="0"/>
                <a:cs typeface="Consolas" pitchFamily="49" charset="0"/>
              </a:rPr>
              <a:t>( prim );</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std::</a:t>
            </a:r>
            <a:r>
              <a:rPr lang="en-US" sz="1400" dirty="0" err="1" smtClean="0">
                <a:latin typeface="Consolas" pitchFamily="49" charset="0"/>
                <a:cs typeface="Consolas" pitchFamily="49" charset="0"/>
              </a:rPr>
              <a:t>cout</a:t>
            </a:r>
            <a:r>
              <a:rPr lang="en-US" sz="1400" dirty="0" smtClean="0">
                <a:latin typeface="Consolas" pitchFamily="49" charset="0"/>
                <a:cs typeface="Consolas" pitchFamily="49" charset="0"/>
              </a:rPr>
              <a:t> &lt;&lt; </a:t>
            </a:r>
            <a:r>
              <a:rPr lang="en-US" sz="1400" dirty="0" err="1" smtClean="0">
                <a:latin typeface="Consolas" pitchFamily="49" charset="0"/>
                <a:cs typeface="Consolas" pitchFamily="49" charset="0"/>
              </a:rPr>
              <a:t>prim.empty</a:t>
            </a:r>
            <a:r>
              <a:rPr lang="en-US" sz="1400" dirty="0" smtClean="0">
                <a:latin typeface="Consolas" pitchFamily="49" charset="0"/>
                <a:cs typeface="Consolas" pitchFamily="49" charset="0"/>
              </a:rPr>
              <a:t>() &lt;&lt; std::</a:t>
            </a:r>
            <a:r>
              <a:rPr lang="en-US" sz="1400" dirty="0" err="1" smtClean="0">
                <a:latin typeface="Consolas" pitchFamily="49" charset="0"/>
                <a:cs typeface="Consolas" pitchFamily="49" charset="0"/>
              </a:rPr>
              <a:t>endl</a:t>
            </a:r>
            <a:r>
              <a:rPr lang="en-US" sz="1400" dirty="0" smtClean="0">
                <a:latin typeface="Consolas" pitchFamily="49" charset="0"/>
                <a:cs typeface="Consolas" pitchFamily="49" charset="0"/>
              </a:rPr>
              <a:t>;</a:t>
            </a:r>
          </a:p>
          <a:p>
            <a:pPr eaLnBrk="1" hangingPunct="1">
              <a:buFont typeface="Arial" charset="0"/>
              <a:buNone/>
            </a:pPr>
            <a:endParaRPr lang="en-US" sz="1400" dirty="0" smtClean="0">
              <a:latin typeface="Consolas" pitchFamily="49" charset="0"/>
              <a:cs typeface="Consolas" pitchFamily="49" charset="0"/>
            </a:endParaRPr>
          </a:p>
          <a:p>
            <a:pPr eaLnBrk="1" hangingPunct="1">
              <a:buFont typeface="Arial" charset="0"/>
              <a:buNone/>
            </a:pPr>
            <a:r>
              <a:rPr lang="en-US" sz="1400" dirty="0" smtClean="0">
                <a:latin typeface="Consolas" pitchFamily="49" charset="0"/>
                <a:cs typeface="Consolas" pitchFamily="49" charset="0"/>
              </a:rPr>
              <a:t>    return 0;</a:t>
            </a:r>
          </a:p>
          <a:p>
            <a:pPr eaLnBrk="1" hangingPunct="1">
              <a:buFont typeface="Arial" charset="0"/>
              <a:buNone/>
            </a:pPr>
            <a:r>
              <a:rPr lang="en-US" sz="14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You can modify how copies are made by defining a </a:t>
            </a:r>
            <a:r>
              <a:rPr lang="en-US" i="1" dirty="0" smtClean="0">
                <a:latin typeface="Arial" charset="0"/>
                <a:cs typeface="Arial" charset="0"/>
              </a:rPr>
              <a:t>copy constructor</a:t>
            </a:r>
            <a:endParaRPr lang="en-US" dirty="0" smtClean="0">
              <a:latin typeface="Arial" charset="0"/>
              <a:cs typeface="Arial" charset="0"/>
            </a:endParaRPr>
          </a:p>
          <a:p>
            <a:pPr lvl="1" eaLnBrk="1" hangingPunct="1"/>
            <a:r>
              <a:rPr lang="en-US" dirty="0" smtClean="0">
                <a:latin typeface="Arial" charset="0"/>
                <a:cs typeface="Arial" charset="0"/>
              </a:rPr>
              <a:t>The default copy constructor simply copies the member variables</a:t>
            </a:r>
          </a:p>
          <a:p>
            <a:pPr lvl="1" eaLnBrk="1" hangingPunct="1"/>
            <a:r>
              <a:rPr lang="en-US" dirty="0" smtClean="0">
                <a:latin typeface="Arial" charset="0"/>
                <a:cs typeface="Arial" charset="0"/>
              </a:rPr>
              <a:t>In this case, this is not what we want</a:t>
            </a:r>
          </a:p>
          <a:p>
            <a:pPr lvl="1" eaLnBrk="1" hangingPunct="1"/>
            <a:endParaRPr lang="en-US" dirty="0" smtClean="0">
              <a:latin typeface="Arial" charset="0"/>
              <a:cs typeface="Arial" charset="0"/>
            </a:endParaRPr>
          </a:p>
          <a:p>
            <a:pPr eaLnBrk="1" hangingPunct="1">
              <a:buNone/>
            </a:pPr>
            <a:r>
              <a:rPr lang="en-US" dirty="0" smtClean="0">
                <a:latin typeface="Arial" charset="0"/>
                <a:cs typeface="Arial" charset="0"/>
              </a:rPr>
              <a:t>	The signature for the copy constructor is</a:t>
            </a:r>
          </a:p>
          <a:p>
            <a:pPr lvl="1" eaLnBrk="1" hangingPunct="1">
              <a:buNone/>
            </a:pPr>
            <a:r>
              <a:rPr lang="en-US" dirty="0" smtClean="0"/>
              <a:t>			</a:t>
            </a:r>
            <a:r>
              <a:rPr lang="en-US" dirty="0" err="1" smtClean="0">
                <a:latin typeface="Consolas" pitchFamily="49" charset="0"/>
                <a:cs typeface="Consolas" pitchFamily="49" charset="0"/>
              </a:rPr>
              <a:t>Class_name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Class_name</a:t>
            </a:r>
            <a:r>
              <a:rPr lang="en-US" dirty="0" smtClean="0">
                <a:latin typeface="Consolas" pitchFamily="49" charset="0"/>
                <a:cs typeface="Consolas" pitchFamily="49" charset="0"/>
              </a:rPr>
              <a:t> const &amp; );</a:t>
            </a:r>
          </a:p>
          <a:p>
            <a:pPr lvl="1" eaLnBrk="1" hangingPunct="1">
              <a:buNone/>
            </a:pPr>
            <a:endParaRPr lang="en-US" dirty="0" smtClean="0"/>
          </a:p>
          <a:p>
            <a:pPr eaLnBrk="1" hangingPunct="1">
              <a:buNone/>
            </a:pPr>
            <a:r>
              <a:rPr lang="en-US" dirty="0" smtClean="0"/>
              <a:t>	In this case, we would define the member function</a:t>
            </a:r>
          </a:p>
          <a:p>
            <a:pPr lvl="1" eaLnBrk="1" hangingPunct="1">
              <a:buNone/>
            </a:pPr>
            <a:r>
              <a:rPr lang="en-US" dirty="0" smtClean="0"/>
              <a:t>			</a:t>
            </a:r>
            <a:r>
              <a:rPr lang="en-US" dirty="0" smtClean="0">
                <a:latin typeface="Consolas" pitchFamily="49" charset="0"/>
                <a:cs typeface="Consolas" pitchFamily="49" charset="0"/>
              </a:rPr>
              <a:t>List( List const &amp;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p:txBody>
          <a:bodyPr/>
          <a:lstStyle/>
          <a:p>
            <a:pPr eaLnBrk="1" hangingPunct="1">
              <a:buNone/>
            </a:pPr>
            <a:r>
              <a:rPr lang="en-US" dirty="0" smtClean="0"/>
              <a:t>	If such a function is defined, every time an instance is passed by value, the copy constructor is called to make that copy</a:t>
            </a:r>
          </a:p>
          <a:p>
            <a:pPr eaLnBrk="1" hangingPunct="1">
              <a:buNone/>
            </a:pPr>
            <a:endParaRPr lang="en-US" dirty="0" smtClean="0"/>
          </a:p>
          <a:p>
            <a:pPr eaLnBrk="1" hangingPunct="1">
              <a:buNone/>
            </a:pPr>
            <a:r>
              <a:rPr lang="en-US" dirty="0" smtClean="0"/>
              <a:t>	Additionally, you can use the copy constructor as follows:</a:t>
            </a:r>
          </a:p>
          <a:p>
            <a:pPr lvl="1" eaLnBrk="1" hangingPunct="1">
              <a:buNone/>
            </a:pPr>
            <a:r>
              <a:rPr lang="en-US" dirty="0" smtClean="0">
                <a:latin typeface="Consolas" pitchFamily="49" charset="0"/>
                <a:cs typeface="Consolas" pitchFamily="49" charset="0"/>
              </a:rPr>
              <a:t>			List ls1;</a:t>
            </a:r>
          </a:p>
          <a:p>
            <a:pPr lvl="1" eaLnBrk="1" hangingPunct="1">
              <a:buNone/>
            </a:pPr>
            <a:r>
              <a:rPr lang="en-US" dirty="0" smtClean="0">
                <a:latin typeface="Consolas" pitchFamily="49" charset="0"/>
                <a:cs typeface="Consolas" pitchFamily="49" charset="0"/>
              </a:rPr>
              <a:t>			ls1.push_front( 4 );</a:t>
            </a:r>
          </a:p>
          <a:p>
            <a:pPr lvl="1" eaLnBrk="1" hangingPunct="1">
              <a:buNone/>
            </a:pPr>
            <a:r>
              <a:rPr lang="en-US" dirty="0" smtClean="0">
                <a:latin typeface="Consolas" pitchFamily="49" charset="0"/>
                <a:cs typeface="Consolas" pitchFamily="49" charset="0"/>
              </a:rPr>
              <a:t>			ls1.push_front( 2 );</a:t>
            </a:r>
          </a:p>
          <a:p>
            <a:pPr lvl="1" eaLnBrk="1" hangingPunct="1">
              <a:buNone/>
            </a:pP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List ls2( ls1 );</a:t>
            </a:r>
            <a:r>
              <a:rPr lang="en-US" dirty="0" smtClean="0">
                <a:latin typeface="Consolas" pitchFamily="49" charset="0"/>
                <a:cs typeface="Consolas" pitchFamily="49" charset="0"/>
              </a:rPr>
              <a:t>  // make a copy of ls1</a:t>
            </a:r>
          </a:p>
          <a:p>
            <a:pPr lvl="1" eaLnBrk="1" hangingPunct="1">
              <a:buNone/>
            </a:pPr>
            <a:endParaRPr lang="en-US" dirty="0" smtClean="0"/>
          </a:p>
          <a:p>
            <a:pPr eaLnBrk="1" hangingPunct="1">
              <a:buNone/>
            </a:pPr>
            <a:r>
              <a:rPr lang="en-US" dirty="0" smtClean="0"/>
              <a:t>	When an object is returned by value, again, the copy constructor is called to make a copy of the returned value</a:t>
            </a:r>
          </a:p>
          <a:p>
            <a:pPr eaLnBrk="1" hangingPunct="1">
              <a:buNone/>
            </a:pPr>
            <a:endParaRPr lang="en-US" dirty="0" smtClean="0"/>
          </a:p>
          <a:p>
            <a:pPr lvl="1"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Thus, we must define a copy constructor:</a:t>
            </a:r>
          </a:p>
          <a:p>
            <a:pPr lvl="1" eaLnBrk="1" hangingPunct="1"/>
            <a:r>
              <a:rPr lang="en-US" dirty="0" smtClean="0">
                <a:latin typeface="Arial" charset="0"/>
                <a:cs typeface="Arial" charset="0"/>
              </a:rPr>
              <a:t>The copy constructor allows us to initialize the member variables</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latin typeface="Consolas" pitchFamily="49" charset="0"/>
                <a:cs typeface="Consolas" pitchFamily="49" charset="0"/>
              </a:rPr>
              <a:t>( nullptr ) {</a:t>
            </a:r>
          </a:p>
          <a:p>
            <a:pPr lvl="1" eaLnBrk="1" hangingPunct="1">
              <a:buNone/>
            </a:pPr>
            <a:r>
              <a:rPr lang="en-US" sz="1400" dirty="0" smtClean="0">
                <a:latin typeface="Consolas" pitchFamily="49" charset="0"/>
                <a:cs typeface="Consolas" pitchFamily="49" charset="0"/>
              </a:rPr>
              <a:t>	    // Make a copy of </a:t>
            </a:r>
            <a:r>
              <a:rPr lang="en-US" sz="1400" dirty="0" smtClean="0">
                <a:solidFill>
                  <a:srgbClr val="FF0000"/>
                </a:solidFill>
                <a:latin typeface="Consolas" pitchFamily="49" charset="0"/>
                <a:cs typeface="Consolas" pitchFamily="49" charset="0"/>
              </a:rPr>
              <a:t>list</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eaLnBrk="1" hangingPunct="1">
              <a:buNone/>
            </a:pPr>
            <a:r>
              <a:rPr lang="en-US" dirty="0" smtClean="0">
                <a:solidFill>
                  <a:prstClr val="black"/>
                </a:solidFill>
                <a:latin typeface="Arial" charset="0"/>
                <a:cs typeface="Arial" charset="0"/>
              </a:rPr>
              <a:t>	We now want to go from</a:t>
            </a:r>
          </a:p>
          <a:p>
            <a:pPr eaLnBrk="1" hangingPunct="1">
              <a:buNone/>
            </a:pPr>
            <a:endParaRPr lang="en-US" dirty="0" smtClean="0">
              <a:solidFill>
                <a:prstClr val="black"/>
              </a:solidFill>
              <a:latin typeface="Arial" charset="0"/>
              <a:cs typeface="Arial" charset="0"/>
            </a:endParaRPr>
          </a:p>
          <a:p>
            <a:pPr eaLnBrk="1" hangingPunct="1">
              <a:buNone/>
            </a:pPr>
            <a:endParaRPr lang="en-US" dirty="0" smtClean="0">
              <a:solidFill>
                <a:prstClr val="black"/>
              </a:solidFill>
              <a:latin typeface="Arial" charset="0"/>
              <a:cs typeface="Arial" charset="0"/>
            </a:endParaRPr>
          </a:p>
          <a:p>
            <a:pPr eaLnBrk="1" hangingPunct="1">
              <a:buNone/>
            </a:pPr>
            <a:r>
              <a:rPr lang="en-US" dirty="0" smtClean="0">
                <a:solidFill>
                  <a:prstClr val="black"/>
                </a:solidFill>
                <a:latin typeface="Arial" charset="0"/>
                <a:cs typeface="Arial" charset="0"/>
              </a:rPr>
              <a:t>	to</a:t>
            </a:r>
            <a:endParaRPr lang="en-US" sz="1600" dirty="0" smtClean="0">
              <a:latin typeface="Consolas" pitchFamily="49" charset="0"/>
              <a:cs typeface="Consolas" pitchFamily="49" charset="0"/>
            </a:endParaRPr>
          </a:p>
        </p:txBody>
      </p:sp>
      <p:pic>
        <p:nvPicPr>
          <p:cNvPr id="521223" name="Picture 7" descr="C:\Users\dwharder\Desktop\v8.png"/>
          <p:cNvPicPr>
            <a:picLocks noChangeAspect="1" noChangeArrowheads="1"/>
          </p:cNvPicPr>
          <p:nvPr/>
        </p:nvPicPr>
        <p:blipFill>
          <a:blip r:embed="rId2" cstate="print"/>
          <a:srcRect/>
          <a:stretch>
            <a:fillRect/>
          </a:stretch>
        </p:blipFill>
        <p:spPr bwMode="auto">
          <a:xfrm>
            <a:off x="2267744" y="5013176"/>
            <a:ext cx="4680520" cy="955273"/>
          </a:xfrm>
          <a:prstGeom prst="rect">
            <a:avLst/>
          </a:prstGeom>
          <a:noFill/>
        </p:spPr>
      </p:pic>
      <p:pic>
        <p:nvPicPr>
          <p:cNvPr id="521224" name="Picture 8" descr="C:\Users\dwharder\Desktop\v7.png"/>
          <p:cNvPicPr>
            <a:picLocks noChangeAspect="1" noChangeArrowheads="1"/>
          </p:cNvPicPr>
          <p:nvPr/>
        </p:nvPicPr>
        <p:blipFill>
          <a:blip r:embed="rId3" cstate="print"/>
          <a:srcRect/>
          <a:stretch>
            <a:fillRect/>
          </a:stretch>
        </p:blipFill>
        <p:spPr bwMode="auto">
          <a:xfrm>
            <a:off x="1691680" y="3861048"/>
            <a:ext cx="4680520" cy="955273"/>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None/>
            </a:pPr>
            <a:r>
              <a:rPr lang="en-US" dirty="0" smtClean="0">
                <a:latin typeface="Arial" charset="0"/>
                <a:cs typeface="Arial" charset="0"/>
              </a:rPr>
              <a:t>	Na</a:t>
            </a:r>
            <a:r>
              <a:rPr lang="en-CA" dirty="0" smtClean="0"/>
              <a:t>ï</a:t>
            </a:r>
            <a:r>
              <a:rPr lang="en-US" dirty="0" err="1" smtClean="0">
                <a:latin typeface="Arial" charset="0"/>
                <a:cs typeface="Arial" charset="0"/>
              </a:rPr>
              <a:t>vely</a:t>
            </a:r>
            <a:r>
              <a:rPr lang="en-US" dirty="0" smtClean="0">
                <a:latin typeface="Arial" charset="0"/>
                <a:cs typeface="Arial" charset="0"/>
              </a:rPr>
              <a:t>, we step through </a:t>
            </a:r>
            <a:r>
              <a:rPr lang="en-US" dirty="0" smtClean="0">
                <a:solidFill>
                  <a:srgbClr val="FF0000"/>
                </a:solidFill>
                <a:latin typeface="Consolas" pitchFamily="49" charset="0"/>
                <a:cs typeface="Consolas" pitchFamily="49" charset="0"/>
              </a:rPr>
              <a:t>list</a:t>
            </a:r>
            <a:r>
              <a:rPr lang="en-US" dirty="0" smtClean="0">
                <a:latin typeface="Arial" charset="0"/>
                <a:cs typeface="Arial" charset="0"/>
              </a:rPr>
              <a:t> and call </a:t>
            </a:r>
            <a:r>
              <a:rPr lang="en-US" dirty="0" err="1" smtClean="0">
                <a:solidFill>
                  <a:srgbClr val="00B0F0"/>
                </a:solidFill>
                <a:latin typeface="Consolas" pitchFamily="49" charset="0"/>
                <a:cs typeface="Consolas" pitchFamily="49" charset="0"/>
              </a:rPr>
              <a:t>push_front</a:t>
            </a:r>
            <a:r>
              <a:rPr lang="en-US" dirty="0" smtClean="0">
                <a:solidFill>
                  <a:srgbClr val="00B0F0"/>
                </a:solidFill>
                <a:latin typeface="Consolas" pitchFamily="49" charset="0"/>
                <a:cs typeface="Consolas" pitchFamily="49" charset="0"/>
              </a:rPr>
              <a:t>( </a:t>
            </a:r>
            <a:r>
              <a:rPr lang="en-US" dirty="0" err="1" smtClean="0">
                <a:solidFill>
                  <a:srgbClr val="00B0F0"/>
                </a:solidFill>
                <a:latin typeface="Consolas" pitchFamily="49" charset="0"/>
                <a:cs typeface="Consolas" pitchFamily="49" charset="0"/>
              </a:rPr>
              <a:t>int</a:t>
            </a:r>
            <a:r>
              <a:rPr lang="en-US" dirty="0" smtClean="0">
                <a:solidFill>
                  <a:srgbClr val="00B0F0"/>
                </a:solidFill>
                <a:latin typeface="Consolas" pitchFamily="49" charset="0"/>
                <a:cs typeface="Consolas" pitchFamily="49" charset="0"/>
              </a:rPr>
              <a:t> )</a:t>
            </a:r>
            <a:r>
              <a:rPr lang="en-US" dirty="0" smtClean="0">
                <a:latin typeface="Arial" charset="0"/>
                <a:cs typeface="Arial" charset="0"/>
              </a:rPr>
              <a:t>: </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nullptr </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for ( Node *ptr = </a:t>
            </a:r>
            <a:r>
              <a:rPr lang="en-US" sz="1400" dirty="0" smtClean="0">
                <a:solidFill>
                  <a:srgbClr val="FF0000"/>
                </a:solidFill>
                <a:latin typeface="Consolas" pitchFamily="49" charset="0"/>
                <a:cs typeface="Consolas" pitchFamily="49" charset="0"/>
              </a:rPr>
              <a:t>list.begin()</a:t>
            </a:r>
            <a:r>
              <a:rPr lang="en-US" sz="1400" dirty="0" smtClean="0">
                <a:latin typeface="Consolas" pitchFamily="49" charset="0"/>
                <a:cs typeface="Consolas" pitchFamily="49" charset="0"/>
              </a:rPr>
              <a:t>; ptr != list.end(); ptr = ptr-&gt;next() ) {</a:t>
            </a:r>
          </a:p>
          <a:p>
            <a:pPr lvl="1" eaLnBrk="1" hangingPunct="1">
              <a:buNone/>
            </a:pPr>
            <a:r>
              <a:rPr lang="en-US" sz="1400" dirty="0" smtClean="0">
                <a:latin typeface="Consolas" pitchFamily="49" charset="0"/>
                <a:cs typeface="Consolas" pitchFamily="49" charset="0"/>
              </a:rPr>
              <a:t>	        </a:t>
            </a:r>
            <a:r>
              <a:rPr lang="en-US" sz="1400" dirty="0" smtClean="0">
                <a:solidFill>
                  <a:srgbClr val="00B0F0"/>
                </a:solidFill>
                <a:latin typeface="Consolas" pitchFamily="49" charset="0"/>
                <a:cs typeface="Consolas" pitchFamily="49" charset="0"/>
              </a:rPr>
              <a:t>push_front(</a:t>
            </a:r>
            <a:r>
              <a:rPr lang="en-US" sz="1400" dirty="0" smtClean="0">
                <a:latin typeface="Consolas" pitchFamily="49" charset="0"/>
                <a:cs typeface="Consolas" pitchFamily="49" charset="0"/>
              </a:rPr>
              <a:t> ptr-</a:t>
            </a:r>
            <a:r>
              <a:rPr lang="en-US" sz="1400" dirty="0" smtClean="0">
                <a:latin typeface="Consolas" pitchFamily="49" charset="0"/>
                <a:cs typeface="Consolas" pitchFamily="49" charset="0"/>
              </a:rPr>
              <a:t>&gt;value() </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a:p>
            <a:pPr eaLnBrk="1" hangingPunct="1">
              <a:buNone/>
            </a:pPr>
            <a:r>
              <a:rPr lang="en-US" dirty="0" smtClean="0">
                <a:solidFill>
                  <a:prstClr val="black"/>
                </a:solidFill>
                <a:latin typeface="Arial" charset="0"/>
                <a:cs typeface="Arial" charset="0"/>
              </a:rPr>
              <a:t>	Does this work?</a:t>
            </a:r>
          </a:p>
          <a:p>
            <a:pPr lvl="1" eaLnBrk="1" hangingPunct="1"/>
            <a:r>
              <a:rPr lang="en-US" dirty="0" smtClean="0">
                <a:solidFill>
                  <a:prstClr val="black"/>
                </a:solidFill>
                <a:latin typeface="Arial" charset="0"/>
                <a:cs typeface="Arial" charset="0"/>
              </a:rPr>
              <a:t>How could we make this work?</a:t>
            </a:r>
          </a:p>
          <a:p>
            <a:pPr lvl="1" eaLnBrk="1" hangingPunct="1"/>
            <a:r>
              <a:rPr lang="en-US" dirty="0" smtClean="0">
                <a:solidFill>
                  <a:prstClr val="black"/>
                </a:solidFill>
                <a:latin typeface="Arial" charset="0"/>
                <a:cs typeface="Arial" charset="0"/>
              </a:rPr>
              <a:t>We need a </a:t>
            </a:r>
            <a:r>
              <a:rPr lang="en-US" dirty="0" err="1" smtClean="0">
                <a:solidFill>
                  <a:prstClr val="black"/>
                </a:solidFill>
                <a:latin typeface="Consolas" pitchFamily="49" charset="0"/>
                <a:cs typeface="Consolas" pitchFamily="49" charset="0"/>
              </a:rPr>
              <a:t>push_back</a:t>
            </a:r>
            <a:r>
              <a:rPr lang="en-US" dirty="0" smtClean="0">
                <a:solidFill>
                  <a:prstClr val="black"/>
                </a:solidFill>
                <a:latin typeface="Consolas" pitchFamily="49" charset="0"/>
                <a:cs typeface="Consolas" pitchFamily="49" charset="0"/>
              </a:rPr>
              <a:t>( </a:t>
            </a:r>
            <a:r>
              <a:rPr lang="en-US" dirty="0" err="1" smtClean="0">
                <a:solidFill>
                  <a:prstClr val="black"/>
                </a:solidFill>
                <a:latin typeface="Consolas" pitchFamily="49" charset="0"/>
                <a:cs typeface="Consolas" pitchFamily="49" charset="0"/>
              </a:rPr>
              <a:t>int</a:t>
            </a:r>
            <a:r>
              <a:rPr lang="en-US" dirty="0" smtClean="0">
                <a:solidFill>
                  <a:prstClr val="black"/>
                </a:solidFill>
                <a:latin typeface="Consolas" pitchFamily="49" charset="0"/>
                <a:cs typeface="Consolas" pitchFamily="49" charset="0"/>
              </a:rPr>
              <a:t> )</a:t>
            </a:r>
            <a:r>
              <a:rPr lang="en-US" dirty="0" smtClean="0">
                <a:solidFill>
                  <a:prstClr val="black"/>
                </a:solidFill>
                <a:latin typeface="Arial" charset="0"/>
                <a:cs typeface="Arial" charset="0"/>
              </a:rPr>
              <a:t> member function:</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list_head</a:t>
            </a:r>
            <a:r>
              <a:rPr lang="en-US" sz="1400" dirty="0" smtClean="0">
                <a:solidFill>
                  <a:srgbClr val="00B0F0"/>
                </a:solidFill>
                <a:latin typeface="Consolas" pitchFamily="49" charset="0"/>
                <a:cs typeface="Consolas" pitchFamily="49" charset="0"/>
              </a:rPr>
              <a:t>(</a:t>
            </a:r>
            <a:r>
              <a:rPr lang="en-US" sz="1400" dirty="0">
                <a:latin typeface="Consolas" pitchFamily="49" charset="0"/>
                <a:cs typeface="Consolas" pitchFamily="49" charset="0"/>
              </a:rPr>
              <a:t> nullptr </a:t>
            </a:r>
            <a:r>
              <a:rPr lang="en-US" sz="1400" dirty="0" smtClean="0">
                <a:solidFill>
                  <a:srgbClr val="00B0F0"/>
                </a:solidFill>
                <a:latin typeface="Consolas" pitchFamily="49" charset="0"/>
                <a:cs typeface="Consolas" pitchFamily="49" charset="0"/>
              </a:rPr>
              <a:t>)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for ( Node *ptr = </a:t>
            </a:r>
            <a:r>
              <a:rPr lang="en-US" sz="1400" dirty="0" smtClean="0">
                <a:solidFill>
                  <a:srgbClr val="FF0000"/>
                </a:solidFill>
                <a:latin typeface="Consolas" pitchFamily="49" charset="0"/>
                <a:cs typeface="Consolas" pitchFamily="49" charset="0"/>
              </a:rPr>
              <a:t>list.begin()</a:t>
            </a:r>
            <a:r>
              <a:rPr lang="en-US" sz="1400" dirty="0" smtClean="0">
                <a:latin typeface="Consolas" pitchFamily="49" charset="0"/>
                <a:cs typeface="Consolas" pitchFamily="49" charset="0"/>
              </a:rPr>
              <a:t>; ptr != </a:t>
            </a:r>
            <a:r>
              <a:rPr lang="en-US" sz="1400" dirty="0">
                <a:latin typeface="Consolas" pitchFamily="49" charset="0"/>
                <a:cs typeface="Consolas" pitchFamily="49" charset="0"/>
              </a:rPr>
              <a:t>list.end(); </a:t>
            </a:r>
            <a:r>
              <a:rPr lang="en-US" sz="1400" dirty="0" smtClean="0">
                <a:latin typeface="Consolas" pitchFamily="49" charset="0"/>
                <a:cs typeface="Consolas" pitchFamily="49" charset="0"/>
              </a:rPr>
              <a:t>ptr = ptr-&gt;next() ) {</a:t>
            </a:r>
          </a:p>
          <a:p>
            <a:pPr lvl="1" eaLnBrk="1" hangingPunct="1">
              <a:buNone/>
            </a:pPr>
            <a:r>
              <a:rPr lang="en-US" sz="1400" dirty="0" smtClean="0">
                <a:latin typeface="Consolas" pitchFamily="49" charset="0"/>
                <a:cs typeface="Consolas" pitchFamily="49" charset="0"/>
              </a:rPr>
              <a:t>	        </a:t>
            </a:r>
            <a:r>
              <a:rPr lang="en-US" sz="1400" dirty="0" err="1" smtClean="0">
                <a:solidFill>
                  <a:srgbClr val="00B0F0"/>
                </a:solidFill>
                <a:latin typeface="Consolas" pitchFamily="49" charset="0"/>
                <a:cs typeface="Consolas" pitchFamily="49" charset="0"/>
              </a:rPr>
              <a:t>push_back</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 ptr-</a:t>
            </a:r>
            <a:r>
              <a:rPr lang="en-US" sz="1400" dirty="0" smtClean="0">
                <a:latin typeface="Consolas" pitchFamily="49" charset="0"/>
                <a:cs typeface="Consolas" pitchFamily="49" charset="0"/>
              </a:rPr>
              <a:t>&gt;value() </a:t>
            </a:r>
            <a:r>
              <a:rPr lang="en-US" sz="1400" dirty="0" smtClean="0">
                <a:solidFill>
                  <a:srgbClr val="00B0F0"/>
                </a:solidFill>
                <a:latin typeface="Consolas" pitchFamily="49" charset="0"/>
                <a:cs typeface="Consolas" pitchFamily="49" charset="0"/>
              </a:rPr>
              <a:t>)</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a:t>
            </a:r>
          </a:p>
          <a:p>
            <a:pPr eaLnBrk="1" hangingPunct="1">
              <a:buNone/>
            </a:pPr>
            <a:endParaRPr lang="en-US" dirty="0" smtClean="0">
              <a:solidFill>
                <a:prstClr val="black"/>
              </a:solidFill>
              <a:latin typeface="Arial" charset="0"/>
              <a:cs typeface="Arial" charset="0"/>
            </a:endParaRPr>
          </a:p>
        </p:txBody>
      </p:sp>
      <p:sp>
        <p:nvSpPr>
          <p:cNvPr id="5" name="Oval 4"/>
          <p:cNvSpPr/>
          <p:nvPr/>
        </p:nvSpPr>
        <p:spPr>
          <a:xfrm>
            <a:off x="1988590" y="5408728"/>
            <a:ext cx="1152128"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5">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755">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75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None/>
            </a:pPr>
            <a:r>
              <a:rPr lang="en-US" dirty="0" smtClean="0">
                <a:latin typeface="Arial" charset="0"/>
                <a:cs typeface="Arial" charset="0"/>
              </a:rPr>
              <a:t>	</a:t>
            </a:r>
            <a:r>
              <a:rPr lang="en-CA" dirty="0" smtClean="0">
                <a:latin typeface="Arial" charset="0"/>
                <a:cs typeface="Arial" charset="0"/>
              </a:rPr>
              <a:t>Unfortunately, to make </a:t>
            </a:r>
            <a:r>
              <a:rPr lang="en-CA" dirty="0" err="1" smtClean="0">
                <a:latin typeface="Consolas" pitchFamily="49" charset="0"/>
                <a:cs typeface="Consolas" pitchFamily="49" charset="0"/>
              </a:rPr>
              <a:t>push_back</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smtClean="0">
                <a:latin typeface="Arial" charset="0"/>
                <a:cs typeface="Arial" charset="0"/>
              </a:rPr>
              <a:t> more efficient, we need a pointer to the last node in the linked list</a:t>
            </a:r>
          </a:p>
          <a:p>
            <a:pPr lvl="1" eaLnBrk="1" hangingPunct="1"/>
            <a:r>
              <a:rPr lang="en-CA" dirty="0" smtClean="0">
                <a:latin typeface="Arial" charset="0"/>
                <a:cs typeface="Arial" charset="0"/>
              </a:rPr>
              <a:t>We require a </a:t>
            </a:r>
            <a:r>
              <a:rPr lang="en-CA" dirty="0" err="1" smtClean="0">
                <a:latin typeface="Consolas" pitchFamily="49" charset="0"/>
                <a:cs typeface="Consolas" pitchFamily="49" charset="0"/>
              </a:rPr>
              <a:t>list_tail</a:t>
            </a:r>
            <a:r>
              <a:rPr lang="en-CA" dirty="0" smtClean="0">
                <a:latin typeface="Arial" charset="0"/>
                <a:cs typeface="Arial" charset="0"/>
              </a:rPr>
              <a:t> member variable</a:t>
            </a:r>
          </a:p>
          <a:p>
            <a:pPr lvl="1" eaLnBrk="1" hangingPunct="1"/>
            <a:r>
              <a:rPr lang="en-CA" dirty="0" smtClean="0">
                <a:latin typeface="Arial" charset="0"/>
                <a:cs typeface="Arial" charset="0"/>
              </a:rPr>
              <a:t>Otherwise, </a:t>
            </a:r>
            <a:r>
              <a:rPr lang="en-CA" dirty="0" err="1" smtClean="0">
                <a:latin typeface="Consolas" pitchFamily="49" charset="0"/>
                <a:cs typeface="Consolas" pitchFamily="49" charset="0"/>
              </a:rPr>
              <a:t>push_back</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smtClean="0">
                <a:latin typeface="Arial" charset="0"/>
                <a:cs typeface="Arial" charset="0"/>
              </a:rPr>
              <a:t> becomes a </a:t>
            </a:r>
            <a:r>
              <a:rPr lang="en-CA" dirty="0" smtClean="0">
                <a:latin typeface="Symbol" pitchFamily="18" charset="2"/>
                <a:cs typeface="Times New Roman" pitchFamily="18" charset="0"/>
              </a:rPr>
              <a:t>Q</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a:t>
            </a:r>
            <a:r>
              <a:rPr lang="en-CA" dirty="0" smtClean="0">
                <a:latin typeface="Arial" charset="0"/>
                <a:cs typeface="Arial" charset="0"/>
              </a:rPr>
              <a:t> function</a:t>
            </a:r>
          </a:p>
          <a:p>
            <a:pPr lvl="2" eaLnBrk="1" hangingPunct="1"/>
            <a:r>
              <a:rPr lang="en-CA" dirty="0" smtClean="0">
                <a:latin typeface="Arial" charset="0"/>
                <a:cs typeface="Arial" charset="0"/>
              </a:rPr>
              <a:t>This would make the copy constructor </a:t>
            </a:r>
            <a:r>
              <a:rPr lang="en-CA" dirty="0" smtClean="0">
                <a:latin typeface="Symbol" pitchFamily="18" charset="2"/>
                <a:cs typeface="Times New Roman" pitchFamily="18" charset="0"/>
              </a:rPr>
              <a:t>Q</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n</a:t>
            </a:r>
            <a:r>
              <a:rPr lang="en-CA" baseline="30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a:t>
            </a:r>
            <a:endParaRPr lang="en-CA" dirty="0" smtClean="0">
              <a:latin typeface="Arial" charset="0"/>
              <a:cs typeface="Arial" charset="0"/>
            </a:endParaRPr>
          </a:p>
          <a:p>
            <a:pPr lvl="1" eaLnBrk="1" hangingPunct="1"/>
            <a:endParaRPr lang="en-CA" dirty="0" smtClean="0">
              <a:latin typeface="Arial" charset="0"/>
              <a:cs typeface="Arial" charset="0"/>
            </a:endParaRPr>
          </a:p>
          <a:p>
            <a:pPr lvl="1" eaLnBrk="1" hangingPunct="1"/>
            <a:r>
              <a:rPr lang="en-CA" dirty="0" smtClean="0">
                <a:latin typeface="Arial" charset="0"/>
                <a:cs typeface="Arial" charset="0"/>
              </a:rPr>
              <a:t>In Project 1, you will define and use the member variable </a:t>
            </a:r>
            <a:r>
              <a:rPr lang="en-CA" dirty="0" err="1" smtClean="0">
                <a:latin typeface="Consolas" pitchFamily="49" charset="0"/>
                <a:cs typeface="Consolas" pitchFamily="49" charset="0"/>
              </a:rPr>
              <a:t>list_tail</a:t>
            </a:r>
            <a:endParaRPr lang="en-US" dirty="0" smtClean="0">
              <a:solidFill>
                <a:prstClr val="black"/>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First, make life simple:  if </a:t>
            </a:r>
            <a:r>
              <a:rPr lang="en-US" dirty="0" smtClean="0">
                <a:solidFill>
                  <a:srgbClr val="FF0000"/>
                </a:solidFill>
                <a:latin typeface="Consolas" pitchFamily="49" charset="0"/>
                <a:cs typeface="Consolas" pitchFamily="49" charset="0"/>
              </a:rPr>
              <a:t>list</a:t>
            </a:r>
            <a:r>
              <a:rPr lang="en-US" dirty="0" smtClean="0">
                <a:latin typeface="Arial" charset="0"/>
                <a:cs typeface="Arial" charset="0"/>
              </a:rPr>
              <a:t> is empty, we are finished, so return</a:t>
            </a: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list.empty</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Otherwise, the list being copied is not empty…</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pic>
        <p:nvPicPr>
          <p:cNvPr id="525314" name="Picture 2" descr="C:\Users\dwharder\Desktop\v1.png"/>
          <p:cNvPicPr>
            <a:picLocks noChangeAspect="1" noChangeArrowheads="1"/>
          </p:cNvPicPr>
          <p:nvPr/>
        </p:nvPicPr>
        <p:blipFill>
          <a:blip r:embed="rId2" cstate="print"/>
          <a:srcRect/>
          <a:stretch>
            <a:fillRect/>
          </a:stretch>
        </p:blipFill>
        <p:spPr bwMode="auto">
          <a:xfrm>
            <a:off x="2699793" y="3996851"/>
            <a:ext cx="4464495" cy="1360178"/>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Copy Constructor</a:t>
            </a:r>
          </a:p>
        </p:txBody>
      </p:sp>
      <p:sp>
        <p:nvSpPr>
          <p:cNvPr id="74755" name="Rectangle 3"/>
          <p:cNvSpPr>
            <a:spLocks noGrp="1" noChangeArrowheads="1"/>
          </p:cNvSpPr>
          <p:nvPr>
            <p:ph type="body" idx="1"/>
          </p:nvPr>
        </p:nvSpPr>
        <p:spPr>
          <a:xfrm>
            <a:off x="457200" y="1600200"/>
            <a:ext cx="8435280" cy="4525963"/>
          </a:xfrm>
        </p:spPr>
        <p:txBody>
          <a:bodyPr/>
          <a:lstStyle/>
          <a:p>
            <a:pPr eaLnBrk="1" hangingPunct="1">
              <a:buFont typeface="Arial" charset="0"/>
              <a:buNone/>
            </a:pPr>
            <a:r>
              <a:rPr lang="en-US" dirty="0" smtClean="0">
                <a:latin typeface="Arial" charset="0"/>
                <a:cs typeface="Arial" charset="0"/>
              </a:rPr>
              <a:t>	Copy the first node—we no longer modifying </a:t>
            </a:r>
            <a:r>
              <a:rPr lang="en-US" dirty="0" err="1" smtClean="0">
                <a:solidFill>
                  <a:srgbClr val="0000FF"/>
                </a:solidFill>
                <a:latin typeface="Consolas" pitchFamily="49" charset="0"/>
                <a:cs typeface="Consolas" pitchFamily="49" charset="0"/>
              </a:rPr>
              <a:t>list_head</a:t>
            </a:r>
            <a:endParaRPr lang="en-US" dirty="0" smtClean="0">
              <a:solidFill>
                <a:srgbClr val="0000FF"/>
              </a:solidFill>
              <a:latin typeface="Consolas" pitchFamily="49" charset="0"/>
              <a:cs typeface="Consolas" pitchFamily="49" charset="0"/>
            </a:endParaRPr>
          </a:p>
          <a:p>
            <a:pPr lvl="1" eaLnBrk="1" hangingPunct="1">
              <a:buNone/>
            </a:pPr>
            <a:endParaRPr lang="en-US" sz="900" dirty="0" smtClean="0">
              <a:latin typeface="Arial" charset="0"/>
              <a:cs typeface="Arial" charset="0"/>
            </a:endParaRPr>
          </a:p>
          <a:p>
            <a:pPr lvl="1" eaLnBrk="1" hangingPunct="1">
              <a:buNone/>
            </a:pPr>
            <a:r>
              <a:rPr lang="en-US" sz="1400" dirty="0" smtClean="0">
                <a:latin typeface="Consolas" pitchFamily="49" charset="0"/>
                <a:cs typeface="Consolas" pitchFamily="49" charset="0"/>
              </a:rPr>
              <a:t>	List::List( List const &amp;</a:t>
            </a:r>
            <a:r>
              <a:rPr lang="en-US" sz="1400" dirty="0" smtClean="0">
                <a:solidFill>
                  <a:srgbClr val="FF0000"/>
                </a:solidFill>
                <a:latin typeface="Consolas" pitchFamily="49" charset="0"/>
                <a:cs typeface="Consolas" pitchFamily="49" charset="0"/>
              </a:rPr>
              <a:t>list</a:t>
            </a:r>
            <a:r>
              <a:rPr lang="en-US" sz="1400" dirty="0" smtClean="0">
                <a:latin typeface="Consolas" pitchFamily="49" charset="0"/>
                <a:cs typeface="Consolas" pitchFamily="49" charset="0"/>
              </a:rPr>
              <a:t> ):</a:t>
            </a:r>
            <a:r>
              <a:rPr lang="en-US" sz="1400" dirty="0" err="1" smtClean="0">
                <a:solidFill>
                  <a:srgbClr val="0000FF"/>
                </a:solidFill>
                <a:latin typeface="Consolas" pitchFamily="49" charset="0"/>
                <a:cs typeface="Consolas" pitchFamily="49" charset="0"/>
              </a:rPr>
              <a:t>list_head</a:t>
            </a:r>
            <a:r>
              <a:rPr lang="en-US" sz="1400" dirty="0">
                <a:latin typeface="Consolas" pitchFamily="49" charset="0"/>
                <a:cs typeface="Consolas" pitchFamily="49" charset="0"/>
              </a:rPr>
              <a:t>( nullptr ) </a:t>
            </a:r>
            <a:r>
              <a:rPr lang="en-US" sz="1400" dirty="0" smtClean="0">
                <a:latin typeface="Consolas" pitchFamily="49" charset="0"/>
                <a:cs typeface="Consolas" pitchFamily="49" charset="0"/>
              </a:rPr>
              <a:t>{</a:t>
            </a:r>
          </a:p>
          <a:p>
            <a:pPr lvl="1" eaLnBrk="1" hangingPunct="1">
              <a:buNone/>
            </a:pPr>
            <a:r>
              <a:rPr lang="en-US" sz="1400" dirty="0" smtClean="0">
                <a:latin typeface="Consolas" pitchFamily="49" charset="0"/>
                <a:cs typeface="Consolas" pitchFamily="49" charset="0"/>
              </a:rPr>
              <a:t>       if (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.empty</a:t>
            </a:r>
            <a:r>
              <a:rPr lang="en-US" sz="1400" dirty="0" smtClean="0">
                <a:latin typeface="Consolas" pitchFamily="49" charset="0"/>
                <a:cs typeface="Consolas" pitchFamily="49" charset="0"/>
              </a:rPr>
              <a:t>()</a:t>
            </a:r>
            <a:r>
              <a:rPr lang="en-US" sz="1400" dirty="0" smtClean="0">
                <a:solidFill>
                  <a:srgbClr val="FF0000"/>
                </a:solidFill>
                <a:latin typeface="Consolas" pitchFamily="49" charset="0"/>
                <a:cs typeface="Consolas" pitchFamily="49" charset="0"/>
              </a:rPr>
              <a:t> </a:t>
            </a:r>
            <a:r>
              <a:rPr lang="en-US" sz="1400" dirty="0" smtClean="0">
                <a:latin typeface="Consolas" pitchFamily="49" charset="0"/>
                <a:cs typeface="Consolas" pitchFamily="49" charset="0"/>
              </a:rPr>
              <a:t>) {</a:t>
            </a:r>
          </a:p>
          <a:p>
            <a:pPr lvl="1" eaLnBrk="1" hangingPunct="1">
              <a:buNone/>
            </a:pPr>
            <a:r>
              <a:rPr lang="en-US" sz="1400" dirty="0" smtClean="0">
                <a:latin typeface="Consolas" pitchFamily="49" charset="0"/>
                <a:cs typeface="Consolas" pitchFamily="49" charset="0"/>
              </a:rPr>
              <a:t>	        return;</a:t>
            </a:r>
          </a:p>
          <a:p>
            <a:pPr lvl="1" eaLnBrk="1" hangingPunct="1">
              <a:buNone/>
            </a:pP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push_front</a:t>
            </a:r>
            <a:r>
              <a:rPr lang="en-US" sz="1400" dirty="0" smtClean="0">
                <a:latin typeface="Consolas" pitchFamily="49" charset="0"/>
                <a:cs typeface="Consolas" pitchFamily="49" charset="0"/>
              </a:rPr>
              <a:t>( </a:t>
            </a:r>
            <a:r>
              <a:rPr lang="en-US" sz="1400" dirty="0" err="1" smtClean="0">
                <a:solidFill>
                  <a:srgbClr val="FF0000"/>
                </a:solidFill>
                <a:latin typeface="Consolas" pitchFamily="49" charset="0"/>
                <a:cs typeface="Consolas" pitchFamily="49" charset="0"/>
              </a:rPr>
              <a:t>list</a:t>
            </a:r>
            <a:r>
              <a:rPr lang="en-US" sz="1400" dirty="0" err="1" smtClean="0">
                <a:latin typeface="Consolas" pitchFamily="49" charset="0"/>
                <a:cs typeface="Consolas" pitchFamily="49" charset="0"/>
              </a:rPr>
              <a:t>.front</a:t>
            </a:r>
            <a:r>
              <a:rPr lang="en-US" sz="1400" dirty="0" smtClean="0">
                <a:latin typeface="Consolas" pitchFamily="49" charset="0"/>
                <a:cs typeface="Consolas" pitchFamily="49" charset="0"/>
              </a:rPr>
              <a:t>() );</a:t>
            </a: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endParaRPr lang="en-US" sz="1400" dirty="0" smtClean="0">
              <a:latin typeface="Consolas" pitchFamily="49" charset="0"/>
              <a:cs typeface="Consolas" pitchFamily="49" charset="0"/>
            </a:endParaRPr>
          </a:p>
          <a:p>
            <a:pPr lvl="1" eaLnBrk="1" hangingPunct="1">
              <a:buNone/>
            </a:pPr>
            <a:r>
              <a:rPr lang="en-US" sz="1400" dirty="0" smtClean="0">
                <a:latin typeface="Consolas" pitchFamily="49" charset="0"/>
                <a:cs typeface="Consolas" pitchFamily="49" charset="0"/>
              </a:rPr>
              <a:t>	}</a:t>
            </a:r>
          </a:p>
          <a:p>
            <a:pPr eaLnBrk="1" hangingPunct="1">
              <a:buNone/>
            </a:pPr>
            <a:r>
              <a:rPr lang="en-US" sz="1400" dirty="0" smtClean="0">
                <a:latin typeface="Consolas" pitchFamily="49" charset="0"/>
                <a:cs typeface="Consolas" pitchFamily="49" charset="0"/>
              </a:rPr>
              <a:t>	        </a:t>
            </a:r>
          </a:p>
        </p:txBody>
      </p:sp>
      <p:pic>
        <p:nvPicPr>
          <p:cNvPr id="8" name="Picture 6" descr="C:\Users\dwharder\Desktop\v2.png"/>
          <p:cNvPicPr>
            <a:picLocks noChangeAspect="1" noChangeArrowheads="1"/>
          </p:cNvPicPr>
          <p:nvPr/>
        </p:nvPicPr>
        <p:blipFill>
          <a:blip r:embed="rId2" cstate="print"/>
          <a:srcRect/>
          <a:stretch>
            <a:fillRect/>
          </a:stretch>
        </p:blipFill>
        <p:spPr bwMode="auto">
          <a:xfrm>
            <a:off x="2699793" y="3996851"/>
            <a:ext cx="4464495" cy="13601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84503</TotalTime>
  <Words>2390</Words>
  <Application>Microsoft Office PowerPoint</Application>
  <PresentationFormat>On-screen Show (4:3)</PresentationFormat>
  <Paragraphs>1707</Paragraphs>
  <Slides>147</Slides>
  <Notes>3</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Custom Design</vt:lpstr>
      <vt:lpstr>PowerPoint Presentation</vt:lpstr>
      <vt:lpstr>Outline</vt:lpstr>
      <vt:lpstr>Definition</vt:lpstr>
      <vt:lpstr>Linked Lists</vt:lpstr>
      <vt:lpstr>Node Class</vt:lpstr>
      <vt:lpstr>Node Constructor</vt:lpstr>
      <vt:lpstr>Accessors</vt:lpstr>
      <vt:lpstr>Accessors</vt:lpstr>
      <vt:lpstr>Linked List Class</vt:lpstr>
      <vt:lpstr>Structure</vt:lpstr>
      <vt:lpstr>Structure</vt:lpstr>
      <vt:lpstr>Structure</vt:lpstr>
      <vt:lpstr>Structure</vt:lpstr>
      <vt:lpstr>Structure</vt:lpstr>
      <vt:lpstr>Structure</vt:lpstr>
      <vt:lpstr>Operations</vt:lpstr>
      <vt:lpstr>Operations</vt:lpstr>
      <vt:lpstr>Operations</vt:lpstr>
      <vt:lpstr>Linked Lists</vt:lpstr>
      <vt:lpstr>Linked Lists</vt:lpstr>
      <vt:lpstr>Linked Lists</vt:lpstr>
      <vt:lpstr>The Constructor</vt:lpstr>
      <vt:lpstr>Allocation</vt:lpstr>
      <vt:lpstr>Static Allocation</vt:lpstr>
      <vt:lpstr>Dynamic Allocation</vt:lpstr>
      <vt:lpstr>Static Allocation</vt:lpstr>
      <vt:lpstr>bool empty() const</vt:lpstr>
      <vt:lpstr>Node *begin() const</vt:lpstr>
      <vt:lpstr>Node *end() const</vt:lpstr>
      <vt:lpstr>int front() const</vt:lpstr>
      <vt:lpstr>int front() const</vt:lpstr>
      <vt:lpstr>int front() const</vt:lpstr>
      <vt:lpstr>int front() const</vt:lpstr>
      <vt:lpstr>int front() const</vt:lpstr>
      <vt:lpstr>void push_front( int )</vt:lpstr>
      <vt:lpstr>void push_front( int )</vt:lpstr>
      <vt:lpstr>void push_front( int )</vt:lpstr>
      <vt:lpstr>void push_front( int )</vt:lpstr>
      <vt:lpstr>void push_front( int )</vt:lpstr>
      <vt:lpstr>void push_front( int )</vt:lpstr>
      <vt:lpstr>void push_front( int )</vt:lpstr>
      <vt:lpstr>void push_front( int )</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int pop_front()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Stepping through a Linked List</vt:lpstr>
      <vt:lpstr>int count( int ) const</vt:lpstr>
      <vt:lpstr>int count( int ) const</vt:lpstr>
      <vt:lpstr>int erase( int )</vt:lpstr>
      <vt:lpstr>Accessing Private Member Variables</vt:lpstr>
      <vt:lpstr>C++ Friends</vt:lpstr>
      <vt:lpstr>C++ Friends</vt:lpstr>
      <vt:lpstr>Nested Classes</vt:lpstr>
      <vt:lpstr>Nested Classes</vt:lpstr>
      <vt:lpstr>Inner Classes</vt:lpstr>
      <vt:lpstr>Destructor</vt:lpstr>
      <vt:lpstr>Destructor</vt:lpstr>
      <vt:lpstr>Destructor</vt:lpstr>
      <vt:lpstr>Destructor</vt:lpstr>
      <vt:lpstr>Making Copies</vt:lpstr>
      <vt:lpstr>Pass by Value</vt:lpstr>
      <vt:lpstr>Pass by Reference</vt:lpstr>
      <vt:lpstr>Pass by Pointer (C)</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Modifying Arguments</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Copy Constructor</vt:lpstr>
      <vt:lpstr>Assignment</vt:lpstr>
      <vt:lpstr>Assignment</vt:lpstr>
      <vt:lpstr>Assignment</vt:lpstr>
      <vt:lpstr>Assignment</vt:lpstr>
      <vt:lpstr>Assignment</vt:lpstr>
      <vt:lpstr>Assignment</vt:lpstr>
      <vt:lpstr>Assignment</vt:lpstr>
      <vt:lpstr>Return by Value</vt:lpstr>
      <vt:lpstr>Return by Value</vt:lpstr>
      <vt:lpstr>Return by Value</vt:lpstr>
      <vt:lpstr>Return by Value</vt:lpstr>
      <vt:lpstr>Return by Value</vt:lpstr>
      <vt:lpstr>Return by Value</vt:lpstr>
      <vt:lpstr>Return by Value</vt:lpstr>
      <vt:lpstr>Return by Value</vt:lpstr>
      <vt:lpstr>Move Constructors</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Assignment</vt:lpstr>
      <vt:lpstr>Move Assignment</vt:lpstr>
      <vt:lpstr>Linked Lists</vt:lpstr>
      <vt:lpstr>Linked Lists</vt:lpstr>
      <vt:lpstr>Efficient Allocation</vt:lpstr>
      <vt:lpstr>Efficient Allocation</vt:lpstr>
      <vt:lpstr>Efficient Allocation</vt:lpstr>
      <vt:lpstr>Efficient Allocation</vt:lpstr>
      <vt:lpstr>Efficient Allocation</vt:lpstr>
      <vt:lpstr>Efficient Allocation</vt:lpstr>
      <vt:lpstr>Efficient Allocation</vt:lpstr>
      <vt:lpstr>Efficient Allocation</vt:lpstr>
      <vt:lpstr>Efficient Allocation</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6766</cp:revision>
  <dcterms:created xsi:type="dcterms:W3CDTF">2009-09-11T23:00:44Z</dcterms:created>
  <dcterms:modified xsi:type="dcterms:W3CDTF">2018-01-27T14:26:44Z</dcterms:modified>
</cp:coreProperties>
</file>