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00"/>
  </p:notesMasterIdLst>
  <p:sldIdLst>
    <p:sldId id="256" r:id="rId2"/>
    <p:sldId id="374" r:id="rId3"/>
    <p:sldId id="375" r:id="rId4"/>
    <p:sldId id="376" r:id="rId5"/>
    <p:sldId id="377" r:id="rId6"/>
    <p:sldId id="378" r:id="rId7"/>
    <p:sldId id="379" r:id="rId8"/>
    <p:sldId id="380" r:id="rId9"/>
    <p:sldId id="381" r:id="rId10"/>
    <p:sldId id="382" r:id="rId11"/>
    <p:sldId id="383" r:id="rId12"/>
    <p:sldId id="384" r:id="rId13"/>
    <p:sldId id="385" r:id="rId14"/>
    <p:sldId id="386" r:id="rId15"/>
    <p:sldId id="387" r:id="rId16"/>
    <p:sldId id="388" r:id="rId17"/>
    <p:sldId id="389" r:id="rId18"/>
    <p:sldId id="390" r:id="rId19"/>
    <p:sldId id="391" r:id="rId20"/>
    <p:sldId id="392" r:id="rId21"/>
    <p:sldId id="393" r:id="rId22"/>
    <p:sldId id="394" r:id="rId23"/>
    <p:sldId id="395" r:id="rId24"/>
    <p:sldId id="396" r:id="rId25"/>
    <p:sldId id="397" r:id="rId26"/>
    <p:sldId id="398" r:id="rId27"/>
    <p:sldId id="399" r:id="rId28"/>
    <p:sldId id="400" r:id="rId29"/>
    <p:sldId id="401" r:id="rId30"/>
    <p:sldId id="402" r:id="rId31"/>
    <p:sldId id="403" r:id="rId32"/>
    <p:sldId id="404" r:id="rId33"/>
    <p:sldId id="405" r:id="rId34"/>
    <p:sldId id="406" r:id="rId35"/>
    <p:sldId id="407" r:id="rId36"/>
    <p:sldId id="408" r:id="rId37"/>
    <p:sldId id="409" r:id="rId38"/>
    <p:sldId id="410" r:id="rId39"/>
    <p:sldId id="411" r:id="rId40"/>
    <p:sldId id="412" r:id="rId41"/>
    <p:sldId id="413" r:id="rId42"/>
    <p:sldId id="414" r:id="rId43"/>
    <p:sldId id="415" r:id="rId44"/>
    <p:sldId id="416" r:id="rId45"/>
    <p:sldId id="417" r:id="rId46"/>
    <p:sldId id="418" r:id="rId47"/>
    <p:sldId id="419" r:id="rId48"/>
    <p:sldId id="420" r:id="rId49"/>
    <p:sldId id="421" r:id="rId50"/>
    <p:sldId id="422" r:id="rId51"/>
    <p:sldId id="423" r:id="rId52"/>
    <p:sldId id="424" r:id="rId53"/>
    <p:sldId id="425" r:id="rId54"/>
    <p:sldId id="426" r:id="rId55"/>
    <p:sldId id="427" r:id="rId56"/>
    <p:sldId id="428" r:id="rId57"/>
    <p:sldId id="429" r:id="rId58"/>
    <p:sldId id="430" r:id="rId59"/>
    <p:sldId id="431" r:id="rId60"/>
    <p:sldId id="432" r:id="rId61"/>
    <p:sldId id="433" r:id="rId62"/>
    <p:sldId id="434" r:id="rId63"/>
    <p:sldId id="435" r:id="rId64"/>
    <p:sldId id="436" r:id="rId65"/>
    <p:sldId id="437" r:id="rId66"/>
    <p:sldId id="438" r:id="rId67"/>
    <p:sldId id="439" r:id="rId68"/>
    <p:sldId id="440" r:id="rId69"/>
    <p:sldId id="441" r:id="rId70"/>
    <p:sldId id="442" r:id="rId71"/>
    <p:sldId id="443" r:id="rId72"/>
    <p:sldId id="444" r:id="rId73"/>
    <p:sldId id="445" r:id="rId74"/>
    <p:sldId id="446" r:id="rId75"/>
    <p:sldId id="447" r:id="rId76"/>
    <p:sldId id="448" r:id="rId77"/>
    <p:sldId id="449" r:id="rId78"/>
    <p:sldId id="450" r:id="rId79"/>
    <p:sldId id="451" r:id="rId80"/>
    <p:sldId id="452" r:id="rId81"/>
    <p:sldId id="453" r:id="rId82"/>
    <p:sldId id="454" r:id="rId83"/>
    <p:sldId id="455" r:id="rId84"/>
    <p:sldId id="456" r:id="rId85"/>
    <p:sldId id="457" r:id="rId86"/>
    <p:sldId id="458" r:id="rId87"/>
    <p:sldId id="459" r:id="rId88"/>
    <p:sldId id="460" r:id="rId89"/>
    <p:sldId id="461" r:id="rId90"/>
    <p:sldId id="462" r:id="rId91"/>
    <p:sldId id="463" r:id="rId92"/>
    <p:sldId id="464" r:id="rId93"/>
    <p:sldId id="465" r:id="rId94"/>
    <p:sldId id="466" r:id="rId95"/>
    <p:sldId id="467" r:id="rId96"/>
    <p:sldId id="468" r:id="rId97"/>
    <p:sldId id="469" r:id="rId98"/>
    <p:sldId id="373" r:id="rId9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62" d="100"/>
          <a:sy n="62" d="100"/>
        </p:scale>
        <p:origin x="702" y="72"/>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10/14/2021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946168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F49EA54-92FC-4D7D-B2CE-DFA14C6221F8}"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3B54FE3-ABB2-433D-BDAA-B6774C0B712E}"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7CB890B-DF38-4FA9-B891-B2B840F48CE7}"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C4BCA0C-78A9-4422-94BD-821D7D0D2A3A}"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2F55431-7726-4473-91F8-8872AD45BCCB}"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8B13652-D542-47DA-9185-3FF29FD42687}"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A88D242-C01D-459E-A7BD-74450E2DA0DD}"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A7A82A2-8C68-47ED-8481-7D5E9C1BA201}"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DB1A329-2591-4CF5-8351-5AEA4B54FDAD}"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BB10860-A8EC-484F-9C73-3528F7533219}"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7C2606A-BACA-4F46-A115-CA7D6054FBDD}"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F7EEC41-0AC9-4C20-B60C-8C159C7203F7}"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697DB33-B48F-4CA8-ADC8-5151E0C56FFF}"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87BE735-F4D3-42BF-A8BA-7C2F36EC2AAB}"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5E04C21-678A-40CF-8544-80A53CF4EAF9}"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21EA41E-C1E2-4FE9-BA30-C20CF034AAD7}"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1323F5C-0FAF-44D1-B360-23545D17EF8D}"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30C15A1-E5E6-4C84-BE0A-8647F296C07A}"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B69D893-CA13-4260-851C-388B667FAAB9}"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9ACF742-4150-4E4B-952C-32C4701C0395}"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7669918-39BF-4B0B-BE63-446459BE05AB}" type="slidenum">
              <a:rPr lang="en-CA" smtClean="0"/>
              <a:pPr>
                <a:defRPr/>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BEA26D8-FB0F-46BA-8B4F-59B6FFED9080}"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9010D98-AF4B-42D3-A829-CFBA4AC125D7}" type="slidenum">
              <a:rPr lang="en-CA" smtClean="0"/>
              <a:pPr>
                <a:defRPr/>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CA6F653-057D-4EB0-8942-D2202240FCC4}" type="slidenum">
              <a:rPr lang="en-CA" smtClean="0"/>
              <a:pPr>
                <a:defRPr/>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A8F5FC1-DB56-4DCC-A91E-41B9314120A3}" type="slidenum">
              <a:rPr lang="en-CA" smtClean="0"/>
              <a:pPr>
                <a:defRPr/>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2F413F1-EB07-4A73-BDE3-4E1F64C9F207}" type="slidenum">
              <a:rPr lang="en-CA" smtClean="0"/>
              <a:pPr>
                <a:defRPr/>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2391EF9-F3B9-425F-AB59-3FEA4347AF1A}" type="slidenum">
              <a:rPr lang="en-CA" smtClean="0"/>
              <a:pPr>
                <a:defRPr/>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CF2A369-73A3-450B-831F-C67E841953E7}" type="slidenum">
              <a:rPr lang="en-CA" smtClean="0"/>
              <a:pPr>
                <a:defRPr/>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F98F61D-9376-4343-9127-0A120E6E0735}" type="slidenum">
              <a:rPr lang="en-CA" smtClean="0"/>
              <a:pPr>
                <a:defRPr/>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9C6E3AD-4ECD-4D33-B75D-2A37354AC102}" type="slidenum">
              <a:rPr lang="en-CA" smtClean="0"/>
              <a:pPr>
                <a:defRPr/>
              </a:pPr>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D91BFF5-BA8D-4D0D-B9D1-40543D1EB243}" type="slidenum">
              <a:rPr lang="en-CA" smtClean="0"/>
              <a:pPr>
                <a:defRPr/>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C7A4323-4836-43FB-852A-709954C95CE1}" type="slidenum">
              <a:rPr lang="en-CA" smtClean="0"/>
              <a:pPr>
                <a:defRPr/>
              </a:pPr>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29A615D-6EE0-4D39-8A09-329D89E6AD25}" type="slidenum">
              <a:rPr lang="en-CA" smtClean="0"/>
              <a:pPr>
                <a:defRPr/>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80CDB93-EA32-49AB-A432-D86F74EBFCB8}" type="slidenum">
              <a:rPr lang="en-CA" smtClean="0"/>
              <a:pPr>
                <a:defRPr/>
              </a:pPr>
              <a:t>40</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5DF0798-6E77-442A-A848-661485B2BBE4}" type="slidenum">
              <a:rPr lang="en-CA" smtClean="0"/>
              <a:pPr>
                <a:defRPr/>
              </a:pPr>
              <a:t>41</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22EC9CA-CDBB-4511-B0BA-521A6402DA31}" type="slidenum">
              <a:rPr lang="en-CA" smtClean="0"/>
              <a:pPr>
                <a:defRPr/>
              </a:pPr>
              <a:t>42</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E9737E3-E29E-4BE5-B92E-593D5A4479A0}" type="slidenum">
              <a:rPr lang="en-CA" smtClean="0"/>
              <a:pPr>
                <a:defRPr/>
              </a:pPr>
              <a:t>43</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F2BED49-9098-41F4-913E-033B3CB717F9}" type="slidenum">
              <a:rPr lang="en-CA" smtClean="0"/>
              <a:pPr>
                <a:defRPr/>
              </a:pPr>
              <a:t>44</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574E87B-71D8-490C-BA31-23841B8106D8}" type="slidenum">
              <a:rPr lang="en-CA" smtClean="0"/>
              <a:pPr>
                <a:defRPr/>
              </a:pPr>
              <a:t>45</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B81F9DE-C10F-45D3-8806-0C631DBCBC83}" type="slidenum">
              <a:rPr lang="en-CA" smtClean="0"/>
              <a:pPr>
                <a:defRPr/>
              </a:pPr>
              <a:t>46</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95756DB-7774-4B86-86B8-9A83F28204B3}" type="slidenum">
              <a:rPr lang="en-CA" smtClean="0"/>
              <a:pPr>
                <a:defRPr/>
              </a:pPr>
              <a:t>47</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AF9B8B0-DE55-4FC3-B4D5-D6447B69049B}" type="slidenum">
              <a:rPr lang="en-CA" smtClean="0"/>
              <a:pPr>
                <a:defRPr/>
              </a:pPr>
              <a:t>48</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9F156B6-D32E-420F-BE4A-5892E0241F58}" type="slidenum">
              <a:rPr lang="en-CA" smtClean="0"/>
              <a:pPr>
                <a:defRPr/>
              </a:pPr>
              <a:t>49</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E50DAFE-912F-4DE7-8CF0-D9D782276A1A}" type="slidenum">
              <a:rPr lang="en-CA" smtClean="0"/>
              <a:pPr>
                <a:defRPr/>
              </a:pPr>
              <a:t>5</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023A05C-9F11-45E1-84F7-67991325BD12}" type="slidenum">
              <a:rPr lang="en-CA" smtClean="0"/>
              <a:pPr>
                <a:defRPr/>
              </a:pPr>
              <a:t>50</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01A0FA5-B8D5-46CB-8755-C1A309750472}" type="slidenum">
              <a:rPr lang="en-CA" smtClean="0"/>
              <a:pPr>
                <a:defRPr/>
              </a:pPr>
              <a:t>51</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02C4F26-FF92-45DA-95CA-41ED023C885C}" type="slidenum">
              <a:rPr lang="en-CA" smtClean="0"/>
              <a:pPr>
                <a:defRPr/>
              </a:pPr>
              <a:t>52</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C088420-DC54-4CD1-B16C-D07DE250249F}" type="slidenum">
              <a:rPr lang="en-CA" smtClean="0"/>
              <a:pPr>
                <a:defRPr/>
              </a:pPr>
              <a:t>53</a:t>
            </a:fld>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8C22275-BAFB-4AA0-9FF2-56DCC1B4DD80}" type="slidenum">
              <a:rPr lang="en-CA" smtClean="0"/>
              <a:pPr>
                <a:defRPr/>
              </a:pPr>
              <a:t>54</a:t>
            </a:fld>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D37969F-AB9B-4435-A2F9-CE2B55047901}" type="slidenum">
              <a:rPr lang="en-CA" smtClean="0"/>
              <a:pPr>
                <a:defRPr/>
              </a:pPr>
              <a:t>55</a:t>
            </a:fld>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1BBC338-1065-4BBB-9D57-233FB025E917}" type="slidenum">
              <a:rPr lang="en-CA" smtClean="0"/>
              <a:pPr>
                <a:defRPr/>
              </a:pPr>
              <a:t>56</a:t>
            </a:fld>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31A6120-2E55-4549-93B1-BC1FF6C9DD30}" type="slidenum">
              <a:rPr lang="en-CA" smtClean="0"/>
              <a:pPr>
                <a:defRPr/>
              </a:pPr>
              <a:t>57</a:t>
            </a:fld>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377C8C1-9A56-49E0-83F0-60C6F6C3377B}" type="slidenum">
              <a:rPr lang="en-CA" smtClean="0"/>
              <a:pPr>
                <a:defRPr/>
              </a:pPr>
              <a:t>58</a:t>
            </a:fld>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7068C97-E96A-4E2C-ACB0-F76746C6AA47}" type="slidenum">
              <a:rPr lang="en-CA" smtClean="0"/>
              <a:pPr>
                <a:defRPr/>
              </a:pPr>
              <a:t>59</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7F30666-F5F9-4838-9320-909CDC51787A}" type="slidenum">
              <a:rPr lang="en-CA" smtClean="0"/>
              <a:pPr>
                <a:defRPr/>
              </a:pPr>
              <a:t>6</a:t>
            </a:fld>
            <a:endParaRPr lang="en-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B838F2C-A277-4A5C-A3F8-65E574B2AC0E}" type="slidenum">
              <a:rPr lang="en-CA" smtClean="0"/>
              <a:pPr>
                <a:defRPr/>
              </a:pPr>
              <a:t>60</a:t>
            </a:fld>
            <a:endParaRPr lang="en-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C82ED08-CB8C-4C16-9939-97719538DEC5}" type="slidenum">
              <a:rPr lang="en-CA" smtClean="0"/>
              <a:pPr>
                <a:defRPr/>
              </a:pPr>
              <a:t>61</a:t>
            </a:fld>
            <a:endParaRPr lang="en-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FCB144B-3B21-48E4-A9C3-F5806E834778}" type="slidenum">
              <a:rPr lang="en-CA" smtClean="0"/>
              <a:pPr>
                <a:defRPr/>
              </a:pPr>
              <a:t>62</a:t>
            </a:fld>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0A95691-0861-4255-BD35-A67428BA6F58}" type="slidenum">
              <a:rPr lang="en-CA" smtClean="0"/>
              <a:pPr>
                <a:defRPr/>
              </a:pPr>
              <a:t>63</a:t>
            </a:fld>
            <a:endParaRPr lang="en-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A320B8C-8CA9-4520-B595-173C58F9EE5E}" type="slidenum">
              <a:rPr lang="en-CA" smtClean="0"/>
              <a:pPr>
                <a:defRPr/>
              </a:pPr>
              <a:t>64</a:t>
            </a:fld>
            <a:endParaRPr lang="en-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CD9505E-6743-410C-92EA-BEE1C86CA05E}" type="slidenum">
              <a:rPr lang="en-CA" smtClean="0"/>
              <a:pPr>
                <a:defRPr/>
              </a:pPr>
              <a:t>65</a:t>
            </a:fld>
            <a:endParaRPr lang="en-C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A4A5F65-94CC-4D80-AD0C-D8E0A25FC717}" type="slidenum">
              <a:rPr lang="en-CA" smtClean="0"/>
              <a:pPr>
                <a:defRPr/>
              </a:pPr>
              <a:t>66</a:t>
            </a:fld>
            <a:endParaRPr lang="en-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8D8704C-3C50-4ABE-A78F-A4DC21CF9378}" type="slidenum">
              <a:rPr lang="en-CA" smtClean="0"/>
              <a:pPr>
                <a:defRPr/>
              </a:pPr>
              <a:t>67</a:t>
            </a:fld>
            <a:endParaRPr lang="en-C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4D08AF1-8534-4C22-B9B2-27684B2A583E}" type="slidenum">
              <a:rPr lang="en-CA" smtClean="0"/>
              <a:pPr>
                <a:defRPr/>
              </a:pPr>
              <a:t>68</a:t>
            </a:fld>
            <a:endParaRPr lang="en-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E99593A-B3C7-409F-A3E8-D15D0C3C4933}" type="slidenum">
              <a:rPr lang="en-CA" smtClean="0"/>
              <a:pPr>
                <a:defRPr/>
              </a:pPr>
              <a:t>69</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B39BEA2-3F3D-4F33-9E17-4CE0989A0434}" type="slidenum">
              <a:rPr lang="en-CA" smtClean="0"/>
              <a:pPr>
                <a:defRPr/>
              </a:pPr>
              <a:t>7</a:t>
            </a:fld>
            <a:endParaRPr lang="en-CA"/>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B03B520-901A-4E22-BBA9-961EBC5FB658}" type="slidenum">
              <a:rPr lang="en-CA" smtClean="0"/>
              <a:pPr>
                <a:defRPr/>
              </a:pPr>
              <a:t>70</a:t>
            </a:fld>
            <a:endParaRPr lang="en-CA"/>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3DF7376-CC54-4015-AC56-C7068F1A282E}" type="slidenum">
              <a:rPr lang="en-CA" smtClean="0"/>
              <a:pPr>
                <a:defRPr/>
              </a:pPr>
              <a:t>71</a:t>
            </a:fld>
            <a:endParaRPr lang="en-CA"/>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4DA870E-6553-4667-BDA7-0FAE684E63E3}" type="slidenum">
              <a:rPr lang="en-CA" smtClean="0"/>
              <a:pPr>
                <a:defRPr/>
              </a:pPr>
              <a:t>72</a:t>
            </a:fld>
            <a:endParaRPr lang="en-CA"/>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05A7E7E-DC04-4ED2-A4FF-62481361C008}" type="slidenum">
              <a:rPr lang="en-CA" smtClean="0"/>
              <a:pPr>
                <a:defRPr/>
              </a:pPr>
              <a:t>73</a:t>
            </a:fld>
            <a:endParaRPr lang="en-CA"/>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72219F8-5930-4C72-B801-C26448319C31}" type="slidenum">
              <a:rPr lang="en-CA" smtClean="0"/>
              <a:pPr>
                <a:defRPr/>
              </a:pPr>
              <a:t>74</a:t>
            </a:fld>
            <a:endParaRPr lang="en-CA"/>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381A64F-67DA-47B1-8555-0368DA8C3956}" type="slidenum">
              <a:rPr lang="en-CA" smtClean="0"/>
              <a:pPr>
                <a:defRPr/>
              </a:pPr>
              <a:t>75</a:t>
            </a:fld>
            <a:endParaRPr lang="en-CA"/>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B39193E-A52A-4ED7-8310-4299FC779D18}" type="slidenum">
              <a:rPr lang="en-CA" smtClean="0"/>
              <a:pPr>
                <a:defRPr/>
              </a:pPr>
              <a:t>76</a:t>
            </a:fld>
            <a:endParaRPr lang="en-CA"/>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A713F34-338D-4E09-8349-3BCD117681D3}" type="slidenum">
              <a:rPr lang="en-CA" smtClean="0"/>
              <a:pPr>
                <a:defRPr/>
              </a:pPr>
              <a:t>77</a:t>
            </a:fld>
            <a:endParaRPr lang="en-CA"/>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72F56D3-610B-4034-ABFE-4D63248CE96E}" type="slidenum">
              <a:rPr lang="en-CA" smtClean="0"/>
              <a:pPr>
                <a:defRPr/>
              </a:pPr>
              <a:t>78</a:t>
            </a:fld>
            <a:endParaRPr lang="en-CA"/>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EAE0C58-AEFB-4F4A-AFFC-56F03A9C9C32}" type="slidenum">
              <a:rPr lang="en-CA" smtClean="0"/>
              <a:pPr>
                <a:defRPr/>
              </a:pPr>
              <a:t>79</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EE3AEA0-4CDB-42FA-AE76-3B23B1E15E9C}" type="slidenum">
              <a:rPr lang="en-CA" smtClean="0"/>
              <a:pPr>
                <a:defRPr/>
              </a:pPr>
              <a:t>8</a:t>
            </a:fld>
            <a:endParaRPr lang="en-CA"/>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0D5C831-68C3-4936-B968-FB71100F5DE8}" type="slidenum">
              <a:rPr lang="en-CA" smtClean="0"/>
              <a:pPr>
                <a:defRPr/>
              </a:pPr>
              <a:t>80</a:t>
            </a:fld>
            <a:endParaRPr lang="en-CA"/>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6DD09A2-44B0-42DA-9CAE-DFBEB4D94075}" type="slidenum">
              <a:rPr lang="en-CA" smtClean="0"/>
              <a:pPr>
                <a:defRPr/>
              </a:pPr>
              <a:t>81</a:t>
            </a:fld>
            <a:endParaRPr lang="en-CA"/>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CB0483E-38FD-4D5C-A482-661F72864E8D}" type="slidenum">
              <a:rPr lang="en-CA" smtClean="0"/>
              <a:pPr>
                <a:defRPr/>
              </a:pPr>
              <a:t>82</a:t>
            </a:fld>
            <a:endParaRPr lang="en-CA"/>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7D10E0D-4813-45D4-9F2D-7433BD31A0D8}" type="slidenum">
              <a:rPr lang="en-CA" smtClean="0"/>
              <a:pPr>
                <a:defRPr/>
              </a:pPr>
              <a:t>83</a:t>
            </a:fld>
            <a:endParaRPr lang="en-CA"/>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F12C4A2-0248-46AD-A440-C6762CFF172B}" type="slidenum">
              <a:rPr lang="en-CA" smtClean="0"/>
              <a:pPr>
                <a:defRPr/>
              </a:pPr>
              <a:t>84</a:t>
            </a:fld>
            <a:endParaRPr lang="en-CA"/>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73DCC55-7070-44C9-9C51-A93AECCEB697}" type="slidenum">
              <a:rPr lang="en-CA" smtClean="0"/>
              <a:pPr>
                <a:defRPr/>
              </a:pPr>
              <a:t>85</a:t>
            </a:fld>
            <a:endParaRPr lang="en-CA"/>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DC02B71-39CC-418D-ADE9-64683DCD3420}" type="slidenum">
              <a:rPr lang="en-CA" smtClean="0"/>
              <a:pPr>
                <a:defRPr/>
              </a:pPr>
              <a:t>86</a:t>
            </a:fld>
            <a:endParaRPr lang="en-CA"/>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61137BE-2EA1-4204-9DD8-3111F9F05C4F}" type="slidenum">
              <a:rPr lang="en-CA" smtClean="0"/>
              <a:pPr>
                <a:defRPr/>
              </a:pPr>
              <a:t>87</a:t>
            </a:fld>
            <a:endParaRPr lang="en-CA"/>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972E9AD-949C-4146-B613-9851615AD40D}" type="slidenum">
              <a:rPr lang="en-CA" smtClean="0"/>
              <a:pPr>
                <a:defRPr/>
              </a:pPr>
              <a:t>88</a:t>
            </a:fld>
            <a:endParaRPr lang="en-CA"/>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p:spPr>
      </p:sp>
      <p:sp>
        <p:nvSpPr>
          <p:cNvPr id="195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B3C498E-1CFD-4C62-B2C6-E490E1DECC34}" type="slidenum">
              <a:rPr lang="en-CA" smtClean="0"/>
              <a:pPr>
                <a:defRPr/>
              </a:pPr>
              <a:t>89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A1E51BD-92C2-4885-B654-42B71EB1BA68}" type="slidenum">
              <a:rPr lang="en-CA" smtClean="0"/>
              <a:pPr>
                <a:defRPr/>
              </a:pPr>
              <a:t>9</a:t>
            </a:fld>
            <a:endParaRPr lang="en-CA"/>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6E95698-EC0D-4451-974A-37D6443C5320}" type="slidenum">
              <a:rPr lang="en-CA" smtClean="0"/>
              <a:pPr>
                <a:defRPr/>
              </a:pPr>
              <a:t>90</a:t>
            </a:fld>
            <a:endParaRPr lang="en-CA"/>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0A6FCE9-A78E-4E08-A080-4B548ACC4A02}" type="slidenum">
              <a:rPr lang="en-CA" smtClean="0"/>
              <a:pPr>
                <a:defRPr/>
              </a:pPr>
              <a:t>91</a:t>
            </a:fld>
            <a:endParaRPr lang="en-CA"/>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68CCBE12-87FE-4AD1-AB25-EDEF795EDFC6}" type="slidenum">
              <a:rPr lang="en-CA" smtClean="0"/>
              <a:pPr>
                <a:defRPr/>
              </a:pPr>
              <a:t>92</a:t>
            </a:fld>
            <a:endParaRPr lang="en-CA"/>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5E28029-F918-4975-B1D7-695F5180BF68}" type="slidenum">
              <a:rPr lang="en-CA" smtClean="0"/>
              <a:pPr>
                <a:defRPr/>
              </a:pPr>
              <a:t>93</a:t>
            </a:fld>
            <a:endParaRPr lang="en-CA"/>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109B4F2-FD3F-4979-B67E-21EA9E824ACA}" type="slidenum">
              <a:rPr lang="en-CA" smtClean="0"/>
              <a:pPr>
                <a:defRPr/>
              </a:pPr>
              <a:t>94</a:t>
            </a:fld>
            <a:endParaRPr lang="en-CA"/>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09B790A-4A7E-4DB1-895D-E5BC01FCED20}" type="slidenum">
              <a:rPr lang="en-CA" smtClean="0"/>
              <a:pPr>
                <a:defRPr/>
              </a:pPr>
              <a:t>95</a:t>
            </a:fld>
            <a:endParaRPr lang="en-CA"/>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BDCA9AE-7F9F-4C30-B6B3-15D667E7BB8A}" type="slidenum">
              <a:rPr lang="en-CA" smtClean="0"/>
              <a:pPr>
                <a:defRPr/>
              </a:pPr>
              <a:t>96</a:t>
            </a:fld>
            <a:endParaRPr lang="en-CA"/>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DF13171-C4A0-446A-95A2-90AD9748F2FA}" type="slidenum">
              <a:rPr lang="en-CA" smtClean="0"/>
              <a:pPr>
                <a:defRPr/>
              </a:pPr>
              <a:t>97</a:t>
            </a:fld>
            <a:endParaRPr lang="en-CA"/>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98</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smtClean="0">
                <a:solidFill>
                  <a:srgbClr val="FFFFFF"/>
                </a:solidFill>
                <a:latin typeface="Arial" pitchFamily="34" charset="0"/>
                <a:ea typeface="ＭＳ Ｐゴシック" charset="-128"/>
                <a:cs typeface="Arial" pitchFamily="34" charset="0"/>
              </a:rPr>
              <a:t>dwharder@gmail.com</a:t>
            </a: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Asymptotic Analysis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w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1.wmf"/><Relationship Id="rId4" Type="http://schemas.openxmlformats.org/officeDocument/2006/relationships/oleObject" Target="../embeddings/oleObject5.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3.wmf"/><Relationship Id="rId4" Type="http://schemas.openxmlformats.org/officeDocument/2006/relationships/oleObject" Target="../embeddings/oleObject7.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5.wmf"/><Relationship Id="rId4" Type="http://schemas.openxmlformats.org/officeDocument/2006/relationships/oleObject" Target="../embeddings/oleObject8.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6.wmf"/><Relationship Id="rId4" Type="http://schemas.openxmlformats.org/officeDocument/2006/relationships/oleObject" Target="../embeddings/oleObject9.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7.wmf"/><Relationship Id="rId4" Type="http://schemas.openxmlformats.org/officeDocument/2006/relationships/oleObject" Target="../embeddings/oleObject10.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8.wmf"/><Relationship Id="rId4" Type="http://schemas.openxmlformats.org/officeDocument/2006/relationships/oleObject" Target="../embeddings/oleObject11.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9.wmf"/><Relationship Id="rId4"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80.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4.bin"/><Relationship Id="rId5" Type="http://schemas.openxmlformats.org/officeDocument/2006/relationships/image" Target="../media/image30.wmf"/><Relationship Id="rId4" Type="http://schemas.openxmlformats.org/officeDocument/2006/relationships/oleObject" Target="../embeddings/oleObject13.bin"/><Relationship Id="rId9" Type="http://schemas.openxmlformats.org/officeDocument/2006/relationships/image" Target="../media/image32.wmf"/></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3.wmf"/><Relationship Id="rId4" Type="http://schemas.openxmlformats.org/officeDocument/2006/relationships/oleObject" Target="../embeddings/oleObject16.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4.wmf"/><Relationship Id="rId4" Type="http://schemas.openxmlformats.org/officeDocument/2006/relationships/oleObject" Target="../embeddings/oleObject17.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5.wmf"/><Relationship Id="rId4" Type="http://schemas.openxmlformats.org/officeDocument/2006/relationships/oleObject" Target="../embeddings/oleObject18.bin"/></Relationships>
</file>

<file path=ppt/slides/_rels/slide8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8.wmf"/><Relationship Id="rId4" Type="http://schemas.openxmlformats.org/officeDocument/2006/relationships/oleObject" Target="../embeddings/oleObject19.bin"/></Relationships>
</file>

<file path=ppt/slides/_rels/slide9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41.wmf"/><Relationship Id="rId4" Type="http://schemas.openxmlformats.org/officeDocument/2006/relationships/oleObject" Target="../embeddings/oleObject20.bin"/></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Algorithm Analysis</a:t>
            </a:r>
            <a:endParaRPr lang="en-US" sz="4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p:txBody>
          <a:bodyPr/>
          <a:lstStyle/>
          <a:p>
            <a:r>
              <a:rPr lang="en-US" smtClean="0">
                <a:latin typeface="Arial" charset="0"/>
                <a:cs typeface="Arial" charset="0"/>
              </a:rPr>
              <a:t>Machine Instructions</a:t>
            </a:r>
            <a:endParaRPr lang="en-US" sz="4000" smtClean="0">
              <a:latin typeface="Arial" charset="0"/>
              <a:cs typeface="Arial" charset="0"/>
            </a:endParaRPr>
          </a:p>
        </p:txBody>
      </p:sp>
      <p:sp>
        <p:nvSpPr>
          <p:cNvPr id="29699" name="Rectangle 3"/>
          <p:cNvSpPr>
            <a:spLocks noGrp="1"/>
          </p:cNvSpPr>
          <p:nvPr>
            <p:ph type="body" idx="4294967295"/>
          </p:nvPr>
        </p:nvSpPr>
        <p:spPr/>
        <p:txBody>
          <a:bodyPr/>
          <a:lstStyle/>
          <a:p>
            <a:pPr>
              <a:buFont typeface="Arial" charset="0"/>
              <a:buNone/>
            </a:pPr>
            <a:r>
              <a:rPr lang="en-US" smtClean="0">
                <a:latin typeface="Arial" charset="0"/>
                <a:cs typeface="Arial" charset="0"/>
              </a:rPr>
              <a:t>	Given any processor, it is capable of performing only a limited number of operations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These operations are called </a:t>
            </a:r>
            <a:r>
              <a:rPr lang="en-US" i="1" smtClean="0">
                <a:latin typeface="Arial" charset="0"/>
                <a:cs typeface="Arial" charset="0"/>
              </a:rPr>
              <a:t>instructions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collection of instructions is called the </a:t>
            </a:r>
            <a:r>
              <a:rPr lang="en-US" i="1" smtClean="0">
                <a:latin typeface="Arial" charset="0"/>
                <a:cs typeface="Arial" charset="0"/>
              </a:rPr>
              <a:t>instruction set</a:t>
            </a:r>
          </a:p>
          <a:p>
            <a:pPr lvl="1"/>
            <a:r>
              <a:rPr lang="en-US" smtClean="0">
                <a:latin typeface="Arial" charset="0"/>
                <a:cs typeface="Arial" charset="0"/>
              </a:rPr>
              <a:t>The exact set of instructions differs between processors</a:t>
            </a:r>
          </a:p>
          <a:p>
            <a:pPr lvl="1"/>
            <a:r>
              <a:rPr lang="en-US" smtClean="0">
                <a:latin typeface="Arial" charset="0"/>
                <a:cs typeface="Arial" charset="0"/>
              </a:rPr>
              <a:t>MIPS, ARM, x86, 6800, 68k</a:t>
            </a:r>
          </a:p>
          <a:p>
            <a:pPr lvl="1"/>
            <a:r>
              <a:rPr lang="en-US" smtClean="0">
                <a:latin typeface="Arial" charset="0"/>
                <a:cs typeface="Arial" charset="0"/>
              </a:rPr>
              <a:t>You will see another in the ColdFire in ECE 222</a:t>
            </a:r>
          </a:p>
          <a:p>
            <a:pPr lvl="2"/>
            <a:r>
              <a:rPr lang="en-US" sz="1400" smtClean="0">
                <a:latin typeface="Arial" charset="0"/>
                <a:cs typeface="Arial" charset="0"/>
              </a:rPr>
              <a:t>Derived from the 68000, derived from the 6800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p:txBody>
          <a:bodyPr/>
          <a:lstStyle/>
          <a:p>
            <a:r>
              <a:rPr lang="en-US" smtClean="0">
                <a:latin typeface="Arial" charset="0"/>
                <a:cs typeface="Arial" charset="0"/>
              </a:rPr>
              <a:t>Machine Instructions</a:t>
            </a:r>
          </a:p>
        </p:txBody>
      </p:sp>
      <p:sp>
        <p:nvSpPr>
          <p:cNvPr id="30723" name="Rectangle 3"/>
          <p:cNvSpPr>
            <a:spLocks noGrp="1"/>
          </p:cNvSpPr>
          <p:nvPr>
            <p:ph type="body" idx="4294967295"/>
          </p:nvPr>
        </p:nvSpPr>
        <p:spPr/>
        <p:txBody>
          <a:bodyPr/>
          <a:lstStyle/>
          <a:p>
            <a:pPr>
              <a:buFont typeface="Arial" charset="0"/>
              <a:buNone/>
            </a:pPr>
            <a:r>
              <a:rPr lang="en-US" smtClean="0">
                <a:latin typeface="Arial" charset="0"/>
                <a:cs typeface="Arial" charset="0"/>
              </a:rPr>
              <a:t>	Any instruction runs in a fixed amount of time (an integral number of CPU cycles)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An example on the Coldfire is:</a:t>
            </a:r>
          </a:p>
          <a:p>
            <a:pPr lvl="1" algn="ctr">
              <a:buFont typeface="Arial" charset="0"/>
              <a:buNone/>
            </a:pPr>
            <a:r>
              <a:rPr lang="en-US" b="1" smtClean="0">
                <a:latin typeface="Consolas" pitchFamily="49" charset="0"/>
                <a:cs typeface="Arial" charset="0"/>
              </a:rPr>
              <a:t>0x068</a:t>
            </a:r>
            <a:r>
              <a:rPr lang="en-US" b="1" smtClean="0">
                <a:solidFill>
                  <a:srgbClr val="FF0000"/>
                </a:solidFill>
                <a:latin typeface="Consolas" pitchFamily="49" charset="0"/>
                <a:cs typeface="Arial" charset="0"/>
              </a:rPr>
              <a:t>7</a:t>
            </a:r>
            <a:r>
              <a:rPr lang="en-US" b="1" smtClean="0">
                <a:solidFill>
                  <a:srgbClr val="3333CC"/>
                </a:solidFill>
                <a:latin typeface="Consolas" pitchFamily="49" charset="0"/>
                <a:cs typeface="Arial" charset="0"/>
              </a:rPr>
              <a:t>0000000F</a:t>
            </a:r>
          </a:p>
          <a:p>
            <a:pPr>
              <a:buFont typeface="Arial" charset="0"/>
              <a:buNone/>
            </a:pPr>
            <a:r>
              <a:rPr lang="en-US" smtClean="0">
                <a:latin typeface="Arial" charset="0"/>
                <a:cs typeface="Arial" charset="0"/>
              </a:rPr>
              <a:t>	which adds </a:t>
            </a:r>
            <a:r>
              <a:rPr lang="en-US" smtClean="0">
                <a:solidFill>
                  <a:srgbClr val="3333CC"/>
                </a:solidFill>
                <a:latin typeface="Arial" charset="0"/>
                <a:cs typeface="Arial" charset="0"/>
              </a:rPr>
              <a:t>15 </a:t>
            </a:r>
            <a:r>
              <a:rPr lang="en-US" smtClean="0">
                <a:latin typeface="Arial" charset="0"/>
                <a:cs typeface="Arial" charset="0"/>
              </a:rPr>
              <a:t>to the </a:t>
            </a:r>
            <a:r>
              <a:rPr lang="en-US" smtClean="0">
                <a:solidFill>
                  <a:srgbClr val="FF0000"/>
                </a:solidFill>
                <a:latin typeface="Arial" charset="0"/>
                <a:cs typeface="Arial" charset="0"/>
              </a:rPr>
              <a:t>7</a:t>
            </a:r>
            <a:r>
              <a:rPr lang="en-US" baseline="30000" smtClean="0">
                <a:latin typeface="Arial" charset="0"/>
                <a:cs typeface="Arial" charset="0"/>
              </a:rPr>
              <a:t>th</a:t>
            </a:r>
            <a:r>
              <a:rPr lang="en-US" smtClean="0">
                <a:latin typeface="Arial" charset="0"/>
                <a:cs typeface="Arial" charset="0"/>
              </a:rPr>
              <a:t> data register</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As humans are not good at hex, this can be programmed in assembly language as</a:t>
            </a:r>
          </a:p>
          <a:p>
            <a:pPr algn="ctr">
              <a:buFont typeface="Arial" charset="0"/>
              <a:buNone/>
            </a:pPr>
            <a:r>
              <a:rPr lang="en-US" sz="1800" b="1" smtClean="0">
                <a:latin typeface="Consolas" pitchFamily="49" charset="0"/>
                <a:cs typeface="Arial" charset="0"/>
              </a:rPr>
              <a:t>ADDI.L </a:t>
            </a:r>
            <a:r>
              <a:rPr lang="en-US" sz="1800" b="1" smtClean="0">
                <a:solidFill>
                  <a:srgbClr val="3333CC"/>
                </a:solidFill>
                <a:latin typeface="Consolas" pitchFamily="49" charset="0"/>
                <a:cs typeface="Arial" charset="0"/>
              </a:rPr>
              <a:t>#$F</a:t>
            </a:r>
            <a:r>
              <a:rPr lang="en-US" sz="1800" b="1" smtClean="0">
                <a:latin typeface="Consolas" pitchFamily="49" charset="0"/>
                <a:cs typeface="Arial" charset="0"/>
              </a:rPr>
              <a:t>, D</a:t>
            </a:r>
            <a:r>
              <a:rPr lang="en-US" sz="1800" b="1" smtClean="0">
                <a:solidFill>
                  <a:srgbClr val="FF0000"/>
                </a:solidFill>
                <a:latin typeface="Consolas" pitchFamily="49" charset="0"/>
                <a:cs typeface="Arial" charset="0"/>
              </a:rPr>
              <a:t>7</a:t>
            </a:r>
            <a:endParaRPr lang="en-US" sz="1800" smtClean="0">
              <a:latin typeface="Consolas" pitchFamily="49" charset="0"/>
              <a:cs typeface="Arial" charset="0"/>
            </a:endParaRPr>
          </a:p>
          <a:p>
            <a:pPr lvl="1"/>
            <a:r>
              <a:rPr lang="en-US" smtClean="0">
                <a:latin typeface="Arial" charset="0"/>
                <a:cs typeface="Arial" charset="0"/>
              </a:rPr>
              <a:t>More in ECE 222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lstStyle/>
          <a:p>
            <a:r>
              <a:rPr lang="en-US" smtClean="0">
                <a:latin typeface="Arial" charset="0"/>
                <a:cs typeface="Arial" charset="0"/>
              </a:rPr>
              <a:t>Machine Instructions</a:t>
            </a:r>
          </a:p>
        </p:txBody>
      </p:sp>
      <p:sp>
        <p:nvSpPr>
          <p:cNvPr id="31747" name="Rectangle 3"/>
          <p:cNvSpPr>
            <a:spLocks noGrp="1"/>
          </p:cNvSpPr>
          <p:nvPr>
            <p:ph type="body" idx="4294967295"/>
          </p:nvPr>
        </p:nvSpPr>
        <p:spPr/>
        <p:txBody>
          <a:bodyPr/>
          <a:lstStyle/>
          <a:p>
            <a:pPr>
              <a:buFont typeface="Arial" charset="0"/>
              <a:buNone/>
            </a:pPr>
            <a:r>
              <a:rPr lang="en-US" smtClean="0">
                <a:latin typeface="Arial" charset="0"/>
                <a:cs typeface="Arial" charset="0"/>
              </a:rPr>
              <a:t>	Assembly language has an almost one-to-one translation to machine instructions</a:t>
            </a:r>
          </a:p>
          <a:p>
            <a:pPr lvl="1"/>
            <a:r>
              <a:rPr lang="en-US" smtClean="0">
                <a:latin typeface="Arial" charset="0"/>
                <a:cs typeface="Arial" charset="0"/>
              </a:rPr>
              <a:t>Assembly language is a low-level programming language</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Other programming languages are higher-level:</a:t>
            </a:r>
          </a:p>
          <a:p>
            <a:pPr algn="ctr">
              <a:buFont typeface="Arial" charset="0"/>
              <a:buNone/>
            </a:pPr>
            <a:r>
              <a:rPr lang="en-US" smtClean="0">
                <a:latin typeface="Arial" charset="0"/>
                <a:cs typeface="Arial" charset="0"/>
              </a:rPr>
              <a:t>Fortran, Pascal, Matlab, Java, C++, and C#</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adjective “high” refers to the level of abstraction:</a:t>
            </a:r>
          </a:p>
          <a:p>
            <a:pPr lvl="1"/>
            <a:r>
              <a:rPr lang="en-US" smtClean="0">
                <a:latin typeface="Arial" charset="0"/>
                <a:cs typeface="Arial" charset="0"/>
              </a:rPr>
              <a:t>Java, C++, and C# have abstractions such as OO</a:t>
            </a:r>
          </a:p>
          <a:p>
            <a:pPr lvl="1"/>
            <a:r>
              <a:rPr lang="en-US" smtClean="0">
                <a:latin typeface="Arial" charset="0"/>
                <a:cs typeface="Arial" charset="0"/>
              </a:rPr>
              <a:t>Matlab and Fortran have operations which do not map to relatively small number of machine instructions:</a:t>
            </a:r>
          </a:p>
          <a:p>
            <a:pPr lvl="2">
              <a:buFont typeface="Arial" charset="0"/>
              <a:buNone/>
            </a:pPr>
            <a:r>
              <a:rPr lang="en-US" smtClean="0">
                <a:latin typeface="Consolas" pitchFamily="49" charset="0"/>
                <a:cs typeface="Arial" charset="0"/>
              </a:rPr>
              <a:t>	&gt;&gt; 1.27^2.9                   % 1.27**2.9 in Fortran</a:t>
            </a:r>
          </a:p>
          <a:p>
            <a:pPr lvl="2">
              <a:buFont typeface="Arial" charset="0"/>
              <a:buNone/>
            </a:pPr>
            <a:r>
              <a:rPr lang="en-US" smtClean="0">
                <a:latin typeface="Consolas" pitchFamily="49" charset="0"/>
                <a:cs typeface="Arial" charset="0"/>
              </a:rPr>
              <a:t>	      2.0000036616123606774</a:t>
            </a:r>
            <a:endParaRPr lang="en-US" sz="2400" smtClean="0">
              <a:latin typeface="Arial" charset="0"/>
              <a:cs typeface="Arial" charset="0"/>
            </a:endParaRPr>
          </a:p>
          <a:p>
            <a:endParaRPr lang="en-US" sz="2400" smtClean="0">
              <a:latin typeface="Arial"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p:txBody>
          <a:bodyPr/>
          <a:lstStyle/>
          <a:p>
            <a:r>
              <a:rPr lang="en-US" smtClean="0">
                <a:latin typeface="Arial" charset="0"/>
                <a:cs typeface="Arial" charset="0"/>
              </a:rPr>
              <a:t>Machine Instructions</a:t>
            </a:r>
          </a:p>
        </p:txBody>
      </p:sp>
      <p:sp>
        <p:nvSpPr>
          <p:cNvPr id="32771" name="Rectangle 3"/>
          <p:cNvSpPr>
            <a:spLocks noGrp="1"/>
          </p:cNvSpPr>
          <p:nvPr>
            <p:ph type="body" idx="4294967295"/>
          </p:nvPr>
        </p:nvSpPr>
        <p:spPr/>
        <p:txBody>
          <a:bodyPr/>
          <a:lstStyle/>
          <a:p>
            <a:pPr>
              <a:buFont typeface="Arial" charset="0"/>
              <a:buNone/>
            </a:pPr>
            <a:r>
              <a:rPr lang="en-US" smtClean="0">
                <a:latin typeface="Arial" charset="0"/>
                <a:cs typeface="Arial" charset="0"/>
              </a:rPr>
              <a:t>	The C programming language (C++ without objects and other abstractions) can be referred to as a mid-level programming language</a:t>
            </a:r>
          </a:p>
          <a:p>
            <a:pPr lvl="1"/>
            <a:r>
              <a:rPr lang="en-US" smtClean="0">
                <a:latin typeface="Arial" charset="0"/>
                <a:cs typeface="Arial" charset="0"/>
              </a:rPr>
              <a:t>There is abstraction, but the language is closely tied to the standard capabilities</a:t>
            </a:r>
          </a:p>
          <a:p>
            <a:pPr lvl="1"/>
            <a:r>
              <a:rPr lang="en-US" smtClean="0">
                <a:latin typeface="Arial" charset="0"/>
                <a:cs typeface="Arial" charset="0"/>
              </a:rPr>
              <a:t>There is a closer relationship between operators and machine instructions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Consider the operation </a:t>
            </a:r>
            <a:r>
              <a:rPr lang="en-US" b="1" smtClean="0">
                <a:solidFill>
                  <a:srgbClr val="FF0000"/>
                </a:solidFill>
                <a:latin typeface="Consolas" pitchFamily="49" charset="0"/>
                <a:cs typeface="Consolas" pitchFamily="49" charset="0"/>
              </a:rPr>
              <a:t>a</a:t>
            </a:r>
            <a:r>
              <a:rPr lang="en-US" b="1" smtClean="0">
                <a:latin typeface="Consolas" pitchFamily="49" charset="0"/>
                <a:cs typeface="Consolas" pitchFamily="49" charset="0"/>
              </a:rPr>
              <a:t> += </a:t>
            </a:r>
            <a:r>
              <a:rPr lang="en-US" b="1" smtClean="0">
                <a:solidFill>
                  <a:srgbClr val="3333CC"/>
                </a:solidFill>
                <a:latin typeface="Consolas" pitchFamily="49" charset="0"/>
                <a:cs typeface="Consolas" pitchFamily="49" charset="0"/>
              </a:rPr>
              <a:t>b</a:t>
            </a:r>
            <a:r>
              <a:rPr lang="en-US" b="1" smtClean="0">
                <a:latin typeface="Consolas" pitchFamily="49" charset="0"/>
                <a:cs typeface="Consolas" pitchFamily="49" charset="0"/>
              </a:rPr>
              <a:t>;</a:t>
            </a:r>
            <a:endParaRPr lang="en-US" sz="1800" b="1" smtClean="0">
              <a:latin typeface="Consolas" pitchFamily="49" charset="0"/>
              <a:cs typeface="Consolas" pitchFamily="49" charset="0"/>
            </a:endParaRPr>
          </a:p>
          <a:p>
            <a:pPr lvl="1"/>
            <a:r>
              <a:rPr lang="en-US" smtClean="0">
                <a:latin typeface="Arial" charset="0"/>
                <a:cs typeface="Arial" charset="0"/>
              </a:rPr>
              <a:t>Assume that the compiler has already has the value of the variable </a:t>
            </a:r>
            <a:r>
              <a:rPr lang="en-US" b="1" smtClean="0">
                <a:solidFill>
                  <a:srgbClr val="FF0000"/>
                </a:solidFill>
                <a:latin typeface="Consolas" pitchFamily="49" charset="0"/>
                <a:cs typeface="Consolas" pitchFamily="49" charset="0"/>
              </a:rPr>
              <a:t>a</a:t>
            </a:r>
            <a:r>
              <a:rPr lang="en-US" smtClean="0">
                <a:latin typeface="Arial" charset="0"/>
                <a:cs typeface="Arial" charset="0"/>
              </a:rPr>
              <a:t> in register </a:t>
            </a:r>
            <a:r>
              <a:rPr lang="en-US" b="1" smtClean="0">
                <a:latin typeface="Courier New" pitchFamily="49" charset="0"/>
                <a:cs typeface="Arial" charset="0"/>
              </a:rPr>
              <a:t>D1</a:t>
            </a:r>
            <a:r>
              <a:rPr lang="en-US" smtClean="0">
                <a:latin typeface="Arial" charset="0"/>
                <a:cs typeface="Arial" charset="0"/>
              </a:rPr>
              <a:t> and perhaps </a:t>
            </a:r>
            <a:r>
              <a:rPr lang="en-US" b="1" smtClean="0">
                <a:solidFill>
                  <a:srgbClr val="3333CC"/>
                </a:solidFill>
                <a:latin typeface="Consolas" pitchFamily="49" charset="0"/>
                <a:cs typeface="Consolas" pitchFamily="49" charset="0"/>
              </a:rPr>
              <a:t>b</a:t>
            </a:r>
            <a:r>
              <a:rPr lang="en-US" smtClean="0">
                <a:latin typeface="Arial" charset="0"/>
                <a:cs typeface="Arial" charset="0"/>
              </a:rPr>
              <a:t> is a variable stored at the location stored in address register </a:t>
            </a:r>
            <a:r>
              <a:rPr lang="en-US" b="1" smtClean="0">
                <a:solidFill>
                  <a:srgbClr val="3333CC"/>
                </a:solidFill>
                <a:latin typeface="Courier New" pitchFamily="49" charset="0"/>
                <a:cs typeface="Arial" charset="0"/>
              </a:rPr>
              <a:t>A1</a:t>
            </a:r>
            <a:r>
              <a:rPr lang="en-US" smtClean="0">
                <a:latin typeface="Arial" charset="0"/>
                <a:cs typeface="Arial" charset="0"/>
              </a:rPr>
              <a:t>, this is then converted to the single instruction</a:t>
            </a:r>
          </a:p>
          <a:p>
            <a:pPr lvl="1">
              <a:buFont typeface="Arial" charset="0"/>
              <a:buNone/>
            </a:pPr>
            <a:r>
              <a:rPr lang="en-US" b="1" smtClean="0">
                <a:latin typeface="Courier New" pitchFamily="49" charset="0"/>
                <a:cs typeface="Arial" charset="0"/>
              </a:rPr>
              <a:t>				   ADD (</a:t>
            </a:r>
            <a:r>
              <a:rPr lang="en-US" b="1" smtClean="0">
                <a:solidFill>
                  <a:srgbClr val="3333CC"/>
                </a:solidFill>
                <a:latin typeface="Courier New" pitchFamily="49" charset="0"/>
                <a:cs typeface="Arial" charset="0"/>
              </a:rPr>
              <a:t>A1</a:t>
            </a:r>
            <a:r>
              <a:rPr lang="en-US" b="1" smtClean="0">
                <a:latin typeface="Courier New" pitchFamily="49" charset="0"/>
                <a:cs typeface="Arial" charset="0"/>
              </a:rPr>
              <a:t>), D1</a:t>
            </a:r>
          </a:p>
          <a:p>
            <a:pPr lvl="1">
              <a:buFont typeface="Arial" charset="0"/>
              <a:buNone/>
            </a:pPr>
            <a:endParaRPr lang="en-US" smtClean="0">
              <a:latin typeface="Arial" charset="0"/>
              <a:cs typeface="Arial" charset="0"/>
            </a:endParaRPr>
          </a:p>
          <a:p>
            <a:endParaRPr lang="en-US" sz="2400" smtClean="0">
              <a:latin typeface="Arial"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p:txBody>
          <a:bodyPr/>
          <a:lstStyle/>
          <a:p>
            <a:r>
              <a:rPr lang="en-US" smtClean="0">
                <a:latin typeface="Arial" charset="0"/>
                <a:cs typeface="Arial" charset="0"/>
              </a:rPr>
              <a:t>Operators</a:t>
            </a:r>
          </a:p>
        </p:txBody>
      </p:sp>
      <p:sp>
        <p:nvSpPr>
          <p:cNvPr id="33795"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Because each machine instruction can be executed in a fixed number of cycles, we may assume each operation requires a fixed number of cycles</a:t>
            </a:r>
          </a:p>
          <a:p>
            <a:pPr lvl="1"/>
            <a:r>
              <a:rPr lang="en-US" smtClean="0">
                <a:latin typeface="Arial" charset="0"/>
                <a:cs typeface="Arial" charset="0"/>
              </a:rPr>
              <a:t>The time required for any operator is </a:t>
            </a:r>
            <a:r>
              <a:rPr lang="en-US" b="1" smtClean="0">
                <a:latin typeface="Symbol" pitchFamily="18" charset="2"/>
                <a:cs typeface="Arial" charset="0"/>
              </a:rPr>
              <a:t>Q</a:t>
            </a:r>
            <a:r>
              <a:rPr lang="en-US" smtClean="0">
                <a:latin typeface="Times New Roman" pitchFamily="18" charset="0"/>
                <a:cs typeface="Arial" charset="0"/>
              </a:rPr>
              <a:t>(1)</a:t>
            </a:r>
            <a:r>
              <a:rPr lang="en-US" smtClean="0">
                <a:latin typeface="Arial" charset="0"/>
                <a:cs typeface="Arial" charset="0"/>
              </a:rPr>
              <a:t>  including:</a:t>
            </a:r>
          </a:p>
          <a:p>
            <a:pPr lvl="2"/>
            <a:r>
              <a:rPr lang="en-US" smtClean="0">
                <a:latin typeface="Arial" charset="0"/>
                <a:cs typeface="Arial" charset="0"/>
              </a:rPr>
              <a:t>Retrieving/storing variables from memory</a:t>
            </a:r>
          </a:p>
          <a:p>
            <a:pPr lvl="2"/>
            <a:r>
              <a:rPr lang="en-US" smtClean="0">
                <a:latin typeface="Arial" charset="0"/>
                <a:cs typeface="Arial" charset="0"/>
              </a:rPr>
              <a:t>Variable assignment		</a:t>
            </a:r>
            <a:r>
              <a:rPr lang="en-US" sz="1400" smtClean="0">
                <a:latin typeface="Arial" charset="0"/>
                <a:cs typeface="Arial" charset="0"/>
              </a:rPr>
              <a:t>	 </a:t>
            </a:r>
            <a:r>
              <a:rPr lang="en-US" b="1" smtClean="0">
                <a:latin typeface="Courier New" pitchFamily="49" charset="0"/>
                <a:cs typeface="Arial" charset="0"/>
              </a:rPr>
              <a:t>=</a:t>
            </a:r>
            <a:endParaRPr lang="en-US" smtClean="0">
              <a:latin typeface="Arial" charset="0"/>
              <a:cs typeface="Arial" charset="0"/>
            </a:endParaRPr>
          </a:p>
          <a:p>
            <a:pPr lvl="2"/>
            <a:r>
              <a:rPr lang="en-US" smtClean="0">
                <a:latin typeface="Arial" charset="0"/>
                <a:cs typeface="Arial" charset="0"/>
              </a:rPr>
              <a:t>Integer operations			 </a:t>
            </a:r>
            <a:r>
              <a:rPr lang="en-US" b="1" smtClean="0">
                <a:latin typeface="Courier New" pitchFamily="49" charset="0"/>
                <a:cs typeface="Arial" charset="0"/>
              </a:rPr>
              <a:t>+ - * / % ++ --</a:t>
            </a:r>
          </a:p>
          <a:p>
            <a:pPr lvl="2"/>
            <a:r>
              <a:rPr lang="en-US" smtClean="0">
                <a:latin typeface="Arial" charset="0"/>
                <a:cs typeface="Arial" charset="0"/>
              </a:rPr>
              <a:t>Logical operations			 </a:t>
            </a:r>
            <a:r>
              <a:rPr lang="en-US" b="1" smtClean="0">
                <a:latin typeface="Courier New" pitchFamily="49" charset="0"/>
                <a:cs typeface="Arial" charset="0"/>
              </a:rPr>
              <a:t>&amp;&amp; || !</a:t>
            </a:r>
          </a:p>
          <a:p>
            <a:pPr lvl="2"/>
            <a:r>
              <a:rPr lang="en-US" smtClean="0">
                <a:latin typeface="Arial" charset="0"/>
                <a:cs typeface="Arial" charset="0"/>
              </a:rPr>
              <a:t>Bitwise operations			 </a:t>
            </a:r>
            <a:r>
              <a:rPr lang="en-US" b="1" smtClean="0">
                <a:latin typeface="Courier New" pitchFamily="49" charset="0"/>
                <a:cs typeface="Arial" charset="0"/>
              </a:rPr>
              <a:t>&amp; | ^ ~</a:t>
            </a:r>
          </a:p>
          <a:p>
            <a:pPr lvl="2"/>
            <a:r>
              <a:rPr lang="en-US" smtClean="0">
                <a:latin typeface="Arial" charset="0"/>
                <a:cs typeface="Arial" charset="0"/>
              </a:rPr>
              <a:t>Relational operations			 </a:t>
            </a:r>
            <a:r>
              <a:rPr lang="en-US" b="1" smtClean="0">
                <a:latin typeface="Courier New" pitchFamily="49" charset="0"/>
                <a:cs typeface="Arial" charset="0"/>
              </a:rPr>
              <a:t>== != &lt; &lt;= =&gt; &gt;</a:t>
            </a:r>
          </a:p>
          <a:p>
            <a:pPr lvl="2"/>
            <a:r>
              <a:rPr lang="en-US" smtClean="0">
                <a:latin typeface="Arial" charset="0"/>
                <a:cs typeface="Arial" charset="0"/>
              </a:rPr>
              <a:t>Memory allocation and deallocation		</a:t>
            </a:r>
            <a:r>
              <a:rPr lang="en-US" b="1" smtClean="0">
                <a:latin typeface="Courier New" pitchFamily="49" charset="0"/>
                <a:cs typeface="Arial" charset="0"/>
              </a:rPr>
              <a:t>new delete</a:t>
            </a:r>
          </a:p>
          <a:p>
            <a:pPr lvl="1"/>
            <a:endParaRPr lang="en-US" sz="2000" smtClean="0">
              <a:latin typeface="Arial" charset="0"/>
              <a:cs typeface="Arial" charset="0"/>
            </a:endParaRPr>
          </a:p>
          <a:p>
            <a:endParaRPr lang="en-US" sz="2400" smtClean="0">
              <a:latin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p:txBody>
          <a:bodyPr/>
          <a:lstStyle/>
          <a:p>
            <a:r>
              <a:rPr lang="en-US" smtClean="0">
                <a:latin typeface="Arial" charset="0"/>
                <a:cs typeface="Arial" charset="0"/>
              </a:rPr>
              <a:t>Operators</a:t>
            </a:r>
          </a:p>
        </p:txBody>
      </p:sp>
      <p:sp>
        <p:nvSpPr>
          <p:cNvPr id="34819" name="Rectangle 3"/>
          <p:cNvSpPr>
            <a:spLocks noGrp="1"/>
          </p:cNvSpPr>
          <p:nvPr>
            <p:ph type="body" idx="4294967295"/>
          </p:nvPr>
        </p:nvSpPr>
        <p:spPr/>
        <p:txBody>
          <a:bodyPr/>
          <a:lstStyle/>
          <a:p>
            <a:pPr>
              <a:buFont typeface="Arial" charset="0"/>
              <a:buNone/>
            </a:pPr>
            <a:r>
              <a:rPr lang="en-US" smtClean="0">
                <a:latin typeface="Arial" charset="0"/>
                <a:cs typeface="Arial" charset="0"/>
              </a:rPr>
              <a:t>	Of these, memory allocation and deallocation are the slowest by a significant factor</a:t>
            </a:r>
          </a:p>
          <a:p>
            <a:pPr lvl="1"/>
            <a:r>
              <a:rPr lang="en-US" smtClean="0">
                <a:latin typeface="Arial" charset="0"/>
                <a:cs typeface="Arial" charset="0"/>
              </a:rPr>
              <a:t>A quick test on </a:t>
            </a:r>
            <a:r>
              <a:rPr lang="en-US" smtClean="0">
                <a:latin typeface="Consolas" pitchFamily="49" charset="0"/>
                <a:cs typeface="Arial" charset="0"/>
              </a:rPr>
              <a:t>eceunix</a:t>
            </a:r>
            <a:r>
              <a:rPr lang="en-US" smtClean="0">
                <a:latin typeface="Arial" charset="0"/>
                <a:cs typeface="Arial" charset="0"/>
              </a:rPr>
              <a:t> shows a factor of over 100</a:t>
            </a:r>
          </a:p>
          <a:p>
            <a:pPr lvl="1"/>
            <a:r>
              <a:rPr lang="en-US" smtClean="0">
                <a:latin typeface="Arial" charset="0"/>
                <a:cs typeface="Arial" charset="0"/>
              </a:rPr>
              <a:t>They require communication with the operation system</a:t>
            </a:r>
          </a:p>
          <a:p>
            <a:pPr lvl="1"/>
            <a:r>
              <a:rPr lang="en-US" smtClean="0">
                <a:latin typeface="Arial" charset="0"/>
                <a:cs typeface="Arial" charset="0"/>
              </a:rPr>
              <a:t>This does not account for the time required to call the constructor and destructor</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Note that after memory is allocated, the constructor is run</a:t>
            </a:r>
          </a:p>
          <a:p>
            <a:pPr lvl="1"/>
            <a:r>
              <a:rPr lang="en-US" smtClean="0">
                <a:latin typeface="Arial" charset="0"/>
                <a:cs typeface="Arial" charset="0"/>
              </a:rPr>
              <a:t>The constructor may not run in </a:t>
            </a:r>
            <a:r>
              <a:rPr lang="en-US" b="1" smtClean="0">
                <a:latin typeface="Symbol" pitchFamily="18" charset="2"/>
                <a:cs typeface="Arial" charset="0"/>
              </a:rPr>
              <a:t>Q</a:t>
            </a:r>
            <a:r>
              <a:rPr lang="en-US" smtClean="0">
                <a:latin typeface="Times New Roman" pitchFamily="18" charset="0"/>
                <a:cs typeface="Arial" charset="0"/>
              </a:rPr>
              <a:t>(1)</a:t>
            </a:r>
            <a:r>
              <a:rPr lang="en-US" smtClean="0">
                <a:latin typeface="Arial" charset="0"/>
                <a:cs typeface="Arial" charset="0"/>
              </a:rPr>
              <a:t> time</a:t>
            </a:r>
          </a:p>
          <a:p>
            <a:endParaRPr lang="en-US" smtClean="0">
              <a:latin typeface="Arial" charset="0"/>
              <a:cs typeface="Arial" charset="0"/>
            </a:endParaRPr>
          </a:p>
          <a:p>
            <a:endParaRPr lang="en-US" smtClean="0">
              <a:latin typeface="Arial" charset="0"/>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p:txBody>
          <a:bodyPr/>
          <a:lstStyle/>
          <a:p>
            <a:r>
              <a:rPr lang="en-US" smtClean="0">
                <a:latin typeface="Arial" charset="0"/>
                <a:cs typeface="Arial" charset="0"/>
              </a:rPr>
              <a:t>Blocks of Operations</a:t>
            </a:r>
          </a:p>
        </p:txBody>
      </p:sp>
      <p:sp>
        <p:nvSpPr>
          <p:cNvPr id="35843" name="Rectangle 3"/>
          <p:cNvSpPr>
            <a:spLocks noGrp="1"/>
          </p:cNvSpPr>
          <p:nvPr>
            <p:ph type="body" idx="4294967295"/>
          </p:nvPr>
        </p:nvSpPr>
        <p:spPr>
          <a:xfrm>
            <a:off x="457200" y="1600200"/>
            <a:ext cx="8507413" cy="4525963"/>
          </a:xfrm>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Each operation runs in </a:t>
            </a:r>
            <a:r>
              <a:rPr lang="en-US" b="1" smtClean="0">
                <a:latin typeface="Symbol" pitchFamily="18" charset="2"/>
                <a:cs typeface="Arial" charset="0"/>
              </a:rPr>
              <a:t>Q</a:t>
            </a:r>
            <a:r>
              <a:rPr lang="en-US" smtClean="0">
                <a:latin typeface="Times New Roman" pitchFamily="18" charset="0"/>
                <a:cs typeface="Arial" charset="0"/>
              </a:rPr>
              <a:t>(1)</a:t>
            </a:r>
            <a:r>
              <a:rPr lang="en-US" smtClean="0">
                <a:latin typeface="Arial" charset="0"/>
                <a:cs typeface="Arial" charset="0"/>
              </a:rPr>
              <a:t> time and therefore any fixed number</a:t>
            </a:r>
            <a:br>
              <a:rPr lang="en-US" smtClean="0">
                <a:latin typeface="Arial" charset="0"/>
                <a:cs typeface="Arial" charset="0"/>
              </a:rPr>
            </a:br>
            <a:r>
              <a:rPr lang="en-US" smtClean="0">
                <a:latin typeface="Arial" charset="0"/>
                <a:cs typeface="Arial" charset="0"/>
              </a:rPr>
              <a:t>of operations also run in </a:t>
            </a:r>
            <a:r>
              <a:rPr lang="en-US" b="1" smtClean="0">
                <a:latin typeface="Symbol" pitchFamily="18" charset="2"/>
                <a:cs typeface="Arial" charset="0"/>
              </a:rPr>
              <a:t>Q</a:t>
            </a:r>
            <a:r>
              <a:rPr lang="en-US" smtClean="0">
                <a:latin typeface="Times New Roman" pitchFamily="18" charset="0"/>
                <a:cs typeface="Arial" charset="0"/>
              </a:rPr>
              <a:t>(1)</a:t>
            </a:r>
            <a:r>
              <a:rPr lang="en-US" smtClean="0">
                <a:latin typeface="Arial" charset="0"/>
                <a:cs typeface="Arial" charset="0"/>
              </a:rPr>
              <a:t> time, for example:</a:t>
            </a:r>
          </a:p>
          <a:p>
            <a:pPr lvl="2">
              <a:buFont typeface="Arial" charset="0"/>
              <a:buNone/>
            </a:pPr>
            <a:r>
              <a:rPr lang="en-US" smtClean="0">
                <a:latin typeface="Consolas" pitchFamily="49" charset="0"/>
                <a:cs typeface="Arial" charset="0"/>
              </a:rPr>
              <a:t>// Swap variables a and b</a:t>
            </a:r>
          </a:p>
          <a:p>
            <a:pPr lvl="2">
              <a:buFont typeface="Arial" charset="0"/>
              <a:buNone/>
            </a:pPr>
            <a:r>
              <a:rPr lang="en-US" smtClean="0">
                <a:latin typeface="Consolas" pitchFamily="49" charset="0"/>
                <a:cs typeface="Arial" charset="0"/>
              </a:rPr>
              <a:t>int tmp = a;</a:t>
            </a:r>
          </a:p>
          <a:p>
            <a:pPr lvl="2">
              <a:buFont typeface="Arial" charset="0"/>
              <a:buNone/>
            </a:pPr>
            <a:r>
              <a:rPr lang="en-US" smtClean="0">
                <a:latin typeface="Consolas" pitchFamily="49" charset="0"/>
                <a:cs typeface="Arial" charset="0"/>
              </a:rPr>
              <a:t>a = b;</a:t>
            </a:r>
          </a:p>
          <a:p>
            <a:pPr lvl="2">
              <a:buFont typeface="Arial" charset="0"/>
              <a:buNone/>
            </a:pPr>
            <a:r>
              <a:rPr lang="en-US" smtClean="0">
                <a:latin typeface="Consolas" pitchFamily="49" charset="0"/>
                <a:cs typeface="Arial" charset="0"/>
              </a:rPr>
              <a:t>b = tmp;</a:t>
            </a:r>
          </a:p>
          <a:p>
            <a:pPr lvl="2">
              <a:buFont typeface="Arial" charset="0"/>
              <a:buNone/>
            </a:pPr>
            <a:endParaRPr lang="en-US" b="1" smtClean="0">
              <a:latin typeface="Consolas" pitchFamily="49" charset="0"/>
              <a:cs typeface="Arial" charset="0"/>
            </a:endParaRPr>
          </a:p>
          <a:p>
            <a:pPr lvl="2">
              <a:buFont typeface="Arial" charset="0"/>
              <a:buNone/>
            </a:pPr>
            <a:r>
              <a:rPr lang="en-US" smtClean="0">
                <a:latin typeface="Consolas" pitchFamily="49" charset="0"/>
                <a:cs typeface="Arial" charset="0"/>
              </a:rPr>
              <a:t>// Update a sequence of values</a:t>
            </a:r>
          </a:p>
          <a:p>
            <a:pPr lvl="2">
              <a:buFont typeface="Arial" charset="0"/>
              <a:buNone/>
            </a:pPr>
            <a:r>
              <a:rPr lang="en-US" smtClean="0">
                <a:latin typeface="Consolas" pitchFamily="49" charset="0"/>
                <a:cs typeface="Arial" charset="0"/>
              </a:rPr>
              <a:t>// ece.uwaterloo.ca/~ece250/Algorithms/Skip_lists/src/Skip_list.h</a:t>
            </a:r>
          </a:p>
          <a:p>
            <a:pPr lvl="2">
              <a:buFont typeface="Arial" charset="0"/>
              <a:buNone/>
            </a:pPr>
            <a:r>
              <a:rPr lang="en-US" smtClean="0">
                <a:latin typeface="Consolas" pitchFamily="49" charset="0"/>
                <a:cs typeface="Arial" charset="0"/>
              </a:rPr>
              <a:t>++index;</a:t>
            </a:r>
          </a:p>
          <a:p>
            <a:pPr lvl="2">
              <a:buFont typeface="Arial" charset="0"/>
              <a:buNone/>
            </a:pPr>
            <a:r>
              <a:rPr lang="en-US" smtClean="0">
                <a:latin typeface="Consolas" pitchFamily="49" charset="0"/>
                <a:cs typeface="Arial" charset="0"/>
              </a:rPr>
              <a:t>prev_modulus = modulus;</a:t>
            </a:r>
          </a:p>
          <a:p>
            <a:pPr lvl="2">
              <a:buFont typeface="Arial" charset="0"/>
              <a:buNone/>
            </a:pPr>
            <a:r>
              <a:rPr lang="en-US" smtClean="0">
                <a:latin typeface="Consolas" pitchFamily="49" charset="0"/>
                <a:cs typeface="Arial" charset="0"/>
              </a:rPr>
              <a:t>modulus = next_modulus;</a:t>
            </a:r>
          </a:p>
          <a:p>
            <a:pPr lvl="2">
              <a:buFont typeface="Arial" charset="0"/>
              <a:buNone/>
            </a:pPr>
            <a:r>
              <a:rPr lang="en-US" smtClean="0">
                <a:latin typeface="Consolas" pitchFamily="49" charset="0"/>
                <a:cs typeface="Arial" charset="0"/>
              </a:rPr>
              <a:t>next_modulus = modulus_table[index];</a:t>
            </a:r>
            <a:r>
              <a:rPr lang="en-US" sz="1800" smtClean="0">
                <a:latin typeface="Consolas" pitchFamily="49" charset="0"/>
                <a:cs typeface="Arial"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p:txBody>
          <a:bodyPr/>
          <a:lstStyle/>
          <a:p>
            <a:r>
              <a:rPr lang="en-US" smtClean="0">
                <a:latin typeface="Arial" charset="0"/>
                <a:cs typeface="Arial" charset="0"/>
              </a:rPr>
              <a:t>Blocks of Operations</a:t>
            </a:r>
          </a:p>
        </p:txBody>
      </p:sp>
      <p:sp>
        <p:nvSpPr>
          <p:cNvPr id="36867" name="Rectangle 3"/>
          <p:cNvSpPr>
            <a:spLocks noGrp="1"/>
          </p:cNvSpPr>
          <p:nvPr>
            <p:ph type="body" idx="4294967295"/>
          </p:nvPr>
        </p:nvSpPr>
        <p:spPr/>
        <p:txBody>
          <a:bodyPr/>
          <a:lstStyle/>
          <a:p>
            <a:pPr>
              <a:buFont typeface="Arial" charset="0"/>
              <a:buNone/>
            </a:pPr>
            <a:r>
              <a:rPr lang="en-US" smtClean="0">
                <a:latin typeface="Arial" charset="0"/>
                <a:cs typeface="Arial" charset="0"/>
              </a:rPr>
              <a:t>	Seldom will you find large blocks of operations without any additional control statements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This example rearranges an AVL tree structure</a:t>
            </a:r>
          </a:p>
          <a:p>
            <a:pPr lvl="1">
              <a:buFont typeface="Arial" charset="0"/>
              <a:buNone/>
            </a:pPr>
            <a:r>
              <a:rPr lang="en-US" sz="1600" smtClean="0">
                <a:latin typeface="Consolas" pitchFamily="49" charset="0"/>
                <a:cs typeface="Arial" charset="0"/>
              </a:rPr>
              <a:t> Tree_node *lrl = left-&gt;right-&gt;left;</a:t>
            </a:r>
          </a:p>
          <a:p>
            <a:pPr>
              <a:buFont typeface="Arial" charset="0"/>
              <a:buNone/>
            </a:pPr>
            <a:r>
              <a:rPr lang="en-US" sz="1600" smtClean="0">
                <a:latin typeface="Consolas" pitchFamily="49" charset="0"/>
                <a:cs typeface="Arial" charset="0"/>
              </a:rPr>
              <a:t>	  Tree_node *lrr = left-&gt;right-&gt;right;</a:t>
            </a:r>
          </a:p>
          <a:p>
            <a:pPr>
              <a:buFont typeface="Arial" charset="0"/>
              <a:buNone/>
            </a:pPr>
            <a:r>
              <a:rPr lang="en-US" sz="1600" smtClean="0">
                <a:latin typeface="Consolas" pitchFamily="49" charset="0"/>
                <a:cs typeface="Arial" charset="0"/>
              </a:rPr>
              <a:t>	  parent = left-&gt;right;</a:t>
            </a:r>
          </a:p>
          <a:p>
            <a:pPr>
              <a:buFont typeface="Arial" charset="0"/>
              <a:buNone/>
            </a:pPr>
            <a:r>
              <a:rPr lang="en-US" sz="1600" smtClean="0">
                <a:latin typeface="Consolas" pitchFamily="49" charset="0"/>
                <a:cs typeface="Arial" charset="0"/>
              </a:rPr>
              <a:t>	  parent-&gt;left  = left;</a:t>
            </a:r>
          </a:p>
          <a:p>
            <a:pPr>
              <a:buFont typeface="Arial" charset="0"/>
              <a:buNone/>
            </a:pPr>
            <a:r>
              <a:rPr lang="en-US" sz="1600" smtClean="0">
                <a:latin typeface="Consolas" pitchFamily="49" charset="0"/>
                <a:cs typeface="Arial" charset="0"/>
              </a:rPr>
              <a:t> 	  parent-&gt;right = this;</a:t>
            </a:r>
          </a:p>
          <a:p>
            <a:pPr>
              <a:buFont typeface="Arial" charset="0"/>
              <a:buNone/>
            </a:pPr>
            <a:r>
              <a:rPr lang="en-US" sz="1600" smtClean="0">
                <a:latin typeface="Consolas" pitchFamily="49" charset="0"/>
                <a:cs typeface="Arial" charset="0"/>
              </a:rPr>
              <a:t> 	  left-&gt;right = lrl;</a:t>
            </a:r>
          </a:p>
          <a:p>
            <a:pPr>
              <a:buFont typeface="Arial" charset="0"/>
              <a:buNone/>
            </a:pPr>
            <a:r>
              <a:rPr lang="en-US" sz="1600" smtClean="0">
                <a:latin typeface="Consolas" pitchFamily="49" charset="0"/>
                <a:cs typeface="Arial" charset="0"/>
              </a:rPr>
              <a:t>	  left = lrr;</a:t>
            </a:r>
          </a:p>
          <a:p>
            <a:endParaRPr lang="en-US" smtClean="0">
              <a:latin typeface="Arial" charset="0"/>
              <a:cs typeface="Arial" charset="0"/>
            </a:endParaRPr>
          </a:p>
          <a:p>
            <a:pPr>
              <a:buFont typeface="Arial" charset="0"/>
              <a:buNone/>
            </a:pPr>
            <a:r>
              <a:rPr lang="en-US" smtClean="0">
                <a:latin typeface="Arial" charset="0"/>
                <a:cs typeface="Arial" charset="0"/>
              </a:rPr>
              <a:t>	Run time:  </a:t>
            </a:r>
            <a:r>
              <a:rPr lang="en-US" b="1" smtClean="0">
                <a:latin typeface="Symbol" pitchFamily="18" charset="2"/>
                <a:cs typeface="Arial" charset="0"/>
              </a:rPr>
              <a:t>Q</a:t>
            </a:r>
            <a:r>
              <a:rPr lang="en-US" smtClean="0">
                <a:latin typeface="Times New Roman" pitchFamily="18" charset="0"/>
                <a:cs typeface="Arial" charset="0"/>
              </a:rPr>
              <a:t>(1)</a:t>
            </a:r>
            <a:endParaRPr lang="en-US" b="1" smtClean="0">
              <a:latin typeface="Consolas" pitchFamily="49" charset="0"/>
              <a:cs typeface="Arial" charset="0"/>
            </a:endParaRPr>
          </a:p>
        </p:txBody>
      </p:sp>
      <p:pic>
        <p:nvPicPr>
          <p:cNvPr id="36868" name="Picture 5" descr="x4"/>
          <p:cNvPicPr>
            <a:picLocks noChangeAspect="1" noChangeArrowheads="1"/>
          </p:cNvPicPr>
          <p:nvPr/>
        </p:nvPicPr>
        <p:blipFill>
          <a:blip r:embed="rId3" cstate="print"/>
          <a:srcRect/>
          <a:stretch>
            <a:fillRect/>
          </a:stretch>
        </p:blipFill>
        <p:spPr bwMode="auto">
          <a:xfrm>
            <a:off x="4572000" y="3860800"/>
            <a:ext cx="3967163" cy="24272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p:txBody>
          <a:bodyPr/>
          <a:lstStyle/>
          <a:p>
            <a:r>
              <a:rPr lang="en-US" smtClean="0">
                <a:latin typeface="Arial" charset="0"/>
                <a:cs typeface="Arial" charset="0"/>
              </a:rPr>
              <a:t>Blocks in Sequence</a:t>
            </a:r>
          </a:p>
        </p:txBody>
      </p:sp>
      <p:sp>
        <p:nvSpPr>
          <p:cNvPr id="37891"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Suppose you have now analyzed a number of blocks of code run in sequence</a:t>
            </a:r>
          </a:p>
          <a:p>
            <a:pPr lvl="2">
              <a:buFont typeface="Arial" charset="0"/>
              <a:buNone/>
            </a:pPr>
            <a:endParaRPr lang="en-US" sz="1400" dirty="0" smtClean="0">
              <a:latin typeface="Consolas" pitchFamily="49" charset="0"/>
              <a:cs typeface="Arial" charset="0"/>
            </a:endParaRPr>
          </a:p>
          <a:p>
            <a:pPr lvl="2">
              <a:buFont typeface="Arial" charset="0"/>
              <a:buNone/>
            </a:pPr>
            <a:r>
              <a:rPr lang="en-US" sz="1400" dirty="0" smtClean="0">
                <a:latin typeface="Consolas" pitchFamily="49" charset="0"/>
                <a:cs typeface="Arial" charset="0"/>
              </a:rPr>
              <a:t>template &lt;typename T&gt;</a:t>
            </a:r>
          </a:p>
          <a:p>
            <a:pPr lvl="2">
              <a:buFont typeface="Arial" charset="0"/>
              <a:buNone/>
            </a:pPr>
            <a:r>
              <a:rPr lang="en-US" sz="1400" dirty="0" smtClean="0">
                <a:latin typeface="Consolas" pitchFamily="49" charset="0"/>
                <a:cs typeface="Arial" charset="0"/>
              </a:rPr>
              <a:t>void </a:t>
            </a:r>
            <a:r>
              <a:rPr lang="en-US" sz="1400" dirty="0" err="1" smtClean="0">
                <a:latin typeface="Consolas" pitchFamily="49" charset="0"/>
                <a:cs typeface="Arial" charset="0"/>
              </a:rPr>
              <a:t>update_capacity</a:t>
            </a:r>
            <a:r>
              <a:rPr lang="en-US" sz="1400" dirty="0" smtClean="0">
                <a:latin typeface="Consolas" pitchFamily="49" charset="0"/>
                <a:cs typeface="Arial" charset="0"/>
              </a:rPr>
              <a:t>( </a:t>
            </a:r>
            <a:r>
              <a:rPr lang="en-US" sz="1400" dirty="0" err="1" smtClean="0">
                <a:latin typeface="Consolas" pitchFamily="49" charset="0"/>
                <a:cs typeface="Arial" charset="0"/>
              </a:rPr>
              <a:t>int</a:t>
            </a:r>
            <a:r>
              <a:rPr lang="en-US" sz="1400" dirty="0" smtClean="0">
                <a:latin typeface="Consolas" pitchFamily="49" charset="0"/>
                <a:cs typeface="Arial" charset="0"/>
              </a:rPr>
              <a:t> delta ) {</a:t>
            </a:r>
          </a:p>
          <a:p>
            <a:pPr lvl="2">
              <a:buFont typeface="Arial" charset="0"/>
              <a:buNone/>
            </a:pPr>
            <a:r>
              <a:rPr lang="en-US" sz="1400" dirty="0" smtClean="0">
                <a:latin typeface="Consolas" pitchFamily="49" charset="0"/>
                <a:cs typeface="Arial" charset="0"/>
              </a:rPr>
              <a:t>	</a:t>
            </a:r>
            <a:r>
              <a:rPr lang="en-US" sz="1400" dirty="0" smtClean="0">
                <a:solidFill>
                  <a:srgbClr val="FF0000"/>
                </a:solidFill>
                <a:latin typeface="Consolas" pitchFamily="49" charset="0"/>
                <a:cs typeface="Arial" charset="0"/>
              </a:rPr>
              <a:t>T *</a:t>
            </a:r>
            <a:r>
              <a:rPr lang="en-US" sz="1400" dirty="0" err="1" smtClean="0">
                <a:solidFill>
                  <a:srgbClr val="FF0000"/>
                </a:solidFill>
                <a:latin typeface="Consolas" pitchFamily="49" charset="0"/>
                <a:cs typeface="Arial" charset="0"/>
              </a:rPr>
              <a:t>array_old</a:t>
            </a:r>
            <a:r>
              <a:rPr lang="en-US" sz="1400" dirty="0" smtClean="0">
                <a:solidFill>
                  <a:srgbClr val="FF0000"/>
                </a:solidFill>
                <a:latin typeface="Consolas" pitchFamily="49" charset="0"/>
                <a:cs typeface="Arial" charset="0"/>
              </a:rPr>
              <a:t> = array;</a:t>
            </a:r>
          </a:p>
          <a:p>
            <a:pPr lvl="2">
              <a:buFont typeface="Arial" charset="0"/>
              <a:buNone/>
            </a:pPr>
            <a:r>
              <a:rPr lang="en-US" sz="1400" dirty="0" smtClean="0">
                <a:solidFill>
                  <a:srgbClr val="FF0000"/>
                </a:solidFill>
                <a:latin typeface="Consolas" pitchFamily="49" charset="0"/>
                <a:cs typeface="Arial" charset="0"/>
              </a:rPr>
              <a:t>	</a:t>
            </a:r>
            <a:r>
              <a:rPr lang="en-US" sz="1400" dirty="0" err="1" smtClean="0">
                <a:solidFill>
                  <a:srgbClr val="FF0000"/>
                </a:solidFill>
                <a:latin typeface="Consolas" pitchFamily="49" charset="0"/>
                <a:cs typeface="Arial" charset="0"/>
              </a:rPr>
              <a:t>int</a:t>
            </a:r>
            <a:r>
              <a:rPr lang="en-US" sz="1400" dirty="0" smtClean="0">
                <a:solidFill>
                  <a:srgbClr val="FF0000"/>
                </a:solidFill>
                <a:latin typeface="Consolas" pitchFamily="49" charset="0"/>
                <a:cs typeface="Arial" charset="0"/>
              </a:rPr>
              <a:t> </a:t>
            </a:r>
            <a:r>
              <a:rPr lang="en-US" sz="1400" dirty="0" err="1" smtClean="0">
                <a:solidFill>
                  <a:srgbClr val="FF0000"/>
                </a:solidFill>
                <a:latin typeface="Consolas" pitchFamily="49" charset="0"/>
                <a:cs typeface="Arial" charset="0"/>
              </a:rPr>
              <a:t>capacity_old</a:t>
            </a:r>
            <a:r>
              <a:rPr lang="en-US" sz="1400" dirty="0" smtClean="0">
                <a:solidFill>
                  <a:srgbClr val="FF0000"/>
                </a:solidFill>
                <a:latin typeface="Consolas" pitchFamily="49" charset="0"/>
                <a:cs typeface="Arial" charset="0"/>
              </a:rPr>
              <a:t> = </a:t>
            </a:r>
            <a:r>
              <a:rPr lang="en-US" sz="1400" dirty="0" err="1" smtClean="0">
                <a:solidFill>
                  <a:srgbClr val="FF0000"/>
                </a:solidFill>
                <a:latin typeface="Consolas" pitchFamily="49" charset="0"/>
                <a:cs typeface="Arial" charset="0"/>
              </a:rPr>
              <a:t>array_capacity</a:t>
            </a:r>
            <a:r>
              <a:rPr lang="en-US" sz="1400" dirty="0" smtClean="0">
                <a:solidFill>
                  <a:srgbClr val="FF0000"/>
                </a:solidFill>
                <a:latin typeface="Consolas" pitchFamily="49" charset="0"/>
                <a:cs typeface="Arial" charset="0"/>
              </a:rPr>
              <a:t>;</a:t>
            </a:r>
            <a:br>
              <a:rPr lang="en-US" sz="1400" dirty="0" smtClean="0">
                <a:solidFill>
                  <a:srgbClr val="FF0000"/>
                </a:solidFill>
                <a:latin typeface="Consolas" pitchFamily="49" charset="0"/>
                <a:cs typeface="Arial" charset="0"/>
              </a:rPr>
            </a:br>
            <a:r>
              <a:rPr lang="en-US" sz="1400" dirty="0" err="1" smtClean="0">
                <a:solidFill>
                  <a:srgbClr val="FF0000"/>
                </a:solidFill>
                <a:latin typeface="Consolas" pitchFamily="49" charset="0"/>
                <a:cs typeface="Arial" charset="0"/>
              </a:rPr>
              <a:t>array_capacity</a:t>
            </a:r>
            <a:r>
              <a:rPr lang="en-US" sz="1400" dirty="0" smtClean="0">
                <a:solidFill>
                  <a:srgbClr val="FF0000"/>
                </a:solidFill>
                <a:latin typeface="Consolas" pitchFamily="49" charset="0"/>
                <a:cs typeface="Arial" charset="0"/>
              </a:rPr>
              <a:t> += delta;</a:t>
            </a:r>
          </a:p>
          <a:p>
            <a:pPr lvl="2">
              <a:buFont typeface="Arial" charset="0"/>
              <a:buNone/>
            </a:pPr>
            <a:r>
              <a:rPr lang="en-US" sz="1400" dirty="0" smtClean="0">
                <a:solidFill>
                  <a:srgbClr val="FF0000"/>
                </a:solidFill>
                <a:latin typeface="Consolas" pitchFamily="49" charset="0"/>
                <a:cs typeface="Arial" charset="0"/>
              </a:rPr>
              <a:t>	array = new T[</a:t>
            </a:r>
            <a:r>
              <a:rPr lang="en-US" sz="1400" dirty="0" err="1" smtClean="0">
                <a:solidFill>
                  <a:srgbClr val="FF0000"/>
                </a:solidFill>
                <a:latin typeface="Consolas" pitchFamily="49" charset="0"/>
                <a:cs typeface="Arial" charset="0"/>
              </a:rPr>
              <a:t>array_capacity</a:t>
            </a:r>
            <a:r>
              <a:rPr lang="en-US" sz="1400" dirty="0" smtClean="0">
                <a:solidFill>
                  <a:srgbClr val="FF0000"/>
                </a:solidFill>
                <a:latin typeface="Consolas" pitchFamily="49" charset="0"/>
                <a:cs typeface="Arial" charset="0"/>
              </a:rPr>
              <a:t>];</a:t>
            </a:r>
          </a:p>
          <a:p>
            <a:pPr lvl="2">
              <a:buFont typeface="Arial" charset="0"/>
              <a:buNone/>
            </a:pPr>
            <a:endParaRPr lang="en-US" sz="1400" dirty="0" smtClean="0">
              <a:latin typeface="Consolas" pitchFamily="49" charset="0"/>
              <a:cs typeface="Arial" charset="0"/>
            </a:endParaRPr>
          </a:p>
          <a:p>
            <a:pPr lvl="2">
              <a:buFont typeface="Arial" charset="0"/>
              <a:buNone/>
            </a:pPr>
            <a:r>
              <a:rPr lang="en-US" sz="1400" dirty="0" smtClean="0">
                <a:latin typeface="Consolas" pitchFamily="49" charset="0"/>
                <a:cs typeface="Arial" charset="0"/>
              </a:rPr>
              <a:t>	</a:t>
            </a:r>
            <a:r>
              <a:rPr lang="en-US" sz="1400" dirty="0" smtClean="0">
                <a:solidFill>
                  <a:srgbClr val="3333CC"/>
                </a:solidFill>
                <a:latin typeface="Consolas" pitchFamily="49" charset="0"/>
                <a:cs typeface="Arial" charset="0"/>
              </a:rPr>
              <a:t>for ( </a:t>
            </a:r>
            <a:r>
              <a:rPr lang="en-US" sz="1400" dirty="0" err="1" smtClean="0">
                <a:solidFill>
                  <a:srgbClr val="3333CC"/>
                </a:solidFill>
                <a:latin typeface="Consolas" pitchFamily="49" charset="0"/>
                <a:cs typeface="Arial" charset="0"/>
              </a:rPr>
              <a:t>int</a:t>
            </a:r>
            <a:r>
              <a:rPr lang="en-US" sz="1400" dirty="0" smtClean="0">
                <a:solidFill>
                  <a:srgbClr val="3333CC"/>
                </a:solidFill>
                <a:latin typeface="Consolas" pitchFamily="49" charset="0"/>
                <a:cs typeface="Arial" charset="0"/>
              </a:rPr>
              <a:t> </a:t>
            </a:r>
            <a:r>
              <a:rPr lang="en-US" sz="1400" dirty="0" err="1" smtClean="0">
                <a:solidFill>
                  <a:srgbClr val="3333CC"/>
                </a:solidFill>
                <a:latin typeface="Consolas" pitchFamily="49" charset="0"/>
                <a:cs typeface="Arial" charset="0"/>
              </a:rPr>
              <a:t>i</a:t>
            </a:r>
            <a:r>
              <a:rPr lang="en-US" sz="1400" dirty="0" smtClean="0">
                <a:solidFill>
                  <a:srgbClr val="3333CC"/>
                </a:solidFill>
                <a:latin typeface="Consolas" pitchFamily="49" charset="0"/>
                <a:cs typeface="Arial" charset="0"/>
              </a:rPr>
              <a:t> = 0; </a:t>
            </a:r>
            <a:r>
              <a:rPr lang="en-US" sz="1400" dirty="0" err="1" smtClean="0">
                <a:solidFill>
                  <a:srgbClr val="3333CC"/>
                </a:solidFill>
                <a:latin typeface="Consolas" pitchFamily="49" charset="0"/>
                <a:cs typeface="Arial" charset="0"/>
              </a:rPr>
              <a:t>i</a:t>
            </a:r>
            <a:r>
              <a:rPr lang="en-US" sz="1400" dirty="0" smtClean="0">
                <a:solidFill>
                  <a:srgbClr val="3333CC"/>
                </a:solidFill>
                <a:latin typeface="Consolas" pitchFamily="49" charset="0"/>
                <a:cs typeface="Arial" charset="0"/>
              </a:rPr>
              <a:t> &lt; </a:t>
            </a:r>
            <a:r>
              <a:rPr lang="en-US" sz="1400" dirty="0" err="1" smtClean="0">
                <a:solidFill>
                  <a:srgbClr val="3333CC"/>
                </a:solidFill>
                <a:latin typeface="Consolas" pitchFamily="49" charset="0"/>
                <a:cs typeface="Arial" charset="0"/>
              </a:rPr>
              <a:t>capacity_old</a:t>
            </a:r>
            <a:r>
              <a:rPr lang="en-US" sz="1400" dirty="0" smtClean="0">
                <a:solidFill>
                  <a:srgbClr val="3333CC"/>
                </a:solidFill>
                <a:latin typeface="Consolas" pitchFamily="49" charset="0"/>
                <a:cs typeface="Arial" charset="0"/>
              </a:rPr>
              <a:t>; ++</a:t>
            </a:r>
            <a:r>
              <a:rPr lang="en-US" sz="1400" dirty="0" err="1" smtClean="0">
                <a:solidFill>
                  <a:srgbClr val="3333CC"/>
                </a:solidFill>
                <a:latin typeface="Consolas" pitchFamily="49" charset="0"/>
                <a:cs typeface="Arial" charset="0"/>
              </a:rPr>
              <a:t>i</a:t>
            </a:r>
            <a:r>
              <a:rPr lang="en-US" sz="1400" dirty="0" smtClean="0">
                <a:solidFill>
                  <a:srgbClr val="3333CC"/>
                </a:solidFill>
                <a:latin typeface="Consolas" pitchFamily="49" charset="0"/>
                <a:cs typeface="Arial" charset="0"/>
              </a:rPr>
              <a:t> ) {</a:t>
            </a:r>
          </a:p>
          <a:p>
            <a:pPr lvl="2">
              <a:buFont typeface="Arial" charset="0"/>
              <a:buNone/>
            </a:pPr>
            <a:r>
              <a:rPr lang="en-US" sz="1400" dirty="0" smtClean="0">
                <a:solidFill>
                  <a:srgbClr val="3333CC"/>
                </a:solidFill>
                <a:latin typeface="Consolas" pitchFamily="49" charset="0"/>
                <a:cs typeface="Arial" charset="0"/>
              </a:rPr>
              <a:t>		array[</a:t>
            </a:r>
            <a:r>
              <a:rPr lang="en-US" sz="1400" dirty="0" err="1" smtClean="0">
                <a:solidFill>
                  <a:srgbClr val="3333CC"/>
                </a:solidFill>
                <a:latin typeface="Consolas" pitchFamily="49" charset="0"/>
                <a:cs typeface="Arial" charset="0"/>
              </a:rPr>
              <a:t>i</a:t>
            </a:r>
            <a:r>
              <a:rPr lang="en-US" sz="1400" dirty="0" smtClean="0">
                <a:solidFill>
                  <a:srgbClr val="3333CC"/>
                </a:solidFill>
                <a:latin typeface="Consolas" pitchFamily="49" charset="0"/>
                <a:cs typeface="Arial" charset="0"/>
              </a:rPr>
              <a:t>] = </a:t>
            </a:r>
            <a:r>
              <a:rPr lang="en-US" sz="1400" dirty="0" err="1" smtClean="0">
                <a:solidFill>
                  <a:srgbClr val="3333CC"/>
                </a:solidFill>
                <a:latin typeface="Consolas" pitchFamily="49" charset="0"/>
                <a:cs typeface="Arial" charset="0"/>
              </a:rPr>
              <a:t>array_old</a:t>
            </a:r>
            <a:r>
              <a:rPr lang="en-US" sz="1400" dirty="0" smtClean="0">
                <a:solidFill>
                  <a:srgbClr val="3333CC"/>
                </a:solidFill>
                <a:latin typeface="Consolas" pitchFamily="49" charset="0"/>
                <a:cs typeface="Arial" charset="0"/>
              </a:rPr>
              <a:t>[</a:t>
            </a:r>
            <a:r>
              <a:rPr lang="en-US" sz="1400" dirty="0" err="1" smtClean="0">
                <a:solidFill>
                  <a:srgbClr val="3333CC"/>
                </a:solidFill>
                <a:latin typeface="Consolas" pitchFamily="49" charset="0"/>
                <a:cs typeface="Arial" charset="0"/>
              </a:rPr>
              <a:t>i</a:t>
            </a:r>
            <a:r>
              <a:rPr lang="en-US" sz="1400" dirty="0" smtClean="0">
                <a:solidFill>
                  <a:srgbClr val="3333CC"/>
                </a:solidFill>
                <a:latin typeface="Consolas" pitchFamily="49" charset="0"/>
                <a:cs typeface="Arial" charset="0"/>
              </a:rPr>
              <a:t>];</a:t>
            </a:r>
          </a:p>
          <a:p>
            <a:pPr lvl="2">
              <a:buFont typeface="Arial" charset="0"/>
              <a:buNone/>
            </a:pPr>
            <a:r>
              <a:rPr lang="en-US" sz="1400" dirty="0" smtClean="0">
                <a:solidFill>
                  <a:srgbClr val="3333CC"/>
                </a:solidFill>
                <a:latin typeface="Consolas" pitchFamily="49" charset="0"/>
                <a:cs typeface="Arial" charset="0"/>
              </a:rPr>
              <a:t>	}</a:t>
            </a:r>
          </a:p>
          <a:p>
            <a:pPr lvl="2">
              <a:buFont typeface="Arial" charset="0"/>
              <a:buNone/>
            </a:pPr>
            <a:endParaRPr lang="en-US" sz="1400" dirty="0" smtClean="0">
              <a:latin typeface="Consolas" pitchFamily="49" charset="0"/>
              <a:cs typeface="Arial" charset="0"/>
            </a:endParaRPr>
          </a:p>
          <a:p>
            <a:pPr lvl="2">
              <a:buFont typeface="Arial" charset="0"/>
              <a:buNone/>
            </a:pPr>
            <a:r>
              <a:rPr lang="en-US" sz="1400" dirty="0" smtClean="0">
                <a:solidFill>
                  <a:srgbClr val="7030A0"/>
                </a:solidFill>
                <a:latin typeface="Consolas" pitchFamily="49" charset="0"/>
                <a:cs typeface="Arial" charset="0"/>
              </a:rPr>
              <a:t>	delete[] </a:t>
            </a:r>
            <a:r>
              <a:rPr lang="en-US" sz="1400" dirty="0" err="1" smtClean="0">
                <a:solidFill>
                  <a:srgbClr val="7030A0"/>
                </a:solidFill>
                <a:latin typeface="Consolas" pitchFamily="49" charset="0"/>
                <a:cs typeface="Arial" charset="0"/>
              </a:rPr>
              <a:t>array_old</a:t>
            </a:r>
            <a:r>
              <a:rPr lang="en-US" sz="1400" dirty="0" smtClean="0">
                <a:solidFill>
                  <a:srgbClr val="7030A0"/>
                </a:solidFill>
                <a:latin typeface="Consolas" pitchFamily="49" charset="0"/>
                <a:cs typeface="Arial" charset="0"/>
              </a:rPr>
              <a:t>;</a:t>
            </a:r>
          </a:p>
          <a:p>
            <a:pPr lvl="2">
              <a:buFont typeface="Arial" charset="0"/>
              <a:buNone/>
            </a:pPr>
            <a:r>
              <a:rPr lang="en-US" sz="1400" dirty="0" smtClean="0">
                <a:latin typeface="Consolas" pitchFamily="49" charset="0"/>
                <a:cs typeface="Arial" charset="0"/>
              </a:rPr>
              <a:t>}</a:t>
            </a:r>
          </a:p>
          <a:p>
            <a:pPr lvl="2">
              <a:buFont typeface="Arial" charset="0"/>
              <a:buNone/>
            </a:pPr>
            <a:endParaRPr lang="en-US" sz="1400" dirty="0" smtClean="0">
              <a:latin typeface="Consolas" pitchFamily="49" charset="0"/>
              <a:cs typeface="Arial" charset="0"/>
            </a:endParaRPr>
          </a:p>
          <a:p>
            <a:pPr>
              <a:buFont typeface="Arial" charset="0"/>
              <a:buNone/>
            </a:pPr>
            <a:r>
              <a:rPr lang="en-US" dirty="0" smtClean="0">
                <a:latin typeface="Arial" charset="0"/>
                <a:cs typeface="Arial" charset="0"/>
              </a:rPr>
              <a:t>	To calculate the total run time, add the entries:  </a:t>
            </a:r>
            <a:r>
              <a:rPr lang="en-CA" b="1" dirty="0" smtClean="0">
                <a:latin typeface="Symbol" pitchFamily="18" charset="2"/>
                <a:cs typeface="Arial" charset="0"/>
              </a:rPr>
              <a:t>Q</a:t>
            </a:r>
            <a:r>
              <a:rPr lang="en-CA" dirty="0" smtClean="0">
                <a:latin typeface="Times New Roman" pitchFamily="18" charset="0"/>
                <a:cs typeface="Times New Roman" pitchFamily="18" charset="0"/>
              </a:rPr>
              <a:t>(1 + </a:t>
            </a:r>
            <a:r>
              <a:rPr lang="en-CA" i="1" dirty="0" smtClean="0">
                <a:latin typeface="Times New Roman" pitchFamily="18" charset="0"/>
                <a:cs typeface="Times New Roman" pitchFamily="18" charset="0"/>
              </a:rPr>
              <a:t>n</a:t>
            </a:r>
            <a:r>
              <a:rPr lang="en-CA" dirty="0" smtClean="0">
                <a:latin typeface="Times New Roman" pitchFamily="18" charset="0"/>
                <a:cs typeface="Times New Roman" pitchFamily="18" charset="0"/>
              </a:rPr>
              <a:t> + 1) = </a:t>
            </a:r>
            <a:r>
              <a:rPr lang="en-CA" b="1" dirty="0" smtClean="0">
                <a:solidFill>
                  <a:srgbClr val="000000"/>
                </a:solidFill>
                <a:latin typeface="Symbol" pitchFamily="18" charset="2"/>
                <a:cs typeface="Arial" charset="0"/>
              </a:rPr>
              <a:t>Q</a:t>
            </a:r>
            <a:r>
              <a:rPr lang="en-CA" dirty="0" smtClean="0">
                <a:solidFill>
                  <a:srgbClr val="000000"/>
                </a:solidFill>
                <a:latin typeface="Times New Roman" pitchFamily="18" charset="0"/>
                <a:cs typeface="Times New Roman" pitchFamily="18" charset="0"/>
              </a:rPr>
              <a:t>(</a:t>
            </a:r>
            <a:r>
              <a:rPr lang="en-CA" i="1" dirty="0" smtClean="0">
                <a:solidFill>
                  <a:srgbClr val="000000"/>
                </a:solidFill>
                <a:latin typeface="Times New Roman" pitchFamily="18" charset="0"/>
                <a:cs typeface="Times New Roman" pitchFamily="18" charset="0"/>
              </a:rPr>
              <a:t>n</a:t>
            </a:r>
            <a:r>
              <a:rPr lang="en-CA" dirty="0" smtClean="0">
                <a:solidFill>
                  <a:srgbClr val="000000"/>
                </a:solidFill>
                <a:latin typeface="Times New Roman" pitchFamily="18" charset="0"/>
                <a:cs typeface="Times New Roman" pitchFamily="18" charset="0"/>
              </a:rPr>
              <a:t>)</a:t>
            </a:r>
            <a:endParaRPr lang="en-US" sz="2400" dirty="0" smtClean="0">
              <a:solidFill>
                <a:srgbClr val="000000"/>
              </a:solidFill>
              <a:latin typeface="Arial" charset="0"/>
              <a:cs typeface="Arial" charset="0"/>
            </a:endParaRPr>
          </a:p>
          <a:p>
            <a:pPr>
              <a:buFont typeface="Arial" charset="0"/>
              <a:buNone/>
            </a:pPr>
            <a:endParaRPr lang="en-US" sz="400" b="1" dirty="0" smtClean="0">
              <a:latin typeface="Consolas" pitchFamily="49" charset="0"/>
              <a:cs typeface="Arial" charset="0"/>
            </a:endParaRPr>
          </a:p>
        </p:txBody>
      </p:sp>
      <p:sp>
        <p:nvSpPr>
          <p:cNvPr id="37892" name="TextBox 4"/>
          <p:cNvSpPr txBox="1">
            <a:spLocks noChangeArrowheads="1"/>
          </p:cNvSpPr>
          <p:nvPr/>
        </p:nvSpPr>
        <p:spPr bwMode="auto">
          <a:xfrm>
            <a:off x="6950075" y="2854325"/>
            <a:ext cx="646113" cy="369888"/>
          </a:xfrm>
          <a:prstGeom prst="rect">
            <a:avLst/>
          </a:prstGeom>
          <a:noFill/>
          <a:ln w="9525">
            <a:noFill/>
            <a:miter lim="800000"/>
            <a:headEnd/>
            <a:tailEnd/>
          </a:ln>
        </p:spPr>
        <p:txBody>
          <a:bodyPr wrap="none">
            <a:spAutoFit/>
          </a:bodyPr>
          <a:lstStyle/>
          <a:p>
            <a:r>
              <a:rPr lang="en-CA" b="1">
                <a:solidFill>
                  <a:srgbClr val="FF0000"/>
                </a:solidFill>
                <a:latin typeface="Symbol" pitchFamily="18" charset="2"/>
              </a:rPr>
              <a:t>Q</a:t>
            </a:r>
            <a:r>
              <a:rPr lang="en-CA">
                <a:solidFill>
                  <a:srgbClr val="FF0000"/>
                </a:solidFill>
                <a:latin typeface="Times New Roman" pitchFamily="18" charset="0"/>
                <a:cs typeface="Times New Roman" pitchFamily="18" charset="0"/>
              </a:rPr>
              <a:t>(1)</a:t>
            </a:r>
          </a:p>
        </p:txBody>
      </p:sp>
      <p:sp>
        <p:nvSpPr>
          <p:cNvPr id="37893" name="TextBox 7"/>
          <p:cNvSpPr txBox="1">
            <a:spLocks noChangeArrowheads="1"/>
          </p:cNvSpPr>
          <p:nvPr/>
        </p:nvSpPr>
        <p:spPr bwMode="auto">
          <a:xfrm>
            <a:off x="6948488" y="4427538"/>
            <a:ext cx="625475" cy="369887"/>
          </a:xfrm>
          <a:prstGeom prst="rect">
            <a:avLst/>
          </a:prstGeom>
          <a:noFill/>
          <a:ln w="9525">
            <a:noFill/>
            <a:miter lim="800000"/>
            <a:headEnd/>
            <a:tailEnd/>
          </a:ln>
        </p:spPr>
        <p:txBody>
          <a:bodyPr wrap="none">
            <a:spAutoFit/>
          </a:bodyPr>
          <a:lstStyle/>
          <a:p>
            <a:r>
              <a:rPr lang="en-CA" b="1">
                <a:solidFill>
                  <a:srgbClr val="3333CC"/>
                </a:solidFill>
                <a:latin typeface="Symbol" pitchFamily="18" charset="2"/>
              </a:rPr>
              <a:t>Q</a:t>
            </a:r>
            <a:r>
              <a:rPr lang="en-CA">
                <a:solidFill>
                  <a:srgbClr val="3333CC"/>
                </a:solidFill>
                <a:latin typeface="Times New Roman" pitchFamily="18" charset="0"/>
                <a:cs typeface="Times New Roman" pitchFamily="18" charset="0"/>
              </a:rPr>
              <a:t>(</a:t>
            </a:r>
            <a:r>
              <a:rPr lang="en-CA" i="1">
                <a:solidFill>
                  <a:srgbClr val="3333CC"/>
                </a:solidFill>
                <a:latin typeface="Times New Roman" pitchFamily="18" charset="0"/>
                <a:cs typeface="Times New Roman" pitchFamily="18" charset="0"/>
              </a:rPr>
              <a:t>n</a:t>
            </a:r>
            <a:r>
              <a:rPr lang="en-CA">
                <a:solidFill>
                  <a:srgbClr val="3333CC"/>
                </a:solidFill>
                <a:latin typeface="Times New Roman" pitchFamily="18" charset="0"/>
                <a:cs typeface="Times New Roman" pitchFamily="18" charset="0"/>
              </a:rPr>
              <a:t>)</a:t>
            </a:r>
          </a:p>
        </p:txBody>
      </p:sp>
      <p:sp>
        <p:nvSpPr>
          <p:cNvPr id="37894" name="TextBox 11"/>
          <p:cNvSpPr txBox="1">
            <a:spLocks noChangeArrowheads="1"/>
          </p:cNvSpPr>
          <p:nvPr/>
        </p:nvSpPr>
        <p:spPr bwMode="auto">
          <a:xfrm>
            <a:off x="6948488" y="5219700"/>
            <a:ext cx="1438214" cy="369332"/>
          </a:xfrm>
          <a:prstGeom prst="rect">
            <a:avLst/>
          </a:prstGeom>
          <a:noFill/>
          <a:ln w="9525">
            <a:noFill/>
            <a:miter lim="800000"/>
            <a:headEnd/>
            <a:tailEnd/>
          </a:ln>
        </p:spPr>
        <p:txBody>
          <a:bodyPr wrap="none">
            <a:spAutoFit/>
          </a:bodyPr>
          <a:lstStyle/>
          <a:p>
            <a:r>
              <a:rPr lang="en-CA" b="1" dirty="0">
                <a:solidFill>
                  <a:srgbClr val="7030A0"/>
                </a:solidFill>
                <a:latin typeface="Symbol" pitchFamily="18" charset="2"/>
              </a:rPr>
              <a:t>Q</a:t>
            </a:r>
            <a:r>
              <a:rPr lang="en-CA" dirty="0">
                <a:solidFill>
                  <a:srgbClr val="7030A0"/>
                </a:solidFill>
                <a:latin typeface="Times New Roman" pitchFamily="18" charset="0"/>
                <a:cs typeface="Times New Roman" pitchFamily="18" charset="0"/>
              </a:rPr>
              <a:t>(1</a:t>
            </a:r>
            <a:r>
              <a:rPr lang="en-CA" dirty="0" smtClean="0">
                <a:solidFill>
                  <a:srgbClr val="7030A0"/>
                </a:solidFill>
                <a:latin typeface="Times New Roman" pitchFamily="18" charset="0"/>
                <a:cs typeface="Times New Roman" pitchFamily="18" charset="0"/>
              </a:rPr>
              <a:t>) or </a:t>
            </a:r>
            <a:r>
              <a:rPr lang="en-CA" b="1" dirty="0" smtClean="0">
                <a:solidFill>
                  <a:srgbClr val="7030A0"/>
                </a:solidFill>
                <a:latin typeface="Symbol" pitchFamily="18" charset="2"/>
              </a:rPr>
              <a:t>W</a:t>
            </a:r>
            <a:r>
              <a:rPr lang="en-CA" dirty="0" smtClean="0">
                <a:solidFill>
                  <a:srgbClr val="7030A0"/>
                </a:solidFill>
                <a:latin typeface="Times New Roman" pitchFamily="18" charset="0"/>
                <a:cs typeface="Times New Roman" pitchFamily="18" charset="0"/>
              </a:rPr>
              <a:t>(</a:t>
            </a:r>
            <a:r>
              <a:rPr lang="en-CA" i="1" dirty="0" smtClean="0">
                <a:solidFill>
                  <a:srgbClr val="7030A0"/>
                </a:solidFill>
                <a:latin typeface="Times New Roman" pitchFamily="18" charset="0"/>
                <a:cs typeface="Times New Roman" pitchFamily="18" charset="0"/>
              </a:rPr>
              <a:t>n</a:t>
            </a:r>
            <a:r>
              <a:rPr lang="en-CA" dirty="0" smtClean="0">
                <a:solidFill>
                  <a:srgbClr val="7030A0"/>
                </a:solidFill>
                <a:latin typeface="Times New Roman" pitchFamily="18" charset="0"/>
                <a:cs typeface="Times New Roman" pitchFamily="18" charset="0"/>
              </a:rPr>
              <a:t>) </a:t>
            </a:r>
            <a:endParaRPr lang="en-CA" dirty="0">
              <a:solidFill>
                <a:srgbClr val="7030A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p:txBody>
          <a:bodyPr/>
          <a:lstStyle/>
          <a:p>
            <a:r>
              <a:rPr lang="en-US" smtClean="0">
                <a:latin typeface="Arial" charset="0"/>
                <a:cs typeface="Arial" charset="0"/>
              </a:rPr>
              <a:t>Blocks in Sequence</a:t>
            </a:r>
          </a:p>
        </p:txBody>
      </p:sp>
      <p:sp>
        <p:nvSpPr>
          <p:cNvPr id="38915"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This is taken from code found at</a:t>
            </a:r>
          </a:p>
          <a:p>
            <a:pPr lvl="1">
              <a:buFont typeface="Arial" charset="0"/>
              <a:buNone/>
            </a:pPr>
            <a:r>
              <a:rPr lang="en-US" sz="1600" dirty="0" smtClean="0">
                <a:latin typeface="Consolas" pitchFamily="49" charset="0"/>
                <a:cs typeface="Arial" charset="0"/>
              </a:rPr>
              <a:t>http://ece.uwaterloo.ca/~ece250/Algorithms/Sparse_systems/</a:t>
            </a:r>
          </a:p>
          <a:p>
            <a:pPr>
              <a:buFont typeface="Arial" charset="0"/>
              <a:buNone/>
            </a:pPr>
            <a:endParaRPr lang="en-US" sz="800" dirty="0" smtClean="0">
              <a:latin typeface="Consolas" pitchFamily="49" charset="0"/>
              <a:cs typeface="Arial" charset="0"/>
            </a:endParaRPr>
          </a:p>
          <a:p>
            <a:pPr>
              <a:buFont typeface="Arial" charset="0"/>
              <a:buNone/>
            </a:pPr>
            <a:r>
              <a:rPr lang="en-US" sz="800" dirty="0" smtClean="0">
                <a:latin typeface="Consolas" pitchFamily="49" charset="0"/>
                <a:cs typeface="Arial" charset="0"/>
              </a:rPr>
              <a:t>template &lt;</a:t>
            </a:r>
            <a:r>
              <a:rPr lang="en-US" sz="800" dirty="0" err="1" smtClean="0">
                <a:latin typeface="Consolas" pitchFamily="49" charset="0"/>
                <a:cs typeface="Arial" charset="0"/>
              </a:rPr>
              <a:t>int</a:t>
            </a:r>
            <a:r>
              <a:rPr lang="en-US" sz="800" dirty="0" smtClean="0">
                <a:latin typeface="Consolas" pitchFamily="49" charset="0"/>
                <a:cs typeface="Arial" charset="0"/>
              </a:rPr>
              <a:t> M, </a:t>
            </a:r>
            <a:r>
              <a:rPr lang="en-US" sz="800" dirty="0" err="1" smtClean="0">
                <a:latin typeface="Consolas" pitchFamily="49" charset="0"/>
                <a:cs typeface="Arial" charset="0"/>
              </a:rPr>
              <a:t>int</a:t>
            </a:r>
            <a:r>
              <a:rPr lang="en-US" sz="800" dirty="0" smtClean="0">
                <a:latin typeface="Consolas" pitchFamily="49" charset="0"/>
                <a:cs typeface="Arial" charset="0"/>
              </a:rPr>
              <a:t> N&gt;</a:t>
            </a:r>
          </a:p>
          <a:p>
            <a:pPr>
              <a:buFont typeface="Arial" charset="0"/>
              <a:buNone/>
            </a:pPr>
            <a:r>
              <a:rPr lang="en-US" sz="800" dirty="0" smtClean="0">
                <a:latin typeface="Consolas" pitchFamily="49" charset="0"/>
                <a:cs typeface="Arial" charset="0"/>
              </a:rPr>
              <a:t>Matrix&lt;M, N&gt; &amp;Matrix&lt;M, N&gt;::operator= ( Matrix&lt;M, N&gt; </a:t>
            </a:r>
            <a:r>
              <a:rPr lang="en-US" sz="800" dirty="0" err="1" smtClean="0">
                <a:latin typeface="Consolas" pitchFamily="49" charset="0"/>
                <a:cs typeface="Arial" charset="0"/>
              </a:rPr>
              <a:t>const</a:t>
            </a:r>
            <a:r>
              <a:rPr lang="en-US" sz="800" dirty="0" smtClean="0">
                <a:latin typeface="Consolas" pitchFamily="49" charset="0"/>
                <a:cs typeface="Arial" charset="0"/>
              </a:rPr>
              <a:t> &amp;A ) {</a:t>
            </a:r>
          </a:p>
          <a:p>
            <a:pPr>
              <a:buFont typeface="Arial" charset="0"/>
              <a:buNone/>
            </a:pPr>
            <a:r>
              <a:rPr lang="en-US" sz="800" dirty="0" smtClean="0">
                <a:latin typeface="Consolas" pitchFamily="49" charset="0"/>
                <a:cs typeface="Arial" charset="0"/>
              </a:rPr>
              <a:t>	if ( &amp;A == this ) {</a:t>
            </a:r>
          </a:p>
          <a:p>
            <a:pPr>
              <a:buFont typeface="Arial" charset="0"/>
              <a:buNone/>
            </a:pPr>
            <a:r>
              <a:rPr lang="en-US" sz="800" dirty="0" smtClean="0">
                <a:latin typeface="Consolas" pitchFamily="49" charset="0"/>
                <a:cs typeface="Arial" charset="0"/>
              </a:rPr>
              <a:t>		return *this;</a:t>
            </a:r>
          </a:p>
          <a:p>
            <a:pPr>
              <a:buFont typeface="Arial" charset="0"/>
              <a:buNone/>
            </a:pPr>
            <a:r>
              <a:rPr lang="en-US" sz="800" dirty="0" smtClean="0">
                <a:latin typeface="Consolas" pitchFamily="49" charset="0"/>
                <a:cs typeface="Arial" charset="0"/>
              </a:rPr>
              <a:t>	}</a:t>
            </a:r>
          </a:p>
          <a:p>
            <a:pPr>
              <a:buFont typeface="Arial" charset="0"/>
              <a:buNone/>
            </a:pPr>
            <a:endParaRPr lang="en-US" sz="800" dirty="0" smtClean="0">
              <a:latin typeface="Consolas" pitchFamily="49" charset="0"/>
              <a:cs typeface="Arial" charset="0"/>
            </a:endParaRPr>
          </a:p>
          <a:p>
            <a:pPr>
              <a:buFont typeface="Arial" charset="0"/>
              <a:buNone/>
            </a:pPr>
            <a:r>
              <a:rPr lang="en-US" sz="800" dirty="0" smtClean="0">
                <a:latin typeface="Consolas" pitchFamily="49" charset="0"/>
                <a:cs typeface="Arial" charset="0"/>
              </a:rPr>
              <a:t>	if ( capacity != </a:t>
            </a:r>
            <a:r>
              <a:rPr lang="en-US" sz="800" dirty="0" err="1" smtClean="0">
                <a:latin typeface="Consolas" pitchFamily="49" charset="0"/>
                <a:cs typeface="Arial" charset="0"/>
              </a:rPr>
              <a:t>A.capacity</a:t>
            </a:r>
            <a:r>
              <a:rPr lang="en-US" sz="800" dirty="0" smtClean="0">
                <a:latin typeface="Consolas" pitchFamily="49" charset="0"/>
                <a:cs typeface="Arial" charset="0"/>
              </a:rPr>
              <a:t> ) {</a:t>
            </a:r>
          </a:p>
          <a:p>
            <a:pPr>
              <a:buFont typeface="Arial" charset="0"/>
              <a:buNone/>
            </a:pPr>
            <a:r>
              <a:rPr lang="en-US" sz="800" dirty="0" smtClean="0">
                <a:latin typeface="Consolas" pitchFamily="49" charset="0"/>
                <a:cs typeface="Arial" charset="0"/>
              </a:rPr>
              <a:t>		delete [] </a:t>
            </a:r>
            <a:r>
              <a:rPr lang="en-US" sz="800" dirty="0" err="1" smtClean="0">
                <a:latin typeface="Consolas" pitchFamily="49" charset="0"/>
                <a:cs typeface="Arial" charset="0"/>
              </a:rPr>
              <a:t>column_index</a:t>
            </a:r>
            <a:r>
              <a:rPr lang="en-US" sz="800" dirty="0" smtClean="0">
                <a:latin typeface="Consolas" pitchFamily="49" charset="0"/>
                <a:cs typeface="Arial" charset="0"/>
              </a:rPr>
              <a:t>;</a:t>
            </a:r>
          </a:p>
          <a:p>
            <a:pPr>
              <a:buFont typeface="Arial" charset="0"/>
              <a:buNone/>
            </a:pPr>
            <a:r>
              <a:rPr lang="en-US" sz="800" dirty="0" smtClean="0">
                <a:latin typeface="Consolas" pitchFamily="49" charset="0"/>
                <a:cs typeface="Arial" charset="0"/>
              </a:rPr>
              <a:t>		delete [] </a:t>
            </a:r>
            <a:r>
              <a:rPr lang="en-US" sz="800" dirty="0" err="1" smtClean="0">
                <a:latin typeface="Consolas" pitchFamily="49" charset="0"/>
                <a:cs typeface="Arial" charset="0"/>
              </a:rPr>
              <a:t>off_diagonal</a:t>
            </a:r>
            <a:r>
              <a:rPr lang="en-US" sz="800" dirty="0" smtClean="0">
                <a:latin typeface="Consolas" pitchFamily="49" charset="0"/>
                <a:cs typeface="Arial" charset="0"/>
              </a:rPr>
              <a:t>;</a:t>
            </a:r>
          </a:p>
          <a:p>
            <a:pPr>
              <a:buFont typeface="Arial" charset="0"/>
              <a:buNone/>
            </a:pPr>
            <a:r>
              <a:rPr lang="en-US" sz="800" dirty="0" smtClean="0">
                <a:latin typeface="Consolas" pitchFamily="49" charset="0"/>
                <a:cs typeface="Arial" charset="0"/>
              </a:rPr>
              <a:t>		capacity = </a:t>
            </a:r>
            <a:r>
              <a:rPr lang="en-US" sz="800" dirty="0" err="1" smtClean="0">
                <a:latin typeface="Consolas" pitchFamily="49" charset="0"/>
                <a:cs typeface="Arial" charset="0"/>
              </a:rPr>
              <a:t>A.capacity</a:t>
            </a:r>
            <a:r>
              <a:rPr lang="en-US" sz="800" dirty="0" smtClean="0">
                <a:latin typeface="Consolas" pitchFamily="49" charset="0"/>
                <a:cs typeface="Arial" charset="0"/>
              </a:rPr>
              <a:t>;</a:t>
            </a:r>
          </a:p>
          <a:p>
            <a:pPr>
              <a:buFont typeface="Arial" charset="0"/>
              <a:buNone/>
            </a:pPr>
            <a:r>
              <a:rPr lang="en-US" sz="800" dirty="0" smtClean="0">
                <a:latin typeface="Consolas" pitchFamily="49" charset="0"/>
                <a:cs typeface="Arial" charset="0"/>
              </a:rPr>
              <a:t>		</a:t>
            </a:r>
            <a:r>
              <a:rPr lang="en-US" sz="800" dirty="0" err="1" smtClean="0">
                <a:latin typeface="Consolas" pitchFamily="49" charset="0"/>
                <a:cs typeface="Arial" charset="0"/>
              </a:rPr>
              <a:t>column_index</a:t>
            </a:r>
            <a:r>
              <a:rPr lang="en-US" sz="800" dirty="0" smtClean="0">
                <a:latin typeface="Consolas" pitchFamily="49" charset="0"/>
                <a:cs typeface="Arial" charset="0"/>
              </a:rPr>
              <a:t> = new </a:t>
            </a:r>
            <a:r>
              <a:rPr lang="en-US" sz="800" dirty="0" err="1" smtClean="0">
                <a:latin typeface="Consolas" pitchFamily="49" charset="0"/>
                <a:cs typeface="Arial" charset="0"/>
              </a:rPr>
              <a:t>int</a:t>
            </a:r>
            <a:r>
              <a:rPr lang="en-US" sz="800" dirty="0" smtClean="0">
                <a:latin typeface="Consolas" pitchFamily="49" charset="0"/>
                <a:cs typeface="Arial" charset="0"/>
              </a:rPr>
              <a:t>[capacity];</a:t>
            </a:r>
          </a:p>
          <a:p>
            <a:pPr>
              <a:buFont typeface="Arial" charset="0"/>
              <a:buNone/>
            </a:pPr>
            <a:r>
              <a:rPr lang="en-US" sz="800" dirty="0" smtClean="0">
                <a:latin typeface="Consolas" pitchFamily="49" charset="0"/>
                <a:cs typeface="Arial" charset="0"/>
              </a:rPr>
              <a:t>		</a:t>
            </a:r>
            <a:r>
              <a:rPr lang="en-US" sz="800" dirty="0" err="1" smtClean="0">
                <a:latin typeface="Consolas" pitchFamily="49" charset="0"/>
                <a:cs typeface="Arial" charset="0"/>
              </a:rPr>
              <a:t>off_diagonal</a:t>
            </a:r>
            <a:r>
              <a:rPr lang="en-US" sz="800" dirty="0" smtClean="0">
                <a:latin typeface="Consolas" pitchFamily="49" charset="0"/>
                <a:cs typeface="Arial" charset="0"/>
              </a:rPr>
              <a:t> = new double[capacity];</a:t>
            </a:r>
          </a:p>
          <a:p>
            <a:pPr>
              <a:buFont typeface="Arial" charset="0"/>
              <a:buNone/>
            </a:pPr>
            <a:r>
              <a:rPr lang="en-US" sz="800" dirty="0" smtClean="0">
                <a:latin typeface="Consolas" pitchFamily="49" charset="0"/>
                <a:cs typeface="Arial" charset="0"/>
              </a:rPr>
              <a:t>	}</a:t>
            </a:r>
          </a:p>
          <a:p>
            <a:pPr>
              <a:buFont typeface="Arial" charset="0"/>
              <a:buNone/>
            </a:pPr>
            <a:endParaRPr lang="en-US" sz="800" dirty="0" smtClean="0">
              <a:latin typeface="Consolas" pitchFamily="49" charset="0"/>
              <a:cs typeface="Arial" charset="0"/>
            </a:endParaRPr>
          </a:p>
          <a:p>
            <a:pPr>
              <a:buFont typeface="Arial" charset="0"/>
              <a:buNone/>
            </a:pPr>
            <a:r>
              <a:rPr lang="en-US" sz="800" dirty="0" smtClean="0">
                <a:latin typeface="Consolas" pitchFamily="49" charset="0"/>
                <a:cs typeface="Arial" charset="0"/>
              </a:rPr>
              <a:t>	for ( </a:t>
            </a:r>
            <a:r>
              <a:rPr lang="en-US" sz="800" dirty="0" err="1" smtClean="0">
                <a:latin typeface="Consolas" pitchFamily="49" charset="0"/>
                <a:cs typeface="Arial" charset="0"/>
              </a:rPr>
              <a:t>int</a:t>
            </a:r>
            <a:r>
              <a:rPr lang="en-US" sz="800" dirty="0" smtClean="0">
                <a:latin typeface="Consolas" pitchFamily="49" charset="0"/>
                <a:cs typeface="Arial" charset="0"/>
              </a:rPr>
              <a:t> </a:t>
            </a:r>
            <a:r>
              <a:rPr lang="en-US" sz="800" dirty="0" err="1" smtClean="0">
                <a:latin typeface="Consolas" pitchFamily="49" charset="0"/>
                <a:cs typeface="Arial" charset="0"/>
              </a:rPr>
              <a:t>i</a:t>
            </a:r>
            <a:r>
              <a:rPr lang="en-US" sz="800" dirty="0" smtClean="0">
                <a:latin typeface="Consolas" pitchFamily="49" charset="0"/>
                <a:cs typeface="Arial" charset="0"/>
              </a:rPr>
              <a:t> = 0; </a:t>
            </a:r>
            <a:r>
              <a:rPr lang="en-US" sz="800" dirty="0" err="1" smtClean="0">
                <a:latin typeface="Consolas" pitchFamily="49" charset="0"/>
                <a:cs typeface="Arial" charset="0"/>
              </a:rPr>
              <a:t>i</a:t>
            </a:r>
            <a:r>
              <a:rPr lang="en-US" sz="800" dirty="0" smtClean="0">
                <a:latin typeface="Consolas" pitchFamily="49" charset="0"/>
                <a:cs typeface="Arial" charset="0"/>
              </a:rPr>
              <a:t> &lt; </a:t>
            </a:r>
            <a:r>
              <a:rPr lang="en-US" sz="800" dirty="0" err="1" smtClean="0">
                <a:latin typeface="Consolas" pitchFamily="49" charset="0"/>
                <a:cs typeface="Arial" charset="0"/>
              </a:rPr>
              <a:t>minMN</a:t>
            </a:r>
            <a:r>
              <a:rPr lang="en-US" sz="800" dirty="0" smtClean="0">
                <a:latin typeface="Consolas" pitchFamily="49" charset="0"/>
                <a:cs typeface="Arial" charset="0"/>
              </a:rPr>
              <a:t>; ++</a:t>
            </a:r>
            <a:r>
              <a:rPr lang="en-US" sz="800" dirty="0" err="1" smtClean="0">
                <a:latin typeface="Consolas" pitchFamily="49" charset="0"/>
                <a:cs typeface="Arial" charset="0"/>
              </a:rPr>
              <a:t>i</a:t>
            </a:r>
            <a:r>
              <a:rPr lang="en-US" sz="800" dirty="0" smtClean="0">
                <a:latin typeface="Consolas" pitchFamily="49" charset="0"/>
                <a:cs typeface="Arial" charset="0"/>
              </a:rPr>
              <a:t> ) {</a:t>
            </a:r>
          </a:p>
          <a:p>
            <a:pPr>
              <a:buFont typeface="Arial" charset="0"/>
              <a:buNone/>
            </a:pPr>
            <a:r>
              <a:rPr lang="en-US" sz="800" dirty="0" smtClean="0">
                <a:latin typeface="Consolas" pitchFamily="49" charset="0"/>
                <a:cs typeface="Arial" charset="0"/>
              </a:rPr>
              <a:t>		diagonal[</a:t>
            </a:r>
            <a:r>
              <a:rPr lang="en-US" sz="800" dirty="0" err="1" smtClean="0">
                <a:latin typeface="Consolas" pitchFamily="49" charset="0"/>
                <a:cs typeface="Arial" charset="0"/>
              </a:rPr>
              <a:t>i</a:t>
            </a:r>
            <a:r>
              <a:rPr lang="en-US" sz="800" dirty="0" smtClean="0">
                <a:latin typeface="Consolas" pitchFamily="49" charset="0"/>
                <a:cs typeface="Arial" charset="0"/>
              </a:rPr>
              <a:t>] = </a:t>
            </a:r>
            <a:r>
              <a:rPr lang="en-US" sz="800" dirty="0" err="1" smtClean="0">
                <a:latin typeface="Consolas" pitchFamily="49" charset="0"/>
                <a:cs typeface="Arial" charset="0"/>
              </a:rPr>
              <a:t>A.diagonal</a:t>
            </a:r>
            <a:r>
              <a:rPr lang="en-US" sz="800" dirty="0" smtClean="0">
                <a:latin typeface="Consolas" pitchFamily="49" charset="0"/>
                <a:cs typeface="Arial" charset="0"/>
              </a:rPr>
              <a:t>[</a:t>
            </a:r>
            <a:r>
              <a:rPr lang="en-US" sz="800" dirty="0" err="1" smtClean="0">
                <a:latin typeface="Consolas" pitchFamily="49" charset="0"/>
                <a:cs typeface="Arial" charset="0"/>
              </a:rPr>
              <a:t>i</a:t>
            </a:r>
            <a:r>
              <a:rPr lang="en-US" sz="800" dirty="0" smtClean="0">
                <a:latin typeface="Consolas" pitchFamily="49" charset="0"/>
                <a:cs typeface="Arial" charset="0"/>
              </a:rPr>
              <a:t>];</a:t>
            </a:r>
          </a:p>
          <a:p>
            <a:pPr>
              <a:buFont typeface="Arial" charset="0"/>
              <a:buNone/>
            </a:pPr>
            <a:r>
              <a:rPr lang="en-US" sz="800" dirty="0" smtClean="0">
                <a:latin typeface="Consolas" pitchFamily="49" charset="0"/>
                <a:cs typeface="Arial" charset="0"/>
              </a:rPr>
              <a:t>	}</a:t>
            </a:r>
          </a:p>
          <a:p>
            <a:pPr>
              <a:buFont typeface="Arial" charset="0"/>
              <a:buNone/>
            </a:pPr>
            <a:endParaRPr lang="en-US" sz="800" dirty="0" smtClean="0">
              <a:latin typeface="Consolas" pitchFamily="49" charset="0"/>
              <a:cs typeface="Arial" charset="0"/>
            </a:endParaRPr>
          </a:p>
          <a:p>
            <a:pPr>
              <a:buFont typeface="Arial" charset="0"/>
              <a:buNone/>
            </a:pPr>
            <a:r>
              <a:rPr lang="en-US" sz="800" dirty="0" smtClean="0">
                <a:latin typeface="Consolas" pitchFamily="49" charset="0"/>
                <a:cs typeface="Arial" charset="0"/>
              </a:rPr>
              <a:t>	for ( </a:t>
            </a:r>
            <a:r>
              <a:rPr lang="en-US" sz="800" dirty="0" err="1" smtClean="0">
                <a:latin typeface="Consolas" pitchFamily="49" charset="0"/>
                <a:cs typeface="Arial" charset="0"/>
              </a:rPr>
              <a:t>int</a:t>
            </a:r>
            <a:r>
              <a:rPr lang="en-US" sz="800" dirty="0" smtClean="0">
                <a:latin typeface="Consolas" pitchFamily="49" charset="0"/>
                <a:cs typeface="Arial" charset="0"/>
              </a:rPr>
              <a:t> </a:t>
            </a:r>
            <a:r>
              <a:rPr lang="en-US" sz="800" dirty="0" err="1" smtClean="0">
                <a:latin typeface="Consolas" pitchFamily="49" charset="0"/>
                <a:cs typeface="Arial" charset="0"/>
              </a:rPr>
              <a:t>i</a:t>
            </a:r>
            <a:r>
              <a:rPr lang="en-US" sz="800" dirty="0" smtClean="0">
                <a:latin typeface="Consolas" pitchFamily="49" charset="0"/>
                <a:cs typeface="Arial" charset="0"/>
              </a:rPr>
              <a:t> = 0; </a:t>
            </a:r>
            <a:r>
              <a:rPr lang="en-US" sz="800" dirty="0" err="1" smtClean="0">
                <a:latin typeface="Consolas" pitchFamily="49" charset="0"/>
                <a:cs typeface="Arial" charset="0"/>
              </a:rPr>
              <a:t>i</a:t>
            </a:r>
            <a:r>
              <a:rPr lang="en-US" sz="800" dirty="0" smtClean="0">
                <a:latin typeface="Consolas" pitchFamily="49" charset="0"/>
                <a:cs typeface="Arial" charset="0"/>
              </a:rPr>
              <a:t> &lt;= M; ++</a:t>
            </a:r>
            <a:r>
              <a:rPr lang="en-US" sz="800" dirty="0" err="1" smtClean="0">
                <a:latin typeface="Consolas" pitchFamily="49" charset="0"/>
                <a:cs typeface="Arial" charset="0"/>
              </a:rPr>
              <a:t>i</a:t>
            </a:r>
            <a:r>
              <a:rPr lang="en-US" sz="800" dirty="0" smtClean="0">
                <a:latin typeface="Consolas" pitchFamily="49" charset="0"/>
                <a:cs typeface="Arial" charset="0"/>
              </a:rPr>
              <a:t> ) {</a:t>
            </a:r>
          </a:p>
          <a:p>
            <a:pPr>
              <a:buFont typeface="Arial" charset="0"/>
              <a:buNone/>
            </a:pPr>
            <a:r>
              <a:rPr lang="en-US" sz="800" dirty="0" smtClean="0">
                <a:latin typeface="Consolas" pitchFamily="49" charset="0"/>
                <a:cs typeface="Arial" charset="0"/>
              </a:rPr>
              <a:t>		</a:t>
            </a:r>
            <a:r>
              <a:rPr lang="en-US" sz="800" dirty="0" err="1" smtClean="0">
                <a:latin typeface="Consolas" pitchFamily="49" charset="0"/>
                <a:cs typeface="Arial" charset="0"/>
              </a:rPr>
              <a:t>row_index</a:t>
            </a:r>
            <a:r>
              <a:rPr lang="en-US" sz="800" dirty="0" smtClean="0">
                <a:latin typeface="Consolas" pitchFamily="49" charset="0"/>
                <a:cs typeface="Arial" charset="0"/>
              </a:rPr>
              <a:t>[</a:t>
            </a:r>
            <a:r>
              <a:rPr lang="en-US" sz="800" dirty="0" err="1" smtClean="0">
                <a:latin typeface="Consolas" pitchFamily="49" charset="0"/>
                <a:cs typeface="Arial" charset="0"/>
              </a:rPr>
              <a:t>i</a:t>
            </a:r>
            <a:r>
              <a:rPr lang="en-US" sz="800" dirty="0" smtClean="0">
                <a:latin typeface="Consolas" pitchFamily="49" charset="0"/>
                <a:cs typeface="Arial" charset="0"/>
              </a:rPr>
              <a:t>] = </a:t>
            </a:r>
            <a:r>
              <a:rPr lang="en-US" sz="800" dirty="0" err="1" smtClean="0">
                <a:latin typeface="Consolas" pitchFamily="49" charset="0"/>
                <a:cs typeface="Arial" charset="0"/>
              </a:rPr>
              <a:t>A.row_index</a:t>
            </a:r>
            <a:r>
              <a:rPr lang="en-US" sz="800" dirty="0" smtClean="0">
                <a:latin typeface="Consolas" pitchFamily="49" charset="0"/>
                <a:cs typeface="Arial" charset="0"/>
              </a:rPr>
              <a:t>[</a:t>
            </a:r>
            <a:r>
              <a:rPr lang="en-US" sz="800" dirty="0" err="1" smtClean="0">
                <a:latin typeface="Consolas" pitchFamily="49" charset="0"/>
                <a:cs typeface="Arial" charset="0"/>
              </a:rPr>
              <a:t>i</a:t>
            </a:r>
            <a:r>
              <a:rPr lang="en-US" sz="800" dirty="0" smtClean="0">
                <a:latin typeface="Consolas" pitchFamily="49" charset="0"/>
                <a:cs typeface="Arial" charset="0"/>
              </a:rPr>
              <a:t>];</a:t>
            </a:r>
          </a:p>
          <a:p>
            <a:pPr>
              <a:buFont typeface="Arial" charset="0"/>
              <a:buNone/>
            </a:pPr>
            <a:r>
              <a:rPr lang="en-US" sz="800" dirty="0" smtClean="0">
                <a:latin typeface="Consolas" pitchFamily="49" charset="0"/>
                <a:cs typeface="Arial" charset="0"/>
              </a:rPr>
              <a:t>	}</a:t>
            </a:r>
          </a:p>
          <a:p>
            <a:pPr>
              <a:buFont typeface="Arial" charset="0"/>
              <a:buNone/>
            </a:pPr>
            <a:endParaRPr lang="en-US" sz="800" dirty="0" smtClean="0">
              <a:latin typeface="Consolas" pitchFamily="49" charset="0"/>
              <a:cs typeface="Arial" charset="0"/>
            </a:endParaRPr>
          </a:p>
          <a:p>
            <a:pPr>
              <a:buFont typeface="Arial" charset="0"/>
              <a:buNone/>
            </a:pPr>
            <a:r>
              <a:rPr lang="en-US" sz="800" dirty="0" smtClean="0">
                <a:latin typeface="Consolas" pitchFamily="49" charset="0"/>
                <a:cs typeface="Arial" charset="0"/>
              </a:rPr>
              <a:t>	for ( </a:t>
            </a:r>
            <a:r>
              <a:rPr lang="en-US" sz="800" dirty="0" err="1" smtClean="0">
                <a:latin typeface="Consolas" pitchFamily="49" charset="0"/>
                <a:cs typeface="Arial" charset="0"/>
              </a:rPr>
              <a:t>int</a:t>
            </a:r>
            <a:r>
              <a:rPr lang="en-US" sz="800" dirty="0" smtClean="0">
                <a:latin typeface="Consolas" pitchFamily="49" charset="0"/>
                <a:cs typeface="Arial" charset="0"/>
              </a:rPr>
              <a:t> </a:t>
            </a:r>
            <a:r>
              <a:rPr lang="en-US" sz="800" dirty="0" err="1" smtClean="0">
                <a:latin typeface="Consolas" pitchFamily="49" charset="0"/>
                <a:cs typeface="Arial" charset="0"/>
              </a:rPr>
              <a:t>i</a:t>
            </a:r>
            <a:r>
              <a:rPr lang="en-US" sz="800" dirty="0" smtClean="0">
                <a:latin typeface="Consolas" pitchFamily="49" charset="0"/>
                <a:cs typeface="Arial" charset="0"/>
              </a:rPr>
              <a:t> = 0; </a:t>
            </a:r>
            <a:r>
              <a:rPr lang="en-US" sz="800" dirty="0" err="1" smtClean="0">
                <a:latin typeface="Consolas" pitchFamily="49" charset="0"/>
                <a:cs typeface="Arial" charset="0"/>
              </a:rPr>
              <a:t>i</a:t>
            </a:r>
            <a:r>
              <a:rPr lang="en-US" sz="800" dirty="0" smtClean="0">
                <a:latin typeface="Consolas" pitchFamily="49" charset="0"/>
                <a:cs typeface="Arial" charset="0"/>
              </a:rPr>
              <a:t> &lt; </a:t>
            </a:r>
            <a:r>
              <a:rPr lang="en-US" sz="800" dirty="0" err="1" smtClean="0">
                <a:latin typeface="Consolas" pitchFamily="49" charset="0"/>
                <a:cs typeface="Arial" charset="0"/>
              </a:rPr>
              <a:t>A.size</a:t>
            </a:r>
            <a:r>
              <a:rPr lang="en-US" sz="800" dirty="0" smtClean="0">
                <a:latin typeface="Consolas" pitchFamily="49" charset="0"/>
                <a:cs typeface="Arial" charset="0"/>
              </a:rPr>
              <a:t>(); ++</a:t>
            </a:r>
            <a:r>
              <a:rPr lang="en-US" sz="800" dirty="0" err="1" smtClean="0">
                <a:latin typeface="Consolas" pitchFamily="49" charset="0"/>
                <a:cs typeface="Arial" charset="0"/>
              </a:rPr>
              <a:t>i</a:t>
            </a:r>
            <a:r>
              <a:rPr lang="en-US" sz="800" dirty="0" smtClean="0">
                <a:latin typeface="Consolas" pitchFamily="49" charset="0"/>
                <a:cs typeface="Arial" charset="0"/>
              </a:rPr>
              <a:t> ) {</a:t>
            </a:r>
          </a:p>
          <a:p>
            <a:pPr>
              <a:buFont typeface="Arial" charset="0"/>
              <a:buNone/>
            </a:pPr>
            <a:r>
              <a:rPr lang="en-US" sz="800" dirty="0" smtClean="0">
                <a:latin typeface="Consolas" pitchFamily="49" charset="0"/>
                <a:cs typeface="Arial" charset="0"/>
              </a:rPr>
              <a:t>		</a:t>
            </a:r>
            <a:r>
              <a:rPr lang="en-US" sz="800" dirty="0" err="1" smtClean="0">
                <a:latin typeface="Consolas" pitchFamily="49" charset="0"/>
                <a:cs typeface="Arial" charset="0"/>
              </a:rPr>
              <a:t>column_index</a:t>
            </a:r>
            <a:r>
              <a:rPr lang="en-US" sz="800" dirty="0" smtClean="0">
                <a:latin typeface="Consolas" pitchFamily="49" charset="0"/>
                <a:cs typeface="Arial" charset="0"/>
              </a:rPr>
              <a:t>[</a:t>
            </a:r>
            <a:r>
              <a:rPr lang="en-US" sz="800" dirty="0" err="1" smtClean="0">
                <a:latin typeface="Consolas" pitchFamily="49" charset="0"/>
                <a:cs typeface="Arial" charset="0"/>
              </a:rPr>
              <a:t>i</a:t>
            </a:r>
            <a:r>
              <a:rPr lang="en-US" sz="800" dirty="0" smtClean="0">
                <a:latin typeface="Consolas" pitchFamily="49" charset="0"/>
                <a:cs typeface="Arial" charset="0"/>
              </a:rPr>
              <a:t>] = </a:t>
            </a:r>
            <a:r>
              <a:rPr lang="en-US" sz="800" dirty="0" err="1" smtClean="0">
                <a:latin typeface="Consolas" pitchFamily="49" charset="0"/>
                <a:cs typeface="Arial" charset="0"/>
              </a:rPr>
              <a:t>A.column_index</a:t>
            </a:r>
            <a:r>
              <a:rPr lang="en-US" sz="800" dirty="0" smtClean="0">
                <a:latin typeface="Consolas" pitchFamily="49" charset="0"/>
                <a:cs typeface="Arial" charset="0"/>
              </a:rPr>
              <a:t>[</a:t>
            </a:r>
            <a:r>
              <a:rPr lang="en-US" sz="800" dirty="0" err="1" smtClean="0">
                <a:latin typeface="Consolas" pitchFamily="49" charset="0"/>
                <a:cs typeface="Arial" charset="0"/>
              </a:rPr>
              <a:t>i</a:t>
            </a:r>
            <a:r>
              <a:rPr lang="en-US" sz="800" dirty="0" smtClean="0">
                <a:latin typeface="Consolas" pitchFamily="49" charset="0"/>
                <a:cs typeface="Arial" charset="0"/>
              </a:rPr>
              <a:t>];</a:t>
            </a:r>
          </a:p>
          <a:p>
            <a:pPr>
              <a:buFont typeface="Arial" charset="0"/>
              <a:buNone/>
            </a:pPr>
            <a:r>
              <a:rPr lang="en-US" sz="800" dirty="0" smtClean="0">
                <a:latin typeface="Consolas" pitchFamily="49" charset="0"/>
                <a:cs typeface="Arial" charset="0"/>
              </a:rPr>
              <a:t>		</a:t>
            </a:r>
            <a:r>
              <a:rPr lang="en-US" sz="800" dirty="0" err="1" smtClean="0">
                <a:latin typeface="Consolas" pitchFamily="49" charset="0"/>
                <a:cs typeface="Arial" charset="0"/>
              </a:rPr>
              <a:t>off_diagonal</a:t>
            </a:r>
            <a:r>
              <a:rPr lang="en-US" sz="800" dirty="0" smtClean="0">
                <a:latin typeface="Consolas" pitchFamily="49" charset="0"/>
                <a:cs typeface="Arial" charset="0"/>
              </a:rPr>
              <a:t>[</a:t>
            </a:r>
            <a:r>
              <a:rPr lang="en-US" sz="800" dirty="0" err="1" smtClean="0">
                <a:latin typeface="Consolas" pitchFamily="49" charset="0"/>
                <a:cs typeface="Arial" charset="0"/>
              </a:rPr>
              <a:t>i</a:t>
            </a:r>
            <a:r>
              <a:rPr lang="en-US" sz="800" dirty="0" smtClean="0">
                <a:latin typeface="Consolas" pitchFamily="49" charset="0"/>
                <a:cs typeface="Arial" charset="0"/>
              </a:rPr>
              <a:t>] = </a:t>
            </a:r>
            <a:r>
              <a:rPr lang="en-US" sz="800" dirty="0" err="1" smtClean="0">
                <a:latin typeface="Consolas" pitchFamily="49" charset="0"/>
                <a:cs typeface="Arial" charset="0"/>
              </a:rPr>
              <a:t>A.off_diagonal</a:t>
            </a:r>
            <a:r>
              <a:rPr lang="en-US" sz="800" dirty="0" smtClean="0">
                <a:latin typeface="Consolas" pitchFamily="49" charset="0"/>
                <a:cs typeface="Arial" charset="0"/>
              </a:rPr>
              <a:t>[</a:t>
            </a:r>
            <a:r>
              <a:rPr lang="en-US" sz="800" dirty="0" err="1" smtClean="0">
                <a:latin typeface="Consolas" pitchFamily="49" charset="0"/>
                <a:cs typeface="Arial" charset="0"/>
              </a:rPr>
              <a:t>i</a:t>
            </a:r>
            <a:r>
              <a:rPr lang="en-US" sz="800" dirty="0" smtClean="0">
                <a:latin typeface="Consolas" pitchFamily="49" charset="0"/>
                <a:cs typeface="Arial" charset="0"/>
              </a:rPr>
              <a:t>];</a:t>
            </a:r>
          </a:p>
          <a:p>
            <a:pPr>
              <a:buFont typeface="Arial" charset="0"/>
              <a:buNone/>
            </a:pPr>
            <a:r>
              <a:rPr lang="en-US" sz="800" dirty="0" smtClean="0">
                <a:latin typeface="Consolas" pitchFamily="49" charset="0"/>
                <a:cs typeface="Arial" charset="0"/>
              </a:rPr>
              <a:t>	}</a:t>
            </a:r>
          </a:p>
          <a:p>
            <a:pPr>
              <a:buFont typeface="Arial" charset="0"/>
              <a:buNone/>
            </a:pPr>
            <a:endParaRPr lang="en-US" sz="800" dirty="0" smtClean="0">
              <a:latin typeface="Consolas" pitchFamily="49" charset="0"/>
              <a:cs typeface="Arial" charset="0"/>
            </a:endParaRPr>
          </a:p>
          <a:p>
            <a:pPr>
              <a:buFont typeface="Arial" charset="0"/>
              <a:buNone/>
            </a:pPr>
            <a:r>
              <a:rPr lang="en-US" sz="800" dirty="0" smtClean="0">
                <a:latin typeface="Consolas" pitchFamily="49" charset="0"/>
                <a:cs typeface="Arial" charset="0"/>
              </a:rPr>
              <a:t>	return *this;</a:t>
            </a:r>
          </a:p>
          <a:p>
            <a:pPr>
              <a:buFont typeface="Arial" charset="0"/>
              <a:buNone/>
            </a:pPr>
            <a:r>
              <a:rPr lang="en-US" sz="800" dirty="0" smtClean="0">
                <a:latin typeface="Consolas" pitchFamily="49" charset="0"/>
                <a:cs typeface="Arial" charset="0"/>
              </a:rPr>
              <a:t>}</a:t>
            </a:r>
            <a:endParaRPr lang="en-US" sz="200" b="1" dirty="0" smtClean="0">
              <a:latin typeface="Consolas" pitchFamily="49" charset="0"/>
              <a:cs typeface="Arial" charset="0"/>
            </a:endParaRPr>
          </a:p>
        </p:txBody>
      </p:sp>
      <p:sp>
        <p:nvSpPr>
          <p:cNvPr id="38916" name="TextBox 4"/>
          <p:cNvSpPr txBox="1">
            <a:spLocks noChangeArrowheads="1"/>
          </p:cNvSpPr>
          <p:nvPr/>
        </p:nvSpPr>
        <p:spPr bwMode="auto">
          <a:xfrm>
            <a:off x="3714750" y="2857500"/>
            <a:ext cx="646113" cy="369888"/>
          </a:xfrm>
          <a:prstGeom prst="rect">
            <a:avLst/>
          </a:prstGeom>
          <a:noFill/>
          <a:ln w="9525">
            <a:noFill/>
            <a:miter lim="800000"/>
            <a:headEnd/>
            <a:tailEnd/>
          </a:ln>
        </p:spPr>
        <p:txBody>
          <a:bodyPr wrap="none">
            <a:spAutoFit/>
          </a:bodyPr>
          <a:lstStyle/>
          <a:p>
            <a:r>
              <a:rPr lang="en-CA" b="1">
                <a:latin typeface="Symbol" pitchFamily="18" charset="2"/>
              </a:rPr>
              <a:t>Q</a:t>
            </a:r>
            <a:r>
              <a:rPr lang="en-CA">
                <a:latin typeface="Times New Roman" pitchFamily="18" charset="0"/>
                <a:cs typeface="Times New Roman" pitchFamily="18" charset="0"/>
              </a:rPr>
              <a:t>(1)</a:t>
            </a:r>
          </a:p>
        </p:txBody>
      </p:sp>
      <p:sp>
        <p:nvSpPr>
          <p:cNvPr id="38917" name="TextBox 5"/>
          <p:cNvSpPr txBox="1">
            <a:spLocks noChangeArrowheads="1"/>
          </p:cNvSpPr>
          <p:nvPr/>
        </p:nvSpPr>
        <p:spPr bwMode="auto">
          <a:xfrm>
            <a:off x="3711575" y="3702050"/>
            <a:ext cx="646113" cy="369888"/>
          </a:xfrm>
          <a:prstGeom prst="rect">
            <a:avLst/>
          </a:prstGeom>
          <a:noFill/>
          <a:ln w="9525">
            <a:noFill/>
            <a:miter lim="800000"/>
            <a:headEnd/>
            <a:tailEnd/>
          </a:ln>
        </p:spPr>
        <p:txBody>
          <a:bodyPr wrap="none">
            <a:spAutoFit/>
          </a:bodyPr>
          <a:lstStyle/>
          <a:p>
            <a:r>
              <a:rPr lang="en-CA" b="1">
                <a:latin typeface="Symbol" pitchFamily="18" charset="2"/>
              </a:rPr>
              <a:t>Q</a:t>
            </a:r>
            <a:r>
              <a:rPr lang="en-CA">
                <a:latin typeface="Times New Roman" pitchFamily="18" charset="0"/>
                <a:cs typeface="Times New Roman" pitchFamily="18" charset="0"/>
              </a:rPr>
              <a:t>(1)</a:t>
            </a:r>
          </a:p>
        </p:txBody>
      </p:sp>
      <p:sp>
        <p:nvSpPr>
          <p:cNvPr id="38918" name="TextBox 6"/>
          <p:cNvSpPr txBox="1">
            <a:spLocks noChangeArrowheads="1"/>
          </p:cNvSpPr>
          <p:nvPr/>
        </p:nvSpPr>
        <p:spPr bwMode="auto">
          <a:xfrm>
            <a:off x="3714750" y="4572000"/>
            <a:ext cx="1509713" cy="369888"/>
          </a:xfrm>
          <a:prstGeom prst="rect">
            <a:avLst/>
          </a:prstGeom>
          <a:noFill/>
          <a:ln w="9525">
            <a:noFill/>
            <a:miter lim="800000"/>
            <a:headEnd/>
            <a:tailEnd/>
          </a:ln>
        </p:spPr>
        <p:txBody>
          <a:bodyPr wrap="none">
            <a:spAutoFit/>
          </a:bodyPr>
          <a:lstStyle/>
          <a:p>
            <a:r>
              <a:rPr lang="en-CA" b="1">
                <a:latin typeface="Symbol" pitchFamily="18" charset="2"/>
              </a:rPr>
              <a:t>Q</a:t>
            </a:r>
            <a:r>
              <a:rPr lang="en-CA">
                <a:latin typeface="Times New Roman" pitchFamily="18" charset="0"/>
                <a:cs typeface="Times New Roman" pitchFamily="18" charset="0"/>
              </a:rPr>
              <a:t>(min(</a:t>
            </a:r>
            <a:r>
              <a:rPr lang="en-CA" i="1">
                <a:latin typeface="Times New Roman" pitchFamily="18" charset="0"/>
                <a:cs typeface="Times New Roman" pitchFamily="18" charset="0"/>
              </a:rPr>
              <a:t>M</a:t>
            </a:r>
            <a:r>
              <a:rPr lang="en-CA">
                <a:latin typeface="Times New Roman" pitchFamily="18" charset="0"/>
                <a:cs typeface="Times New Roman" pitchFamily="18" charset="0"/>
              </a:rPr>
              <a:t>, </a:t>
            </a:r>
            <a:r>
              <a:rPr lang="en-CA" i="1">
                <a:latin typeface="Times New Roman" pitchFamily="18" charset="0"/>
                <a:cs typeface="Times New Roman" pitchFamily="18" charset="0"/>
              </a:rPr>
              <a:t>N</a:t>
            </a:r>
            <a:r>
              <a:rPr lang="en-CA">
                <a:latin typeface="Times New Roman" pitchFamily="18" charset="0"/>
                <a:cs typeface="Times New Roman" pitchFamily="18" charset="0"/>
              </a:rPr>
              <a:t>))</a:t>
            </a:r>
          </a:p>
        </p:txBody>
      </p:sp>
      <p:sp>
        <p:nvSpPr>
          <p:cNvPr id="38919" name="TextBox 7"/>
          <p:cNvSpPr txBox="1">
            <a:spLocks noChangeArrowheads="1"/>
          </p:cNvSpPr>
          <p:nvPr/>
        </p:nvSpPr>
        <p:spPr bwMode="auto">
          <a:xfrm>
            <a:off x="3714750" y="5845175"/>
            <a:ext cx="625475" cy="369888"/>
          </a:xfrm>
          <a:prstGeom prst="rect">
            <a:avLst/>
          </a:prstGeom>
          <a:noFill/>
          <a:ln w="9525">
            <a:noFill/>
            <a:miter lim="800000"/>
            <a:headEnd/>
            <a:tailEnd/>
          </a:ln>
        </p:spPr>
        <p:txBody>
          <a:bodyPr wrap="none">
            <a:spAutoFit/>
          </a:bodyPr>
          <a:lstStyle/>
          <a:p>
            <a:r>
              <a:rPr lang="en-CA" b="1">
                <a:latin typeface="Symbol" pitchFamily="18" charset="2"/>
              </a:rPr>
              <a:t>Q</a:t>
            </a:r>
            <a:r>
              <a:rPr lang="en-CA">
                <a:latin typeface="Times New Roman" pitchFamily="18" charset="0"/>
                <a:cs typeface="Times New Roman" pitchFamily="18" charset="0"/>
              </a:rPr>
              <a:t>(</a:t>
            </a:r>
            <a:r>
              <a:rPr lang="en-CA" i="1">
                <a:latin typeface="Times New Roman" pitchFamily="18" charset="0"/>
                <a:cs typeface="Times New Roman" pitchFamily="18" charset="0"/>
              </a:rPr>
              <a:t>n</a:t>
            </a:r>
            <a:r>
              <a:rPr lang="en-CA">
                <a:latin typeface="Times New Roman" pitchFamily="18" charset="0"/>
                <a:cs typeface="Times New Roman" pitchFamily="18" charset="0"/>
              </a:rPr>
              <a:t>)</a:t>
            </a:r>
          </a:p>
        </p:txBody>
      </p:sp>
      <p:sp>
        <p:nvSpPr>
          <p:cNvPr id="38920" name="TextBox 8"/>
          <p:cNvSpPr txBox="1">
            <a:spLocks noChangeArrowheads="1"/>
          </p:cNvSpPr>
          <p:nvPr/>
        </p:nvSpPr>
        <p:spPr bwMode="auto">
          <a:xfrm>
            <a:off x="3714750" y="6345238"/>
            <a:ext cx="646113" cy="369887"/>
          </a:xfrm>
          <a:prstGeom prst="rect">
            <a:avLst/>
          </a:prstGeom>
          <a:noFill/>
          <a:ln w="9525">
            <a:noFill/>
            <a:miter lim="800000"/>
            <a:headEnd/>
            <a:tailEnd/>
          </a:ln>
        </p:spPr>
        <p:txBody>
          <a:bodyPr wrap="none">
            <a:spAutoFit/>
          </a:bodyPr>
          <a:lstStyle/>
          <a:p>
            <a:r>
              <a:rPr lang="en-CA" b="1">
                <a:latin typeface="Symbol" pitchFamily="18" charset="2"/>
              </a:rPr>
              <a:t>Q</a:t>
            </a:r>
            <a:r>
              <a:rPr lang="en-CA">
                <a:latin typeface="Times New Roman" pitchFamily="18" charset="0"/>
                <a:cs typeface="Times New Roman" pitchFamily="18" charset="0"/>
              </a:rPr>
              <a:t>(1)</a:t>
            </a:r>
          </a:p>
        </p:txBody>
      </p:sp>
      <p:sp>
        <p:nvSpPr>
          <p:cNvPr id="38921" name="TextBox 9"/>
          <p:cNvSpPr txBox="1">
            <a:spLocks noChangeArrowheads="1"/>
          </p:cNvSpPr>
          <p:nvPr/>
        </p:nvSpPr>
        <p:spPr bwMode="auto">
          <a:xfrm>
            <a:off x="3714750" y="5202238"/>
            <a:ext cx="701675" cy="369887"/>
          </a:xfrm>
          <a:prstGeom prst="rect">
            <a:avLst/>
          </a:prstGeom>
          <a:noFill/>
          <a:ln w="9525">
            <a:noFill/>
            <a:miter lim="800000"/>
            <a:headEnd/>
            <a:tailEnd/>
          </a:ln>
        </p:spPr>
        <p:txBody>
          <a:bodyPr wrap="none">
            <a:spAutoFit/>
          </a:bodyPr>
          <a:lstStyle/>
          <a:p>
            <a:r>
              <a:rPr lang="en-CA" b="1">
                <a:latin typeface="Symbol" pitchFamily="18" charset="2"/>
              </a:rPr>
              <a:t>Q</a:t>
            </a:r>
            <a:r>
              <a:rPr lang="en-CA">
                <a:latin typeface="Times New Roman" pitchFamily="18" charset="0"/>
                <a:cs typeface="Times New Roman" pitchFamily="18" charset="0"/>
              </a:rPr>
              <a:t>(</a:t>
            </a:r>
            <a:r>
              <a:rPr lang="en-CA" i="1">
                <a:latin typeface="Times New Roman" pitchFamily="18" charset="0"/>
                <a:cs typeface="Times New Roman" pitchFamily="18" charset="0"/>
              </a:rPr>
              <a:t>M</a:t>
            </a:r>
            <a:r>
              <a:rPr lang="en-CA">
                <a:latin typeface="Times New Roman" pitchFamily="18" charset="0"/>
                <a:cs typeface="Times New Roman" pitchFamily="18" charset="0"/>
              </a:rPr>
              <a:t>)</a:t>
            </a:r>
          </a:p>
        </p:txBody>
      </p:sp>
      <p:sp>
        <p:nvSpPr>
          <p:cNvPr id="38922" name="TextBox 10"/>
          <p:cNvSpPr txBox="1">
            <a:spLocks noChangeArrowheads="1"/>
          </p:cNvSpPr>
          <p:nvPr/>
        </p:nvSpPr>
        <p:spPr bwMode="auto">
          <a:xfrm>
            <a:off x="4929188" y="3643313"/>
            <a:ext cx="3422650" cy="646112"/>
          </a:xfrm>
          <a:prstGeom prst="rect">
            <a:avLst/>
          </a:prstGeom>
          <a:noFill/>
          <a:ln w="9525">
            <a:noFill/>
            <a:miter lim="800000"/>
            <a:headEnd/>
            <a:tailEnd/>
          </a:ln>
        </p:spPr>
        <p:txBody>
          <a:bodyPr>
            <a:spAutoFit/>
          </a:bodyPr>
          <a:lstStyle/>
          <a:p>
            <a:r>
              <a:rPr lang="en-CA" b="1">
                <a:latin typeface="Symbol" pitchFamily="18" charset="2"/>
              </a:rPr>
              <a:t>Q</a:t>
            </a:r>
            <a:r>
              <a:rPr lang="en-CA">
                <a:latin typeface="Times New Roman" pitchFamily="18" charset="0"/>
                <a:cs typeface="Times New Roman" pitchFamily="18" charset="0"/>
              </a:rPr>
              <a:t>(1 + 1 + min(</a:t>
            </a:r>
            <a:r>
              <a:rPr lang="en-CA" i="1">
                <a:latin typeface="Times New Roman" pitchFamily="18" charset="0"/>
                <a:cs typeface="Times New Roman" pitchFamily="18" charset="0"/>
              </a:rPr>
              <a:t>M</a:t>
            </a:r>
            <a:r>
              <a:rPr lang="en-CA">
                <a:latin typeface="Times New Roman" pitchFamily="18" charset="0"/>
                <a:cs typeface="Times New Roman" pitchFamily="18" charset="0"/>
              </a:rPr>
              <a:t>, </a:t>
            </a:r>
            <a:r>
              <a:rPr lang="en-CA" i="1">
                <a:latin typeface="Times New Roman" pitchFamily="18" charset="0"/>
                <a:cs typeface="Times New Roman" pitchFamily="18" charset="0"/>
              </a:rPr>
              <a:t>N</a:t>
            </a:r>
            <a:r>
              <a:rPr lang="en-CA">
                <a:latin typeface="Times New Roman" pitchFamily="18" charset="0"/>
                <a:cs typeface="Times New Roman" pitchFamily="18" charset="0"/>
              </a:rPr>
              <a:t>) + </a:t>
            </a:r>
            <a:r>
              <a:rPr lang="en-CA" i="1">
                <a:latin typeface="Times New Roman" pitchFamily="18" charset="0"/>
                <a:cs typeface="Times New Roman" pitchFamily="18" charset="0"/>
              </a:rPr>
              <a:t>M</a:t>
            </a:r>
            <a:r>
              <a:rPr lang="en-CA">
                <a:latin typeface="Times New Roman" pitchFamily="18" charset="0"/>
                <a:cs typeface="Times New Roman" pitchFamily="18" charset="0"/>
              </a:rPr>
              <a:t> + </a:t>
            </a:r>
            <a:r>
              <a:rPr lang="en-CA" i="1">
                <a:latin typeface="Times New Roman" pitchFamily="18" charset="0"/>
                <a:cs typeface="Times New Roman" pitchFamily="18" charset="0"/>
              </a:rPr>
              <a:t>n</a:t>
            </a:r>
            <a:r>
              <a:rPr lang="en-CA">
                <a:latin typeface="Times New Roman" pitchFamily="18" charset="0"/>
                <a:cs typeface="Times New Roman" pitchFamily="18" charset="0"/>
              </a:rPr>
              <a:t> + 1)</a:t>
            </a:r>
          </a:p>
          <a:p>
            <a:r>
              <a:rPr lang="en-CA">
                <a:latin typeface="Times New Roman" pitchFamily="18" charset="0"/>
                <a:cs typeface="Times New Roman" pitchFamily="18" charset="0"/>
              </a:rPr>
              <a:t>    = </a:t>
            </a:r>
            <a:r>
              <a:rPr lang="en-CA" b="1">
                <a:latin typeface="Symbol" pitchFamily="18" charset="2"/>
              </a:rPr>
              <a:t>Q</a:t>
            </a:r>
            <a:r>
              <a:rPr lang="en-CA">
                <a:latin typeface="Times New Roman" pitchFamily="18" charset="0"/>
                <a:cs typeface="Times New Roman" pitchFamily="18" charset="0"/>
              </a:rPr>
              <a:t>(</a:t>
            </a:r>
            <a:r>
              <a:rPr lang="en-CA" i="1">
                <a:latin typeface="Times New Roman" pitchFamily="18" charset="0"/>
                <a:cs typeface="Times New Roman" pitchFamily="18" charset="0"/>
              </a:rPr>
              <a:t>M</a:t>
            </a:r>
            <a:r>
              <a:rPr lang="en-CA">
                <a:latin typeface="Times New Roman" pitchFamily="18" charset="0"/>
                <a:cs typeface="Times New Roman" pitchFamily="18" charset="0"/>
              </a:rPr>
              <a:t> + </a:t>
            </a:r>
            <a:r>
              <a:rPr lang="en-CA" i="1">
                <a:latin typeface="Times New Roman" pitchFamily="18" charset="0"/>
                <a:cs typeface="Times New Roman" pitchFamily="18" charset="0"/>
              </a:rPr>
              <a:t>n</a:t>
            </a:r>
            <a:r>
              <a:rPr lang="en-CA">
                <a:latin typeface="Times New Roman" pitchFamily="18" charset="0"/>
                <a:cs typeface="Times New Roman" pitchFamily="18" charset="0"/>
              </a:rPr>
              <a:t>)</a:t>
            </a:r>
          </a:p>
        </p:txBody>
      </p:sp>
      <p:sp>
        <p:nvSpPr>
          <p:cNvPr id="38923" name="TextBox 12"/>
          <p:cNvSpPr txBox="1">
            <a:spLocks noChangeArrowheads="1"/>
          </p:cNvSpPr>
          <p:nvPr/>
        </p:nvSpPr>
        <p:spPr bwMode="auto">
          <a:xfrm>
            <a:off x="4857750" y="5140325"/>
            <a:ext cx="3848100" cy="646113"/>
          </a:xfrm>
          <a:prstGeom prst="rect">
            <a:avLst/>
          </a:prstGeom>
          <a:noFill/>
          <a:ln w="9525">
            <a:noFill/>
            <a:miter lim="800000"/>
            <a:headEnd/>
            <a:tailEnd/>
          </a:ln>
        </p:spPr>
        <p:txBody>
          <a:bodyPr>
            <a:spAutoFit/>
          </a:bodyPr>
          <a:lstStyle/>
          <a:p>
            <a:r>
              <a:rPr lang="en-US"/>
              <a:t>Note that </a:t>
            </a:r>
            <a:r>
              <a:rPr lang="en-CA">
                <a:latin typeface="Times New Roman" pitchFamily="18" charset="0"/>
                <a:cs typeface="Times New Roman" pitchFamily="18" charset="0"/>
              </a:rPr>
              <a:t>min(</a:t>
            </a:r>
            <a:r>
              <a:rPr lang="en-CA" i="1">
                <a:latin typeface="Times New Roman" pitchFamily="18" charset="0"/>
                <a:cs typeface="Times New Roman" pitchFamily="18" charset="0"/>
              </a:rPr>
              <a:t>M</a:t>
            </a:r>
            <a:r>
              <a:rPr lang="en-CA">
                <a:latin typeface="Times New Roman" pitchFamily="18" charset="0"/>
                <a:cs typeface="Times New Roman" pitchFamily="18" charset="0"/>
              </a:rPr>
              <a:t>, </a:t>
            </a:r>
            <a:r>
              <a:rPr lang="en-CA" i="1">
                <a:latin typeface="Times New Roman" pitchFamily="18" charset="0"/>
                <a:cs typeface="Times New Roman" pitchFamily="18" charset="0"/>
              </a:rPr>
              <a:t>N</a:t>
            </a:r>
            <a:r>
              <a:rPr lang="en-CA">
                <a:latin typeface="Times New Roman" pitchFamily="18" charset="0"/>
                <a:cs typeface="Times New Roman" pitchFamily="18" charset="0"/>
              </a:rPr>
              <a:t>) ≤ </a:t>
            </a:r>
            <a:r>
              <a:rPr lang="en-CA" i="1">
                <a:latin typeface="Times New Roman" pitchFamily="18" charset="0"/>
                <a:cs typeface="Times New Roman" pitchFamily="18" charset="0"/>
              </a:rPr>
              <a:t>M</a:t>
            </a:r>
            <a:r>
              <a:rPr lang="en-CA">
                <a:latin typeface="Times New Roman" pitchFamily="18" charset="0"/>
                <a:cs typeface="Times New Roman" pitchFamily="18" charset="0"/>
              </a:rPr>
              <a:t> </a:t>
            </a:r>
            <a:r>
              <a:rPr lang="en-US"/>
              <a:t> but we cannot say anything about </a:t>
            </a:r>
            <a:r>
              <a:rPr lang="en-CA" i="1">
                <a:latin typeface="Times New Roman" pitchFamily="18" charset="0"/>
                <a:cs typeface="Times New Roman" pitchFamily="18" charset="0"/>
              </a:rPr>
              <a:t>M</a:t>
            </a:r>
            <a:r>
              <a:rPr lang="en-US"/>
              <a:t> and </a:t>
            </a:r>
            <a:r>
              <a:rPr lang="en-CA" i="1">
                <a:latin typeface="Times New Roman" pitchFamily="18" charset="0"/>
                <a:cs typeface="Times New Roman" pitchFamily="18" charset="0"/>
              </a:rPr>
              <a:t>n</a:t>
            </a:r>
            <a:endParaRPr lang="en-CA">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p:txBody>
          <a:bodyPr/>
          <a:lstStyle/>
          <a:p>
            <a:r>
              <a:rPr lang="en-US" smtClean="0">
                <a:latin typeface="Arial" charset="0"/>
                <a:cs typeface="Arial" charset="0"/>
              </a:rPr>
              <a:t>Outline</a:t>
            </a:r>
          </a:p>
        </p:txBody>
      </p:sp>
      <p:sp>
        <p:nvSpPr>
          <p:cNvPr id="21507" name="Rectangle 3"/>
          <p:cNvSpPr>
            <a:spLocks noGrp="1"/>
          </p:cNvSpPr>
          <p:nvPr>
            <p:ph type="body" idx="4294967295"/>
          </p:nvPr>
        </p:nvSpPr>
        <p:spPr>
          <a:xfrm>
            <a:off x="457200" y="1639888"/>
            <a:ext cx="8229600" cy="4525962"/>
          </a:xfrm>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In this topic, we will examine code to determine the run time of various operations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We will introduce machine instructions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We will calculate the run times of:</a:t>
            </a:r>
          </a:p>
          <a:p>
            <a:pPr lvl="1"/>
            <a:r>
              <a:rPr lang="en-US" smtClean="0">
                <a:latin typeface="Arial" charset="0"/>
                <a:cs typeface="Arial" charset="0"/>
              </a:rPr>
              <a:t>Operators		</a:t>
            </a:r>
            <a:r>
              <a:rPr lang="en-US" sz="1600" b="1" smtClean="0">
                <a:latin typeface="Courier New" pitchFamily="49" charset="0"/>
                <a:cs typeface="Arial" charset="0"/>
              </a:rPr>
              <a:t>+</a:t>
            </a:r>
            <a:r>
              <a:rPr lang="en-US" sz="1600" smtClean="0">
                <a:latin typeface="Arial" charset="0"/>
                <a:cs typeface="Arial" charset="0"/>
              </a:rPr>
              <a:t>, </a:t>
            </a:r>
            <a:r>
              <a:rPr lang="en-US" sz="1600" b="1" smtClean="0">
                <a:latin typeface="Courier New" pitchFamily="49" charset="0"/>
                <a:cs typeface="Arial" charset="0"/>
              </a:rPr>
              <a:t>-</a:t>
            </a:r>
            <a:r>
              <a:rPr lang="en-US" sz="1600" smtClean="0">
                <a:latin typeface="Arial" charset="0"/>
                <a:cs typeface="Arial" charset="0"/>
              </a:rPr>
              <a:t>, </a:t>
            </a:r>
            <a:r>
              <a:rPr lang="en-US" sz="1600" b="1" smtClean="0">
                <a:latin typeface="Courier New" pitchFamily="49" charset="0"/>
                <a:cs typeface="Arial" charset="0"/>
              </a:rPr>
              <a:t>=</a:t>
            </a:r>
            <a:r>
              <a:rPr lang="en-US" sz="1600" smtClean="0">
                <a:latin typeface="Arial" charset="0"/>
                <a:cs typeface="Arial" charset="0"/>
              </a:rPr>
              <a:t>, </a:t>
            </a:r>
            <a:r>
              <a:rPr lang="en-US" sz="1600" b="1" smtClean="0">
                <a:latin typeface="Courier New" pitchFamily="49" charset="0"/>
                <a:cs typeface="Arial" charset="0"/>
              </a:rPr>
              <a:t>+=</a:t>
            </a:r>
            <a:r>
              <a:rPr lang="en-US" sz="1600" smtClean="0">
                <a:latin typeface="Arial" charset="0"/>
                <a:cs typeface="Arial" charset="0"/>
              </a:rPr>
              <a:t>, </a:t>
            </a:r>
            <a:r>
              <a:rPr lang="en-US" sz="1600" b="1" smtClean="0">
                <a:latin typeface="Courier New" pitchFamily="49" charset="0"/>
                <a:cs typeface="Arial" charset="0"/>
              </a:rPr>
              <a:t>++</a:t>
            </a:r>
            <a:r>
              <a:rPr lang="en-US" sz="1600" smtClean="0">
                <a:latin typeface="Arial" charset="0"/>
                <a:cs typeface="Arial" charset="0"/>
              </a:rPr>
              <a:t>, etc.</a:t>
            </a:r>
          </a:p>
          <a:p>
            <a:pPr lvl="1"/>
            <a:r>
              <a:rPr lang="en-US" smtClean="0">
                <a:latin typeface="Arial" charset="0"/>
                <a:cs typeface="Arial" charset="0"/>
              </a:rPr>
              <a:t>Control statements	</a:t>
            </a:r>
            <a:r>
              <a:rPr lang="en-US" sz="1600" b="1" smtClean="0">
                <a:latin typeface="Courier New" pitchFamily="49" charset="0"/>
                <a:cs typeface="Arial" charset="0"/>
              </a:rPr>
              <a:t>if</a:t>
            </a:r>
            <a:r>
              <a:rPr lang="en-US" sz="1600" smtClean="0">
                <a:latin typeface="Arial" charset="0"/>
                <a:cs typeface="Arial" charset="0"/>
              </a:rPr>
              <a:t>, </a:t>
            </a:r>
            <a:r>
              <a:rPr lang="en-US" sz="1600" b="1" smtClean="0">
                <a:latin typeface="Courier New" pitchFamily="49" charset="0"/>
                <a:cs typeface="Arial" charset="0"/>
              </a:rPr>
              <a:t>for</a:t>
            </a:r>
            <a:r>
              <a:rPr lang="en-US" sz="1600" smtClean="0">
                <a:latin typeface="Arial" charset="0"/>
                <a:cs typeface="Arial" charset="0"/>
              </a:rPr>
              <a:t>, </a:t>
            </a:r>
            <a:r>
              <a:rPr lang="en-US" sz="1600" b="1" smtClean="0">
                <a:latin typeface="Courier New" pitchFamily="49" charset="0"/>
                <a:cs typeface="Arial" charset="0"/>
              </a:rPr>
              <a:t>while</a:t>
            </a:r>
            <a:r>
              <a:rPr lang="en-US" sz="1600" smtClean="0">
                <a:latin typeface="Arial" charset="0"/>
                <a:cs typeface="Arial" charset="0"/>
              </a:rPr>
              <a:t>, </a:t>
            </a:r>
            <a:r>
              <a:rPr lang="en-US" sz="1600" b="1" smtClean="0">
                <a:latin typeface="Courier New" pitchFamily="49" charset="0"/>
                <a:cs typeface="Arial" charset="0"/>
              </a:rPr>
              <a:t>do-while</a:t>
            </a:r>
            <a:r>
              <a:rPr lang="en-US" sz="1600" smtClean="0">
                <a:latin typeface="Arial" charset="0"/>
                <a:cs typeface="Arial" charset="0"/>
              </a:rPr>
              <a:t>, </a:t>
            </a:r>
            <a:r>
              <a:rPr lang="en-US" sz="1600" b="1" smtClean="0">
                <a:latin typeface="Courier New" pitchFamily="49" charset="0"/>
                <a:cs typeface="Arial" charset="0"/>
              </a:rPr>
              <a:t>switch</a:t>
            </a:r>
            <a:endParaRPr lang="en-US" sz="1600" smtClean="0">
              <a:latin typeface="Arial" charset="0"/>
              <a:cs typeface="Arial" charset="0"/>
            </a:endParaRPr>
          </a:p>
          <a:p>
            <a:pPr lvl="1"/>
            <a:r>
              <a:rPr lang="en-US" smtClean="0">
                <a:latin typeface="Arial" charset="0"/>
                <a:cs typeface="Arial" charset="0"/>
              </a:rPr>
              <a:t>Functions</a:t>
            </a:r>
          </a:p>
          <a:p>
            <a:pPr lvl="1"/>
            <a:r>
              <a:rPr lang="en-US" smtClean="0">
                <a:latin typeface="Arial" charset="0"/>
                <a:cs typeface="Arial" charset="0"/>
              </a:rPr>
              <a:t>Recursive functions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idx="4294967295"/>
          </p:nvPr>
        </p:nvSpPr>
        <p:spPr/>
        <p:txBody>
          <a:bodyPr/>
          <a:lstStyle/>
          <a:p>
            <a:r>
              <a:rPr lang="en-US" smtClean="0">
                <a:latin typeface="Arial" charset="0"/>
                <a:cs typeface="Arial" charset="0"/>
              </a:rPr>
              <a:t>Blocks in Sequence</a:t>
            </a:r>
          </a:p>
        </p:txBody>
      </p:sp>
      <p:sp>
        <p:nvSpPr>
          <p:cNvPr id="39939" name="Rectangle 3"/>
          <p:cNvSpPr>
            <a:spLocks noGrp="1"/>
          </p:cNvSpPr>
          <p:nvPr>
            <p:ph type="body" idx="4294967295"/>
          </p:nvPr>
        </p:nvSpPr>
        <p:spPr/>
        <p:txBody>
          <a:bodyPr/>
          <a:lstStyle/>
          <a:p>
            <a:pPr>
              <a:buFont typeface="Arial" charset="0"/>
              <a:buNone/>
            </a:pPr>
            <a:r>
              <a:rPr lang="en-US" smtClean="0">
                <a:latin typeface="Arial" charset="0"/>
                <a:cs typeface="Arial" charset="0"/>
              </a:rPr>
              <a:t>	Other examples include:</a:t>
            </a:r>
          </a:p>
          <a:p>
            <a:pPr lvl="1"/>
            <a:r>
              <a:rPr lang="en-US" smtClean="0">
                <a:latin typeface="Arial" charset="0"/>
                <a:cs typeface="Arial" charset="0"/>
              </a:rPr>
              <a:t>Run three blocks of code which are </a:t>
            </a:r>
            <a:r>
              <a:rPr lang="en-CA" b="1" smtClean="0">
                <a:latin typeface="Symbol" pitchFamily="18" charset="2"/>
                <a:cs typeface="Arial" charset="0"/>
              </a:rPr>
              <a:t>Q</a:t>
            </a:r>
            <a:r>
              <a:rPr lang="en-CA" smtClean="0">
                <a:latin typeface="Times New Roman" pitchFamily="18" charset="0"/>
                <a:cs typeface="Times New Roman" pitchFamily="18" charset="0"/>
              </a:rPr>
              <a:t>(1)</a:t>
            </a:r>
            <a:r>
              <a:rPr lang="en-US" smtClean="0">
                <a:latin typeface="Arial" charset="0"/>
                <a:cs typeface="Arial" charset="0"/>
              </a:rPr>
              <a:t>, </a:t>
            </a:r>
            <a:r>
              <a:rPr lang="en-CA" b="1" smtClean="0">
                <a:latin typeface="Symbol" pitchFamily="18" charset="2"/>
                <a:cs typeface="Arial" charset="0"/>
              </a:rPr>
              <a:t>Q</a:t>
            </a:r>
            <a:r>
              <a:rPr lang="en-CA" smtClean="0">
                <a:latin typeface="Times New Roman" pitchFamily="18" charset="0"/>
                <a:cs typeface="Times New Roman" pitchFamily="18" charset="0"/>
              </a:rPr>
              <a:t>(</a:t>
            </a:r>
            <a:r>
              <a:rPr lang="en-CA" i="1" smtClean="0">
                <a:latin typeface="Times New Roman" pitchFamily="18" charset="0"/>
                <a:cs typeface="Times New Roman" pitchFamily="18" charset="0"/>
              </a:rPr>
              <a:t>n</a:t>
            </a:r>
            <a:r>
              <a:rPr lang="en-CA" baseline="30000" smtClean="0">
                <a:latin typeface="Times New Roman" pitchFamily="18" charset="0"/>
                <a:cs typeface="Times New Roman" pitchFamily="18" charset="0"/>
              </a:rPr>
              <a:t>2</a:t>
            </a:r>
            <a:r>
              <a:rPr lang="en-CA" smtClean="0">
                <a:latin typeface="Times New Roman" pitchFamily="18" charset="0"/>
                <a:cs typeface="Times New Roman" pitchFamily="18" charset="0"/>
              </a:rPr>
              <a:t>)</a:t>
            </a:r>
            <a:r>
              <a:rPr lang="en-US" smtClean="0">
                <a:latin typeface="Arial" charset="0"/>
                <a:cs typeface="Arial" charset="0"/>
              </a:rPr>
              <a:t>, and</a:t>
            </a:r>
            <a:r>
              <a:rPr lang="en-CA" smtClean="0">
                <a:latin typeface="Times New Roman" pitchFamily="18" charset="0"/>
                <a:cs typeface="Times New Roman" pitchFamily="18" charset="0"/>
              </a:rPr>
              <a:t> </a:t>
            </a:r>
            <a:r>
              <a:rPr lang="en-CA" b="1" smtClean="0">
                <a:latin typeface="Symbol" pitchFamily="18" charset="2"/>
                <a:cs typeface="Arial" charset="0"/>
              </a:rPr>
              <a:t>Q</a:t>
            </a:r>
            <a:r>
              <a:rPr lang="en-CA" smtClean="0">
                <a:latin typeface="Times New Roman" pitchFamily="18" charset="0"/>
                <a:cs typeface="Times New Roman" pitchFamily="18" charset="0"/>
              </a:rPr>
              <a:t>(</a:t>
            </a:r>
            <a:r>
              <a:rPr lang="en-CA" i="1" smtClean="0">
                <a:latin typeface="Times New Roman" pitchFamily="18" charset="0"/>
                <a:cs typeface="Times New Roman" pitchFamily="18" charset="0"/>
              </a:rPr>
              <a:t>n</a:t>
            </a:r>
            <a:r>
              <a:rPr lang="en-CA" smtClean="0">
                <a:latin typeface="Times New Roman" pitchFamily="18" charset="0"/>
                <a:cs typeface="Times New Roman" pitchFamily="18" charset="0"/>
              </a:rPr>
              <a:t>)</a:t>
            </a:r>
          </a:p>
          <a:p>
            <a:pPr lvl="1">
              <a:buFont typeface="Arial" charset="0"/>
              <a:buNone/>
            </a:pPr>
            <a:r>
              <a:rPr lang="en-US" smtClean="0">
                <a:latin typeface="Arial" charset="0"/>
                <a:cs typeface="Arial" charset="0"/>
              </a:rPr>
              <a:t>		Total run time </a:t>
            </a:r>
            <a:r>
              <a:rPr lang="en-CA" b="1" smtClean="0">
                <a:latin typeface="Symbol" pitchFamily="18" charset="2"/>
                <a:cs typeface="Arial" charset="0"/>
              </a:rPr>
              <a:t>Q</a:t>
            </a:r>
            <a:r>
              <a:rPr lang="en-CA" smtClean="0">
                <a:latin typeface="Times New Roman" pitchFamily="18" charset="0"/>
                <a:cs typeface="Times New Roman" pitchFamily="18" charset="0"/>
              </a:rPr>
              <a:t>(1 + </a:t>
            </a:r>
            <a:r>
              <a:rPr lang="en-CA" i="1" smtClean="0">
                <a:latin typeface="Times New Roman" pitchFamily="18" charset="0"/>
                <a:cs typeface="Times New Roman" pitchFamily="18" charset="0"/>
              </a:rPr>
              <a:t>n</a:t>
            </a:r>
            <a:r>
              <a:rPr lang="en-CA" baseline="30000" smtClean="0">
                <a:latin typeface="Times New Roman" pitchFamily="18" charset="0"/>
                <a:cs typeface="Times New Roman" pitchFamily="18" charset="0"/>
              </a:rPr>
              <a:t>2</a:t>
            </a:r>
            <a:r>
              <a:rPr lang="en-CA" i="1" smtClean="0">
                <a:latin typeface="Times New Roman" pitchFamily="18" charset="0"/>
                <a:cs typeface="Times New Roman" pitchFamily="18" charset="0"/>
              </a:rPr>
              <a:t> + n</a:t>
            </a:r>
            <a:r>
              <a:rPr lang="en-CA" smtClean="0">
                <a:latin typeface="Times New Roman" pitchFamily="18" charset="0"/>
                <a:cs typeface="Times New Roman" pitchFamily="18" charset="0"/>
              </a:rPr>
              <a:t>) = </a:t>
            </a:r>
            <a:r>
              <a:rPr lang="en-CA" b="1" smtClean="0">
                <a:latin typeface="Symbol" pitchFamily="18" charset="2"/>
                <a:cs typeface="Arial" charset="0"/>
              </a:rPr>
              <a:t>Q</a:t>
            </a:r>
            <a:r>
              <a:rPr lang="en-CA" smtClean="0">
                <a:latin typeface="Times New Roman" pitchFamily="18" charset="0"/>
                <a:cs typeface="Times New Roman" pitchFamily="18" charset="0"/>
              </a:rPr>
              <a:t>(</a:t>
            </a:r>
            <a:r>
              <a:rPr lang="en-CA" i="1" smtClean="0">
                <a:latin typeface="Times New Roman" pitchFamily="18" charset="0"/>
                <a:cs typeface="Times New Roman" pitchFamily="18" charset="0"/>
              </a:rPr>
              <a:t>n</a:t>
            </a:r>
            <a:r>
              <a:rPr lang="en-CA" baseline="30000" smtClean="0">
                <a:latin typeface="Times New Roman" pitchFamily="18" charset="0"/>
                <a:cs typeface="Times New Roman" pitchFamily="18" charset="0"/>
              </a:rPr>
              <a:t>2</a:t>
            </a:r>
            <a:r>
              <a:rPr lang="en-CA" smtClean="0">
                <a:latin typeface="Times New Roman" pitchFamily="18" charset="0"/>
                <a:cs typeface="Times New Roman" pitchFamily="18" charset="0"/>
              </a:rPr>
              <a:t>)</a:t>
            </a:r>
          </a:p>
          <a:p>
            <a:pPr lvl="1"/>
            <a:r>
              <a:rPr lang="en-US" smtClean="0">
                <a:latin typeface="Arial" charset="0"/>
                <a:cs typeface="Arial" charset="0"/>
              </a:rPr>
              <a:t>Run two blocks of code which are </a:t>
            </a:r>
            <a:r>
              <a:rPr lang="en-CA" b="1" smtClean="0">
                <a:latin typeface="Symbol" pitchFamily="18" charset="2"/>
                <a:cs typeface="Arial" charset="0"/>
              </a:rPr>
              <a:t>Q</a:t>
            </a:r>
            <a:r>
              <a:rPr lang="en-CA" smtClean="0">
                <a:latin typeface="Times New Roman" pitchFamily="18" charset="0"/>
                <a:cs typeface="Times New Roman" pitchFamily="18" charset="0"/>
              </a:rPr>
              <a:t>(</a:t>
            </a:r>
            <a:r>
              <a:rPr lang="en-CA" i="1" smtClean="0">
                <a:latin typeface="Times New Roman" pitchFamily="18" charset="0"/>
                <a:cs typeface="Times New Roman" pitchFamily="18" charset="0"/>
              </a:rPr>
              <a:t>n </a:t>
            </a:r>
            <a:r>
              <a:rPr lang="en-CA" smtClean="0">
                <a:latin typeface="Times New Roman" pitchFamily="18" charset="0"/>
                <a:cs typeface="Times New Roman" pitchFamily="18" charset="0"/>
              </a:rPr>
              <a:t>ln(</a:t>
            </a:r>
            <a:r>
              <a:rPr lang="en-CA" i="1" smtClean="0">
                <a:latin typeface="Times New Roman" pitchFamily="18" charset="0"/>
                <a:cs typeface="Times New Roman" pitchFamily="18" charset="0"/>
              </a:rPr>
              <a:t>n</a:t>
            </a:r>
            <a:r>
              <a:rPr lang="en-CA" smtClean="0">
                <a:latin typeface="Times New Roman" pitchFamily="18" charset="0"/>
                <a:cs typeface="Times New Roman" pitchFamily="18" charset="0"/>
              </a:rPr>
              <a:t>))</a:t>
            </a:r>
            <a:r>
              <a:rPr lang="en-US" smtClean="0">
                <a:latin typeface="Arial" charset="0"/>
                <a:cs typeface="Arial" charset="0"/>
              </a:rPr>
              <a:t>, and</a:t>
            </a:r>
            <a:r>
              <a:rPr lang="en-CA" smtClean="0">
                <a:latin typeface="Times New Roman" pitchFamily="18" charset="0"/>
                <a:cs typeface="Times New Roman" pitchFamily="18" charset="0"/>
              </a:rPr>
              <a:t> </a:t>
            </a:r>
            <a:r>
              <a:rPr lang="en-CA" b="1" smtClean="0">
                <a:latin typeface="Symbol" pitchFamily="18" charset="2"/>
                <a:cs typeface="Arial" charset="0"/>
              </a:rPr>
              <a:t>Q</a:t>
            </a:r>
            <a:r>
              <a:rPr lang="en-CA" smtClean="0">
                <a:latin typeface="Times New Roman" pitchFamily="18" charset="0"/>
                <a:cs typeface="Times New Roman" pitchFamily="18" charset="0"/>
              </a:rPr>
              <a:t>(</a:t>
            </a:r>
            <a:r>
              <a:rPr lang="en-CA" i="1" smtClean="0">
                <a:latin typeface="Times New Roman" pitchFamily="18" charset="0"/>
                <a:cs typeface="Times New Roman" pitchFamily="18" charset="0"/>
              </a:rPr>
              <a:t>n</a:t>
            </a:r>
            <a:r>
              <a:rPr lang="en-CA" baseline="30000" smtClean="0">
                <a:latin typeface="Times New Roman" pitchFamily="18" charset="0"/>
                <a:cs typeface="Times New Roman" pitchFamily="18" charset="0"/>
              </a:rPr>
              <a:t>1.5</a:t>
            </a:r>
            <a:r>
              <a:rPr lang="en-CA" smtClean="0">
                <a:latin typeface="Times New Roman" pitchFamily="18" charset="0"/>
                <a:cs typeface="Times New Roman" pitchFamily="18" charset="0"/>
              </a:rPr>
              <a:t>)</a:t>
            </a:r>
          </a:p>
          <a:p>
            <a:pPr lvl="1">
              <a:buFont typeface="Arial" charset="0"/>
              <a:buNone/>
            </a:pPr>
            <a:r>
              <a:rPr lang="en-US" smtClean="0">
                <a:latin typeface="Arial" charset="0"/>
                <a:cs typeface="Arial" charset="0"/>
              </a:rPr>
              <a:t>		Total run time </a:t>
            </a:r>
            <a:r>
              <a:rPr lang="en-CA" b="1" smtClean="0">
                <a:latin typeface="Symbol" pitchFamily="18" charset="2"/>
                <a:cs typeface="Arial" charset="0"/>
              </a:rPr>
              <a:t>Q</a:t>
            </a:r>
            <a:r>
              <a:rPr lang="en-CA" smtClean="0">
                <a:latin typeface="Times New Roman" pitchFamily="18" charset="0"/>
                <a:cs typeface="Times New Roman" pitchFamily="18" charset="0"/>
              </a:rPr>
              <a:t>(</a:t>
            </a:r>
            <a:r>
              <a:rPr lang="en-CA" i="1" smtClean="0">
                <a:latin typeface="Times New Roman" pitchFamily="18" charset="0"/>
                <a:cs typeface="Times New Roman" pitchFamily="18" charset="0"/>
              </a:rPr>
              <a:t>n </a:t>
            </a:r>
            <a:r>
              <a:rPr lang="en-CA" smtClean="0">
                <a:latin typeface="Times New Roman" pitchFamily="18" charset="0"/>
                <a:cs typeface="Times New Roman" pitchFamily="18" charset="0"/>
              </a:rPr>
              <a:t>ln(</a:t>
            </a:r>
            <a:r>
              <a:rPr lang="en-CA" i="1" smtClean="0">
                <a:latin typeface="Times New Roman" pitchFamily="18" charset="0"/>
                <a:cs typeface="Times New Roman" pitchFamily="18" charset="0"/>
              </a:rPr>
              <a:t>n</a:t>
            </a:r>
            <a:r>
              <a:rPr lang="en-CA" smtClean="0">
                <a:latin typeface="Times New Roman" pitchFamily="18" charset="0"/>
                <a:cs typeface="Times New Roman" pitchFamily="18" charset="0"/>
              </a:rPr>
              <a:t>) + </a:t>
            </a:r>
            <a:r>
              <a:rPr lang="en-CA" i="1" smtClean="0">
                <a:latin typeface="Times New Roman" pitchFamily="18" charset="0"/>
                <a:cs typeface="Times New Roman" pitchFamily="18" charset="0"/>
              </a:rPr>
              <a:t>n</a:t>
            </a:r>
            <a:r>
              <a:rPr lang="en-CA" baseline="30000" smtClean="0">
                <a:latin typeface="Times New Roman" pitchFamily="18" charset="0"/>
                <a:cs typeface="Times New Roman" pitchFamily="18" charset="0"/>
              </a:rPr>
              <a:t>1.5</a:t>
            </a:r>
            <a:r>
              <a:rPr lang="en-CA" smtClean="0">
                <a:latin typeface="Times New Roman" pitchFamily="18" charset="0"/>
                <a:cs typeface="Times New Roman" pitchFamily="18" charset="0"/>
              </a:rPr>
              <a:t>) = </a:t>
            </a:r>
            <a:r>
              <a:rPr lang="en-CA" b="1" smtClean="0">
                <a:latin typeface="Symbol" pitchFamily="18" charset="2"/>
                <a:cs typeface="Arial" charset="0"/>
              </a:rPr>
              <a:t>Q</a:t>
            </a:r>
            <a:r>
              <a:rPr lang="en-CA" smtClean="0">
                <a:latin typeface="Times New Roman" pitchFamily="18" charset="0"/>
                <a:cs typeface="Times New Roman" pitchFamily="18" charset="0"/>
              </a:rPr>
              <a:t>(</a:t>
            </a:r>
            <a:r>
              <a:rPr lang="en-CA" i="1" smtClean="0">
                <a:latin typeface="Times New Roman" pitchFamily="18" charset="0"/>
                <a:cs typeface="Times New Roman" pitchFamily="18" charset="0"/>
              </a:rPr>
              <a:t>n</a:t>
            </a:r>
            <a:r>
              <a:rPr lang="en-CA" baseline="30000" smtClean="0">
                <a:latin typeface="Times New Roman" pitchFamily="18" charset="0"/>
                <a:cs typeface="Times New Roman" pitchFamily="18" charset="0"/>
              </a:rPr>
              <a:t>1.5</a:t>
            </a:r>
            <a:r>
              <a:rPr lang="en-CA" smtClean="0">
                <a:latin typeface="Times New Roman" pitchFamily="18" charset="0"/>
                <a:cs typeface="Times New Roman" pitchFamily="18" charset="0"/>
              </a:rPr>
              <a:t>)</a:t>
            </a: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Recall this linear ordering from the previous topic</a:t>
            </a: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pPr lvl="1"/>
            <a:endParaRPr lang="en-US" smtClean="0">
              <a:latin typeface="Arial" charset="0"/>
              <a:cs typeface="Arial" charset="0"/>
            </a:endParaRPr>
          </a:p>
          <a:p>
            <a:pPr lvl="1"/>
            <a:r>
              <a:rPr lang="en-US" smtClean="0">
                <a:latin typeface="Arial" charset="0"/>
                <a:cs typeface="Arial" charset="0"/>
              </a:rPr>
              <a:t>When considering a sum, take the dominant term</a:t>
            </a:r>
          </a:p>
        </p:txBody>
      </p:sp>
      <p:pic>
        <p:nvPicPr>
          <p:cNvPr id="39940" name="Picture 5" descr="ff1"/>
          <p:cNvPicPr>
            <a:picLocks noChangeAspect="1" noChangeArrowheads="1"/>
          </p:cNvPicPr>
          <p:nvPr/>
        </p:nvPicPr>
        <p:blipFill>
          <a:blip r:embed="rId3" cstate="print"/>
          <a:srcRect/>
          <a:stretch>
            <a:fillRect/>
          </a:stretch>
        </p:blipFill>
        <p:spPr bwMode="auto">
          <a:xfrm>
            <a:off x="1857375" y="4076700"/>
            <a:ext cx="5819775" cy="165576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p:txBody>
          <a:bodyPr/>
          <a:lstStyle/>
          <a:p>
            <a:r>
              <a:rPr lang="en-US" smtClean="0">
                <a:latin typeface="Arial" charset="0"/>
                <a:cs typeface="Arial" charset="0"/>
              </a:rPr>
              <a:t>Control Statements</a:t>
            </a:r>
            <a:endParaRPr lang="en-US" sz="4000" smtClean="0">
              <a:latin typeface="Arial" charset="0"/>
              <a:cs typeface="Arial" charset="0"/>
            </a:endParaRPr>
          </a:p>
        </p:txBody>
      </p:sp>
      <p:sp>
        <p:nvSpPr>
          <p:cNvPr id="40963" name="Rectangle 3"/>
          <p:cNvSpPr>
            <a:spLocks noGrp="1"/>
          </p:cNvSpPr>
          <p:nvPr>
            <p:ph type="body" idx="4294967295"/>
          </p:nvPr>
        </p:nvSpPr>
        <p:spPr/>
        <p:txBody>
          <a:bodyPr/>
          <a:lstStyle/>
          <a:p>
            <a:pPr>
              <a:buFont typeface="Arial" charset="0"/>
              <a:buNone/>
            </a:pPr>
            <a:r>
              <a:rPr lang="en-US" smtClean="0">
                <a:latin typeface="Arial" charset="0"/>
                <a:cs typeface="Arial" charset="0"/>
              </a:rPr>
              <a:t>	Next we will look at the following control statements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These are statements which potentially alter the execution of instructions</a:t>
            </a:r>
          </a:p>
          <a:p>
            <a:pPr lvl="1"/>
            <a:r>
              <a:rPr lang="en-US" smtClean="0">
                <a:latin typeface="Arial" charset="0"/>
                <a:cs typeface="Arial" charset="0"/>
              </a:rPr>
              <a:t>Conditional statements</a:t>
            </a:r>
          </a:p>
          <a:p>
            <a:pPr lvl="2">
              <a:buFont typeface="Arial" charset="0"/>
              <a:buNone/>
            </a:pPr>
            <a:r>
              <a:rPr lang="en-US" smtClean="0">
                <a:latin typeface="Arial" charset="0"/>
                <a:cs typeface="Arial" charset="0"/>
              </a:rPr>
              <a:t>	</a:t>
            </a:r>
            <a:r>
              <a:rPr lang="en-US" b="1" smtClean="0">
                <a:latin typeface="Consolas" pitchFamily="49" charset="0"/>
                <a:cs typeface="Arial" charset="0"/>
              </a:rPr>
              <a:t>if</a:t>
            </a:r>
            <a:r>
              <a:rPr lang="en-US" smtClean="0">
                <a:latin typeface="Arial" charset="0"/>
                <a:cs typeface="Arial" charset="0"/>
              </a:rPr>
              <a:t>, </a:t>
            </a:r>
            <a:r>
              <a:rPr lang="en-US" b="1" smtClean="0">
                <a:latin typeface="Consolas" pitchFamily="49" charset="0"/>
                <a:cs typeface="Arial" charset="0"/>
              </a:rPr>
              <a:t>switch</a:t>
            </a:r>
          </a:p>
          <a:p>
            <a:pPr lvl="1"/>
            <a:r>
              <a:rPr lang="en-US" smtClean="0">
                <a:latin typeface="Arial" charset="0"/>
                <a:cs typeface="Arial" charset="0"/>
              </a:rPr>
              <a:t>Condition-controlled loops</a:t>
            </a:r>
          </a:p>
          <a:p>
            <a:pPr lvl="2">
              <a:buFont typeface="Arial" charset="0"/>
              <a:buNone/>
            </a:pPr>
            <a:r>
              <a:rPr lang="en-US" smtClean="0">
                <a:latin typeface="Arial" charset="0"/>
                <a:cs typeface="Arial" charset="0"/>
              </a:rPr>
              <a:t>	</a:t>
            </a:r>
            <a:r>
              <a:rPr lang="en-US" b="1" smtClean="0">
                <a:latin typeface="Consolas" pitchFamily="49" charset="0"/>
                <a:cs typeface="Arial" charset="0"/>
              </a:rPr>
              <a:t>for</a:t>
            </a:r>
            <a:r>
              <a:rPr lang="en-US" smtClean="0">
                <a:latin typeface="Arial" charset="0"/>
                <a:cs typeface="Arial" charset="0"/>
              </a:rPr>
              <a:t>, </a:t>
            </a:r>
            <a:r>
              <a:rPr lang="en-US" b="1" smtClean="0">
                <a:latin typeface="Consolas" pitchFamily="49" charset="0"/>
                <a:cs typeface="Arial" charset="0"/>
              </a:rPr>
              <a:t>while</a:t>
            </a:r>
            <a:r>
              <a:rPr lang="en-US" smtClean="0">
                <a:latin typeface="Arial" charset="0"/>
                <a:cs typeface="Arial" charset="0"/>
              </a:rPr>
              <a:t>, </a:t>
            </a:r>
            <a:r>
              <a:rPr lang="en-US" b="1" smtClean="0">
                <a:latin typeface="Consolas" pitchFamily="49" charset="0"/>
                <a:cs typeface="Arial" charset="0"/>
              </a:rPr>
              <a:t>do-while</a:t>
            </a:r>
          </a:p>
          <a:p>
            <a:pPr lvl="1"/>
            <a:r>
              <a:rPr lang="en-US" smtClean="0">
                <a:latin typeface="Arial" charset="0"/>
                <a:cs typeface="Arial" charset="0"/>
              </a:rPr>
              <a:t>Count-controlled loops</a:t>
            </a:r>
          </a:p>
          <a:p>
            <a:pPr lvl="2">
              <a:buFont typeface="Arial" charset="0"/>
              <a:buNone/>
            </a:pPr>
            <a:r>
              <a:rPr lang="en-US" smtClean="0">
                <a:latin typeface="Arial" charset="0"/>
                <a:cs typeface="Arial" charset="0"/>
              </a:rPr>
              <a:t>	</a:t>
            </a:r>
            <a:r>
              <a:rPr lang="en-US" b="1" smtClean="0">
                <a:latin typeface="Consolas" pitchFamily="49" charset="0"/>
                <a:cs typeface="Arial" charset="0"/>
              </a:rPr>
              <a:t>for i from 1 to 10 do ... end do;       # Maple</a:t>
            </a:r>
          </a:p>
          <a:p>
            <a:pPr lvl="1"/>
            <a:r>
              <a:rPr lang="en-US" smtClean="0">
                <a:latin typeface="Arial" charset="0"/>
                <a:cs typeface="Arial" charset="0"/>
              </a:rPr>
              <a:t>Collection-controlled loops</a:t>
            </a:r>
          </a:p>
          <a:p>
            <a:pPr lvl="2">
              <a:buFont typeface="Arial" charset="0"/>
              <a:buNone/>
            </a:pPr>
            <a:r>
              <a:rPr lang="en-US" smtClean="0">
                <a:latin typeface="Arial" charset="0"/>
                <a:cs typeface="Arial" charset="0"/>
              </a:rPr>
              <a:t>	</a:t>
            </a:r>
            <a:r>
              <a:rPr lang="en-CA" b="1" smtClean="0">
                <a:latin typeface="Consolas" pitchFamily="49" charset="0"/>
                <a:cs typeface="Arial" charset="0"/>
              </a:rPr>
              <a:t>foreach ( int i in array ) { ... }</a:t>
            </a:r>
            <a:r>
              <a:rPr lang="en-US" b="1" smtClean="0">
                <a:latin typeface="Consolas" pitchFamily="49" charset="0"/>
                <a:cs typeface="Arial" charset="0"/>
              </a:rPr>
              <a:t>      // C#</a:t>
            </a:r>
          </a:p>
          <a:p>
            <a:pPr lvl="2">
              <a:buFont typeface="Arial" charset="0"/>
              <a:buNone/>
            </a:pPr>
            <a:endParaRPr lang="en-US" sz="1800" b="1" smtClean="0">
              <a:latin typeface="Consolas" pitchFamily="49" charset="0"/>
              <a:cs typeface="Arial" charset="0"/>
            </a:endParaRPr>
          </a:p>
          <a:p>
            <a:pPr lvl="2">
              <a:buFont typeface="Arial" charset="0"/>
              <a:buNone/>
            </a:pPr>
            <a:endParaRPr lang="en-US" sz="1800" b="1" smtClean="0">
              <a:latin typeface="Consolas" pitchFamily="49"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idx="4294967295"/>
          </p:nvPr>
        </p:nvSpPr>
        <p:spPr/>
        <p:txBody>
          <a:bodyPr/>
          <a:lstStyle/>
          <a:p>
            <a:r>
              <a:rPr lang="en-US" smtClean="0">
                <a:latin typeface="Arial" charset="0"/>
                <a:cs typeface="Arial" charset="0"/>
              </a:rPr>
              <a:t>Control Statements</a:t>
            </a:r>
            <a:endParaRPr lang="en-US" sz="4000" smtClean="0">
              <a:latin typeface="Arial" charset="0"/>
              <a:cs typeface="Arial" charset="0"/>
            </a:endParaRPr>
          </a:p>
        </p:txBody>
      </p:sp>
      <p:sp>
        <p:nvSpPr>
          <p:cNvPr id="41987" name="Rectangle 3"/>
          <p:cNvSpPr>
            <a:spLocks noGrp="1"/>
          </p:cNvSpPr>
          <p:nvPr>
            <p:ph type="body" idx="4294967295"/>
          </p:nvPr>
        </p:nvSpPr>
        <p:spPr/>
        <p:txBody>
          <a:bodyPr/>
          <a:lstStyle/>
          <a:p>
            <a:pPr>
              <a:buFont typeface="Arial" charset="0"/>
              <a:buNone/>
            </a:pPr>
            <a:r>
              <a:rPr lang="en-US" smtClean="0">
                <a:latin typeface="Arial" charset="0"/>
                <a:cs typeface="Arial" charset="0"/>
              </a:rPr>
              <a:t>	Given any collection of nested control statements, it is always necessary to work inside out</a:t>
            </a:r>
          </a:p>
          <a:p>
            <a:pPr lvl="1"/>
            <a:r>
              <a:rPr lang="en-US" smtClean="0">
                <a:latin typeface="Arial" charset="0"/>
                <a:cs typeface="Arial" charset="0"/>
              </a:rPr>
              <a:t>Determine the run times of the inner-most statements and work your way out</a:t>
            </a:r>
          </a:p>
          <a:p>
            <a:pPr lvl="1"/>
            <a:endParaRPr lang="en-US" sz="2000" smtClean="0">
              <a:latin typeface="Arial" charset="0"/>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p:txBody>
          <a:bodyPr/>
          <a:lstStyle/>
          <a:p>
            <a:r>
              <a:rPr lang="en-US" smtClean="0">
                <a:latin typeface="Arial" charset="0"/>
                <a:cs typeface="Arial" charset="0"/>
              </a:rPr>
              <a:t>Control Statements</a:t>
            </a:r>
          </a:p>
        </p:txBody>
      </p:sp>
      <p:sp>
        <p:nvSpPr>
          <p:cNvPr id="43011" name="Rectangle 3"/>
          <p:cNvSpPr>
            <a:spLocks noGrp="1"/>
          </p:cNvSpPr>
          <p:nvPr>
            <p:ph type="body" idx="4294967295"/>
          </p:nvPr>
        </p:nvSpPr>
        <p:spPr/>
        <p:txBody>
          <a:bodyPr/>
          <a:lstStyle/>
          <a:p>
            <a:pPr>
              <a:buFont typeface="Arial" charset="0"/>
              <a:buNone/>
            </a:pPr>
            <a:r>
              <a:rPr lang="en-US" smtClean="0">
                <a:latin typeface="Arial" charset="0"/>
                <a:cs typeface="Arial" charset="0"/>
              </a:rPr>
              <a:t>	Given</a:t>
            </a:r>
          </a:p>
          <a:p>
            <a:pPr lvl="2">
              <a:buFont typeface="Arial" charset="0"/>
              <a:buNone/>
            </a:pPr>
            <a:r>
              <a:rPr lang="en-US" b="1" smtClean="0">
                <a:latin typeface="Courier New" pitchFamily="49" charset="0"/>
                <a:cs typeface="Arial" charset="0"/>
              </a:rPr>
              <a:t>if ( </a:t>
            </a:r>
            <a:r>
              <a:rPr lang="en-US" b="1" i="1" smtClean="0">
                <a:latin typeface="Courier New" pitchFamily="49" charset="0"/>
                <a:cs typeface="Arial" charset="0"/>
              </a:rPr>
              <a:t>condition</a:t>
            </a:r>
            <a:r>
              <a:rPr lang="en-US" b="1" smtClean="0">
                <a:latin typeface="Courier New" pitchFamily="49" charset="0"/>
                <a:cs typeface="Arial" charset="0"/>
              </a:rPr>
              <a:t> ) {</a:t>
            </a:r>
          </a:p>
          <a:p>
            <a:pPr lvl="2">
              <a:buFont typeface="Arial" charset="0"/>
              <a:buNone/>
            </a:pPr>
            <a:r>
              <a:rPr lang="en-US" b="1" smtClean="0">
                <a:latin typeface="Courier New" pitchFamily="49" charset="0"/>
                <a:cs typeface="Arial" charset="0"/>
              </a:rPr>
              <a:t>    // true body</a:t>
            </a:r>
          </a:p>
          <a:p>
            <a:pPr lvl="2">
              <a:buFont typeface="Arial" charset="0"/>
              <a:buNone/>
            </a:pPr>
            <a:r>
              <a:rPr lang="en-US" b="1" smtClean="0">
                <a:latin typeface="Courier New" pitchFamily="49" charset="0"/>
                <a:cs typeface="Arial" charset="0"/>
              </a:rPr>
              <a:t>} else {</a:t>
            </a:r>
          </a:p>
          <a:p>
            <a:pPr lvl="2">
              <a:buFont typeface="Arial" charset="0"/>
              <a:buNone/>
            </a:pPr>
            <a:r>
              <a:rPr lang="en-US" b="1" smtClean="0">
                <a:latin typeface="Courier New" pitchFamily="49" charset="0"/>
                <a:cs typeface="Arial" charset="0"/>
              </a:rPr>
              <a:t>    // false body</a:t>
            </a:r>
          </a:p>
          <a:p>
            <a:pPr lvl="2">
              <a:buFont typeface="Arial" charset="0"/>
              <a:buNone/>
            </a:pPr>
            <a:r>
              <a:rPr lang="en-US" b="1" smtClean="0">
                <a:latin typeface="Courier New" pitchFamily="49" charset="0"/>
                <a:cs typeface="Arial" charset="0"/>
              </a:rPr>
              <a:t>}</a:t>
            </a:r>
            <a:endParaRPr lang="en-US" sz="2800" b="1"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run time of a conditional statement is:</a:t>
            </a:r>
          </a:p>
          <a:p>
            <a:pPr lvl="1"/>
            <a:r>
              <a:rPr lang="en-US" smtClean="0">
                <a:latin typeface="Arial" charset="0"/>
                <a:cs typeface="Arial" charset="0"/>
              </a:rPr>
              <a:t>the run time of the condition (the test), plus</a:t>
            </a:r>
          </a:p>
          <a:p>
            <a:pPr lvl="1"/>
            <a:r>
              <a:rPr lang="en-US" smtClean="0">
                <a:latin typeface="Arial" charset="0"/>
                <a:cs typeface="Arial" charset="0"/>
              </a:rPr>
              <a:t>the run time of the body which is run</a:t>
            </a:r>
          </a:p>
          <a:p>
            <a:pPr lvl="1"/>
            <a:endParaRPr lang="en-US" smtClean="0">
              <a:latin typeface="Arial" charset="0"/>
              <a:cs typeface="Arial" charset="0"/>
            </a:endParaRPr>
          </a:p>
          <a:p>
            <a:pPr>
              <a:buFont typeface="Arial" charset="0"/>
              <a:buNone/>
            </a:pPr>
            <a:r>
              <a:rPr lang="en-US" smtClean="0">
                <a:latin typeface="Arial" charset="0"/>
                <a:cs typeface="Arial" charset="0"/>
              </a:rPr>
              <a:t>	In most cases, the run time of the condition is </a:t>
            </a:r>
            <a:r>
              <a:rPr lang="en-US" b="1" smtClean="0">
                <a:latin typeface="Symbol" pitchFamily="18" charset="2"/>
                <a:cs typeface="Arial" charset="0"/>
              </a:rPr>
              <a:t>Q</a:t>
            </a:r>
            <a:r>
              <a:rPr lang="en-US" smtClean="0">
                <a:latin typeface="Times New Roman" pitchFamily="18" charset="0"/>
                <a:cs typeface="Arial" charset="0"/>
              </a:rPr>
              <a:t>(1)</a:t>
            </a:r>
            <a:endParaRPr lang="en-US" smtClean="0">
              <a:latin typeface="Arial" charset="0"/>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p:txBody>
          <a:bodyPr/>
          <a:lstStyle/>
          <a:p>
            <a:r>
              <a:rPr lang="en-US" smtClean="0">
                <a:solidFill>
                  <a:srgbClr val="000000"/>
                </a:solidFill>
                <a:latin typeface="Arial" charset="0"/>
                <a:cs typeface="Arial" charset="0"/>
              </a:rPr>
              <a:t>Control Statements</a:t>
            </a:r>
            <a:endParaRPr lang="en-US" sz="3600" smtClean="0">
              <a:latin typeface="Arial" charset="0"/>
              <a:cs typeface="Arial" charset="0"/>
            </a:endParaRPr>
          </a:p>
        </p:txBody>
      </p:sp>
      <p:sp>
        <p:nvSpPr>
          <p:cNvPr id="44035"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In some cases, it is easy to determine which statement must be run:</a:t>
            </a:r>
            <a:br>
              <a:rPr lang="en-US" smtClean="0">
                <a:latin typeface="Arial" charset="0"/>
                <a:cs typeface="Arial" charset="0"/>
              </a:rPr>
            </a:br>
            <a:endParaRPr lang="en-US" sz="2400" smtClean="0">
              <a:latin typeface="Arial" charset="0"/>
              <a:cs typeface="Arial" charset="0"/>
            </a:endParaRPr>
          </a:p>
          <a:p>
            <a:pPr>
              <a:buFont typeface="Arial" charset="0"/>
              <a:buNone/>
            </a:pPr>
            <a:r>
              <a:rPr lang="en-US" sz="1800" smtClean="0">
                <a:latin typeface="Consolas" pitchFamily="49" charset="0"/>
                <a:cs typeface="Consolas" pitchFamily="49" charset="0"/>
              </a:rPr>
              <a:t>		int factorial ( int n ) {</a:t>
            </a:r>
          </a:p>
          <a:p>
            <a:pPr>
              <a:buFont typeface="Arial" charset="0"/>
              <a:buNone/>
            </a:pPr>
            <a:r>
              <a:rPr lang="en-US" sz="1800" smtClean="0">
                <a:latin typeface="Consolas" pitchFamily="49" charset="0"/>
                <a:cs typeface="Consolas" pitchFamily="49" charset="0"/>
              </a:rPr>
              <a:t>			if ( n == 0 ) {</a:t>
            </a:r>
          </a:p>
          <a:p>
            <a:pPr>
              <a:buFont typeface="Arial" charset="0"/>
              <a:buNone/>
            </a:pPr>
            <a:r>
              <a:rPr lang="en-US" sz="1800" smtClean="0">
                <a:latin typeface="Consolas" pitchFamily="49" charset="0"/>
                <a:cs typeface="Consolas" pitchFamily="49" charset="0"/>
              </a:rPr>
              <a:t>				return 1;</a:t>
            </a:r>
          </a:p>
          <a:p>
            <a:pPr>
              <a:buFont typeface="Arial" charset="0"/>
              <a:buNone/>
            </a:pPr>
            <a:r>
              <a:rPr lang="en-US" sz="1800" smtClean="0">
                <a:latin typeface="Consolas" pitchFamily="49" charset="0"/>
                <a:cs typeface="Consolas" pitchFamily="49" charset="0"/>
              </a:rPr>
              <a:t>			} else {</a:t>
            </a:r>
          </a:p>
          <a:p>
            <a:pPr>
              <a:buFont typeface="Arial" charset="0"/>
              <a:buNone/>
            </a:pPr>
            <a:r>
              <a:rPr lang="en-US" sz="1800" smtClean="0">
                <a:latin typeface="Consolas" pitchFamily="49" charset="0"/>
                <a:cs typeface="Consolas" pitchFamily="49" charset="0"/>
              </a:rPr>
              <a:t>				return n * factorial ( n – 1 );</a:t>
            </a:r>
          </a:p>
          <a:p>
            <a:pPr>
              <a:buFont typeface="Arial" charset="0"/>
              <a:buNone/>
            </a:pPr>
            <a:r>
              <a:rPr lang="en-US" sz="1800" smtClean="0">
                <a:latin typeface="Consolas" pitchFamily="49" charset="0"/>
                <a:cs typeface="Consolas" pitchFamily="49" charset="0"/>
              </a:rPr>
              <a:t>			}</a:t>
            </a:r>
          </a:p>
          <a:p>
            <a:pPr>
              <a:buFont typeface="Arial" charset="0"/>
              <a:buNone/>
            </a:pPr>
            <a:r>
              <a:rPr lang="en-US" sz="1800" smtClean="0">
                <a:latin typeface="Consolas" pitchFamily="49" charset="0"/>
                <a:cs typeface="Consolas" pitchFamily="49"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p:txBody>
          <a:bodyPr/>
          <a:lstStyle/>
          <a:p>
            <a:r>
              <a:rPr lang="en-US" smtClean="0">
                <a:solidFill>
                  <a:srgbClr val="000000"/>
                </a:solidFill>
                <a:latin typeface="Arial" charset="0"/>
                <a:cs typeface="Arial" charset="0"/>
              </a:rPr>
              <a:t>Control Statements</a:t>
            </a:r>
            <a:endParaRPr lang="en-US" sz="3600" smtClean="0">
              <a:latin typeface="Arial" charset="0"/>
              <a:cs typeface="Arial" charset="0"/>
            </a:endParaRPr>
          </a:p>
        </p:txBody>
      </p:sp>
      <p:sp>
        <p:nvSpPr>
          <p:cNvPr id="45059"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In others, it is less obvious</a:t>
            </a:r>
          </a:p>
          <a:p>
            <a:pPr lvl="1"/>
            <a:r>
              <a:rPr lang="en-US" smtClean="0">
                <a:latin typeface="Arial" charset="0"/>
                <a:cs typeface="Arial" charset="0"/>
              </a:rPr>
              <a:t>Find the maximum entry in an array:</a:t>
            </a:r>
            <a:endParaRPr lang="en-US" sz="2000" smtClean="0">
              <a:latin typeface="Arial" charset="0"/>
              <a:cs typeface="Arial" charset="0"/>
            </a:endParaRPr>
          </a:p>
          <a:p>
            <a:pPr lvl="1">
              <a:buFont typeface="Arial" charset="0"/>
              <a:buNone/>
            </a:pPr>
            <a:endParaRPr lang="en-US" sz="2000" smtClean="0">
              <a:latin typeface="Arial" charset="0"/>
              <a:cs typeface="Arial" charset="0"/>
            </a:endParaRPr>
          </a:p>
          <a:p>
            <a:pPr>
              <a:buFont typeface="Arial" charset="0"/>
              <a:buNone/>
            </a:pPr>
            <a:r>
              <a:rPr lang="en-US" sz="1600" smtClean="0">
                <a:latin typeface="Consolas" pitchFamily="49" charset="0"/>
                <a:cs typeface="Consolas" pitchFamily="49" charset="0"/>
              </a:rPr>
              <a:t>		int find_max( int *array, int n ) {</a:t>
            </a:r>
          </a:p>
          <a:p>
            <a:pPr>
              <a:buFont typeface="Arial" charset="0"/>
              <a:buNone/>
            </a:pPr>
            <a:r>
              <a:rPr lang="en-US" sz="1600" smtClean="0">
                <a:latin typeface="Consolas" pitchFamily="49" charset="0"/>
                <a:cs typeface="Consolas" pitchFamily="49" charset="0"/>
              </a:rPr>
              <a:t>		    max = array[0];</a:t>
            </a:r>
          </a:p>
          <a:p>
            <a:pPr>
              <a:buFont typeface="Arial" charset="0"/>
              <a:buNone/>
            </a:pPr>
            <a:endParaRPr lang="en-US" sz="1600" smtClean="0">
              <a:latin typeface="Consolas" pitchFamily="49" charset="0"/>
              <a:cs typeface="Consolas" pitchFamily="49" charset="0"/>
            </a:endParaRPr>
          </a:p>
          <a:p>
            <a:pPr>
              <a:buFont typeface="Arial" charset="0"/>
              <a:buNone/>
            </a:pPr>
            <a:r>
              <a:rPr lang="en-US" sz="1600" smtClean="0">
                <a:latin typeface="Consolas" pitchFamily="49" charset="0"/>
                <a:cs typeface="Consolas" pitchFamily="49" charset="0"/>
              </a:rPr>
              <a:t>		    for ( int i = 1; i &lt; n; ++i ) {</a:t>
            </a:r>
          </a:p>
          <a:p>
            <a:pPr>
              <a:buFont typeface="Arial" charset="0"/>
              <a:buNone/>
            </a:pPr>
            <a:r>
              <a:rPr lang="en-US" sz="1600" smtClean="0">
                <a:latin typeface="Consolas" pitchFamily="49" charset="0"/>
                <a:cs typeface="Consolas" pitchFamily="49" charset="0"/>
              </a:rPr>
              <a:t>		        if ( array[i] &gt; max ) {</a:t>
            </a:r>
          </a:p>
          <a:p>
            <a:pPr>
              <a:buFont typeface="Arial" charset="0"/>
              <a:buNone/>
            </a:pPr>
            <a:r>
              <a:rPr lang="en-US" sz="1600" smtClean="0">
                <a:latin typeface="Consolas" pitchFamily="49" charset="0"/>
                <a:cs typeface="Consolas" pitchFamily="49" charset="0"/>
              </a:rPr>
              <a:t>		            </a:t>
            </a:r>
            <a:r>
              <a:rPr lang="en-US" sz="1600" b="1" smtClean="0">
                <a:solidFill>
                  <a:srgbClr val="FF0000"/>
                </a:solidFill>
                <a:latin typeface="Consolas" pitchFamily="49" charset="0"/>
                <a:cs typeface="Consolas" pitchFamily="49" charset="0"/>
              </a:rPr>
              <a:t>max = array[i];</a:t>
            </a:r>
          </a:p>
          <a:p>
            <a:pPr>
              <a:buFont typeface="Arial" charset="0"/>
              <a:buNone/>
            </a:pPr>
            <a:r>
              <a:rPr lang="en-US" sz="1600" smtClean="0">
                <a:latin typeface="Consolas" pitchFamily="49" charset="0"/>
                <a:cs typeface="Consolas" pitchFamily="49" charset="0"/>
              </a:rPr>
              <a:t>		        }</a:t>
            </a:r>
          </a:p>
          <a:p>
            <a:pPr>
              <a:buFont typeface="Arial" charset="0"/>
              <a:buNone/>
            </a:pPr>
            <a:r>
              <a:rPr lang="en-US" sz="1600" smtClean="0">
                <a:latin typeface="Consolas" pitchFamily="49" charset="0"/>
                <a:cs typeface="Consolas" pitchFamily="49" charset="0"/>
              </a:rPr>
              <a:t>		    }</a:t>
            </a:r>
          </a:p>
          <a:p>
            <a:pPr>
              <a:buFont typeface="Arial" charset="0"/>
              <a:buNone/>
            </a:pPr>
            <a:endParaRPr lang="en-US" sz="1600" smtClean="0">
              <a:latin typeface="Consolas" pitchFamily="49" charset="0"/>
              <a:cs typeface="Consolas" pitchFamily="49" charset="0"/>
            </a:endParaRPr>
          </a:p>
          <a:p>
            <a:pPr>
              <a:buFont typeface="Arial" charset="0"/>
              <a:buNone/>
            </a:pPr>
            <a:r>
              <a:rPr lang="en-US" sz="1600" smtClean="0">
                <a:latin typeface="Consolas" pitchFamily="49" charset="0"/>
                <a:cs typeface="Consolas" pitchFamily="49" charset="0"/>
              </a:rPr>
              <a:t>		    return max;</a:t>
            </a:r>
          </a:p>
          <a:p>
            <a:pPr>
              <a:buFont typeface="Arial" charset="0"/>
              <a:buNone/>
            </a:pPr>
            <a:r>
              <a:rPr lang="en-US" sz="1600" smtClean="0">
                <a:latin typeface="Consolas" pitchFamily="49" charset="0"/>
                <a:cs typeface="Consolas" pitchFamily="49"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p:txBody>
          <a:bodyPr/>
          <a:lstStyle/>
          <a:p>
            <a:r>
              <a:rPr lang="en-US" smtClean="0">
                <a:latin typeface="Arial" charset="0"/>
                <a:cs typeface="Arial" charset="0"/>
              </a:rPr>
              <a:t>Analysis of Statements</a:t>
            </a:r>
          </a:p>
        </p:txBody>
      </p:sp>
      <p:sp>
        <p:nvSpPr>
          <p:cNvPr id="46083" name="Rectangle 3"/>
          <p:cNvSpPr>
            <a:spLocks noGrp="1"/>
          </p:cNvSpPr>
          <p:nvPr>
            <p:ph type="body" idx="4294967295"/>
          </p:nvPr>
        </p:nvSpPr>
        <p:spPr/>
        <p:txBody>
          <a:bodyPr/>
          <a:lstStyle/>
          <a:p>
            <a:pPr>
              <a:buFont typeface="Arial" charset="0"/>
              <a:buNone/>
            </a:pPr>
            <a:r>
              <a:rPr lang="en-US" smtClean="0">
                <a:latin typeface="Arial" charset="0"/>
                <a:cs typeface="Arial" charset="0"/>
              </a:rPr>
              <a:t>	In this case, we don’t know</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If we had information about the distribution of the entries of the array, we may be able to determine it</a:t>
            </a:r>
          </a:p>
          <a:p>
            <a:pPr lvl="1"/>
            <a:r>
              <a:rPr lang="en-US" smtClean="0">
                <a:latin typeface="Arial" charset="0"/>
                <a:cs typeface="Arial" charset="0"/>
              </a:rPr>
              <a:t>if the list is sorted (ascending) it will always be run</a:t>
            </a:r>
          </a:p>
          <a:p>
            <a:pPr lvl="1"/>
            <a:r>
              <a:rPr lang="en-US" smtClean="0">
                <a:latin typeface="Arial" charset="0"/>
                <a:cs typeface="Arial" charset="0"/>
              </a:rPr>
              <a:t>if the list is sorted (descending) it will be run once</a:t>
            </a:r>
          </a:p>
          <a:p>
            <a:pPr lvl="1"/>
            <a:r>
              <a:rPr lang="en-US" smtClean="0">
                <a:latin typeface="Arial" charset="0"/>
                <a:cs typeface="Arial" charset="0"/>
              </a:rPr>
              <a:t>if the list is uniformly randomly distributed, then???</a:t>
            </a:r>
            <a:endParaRPr lang="en-US" sz="2000" smtClean="0">
              <a:latin typeface="Arial" charset="0"/>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p:txBody>
          <a:bodyPr/>
          <a:lstStyle/>
          <a:p>
            <a:r>
              <a:rPr lang="en-US" smtClean="0">
                <a:latin typeface="Arial" charset="0"/>
                <a:cs typeface="Arial" charset="0"/>
              </a:rPr>
              <a:t>Condition-controlled Loops</a:t>
            </a:r>
          </a:p>
        </p:txBody>
      </p:sp>
      <p:sp>
        <p:nvSpPr>
          <p:cNvPr id="47107" name="Rectangle 3"/>
          <p:cNvSpPr>
            <a:spLocks noGrp="1"/>
          </p:cNvSpPr>
          <p:nvPr>
            <p:ph type="body" idx="4294967295"/>
          </p:nvPr>
        </p:nvSpPr>
        <p:spPr/>
        <p:txBody>
          <a:bodyPr/>
          <a:lstStyle/>
          <a:p>
            <a:pPr>
              <a:buFont typeface="Arial" charset="0"/>
              <a:buNone/>
            </a:pPr>
            <a:r>
              <a:rPr lang="en-US" smtClean="0">
                <a:latin typeface="Arial" charset="0"/>
                <a:cs typeface="Arial" charset="0"/>
              </a:rPr>
              <a:t>	The C++ for loop is a condition controlled statement:</a:t>
            </a:r>
          </a:p>
          <a:p>
            <a:pPr>
              <a:buFont typeface="Arial" charset="0"/>
              <a:buNone/>
            </a:pPr>
            <a:r>
              <a:rPr lang="en-US" sz="1800" smtClean="0">
                <a:latin typeface="Consolas" pitchFamily="49" charset="0"/>
                <a:cs typeface="Arial" charset="0"/>
              </a:rPr>
              <a:t>	</a:t>
            </a:r>
            <a:r>
              <a:rPr lang="en-US" sz="1800" b="1" smtClean="0">
                <a:latin typeface="Consolas" pitchFamily="49" charset="0"/>
                <a:cs typeface="Arial" charset="0"/>
              </a:rPr>
              <a:t>	</a:t>
            </a:r>
            <a:r>
              <a:rPr lang="en-US" sz="1800" smtClean="0">
                <a:latin typeface="Consolas" pitchFamily="49" charset="0"/>
                <a:cs typeface="Arial" charset="0"/>
              </a:rPr>
              <a:t>for ( int i = 0; i &lt; N; ++i ) {</a:t>
            </a:r>
          </a:p>
          <a:p>
            <a:pPr>
              <a:buFont typeface="Arial" charset="0"/>
              <a:buNone/>
            </a:pPr>
            <a:r>
              <a:rPr lang="en-US" sz="1800" smtClean="0">
                <a:latin typeface="Consolas" pitchFamily="49" charset="0"/>
                <a:cs typeface="Arial" charset="0"/>
              </a:rPr>
              <a:t>			// ...</a:t>
            </a:r>
          </a:p>
          <a:p>
            <a:pPr>
              <a:buFont typeface="Arial" charset="0"/>
              <a:buNone/>
            </a:pPr>
            <a:r>
              <a:rPr lang="en-US" sz="1800" smtClean="0">
                <a:latin typeface="Consolas" pitchFamily="49" charset="0"/>
                <a:cs typeface="Arial" charset="0"/>
              </a:rPr>
              <a:t>		}</a:t>
            </a:r>
          </a:p>
          <a:p>
            <a:pPr>
              <a:buFont typeface="Arial" charset="0"/>
              <a:buNone/>
            </a:pPr>
            <a:r>
              <a:rPr lang="en-US" smtClean="0">
                <a:latin typeface="Arial" charset="0"/>
                <a:cs typeface="Arial" charset="0"/>
              </a:rPr>
              <a:t>	is identical to</a:t>
            </a:r>
          </a:p>
          <a:p>
            <a:pPr>
              <a:buFont typeface="Arial" charset="0"/>
              <a:buNone/>
            </a:pPr>
            <a:r>
              <a:rPr lang="en-US" sz="1800" smtClean="0">
                <a:latin typeface="Consolas" pitchFamily="49" charset="0"/>
                <a:cs typeface="Arial" charset="0"/>
              </a:rPr>
              <a:t>		int i = 0;			// initialization</a:t>
            </a:r>
          </a:p>
          <a:p>
            <a:pPr>
              <a:buFont typeface="Arial" charset="0"/>
              <a:buNone/>
            </a:pPr>
            <a:r>
              <a:rPr lang="en-US" sz="1800" smtClean="0">
                <a:latin typeface="Consolas" pitchFamily="49" charset="0"/>
                <a:cs typeface="Arial" charset="0"/>
              </a:rPr>
              <a:t>		while ( i &lt; N ) {		// condition</a:t>
            </a:r>
          </a:p>
          <a:p>
            <a:pPr>
              <a:buFont typeface="Arial" charset="0"/>
              <a:buNone/>
            </a:pPr>
            <a:r>
              <a:rPr lang="en-US" sz="1800" smtClean="0">
                <a:latin typeface="Consolas" pitchFamily="49" charset="0"/>
                <a:cs typeface="Arial" charset="0"/>
              </a:rPr>
              <a:t>		    // ...</a:t>
            </a:r>
          </a:p>
          <a:p>
            <a:pPr>
              <a:buFont typeface="Arial" charset="0"/>
              <a:buNone/>
            </a:pPr>
            <a:r>
              <a:rPr lang="en-US" sz="1800" smtClean="0">
                <a:latin typeface="Consolas" pitchFamily="49" charset="0"/>
                <a:cs typeface="Arial" charset="0"/>
              </a:rPr>
              <a:t>		    ++i;			// increment</a:t>
            </a:r>
          </a:p>
          <a:p>
            <a:pPr>
              <a:buFont typeface="Arial" charset="0"/>
              <a:buNone/>
            </a:pPr>
            <a:r>
              <a:rPr lang="en-US" sz="1800" smtClean="0">
                <a:latin typeface="Consolas" pitchFamily="49" charset="0"/>
                <a:cs typeface="Arial" charset="0"/>
              </a:rPr>
              <a:t>		}</a:t>
            </a:r>
          </a:p>
          <a:p>
            <a:pPr>
              <a:buFont typeface="Arial" charset="0"/>
              <a:buNone/>
            </a:pPr>
            <a:endParaRPr lang="en-US" sz="1800" smtClean="0">
              <a:latin typeface="Arial" charset="0"/>
              <a:cs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p:txBody>
          <a:bodyPr/>
          <a:lstStyle/>
          <a:p>
            <a:r>
              <a:rPr lang="en-US" smtClean="0">
                <a:latin typeface="Arial" charset="0"/>
                <a:cs typeface="Arial" charset="0"/>
              </a:rPr>
              <a:t>Condition-controlled Loops</a:t>
            </a:r>
          </a:p>
        </p:txBody>
      </p:sp>
      <p:sp>
        <p:nvSpPr>
          <p:cNvPr id="48131" name="Rectangle 3"/>
          <p:cNvSpPr>
            <a:spLocks noGrp="1"/>
          </p:cNvSpPr>
          <p:nvPr>
            <p:ph type="body" idx="4294967295"/>
          </p:nvPr>
        </p:nvSpPr>
        <p:spPr/>
        <p:txBody>
          <a:bodyPr/>
          <a:lstStyle/>
          <a:p>
            <a:pPr>
              <a:buFont typeface="Arial" charset="0"/>
              <a:buNone/>
            </a:pPr>
            <a:r>
              <a:rPr lang="en-US" smtClean="0">
                <a:latin typeface="Arial" charset="0"/>
                <a:cs typeface="Arial" charset="0"/>
              </a:rPr>
              <a:t>	The initialization, condition, and increment usually are single statements running in </a:t>
            </a:r>
            <a:r>
              <a:rPr lang="en-US" b="1" smtClean="0">
                <a:latin typeface="Symbol" pitchFamily="18" charset="2"/>
                <a:cs typeface="Arial" charset="0"/>
              </a:rPr>
              <a:t>Q</a:t>
            </a:r>
            <a:r>
              <a:rPr lang="en-US" smtClean="0">
                <a:latin typeface="Times New Roman" pitchFamily="18" charset="0"/>
                <a:cs typeface="Arial" charset="0"/>
              </a:rPr>
              <a:t>(1)</a:t>
            </a:r>
            <a:endParaRPr lang="en-US" smtClean="0">
              <a:latin typeface="Arial" charset="0"/>
              <a:cs typeface="Arial" charset="0"/>
            </a:endParaRPr>
          </a:p>
          <a:p>
            <a:pPr>
              <a:buFont typeface="Arial" charset="0"/>
              <a:buNone/>
            </a:pPr>
            <a:endParaRPr lang="en-US" sz="1800" smtClean="0">
              <a:latin typeface="Consolas" pitchFamily="49" charset="0"/>
              <a:cs typeface="Arial" charset="0"/>
            </a:endParaRPr>
          </a:p>
          <a:p>
            <a:pPr>
              <a:buFont typeface="Arial" charset="0"/>
              <a:buNone/>
            </a:pPr>
            <a:r>
              <a:rPr lang="en-US" sz="1800" smtClean="0">
                <a:latin typeface="Consolas" pitchFamily="49" charset="0"/>
                <a:cs typeface="Arial" charset="0"/>
              </a:rPr>
              <a:t>	</a:t>
            </a:r>
            <a:r>
              <a:rPr lang="en-US" sz="1800" b="1" smtClean="0">
                <a:latin typeface="Consolas" pitchFamily="49" charset="0"/>
                <a:cs typeface="Arial" charset="0"/>
              </a:rPr>
              <a:t>	</a:t>
            </a:r>
            <a:r>
              <a:rPr lang="en-US" sz="1800" smtClean="0">
                <a:latin typeface="Consolas" pitchFamily="49" charset="0"/>
                <a:cs typeface="Arial" charset="0"/>
              </a:rPr>
              <a:t>for ( int i = 0; i &lt; N; ++i ) {</a:t>
            </a:r>
          </a:p>
          <a:p>
            <a:pPr>
              <a:buFont typeface="Arial" charset="0"/>
              <a:buNone/>
            </a:pPr>
            <a:r>
              <a:rPr lang="en-US" sz="1800" smtClean="0">
                <a:latin typeface="Consolas" pitchFamily="49" charset="0"/>
                <a:cs typeface="Arial" charset="0"/>
              </a:rPr>
              <a:t>			// ...</a:t>
            </a:r>
          </a:p>
          <a:p>
            <a:pPr>
              <a:buFont typeface="Arial" charset="0"/>
              <a:buNone/>
            </a:pPr>
            <a:r>
              <a:rPr lang="en-US" sz="1800" smtClean="0">
                <a:latin typeface="Consolas" pitchFamily="49" charset="0"/>
                <a:cs typeface="Arial" charset="0"/>
              </a:rPr>
              <a:t>		}</a:t>
            </a:r>
          </a:p>
          <a:p>
            <a:pPr>
              <a:buFont typeface="Arial" charset="0"/>
              <a:buNone/>
            </a:pPr>
            <a:r>
              <a:rPr lang="en-US" smtClean="0">
                <a:latin typeface="Arial" charset="0"/>
                <a:cs typeface="Arial" charset="0"/>
              </a:rPr>
              <a:t>	</a:t>
            </a:r>
            <a:endParaRPr lang="en-US" sz="1800" smtClean="0">
              <a:latin typeface="Arial" charset="0"/>
              <a:cs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p:txBody>
          <a:bodyPr/>
          <a:lstStyle/>
          <a:p>
            <a:r>
              <a:rPr lang="en-US" smtClean="0">
                <a:latin typeface="Arial" charset="0"/>
                <a:cs typeface="Arial" charset="0"/>
              </a:rPr>
              <a:t>Condition-controlled Loops</a:t>
            </a:r>
          </a:p>
        </p:txBody>
      </p:sp>
      <p:sp>
        <p:nvSpPr>
          <p:cNvPr id="49155"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The initialization, condition, and increment statements are usually </a:t>
            </a:r>
            <a:r>
              <a:rPr lang="en-US" b="1" dirty="0" smtClean="0">
                <a:latin typeface="Symbol" pitchFamily="18" charset="2"/>
                <a:cs typeface="Arial" charset="0"/>
              </a:rPr>
              <a:t>Q</a:t>
            </a:r>
            <a:r>
              <a:rPr lang="en-US" dirty="0" smtClean="0">
                <a:latin typeface="Times New Roman" pitchFamily="18" charset="0"/>
                <a:cs typeface="Arial" charset="0"/>
              </a:rPr>
              <a:t>(1)</a:t>
            </a:r>
            <a:endParaRPr lang="en-US" dirty="0" smtClean="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For example,</a:t>
            </a:r>
          </a:p>
          <a:p>
            <a:pPr>
              <a:buFont typeface="Arial" charset="0"/>
              <a:buNone/>
            </a:pPr>
            <a:r>
              <a:rPr lang="en-US" sz="1600" b="1" dirty="0" smtClean="0">
                <a:latin typeface="Courier New" pitchFamily="49" charset="0"/>
                <a:cs typeface="Arial" charset="0"/>
              </a:rPr>
              <a:t>     for ( </a:t>
            </a:r>
            <a:r>
              <a:rPr lang="en-US" sz="1600" b="1" dirty="0" err="1" smtClean="0">
                <a:solidFill>
                  <a:srgbClr val="FF0000"/>
                </a:solidFill>
                <a:latin typeface="Courier New" pitchFamily="49" charset="0"/>
                <a:cs typeface="Arial" charset="0"/>
              </a:rPr>
              <a:t>int</a:t>
            </a:r>
            <a:r>
              <a:rPr lang="en-US" sz="1600" b="1" dirty="0" smtClean="0">
                <a:solidFill>
                  <a:srgbClr val="FF0000"/>
                </a:solidFill>
                <a:latin typeface="Courier New" pitchFamily="49" charset="0"/>
                <a:cs typeface="Arial" charset="0"/>
              </a:rPr>
              <a:t> </a:t>
            </a:r>
            <a:r>
              <a:rPr lang="en-US" sz="1600" b="1" dirty="0" err="1" smtClean="0">
                <a:solidFill>
                  <a:srgbClr val="FF0000"/>
                </a:solidFill>
                <a:latin typeface="Courier New" pitchFamily="49" charset="0"/>
                <a:cs typeface="Arial" charset="0"/>
              </a:rPr>
              <a:t>i</a:t>
            </a:r>
            <a:r>
              <a:rPr lang="en-US" sz="1600" b="1" dirty="0" smtClean="0">
                <a:solidFill>
                  <a:srgbClr val="FF0000"/>
                </a:solidFill>
                <a:latin typeface="Courier New" pitchFamily="49" charset="0"/>
                <a:cs typeface="Arial" charset="0"/>
              </a:rPr>
              <a:t> = 0</a:t>
            </a:r>
            <a:r>
              <a:rPr lang="en-US" sz="1600" b="1" dirty="0" smtClean="0">
                <a:latin typeface="Courier New" pitchFamily="49" charset="0"/>
                <a:cs typeface="Arial" charset="0"/>
              </a:rPr>
              <a:t>; </a:t>
            </a:r>
            <a:r>
              <a:rPr lang="en-US" sz="1600" b="1" dirty="0" err="1" smtClean="0">
                <a:solidFill>
                  <a:srgbClr val="FF0000"/>
                </a:solidFill>
                <a:latin typeface="Courier New" pitchFamily="49" charset="0"/>
                <a:cs typeface="Arial" charset="0"/>
              </a:rPr>
              <a:t>i</a:t>
            </a:r>
            <a:r>
              <a:rPr lang="en-US" sz="1600" b="1" dirty="0" smtClean="0">
                <a:solidFill>
                  <a:srgbClr val="FF0000"/>
                </a:solidFill>
                <a:latin typeface="Courier New" pitchFamily="49" charset="0"/>
                <a:cs typeface="Arial" charset="0"/>
              </a:rPr>
              <a:t> &lt; n</a:t>
            </a:r>
            <a:r>
              <a:rPr lang="en-US" sz="1600" b="1" dirty="0" smtClean="0">
                <a:latin typeface="Courier New" pitchFamily="49" charset="0"/>
                <a:cs typeface="Arial" charset="0"/>
              </a:rPr>
              <a:t>; </a:t>
            </a:r>
            <a:r>
              <a:rPr lang="en-US" sz="1600" b="1" dirty="0" smtClean="0">
                <a:solidFill>
                  <a:srgbClr val="FF0000"/>
                </a:solidFill>
                <a:latin typeface="Courier New" pitchFamily="49" charset="0"/>
                <a:cs typeface="Arial" charset="0"/>
              </a:rPr>
              <a:t>++</a:t>
            </a:r>
            <a:r>
              <a:rPr lang="en-US" sz="1600" b="1" dirty="0" err="1" smtClean="0">
                <a:solidFill>
                  <a:srgbClr val="FF0000"/>
                </a:solidFill>
                <a:latin typeface="Courier New" pitchFamily="49" charset="0"/>
                <a:cs typeface="Arial" charset="0"/>
              </a:rPr>
              <a:t>i</a:t>
            </a:r>
            <a:r>
              <a:rPr lang="en-US" sz="1600" b="1" dirty="0" smtClean="0">
                <a:latin typeface="Courier New" pitchFamily="49" charset="0"/>
                <a:cs typeface="Arial" charset="0"/>
              </a:rPr>
              <a:t> ) {</a:t>
            </a:r>
          </a:p>
          <a:p>
            <a:pPr>
              <a:buFont typeface="Arial" charset="0"/>
              <a:buNone/>
            </a:pPr>
            <a:r>
              <a:rPr lang="en-US" sz="1600" b="1" dirty="0" smtClean="0">
                <a:latin typeface="Courier New" pitchFamily="49" charset="0"/>
                <a:cs typeface="Arial" charset="0"/>
              </a:rPr>
              <a:t>         // ...</a:t>
            </a:r>
            <a:endParaRPr lang="en-US" sz="1600" dirty="0" smtClean="0">
              <a:latin typeface="Arial" charset="0"/>
              <a:cs typeface="Arial" charset="0"/>
            </a:endParaRPr>
          </a:p>
          <a:p>
            <a:pPr>
              <a:buFont typeface="Arial" charset="0"/>
              <a:buNone/>
            </a:pPr>
            <a:r>
              <a:rPr lang="en-US" sz="1600" b="1" dirty="0" smtClean="0">
                <a:latin typeface="Courier New" pitchFamily="49" charset="0"/>
                <a:cs typeface="Arial" charset="0"/>
              </a:rPr>
              <a:t>     }</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Assuming there are no break or return statements in the loop,</a:t>
            </a:r>
            <a:br>
              <a:rPr lang="en-US" dirty="0" smtClean="0">
                <a:latin typeface="Arial" charset="0"/>
                <a:cs typeface="Arial" charset="0"/>
              </a:rPr>
            </a:br>
            <a:r>
              <a:rPr lang="en-US" dirty="0" smtClean="0">
                <a:latin typeface="Arial" charset="0"/>
                <a:cs typeface="Arial" charset="0"/>
              </a:rPr>
              <a:t>the run time is </a:t>
            </a:r>
            <a:r>
              <a:rPr lang="en-US" b="1" dirty="0" smtClean="0">
                <a:latin typeface="Symbol" pitchFamily="18" charset="2"/>
                <a:cs typeface="Arial" charset="0"/>
              </a:rPr>
              <a:t>W</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a:t>
            </a:r>
            <a:endParaRPr lang="en-US" dirty="0" smtClean="0">
              <a:latin typeface="Arial" charset="0"/>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p:txBody>
          <a:bodyPr/>
          <a:lstStyle/>
          <a:p>
            <a:r>
              <a:rPr lang="en-US" smtClean="0">
                <a:latin typeface="Arial" charset="0"/>
                <a:cs typeface="Arial" charset="0"/>
              </a:rPr>
              <a:t>Motivation</a:t>
            </a:r>
          </a:p>
        </p:txBody>
      </p:sp>
      <p:sp>
        <p:nvSpPr>
          <p:cNvPr id="22531" name="Rectangle 3"/>
          <p:cNvSpPr>
            <a:spLocks noGrp="1"/>
          </p:cNvSpPr>
          <p:nvPr>
            <p:ph type="body" idx="4294967295"/>
          </p:nvPr>
        </p:nvSpPr>
        <p:spPr>
          <a:xfrm>
            <a:off x="457200" y="1639888"/>
            <a:ext cx="8229600" cy="4525962"/>
          </a:xfrm>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The goal of algorithm analysis is to take a block of code and determine the asymptotic run time or asymptotic memory requirements based on various parameters</a:t>
            </a:r>
          </a:p>
          <a:p>
            <a:pPr lvl="1"/>
            <a:r>
              <a:rPr lang="en-US" smtClean="0">
                <a:latin typeface="Arial" charset="0"/>
                <a:cs typeface="Arial" charset="0"/>
              </a:rPr>
              <a:t>Given an array of size </a:t>
            </a:r>
            <a:r>
              <a:rPr lang="en-US" i="1" smtClean="0">
                <a:latin typeface="Times New Roman" pitchFamily="18" charset="0"/>
                <a:cs typeface="Times New Roman" pitchFamily="18" charset="0"/>
              </a:rPr>
              <a:t>n</a:t>
            </a:r>
            <a:r>
              <a:rPr lang="en-US" smtClean="0">
                <a:latin typeface="Arial" charset="0"/>
                <a:cs typeface="Arial" charset="0"/>
              </a:rPr>
              <a:t>:</a:t>
            </a:r>
            <a:endParaRPr lang="en-US" sz="1400" smtClean="0">
              <a:latin typeface="Arial" charset="0"/>
              <a:cs typeface="Arial" charset="0"/>
            </a:endParaRPr>
          </a:p>
          <a:p>
            <a:pPr lvl="2"/>
            <a:r>
              <a:rPr lang="en-US" smtClean="0">
                <a:latin typeface="Arial" charset="0"/>
                <a:cs typeface="Arial" charset="0"/>
              </a:rPr>
              <a:t>Selection sort requires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a:t>
            </a:r>
            <a:r>
              <a:rPr lang="en-US" smtClean="0">
                <a:latin typeface="Arial" charset="0"/>
                <a:cs typeface="Arial" charset="0"/>
              </a:rPr>
              <a:t> time </a:t>
            </a:r>
          </a:p>
          <a:p>
            <a:pPr lvl="2"/>
            <a:r>
              <a:rPr lang="en-US" smtClean="0">
                <a:latin typeface="Arial" charset="0"/>
                <a:cs typeface="Arial" charset="0"/>
              </a:rPr>
              <a:t>Merge sort, quick sort, and heap sort all require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 </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time</a:t>
            </a:r>
          </a:p>
          <a:p>
            <a:pPr lvl="1"/>
            <a:r>
              <a:rPr lang="en-US" sz="2000" smtClean="0">
                <a:latin typeface="Arial" charset="0"/>
                <a:cs typeface="Arial" charset="0"/>
              </a:rPr>
              <a:t>However:</a:t>
            </a:r>
          </a:p>
          <a:p>
            <a:pPr lvl="2"/>
            <a:r>
              <a:rPr lang="en-US" smtClean="0">
                <a:latin typeface="Arial" charset="0"/>
                <a:cs typeface="Arial" charset="0"/>
              </a:rPr>
              <a:t>Merge sort requires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additional memory </a:t>
            </a:r>
          </a:p>
          <a:p>
            <a:pPr lvl="2"/>
            <a:r>
              <a:rPr lang="en-US" smtClean="0">
                <a:latin typeface="Arial" charset="0"/>
                <a:cs typeface="Arial" charset="0"/>
              </a:rPr>
              <a:t>Quick sort requires  </a:t>
            </a:r>
            <a:r>
              <a:rPr lang="en-US" b="1" smtClean="0">
                <a:latin typeface="Symbol" pitchFamily="18" charset="2"/>
                <a:cs typeface="Arial" charset="0"/>
              </a:rPr>
              <a:t>Q</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additional memory</a:t>
            </a:r>
          </a:p>
          <a:p>
            <a:pPr lvl="2"/>
            <a:r>
              <a:rPr lang="en-US" smtClean="0">
                <a:latin typeface="Arial" charset="0"/>
                <a:cs typeface="Arial" charset="0"/>
              </a:rPr>
              <a:t>Heap sort requires  </a:t>
            </a:r>
            <a:r>
              <a:rPr lang="en-US" b="1" smtClean="0">
                <a:latin typeface="Symbol" pitchFamily="18" charset="2"/>
                <a:cs typeface="Arial" charset="0"/>
              </a:rPr>
              <a:t>Q</a:t>
            </a:r>
            <a:r>
              <a:rPr lang="en-US" smtClean="0">
                <a:latin typeface="Times New Roman" pitchFamily="18" charset="0"/>
                <a:cs typeface="Arial" charset="0"/>
              </a:rPr>
              <a:t>(1)</a:t>
            </a:r>
            <a:r>
              <a:rPr lang="en-US" smtClean="0">
                <a:latin typeface="Arial" charset="0"/>
                <a:cs typeface="Arial" charset="0"/>
              </a:rPr>
              <a:t> memory </a:t>
            </a:r>
          </a:p>
          <a:p>
            <a:pPr lvl="2"/>
            <a:endParaRPr lang="en-US" sz="1800" smtClean="0">
              <a:latin typeface="Arial" charset="0"/>
              <a:cs typeface="Arial" charset="0"/>
            </a:endParaRPr>
          </a:p>
          <a:p>
            <a:pPr lvl="2"/>
            <a:endParaRPr lang="en-US" sz="1800" smtClean="0">
              <a:latin typeface="Arial" charset="0"/>
              <a:cs typeface="Arial" charset="0"/>
            </a:endParaRPr>
          </a:p>
          <a:p>
            <a:pPr lvl="2"/>
            <a:endParaRPr lang="en-US" sz="1800" smtClean="0">
              <a:latin typeface="Arial" charset="0"/>
              <a:cs typeface="Arial" charset="0"/>
            </a:endParaRPr>
          </a:p>
          <a:p>
            <a:endParaRPr lang="en-US" smtClean="0">
              <a:latin typeface="Arial" charset="0"/>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idx="4294967295"/>
          </p:nvPr>
        </p:nvSpPr>
        <p:spPr/>
        <p:txBody>
          <a:bodyPr/>
          <a:lstStyle/>
          <a:p>
            <a:r>
              <a:rPr lang="en-US" smtClean="0">
                <a:solidFill>
                  <a:srgbClr val="000000"/>
                </a:solidFill>
                <a:latin typeface="Arial" charset="0"/>
                <a:cs typeface="Arial" charset="0"/>
              </a:rPr>
              <a:t>Condition-controlled Loops</a:t>
            </a:r>
            <a:endParaRPr lang="en-US" sz="3600" smtClean="0">
              <a:latin typeface="Arial" charset="0"/>
              <a:cs typeface="Arial" charset="0"/>
            </a:endParaRPr>
          </a:p>
        </p:txBody>
      </p:sp>
      <p:sp>
        <p:nvSpPr>
          <p:cNvPr id="50179" name="Rectangle 3"/>
          <p:cNvSpPr>
            <a:spLocks noGrp="1"/>
          </p:cNvSpPr>
          <p:nvPr>
            <p:ph type="body" idx="4294967295"/>
          </p:nvPr>
        </p:nvSpPr>
        <p:spPr/>
        <p:txBody>
          <a:bodyPr/>
          <a:lstStyle/>
          <a:p>
            <a:pPr>
              <a:buFont typeface="Arial" charset="0"/>
              <a:buNone/>
            </a:pPr>
            <a:r>
              <a:rPr lang="en-US" smtClean="0">
                <a:latin typeface="Arial" charset="0"/>
                <a:cs typeface="Arial" charset="0"/>
              </a:rPr>
              <a:t>	If the body does not depend on the variable (in this example, </a:t>
            </a:r>
            <a:r>
              <a:rPr lang="en-US" sz="1800" b="1" smtClean="0">
                <a:latin typeface="Courier New" pitchFamily="49" charset="0"/>
                <a:cs typeface="Arial" charset="0"/>
              </a:rPr>
              <a:t>i</a:t>
            </a:r>
            <a:r>
              <a:rPr lang="en-US" smtClean="0">
                <a:latin typeface="Arial" charset="0"/>
                <a:cs typeface="Arial" charset="0"/>
              </a:rPr>
              <a:t>), then the run time of </a:t>
            </a:r>
          </a:p>
          <a:p>
            <a:pPr>
              <a:buFont typeface="Arial" charset="0"/>
              <a:buNone/>
            </a:pPr>
            <a:r>
              <a:rPr lang="en-US" sz="1600" b="1" smtClean="0">
                <a:latin typeface="Courier New" pitchFamily="49" charset="0"/>
                <a:cs typeface="Arial" charset="0"/>
              </a:rPr>
              <a:t>     for ( int i = 0; i &lt; n; ++i ) {</a:t>
            </a:r>
          </a:p>
          <a:p>
            <a:pPr>
              <a:buFont typeface="Arial" charset="0"/>
              <a:buNone/>
            </a:pPr>
            <a:r>
              <a:rPr lang="en-US" sz="1600" b="1" smtClean="0">
                <a:latin typeface="Courier New" pitchFamily="49" charset="0"/>
                <a:cs typeface="Arial" charset="0"/>
              </a:rPr>
              <a:t>         // code which is Theta(f(n))</a:t>
            </a:r>
            <a:endParaRPr lang="en-US" sz="1600" smtClean="0">
              <a:latin typeface="Arial" charset="0"/>
              <a:cs typeface="Arial" charset="0"/>
            </a:endParaRPr>
          </a:p>
          <a:p>
            <a:pPr>
              <a:buFont typeface="Arial" charset="0"/>
              <a:buNone/>
            </a:pPr>
            <a:r>
              <a:rPr lang="en-US" sz="1600" b="1" smtClean="0">
                <a:latin typeface="Courier New" pitchFamily="49" charset="0"/>
                <a:cs typeface="Arial" charset="0"/>
              </a:rPr>
              <a:t>     }</a:t>
            </a:r>
          </a:p>
          <a:p>
            <a:pPr>
              <a:buFont typeface="Arial" charset="0"/>
              <a:buNone/>
            </a:pPr>
            <a:r>
              <a:rPr lang="en-US" smtClean="0">
                <a:latin typeface="Arial" charset="0"/>
                <a:cs typeface="Arial" charset="0"/>
              </a:rPr>
              <a:t>	is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If the body is </a:t>
            </a:r>
            <a:r>
              <a:rPr lang="en-US" b="1" smtClean="0">
                <a:latin typeface="Times New Roman" pitchFamily="18" charset="0"/>
                <a:cs typeface="Arial" charset="0"/>
              </a:rPr>
              <a:t>O</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then the run time of the loop is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p:txBody>
          <a:bodyPr/>
          <a:lstStyle/>
          <a:p>
            <a:r>
              <a:rPr lang="en-US" smtClean="0">
                <a:solidFill>
                  <a:srgbClr val="000000"/>
                </a:solidFill>
                <a:latin typeface="Arial" charset="0"/>
                <a:cs typeface="Arial" charset="0"/>
              </a:rPr>
              <a:t>Condition-controlled Loops</a:t>
            </a:r>
            <a:endParaRPr lang="en-US" sz="3600" smtClean="0">
              <a:latin typeface="Arial" charset="0"/>
              <a:cs typeface="Arial" charset="0"/>
            </a:endParaRPr>
          </a:p>
        </p:txBody>
      </p:sp>
      <p:sp>
        <p:nvSpPr>
          <p:cNvPr id="51203" name="Rectangle 3"/>
          <p:cNvSpPr>
            <a:spLocks noGrp="1"/>
          </p:cNvSpPr>
          <p:nvPr>
            <p:ph type="body" idx="4294967295"/>
          </p:nvPr>
        </p:nvSpPr>
        <p:spPr/>
        <p:txBody>
          <a:bodyPr/>
          <a:lstStyle/>
          <a:p>
            <a:pPr>
              <a:buFont typeface="Arial" charset="0"/>
              <a:buNone/>
            </a:pPr>
            <a:r>
              <a:rPr lang="en-US" smtClean="0">
                <a:latin typeface="Arial" charset="0"/>
                <a:cs typeface="Arial" charset="0"/>
              </a:rPr>
              <a:t>	For example,</a:t>
            </a:r>
          </a:p>
          <a:p>
            <a:pPr>
              <a:buFont typeface="Arial" charset="0"/>
              <a:buNone/>
            </a:pPr>
            <a:r>
              <a:rPr lang="en-US" sz="1400" b="1" smtClean="0">
                <a:latin typeface="Courier New" pitchFamily="49" charset="0"/>
                <a:cs typeface="Arial" charset="0"/>
              </a:rPr>
              <a:t>     int sum = 0; </a:t>
            </a:r>
          </a:p>
          <a:p>
            <a:pPr>
              <a:buFont typeface="Arial" charset="0"/>
              <a:buNone/>
            </a:pPr>
            <a:r>
              <a:rPr lang="en-US" sz="1400" b="1" smtClean="0">
                <a:latin typeface="Courier New" pitchFamily="49" charset="0"/>
                <a:cs typeface="Arial" charset="0"/>
              </a:rPr>
              <a:t>     for ( int i = 0; i &lt; n; ++i ) {</a:t>
            </a:r>
          </a:p>
          <a:p>
            <a:pPr>
              <a:buFont typeface="Arial" charset="0"/>
              <a:buNone/>
            </a:pPr>
            <a:r>
              <a:rPr lang="en-US" sz="1400" b="1" smtClean="0">
                <a:latin typeface="Courier New" pitchFamily="49" charset="0"/>
                <a:cs typeface="Arial" charset="0"/>
              </a:rPr>
              <a:t>         sum += 1;     Theta(</a:t>
            </a:r>
            <a:r>
              <a:rPr lang="en-US" sz="1400" b="1" smtClean="0">
                <a:solidFill>
                  <a:srgbClr val="FF0000"/>
                </a:solidFill>
                <a:latin typeface="Courier New" pitchFamily="49" charset="0"/>
                <a:cs typeface="Arial" charset="0"/>
              </a:rPr>
              <a:t>1</a:t>
            </a:r>
            <a:r>
              <a:rPr lang="en-US" sz="1400" b="1" smtClean="0">
                <a:latin typeface="Courier New" pitchFamily="49" charset="0"/>
                <a:cs typeface="Arial" charset="0"/>
              </a:rPr>
              <a:t>)</a:t>
            </a:r>
            <a:endParaRPr lang="en-US" sz="1400" smtClean="0">
              <a:latin typeface="Arial" charset="0"/>
              <a:cs typeface="Arial" charset="0"/>
            </a:endParaRPr>
          </a:p>
          <a:p>
            <a:pPr>
              <a:buFont typeface="Arial" charset="0"/>
              <a:buNone/>
            </a:pPr>
            <a:r>
              <a:rPr lang="en-US" sz="1400" b="1" smtClean="0">
                <a:latin typeface="Courier New" pitchFamily="49" charset="0"/>
                <a:cs typeface="Arial" charset="0"/>
              </a:rPr>
              <a:t>     }</a:t>
            </a:r>
          </a:p>
          <a:p>
            <a:endParaRPr lang="en-US" smtClean="0">
              <a:latin typeface="Arial" charset="0"/>
              <a:cs typeface="Arial" charset="0"/>
            </a:endParaRPr>
          </a:p>
          <a:p>
            <a:pPr>
              <a:buFont typeface="Arial" charset="0"/>
              <a:buNone/>
            </a:pPr>
            <a:r>
              <a:rPr lang="en-US" smtClean="0">
                <a:latin typeface="Arial" charset="0"/>
                <a:cs typeface="Arial" charset="0"/>
              </a:rPr>
              <a:t>	This code has run time</a:t>
            </a:r>
          </a:p>
          <a:p>
            <a:pPr>
              <a:buFont typeface="Arial" charset="0"/>
              <a:buNone/>
            </a:pPr>
            <a:r>
              <a:rPr lang="en-US" b="1" smtClean="0">
                <a:latin typeface="Symbol" pitchFamily="18" charset="2"/>
                <a:cs typeface="Arial" charset="0"/>
              </a:rPr>
              <a:t>		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solidFill>
                  <a:srgbClr val="FF0000"/>
                </a:solidFill>
                <a:latin typeface="Times New Roman" pitchFamily="18" charset="0"/>
                <a:cs typeface="Arial" charset="0"/>
              </a:rPr>
              <a:t>1</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a:t>
            </a:r>
          </a:p>
          <a:p>
            <a:pPr>
              <a:buFont typeface="Arial" charset="0"/>
              <a:buNone/>
            </a:pPr>
            <a:endParaRPr lang="en-US" smtClean="0">
              <a:latin typeface="Times New Roman" pitchFamily="18" charset="0"/>
              <a:cs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idx="4294967295"/>
          </p:nvPr>
        </p:nvSpPr>
        <p:spPr/>
        <p:txBody>
          <a:bodyPr/>
          <a:lstStyle/>
          <a:p>
            <a:r>
              <a:rPr lang="en-US" smtClean="0">
                <a:solidFill>
                  <a:srgbClr val="000000"/>
                </a:solidFill>
                <a:latin typeface="Arial" charset="0"/>
                <a:cs typeface="Arial" charset="0"/>
              </a:rPr>
              <a:t>Condition-controlled Loops</a:t>
            </a:r>
            <a:endParaRPr lang="en-US" sz="3600" smtClean="0">
              <a:latin typeface="Arial" charset="0"/>
              <a:cs typeface="Arial" charset="0"/>
            </a:endParaRPr>
          </a:p>
        </p:txBody>
      </p:sp>
      <p:sp>
        <p:nvSpPr>
          <p:cNvPr id="52227" name="Rectangle 3"/>
          <p:cNvSpPr>
            <a:spLocks noGrp="1"/>
          </p:cNvSpPr>
          <p:nvPr>
            <p:ph type="body" idx="4294967295"/>
          </p:nvPr>
        </p:nvSpPr>
        <p:spPr/>
        <p:txBody>
          <a:bodyPr/>
          <a:lstStyle/>
          <a:p>
            <a:pPr>
              <a:buFont typeface="Arial" charset="0"/>
              <a:buNone/>
            </a:pPr>
            <a:r>
              <a:rPr lang="en-US" smtClean="0">
                <a:latin typeface="Arial" charset="0"/>
                <a:cs typeface="Arial" charset="0"/>
              </a:rPr>
              <a:t>	Another example example,</a:t>
            </a:r>
          </a:p>
          <a:p>
            <a:pPr>
              <a:buFont typeface="Arial" charset="0"/>
              <a:buNone/>
            </a:pPr>
            <a:r>
              <a:rPr lang="en-US" sz="1400" b="1" smtClean="0">
                <a:latin typeface="Courier New" pitchFamily="49" charset="0"/>
                <a:cs typeface="Arial" charset="0"/>
              </a:rPr>
              <a:t>       int sum = 0; </a:t>
            </a:r>
          </a:p>
          <a:p>
            <a:pPr>
              <a:buFont typeface="Arial" charset="0"/>
              <a:buNone/>
            </a:pPr>
            <a:r>
              <a:rPr lang="en-US" sz="1400" b="1" smtClean="0">
                <a:latin typeface="Courier New" pitchFamily="49" charset="0"/>
                <a:cs typeface="Arial" charset="0"/>
              </a:rPr>
              <a:t>       for ( int i = 0; i &lt; </a:t>
            </a:r>
            <a:r>
              <a:rPr lang="en-US" sz="1400" b="1" smtClean="0">
                <a:solidFill>
                  <a:srgbClr val="FF0000"/>
                </a:solidFill>
                <a:latin typeface="Courier New" pitchFamily="49" charset="0"/>
                <a:cs typeface="Arial" charset="0"/>
              </a:rPr>
              <a:t>n</a:t>
            </a:r>
            <a:r>
              <a:rPr lang="en-US" sz="1400" b="1" smtClean="0">
                <a:latin typeface="Courier New" pitchFamily="49" charset="0"/>
                <a:cs typeface="Arial" charset="0"/>
              </a:rPr>
              <a:t>; ++i ) { </a:t>
            </a:r>
          </a:p>
          <a:p>
            <a:pPr>
              <a:buFont typeface="Arial" charset="0"/>
              <a:buNone/>
            </a:pPr>
            <a:r>
              <a:rPr lang="en-US" sz="1400" b="1" smtClean="0">
                <a:latin typeface="Courier New" pitchFamily="49" charset="0"/>
                <a:cs typeface="Arial" charset="0"/>
              </a:rPr>
              <a:t>           for ( int j = 0; j &lt; n; ++j ) {</a:t>
            </a:r>
          </a:p>
          <a:p>
            <a:pPr>
              <a:buFont typeface="Arial" charset="0"/>
              <a:buNone/>
            </a:pPr>
            <a:r>
              <a:rPr lang="en-US" sz="1400" b="1" smtClean="0">
                <a:latin typeface="Courier New" pitchFamily="49" charset="0"/>
                <a:cs typeface="Arial" charset="0"/>
              </a:rPr>
              <a:t>               sum += 1;     Theta(1)</a:t>
            </a:r>
          </a:p>
          <a:p>
            <a:pPr>
              <a:buFont typeface="Arial" charset="0"/>
              <a:buNone/>
            </a:pPr>
            <a:r>
              <a:rPr lang="en-US" sz="1400" b="1" smtClean="0">
                <a:latin typeface="Courier New" pitchFamily="49" charset="0"/>
                <a:cs typeface="Arial" charset="0"/>
              </a:rPr>
              <a:t>           }</a:t>
            </a:r>
            <a:endParaRPr lang="en-US" sz="1400" smtClean="0">
              <a:latin typeface="Arial" charset="0"/>
              <a:cs typeface="Arial" charset="0"/>
            </a:endParaRPr>
          </a:p>
          <a:p>
            <a:pPr>
              <a:buFont typeface="Arial" charset="0"/>
              <a:buNone/>
            </a:pPr>
            <a:r>
              <a:rPr lang="en-US" sz="1400" b="1" smtClean="0">
                <a:latin typeface="Courier New" pitchFamily="49" charset="0"/>
                <a:cs typeface="Arial" charset="0"/>
              </a:rPr>
              <a:t>       }</a:t>
            </a:r>
          </a:p>
          <a:p>
            <a:pPr>
              <a:buFont typeface="Arial" charset="0"/>
              <a:buNone/>
            </a:pPr>
            <a:r>
              <a:rPr lang="en-US" smtClean="0">
                <a:latin typeface="Arial" charset="0"/>
                <a:cs typeface="Arial" charset="0"/>
              </a:rPr>
              <a:t>	The previous example showed that the inner loop is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thus the outer loop is</a:t>
            </a:r>
          </a:p>
          <a:p>
            <a:pPr>
              <a:buFont typeface="Arial" charset="0"/>
              <a:buNone/>
            </a:pPr>
            <a:r>
              <a:rPr lang="en-US" b="1" smtClean="0">
                <a:latin typeface="Symbol" pitchFamily="18" charset="2"/>
                <a:cs typeface="Arial" charset="0"/>
              </a:rPr>
              <a:t>		Q</a:t>
            </a:r>
            <a:r>
              <a:rPr lang="en-US" smtClean="0">
                <a:latin typeface="Times New Roman" pitchFamily="18" charset="0"/>
                <a:cs typeface="Arial" charset="0"/>
              </a:rPr>
              <a:t>(</a:t>
            </a:r>
            <a:r>
              <a:rPr lang="en-US" i="1" smtClean="0">
                <a:solidFill>
                  <a:srgbClr val="FF0000"/>
                </a:solidFill>
                <a:latin typeface="Times New Roman" pitchFamily="18" charset="0"/>
                <a:cs typeface="Arial" charset="0"/>
              </a:rPr>
              <a:t>n</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p:txBody>
          <a:bodyPr/>
          <a:lstStyle/>
          <a:p>
            <a:r>
              <a:rPr lang="en-US" smtClean="0">
                <a:latin typeface="Arial" charset="0"/>
                <a:cs typeface="Arial" charset="0"/>
              </a:rPr>
              <a:t>Analysis of Repetition Statements</a:t>
            </a:r>
          </a:p>
        </p:txBody>
      </p:sp>
      <p:sp>
        <p:nvSpPr>
          <p:cNvPr id="53251" name="Rectangle 3"/>
          <p:cNvSpPr>
            <a:spLocks noGrp="1"/>
          </p:cNvSpPr>
          <p:nvPr>
            <p:ph type="body" idx="4294967295"/>
          </p:nvPr>
        </p:nvSpPr>
        <p:spPr/>
        <p:txBody>
          <a:bodyPr/>
          <a:lstStyle/>
          <a:p>
            <a:pPr>
              <a:buFont typeface="Arial" charset="0"/>
              <a:buNone/>
            </a:pPr>
            <a:r>
              <a:rPr lang="en-US" smtClean="0">
                <a:latin typeface="Arial" charset="0"/>
                <a:cs typeface="Arial" charset="0"/>
              </a:rPr>
              <a:t>	Suppose with each loop, we use a linear search an array of size </a:t>
            </a:r>
            <a:r>
              <a:rPr lang="en-US" i="1" smtClean="0">
                <a:latin typeface="Times New Roman" pitchFamily="18" charset="0"/>
                <a:cs typeface="Arial" charset="0"/>
              </a:rPr>
              <a:t>m</a:t>
            </a:r>
            <a:r>
              <a:rPr lang="en-US" smtClean="0">
                <a:latin typeface="Arial" charset="0"/>
                <a:cs typeface="Arial" charset="0"/>
              </a:rPr>
              <a:t>:</a:t>
            </a:r>
          </a:p>
          <a:p>
            <a:pPr>
              <a:buFont typeface="Arial" charset="0"/>
              <a:buNone/>
            </a:pPr>
            <a:r>
              <a:rPr lang="en-US" sz="1400" b="1" smtClean="0">
                <a:latin typeface="Courier New" pitchFamily="49" charset="0"/>
                <a:cs typeface="Arial" charset="0"/>
              </a:rPr>
              <a:t>       for ( int i = 0; i &lt; </a:t>
            </a:r>
            <a:r>
              <a:rPr lang="en-US" sz="1400" b="1" smtClean="0">
                <a:solidFill>
                  <a:srgbClr val="FF0000"/>
                </a:solidFill>
                <a:latin typeface="Courier New" pitchFamily="49" charset="0"/>
                <a:cs typeface="Arial" charset="0"/>
              </a:rPr>
              <a:t>n</a:t>
            </a:r>
            <a:r>
              <a:rPr lang="en-US" sz="1400" b="1" smtClean="0">
                <a:latin typeface="Courier New" pitchFamily="49" charset="0"/>
                <a:cs typeface="Arial" charset="0"/>
              </a:rPr>
              <a:t>; ++i ) { </a:t>
            </a:r>
          </a:p>
          <a:p>
            <a:pPr>
              <a:buFont typeface="Arial" charset="0"/>
              <a:buNone/>
            </a:pPr>
            <a:r>
              <a:rPr lang="en-US" sz="1400" b="1" smtClean="0">
                <a:latin typeface="Courier New" pitchFamily="49" charset="0"/>
                <a:cs typeface="Arial" charset="0"/>
              </a:rPr>
              <a:t>		    // search through an array of size m</a:t>
            </a:r>
          </a:p>
          <a:p>
            <a:pPr>
              <a:buFont typeface="Arial" charset="0"/>
              <a:buNone/>
            </a:pPr>
            <a:r>
              <a:rPr lang="en-US" sz="1400" b="1" smtClean="0">
                <a:latin typeface="Courier New" pitchFamily="49" charset="0"/>
                <a:cs typeface="Arial" charset="0"/>
              </a:rPr>
              <a:t>		    // O( m );</a:t>
            </a:r>
            <a:endParaRPr lang="en-US" sz="1400" smtClean="0">
              <a:latin typeface="Arial" charset="0"/>
              <a:cs typeface="Arial" charset="0"/>
            </a:endParaRPr>
          </a:p>
          <a:p>
            <a:pPr>
              <a:buFont typeface="Arial" charset="0"/>
              <a:buNone/>
            </a:pPr>
            <a:r>
              <a:rPr lang="en-US" sz="1400" b="1" smtClean="0">
                <a:latin typeface="Courier New" pitchFamily="49" charset="0"/>
                <a:cs typeface="Arial" charset="0"/>
              </a:rPr>
              <a:t>       }</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 inner loop is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m</a:t>
            </a:r>
            <a:r>
              <a:rPr lang="en-US" smtClean="0">
                <a:latin typeface="Times New Roman" pitchFamily="18" charset="0"/>
                <a:cs typeface="Arial" charset="0"/>
              </a:rPr>
              <a:t>)</a:t>
            </a:r>
            <a:r>
              <a:rPr lang="en-US" smtClean="0">
                <a:latin typeface="Arial" charset="0"/>
                <a:cs typeface="Arial" charset="0"/>
              </a:rPr>
              <a:t> and thus the outer loop is</a:t>
            </a:r>
          </a:p>
          <a:p>
            <a:pPr>
              <a:buFont typeface="Arial" charset="0"/>
              <a:buNone/>
            </a:pPr>
            <a:r>
              <a:rPr lang="en-US" smtClean="0">
                <a:latin typeface="Arial" charset="0"/>
                <a:cs typeface="Arial" charset="0"/>
              </a:rPr>
              <a:t>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solidFill>
                  <a:srgbClr val="FF0000"/>
                </a:solidFill>
                <a:latin typeface="Times New Roman" pitchFamily="18" charset="0"/>
                <a:cs typeface="Arial" charset="0"/>
              </a:rPr>
              <a:t>n</a:t>
            </a:r>
            <a:r>
              <a:rPr lang="en-US" smtClean="0">
                <a:latin typeface="Times New Roman" pitchFamily="18" charset="0"/>
                <a:cs typeface="Arial" charset="0"/>
              </a:rPr>
              <a:t> </a:t>
            </a:r>
            <a:r>
              <a:rPr lang="en-US" i="1" smtClean="0">
                <a:latin typeface="Times New Roman" pitchFamily="18" charset="0"/>
                <a:cs typeface="Arial" charset="0"/>
              </a:rPr>
              <a:t>m</a:t>
            </a:r>
            <a:r>
              <a:rPr lang="en-US" smtClean="0">
                <a:latin typeface="Times New Roman" pitchFamily="18" charset="0"/>
                <a:cs typeface="Arial" charset="0"/>
              </a:rPr>
              <a:t>)</a:t>
            </a:r>
            <a:r>
              <a:rPr lang="en-US" smtClean="0">
                <a:latin typeface="Arial" charset="0"/>
                <a:cs typeface="Arial"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CA" smtClean="0">
                <a:latin typeface="Arial" charset="0"/>
                <a:cs typeface="Arial" charset="0"/>
              </a:rPr>
              <a:t>Conditional Statements</a:t>
            </a:r>
          </a:p>
        </p:txBody>
      </p:sp>
      <p:sp>
        <p:nvSpPr>
          <p:cNvPr id="1028" name="Content Placeholder 2"/>
          <p:cNvSpPr>
            <a:spLocks noGrp="1"/>
          </p:cNvSpPr>
          <p:nvPr>
            <p:ph idx="1"/>
          </p:nvPr>
        </p:nvSpPr>
        <p:spPr/>
        <p:txBody>
          <a:bodyPr/>
          <a:lstStyle/>
          <a:p>
            <a:pPr>
              <a:buFont typeface="Arial" charset="0"/>
              <a:buNone/>
            </a:pPr>
            <a:r>
              <a:rPr lang="en-CA" smtClean="0">
                <a:latin typeface="Arial" charset="0"/>
                <a:cs typeface="Arial" charset="0"/>
              </a:rPr>
              <a:t>	Consider this example</a:t>
            </a:r>
          </a:p>
          <a:p>
            <a:pPr>
              <a:buFont typeface="Arial" charset="0"/>
              <a:buNone/>
            </a:pPr>
            <a:endParaRPr lang="en-CA" sz="1400" smtClean="0">
              <a:latin typeface="Consolas" pitchFamily="49" charset="0"/>
              <a:cs typeface="Arial" charset="0"/>
            </a:endParaRPr>
          </a:p>
          <a:p>
            <a:pPr lvl="2">
              <a:buFont typeface="Arial" charset="0"/>
              <a:buNone/>
            </a:pPr>
            <a:r>
              <a:rPr lang="en-CA" sz="1400" smtClean="0">
                <a:latin typeface="Consolas" pitchFamily="49" charset="0"/>
                <a:cs typeface="Arial" charset="0"/>
              </a:rPr>
              <a:t>void Disjoint_sets::clear() {</a:t>
            </a:r>
          </a:p>
          <a:p>
            <a:pPr lvl="2">
              <a:buFont typeface="Arial" charset="0"/>
              <a:buNone/>
            </a:pPr>
            <a:r>
              <a:rPr lang="en-CA" sz="1400" smtClean="0">
                <a:latin typeface="Consolas" pitchFamily="49" charset="0"/>
                <a:cs typeface="Arial" charset="0"/>
              </a:rPr>
              <a:t>    </a:t>
            </a:r>
            <a:r>
              <a:rPr lang="en-CA" sz="1400" smtClean="0">
                <a:solidFill>
                  <a:srgbClr val="FF0000"/>
                </a:solidFill>
                <a:latin typeface="Consolas" pitchFamily="49" charset="0"/>
                <a:cs typeface="Arial" charset="0"/>
              </a:rPr>
              <a:t>if ( sets == n ) {</a:t>
            </a:r>
          </a:p>
          <a:p>
            <a:pPr lvl="2">
              <a:buFont typeface="Arial" charset="0"/>
              <a:buNone/>
            </a:pPr>
            <a:r>
              <a:rPr lang="en-CA" sz="1400" smtClean="0">
                <a:solidFill>
                  <a:srgbClr val="FF0000"/>
                </a:solidFill>
                <a:latin typeface="Consolas" pitchFamily="49" charset="0"/>
                <a:cs typeface="Arial" charset="0"/>
              </a:rPr>
              <a:t>        return;</a:t>
            </a:r>
          </a:p>
          <a:p>
            <a:pPr lvl="2">
              <a:buFont typeface="Arial" charset="0"/>
              <a:buNone/>
            </a:pPr>
            <a:r>
              <a:rPr lang="en-CA" sz="1400" smtClean="0">
                <a:solidFill>
                  <a:srgbClr val="FF0000"/>
                </a:solidFill>
                <a:latin typeface="Consolas" pitchFamily="49" charset="0"/>
                <a:cs typeface="Arial" charset="0"/>
              </a:rPr>
              <a:t>    }</a:t>
            </a:r>
          </a:p>
          <a:p>
            <a:pPr lvl="2">
              <a:buFont typeface="Arial" charset="0"/>
              <a:buNone/>
            </a:pPr>
            <a:endParaRPr lang="en-CA" sz="1400" smtClean="0">
              <a:latin typeface="Consolas" pitchFamily="49" charset="0"/>
              <a:cs typeface="Arial" charset="0"/>
            </a:endParaRPr>
          </a:p>
          <a:p>
            <a:pPr lvl="2">
              <a:buFont typeface="Arial" charset="0"/>
              <a:buNone/>
            </a:pPr>
            <a:r>
              <a:rPr lang="en-CA" sz="1400" smtClean="0">
                <a:solidFill>
                  <a:srgbClr val="00B0F0"/>
                </a:solidFill>
                <a:latin typeface="Consolas" pitchFamily="49" charset="0"/>
                <a:cs typeface="Arial" charset="0"/>
              </a:rPr>
              <a:t>    max_height = 0;</a:t>
            </a:r>
          </a:p>
          <a:p>
            <a:pPr lvl="2">
              <a:buFont typeface="Arial" charset="0"/>
              <a:buNone/>
            </a:pPr>
            <a:r>
              <a:rPr lang="en-CA" sz="1400" smtClean="0">
                <a:solidFill>
                  <a:srgbClr val="00B0F0"/>
                </a:solidFill>
                <a:latin typeface="Consolas" pitchFamily="49" charset="0"/>
                <a:cs typeface="Arial" charset="0"/>
              </a:rPr>
              <a:t>    num_disjoint_sets = n;</a:t>
            </a:r>
          </a:p>
          <a:p>
            <a:pPr lvl="2">
              <a:buFont typeface="Arial" charset="0"/>
              <a:buNone/>
            </a:pPr>
            <a:endParaRPr lang="en-CA" sz="1400" smtClean="0">
              <a:solidFill>
                <a:srgbClr val="7030A0"/>
              </a:solidFill>
              <a:latin typeface="Consolas" pitchFamily="49" charset="0"/>
              <a:cs typeface="Arial" charset="0"/>
            </a:endParaRPr>
          </a:p>
          <a:p>
            <a:pPr lvl="2">
              <a:buFont typeface="Arial" charset="0"/>
              <a:buNone/>
            </a:pPr>
            <a:r>
              <a:rPr lang="en-CA" sz="1400" smtClean="0">
                <a:solidFill>
                  <a:srgbClr val="7030A0"/>
                </a:solidFill>
                <a:latin typeface="Consolas" pitchFamily="49" charset="0"/>
                <a:cs typeface="Arial" charset="0"/>
              </a:rPr>
              <a:t>    for ( int i = 0; i &lt; n; ++i ) {</a:t>
            </a:r>
          </a:p>
          <a:p>
            <a:pPr lvl="2">
              <a:buFont typeface="Arial" charset="0"/>
              <a:buNone/>
            </a:pPr>
            <a:r>
              <a:rPr lang="en-CA" sz="1400" smtClean="0">
                <a:solidFill>
                  <a:srgbClr val="7030A0"/>
                </a:solidFill>
                <a:latin typeface="Consolas" pitchFamily="49" charset="0"/>
                <a:cs typeface="Arial" charset="0"/>
              </a:rPr>
              <a:t>        </a:t>
            </a:r>
            <a:r>
              <a:rPr lang="en-CA" sz="1400" smtClean="0">
                <a:solidFill>
                  <a:srgbClr val="002060"/>
                </a:solidFill>
                <a:latin typeface="Consolas" pitchFamily="49" charset="0"/>
                <a:cs typeface="Arial" charset="0"/>
              </a:rPr>
              <a:t>parent[i] = i;</a:t>
            </a:r>
          </a:p>
          <a:p>
            <a:pPr lvl="2">
              <a:buFont typeface="Arial" charset="0"/>
              <a:buNone/>
            </a:pPr>
            <a:r>
              <a:rPr lang="en-CA" sz="1400" smtClean="0">
                <a:solidFill>
                  <a:srgbClr val="002060"/>
                </a:solidFill>
                <a:latin typeface="Consolas" pitchFamily="49" charset="0"/>
                <a:cs typeface="Arial" charset="0"/>
              </a:rPr>
              <a:t>        tree_height[i] = 0;</a:t>
            </a:r>
          </a:p>
          <a:p>
            <a:pPr lvl="2">
              <a:buFont typeface="Arial" charset="0"/>
              <a:buNone/>
            </a:pPr>
            <a:r>
              <a:rPr lang="en-CA" sz="1400" smtClean="0">
                <a:solidFill>
                  <a:srgbClr val="7030A0"/>
                </a:solidFill>
                <a:latin typeface="Consolas" pitchFamily="49" charset="0"/>
                <a:cs typeface="Arial" charset="0"/>
              </a:rPr>
              <a:t>    }</a:t>
            </a:r>
          </a:p>
          <a:p>
            <a:pPr lvl="2">
              <a:buFont typeface="Arial" charset="0"/>
              <a:buNone/>
            </a:pPr>
            <a:r>
              <a:rPr lang="en-CA" sz="1400" smtClean="0">
                <a:latin typeface="Consolas" pitchFamily="49" charset="0"/>
                <a:cs typeface="Arial" charset="0"/>
              </a:rPr>
              <a:t>} </a:t>
            </a:r>
          </a:p>
        </p:txBody>
      </p:sp>
      <p:sp>
        <p:nvSpPr>
          <p:cNvPr id="1029" name="TextBox 4"/>
          <p:cNvSpPr txBox="1">
            <a:spLocks noChangeArrowheads="1"/>
          </p:cNvSpPr>
          <p:nvPr/>
        </p:nvSpPr>
        <p:spPr bwMode="auto">
          <a:xfrm>
            <a:off x="5643563" y="4487863"/>
            <a:ext cx="646112" cy="369887"/>
          </a:xfrm>
          <a:prstGeom prst="rect">
            <a:avLst/>
          </a:prstGeom>
          <a:noFill/>
          <a:ln w="9525">
            <a:noFill/>
            <a:miter lim="800000"/>
            <a:headEnd/>
            <a:tailEnd/>
          </a:ln>
        </p:spPr>
        <p:txBody>
          <a:bodyPr wrap="none">
            <a:spAutoFit/>
          </a:bodyPr>
          <a:lstStyle/>
          <a:p>
            <a:r>
              <a:rPr lang="en-CA" b="1">
                <a:solidFill>
                  <a:srgbClr val="7030A0"/>
                </a:solidFill>
                <a:latin typeface="Symbol" pitchFamily="18" charset="2"/>
              </a:rPr>
              <a:t>Q</a:t>
            </a:r>
            <a:r>
              <a:rPr lang="en-CA">
                <a:solidFill>
                  <a:srgbClr val="7030A0"/>
                </a:solidFill>
                <a:latin typeface="Times New Roman" pitchFamily="18" charset="0"/>
                <a:cs typeface="Times New Roman" pitchFamily="18" charset="0"/>
              </a:rPr>
              <a:t>(</a:t>
            </a:r>
            <a:r>
              <a:rPr lang="en-CA" i="1">
                <a:solidFill>
                  <a:srgbClr val="7030A0"/>
                </a:solidFill>
                <a:latin typeface="Times New Roman" pitchFamily="18" charset="0"/>
                <a:cs typeface="Times New Roman" pitchFamily="18" charset="0"/>
              </a:rPr>
              <a:t>n</a:t>
            </a:r>
            <a:r>
              <a:rPr lang="en-CA">
                <a:solidFill>
                  <a:srgbClr val="7030A0"/>
                </a:solidFill>
                <a:latin typeface="Times New Roman" pitchFamily="18" charset="0"/>
                <a:cs typeface="Times New Roman" pitchFamily="18" charset="0"/>
              </a:rPr>
              <a:t>)</a:t>
            </a:r>
          </a:p>
        </p:txBody>
      </p:sp>
      <p:sp>
        <p:nvSpPr>
          <p:cNvPr id="1030" name="TextBox 4"/>
          <p:cNvSpPr txBox="1">
            <a:spLocks noChangeArrowheads="1"/>
          </p:cNvSpPr>
          <p:nvPr/>
        </p:nvSpPr>
        <p:spPr bwMode="auto">
          <a:xfrm>
            <a:off x="5643563" y="3714750"/>
            <a:ext cx="646112" cy="369888"/>
          </a:xfrm>
          <a:prstGeom prst="rect">
            <a:avLst/>
          </a:prstGeom>
          <a:noFill/>
          <a:ln w="9525">
            <a:noFill/>
            <a:miter lim="800000"/>
            <a:headEnd/>
            <a:tailEnd/>
          </a:ln>
        </p:spPr>
        <p:txBody>
          <a:bodyPr wrap="none">
            <a:spAutoFit/>
          </a:bodyPr>
          <a:lstStyle/>
          <a:p>
            <a:r>
              <a:rPr lang="en-CA" b="1">
                <a:solidFill>
                  <a:srgbClr val="00B0F0"/>
                </a:solidFill>
                <a:latin typeface="Symbol" pitchFamily="18" charset="2"/>
              </a:rPr>
              <a:t>Q</a:t>
            </a:r>
            <a:r>
              <a:rPr lang="en-CA">
                <a:solidFill>
                  <a:srgbClr val="00B0F0"/>
                </a:solidFill>
                <a:latin typeface="Times New Roman" pitchFamily="18" charset="0"/>
                <a:cs typeface="Times New Roman" pitchFamily="18" charset="0"/>
              </a:rPr>
              <a:t>(1)</a:t>
            </a:r>
          </a:p>
        </p:txBody>
      </p:sp>
      <p:sp>
        <p:nvSpPr>
          <p:cNvPr id="1031" name="TextBox 4"/>
          <p:cNvSpPr txBox="1">
            <a:spLocks noChangeArrowheads="1"/>
          </p:cNvSpPr>
          <p:nvPr/>
        </p:nvSpPr>
        <p:spPr bwMode="auto">
          <a:xfrm>
            <a:off x="5643563" y="2643188"/>
            <a:ext cx="646112" cy="369887"/>
          </a:xfrm>
          <a:prstGeom prst="rect">
            <a:avLst/>
          </a:prstGeom>
          <a:noFill/>
          <a:ln w="9525">
            <a:noFill/>
            <a:miter lim="800000"/>
            <a:headEnd/>
            <a:tailEnd/>
          </a:ln>
        </p:spPr>
        <p:txBody>
          <a:bodyPr wrap="none">
            <a:spAutoFit/>
          </a:bodyPr>
          <a:lstStyle/>
          <a:p>
            <a:r>
              <a:rPr lang="en-CA" b="1">
                <a:solidFill>
                  <a:srgbClr val="FF0000"/>
                </a:solidFill>
                <a:latin typeface="Symbol" pitchFamily="18" charset="2"/>
              </a:rPr>
              <a:t>Q</a:t>
            </a:r>
            <a:r>
              <a:rPr lang="en-CA">
                <a:solidFill>
                  <a:srgbClr val="FF0000"/>
                </a:solidFill>
                <a:latin typeface="Times New Roman" pitchFamily="18" charset="0"/>
                <a:cs typeface="Times New Roman" pitchFamily="18" charset="0"/>
              </a:rPr>
              <a:t>(1)</a:t>
            </a:r>
          </a:p>
        </p:txBody>
      </p:sp>
      <p:graphicFrame>
        <p:nvGraphicFramePr>
          <p:cNvPr id="1026" name="Object 2"/>
          <p:cNvGraphicFramePr>
            <a:graphicFrameLocks noChangeAspect="1"/>
          </p:cNvGraphicFramePr>
          <p:nvPr/>
        </p:nvGraphicFramePr>
        <p:xfrm>
          <a:off x="5265738" y="5357813"/>
          <a:ext cx="2992437" cy="785812"/>
        </p:xfrm>
        <a:graphic>
          <a:graphicData uri="http://schemas.openxmlformats.org/presentationml/2006/ole">
            <mc:AlternateContent xmlns:mc="http://schemas.openxmlformats.org/markup-compatibility/2006">
              <mc:Choice xmlns:v="urn:schemas-microsoft-com:vml" Requires="v">
                <p:oleObj spid="_x0000_s280586" name="Equation" r:id="rId4" imgW="1739880" imgH="457200" progId="Equation.3">
                  <p:embed/>
                </p:oleObj>
              </mc:Choice>
              <mc:Fallback>
                <p:oleObj name="Equation" r:id="rId4" imgW="1739880" imgH="457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5738" y="5357813"/>
                        <a:ext cx="2992437" cy="78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TextBox 4"/>
          <p:cNvSpPr txBox="1">
            <a:spLocks noChangeArrowheads="1"/>
          </p:cNvSpPr>
          <p:nvPr/>
        </p:nvSpPr>
        <p:spPr bwMode="auto">
          <a:xfrm>
            <a:off x="1979613" y="5146675"/>
            <a:ext cx="646112" cy="369888"/>
          </a:xfrm>
          <a:prstGeom prst="rect">
            <a:avLst/>
          </a:prstGeom>
          <a:noFill/>
          <a:ln w="9525">
            <a:noFill/>
            <a:miter lim="800000"/>
            <a:headEnd/>
            <a:tailEnd/>
          </a:ln>
        </p:spPr>
        <p:txBody>
          <a:bodyPr wrap="none">
            <a:spAutoFit/>
          </a:bodyPr>
          <a:lstStyle/>
          <a:p>
            <a:r>
              <a:rPr lang="en-CA" b="1">
                <a:solidFill>
                  <a:srgbClr val="002060"/>
                </a:solidFill>
                <a:latin typeface="Symbol" pitchFamily="18" charset="2"/>
              </a:rPr>
              <a:t>Q</a:t>
            </a:r>
            <a:r>
              <a:rPr lang="en-CA">
                <a:solidFill>
                  <a:srgbClr val="002060"/>
                </a:solidFill>
                <a:latin typeface="Times New Roman" pitchFamily="18" charset="0"/>
                <a:cs typeface="Times New Roman" pitchFamily="18" charset="0"/>
              </a:rPr>
              <a:t>(1)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p:cNvSpPr>
          <p:nvPr>
            <p:ph type="title" idx="4294967295"/>
          </p:nvPr>
        </p:nvSpPr>
        <p:spPr/>
        <p:txBody>
          <a:bodyPr/>
          <a:lstStyle/>
          <a:p>
            <a:r>
              <a:rPr lang="en-US" smtClean="0">
                <a:latin typeface="Arial" charset="0"/>
                <a:cs typeface="Arial" charset="0"/>
              </a:rPr>
              <a:t>Analysis of Repetition Statements</a:t>
            </a:r>
          </a:p>
        </p:txBody>
      </p:sp>
      <p:sp>
        <p:nvSpPr>
          <p:cNvPr id="2053"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If the body does depends on the variable (in this example, </a:t>
            </a:r>
            <a:r>
              <a:rPr lang="en-US" sz="1800" b="1" dirty="0" smtClean="0">
                <a:latin typeface="Courier New" pitchFamily="49" charset="0"/>
                <a:cs typeface="Arial" charset="0"/>
              </a:rPr>
              <a:t>i</a:t>
            </a:r>
            <a:r>
              <a:rPr lang="en-US" dirty="0" smtClean="0">
                <a:latin typeface="Arial" charset="0"/>
                <a:cs typeface="Arial" charset="0"/>
              </a:rPr>
              <a:t>), then the run time of </a:t>
            </a:r>
          </a:p>
          <a:p>
            <a:pPr>
              <a:buFont typeface="Arial" charset="0"/>
              <a:buNone/>
            </a:pPr>
            <a:r>
              <a:rPr lang="en-US" sz="1600" b="1" dirty="0" smtClean="0">
                <a:latin typeface="Courier New" pitchFamily="49" charset="0"/>
                <a:cs typeface="Arial" charset="0"/>
              </a:rPr>
              <a:t>     for ( int i = 0; i &lt; n; ++i ) {</a:t>
            </a:r>
          </a:p>
          <a:p>
            <a:pPr>
              <a:buFont typeface="Arial" charset="0"/>
              <a:buNone/>
            </a:pPr>
            <a:r>
              <a:rPr lang="en-US" sz="1600" b="1" dirty="0" smtClean="0">
                <a:latin typeface="Courier New" pitchFamily="49" charset="0"/>
                <a:cs typeface="Arial" charset="0"/>
              </a:rPr>
              <a:t>         // code which is Theta(f(</a:t>
            </a:r>
            <a:r>
              <a:rPr lang="en-US" sz="1600" b="1" dirty="0" err="1" smtClean="0">
                <a:latin typeface="Courier New" pitchFamily="49" charset="0"/>
                <a:cs typeface="Arial" charset="0"/>
              </a:rPr>
              <a:t>i,n</a:t>
            </a:r>
            <a:r>
              <a:rPr lang="en-US" sz="1600" b="1" dirty="0" smtClean="0">
                <a:latin typeface="Courier New" pitchFamily="49" charset="0"/>
                <a:cs typeface="Arial" charset="0"/>
              </a:rPr>
              <a:t>))</a:t>
            </a:r>
            <a:endParaRPr lang="en-US" sz="1600" dirty="0" smtClean="0">
              <a:latin typeface="Arial" charset="0"/>
              <a:cs typeface="Arial" charset="0"/>
            </a:endParaRPr>
          </a:p>
          <a:p>
            <a:pPr>
              <a:buFont typeface="Arial" charset="0"/>
              <a:buNone/>
            </a:pPr>
            <a:r>
              <a:rPr lang="en-US" sz="1600" b="1" dirty="0" smtClean="0">
                <a:latin typeface="Courier New" pitchFamily="49" charset="0"/>
                <a:cs typeface="Arial" charset="0"/>
              </a:rPr>
              <a:t>     }</a:t>
            </a:r>
          </a:p>
          <a:p>
            <a:pPr>
              <a:buFont typeface="Arial" charset="0"/>
              <a:buNone/>
            </a:pPr>
            <a:r>
              <a:rPr lang="en-US" dirty="0" smtClean="0">
                <a:latin typeface="Arial" charset="0"/>
                <a:cs typeface="Arial" charset="0"/>
              </a:rPr>
              <a:t>	is                                      and if the body is</a:t>
            </a:r>
            <a:br>
              <a:rPr lang="en-US" dirty="0" smtClean="0">
                <a:latin typeface="Arial" charset="0"/>
                <a:cs typeface="Arial" charset="0"/>
              </a:rPr>
            </a:br>
            <a:r>
              <a:rPr lang="en-US" dirty="0" smtClean="0">
                <a:latin typeface="Arial" charset="0"/>
                <a:cs typeface="Arial" charset="0"/>
              </a:rPr>
              <a:t/>
            </a:r>
            <a:br>
              <a:rPr lang="en-US" dirty="0" smtClean="0">
                <a:latin typeface="Arial" charset="0"/>
                <a:cs typeface="Arial" charset="0"/>
              </a:rPr>
            </a:br>
            <a:r>
              <a:rPr lang="en-US" b="1" dirty="0" smtClean="0">
                <a:latin typeface="Times New Roman" pitchFamily="18" charset="0"/>
                <a:cs typeface="Arial" charset="0"/>
              </a:rPr>
              <a:t>O</a:t>
            </a:r>
            <a:r>
              <a:rPr lang="en-US" dirty="0" smtClean="0">
                <a:latin typeface="Times New Roman" pitchFamily="18" charset="0"/>
                <a:cs typeface="Arial" charset="0"/>
              </a:rPr>
              <a:t>(f(</a:t>
            </a:r>
            <a:r>
              <a:rPr lang="en-US" i="1" dirty="0" smtClean="0">
                <a:latin typeface="Times New Roman" pitchFamily="18" charset="0"/>
                <a:cs typeface="Arial" charset="0"/>
              </a:rPr>
              <a:t>i</a:t>
            </a:r>
            <a:r>
              <a:rPr lang="en-US" dirty="0" smtClean="0">
                <a:latin typeface="Times New Roman" pitchFamily="18" charset="0"/>
                <a:cs typeface="Arial" charset="0"/>
              </a:rPr>
              <a:t>, </a:t>
            </a:r>
            <a:r>
              <a:rPr lang="en-US" i="1" dirty="0" smtClean="0">
                <a:latin typeface="Times New Roman" pitchFamily="18" charset="0"/>
                <a:cs typeface="Arial" charset="0"/>
              </a:rPr>
              <a:t>n</a:t>
            </a:r>
            <a:r>
              <a:rPr lang="en-US" dirty="0" smtClean="0">
                <a:latin typeface="Times New Roman" pitchFamily="18" charset="0"/>
                <a:cs typeface="Arial" charset="0"/>
              </a:rPr>
              <a:t>))</a:t>
            </a:r>
            <a:r>
              <a:rPr lang="en-US" dirty="0" smtClean="0">
                <a:latin typeface="Arial" charset="0"/>
                <a:cs typeface="Arial" charset="0"/>
              </a:rPr>
              <a:t>, the result is</a:t>
            </a:r>
          </a:p>
        </p:txBody>
      </p:sp>
      <p:graphicFrame>
        <p:nvGraphicFramePr>
          <p:cNvPr id="2" name="Object 1"/>
          <p:cNvGraphicFramePr>
            <a:graphicFrameLocks noChangeAspect="1"/>
          </p:cNvGraphicFramePr>
          <p:nvPr>
            <p:extLst>
              <p:ext uri="{D42A27DB-BD31-4B8C-83A1-F6EECF244321}">
                <p14:modId xmlns:p14="http://schemas.microsoft.com/office/powerpoint/2010/main" val="495506531"/>
              </p:ext>
            </p:extLst>
          </p:nvPr>
        </p:nvGraphicFramePr>
        <p:xfrm>
          <a:off x="1170690" y="2963084"/>
          <a:ext cx="2520280" cy="831156"/>
        </p:xfrm>
        <a:graphic>
          <a:graphicData uri="http://schemas.openxmlformats.org/presentationml/2006/ole">
            <mc:AlternateContent xmlns:mc="http://schemas.openxmlformats.org/markup-compatibility/2006">
              <mc:Choice xmlns:v="urn:schemas-microsoft-com:vml" Requires="v">
                <p:oleObj spid="_x0000_s281623" name="Equation" r:id="rId4" imgW="1193760" imgH="393480" progId="Equation.DSMT4">
                  <p:embed/>
                </p:oleObj>
              </mc:Choice>
              <mc:Fallback>
                <p:oleObj name="Equation" r:id="rId4" imgW="1193760" imgH="393480" progId="Equation.DSMT4">
                  <p:embed/>
                  <p:pic>
                    <p:nvPicPr>
                      <p:cNvPr id="0" name=""/>
                      <p:cNvPicPr/>
                      <p:nvPr/>
                    </p:nvPicPr>
                    <p:blipFill>
                      <a:blip r:embed="rId5"/>
                      <a:stretch>
                        <a:fillRect/>
                      </a:stretch>
                    </p:blipFill>
                    <p:spPr>
                      <a:xfrm>
                        <a:off x="1170690" y="2963084"/>
                        <a:ext cx="2520280" cy="831156"/>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266912266"/>
              </p:ext>
            </p:extLst>
          </p:nvPr>
        </p:nvGraphicFramePr>
        <p:xfrm>
          <a:off x="3203848" y="4293096"/>
          <a:ext cx="2493963" cy="830263"/>
        </p:xfrm>
        <a:graphic>
          <a:graphicData uri="http://schemas.openxmlformats.org/presentationml/2006/ole">
            <mc:AlternateContent xmlns:mc="http://schemas.openxmlformats.org/markup-compatibility/2006">
              <mc:Choice xmlns:v="urn:schemas-microsoft-com:vml" Requires="v">
                <p:oleObj spid="_x0000_s281624" name="Equation" r:id="rId6" imgW="1180800" imgH="393480" progId="Equation.DSMT4">
                  <p:embed/>
                </p:oleObj>
              </mc:Choice>
              <mc:Fallback>
                <p:oleObj name="Equation" r:id="rId6" imgW="1180800" imgH="393480" progId="Equation.DSMT4">
                  <p:embed/>
                  <p:pic>
                    <p:nvPicPr>
                      <p:cNvPr id="0" name="Object 1"/>
                      <p:cNvPicPr>
                        <a:picLocks noChangeAspect="1" noChangeArrowheads="1"/>
                      </p:cNvPicPr>
                      <p:nvPr/>
                    </p:nvPicPr>
                    <p:blipFill>
                      <a:blip r:embed="rId7"/>
                      <a:srcRect/>
                      <a:stretch>
                        <a:fillRect/>
                      </a:stretch>
                    </p:blipFill>
                    <p:spPr bwMode="auto">
                      <a:xfrm>
                        <a:off x="3203848" y="4293096"/>
                        <a:ext cx="2493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p:cNvSpPr>
          <p:nvPr>
            <p:ph type="title" idx="4294967295"/>
          </p:nvPr>
        </p:nvSpPr>
        <p:spPr/>
        <p:txBody>
          <a:bodyPr/>
          <a:lstStyle/>
          <a:p>
            <a:r>
              <a:rPr lang="en-US" smtClean="0">
                <a:latin typeface="Arial" charset="0"/>
                <a:cs typeface="Arial" charset="0"/>
              </a:rPr>
              <a:t>Analysis of Repetition Statements</a:t>
            </a:r>
          </a:p>
        </p:txBody>
      </p:sp>
      <p:sp>
        <p:nvSpPr>
          <p:cNvPr id="3076"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For example,</a:t>
            </a:r>
          </a:p>
          <a:p>
            <a:pPr>
              <a:buFont typeface="Arial" charset="0"/>
              <a:buNone/>
            </a:pPr>
            <a:r>
              <a:rPr lang="en-US" sz="1600" dirty="0" smtClean="0">
                <a:latin typeface="Consolas" pitchFamily="49" charset="0"/>
                <a:cs typeface="Consolas" pitchFamily="49" charset="0"/>
              </a:rPr>
              <a:t>	     int sum = 0; </a:t>
            </a:r>
          </a:p>
          <a:p>
            <a:pPr>
              <a:buFont typeface="Arial" charset="0"/>
              <a:buNone/>
            </a:pPr>
            <a:r>
              <a:rPr lang="en-US" sz="1600" dirty="0" smtClean="0">
                <a:latin typeface="Consolas" pitchFamily="49" charset="0"/>
                <a:cs typeface="Consolas" pitchFamily="49" charset="0"/>
              </a:rPr>
              <a:t>	     for ( int i = 0; i &lt; n; ++i ) {</a:t>
            </a:r>
          </a:p>
          <a:p>
            <a:pPr>
              <a:buFont typeface="Arial" charset="0"/>
              <a:buNone/>
            </a:pPr>
            <a:r>
              <a:rPr lang="en-US" sz="1600" dirty="0" smtClean="0">
                <a:latin typeface="Consolas" pitchFamily="49" charset="0"/>
                <a:cs typeface="Consolas" pitchFamily="49" charset="0"/>
              </a:rPr>
              <a:t>	         for ( int j = 0; j &lt; i; ++j ) {</a:t>
            </a:r>
          </a:p>
          <a:p>
            <a:pPr>
              <a:buFont typeface="Arial" charset="0"/>
              <a:buNone/>
            </a:pPr>
            <a:r>
              <a:rPr lang="en-US" sz="1600" dirty="0" smtClean="0">
                <a:latin typeface="Consolas" pitchFamily="49" charset="0"/>
                <a:cs typeface="Consolas" pitchFamily="49" charset="0"/>
              </a:rPr>
              <a:t>	             sum += i + j;</a:t>
            </a:r>
          </a:p>
          <a:p>
            <a:pPr>
              <a:buFont typeface="Arial" charset="0"/>
              <a:buNone/>
            </a:pPr>
            <a:r>
              <a:rPr lang="en-US" sz="1600" dirty="0" smtClean="0">
                <a:latin typeface="Consolas" pitchFamily="49" charset="0"/>
                <a:cs typeface="Consolas" pitchFamily="49" charset="0"/>
              </a:rPr>
              <a:t>	         }</a:t>
            </a:r>
          </a:p>
          <a:p>
            <a:pPr>
              <a:buFont typeface="Arial" charset="0"/>
              <a:buNone/>
            </a:pPr>
            <a:r>
              <a:rPr lang="en-US" sz="1600" dirty="0" smtClean="0">
                <a:latin typeface="Consolas" pitchFamily="49" charset="0"/>
                <a:cs typeface="Consolas" pitchFamily="49" charset="0"/>
              </a:rPr>
              <a:t>	     }</a:t>
            </a:r>
          </a:p>
          <a:p>
            <a:pPr>
              <a:buFont typeface="Arial" charset="0"/>
              <a:buNone/>
            </a:pPr>
            <a:endParaRPr lang="en-US" dirty="0" smtClean="0">
              <a:latin typeface="Arial" charset="0"/>
              <a:cs typeface="Arial" charset="0"/>
            </a:endParaRPr>
          </a:p>
          <a:p>
            <a:pPr>
              <a:buNone/>
            </a:pPr>
            <a:r>
              <a:rPr lang="en-US" dirty="0" smtClean="0">
                <a:latin typeface="Arial" charset="0"/>
                <a:cs typeface="Arial" charset="0"/>
              </a:rPr>
              <a:t>	The inner loop is </a:t>
            </a:r>
            <a:r>
              <a:rPr lang="en-US" b="1" dirty="0">
                <a:latin typeface="Symbol" pitchFamily="18" charset="2"/>
                <a:cs typeface="Arial" charset="0"/>
              </a:rPr>
              <a:t>Q</a:t>
            </a:r>
            <a:r>
              <a:rPr lang="en-US" dirty="0" smtClean="0">
                <a:latin typeface="Times New Roman" pitchFamily="18" charset="0"/>
                <a:cs typeface="Arial" charset="0"/>
              </a:rPr>
              <a:t>(1 + </a:t>
            </a:r>
            <a:r>
              <a:rPr lang="en-US" i="1" dirty="0" smtClean="0">
                <a:latin typeface="Times New Roman" pitchFamily="18" charset="0"/>
                <a:cs typeface="Arial" charset="0"/>
              </a:rPr>
              <a:t>i</a:t>
            </a:r>
            <a:r>
              <a:rPr lang="en-US" dirty="0" smtClean="0">
                <a:latin typeface="Times New Roman" pitchFamily="18" charset="0"/>
                <a:cs typeface="Arial" charset="0"/>
              </a:rPr>
              <a:t>(1 + 1) ) = </a:t>
            </a:r>
            <a:r>
              <a:rPr lang="en-US" b="1" dirty="0" smtClean="0">
                <a:latin typeface="Symbol" pitchFamily="18" charset="2"/>
                <a:cs typeface="Arial" charset="0"/>
              </a:rPr>
              <a:t>Q</a:t>
            </a:r>
            <a:r>
              <a:rPr lang="en-US" dirty="0" smtClean="0">
                <a:latin typeface="Times New Roman" pitchFamily="18" charset="0"/>
                <a:cs typeface="Arial" charset="0"/>
              </a:rPr>
              <a:t>(</a:t>
            </a:r>
            <a:r>
              <a:rPr lang="en-US" i="1" dirty="0" smtClean="0">
                <a:latin typeface="Times New Roman" pitchFamily="18" charset="0"/>
                <a:cs typeface="Arial" charset="0"/>
              </a:rPr>
              <a:t>i</a:t>
            </a:r>
            <a:r>
              <a:rPr lang="en-US" dirty="0" smtClean="0">
                <a:latin typeface="Times New Roman" pitchFamily="18" charset="0"/>
                <a:cs typeface="Arial" charset="0"/>
              </a:rPr>
              <a:t>)</a:t>
            </a:r>
            <a:r>
              <a:rPr lang="en-US" dirty="0" smtClean="0">
                <a:latin typeface="Arial" charset="0"/>
                <a:cs typeface="Arial" charset="0"/>
              </a:rPr>
              <a:t> hence the outer is</a:t>
            </a:r>
            <a:endParaRPr lang="en-US" dirty="0" smtClean="0">
              <a:latin typeface="Times New Roman" pitchFamily="18" charset="0"/>
              <a:cs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89739953"/>
              </p:ext>
            </p:extLst>
          </p:nvPr>
        </p:nvGraphicFramePr>
        <p:xfrm>
          <a:off x="1259632" y="4653136"/>
          <a:ext cx="7054850" cy="882650"/>
        </p:xfrm>
        <a:graphic>
          <a:graphicData uri="http://schemas.openxmlformats.org/presentationml/2006/ole">
            <mc:AlternateContent xmlns:mc="http://schemas.openxmlformats.org/markup-compatibility/2006">
              <mc:Choice xmlns:v="urn:schemas-microsoft-com:vml" Requires="v">
                <p:oleObj spid="_x0000_s282635" name="Equation" r:id="rId4" imgW="3340080" imgH="419040" progId="Equation.DSMT4">
                  <p:embed/>
                </p:oleObj>
              </mc:Choice>
              <mc:Fallback>
                <p:oleObj name="Equation" r:id="rId4" imgW="3340080" imgH="419040" progId="Equation.DSMT4">
                  <p:embed/>
                  <p:pic>
                    <p:nvPicPr>
                      <p:cNvPr id="0" name="Object 1"/>
                      <p:cNvPicPr>
                        <a:picLocks noChangeAspect="1" noChangeArrowheads="1"/>
                      </p:cNvPicPr>
                      <p:nvPr/>
                    </p:nvPicPr>
                    <p:blipFill>
                      <a:blip r:embed="rId5"/>
                      <a:srcRect/>
                      <a:stretch>
                        <a:fillRect/>
                      </a:stretch>
                    </p:blipFill>
                    <p:spPr bwMode="auto">
                      <a:xfrm>
                        <a:off x="1259632" y="4653136"/>
                        <a:ext cx="70548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p:txBody>
          <a:bodyPr/>
          <a:lstStyle/>
          <a:p>
            <a:r>
              <a:rPr lang="en-US" smtClean="0">
                <a:latin typeface="Arial" charset="0"/>
                <a:cs typeface="Arial" charset="0"/>
              </a:rPr>
              <a:t>Analysis of Repetition Statements</a:t>
            </a:r>
          </a:p>
        </p:txBody>
      </p:sp>
      <p:sp>
        <p:nvSpPr>
          <p:cNvPr id="54275"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As another example:</a:t>
            </a:r>
          </a:p>
          <a:p>
            <a:pPr>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sum = 0; </a:t>
            </a:r>
          </a:p>
          <a:p>
            <a:pPr>
              <a:buFont typeface="Arial" charset="0"/>
              <a:buNone/>
            </a:pPr>
            <a:r>
              <a:rPr lang="en-US" sz="1600" dirty="0" smtClean="0">
                <a:latin typeface="Consolas" pitchFamily="49" charset="0"/>
                <a:cs typeface="Consolas" pitchFamily="49" charset="0"/>
              </a:rPr>
              <a:t>		     for (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a:t>
            </a:r>
            <a:r>
              <a:rPr lang="en-US" sz="1600" dirty="0" smtClean="0">
                <a:latin typeface="Consolas" pitchFamily="49" charset="0"/>
                <a:cs typeface="Consolas" pitchFamily="49" charset="0"/>
              </a:rPr>
              <a:t> = 0; </a:t>
            </a:r>
            <a:r>
              <a:rPr lang="en-US" sz="1600" dirty="0" err="1" smtClean="0">
                <a:latin typeface="Consolas" pitchFamily="49" charset="0"/>
                <a:cs typeface="Consolas" pitchFamily="49" charset="0"/>
              </a:rPr>
              <a:t>i</a:t>
            </a:r>
            <a:r>
              <a:rPr lang="en-US" sz="1600" dirty="0" smtClean="0">
                <a:latin typeface="Consolas" pitchFamily="49" charset="0"/>
                <a:cs typeface="Consolas" pitchFamily="49" charset="0"/>
              </a:rPr>
              <a:t> &lt; n; ++</a:t>
            </a:r>
            <a:r>
              <a:rPr lang="en-US" sz="1600" dirty="0" err="1" smtClean="0">
                <a:latin typeface="Consolas" pitchFamily="49" charset="0"/>
                <a:cs typeface="Consolas" pitchFamily="49" charset="0"/>
              </a:rPr>
              <a:t>i</a:t>
            </a:r>
            <a:r>
              <a:rPr lang="en-US" sz="1600" dirty="0" smtClean="0">
                <a:latin typeface="Consolas" pitchFamily="49" charset="0"/>
                <a:cs typeface="Consolas" pitchFamily="49" charset="0"/>
              </a:rPr>
              <a:t> ) {</a:t>
            </a:r>
          </a:p>
          <a:p>
            <a:pPr>
              <a:buFont typeface="Arial" charset="0"/>
              <a:buNone/>
            </a:pPr>
            <a:r>
              <a:rPr lang="en-US" sz="1600" dirty="0" smtClean="0">
                <a:latin typeface="Consolas" pitchFamily="49" charset="0"/>
                <a:cs typeface="Consolas" pitchFamily="49" charset="0"/>
              </a:rPr>
              <a:t>		         for (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j = 0; j &lt; </a:t>
            </a:r>
            <a:r>
              <a:rPr lang="en-US" sz="1600" dirty="0" err="1" smtClean="0">
                <a:latin typeface="Consolas" pitchFamily="49" charset="0"/>
                <a:cs typeface="Consolas" pitchFamily="49" charset="0"/>
              </a:rPr>
              <a:t>i</a:t>
            </a:r>
            <a:r>
              <a:rPr lang="en-US" sz="1600" dirty="0" smtClean="0">
                <a:latin typeface="Consolas" pitchFamily="49" charset="0"/>
                <a:cs typeface="Consolas" pitchFamily="49" charset="0"/>
              </a:rPr>
              <a:t>; ++j ) {</a:t>
            </a:r>
          </a:p>
          <a:p>
            <a:pPr>
              <a:buFont typeface="Arial" charset="0"/>
              <a:buNone/>
            </a:pPr>
            <a:r>
              <a:rPr lang="en-US" sz="1600" dirty="0" smtClean="0">
                <a:latin typeface="Consolas" pitchFamily="49" charset="0"/>
                <a:cs typeface="Consolas" pitchFamily="49" charset="0"/>
              </a:rPr>
              <a:t>		             for (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k = 0; k &lt; j; ++k ) {</a:t>
            </a:r>
          </a:p>
          <a:p>
            <a:pPr>
              <a:buFont typeface="Arial" charset="0"/>
              <a:buNone/>
            </a:pPr>
            <a:r>
              <a:rPr lang="en-US" sz="1600" dirty="0" smtClean="0">
                <a:latin typeface="Consolas" pitchFamily="49" charset="0"/>
                <a:cs typeface="Consolas" pitchFamily="49" charset="0"/>
              </a:rPr>
              <a:t>		                 sum += </a:t>
            </a:r>
            <a:r>
              <a:rPr lang="en-US" sz="1600" dirty="0" err="1" smtClean="0">
                <a:latin typeface="Consolas" pitchFamily="49" charset="0"/>
                <a:cs typeface="Consolas" pitchFamily="49" charset="0"/>
              </a:rPr>
              <a:t>i</a:t>
            </a:r>
            <a:r>
              <a:rPr lang="en-US" sz="1600" dirty="0" smtClean="0">
                <a:latin typeface="Consolas" pitchFamily="49" charset="0"/>
                <a:cs typeface="Consolas" pitchFamily="49" charset="0"/>
              </a:rPr>
              <a:t> + j + k;</a:t>
            </a:r>
          </a:p>
          <a:p>
            <a:pPr>
              <a:buFont typeface="Arial" charset="0"/>
              <a:buNone/>
            </a:pPr>
            <a:r>
              <a:rPr lang="en-US" sz="1600" dirty="0" smtClean="0">
                <a:latin typeface="Consolas" pitchFamily="49" charset="0"/>
                <a:cs typeface="Consolas" pitchFamily="49" charset="0"/>
              </a:rPr>
              <a:t>		             }</a:t>
            </a:r>
          </a:p>
          <a:p>
            <a:pPr>
              <a:buFont typeface="Arial" charset="0"/>
              <a:buNone/>
            </a:pPr>
            <a:r>
              <a:rPr lang="en-US" sz="1600" dirty="0" smtClean="0">
                <a:latin typeface="Consolas" pitchFamily="49" charset="0"/>
                <a:cs typeface="Consolas" pitchFamily="49" charset="0"/>
              </a:rPr>
              <a:t>		         }</a:t>
            </a:r>
          </a:p>
          <a:p>
            <a:pPr>
              <a:buFont typeface="Arial" charset="0"/>
              <a:buNone/>
            </a:pPr>
            <a:r>
              <a:rPr lang="en-US" sz="1600" dirty="0" smtClean="0">
                <a:latin typeface="Consolas" pitchFamily="49" charset="0"/>
                <a:cs typeface="Consolas" pitchFamily="49" charset="0"/>
              </a:rPr>
              <a:t>		     }</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From inside to out:</a:t>
            </a:r>
          </a:p>
          <a:p>
            <a:pPr lvl="1">
              <a:buFont typeface="Arial" charset="0"/>
              <a:buNone/>
            </a:pPr>
            <a:r>
              <a:rPr lang="en-US" dirty="0" smtClean="0">
                <a:latin typeface="Arial" charset="0"/>
                <a:cs typeface="Arial" charset="0"/>
              </a:rPr>
              <a:t>		</a:t>
            </a:r>
            <a:r>
              <a:rPr lang="en-US" b="1" dirty="0" smtClean="0">
                <a:latin typeface="Symbol" pitchFamily="18" charset="2"/>
                <a:cs typeface="Arial" charset="0"/>
              </a:rPr>
              <a:t>Q</a:t>
            </a:r>
            <a:r>
              <a:rPr lang="en-US" dirty="0" smtClean="0">
                <a:latin typeface="Times New Roman" pitchFamily="18" charset="0"/>
                <a:cs typeface="Arial" charset="0"/>
              </a:rPr>
              <a:t>(1)</a:t>
            </a:r>
          </a:p>
          <a:p>
            <a:pPr lvl="1">
              <a:buFont typeface="Arial" charset="0"/>
              <a:buNone/>
            </a:pPr>
            <a:r>
              <a:rPr lang="en-US" dirty="0" smtClean="0">
                <a:latin typeface="Arial" charset="0"/>
                <a:cs typeface="Arial" charset="0"/>
              </a:rPr>
              <a:t>		</a:t>
            </a:r>
            <a:r>
              <a:rPr lang="en-US" b="1" dirty="0" smtClean="0">
                <a:latin typeface="Symbol" pitchFamily="18" charset="2"/>
                <a:cs typeface="Arial" charset="0"/>
              </a:rPr>
              <a:t>Q</a:t>
            </a:r>
            <a:r>
              <a:rPr lang="en-US" dirty="0" smtClean="0">
                <a:latin typeface="Times New Roman" pitchFamily="18" charset="0"/>
                <a:cs typeface="Arial" charset="0"/>
              </a:rPr>
              <a:t>(</a:t>
            </a:r>
            <a:r>
              <a:rPr lang="en-US" i="1" dirty="0" smtClean="0">
                <a:latin typeface="Times New Roman" pitchFamily="18" charset="0"/>
                <a:cs typeface="Arial" charset="0"/>
              </a:rPr>
              <a:t>j</a:t>
            </a:r>
            <a:r>
              <a:rPr lang="en-US" dirty="0" smtClean="0">
                <a:latin typeface="Times New Roman" pitchFamily="18" charset="0"/>
                <a:cs typeface="Arial" charset="0"/>
              </a:rPr>
              <a:t>)</a:t>
            </a:r>
          </a:p>
          <a:p>
            <a:pPr lvl="1">
              <a:buFont typeface="Symbol" pitchFamily="18" charset="2"/>
              <a:buNone/>
            </a:pPr>
            <a:r>
              <a:rPr lang="en-US" b="1" dirty="0" smtClean="0">
                <a:latin typeface="Symbol" pitchFamily="18" charset="2"/>
                <a:cs typeface="Arial" charset="0"/>
              </a:rPr>
              <a:t>		Q</a:t>
            </a:r>
            <a:r>
              <a:rPr lang="en-US" dirty="0" smtClean="0">
                <a:latin typeface="Times New Roman" pitchFamily="18" charset="0"/>
                <a:cs typeface="Arial" charset="0"/>
              </a:rPr>
              <a:t>(</a:t>
            </a:r>
            <a:r>
              <a:rPr lang="en-US" i="1" dirty="0" smtClean="0">
                <a:latin typeface="Times New Roman" pitchFamily="18" charset="0"/>
                <a:cs typeface="Arial" charset="0"/>
              </a:rPr>
              <a:t>i</a:t>
            </a:r>
            <a:r>
              <a:rPr lang="en-US" baseline="30000" dirty="0" smtClean="0">
                <a:latin typeface="Times New Roman" pitchFamily="18" charset="0"/>
                <a:cs typeface="Arial" charset="0"/>
              </a:rPr>
              <a:t>2</a:t>
            </a:r>
            <a:r>
              <a:rPr lang="en-US" dirty="0" smtClean="0">
                <a:latin typeface="Times New Roman" pitchFamily="18" charset="0"/>
                <a:cs typeface="Arial" charset="0"/>
              </a:rPr>
              <a:t>)</a:t>
            </a:r>
          </a:p>
          <a:p>
            <a:pPr lvl="1">
              <a:buFont typeface="Arial" charset="0"/>
              <a:buNone/>
            </a:pPr>
            <a:r>
              <a:rPr lang="en-US" b="1" dirty="0" smtClean="0">
                <a:latin typeface="Symbol" pitchFamily="18" charset="2"/>
                <a:cs typeface="Arial" charset="0"/>
              </a:rPr>
              <a:t>		Q</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baseline="30000" dirty="0" smtClean="0">
                <a:latin typeface="Times New Roman" pitchFamily="18" charset="0"/>
                <a:cs typeface="Arial" charset="0"/>
              </a:rPr>
              <a:t>3</a:t>
            </a:r>
            <a:r>
              <a:rPr lang="en-US" dirty="0" smtClean="0">
                <a:latin typeface="Times New Roman" pitchFamily="18" charset="0"/>
                <a:cs typeface="Arial" charset="0"/>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p:txBody>
          <a:bodyPr/>
          <a:lstStyle/>
          <a:p>
            <a:r>
              <a:rPr lang="en-US" dirty="0" smtClean="0">
                <a:latin typeface="Arial" charset="0"/>
                <a:cs typeface="Arial" charset="0"/>
              </a:rPr>
              <a:t>Control Statements</a:t>
            </a:r>
          </a:p>
        </p:txBody>
      </p:sp>
      <p:sp>
        <p:nvSpPr>
          <p:cNvPr id="55299"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Switch statements appear to be nested if statements:</a:t>
            </a:r>
          </a:p>
          <a:p>
            <a:pPr>
              <a:buFont typeface="Arial" charset="0"/>
              <a:buNone/>
            </a:pPr>
            <a:endParaRPr lang="en-US" sz="1800" b="1" smtClean="0">
              <a:latin typeface="Courier New" pitchFamily="49" charset="0"/>
              <a:cs typeface="Arial" charset="0"/>
            </a:endParaRPr>
          </a:p>
          <a:p>
            <a:pPr>
              <a:buFont typeface="Arial" charset="0"/>
              <a:buNone/>
            </a:pPr>
            <a:r>
              <a:rPr lang="en-US" sz="1800" b="1" smtClean="0">
                <a:latin typeface="Consolas" pitchFamily="49" charset="0"/>
                <a:cs typeface="Consolas" pitchFamily="49" charset="0"/>
              </a:rPr>
              <a:t>	</a:t>
            </a:r>
            <a:r>
              <a:rPr lang="en-US" sz="1800" smtClean="0">
                <a:latin typeface="Consolas" pitchFamily="49" charset="0"/>
                <a:cs typeface="Consolas" pitchFamily="49" charset="0"/>
              </a:rPr>
              <a:t>switch( i ) {</a:t>
            </a:r>
          </a:p>
          <a:p>
            <a:pPr>
              <a:buFont typeface="Arial" charset="0"/>
              <a:buNone/>
            </a:pPr>
            <a:r>
              <a:rPr lang="en-US" sz="1800" smtClean="0">
                <a:latin typeface="Consolas" pitchFamily="49" charset="0"/>
                <a:cs typeface="Consolas" pitchFamily="49" charset="0"/>
              </a:rPr>
              <a:t>		case 1:   </a:t>
            </a:r>
            <a:r>
              <a:rPr lang="en-US" sz="1800" smtClean="0">
                <a:solidFill>
                  <a:srgbClr val="00B0F0"/>
                </a:solidFill>
                <a:latin typeface="Consolas" pitchFamily="49" charset="0"/>
                <a:cs typeface="Consolas" pitchFamily="49" charset="0"/>
              </a:rPr>
              <a:t>/* do stuff */ </a:t>
            </a:r>
            <a:r>
              <a:rPr lang="en-US" sz="1800" smtClean="0">
                <a:latin typeface="Consolas" pitchFamily="49" charset="0"/>
                <a:cs typeface="Consolas" pitchFamily="49" charset="0"/>
              </a:rPr>
              <a:t>break;</a:t>
            </a:r>
          </a:p>
          <a:p>
            <a:pPr>
              <a:buFont typeface="Arial" charset="0"/>
              <a:buNone/>
            </a:pPr>
            <a:r>
              <a:rPr lang="en-US" sz="1800" smtClean="0">
                <a:latin typeface="Consolas" pitchFamily="49" charset="0"/>
                <a:cs typeface="Consolas" pitchFamily="49" charset="0"/>
              </a:rPr>
              <a:t>		case 2:   </a:t>
            </a:r>
            <a:r>
              <a:rPr lang="en-US" sz="1800" smtClean="0">
                <a:solidFill>
                  <a:srgbClr val="00B0F0"/>
                </a:solidFill>
                <a:latin typeface="Consolas" pitchFamily="49" charset="0"/>
                <a:cs typeface="Consolas" pitchFamily="49" charset="0"/>
              </a:rPr>
              <a:t>/* do other stuff */ </a:t>
            </a:r>
            <a:r>
              <a:rPr lang="en-US" sz="1800" smtClean="0">
                <a:latin typeface="Consolas" pitchFamily="49" charset="0"/>
                <a:cs typeface="Consolas" pitchFamily="49" charset="0"/>
              </a:rPr>
              <a:t>break;</a:t>
            </a:r>
          </a:p>
          <a:p>
            <a:pPr>
              <a:buFont typeface="Arial" charset="0"/>
              <a:buNone/>
            </a:pPr>
            <a:r>
              <a:rPr lang="en-US" sz="1800" smtClean="0">
                <a:latin typeface="Consolas" pitchFamily="49" charset="0"/>
                <a:cs typeface="Consolas" pitchFamily="49" charset="0"/>
              </a:rPr>
              <a:t>		case 3:   </a:t>
            </a:r>
            <a:r>
              <a:rPr lang="en-US" sz="1800" smtClean="0">
                <a:solidFill>
                  <a:srgbClr val="00B0F0"/>
                </a:solidFill>
                <a:latin typeface="Consolas" pitchFamily="49" charset="0"/>
                <a:cs typeface="Consolas" pitchFamily="49" charset="0"/>
              </a:rPr>
              <a:t>/* do even more stuff */ </a:t>
            </a:r>
            <a:r>
              <a:rPr lang="en-US" sz="1800" smtClean="0">
                <a:latin typeface="Consolas" pitchFamily="49" charset="0"/>
                <a:cs typeface="Consolas" pitchFamily="49" charset="0"/>
              </a:rPr>
              <a:t>break;</a:t>
            </a:r>
          </a:p>
          <a:p>
            <a:pPr>
              <a:buFont typeface="Arial" charset="0"/>
              <a:buNone/>
            </a:pPr>
            <a:r>
              <a:rPr lang="en-US" sz="1800" smtClean="0">
                <a:latin typeface="Consolas" pitchFamily="49" charset="0"/>
                <a:cs typeface="Consolas" pitchFamily="49" charset="0"/>
              </a:rPr>
              <a:t>		case 4:   </a:t>
            </a:r>
            <a:r>
              <a:rPr lang="en-US" sz="1800" smtClean="0">
                <a:solidFill>
                  <a:srgbClr val="00B0F0"/>
                </a:solidFill>
                <a:latin typeface="Consolas" pitchFamily="49" charset="0"/>
                <a:cs typeface="Consolas" pitchFamily="49" charset="0"/>
              </a:rPr>
              <a:t>/* well, do stuff */ </a:t>
            </a:r>
            <a:r>
              <a:rPr lang="en-US" sz="1800" smtClean="0">
                <a:latin typeface="Consolas" pitchFamily="49" charset="0"/>
                <a:cs typeface="Consolas" pitchFamily="49" charset="0"/>
              </a:rPr>
              <a:t>break;</a:t>
            </a:r>
          </a:p>
          <a:p>
            <a:pPr>
              <a:buFont typeface="Arial" charset="0"/>
              <a:buNone/>
            </a:pPr>
            <a:r>
              <a:rPr lang="en-US" sz="1800" smtClean="0">
                <a:latin typeface="Consolas" pitchFamily="49" charset="0"/>
                <a:cs typeface="Consolas" pitchFamily="49" charset="0"/>
              </a:rPr>
              <a:t>		case 5:   </a:t>
            </a:r>
            <a:r>
              <a:rPr lang="en-US" sz="1800" smtClean="0">
                <a:solidFill>
                  <a:srgbClr val="00B0F0"/>
                </a:solidFill>
                <a:latin typeface="Consolas" pitchFamily="49" charset="0"/>
                <a:cs typeface="Consolas" pitchFamily="49" charset="0"/>
              </a:rPr>
              <a:t>/* tired yet? */ </a:t>
            </a:r>
            <a:r>
              <a:rPr lang="en-US" sz="1800" smtClean="0">
                <a:latin typeface="Consolas" pitchFamily="49" charset="0"/>
                <a:cs typeface="Consolas" pitchFamily="49" charset="0"/>
              </a:rPr>
              <a:t>break;</a:t>
            </a:r>
          </a:p>
          <a:p>
            <a:pPr>
              <a:buFont typeface="Arial" charset="0"/>
              <a:buNone/>
            </a:pPr>
            <a:r>
              <a:rPr lang="en-US" sz="1800" smtClean="0">
                <a:latin typeface="Consolas" pitchFamily="49" charset="0"/>
                <a:cs typeface="Consolas" pitchFamily="49" charset="0"/>
              </a:rPr>
              <a:t>		default:  </a:t>
            </a:r>
            <a:r>
              <a:rPr lang="en-US" sz="1800" smtClean="0">
                <a:solidFill>
                  <a:srgbClr val="00B0F0"/>
                </a:solidFill>
                <a:latin typeface="Consolas" pitchFamily="49" charset="0"/>
                <a:cs typeface="Consolas" pitchFamily="49" charset="0"/>
              </a:rPr>
              <a:t>/* do default stuff */</a:t>
            </a:r>
          </a:p>
          <a:p>
            <a:pPr>
              <a:buFont typeface="Arial" charset="0"/>
              <a:buNone/>
            </a:pPr>
            <a:r>
              <a:rPr lang="en-US" sz="1800" smtClean="0">
                <a:latin typeface="Consolas" pitchFamily="49" charset="0"/>
                <a:cs typeface="Consolas" pitchFamily="49" charset="0"/>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idx="4294967295"/>
          </p:nvPr>
        </p:nvSpPr>
        <p:spPr/>
        <p:txBody>
          <a:bodyPr/>
          <a:lstStyle/>
          <a:p>
            <a:r>
              <a:rPr lang="en-US" smtClean="0">
                <a:latin typeface="Arial" charset="0"/>
                <a:cs typeface="Arial" charset="0"/>
              </a:rPr>
              <a:t>Control Statements</a:t>
            </a:r>
          </a:p>
        </p:txBody>
      </p:sp>
      <p:sp>
        <p:nvSpPr>
          <p:cNvPr id="56323" name="Rectangle 3"/>
          <p:cNvSpPr>
            <a:spLocks noGrp="1"/>
          </p:cNvSpPr>
          <p:nvPr>
            <p:ph type="body" idx="4294967295"/>
          </p:nvPr>
        </p:nvSpPr>
        <p:spPr/>
        <p:txBody>
          <a:bodyPr/>
          <a:lstStyle/>
          <a:p>
            <a:pPr>
              <a:buFont typeface="Arial" charset="0"/>
              <a:buNone/>
            </a:pPr>
            <a:r>
              <a:rPr lang="en-US" smtClean="0">
                <a:latin typeface="Arial" charset="0"/>
                <a:cs typeface="Arial" charset="0"/>
              </a:rPr>
              <a:t>	Thus, a switch statement would appear to run in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time where </a:t>
            </a:r>
            <a:r>
              <a:rPr lang="en-US" i="1" smtClean="0">
                <a:latin typeface="Times New Roman" pitchFamily="18" charset="0"/>
                <a:cs typeface="Arial" charset="0"/>
              </a:rPr>
              <a:t>n </a:t>
            </a:r>
            <a:r>
              <a:rPr lang="en-US" smtClean="0">
                <a:latin typeface="Arial" charset="0"/>
                <a:cs typeface="Arial" charset="0"/>
              </a:rPr>
              <a:t>is the number of cases, the same as nested if statements</a:t>
            </a:r>
          </a:p>
          <a:p>
            <a:pPr lvl="1"/>
            <a:r>
              <a:rPr lang="en-US" smtClean="0">
                <a:latin typeface="Arial" charset="0"/>
                <a:cs typeface="Arial" charset="0"/>
              </a:rPr>
              <a:t>Why then not use:</a:t>
            </a:r>
          </a:p>
          <a:p>
            <a:pPr>
              <a:buFont typeface="Arial" charset="0"/>
              <a:buNone/>
            </a:pPr>
            <a:endParaRPr lang="en-US" sz="1800" smtClean="0">
              <a:latin typeface="Courier New" pitchFamily="49" charset="0"/>
              <a:cs typeface="Arial" charset="0"/>
            </a:endParaRPr>
          </a:p>
          <a:p>
            <a:pPr>
              <a:buFont typeface="Arial" charset="0"/>
              <a:buNone/>
            </a:pPr>
            <a:r>
              <a:rPr lang="en-US" sz="1800" smtClean="0">
                <a:latin typeface="Consolas" pitchFamily="49" charset="0"/>
                <a:cs typeface="Consolas" pitchFamily="49" charset="0"/>
              </a:rPr>
              <a:t>		if ( i == 1 ) { </a:t>
            </a:r>
            <a:r>
              <a:rPr lang="en-US" sz="1800" smtClean="0">
                <a:solidFill>
                  <a:srgbClr val="00B0F0"/>
                </a:solidFill>
                <a:latin typeface="Consolas" pitchFamily="49" charset="0"/>
                <a:cs typeface="Consolas" pitchFamily="49" charset="0"/>
              </a:rPr>
              <a:t>/* do stuff */ </a:t>
            </a:r>
            <a:r>
              <a:rPr lang="en-US" sz="1800" smtClean="0">
                <a:latin typeface="Consolas" pitchFamily="49" charset="0"/>
                <a:cs typeface="Consolas" pitchFamily="49" charset="0"/>
              </a:rPr>
              <a:t>}</a:t>
            </a:r>
          </a:p>
          <a:p>
            <a:pPr>
              <a:buFont typeface="Arial" charset="0"/>
              <a:buNone/>
            </a:pPr>
            <a:r>
              <a:rPr lang="en-US" sz="1800" smtClean="0">
                <a:latin typeface="Consolas" pitchFamily="49" charset="0"/>
                <a:cs typeface="Consolas" pitchFamily="49" charset="0"/>
              </a:rPr>
              <a:t>		else if ( i == 2 ) { </a:t>
            </a:r>
            <a:r>
              <a:rPr lang="en-US" sz="1800" smtClean="0">
                <a:solidFill>
                  <a:srgbClr val="00B0F0"/>
                </a:solidFill>
                <a:latin typeface="Consolas" pitchFamily="49" charset="0"/>
                <a:cs typeface="Consolas" pitchFamily="49" charset="0"/>
              </a:rPr>
              <a:t>/* do other stuff */ </a:t>
            </a:r>
            <a:r>
              <a:rPr lang="en-US" sz="1800" smtClean="0">
                <a:latin typeface="Consolas" pitchFamily="49" charset="0"/>
                <a:cs typeface="Consolas" pitchFamily="49" charset="0"/>
              </a:rPr>
              <a:t>}</a:t>
            </a:r>
          </a:p>
          <a:p>
            <a:pPr>
              <a:buFont typeface="Arial" charset="0"/>
              <a:buNone/>
            </a:pPr>
            <a:r>
              <a:rPr lang="en-US" sz="1800" smtClean="0">
                <a:latin typeface="Consolas" pitchFamily="49" charset="0"/>
                <a:cs typeface="Consolas" pitchFamily="49" charset="0"/>
              </a:rPr>
              <a:t>		else if ( i == 3 ) { </a:t>
            </a:r>
            <a:r>
              <a:rPr lang="en-US" sz="1800" smtClean="0">
                <a:solidFill>
                  <a:srgbClr val="00B0F0"/>
                </a:solidFill>
                <a:latin typeface="Consolas" pitchFamily="49" charset="0"/>
                <a:cs typeface="Consolas" pitchFamily="49" charset="0"/>
              </a:rPr>
              <a:t>/* do even more stuff *</a:t>
            </a:r>
            <a:r>
              <a:rPr lang="en-US" sz="1800" smtClean="0">
                <a:solidFill>
                  <a:schemeClr val="accent2"/>
                </a:solidFill>
                <a:latin typeface="Consolas" pitchFamily="49" charset="0"/>
                <a:cs typeface="Consolas" pitchFamily="49" charset="0"/>
              </a:rPr>
              <a:t>/</a:t>
            </a:r>
            <a:r>
              <a:rPr lang="en-US" sz="1800" smtClean="0">
                <a:latin typeface="Consolas" pitchFamily="49" charset="0"/>
                <a:cs typeface="Consolas" pitchFamily="49" charset="0"/>
              </a:rPr>
              <a:t> }</a:t>
            </a:r>
          </a:p>
          <a:p>
            <a:pPr>
              <a:buFont typeface="Arial" charset="0"/>
              <a:buNone/>
            </a:pPr>
            <a:r>
              <a:rPr lang="en-US" sz="1800" smtClean="0">
                <a:latin typeface="Consolas" pitchFamily="49" charset="0"/>
                <a:cs typeface="Consolas" pitchFamily="49" charset="0"/>
              </a:rPr>
              <a:t>		else if ( i == 4 ) { </a:t>
            </a:r>
            <a:r>
              <a:rPr lang="en-US" sz="1800" smtClean="0">
                <a:solidFill>
                  <a:srgbClr val="00B0F0"/>
                </a:solidFill>
                <a:latin typeface="Consolas" pitchFamily="49" charset="0"/>
                <a:cs typeface="Consolas" pitchFamily="49" charset="0"/>
              </a:rPr>
              <a:t>/* well, do stuff */ </a:t>
            </a:r>
            <a:r>
              <a:rPr lang="en-US" sz="1800" smtClean="0">
                <a:latin typeface="Consolas" pitchFamily="49" charset="0"/>
                <a:cs typeface="Consolas" pitchFamily="49" charset="0"/>
              </a:rPr>
              <a:t>}</a:t>
            </a:r>
          </a:p>
          <a:p>
            <a:pPr>
              <a:buFont typeface="Arial" charset="0"/>
              <a:buNone/>
            </a:pPr>
            <a:r>
              <a:rPr lang="en-US" sz="1800" smtClean="0">
                <a:latin typeface="Consolas" pitchFamily="49" charset="0"/>
                <a:cs typeface="Consolas" pitchFamily="49" charset="0"/>
              </a:rPr>
              <a:t>		else if ( i == 5 ) { </a:t>
            </a:r>
            <a:r>
              <a:rPr lang="en-US" sz="1800" smtClean="0">
                <a:solidFill>
                  <a:srgbClr val="00B0F0"/>
                </a:solidFill>
                <a:latin typeface="Consolas" pitchFamily="49" charset="0"/>
                <a:cs typeface="Consolas" pitchFamily="49" charset="0"/>
              </a:rPr>
              <a:t>/* tired yet? */ </a:t>
            </a:r>
            <a:r>
              <a:rPr lang="en-US" sz="1800" smtClean="0">
                <a:latin typeface="Consolas" pitchFamily="49" charset="0"/>
                <a:cs typeface="Consolas" pitchFamily="49" charset="0"/>
              </a:rPr>
              <a:t>}</a:t>
            </a:r>
          </a:p>
          <a:p>
            <a:pPr>
              <a:buFont typeface="Arial" charset="0"/>
              <a:buNone/>
            </a:pPr>
            <a:r>
              <a:rPr lang="en-US" sz="1800" smtClean="0">
                <a:latin typeface="Consolas" pitchFamily="49" charset="0"/>
                <a:cs typeface="Consolas" pitchFamily="49" charset="0"/>
              </a:rPr>
              <a:t>		else { </a:t>
            </a:r>
            <a:r>
              <a:rPr lang="en-US" sz="1800" smtClean="0">
                <a:solidFill>
                  <a:srgbClr val="00B0F0"/>
                </a:solidFill>
                <a:latin typeface="Consolas" pitchFamily="49" charset="0"/>
                <a:cs typeface="Consolas" pitchFamily="49" charset="0"/>
              </a:rPr>
              <a:t>/* do default stuff */ </a:t>
            </a:r>
            <a:r>
              <a:rPr lang="en-US" sz="1800" smtClean="0">
                <a:latin typeface="Consolas" pitchFamily="49" charset="0"/>
                <a:cs typeface="Consolas" pitchFamily="49"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p:txBody>
          <a:bodyPr/>
          <a:lstStyle/>
          <a:p>
            <a:r>
              <a:rPr lang="en-US" smtClean="0">
                <a:latin typeface="Arial" charset="0"/>
                <a:cs typeface="Arial" charset="0"/>
              </a:rPr>
              <a:t>Motivation</a:t>
            </a:r>
          </a:p>
        </p:txBody>
      </p:sp>
      <p:sp>
        <p:nvSpPr>
          <p:cNvPr id="23555" name="Rectangle 3"/>
          <p:cNvSpPr>
            <a:spLocks noGrp="1"/>
          </p:cNvSpPr>
          <p:nvPr>
            <p:ph type="body" idx="4294967295"/>
          </p:nvPr>
        </p:nvSpPr>
        <p:spPr>
          <a:xfrm>
            <a:off x="457200" y="1639888"/>
            <a:ext cx="8229600" cy="4525962"/>
          </a:xfrm>
        </p:spPr>
        <p:txBody>
          <a:bodyPr/>
          <a:lstStyle/>
          <a:p>
            <a:pPr>
              <a:buFont typeface="Arial" charset="0"/>
              <a:buNone/>
            </a:pPr>
            <a:r>
              <a:rPr lang="en-US" smtClean="0">
                <a:latin typeface="Arial" charset="0"/>
                <a:cs typeface="Arial" charset="0"/>
              </a:rPr>
              <a:t>	The asymptotic behaviour of algorithms indicates the ability to scale</a:t>
            </a:r>
          </a:p>
          <a:p>
            <a:pPr lvl="1"/>
            <a:r>
              <a:rPr lang="en-US" smtClean="0">
                <a:latin typeface="Arial" charset="0"/>
                <a:cs typeface="Arial" charset="0"/>
              </a:rPr>
              <a:t>Suppose we are sorting an array of size </a:t>
            </a:r>
            <a:r>
              <a:rPr lang="en-US" i="1" smtClean="0">
                <a:latin typeface="Times New Roman" pitchFamily="18" charset="0"/>
                <a:cs typeface="Times New Roman" pitchFamily="18" charset="0"/>
              </a:rPr>
              <a:t>n</a:t>
            </a:r>
            <a:endParaRPr lang="en-US" sz="1400" i="1" smtClean="0">
              <a:latin typeface="Times New Roman" pitchFamily="18" charset="0"/>
              <a:cs typeface="Times New Roman" pitchFamily="18"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Selection sort has a run time of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a:t>
            </a:r>
            <a:r>
              <a:rPr lang="en-US" smtClean="0">
                <a:latin typeface="Arial" charset="0"/>
                <a:cs typeface="Arial" charset="0"/>
              </a:rPr>
              <a:t> </a:t>
            </a:r>
          </a:p>
          <a:p>
            <a:pPr lvl="1"/>
            <a:r>
              <a:rPr lang="en-US" smtClean="0">
                <a:latin typeface="Times New Roman" pitchFamily="18" charset="0"/>
                <a:cs typeface="Times New Roman" pitchFamily="18" charset="0"/>
              </a:rPr>
              <a:t>2</a:t>
            </a:r>
            <a:r>
              <a:rPr lang="en-US" i="1" smtClean="0">
                <a:latin typeface="Times New Roman" pitchFamily="18" charset="0"/>
                <a:cs typeface="Times New Roman" pitchFamily="18" charset="0"/>
              </a:rPr>
              <a:t>n</a:t>
            </a:r>
            <a:r>
              <a:rPr lang="en-US" smtClean="0">
                <a:latin typeface="Arial" charset="0"/>
                <a:cs typeface="Arial" charset="0"/>
              </a:rPr>
              <a:t> entries requires </a:t>
            </a:r>
            <a:r>
              <a:rPr lang="en-US" smtClean="0">
                <a:latin typeface="Times New Roman" pitchFamily="18" charset="0"/>
                <a:cs typeface="Times New Roman" pitchFamily="18" charset="0"/>
              </a:rPr>
              <a:t>(2</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a:t>
            </a:r>
            <a:r>
              <a:rPr lang="en-US" baseline="30000" smtClean="0">
                <a:latin typeface="Times New Roman" pitchFamily="18" charset="0"/>
                <a:cs typeface="Times New Roman" pitchFamily="18" charset="0"/>
              </a:rPr>
              <a:t>2</a:t>
            </a:r>
            <a:r>
              <a:rPr lang="en-US" smtClean="0">
                <a:latin typeface="Times New Roman" pitchFamily="18" charset="0"/>
                <a:cs typeface="Times New Roman" pitchFamily="18" charset="0"/>
              </a:rPr>
              <a:t> = 4</a:t>
            </a:r>
            <a:r>
              <a:rPr lang="en-US" i="1" smtClean="0">
                <a:latin typeface="Times New Roman" pitchFamily="18" charset="0"/>
                <a:cs typeface="Times New Roman" pitchFamily="18" charset="0"/>
              </a:rPr>
              <a:t>n</a:t>
            </a:r>
            <a:r>
              <a:rPr lang="en-US" baseline="30000" smtClean="0">
                <a:latin typeface="Times New Roman" pitchFamily="18" charset="0"/>
                <a:cs typeface="Times New Roman" pitchFamily="18" charset="0"/>
              </a:rPr>
              <a:t>2</a:t>
            </a:r>
            <a:endParaRPr lang="en-US" smtClean="0">
              <a:latin typeface="Arial" charset="0"/>
              <a:cs typeface="Arial" charset="0"/>
            </a:endParaRPr>
          </a:p>
          <a:p>
            <a:pPr lvl="2"/>
            <a:r>
              <a:rPr lang="en-US" smtClean="0">
                <a:latin typeface="Arial" charset="0"/>
                <a:cs typeface="Arial" charset="0"/>
              </a:rPr>
              <a:t>Four times as long to sort</a:t>
            </a:r>
          </a:p>
          <a:p>
            <a:pPr lvl="1"/>
            <a:r>
              <a:rPr lang="en-US" smtClean="0">
                <a:latin typeface="Times New Roman" pitchFamily="18" charset="0"/>
                <a:cs typeface="Times New Roman" pitchFamily="18" charset="0"/>
              </a:rPr>
              <a:t>10</a:t>
            </a:r>
            <a:r>
              <a:rPr lang="en-US" i="1" smtClean="0">
                <a:latin typeface="Times New Roman" pitchFamily="18" charset="0"/>
                <a:cs typeface="Times New Roman" pitchFamily="18" charset="0"/>
              </a:rPr>
              <a:t>n</a:t>
            </a:r>
            <a:r>
              <a:rPr lang="en-US" smtClean="0">
                <a:latin typeface="Arial" charset="0"/>
                <a:cs typeface="Arial" charset="0"/>
              </a:rPr>
              <a:t> entries requires </a:t>
            </a:r>
            <a:r>
              <a:rPr lang="en-US" smtClean="0">
                <a:latin typeface="Times New Roman" pitchFamily="18" charset="0"/>
                <a:cs typeface="Times New Roman" pitchFamily="18" charset="0"/>
              </a:rPr>
              <a:t>(10</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a:t>
            </a:r>
            <a:r>
              <a:rPr lang="en-US" baseline="30000" smtClean="0">
                <a:latin typeface="Times New Roman" pitchFamily="18" charset="0"/>
                <a:cs typeface="Times New Roman" pitchFamily="18" charset="0"/>
              </a:rPr>
              <a:t>2</a:t>
            </a:r>
            <a:r>
              <a:rPr lang="en-US" smtClean="0">
                <a:latin typeface="Times New Roman" pitchFamily="18" charset="0"/>
                <a:cs typeface="Times New Roman" pitchFamily="18" charset="0"/>
              </a:rPr>
              <a:t> = 100</a:t>
            </a:r>
            <a:r>
              <a:rPr lang="en-US" i="1" smtClean="0">
                <a:latin typeface="Times New Roman" pitchFamily="18" charset="0"/>
                <a:cs typeface="Times New Roman" pitchFamily="18" charset="0"/>
              </a:rPr>
              <a:t>n</a:t>
            </a:r>
            <a:r>
              <a:rPr lang="en-US" baseline="30000" smtClean="0">
                <a:latin typeface="Times New Roman" pitchFamily="18" charset="0"/>
                <a:cs typeface="Times New Roman" pitchFamily="18" charset="0"/>
              </a:rPr>
              <a:t>2</a:t>
            </a:r>
            <a:endParaRPr lang="en-US" sz="2000" smtClean="0">
              <a:latin typeface="Arial" charset="0"/>
              <a:cs typeface="Arial" charset="0"/>
            </a:endParaRPr>
          </a:p>
          <a:p>
            <a:pPr lvl="2"/>
            <a:r>
              <a:rPr lang="en-US" smtClean="0">
                <a:latin typeface="Arial" charset="0"/>
                <a:cs typeface="Arial" charset="0"/>
              </a:rPr>
              <a:t>One hundred times as long to sort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idx="4294967295"/>
          </p:nvPr>
        </p:nvSpPr>
        <p:spPr/>
        <p:txBody>
          <a:bodyPr/>
          <a:lstStyle/>
          <a:p>
            <a:r>
              <a:rPr lang="en-US" smtClean="0">
                <a:latin typeface="Arial" charset="0"/>
                <a:cs typeface="Arial" charset="0"/>
              </a:rPr>
              <a:t>Control Statements</a:t>
            </a:r>
          </a:p>
        </p:txBody>
      </p:sp>
      <p:sp>
        <p:nvSpPr>
          <p:cNvPr id="57347"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Question:</a:t>
            </a:r>
          </a:p>
          <a:p>
            <a:pPr lvl="1">
              <a:buFont typeface="Arial" charset="0"/>
              <a:buNone/>
            </a:pPr>
            <a:r>
              <a:rPr lang="en-US" smtClean="0">
                <a:latin typeface="Arial" charset="0"/>
                <a:cs typeface="Arial" charset="0"/>
              </a:rPr>
              <a:t>Why would you introduce something into</a:t>
            </a:r>
          </a:p>
          <a:p>
            <a:pPr lvl="1">
              <a:buFont typeface="Arial" charset="0"/>
              <a:buNone/>
            </a:pPr>
            <a:r>
              <a:rPr lang="en-US" smtClean="0">
                <a:latin typeface="Arial" charset="0"/>
                <a:cs typeface="Arial" charset="0"/>
              </a:rPr>
              <a:t>programming language which is redundant?</a:t>
            </a:r>
          </a:p>
          <a:p>
            <a:pPr>
              <a:buFont typeface="Arial" charset="0"/>
              <a:buNone/>
            </a:pPr>
            <a:r>
              <a:rPr lang="en-US" smtClean="0">
                <a:latin typeface="Arial" charset="0"/>
                <a:cs typeface="Arial" charset="0"/>
              </a:rPr>
              <a:t>	</a:t>
            </a:r>
          </a:p>
          <a:p>
            <a:pPr>
              <a:buFont typeface="Arial" charset="0"/>
              <a:buNone/>
            </a:pPr>
            <a:r>
              <a:rPr lang="en-US" smtClean="0">
                <a:latin typeface="Arial" charset="0"/>
                <a:cs typeface="Arial" charset="0"/>
              </a:rPr>
              <a:t>	There are reasons for this:</a:t>
            </a:r>
          </a:p>
          <a:p>
            <a:pPr lvl="1"/>
            <a:r>
              <a:rPr lang="en-US" smtClean="0">
                <a:latin typeface="Arial" charset="0"/>
                <a:cs typeface="Arial" charset="0"/>
              </a:rPr>
              <a:t>your name is Larry Wall and you are creating the Perl (</a:t>
            </a:r>
            <a:r>
              <a:rPr lang="en-US" b="1" smtClean="0">
                <a:latin typeface="Arial" charset="0"/>
                <a:cs typeface="Arial" charset="0"/>
              </a:rPr>
              <a:t>not</a:t>
            </a:r>
            <a:r>
              <a:rPr lang="en-US" smtClean="0">
                <a:latin typeface="Arial" charset="0"/>
                <a:cs typeface="Arial" charset="0"/>
              </a:rPr>
              <a:t> PERL) programming language</a:t>
            </a:r>
          </a:p>
          <a:p>
            <a:pPr lvl="1"/>
            <a:r>
              <a:rPr lang="en-US" smtClean="0">
                <a:latin typeface="Arial" charset="0"/>
                <a:cs typeface="Arial" charset="0"/>
              </a:rPr>
              <a:t>you are introducing software engineering constructs, for example, classes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idx="4294967295"/>
          </p:nvPr>
        </p:nvSpPr>
        <p:spPr/>
        <p:txBody>
          <a:bodyPr/>
          <a:lstStyle/>
          <a:p>
            <a:r>
              <a:rPr lang="en-US" smtClean="0">
                <a:latin typeface="Arial" charset="0"/>
                <a:cs typeface="Arial" charset="0"/>
              </a:rPr>
              <a:t>Control Statements</a:t>
            </a:r>
          </a:p>
        </p:txBody>
      </p:sp>
      <p:sp>
        <p:nvSpPr>
          <p:cNvPr id="58371" name="Rectangle 3"/>
          <p:cNvSpPr>
            <a:spLocks noGrp="1"/>
          </p:cNvSpPr>
          <p:nvPr>
            <p:ph type="body" idx="4294967295"/>
          </p:nvPr>
        </p:nvSpPr>
        <p:spPr/>
        <p:txBody>
          <a:bodyPr/>
          <a:lstStyle/>
          <a:p>
            <a:pPr>
              <a:buFont typeface="Arial" charset="0"/>
              <a:buNone/>
            </a:pPr>
            <a:r>
              <a:rPr lang="en-US" smtClean="0">
                <a:latin typeface="Arial" charset="0"/>
                <a:cs typeface="Arial" charset="0"/>
              </a:rPr>
              <a:t>	However, switch statements were included in the original C language...  why?</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First, you may recall that the cases must be actual values, either:</a:t>
            </a:r>
          </a:p>
          <a:p>
            <a:pPr lvl="1"/>
            <a:r>
              <a:rPr lang="en-US" smtClean="0">
                <a:latin typeface="Arial" charset="0"/>
                <a:cs typeface="Arial" charset="0"/>
              </a:rPr>
              <a:t>integers</a:t>
            </a:r>
          </a:p>
          <a:p>
            <a:pPr lvl="1"/>
            <a:r>
              <a:rPr lang="en-US" smtClean="0">
                <a:latin typeface="Arial" charset="0"/>
                <a:cs typeface="Arial" charset="0"/>
              </a:rPr>
              <a:t>characters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For example, you cannot have a case with a variable, e.g.,</a:t>
            </a:r>
          </a:p>
          <a:p>
            <a:pPr lvl="1">
              <a:buFont typeface="Arial" charset="0"/>
              <a:buNone/>
            </a:pPr>
            <a:r>
              <a:rPr lang="en-US" smtClean="0">
                <a:latin typeface="Arial" charset="0"/>
                <a:cs typeface="Arial" charset="0"/>
              </a:rPr>
              <a:t>	</a:t>
            </a:r>
            <a:r>
              <a:rPr lang="en-US" sz="1600" b="1" smtClean="0">
                <a:solidFill>
                  <a:srgbClr val="FF0000"/>
                </a:solidFill>
                <a:latin typeface="Courier New" pitchFamily="49" charset="0"/>
                <a:cs typeface="Arial" charset="0"/>
              </a:rPr>
              <a:t>case n: /* do something */ break;  //bad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p:txBody>
          <a:bodyPr/>
          <a:lstStyle/>
          <a:p>
            <a:r>
              <a:rPr lang="en-US" smtClean="0">
                <a:latin typeface="Arial" charset="0"/>
                <a:cs typeface="Arial" charset="0"/>
              </a:rPr>
              <a:t>Control Statements</a:t>
            </a:r>
          </a:p>
        </p:txBody>
      </p:sp>
      <p:sp>
        <p:nvSpPr>
          <p:cNvPr id="59395" name="Rectangle 3"/>
          <p:cNvSpPr>
            <a:spLocks noGrp="1"/>
          </p:cNvSpPr>
          <p:nvPr>
            <p:ph type="body" idx="4294967295"/>
          </p:nvPr>
        </p:nvSpPr>
        <p:spPr/>
        <p:txBody>
          <a:bodyPr/>
          <a:lstStyle/>
          <a:p>
            <a:pPr>
              <a:buFont typeface="Arial" charset="0"/>
              <a:buNone/>
            </a:pPr>
            <a:r>
              <a:rPr lang="en-US" smtClean="0">
                <a:latin typeface="Arial" charset="0"/>
                <a:cs typeface="Arial" charset="0"/>
              </a:rPr>
              <a:t>	The compiler looks at the different cases and calculates an appropriate jump</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For example, assume:</a:t>
            </a:r>
          </a:p>
          <a:p>
            <a:pPr lvl="1"/>
            <a:r>
              <a:rPr lang="en-US" smtClean="0">
                <a:latin typeface="Arial" charset="0"/>
                <a:cs typeface="Arial" charset="0"/>
              </a:rPr>
              <a:t>the cases are 0, 1, 2, 3, 4, 5, 6, 7, 8, 9, 10</a:t>
            </a:r>
          </a:p>
          <a:p>
            <a:pPr lvl="1"/>
            <a:r>
              <a:rPr lang="en-US" smtClean="0">
                <a:latin typeface="Arial" charset="0"/>
                <a:cs typeface="Arial" charset="0"/>
              </a:rPr>
              <a:t>each case requires a maximum of 24 bytes (for example, six instructions)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Then the compiler simply makes a jump size based on the variable, jumping ahead either 0, 24, 48, 72, ..., or 240 instructions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p:txBody>
          <a:bodyPr/>
          <a:lstStyle/>
          <a:p>
            <a:r>
              <a:rPr lang="en-US" smtClean="0">
                <a:latin typeface="Arial" charset="0"/>
                <a:cs typeface="Arial" charset="0"/>
              </a:rPr>
              <a:t>Serial Statements</a:t>
            </a:r>
          </a:p>
        </p:txBody>
      </p:sp>
      <p:sp>
        <p:nvSpPr>
          <p:cNvPr id="60419" name="Rectangle 3"/>
          <p:cNvSpPr>
            <a:spLocks noGrp="1"/>
          </p:cNvSpPr>
          <p:nvPr>
            <p:ph type="body" idx="4294967295"/>
          </p:nvPr>
        </p:nvSpPr>
        <p:spPr>
          <a:xfrm>
            <a:off x="457200" y="1543345"/>
            <a:ext cx="8229600" cy="4525963"/>
          </a:xfrm>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Suppose we run one block of code followed by another block of code</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Such code is said to be run </a:t>
            </a:r>
            <a:r>
              <a:rPr lang="en-US" i="1" dirty="0" smtClean="0">
                <a:latin typeface="Arial" charset="0"/>
                <a:cs typeface="Arial" charset="0"/>
              </a:rPr>
              <a:t>serially</a:t>
            </a:r>
            <a:endParaRPr lang="en-US" dirty="0" smtClean="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If the first block of code is </a:t>
            </a:r>
            <a:r>
              <a:rPr lang="en-US" b="1" dirty="0" smtClean="0">
                <a:latin typeface="Times New Roman" pitchFamily="18" charset="0"/>
                <a:cs typeface="Arial" charset="0"/>
              </a:rPr>
              <a:t>O</a:t>
            </a:r>
            <a:r>
              <a:rPr lang="en-US" dirty="0" smtClean="0">
                <a:latin typeface="Times New Roman" pitchFamily="18" charset="0"/>
                <a:cs typeface="Arial" charset="0"/>
              </a:rPr>
              <a:t>(f(</a:t>
            </a:r>
            <a:r>
              <a:rPr lang="en-US" i="1" dirty="0" smtClean="0">
                <a:latin typeface="Times New Roman" pitchFamily="18" charset="0"/>
                <a:cs typeface="Arial" charset="0"/>
              </a:rPr>
              <a:t>n</a:t>
            </a:r>
            <a:r>
              <a:rPr lang="en-US" dirty="0" smtClean="0">
                <a:latin typeface="Times New Roman" pitchFamily="18" charset="0"/>
                <a:cs typeface="Arial" charset="0"/>
              </a:rPr>
              <a:t>))</a:t>
            </a:r>
            <a:r>
              <a:rPr lang="en-US" dirty="0" smtClean="0">
                <a:latin typeface="Arial" charset="0"/>
                <a:cs typeface="Arial" charset="0"/>
              </a:rPr>
              <a:t> and the second is </a:t>
            </a:r>
            <a:r>
              <a:rPr lang="en-US" b="1" dirty="0" smtClean="0">
                <a:latin typeface="Times New Roman" pitchFamily="18" charset="0"/>
                <a:cs typeface="Arial" charset="0"/>
              </a:rPr>
              <a:t>O</a:t>
            </a:r>
            <a:r>
              <a:rPr lang="en-US" dirty="0" smtClean="0">
                <a:latin typeface="Times New Roman" pitchFamily="18" charset="0"/>
                <a:cs typeface="Arial" charset="0"/>
              </a:rPr>
              <a:t>(g(</a:t>
            </a:r>
            <a:r>
              <a:rPr lang="en-US" i="1" dirty="0" smtClean="0">
                <a:latin typeface="Times New Roman" pitchFamily="18" charset="0"/>
                <a:cs typeface="Arial" charset="0"/>
              </a:rPr>
              <a:t>n</a:t>
            </a:r>
            <a:r>
              <a:rPr lang="en-US" dirty="0" smtClean="0">
                <a:latin typeface="Times New Roman" pitchFamily="18" charset="0"/>
                <a:cs typeface="Arial" charset="0"/>
              </a:rPr>
              <a:t>))</a:t>
            </a:r>
            <a:r>
              <a:rPr lang="en-US" dirty="0" smtClean="0">
                <a:latin typeface="Arial" charset="0"/>
                <a:cs typeface="Arial" charset="0"/>
              </a:rPr>
              <a:t>, then the run time of two blocks of code is</a:t>
            </a:r>
          </a:p>
          <a:p>
            <a:pPr lvl="1">
              <a:buFont typeface="Arial" charset="0"/>
              <a:buNone/>
            </a:pPr>
            <a:r>
              <a:rPr lang="en-US" dirty="0" smtClean="0">
                <a:latin typeface="Arial" charset="0"/>
                <a:cs typeface="Arial" charset="0"/>
              </a:rPr>
              <a:t>				</a:t>
            </a:r>
            <a:r>
              <a:rPr lang="en-US" b="1" dirty="0" smtClean="0">
                <a:latin typeface="Times New Roman" pitchFamily="18" charset="0"/>
                <a:cs typeface="Arial" charset="0"/>
              </a:rPr>
              <a:t>O</a:t>
            </a:r>
            <a:r>
              <a:rPr lang="en-US" dirty="0" smtClean="0">
                <a:latin typeface="Times New Roman" pitchFamily="18" charset="0"/>
                <a:cs typeface="Arial" charset="0"/>
              </a:rPr>
              <a:t>( f(</a:t>
            </a:r>
            <a:r>
              <a:rPr lang="en-US" i="1" dirty="0" smtClean="0">
                <a:latin typeface="Times New Roman" pitchFamily="18" charset="0"/>
                <a:cs typeface="Arial" charset="0"/>
              </a:rPr>
              <a:t>n</a:t>
            </a:r>
            <a:r>
              <a:rPr lang="en-US" dirty="0" smtClean="0">
                <a:latin typeface="Times New Roman" pitchFamily="18" charset="0"/>
                <a:cs typeface="Arial" charset="0"/>
              </a:rPr>
              <a:t>) + g(</a:t>
            </a:r>
            <a:r>
              <a:rPr lang="en-US" i="1" dirty="0" smtClean="0">
                <a:latin typeface="Times New Roman" pitchFamily="18" charset="0"/>
                <a:cs typeface="Arial" charset="0"/>
              </a:rPr>
              <a:t>n</a:t>
            </a:r>
            <a:r>
              <a:rPr lang="en-US" dirty="0" smtClean="0">
                <a:latin typeface="Times New Roman" pitchFamily="18" charset="0"/>
                <a:cs typeface="Arial" charset="0"/>
              </a:rPr>
              <a:t>) )</a:t>
            </a:r>
          </a:p>
          <a:p>
            <a:pPr>
              <a:buFont typeface="Arial" charset="0"/>
              <a:buNone/>
            </a:pPr>
            <a:r>
              <a:rPr lang="en-US" dirty="0" smtClean="0">
                <a:latin typeface="Arial" charset="0"/>
                <a:cs typeface="Arial" charset="0"/>
              </a:rPr>
              <a:t>	which usually (for algorithms not including function calls) simplifies to one or the other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p:txBody>
          <a:bodyPr/>
          <a:lstStyle/>
          <a:p>
            <a:r>
              <a:rPr lang="en-US" dirty="0" smtClean="0">
                <a:latin typeface="Arial" charset="0"/>
                <a:cs typeface="Arial" charset="0"/>
              </a:rPr>
              <a:t>Serial Statements</a:t>
            </a:r>
          </a:p>
        </p:txBody>
      </p:sp>
      <p:sp>
        <p:nvSpPr>
          <p:cNvPr id="61443" name="Rectangle 3"/>
          <p:cNvSpPr>
            <a:spLocks noGrp="1"/>
          </p:cNvSpPr>
          <p:nvPr>
            <p:ph type="body" idx="4294967295"/>
          </p:nvPr>
        </p:nvSpPr>
        <p:spPr/>
        <p:txBody>
          <a:bodyPr/>
          <a:lstStyle/>
          <a:p>
            <a:pPr>
              <a:buFont typeface="Arial" charset="0"/>
              <a:buNone/>
            </a:pPr>
            <a:r>
              <a:rPr lang="en-US" smtClean="0">
                <a:latin typeface="Arial" charset="0"/>
                <a:cs typeface="Arial" charset="0"/>
              </a:rPr>
              <a:t>	Consider the following two problems:</a:t>
            </a:r>
          </a:p>
          <a:p>
            <a:pPr lvl="1"/>
            <a:r>
              <a:rPr lang="en-US" smtClean="0">
                <a:latin typeface="Arial" charset="0"/>
                <a:cs typeface="Arial" charset="0"/>
              </a:rPr>
              <a:t>search through a random list of size </a:t>
            </a:r>
            <a:r>
              <a:rPr lang="en-US" i="1" smtClean="0">
                <a:latin typeface="Times New Roman" pitchFamily="18" charset="0"/>
                <a:cs typeface="Arial" charset="0"/>
              </a:rPr>
              <a:t>n</a:t>
            </a:r>
            <a:r>
              <a:rPr lang="en-US" smtClean="0">
                <a:latin typeface="Arial" charset="0"/>
                <a:cs typeface="Arial" charset="0"/>
              </a:rPr>
              <a:t> to find the maximum entry, and</a:t>
            </a:r>
          </a:p>
          <a:p>
            <a:pPr lvl="1"/>
            <a:r>
              <a:rPr lang="en-US" smtClean="0">
                <a:latin typeface="Arial" charset="0"/>
                <a:cs typeface="Arial" charset="0"/>
              </a:rPr>
              <a:t>search through a random list of size </a:t>
            </a:r>
            <a:r>
              <a:rPr lang="en-US" i="1" smtClean="0">
                <a:latin typeface="Times New Roman" pitchFamily="18" charset="0"/>
                <a:cs typeface="Arial" charset="0"/>
              </a:rPr>
              <a:t>n</a:t>
            </a:r>
            <a:r>
              <a:rPr lang="en-US" smtClean="0">
                <a:latin typeface="Arial" charset="0"/>
                <a:cs typeface="Arial" charset="0"/>
              </a:rPr>
              <a:t> to find if it contains a particular entry</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What is the proper means of describing the run time of these two algorithms?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idx="4294967295"/>
          </p:nvPr>
        </p:nvSpPr>
        <p:spPr/>
        <p:txBody>
          <a:bodyPr/>
          <a:lstStyle/>
          <a:p>
            <a:r>
              <a:rPr lang="en-US" dirty="0" smtClean="0">
                <a:latin typeface="Arial" charset="0"/>
                <a:cs typeface="Arial" charset="0"/>
              </a:rPr>
              <a:t>Serial Statements</a:t>
            </a:r>
          </a:p>
        </p:txBody>
      </p:sp>
      <p:sp>
        <p:nvSpPr>
          <p:cNvPr id="62467" name="Rectangle 3"/>
          <p:cNvSpPr>
            <a:spLocks noGrp="1"/>
          </p:cNvSpPr>
          <p:nvPr>
            <p:ph type="body" idx="4294967295"/>
          </p:nvPr>
        </p:nvSpPr>
        <p:spPr/>
        <p:txBody>
          <a:bodyPr/>
          <a:lstStyle/>
          <a:p>
            <a:pPr>
              <a:buFont typeface="Arial" charset="0"/>
              <a:buNone/>
            </a:pPr>
            <a:r>
              <a:rPr lang="en-US" smtClean="0">
                <a:latin typeface="Arial" charset="0"/>
                <a:cs typeface="Arial" charset="0"/>
              </a:rPr>
              <a:t>	Searching for the maximum entry requires that each element in the array be examined, thus, it must run in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time</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Searching for a particular entry may end earlier:  for example, the first entry we are searching for may be the one we are looking for, thus, it runs in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time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idx="4294967295"/>
          </p:nvPr>
        </p:nvSpPr>
        <p:spPr/>
        <p:txBody>
          <a:bodyPr/>
          <a:lstStyle/>
          <a:p>
            <a:r>
              <a:rPr lang="en-US" dirty="0" smtClean="0">
                <a:latin typeface="Arial" charset="0"/>
                <a:cs typeface="Arial" charset="0"/>
              </a:rPr>
              <a:t>Serial Statements</a:t>
            </a:r>
          </a:p>
        </p:txBody>
      </p:sp>
      <p:sp>
        <p:nvSpPr>
          <p:cNvPr id="63491"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Therefore:</a:t>
            </a:r>
          </a:p>
          <a:p>
            <a:pPr lvl="1"/>
            <a:r>
              <a:rPr lang="en-US" smtClean="0">
                <a:latin typeface="Arial" charset="0"/>
                <a:cs typeface="Arial" charset="0"/>
              </a:rPr>
              <a:t>if the leading term is big-</a:t>
            </a:r>
            <a:r>
              <a:rPr lang="en-US" b="1" smtClean="0">
                <a:latin typeface="Symbol" pitchFamily="18" charset="2"/>
                <a:cs typeface="Arial" charset="0"/>
              </a:rPr>
              <a:t>Q</a:t>
            </a:r>
            <a:r>
              <a:rPr lang="en-US" smtClean="0">
                <a:latin typeface="Arial" charset="0"/>
                <a:cs typeface="Arial" charset="0"/>
              </a:rPr>
              <a:t>, then the result must be big-</a:t>
            </a:r>
            <a:r>
              <a:rPr lang="en-US" b="1" smtClean="0">
                <a:latin typeface="Symbol" pitchFamily="18" charset="2"/>
                <a:cs typeface="Arial" charset="0"/>
              </a:rPr>
              <a:t>Q</a:t>
            </a:r>
            <a:r>
              <a:rPr lang="en-US" smtClean="0">
                <a:latin typeface="Arial" charset="0"/>
                <a:cs typeface="Arial" charset="0"/>
              </a:rPr>
              <a:t>, otherwise</a:t>
            </a:r>
          </a:p>
          <a:p>
            <a:pPr lvl="1"/>
            <a:r>
              <a:rPr lang="en-US" smtClean="0">
                <a:latin typeface="Arial" charset="0"/>
                <a:cs typeface="Arial" charset="0"/>
              </a:rPr>
              <a:t>if the leading term is big-</a:t>
            </a:r>
            <a:r>
              <a:rPr lang="en-US" b="1" smtClean="0">
                <a:latin typeface="Times New Roman" pitchFamily="18" charset="0"/>
                <a:cs typeface="Arial" charset="0"/>
              </a:rPr>
              <a:t>O</a:t>
            </a:r>
            <a:r>
              <a:rPr lang="en-US" smtClean="0">
                <a:latin typeface="Arial" charset="0"/>
                <a:cs typeface="Arial" charset="0"/>
              </a:rPr>
              <a:t>, we can say the result is big-</a:t>
            </a:r>
            <a:r>
              <a:rPr lang="en-US" b="1" smtClean="0">
                <a:latin typeface="Times New Roman" pitchFamily="18" charset="0"/>
                <a:cs typeface="Arial" charset="0"/>
              </a:rPr>
              <a:t>O</a:t>
            </a:r>
            <a:r>
              <a:rPr lang="en-US" smtClean="0">
                <a:latin typeface="Arial" charset="0"/>
                <a:cs typeface="Arial" charset="0"/>
              </a:rPr>
              <a:t>  </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For example,</a:t>
            </a:r>
          </a:p>
          <a:p>
            <a:pPr lvl="1">
              <a:buFont typeface="Arial" charset="0"/>
              <a:buNone/>
            </a:pPr>
            <a:r>
              <a:rPr lang="en-US" smtClean="0">
                <a:latin typeface="Arial" charset="0"/>
                <a:cs typeface="Arial" charset="0"/>
              </a:rPr>
              <a:t>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4</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a:t>
            </a:r>
            <a:r>
              <a:rPr lang="en-US" i="1" smtClean="0">
                <a:latin typeface="Times New Roman" pitchFamily="18" charset="0"/>
                <a:cs typeface="Arial" charset="0"/>
              </a:rPr>
              <a:t> n</a:t>
            </a:r>
            <a:r>
              <a:rPr lang="en-US" baseline="30000" smtClean="0">
                <a:latin typeface="Times New Roman" pitchFamily="18" charset="0"/>
                <a:cs typeface="Arial" charset="0"/>
              </a:rPr>
              <a:t>2</a:t>
            </a:r>
            <a:r>
              <a:rPr lang="en-US" smtClean="0">
                <a:latin typeface="Times New Roman" pitchFamily="18" charset="0"/>
                <a:cs typeface="Arial" charset="0"/>
              </a:rPr>
              <a:t> + </a:t>
            </a:r>
            <a:r>
              <a:rPr lang="en-US" i="1" smtClean="0">
                <a:latin typeface="Times New Roman" pitchFamily="18" charset="0"/>
                <a:cs typeface="Arial" charset="0"/>
              </a:rPr>
              <a:t>n</a:t>
            </a:r>
            <a:r>
              <a:rPr lang="en-US" baseline="30000" smtClean="0">
                <a:latin typeface="Times New Roman" pitchFamily="18" charset="0"/>
                <a:cs typeface="Arial" charset="0"/>
              </a:rPr>
              <a:t>4</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4</a:t>
            </a:r>
            <a:r>
              <a:rPr lang="en-US" smtClean="0">
                <a:latin typeface="Times New Roman" pitchFamily="18" charset="0"/>
                <a:cs typeface="Arial" charset="0"/>
              </a:rPr>
              <a:t>)</a:t>
            </a:r>
          </a:p>
          <a:p>
            <a:pPr lvl="1">
              <a:buFont typeface="Arial" charset="0"/>
              <a:buNone/>
            </a:pPr>
            <a:r>
              <a:rPr lang="en-US" smtClean="0">
                <a:latin typeface="Times New Roman" pitchFamily="18" charset="0"/>
                <a:cs typeface="Arial" charset="0"/>
              </a:rPr>
              <a:t>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a:t>
            </a:r>
          </a:p>
          <a:p>
            <a:pPr lvl="1">
              <a:buFont typeface="Arial" charset="0"/>
              <a:buNone/>
            </a:pPr>
            <a:r>
              <a:rPr lang="en-US" smtClean="0">
                <a:latin typeface="Times New Roman" pitchFamily="18" charset="0"/>
                <a:cs typeface="Arial" charset="0"/>
              </a:rPr>
              <a:t>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a:t>
            </a:r>
          </a:p>
          <a:p>
            <a:pPr lvl="1">
              <a:buFont typeface="Arial" charset="0"/>
              <a:buNone/>
            </a:pPr>
            <a:r>
              <a:rPr lang="en-US" smtClean="0">
                <a:latin typeface="Times New Roman" pitchFamily="18" charset="0"/>
                <a:cs typeface="Arial" charset="0"/>
              </a:rPr>
              <a:t>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z"/>
          <p:cNvPicPr>
            <a:picLocks noChangeAspect="1" noChangeArrowheads="1"/>
          </p:cNvPicPr>
          <p:nvPr/>
        </p:nvPicPr>
        <p:blipFill>
          <a:blip r:embed="rId3" cstate="print"/>
          <a:srcRect/>
          <a:stretch>
            <a:fillRect/>
          </a:stretch>
        </p:blipFill>
        <p:spPr bwMode="auto">
          <a:xfrm>
            <a:off x="5219700" y="3141663"/>
            <a:ext cx="3487738" cy="3095625"/>
          </a:xfrm>
          <a:prstGeom prst="rect">
            <a:avLst/>
          </a:prstGeom>
          <a:noFill/>
          <a:ln w="9525">
            <a:noFill/>
            <a:miter lim="800000"/>
            <a:headEnd/>
            <a:tailEnd/>
          </a:ln>
        </p:spPr>
      </p:pic>
      <p:sp>
        <p:nvSpPr>
          <p:cNvPr id="64515" name="Rectangle 3"/>
          <p:cNvSpPr>
            <a:spLocks noGrp="1"/>
          </p:cNvSpPr>
          <p:nvPr>
            <p:ph type="title" idx="4294967295"/>
          </p:nvPr>
        </p:nvSpPr>
        <p:spPr/>
        <p:txBody>
          <a:bodyPr/>
          <a:lstStyle/>
          <a:p>
            <a:r>
              <a:rPr lang="en-US" dirty="0" smtClean="0">
                <a:latin typeface="Arial" charset="0"/>
                <a:cs typeface="Arial" charset="0"/>
              </a:rPr>
              <a:t>Functions</a:t>
            </a:r>
            <a:endParaRPr lang="en-US" sz="3200" dirty="0" smtClean="0">
              <a:latin typeface="Arial" charset="0"/>
              <a:cs typeface="Arial" charset="0"/>
            </a:endParaRPr>
          </a:p>
        </p:txBody>
      </p:sp>
      <p:sp>
        <p:nvSpPr>
          <p:cNvPr id="64516" name="Rectangle 4"/>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A function (or subroutine) is code which has been separated out, either to:</a:t>
            </a:r>
          </a:p>
          <a:p>
            <a:pPr lvl="1"/>
            <a:r>
              <a:rPr lang="en-US" smtClean="0">
                <a:latin typeface="Arial" charset="0"/>
                <a:cs typeface="Arial" charset="0"/>
              </a:rPr>
              <a:t>and repeated operations</a:t>
            </a:r>
          </a:p>
          <a:p>
            <a:pPr lvl="2"/>
            <a:r>
              <a:rPr lang="en-US" smtClean="0">
                <a:latin typeface="Arial" charset="0"/>
                <a:cs typeface="Arial" charset="0"/>
              </a:rPr>
              <a:t>e.g., mathematical functions</a:t>
            </a:r>
          </a:p>
          <a:p>
            <a:pPr lvl="1"/>
            <a:r>
              <a:rPr lang="en-US" smtClean="0">
                <a:latin typeface="Arial" charset="0"/>
                <a:cs typeface="Arial" charset="0"/>
              </a:rPr>
              <a:t>group related tasks</a:t>
            </a:r>
          </a:p>
          <a:p>
            <a:pPr lvl="2"/>
            <a:r>
              <a:rPr lang="en-US" smtClean="0">
                <a:latin typeface="Arial" charset="0"/>
                <a:cs typeface="Arial" charset="0"/>
              </a:rPr>
              <a:t>e.g., initialization</a:t>
            </a:r>
          </a:p>
          <a:p>
            <a:pPr lvl="1">
              <a:buFont typeface="Arial" charset="0"/>
              <a:buNone/>
            </a:pPr>
            <a:endParaRPr lang="en-US" smtClean="0">
              <a:latin typeface="Arial" charset="0"/>
              <a:cs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p:txBody>
          <a:bodyPr/>
          <a:lstStyle/>
          <a:p>
            <a:r>
              <a:rPr lang="en-US" dirty="0" smtClean="0">
                <a:latin typeface="Arial" charset="0"/>
                <a:cs typeface="Arial" charset="0"/>
              </a:rPr>
              <a:t>Functions</a:t>
            </a:r>
          </a:p>
        </p:txBody>
      </p:sp>
      <p:sp>
        <p:nvSpPr>
          <p:cNvPr id="65539"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Because a subroutine (function) can be called from anywhere, we must:</a:t>
            </a:r>
          </a:p>
          <a:p>
            <a:pPr lvl="1"/>
            <a:r>
              <a:rPr lang="en-US" smtClean="0">
                <a:latin typeface="Arial" charset="0"/>
                <a:cs typeface="Arial" charset="0"/>
              </a:rPr>
              <a:t>prepare the appropriate environment</a:t>
            </a:r>
          </a:p>
          <a:p>
            <a:pPr lvl="1"/>
            <a:r>
              <a:rPr lang="en-US" smtClean="0">
                <a:latin typeface="Arial" charset="0"/>
                <a:cs typeface="Arial" charset="0"/>
              </a:rPr>
              <a:t>deal with arguments (parameters)</a:t>
            </a:r>
          </a:p>
          <a:p>
            <a:pPr lvl="1"/>
            <a:r>
              <a:rPr lang="en-US" smtClean="0">
                <a:latin typeface="Arial" charset="0"/>
                <a:cs typeface="Arial" charset="0"/>
              </a:rPr>
              <a:t>jump to the subroutine</a:t>
            </a:r>
          </a:p>
          <a:p>
            <a:pPr lvl="1"/>
            <a:r>
              <a:rPr lang="en-US" smtClean="0">
                <a:latin typeface="Arial" charset="0"/>
                <a:cs typeface="Arial" charset="0"/>
              </a:rPr>
              <a:t>execute the subroutine</a:t>
            </a:r>
          </a:p>
          <a:p>
            <a:pPr lvl="1"/>
            <a:r>
              <a:rPr lang="en-US" smtClean="0">
                <a:latin typeface="Arial" charset="0"/>
                <a:cs typeface="Arial" charset="0"/>
              </a:rPr>
              <a:t>deal with the return value</a:t>
            </a:r>
          </a:p>
          <a:p>
            <a:pPr lvl="1"/>
            <a:r>
              <a:rPr lang="en-US" smtClean="0">
                <a:latin typeface="Arial" charset="0"/>
                <a:cs typeface="Arial" charset="0"/>
              </a:rPr>
              <a:t>clean up</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idx="4294967295"/>
          </p:nvPr>
        </p:nvSpPr>
        <p:spPr/>
        <p:txBody>
          <a:bodyPr/>
          <a:lstStyle/>
          <a:p>
            <a:r>
              <a:rPr lang="en-US" smtClean="0">
                <a:latin typeface="Arial" charset="0"/>
                <a:cs typeface="Arial" charset="0"/>
              </a:rPr>
              <a:t>Functions</a:t>
            </a:r>
            <a:endParaRPr lang="en-US" sz="3200" smtClean="0">
              <a:latin typeface="Arial" charset="0"/>
              <a:cs typeface="Arial" charset="0"/>
            </a:endParaRPr>
          </a:p>
        </p:txBody>
      </p:sp>
      <p:sp>
        <p:nvSpPr>
          <p:cNvPr id="66563"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Fortunately, this is such a common task that all modern processors have instructions that perform most of these steps in one instruction</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Thus, we will assume that the overhead required to make a function call and to return is </a:t>
            </a:r>
            <a:r>
              <a:rPr lang="en-US" b="1" smtClean="0">
                <a:latin typeface="Symbol" pitchFamily="18" charset="2"/>
                <a:cs typeface="Arial" charset="0"/>
              </a:rPr>
              <a:t>Q</a:t>
            </a:r>
            <a:r>
              <a:rPr lang="en-US" smtClean="0">
                <a:latin typeface="Times New Roman" pitchFamily="18" charset="0"/>
                <a:cs typeface="Arial" charset="0"/>
              </a:rPr>
              <a:t>(1) </a:t>
            </a:r>
            <a:r>
              <a:rPr lang="en-US" smtClean="0">
                <a:latin typeface="Arial" charset="0"/>
                <a:cs typeface="Arial" charset="0"/>
              </a:rPr>
              <a:t>an</a:t>
            </a:r>
          </a:p>
          <a:p>
            <a:pPr lvl="1"/>
            <a:r>
              <a:rPr lang="en-US" smtClean="0">
                <a:latin typeface="Arial" charset="0"/>
                <a:cs typeface="Arial" charset="0"/>
              </a:rPr>
              <a:t>We will discuss this later (stacks/ECE 222)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p:txBody>
          <a:bodyPr/>
          <a:lstStyle/>
          <a:p>
            <a:r>
              <a:rPr lang="en-US" smtClean="0">
                <a:latin typeface="Arial" charset="0"/>
                <a:cs typeface="Arial" charset="0"/>
              </a:rPr>
              <a:t>Motivation</a:t>
            </a:r>
          </a:p>
        </p:txBody>
      </p:sp>
      <p:sp>
        <p:nvSpPr>
          <p:cNvPr id="24579" name="Rectangle 3"/>
          <p:cNvSpPr>
            <a:spLocks noGrp="1"/>
          </p:cNvSpPr>
          <p:nvPr>
            <p:ph type="body" idx="4294967295"/>
          </p:nvPr>
        </p:nvSpPr>
        <p:spPr>
          <a:xfrm>
            <a:off x="457200" y="1639888"/>
            <a:ext cx="8229600" cy="4525962"/>
          </a:xfrm>
        </p:spPr>
        <p:txBody>
          <a:bodyPr/>
          <a:lstStyle/>
          <a:p>
            <a:pPr>
              <a:buFont typeface="Arial" charset="0"/>
              <a:buNone/>
            </a:pPr>
            <a:r>
              <a:rPr lang="en-US" smtClean="0">
                <a:latin typeface="Arial" charset="0"/>
                <a:cs typeface="Arial" charset="0"/>
              </a:rPr>
              <a:t>	The other sorting algorithms have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ln(</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run times</a:t>
            </a:r>
          </a:p>
          <a:p>
            <a:pPr lvl="1"/>
            <a:r>
              <a:rPr lang="en-US" smtClean="0">
                <a:latin typeface="Times New Roman" pitchFamily="18" charset="0"/>
                <a:cs typeface="Times New Roman" pitchFamily="18" charset="0"/>
              </a:rPr>
              <a:t>2</a:t>
            </a:r>
            <a:r>
              <a:rPr lang="en-US" i="1" smtClean="0">
                <a:latin typeface="Times New Roman" pitchFamily="18" charset="0"/>
                <a:cs typeface="Times New Roman" pitchFamily="18" charset="0"/>
              </a:rPr>
              <a:t>n</a:t>
            </a:r>
            <a:r>
              <a:rPr lang="en-US" smtClean="0">
                <a:latin typeface="Arial" charset="0"/>
                <a:cs typeface="Arial" charset="0"/>
              </a:rPr>
              <a:t> entries require </a:t>
            </a:r>
            <a:r>
              <a:rPr lang="en-US" smtClean="0">
                <a:latin typeface="Times New Roman" pitchFamily="18" charset="0"/>
                <a:cs typeface="Times New Roman" pitchFamily="18" charset="0"/>
              </a:rPr>
              <a:t>(2</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ln(2</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 (2</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(ln(</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+ 1) = 2(</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ln(</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+ 2</a:t>
            </a:r>
            <a:r>
              <a:rPr lang="en-US" i="1" smtClean="0">
                <a:latin typeface="Times New Roman" pitchFamily="18" charset="0"/>
                <a:cs typeface="Times New Roman" pitchFamily="18" charset="0"/>
              </a:rPr>
              <a:t>n</a:t>
            </a:r>
            <a:endParaRPr lang="en-US" i="1" smtClean="0">
              <a:latin typeface="Arial" charset="0"/>
              <a:cs typeface="Arial" charset="0"/>
            </a:endParaRPr>
          </a:p>
          <a:p>
            <a:pPr lvl="1"/>
            <a:r>
              <a:rPr lang="en-US" smtClean="0">
                <a:latin typeface="Times New Roman" pitchFamily="18" charset="0"/>
                <a:cs typeface="Times New Roman" pitchFamily="18" charset="0"/>
              </a:rPr>
              <a:t>10</a:t>
            </a:r>
            <a:r>
              <a:rPr lang="en-US" i="1" smtClean="0">
                <a:latin typeface="Times New Roman" pitchFamily="18" charset="0"/>
                <a:cs typeface="Times New Roman" pitchFamily="18" charset="0"/>
              </a:rPr>
              <a:t>n</a:t>
            </a:r>
            <a:r>
              <a:rPr lang="en-US" smtClean="0">
                <a:latin typeface="Arial" charset="0"/>
                <a:cs typeface="Arial" charset="0"/>
              </a:rPr>
              <a:t> entries require </a:t>
            </a:r>
            <a:r>
              <a:rPr lang="en-US" smtClean="0">
                <a:latin typeface="Times New Roman" pitchFamily="18" charset="0"/>
                <a:cs typeface="Times New Roman" pitchFamily="18" charset="0"/>
              </a:rPr>
              <a:t>(10</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ln(10</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 (10</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(ln(</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+ 1) = 10(</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ln(</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+ 10</a:t>
            </a:r>
            <a:r>
              <a:rPr lang="en-US" i="1" smtClean="0">
                <a:latin typeface="Times New Roman" pitchFamily="18" charset="0"/>
                <a:cs typeface="Times New Roman" pitchFamily="18" charset="0"/>
              </a:rPr>
              <a:t>n</a:t>
            </a:r>
            <a:endParaRPr lang="en-US" i="1"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In each case, it requires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more time</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However:</a:t>
            </a:r>
          </a:p>
          <a:p>
            <a:pPr lvl="1"/>
            <a:r>
              <a:rPr lang="en-US" smtClean="0">
                <a:latin typeface="Arial" charset="0"/>
                <a:cs typeface="Arial" charset="0"/>
              </a:rPr>
              <a:t>Merge sort will require twice and 10 times as much memory</a:t>
            </a:r>
          </a:p>
          <a:p>
            <a:pPr lvl="1"/>
            <a:r>
              <a:rPr lang="en-US" smtClean="0">
                <a:latin typeface="Arial" charset="0"/>
                <a:cs typeface="Arial" charset="0"/>
              </a:rPr>
              <a:t>Quick sort will require one or four additional memory locations</a:t>
            </a:r>
          </a:p>
          <a:p>
            <a:pPr lvl="1"/>
            <a:r>
              <a:rPr lang="en-US" smtClean="0">
                <a:latin typeface="Arial" charset="0"/>
                <a:cs typeface="Arial" charset="0"/>
              </a:rPr>
              <a:t>Heap sort will not require any additional memory</a:t>
            </a:r>
            <a:endParaRPr lang="en-US" sz="1400" smtClean="0">
              <a:latin typeface="Arial" charset="0"/>
              <a:cs typeface="Arial" charset="0"/>
            </a:endParaRPr>
          </a:p>
          <a:p>
            <a:pPr lvl="2"/>
            <a:endParaRPr lang="en-US" smtClean="0">
              <a:latin typeface="Arial" charset="0"/>
              <a:cs typeface="Arial" charset="0"/>
            </a:endParaRPr>
          </a:p>
          <a:p>
            <a:pPr lvl="2"/>
            <a:endParaRPr lang="en-US" sz="1800" smtClean="0">
              <a:latin typeface="Arial" charset="0"/>
              <a:cs typeface="Arial" charset="0"/>
            </a:endParaRPr>
          </a:p>
          <a:p>
            <a:endParaRPr lang="en-US" smtClean="0">
              <a:latin typeface="Arial" charset="0"/>
              <a:cs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p:txBody>
          <a:bodyPr/>
          <a:lstStyle/>
          <a:p>
            <a:r>
              <a:rPr lang="en-US" dirty="0" smtClean="0">
                <a:latin typeface="Arial" charset="0"/>
                <a:cs typeface="Arial" charset="0"/>
              </a:rPr>
              <a:t>Functions</a:t>
            </a:r>
          </a:p>
        </p:txBody>
      </p:sp>
      <p:sp>
        <p:nvSpPr>
          <p:cNvPr id="67587"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Because any function requires the overhead of a function call and return, we will always assume that</a:t>
            </a:r>
          </a:p>
          <a:p>
            <a:pPr>
              <a:buFont typeface="Arial" charset="0"/>
              <a:buNone/>
            </a:pPr>
            <a:r>
              <a:rPr lang="en-US" smtClean="0">
                <a:latin typeface="Arial" charset="0"/>
                <a:cs typeface="Arial" charset="0"/>
              </a:rPr>
              <a:t>		</a:t>
            </a:r>
            <a:r>
              <a:rPr lang="en-US" smtClean="0">
                <a:latin typeface="Times New Roman" pitchFamily="18" charset="0"/>
                <a:cs typeface="Arial" charset="0"/>
              </a:rPr>
              <a:t>T</a:t>
            </a:r>
            <a:r>
              <a:rPr lang="en-US" baseline="-25000" smtClean="0">
                <a:latin typeface="Times New Roman" pitchFamily="18" charset="0"/>
                <a:cs typeface="Arial" charset="0"/>
              </a:rPr>
              <a:t>f</a:t>
            </a:r>
            <a:r>
              <a:rPr lang="en-US" smtClean="0">
                <a:latin typeface="Times New Roman" pitchFamily="18" charset="0"/>
                <a:cs typeface="Arial" charset="0"/>
              </a:rPr>
              <a:t> = </a:t>
            </a:r>
            <a:r>
              <a:rPr lang="en-US" smtClean="0">
                <a:latin typeface="Symbol" pitchFamily="18" charset="2"/>
                <a:cs typeface="Arial" charset="0"/>
              </a:rPr>
              <a:t>W</a:t>
            </a:r>
            <a:r>
              <a:rPr lang="en-US" smtClean="0">
                <a:latin typeface="Times New Roman" pitchFamily="18" charset="0"/>
                <a:cs typeface="Arial" charset="0"/>
              </a:rPr>
              <a:t>(1)</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That is, it is impossible for any function call to have a zero run time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p:txBody>
          <a:bodyPr/>
          <a:lstStyle/>
          <a:p>
            <a:r>
              <a:rPr lang="en-US" dirty="0" smtClean="0">
                <a:latin typeface="Arial" charset="0"/>
                <a:cs typeface="Arial" charset="0"/>
              </a:rPr>
              <a:t>Functions</a:t>
            </a:r>
            <a:endParaRPr lang="en-US" sz="4800" dirty="0" smtClean="0">
              <a:latin typeface="Arial" charset="0"/>
              <a:cs typeface="Arial" charset="0"/>
            </a:endParaRPr>
          </a:p>
        </p:txBody>
      </p:sp>
      <p:sp>
        <p:nvSpPr>
          <p:cNvPr id="68611"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Thus, given a function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(the run time of which depends on </a:t>
            </a:r>
            <a:r>
              <a:rPr lang="en-US" i="1" smtClean="0">
                <a:latin typeface="Times New Roman" pitchFamily="18" charset="0"/>
                <a:cs typeface="Arial" charset="0"/>
              </a:rPr>
              <a:t>n</a:t>
            </a:r>
            <a:r>
              <a:rPr lang="en-US" smtClean="0">
                <a:latin typeface="Arial" charset="0"/>
                <a:cs typeface="Arial" charset="0"/>
              </a:rPr>
              <a:t>) we will associate the run time of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by some function </a:t>
            </a:r>
            <a:r>
              <a:rPr lang="en-US" smtClean="0">
                <a:latin typeface="Times New Roman" pitchFamily="18" charset="0"/>
                <a:cs typeface="Arial" charset="0"/>
              </a:rPr>
              <a:t>T</a:t>
            </a:r>
            <a:r>
              <a:rPr lang="en-US" baseline="-25000" smtClean="0">
                <a:latin typeface="Times New Roman" pitchFamily="18" charset="0"/>
                <a:cs typeface="Arial" charset="0"/>
              </a:rPr>
              <a:t>f</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a:t>
            </a:r>
          </a:p>
          <a:p>
            <a:pPr lvl="1"/>
            <a:r>
              <a:rPr lang="en-US" smtClean="0">
                <a:latin typeface="Arial" charset="0"/>
                <a:cs typeface="Arial" charset="0"/>
              </a:rPr>
              <a:t>We may write this to </a:t>
            </a:r>
            <a:r>
              <a:rPr lang="en-US" smtClean="0">
                <a:latin typeface="Times New Roman" pitchFamily="18" charset="0"/>
                <a:cs typeface="Arial" charset="0"/>
              </a:rPr>
              <a:t>T(</a:t>
            </a:r>
            <a:r>
              <a:rPr lang="en-US" i="1" smtClean="0">
                <a:latin typeface="Times New Roman" pitchFamily="18" charset="0"/>
                <a:cs typeface="Arial" charset="0"/>
              </a:rPr>
              <a:t>n</a:t>
            </a:r>
            <a:r>
              <a:rPr lang="en-US" smtClean="0">
                <a:latin typeface="Times New Roman" pitchFamily="18" charset="0"/>
                <a:cs typeface="Arial" charset="0"/>
              </a:rPr>
              <a:t>)</a:t>
            </a: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Because the run time of any function is at least </a:t>
            </a:r>
            <a:r>
              <a:rPr lang="en-US" b="1" smtClean="0">
                <a:latin typeface="Times New Roman" pitchFamily="18" charset="0"/>
                <a:cs typeface="Arial" charset="0"/>
              </a:rPr>
              <a:t>O</a:t>
            </a:r>
            <a:r>
              <a:rPr lang="en-US" smtClean="0">
                <a:latin typeface="Times New Roman" pitchFamily="18" charset="0"/>
                <a:cs typeface="Arial" charset="0"/>
              </a:rPr>
              <a:t>(1)</a:t>
            </a:r>
            <a:r>
              <a:rPr lang="en-US" smtClean="0">
                <a:latin typeface="Arial" charset="0"/>
                <a:cs typeface="Arial" charset="0"/>
              </a:rPr>
              <a:t>, we will include the time required to both call and return from the function in the run time</a:t>
            </a:r>
            <a:endParaRPr lang="en-US" smtClean="0">
              <a:latin typeface="Times New Roman" pitchFamily="18" charset="0"/>
              <a:cs typeface="Arial" charset="0"/>
            </a:endParaRPr>
          </a:p>
          <a:p>
            <a:endParaRPr lang="en-US" smtClean="0">
              <a:latin typeface="Arial" charset="0"/>
              <a:cs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idx="4294967295"/>
          </p:nvPr>
        </p:nvSpPr>
        <p:spPr/>
        <p:txBody>
          <a:bodyPr/>
          <a:lstStyle/>
          <a:p>
            <a:r>
              <a:rPr lang="en-US" dirty="0" smtClean="0">
                <a:latin typeface="Arial" charset="0"/>
                <a:cs typeface="Arial" charset="0"/>
              </a:rPr>
              <a:t>Functions</a:t>
            </a:r>
            <a:endParaRPr lang="en-US" sz="4000" dirty="0" smtClean="0">
              <a:latin typeface="Arial" charset="0"/>
              <a:cs typeface="Arial" charset="0"/>
            </a:endParaRPr>
          </a:p>
        </p:txBody>
      </p:sp>
      <p:sp>
        <p:nvSpPr>
          <p:cNvPr id="69635"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Consider this function:</a:t>
            </a:r>
            <a:endParaRPr lang="en-US" sz="2400" smtClean="0">
              <a:latin typeface="Arial" charset="0"/>
              <a:cs typeface="Arial" charset="0"/>
            </a:endParaRPr>
          </a:p>
          <a:p>
            <a:pPr>
              <a:buFont typeface="Arial" charset="0"/>
              <a:buNone/>
            </a:pPr>
            <a:r>
              <a:rPr lang="en-US" sz="1200" b="1" smtClean="0">
                <a:latin typeface="Courier New" pitchFamily="49" charset="0"/>
                <a:cs typeface="Arial" charset="0"/>
              </a:rPr>
              <a:t>		</a:t>
            </a:r>
            <a:r>
              <a:rPr lang="en-US" sz="1200" b="1" smtClean="0">
                <a:latin typeface="Consolas" pitchFamily="49" charset="0"/>
                <a:cs typeface="Consolas" pitchFamily="49" charset="0"/>
              </a:rPr>
              <a:t>void Disjoint_sets::set_union( int m, int n ) {</a:t>
            </a:r>
          </a:p>
          <a:p>
            <a:pPr>
              <a:buFont typeface="Arial" charset="0"/>
              <a:buNone/>
            </a:pPr>
            <a:r>
              <a:rPr lang="en-US" sz="1200" b="1" smtClean="0">
                <a:latin typeface="Consolas" pitchFamily="49" charset="0"/>
                <a:cs typeface="Consolas" pitchFamily="49" charset="0"/>
              </a:rPr>
              <a:t>			</a:t>
            </a:r>
            <a:r>
              <a:rPr lang="en-US" sz="1200" b="1" smtClean="0">
                <a:solidFill>
                  <a:srgbClr val="0070C0"/>
                </a:solidFill>
                <a:latin typeface="Consolas" pitchFamily="49" charset="0"/>
                <a:cs typeface="Consolas" pitchFamily="49" charset="0"/>
              </a:rPr>
              <a:t>m = find( m );</a:t>
            </a:r>
          </a:p>
          <a:p>
            <a:pPr>
              <a:buFont typeface="Arial" charset="0"/>
              <a:buNone/>
            </a:pPr>
            <a:r>
              <a:rPr lang="en-US" sz="1200" b="1" smtClean="0">
                <a:solidFill>
                  <a:srgbClr val="0070C0"/>
                </a:solidFill>
                <a:latin typeface="Consolas" pitchFamily="49" charset="0"/>
                <a:cs typeface="Consolas" pitchFamily="49" charset="0"/>
              </a:rPr>
              <a:t>			n = find( n );</a:t>
            </a:r>
          </a:p>
          <a:p>
            <a:pPr>
              <a:buFont typeface="Arial" charset="0"/>
              <a:buNone/>
            </a:pPr>
            <a:endParaRPr lang="en-US" sz="1200" b="1" smtClean="0">
              <a:latin typeface="Consolas" pitchFamily="49" charset="0"/>
              <a:cs typeface="Consolas" pitchFamily="49" charset="0"/>
            </a:endParaRPr>
          </a:p>
          <a:p>
            <a:pPr>
              <a:buFont typeface="Arial" charset="0"/>
              <a:buNone/>
            </a:pPr>
            <a:r>
              <a:rPr lang="en-US" sz="1200" b="1" smtClean="0">
                <a:solidFill>
                  <a:srgbClr val="FF0000"/>
                </a:solidFill>
                <a:latin typeface="Consolas" pitchFamily="49" charset="0"/>
                <a:cs typeface="Consolas" pitchFamily="49" charset="0"/>
              </a:rPr>
              <a:t>			if ( m == n ) {</a:t>
            </a:r>
          </a:p>
          <a:p>
            <a:pPr>
              <a:buFont typeface="Arial" charset="0"/>
              <a:buNone/>
            </a:pPr>
            <a:r>
              <a:rPr lang="en-US" sz="1200" b="1" smtClean="0">
                <a:solidFill>
                  <a:srgbClr val="FF0000"/>
                </a:solidFill>
                <a:latin typeface="Consolas" pitchFamily="49" charset="0"/>
                <a:cs typeface="Consolas" pitchFamily="49" charset="0"/>
              </a:rPr>
              <a:t>				return;</a:t>
            </a:r>
          </a:p>
          <a:p>
            <a:pPr>
              <a:buFont typeface="Arial" charset="0"/>
              <a:buNone/>
            </a:pPr>
            <a:r>
              <a:rPr lang="en-US" sz="1200" b="1" smtClean="0">
                <a:solidFill>
                  <a:srgbClr val="FF0000"/>
                </a:solidFill>
                <a:latin typeface="Consolas" pitchFamily="49" charset="0"/>
                <a:cs typeface="Consolas" pitchFamily="49" charset="0"/>
              </a:rPr>
              <a:t>			}</a:t>
            </a:r>
          </a:p>
          <a:p>
            <a:pPr>
              <a:buFont typeface="Arial" charset="0"/>
              <a:buNone/>
            </a:pPr>
            <a:endParaRPr lang="en-US" sz="1200" b="1" smtClean="0">
              <a:solidFill>
                <a:srgbClr val="FF0000"/>
              </a:solidFill>
              <a:latin typeface="Consolas" pitchFamily="49" charset="0"/>
              <a:cs typeface="Consolas" pitchFamily="49" charset="0"/>
            </a:endParaRPr>
          </a:p>
          <a:p>
            <a:pPr>
              <a:buFont typeface="Arial" charset="0"/>
              <a:buNone/>
            </a:pPr>
            <a:r>
              <a:rPr lang="en-US" sz="1200" b="1" smtClean="0">
                <a:solidFill>
                  <a:srgbClr val="FF0000"/>
                </a:solidFill>
                <a:latin typeface="Consolas" pitchFamily="49" charset="0"/>
                <a:cs typeface="Consolas" pitchFamily="49" charset="0"/>
              </a:rPr>
              <a:t>			--num_disjoint_sets;</a:t>
            </a:r>
          </a:p>
          <a:p>
            <a:pPr>
              <a:buFont typeface="Arial" charset="0"/>
              <a:buNone/>
            </a:pPr>
            <a:endParaRPr lang="en-US" sz="1200" b="1" smtClean="0">
              <a:solidFill>
                <a:srgbClr val="FF0000"/>
              </a:solidFill>
              <a:latin typeface="Consolas" pitchFamily="49" charset="0"/>
              <a:cs typeface="Consolas" pitchFamily="49" charset="0"/>
            </a:endParaRPr>
          </a:p>
          <a:p>
            <a:pPr>
              <a:buFont typeface="Arial" charset="0"/>
              <a:buNone/>
            </a:pPr>
            <a:r>
              <a:rPr lang="en-US" sz="1200" b="1" smtClean="0">
                <a:solidFill>
                  <a:srgbClr val="FF0000"/>
                </a:solidFill>
                <a:latin typeface="Consolas" pitchFamily="49" charset="0"/>
                <a:cs typeface="Consolas" pitchFamily="49" charset="0"/>
              </a:rPr>
              <a:t>			if ( tree_height[m] &gt;= tree_height[n] ) {</a:t>
            </a:r>
          </a:p>
          <a:p>
            <a:pPr>
              <a:buFont typeface="Arial" charset="0"/>
              <a:buNone/>
            </a:pPr>
            <a:r>
              <a:rPr lang="en-US" sz="1200" b="1" smtClean="0">
                <a:solidFill>
                  <a:srgbClr val="FF0000"/>
                </a:solidFill>
                <a:latin typeface="Consolas" pitchFamily="49" charset="0"/>
                <a:cs typeface="Consolas" pitchFamily="49" charset="0"/>
              </a:rPr>
              <a:t>			    parent[n] = m;</a:t>
            </a:r>
          </a:p>
          <a:p>
            <a:pPr>
              <a:buFont typeface="Arial" charset="0"/>
              <a:buNone/>
            </a:pPr>
            <a:endParaRPr lang="en-US" sz="1200" b="1" smtClean="0">
              <a:solidFill>
                <a:srgbClr val="FF0000"/>
              </a:solidFill>
              <a:latin typeface="Consolas" pitchFamily="49" charset="0"/>
              <a:cs typeface="Consolas" pitchFamily="49" charset="0"/>
            </a:endParaRPr>
          </a:p>
          <a:p>
            <a:pPr>
              <a:buFont typeface="Arial" charset="0"/>
              <a:buNone/>
            </a:pPr>
            <a:r>
              <a:rPr lang="en-US" sz="1200" b="1" smtClean="0">
                <a:solidFill>
                  <a:srgbClr val="FF0000"/>
                </a:solidFill>
                <a:latin typeface="Consolas" pitchFamily="49" charset="0"/>
                <a:cs typeface="Consolas" pitchFamily="49" charset="0"/>
              </a:rPr>
              <a:t>			    if ( tree_height[m] == tree_height[n] ) {</a:t>
            </a:r>
          </a:p>
          <a:p>
            <a:pPr>
              <a:buFont typeface="Arial" charset="0"/>
              <a:buNone/>
            </a:pPr>
            <a:r>
              <a:rPr lang="en-US" sz="1200" b="1" smtClean="0">
                <a:solidFill>
                  <a:srgbClr val="FF0000"/>
                </a:solidFill>
                <a:latin typeface="Consolas" pitchFamily="49" charset="0"/>
                <a:cs typeface="Consolas" pitchFamily="49" charset="0"/>
              </a:rPr>
              <a:t>			        ++( tree_height[m] );</a:t>
            </a:r>
          </a:p>
          <a:p>
            <a:pPr>
              <a:buFont typeface="Arial" charset="0"/>
              <a:buNone/>
            </a:pPr>
            <a:r>
              <a:rPr lang="en-US" sz="1200" b="1" smtClean="0">
                <a:solidFill>
                  <a:srgbClr val="FF0000"/>
                </a:solidFill>
                <a:latin typeface="Consolas" pitchFamily="49" charset="0"/>
                <a:cs typeface="Consolas" pitchFamily="49" charset="0"/>
              </a:rPr>
              <a:t>			        max_height = std::max( max_height, tree_height[m] );</a:t>
            </a:r>
          </a:p>
          <a:p>
            <a:pPr>
              <a:buFont typeface="Arial" charset="0"/>
              <a:buNone/>
            </a:pPr>
            <a:r>
              <a:rPr lang="en-US" sz="1200" b="1" smtClean="0">
                <a:solidFill>
                  <a:srgbClr val="FF0000"/>
                </a:solidFill>
                <a:latin typeface="Consolas" pitchFamily="49" charset="0"/>
                <a:cs typeface="Consolas" pitchFamily="49" charset="0"/>
              </a:rPr>
              <a:t>			    }</a:t>
            </a:r>
          </a:p>
          <a:p>
            <a:pPr>
              <a:buFont typeface="Arial" charset="0"/>
              <a:buNone/>
            </a:pPr>
            <a:r>
              <a:rPr lang="en-US" sz="1200" b="1" smtClean="0">
                <a:solidFill>
                  <a:srgbClr val="FF0000"/>
                </a:solidFill>
                <a:latin typeface="Consolas" pitchFamily="49" charset="0"/>
                <a:cs typeface="Consolas" pitchFamily="49" charset="0"/>
              </a:rPr>
              <a:t>			} else {</a:t>
            </a:r>
          </a:p>
          <a:p>
            <a:pPr>
              <a:buFont typeface="Arial" charset="0"/>
              <a:buNone/>
            </a:pPr>
            <a:r>
              <a:rPr lang="en-US" sz="1200" b="1" smtClean="0">
                <a:solidFill>
                  <a:srgbClr val="FF0000"/>
                </a:solidFill>
                <a:latin typeface="Consolas" pitchFamily="49" charset="0"/>
                <a:cs typeface="Consolas" pitchFamily="49" charset="0"/>
              </a:rPr>
              <a:t>			    parent[m] = n;</a:t>
            </a:r>
          </a:p>
          <a:p>
            <a:pPr>
              <a:buFont typeface="Arial" charset="0"/>
              <a:buNone/>
            </a:pPr>
            <a:r>
              <a:rPr lang="en-US" sz="1200" b="1" smtClean="0">
                <a:solidFill>
                  <a:srgbClr val="FF0000"/>
                </a:solidFill>
                <a:latin typeface="Consolas" pitchFamily="49" charset="0"/>
                <a:cs typeface="Consolas" pitchFamily="49" charset="0"/>
              </a:rPr>
              <a:t>			}</a:t>
            </a:r>
          </a:p>
          <a:p>
            <a:pPr>
              <a:buFont typeface="Arial" charset="0"/>
              <a:buNone/>
            </a:pPr>
            <a:r>
              <a:rPr lang="en-US" sz="1200" b="1" smtClean="0">
                <a:latin typeface="Consolas" pitchFamily="49" charset="0"/>
                <a:cs typeface="Consolas" pitchFamily="49" charset="0"/>
              </a:rPr>
              <a:t>		} </a:t>
            </a:r>
          </a:p>
        </p:txBody>
      </p:sp>
      <p:sp>
        <p:nvSpPr>
          <p:cNvPr id="69636" name="TextBox 4"/>
          <p:cNvSpPr txBox="1">
            <a:spLocks noChangeArrowheads="1"/>
          </p:cNvSpPr>
          <p:nvPr/>
        </p:nvSpPr>
        <p:spPr bwMode="auto">
          <a:xfrm>
            <a:off x="7454900" y="4714875"/>
            <a:ext cx="646113" cy="369888"/>
          </a:xfrm>
          <a:prstGeom prst="rect">
            <a:avLst/>
          </a:prstGeom>
          <a:noFill/>
          <a:ln w="9525">
            <a:noFill/>
            <a:miter lim="800000"/>
            <a:headEnd/>
            <a:tailEnd/>
          </a:ln>
        </p:spPr>
        <p:txBody>
          <a:bodyPr wrap="none">
            <a:spAutoFit/>
          </a:bodyPr>
          <a:lstStyle/>
          <a:p>
            <a:r>
              <a:rPr lang="en-CA" b="1">
                <a:solidFill>
                  <a:srgbClr val="FF0000"/>
                </a:solidFill>
                <a:latin typeface="Symbol" pitchFamily="18" charset="2"/>
              </a:rPr>
              <a:t>Q</a:t>
            </a:r>
            <a:r>
              <a:rPr lang="en-CA">
                <a:solidFill>
                  <a:srgbClr val="FF0000"/>
                </a:solidFill>
                <a:latin typeface="Times New Roman" pitchFamily="18" charset="0"/>
                <a:cs typeface="Times New Roman" pitchFamily="18" charset="0"/>
              </a:rPr>
              <a:t>(1)</a:t>
            </a:r>
          </a:p>
        </p:txBody>
      </p:sp>
      <p:sp>
        <p:nvSpPr>
          <p:cNvPr id="69637" name="TextBox 4"/>
          <p:cNvSpPr txBox="1">
            <a:spLocks noChangeArrowheads="1"/>
          </p:cNvSpPr>
          <p:nvPr/>
        </p:nvSpPr>
        <p:spPr bwMode="auto">
          <a:xfrm>
            <a:off x="5572125" y="2286000"/>
            <a:ext cx="688975" cy="369888"/>
          </a:xfrm>
          <a:prstGeom prst="rect">
            <a:avLst/>
          </a:prstGeom>
          <a:noFill/>
          <a:ln w="9525">
            <a:noFill/>
            <a:miter lim="800000"/>
            <a:headEnd/>
            <a:tailEnd/>
          </a:ln>
        </p:spPr>
        <p:txBody>
          <a:bodyPr wrap="none">
            <a:spAutoFit/>
          </a:bodyPr>
          <a:lstStyle/>
          <a:p>
            <a:r>
              <a:rPr lang="en-CA">
                <a:solidFill>
                  <a:srgbClr val="0070C0"/>
                </a:solidFill>
                <a:latin typeface="Times New Roman" pitchFamily="18" charset="0"/>
                <a:cs typeface="Times New Roman" pitchFamily="18" charset="0"/>
              </a:rPr>
              <a:t>2T</a:t>
            </a:r>
            <a:r>
              <a:rPr lang="en-CA" baseline="-25000">
                <a:solidFill>
                  <a:srgbClr val="0070C0"/>
                </a:solidFill>
                <a:latin typeface="Times New Roman" pitchFamily="18" charset="0"/>
                <a:cs typeface="Times New Roman" pitchFamily="18" charset="0"/>
              </a:rPr>
              <a:t>find</a:t>
            </a:r>
            <a:endParaRPr lang="en-CA">
              <a:solidFill>
                <a:srgbClr val="0070C0"/>
              </a:solidFill>
              <a:latin typeface="Times New Roman" pitchFamily="18" charset="0"/>
              <a:cs typeface="Times New Roman" pitchFamily="18" charset="0"/>
            </a:endParaRPr>
          </a:p>
        </p:txBody>
      </p:sp>
      <p:sp>
        <p:nvSpPr>
          <p:cNvPr id="69638" name="TextBox 5"/>
          <p:cNvSpPr txBox="1">
            <a:spLocks noChangeArrowheads="1"/>
          </p:cNvSpPr>
          <p:nvPr/>
        </p:nvSpPr>
        <p:spPr bwMode="auto">
          <a:xfrm>
            <a:off x="6356350" y="3416300"/>
            <a:ext cx="2287588" cy="369888"/>
          </a:xfrm>
          <a:prstGeom prst="rect">
            <a:avLst/>
          </a:prstGeom>
          <a:noFill/>
          <a:ln w="9525">
            <a:noFill/>
            <a:miter lim="800000"/>
            <a:headEnd/>
            <a:tailEnd/>
          </a:ln>
        </p:spPr>
        <p:txBody>
          <a:bodyPr wrap="none">
            <a:spAutoFit/>
          </a:bodyPr>
          <a:lstStyle/>
          <a:p>
            <a:r>
              <a:rPr lang="en-CA">
                <a:latin typeface="Times New Roman" pitchFamily="18" charset="0"/>
                <a:cs typeface="Times New Roman" pitchFamily="18" charset="0"/>
              </a:rPr>
              <a:t>T</a:t>
            </a:r>
            <a:r>
              <a:rPr lang="en-CA" baseline="-25000">
                <a:latin typeface="Times New Roman" pitchFamily="18" charset="0"/>
                <a:cs typeface="Times New Roman" pitchFamily="18" charset="0"/>
              </a:rPr>
              <a:t>set_union</a:t>
            </a:r>
            <a:r>
              <a:rPr lang="en-CA">
                <a:latin typeface="Times New Roman" pitchFamily="18" charset="0"/>
                <a:cs typeface="Times New Roman" pitchFamily="18" charset="0"/>
              </a:rPr>
              <a:t>= </a:t>
            </a:r>
            <a:r>
              <a:rPr lang="en-CA">
                <a:solidFill>
                  <a:srgbClr val="0070C0"/>
                </a:solidFill>
                <a:latin typeface="Times New Roman" pitchFamily="18" charset="0"/>
                <a:cs typeface="Times New Roman" pitchFamily="18" charset="0"/>
              </a:rPr>
              <a:t>2T</a:t>
            </a:r>
            <a:r>
              <a:rPr lang="en-CA" baseline="-25000">
                <a:solidFill>
                  <a:srgbClr val="0070C0"/>
                </a:solidFill>
                <a:latin typeface="Times New Roman" pitchFamily="18" charset="0"/>
                <a:cs typeface="Times New Roman" pitchFamily="18" charset="0"/>
              </a:rPr>
              <a:t>find</a:t>
            </a:r>
            <a:r>
              <a:rPr lang="en-CA">
                <a:solidFill>
                  <a:srgbClr val="0070C0"/>
                </a:solidFill>
                <a:latin typeface="Times New Roman" pitchFamily="18" charset="0"/>
                <a:cs typeface="Times New Roman" pitchFamily="18" charset="0"/>
              </a:rPr>
              <a:t> </a:t>
            </a:r>
            <a:r>
              <a:rPr lang="en-CA">
                <a:latin typeface="Times New Roman" pitchFamily="18" charset="0"/>
                <a:cs typeface="Times New Roman" pitchFamily="18" charset="0"/>
              </a:rPr>
              <a:t>+ </a:t>
            </a:r>
            <a:r>
              <a:rPr lang="en-CA" b="1">
                <a:solidFill>
                  <a:srgbClr val="FF0000"/>
                </a:solidFill>
                <a:latin typeface="Symbol" pitchFamily="18" charset="2"/>
              </a:rPr>
              <a:t>Q</a:t>
            </a:r>
            <a:r>
              <a:rPr lang="en-CA">
                <a:solidFill>
                  <a:srgbClr val="FF0000"/>
                </a:solidFill>
                <a:latin typeface="Times New Roman" pitchFamily="18" charset="0"/>
                <a:cs typeface="Times New Roman" pitchFamily="18" charset="0"/>
              </a:rPr>
              <a:t>(1)</a:t>
            </a:r>
          </a:p>
        </p:txBody>
      </p:sp>
      <p:sp>
        <p:nvSpPr>
          <p:cNvPr id="7" name="Oval 6"/>
          <p:cNvSpPr/>
          <p:nvPr/>
        </p:nvSpPr>
        <p:spPr>
          <a:xfrm>
            <a:off x="2209800" y="2071688"/>
            <a:ext cx="1714500" cy="78581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idx="4294967295"/>
          </p:nvPr>
        </p:nvSpPr>
        <p:spPr/>
        <p:txBody>
          <a:bodyPr/>
          <a:lstStyle/>
          <a:p>
            <a:r>
              <a:rPr lang="en-US" dirty="0" smtClean="0">
                <a:latin typeface="Arial" charset="0"/>
                <a:cs typeface="Arial" charset="0"/>
              </a:rPr>
              <a:t>Recursive Functions</a:t>
            </a:r>
            <a:endParaRPr lang="en-US" sz="4000" dirty="0" smtClean="0">
              <a:latin typeface="Arial" charset="0"/>
              <a:cs typeface="Arial" charset="0"/>
            </a:endParaRPr>
          </a:p>
        </p:txBody>
      </p:sp>
      <p:sp>
        <p:nvSpPr>
          <p:cNvPr id="70659"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A function is relatively simple (and boring) if it simply performs operations and calls other functions</a:t>
            </a:r>
          </a:p>
          <a:p>
            <a:pPr>
              <a:buFont typeface="Arial" charset="0"/>
              <a:buNone/>
            </a:pPr>
            <a:r>
              <a:rPr lang="en-US" smtClean="0">
                <a:latin typeface="Arial" charset="0"/>
                <a:cs typeface="Arial" charset="0"/>
              </a:rPr>
              <a:t>	</a:t>
            </a:r>
          </a:p>
          <a:p>
            <a:pPr>
              <a:buFont typeface="Arial" charset="0"/>
              <a:buNone/>
            </a:pPr>
            <a:r>
              <a:rPr lang="en-US" smtClean="0">
                <a:latin typeface="Arial" charset="0"/>
                <a:cs typeface="Arial" charset="0"/>
              </a:rPr>
              <a:t>	Most interesting functions designed to solve problems usually end up calling themselves</a:t>
            </a:r>
          </a:p>
          <a:p>
            <a:pPr lvl="1"/>
            <a:r>
              <a:rPr lang="en-US" smtClean="0">
                <a:latin typeface="Arial" charset="0"/>
                <a:cs typeface="Arial" charset="0"/>
              </a:rPr>
              <a:t>Such a function is said to be </a:t>
            </a:r>
            <a:r>
              <a:rPr lang="en-US" i="1" smtClean="0">
                <a:latin typeface="Arial" charset="0"/>
                <a:cs typeface="Arial" charset="0"/>
              </a:rPr>
              <a:t>recursive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p:cNvSpPr>
          <p:nvPr>
            <p:ph type="title" idx="4294967295"/>
          </p:nvPr>
        </p:nvSpPr>
        <p:spPr/>
        <p:txBody>
          <a:bodyPr/>
          <a:lstStyle/>
          <a:p>
            <a:r>
              <a:rPr lang="en-US" dirty="0" smtClean="0">
                <a:latin typeface="Arial" charset="0"/>
                <a:cs typeface="Arial" charset="0"/>
              </a:rPr>
              <a:t>Recursive Functions</a:t>
            </a:r>
            <a:endParaRPr lang="en-US" sz="4000" dirty="0" smtClean="0">
              <a:latin typeface="Arial" charset="0"/>
              <a:cs typeface="Arial" charset="0"/>
            </a:endParaRPr>
          </a:p>
        </p:txBody>
      </p:sp>
      <p:sp>
        <p:nvSpPr>
          <p:cNvPr id="4101"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As an example, we could implement the factorial function recursively:</a:t>
            </a:r>
          </a:p>
          <a:p>
            <a:pPr>
              <a:buFont typeface="Arial" charset="0"/>
              <a:buNone/>
            </a:pPr>
            <a:endParaRPr lang="en-US" sz="1800" b="1" smtClean="0">
              <a:latin typeface="Courier New" pitchFamily="49" charset="0"/>
              <a:cs typeface="Arial" charset="0"/>
            </a:endParaRPr>
          </a:p>
          <a:p>
            <a:pPr>
              <a:buFont typeface="Arial" charset="0"/>
              <a:buNone/>
            </a:pPr>
            <a:r>
              <a:rPr lang="en-US" sz="1600" smtClean="0">
                <a:latin typeface="Consolas" pitchFamily="49" charset="0"/>
                <a:cs typeface="Consolas" pitchFamily="49" charset="0"/>
              </a:rPr>
              <a:t>		int factorial( int n ) {</a:t>
            </a:r>
          </a:p>
          <a:p>
            <a:pPr>
              <a:buFont typeface="Arial" charset="0"/>
              <a:buNone/>
            </a:pPr>
            <a:r>
              <a:rPr lang="en-US" sz="1600" smtClean="0">
                <a:latin typeface="Consolas" pitchFamily="49" charset="0"/>
                <a:cs typeface="Consolas" pitchFamily="49" charset="0"/>
              </a:rPr>
              <a:t>		    if ( n &lt;= 1 ) {</a:t>
            </a:r>
          </a:p>
          <a:p>
            <a:pPr>
              <a:buFont typeface="Arial" charset="0"/>
              <a:buNone/>
            </a:pPr>
            <a:r>
              <a:rPr lang="en-US" sz="1600" smtClean="0">
                <a:latin typeface="Consolas" pitchFamily="49" charset="0"/>
                <a:cs typeface="Consolas" pitchFamily="49" charset="0"/>
              </a:rPr>
              <a:t>		        return 1;</a:t>
            </a:r>
          </a:p>
          <a:p>
            <a:pPr>
              <a:buFont typeface="Arial" charset="0"/>
              <a:buNone/>
            </a:pPr>
            <a:r>
              <a:rPr lang="en-US" sz="1600" smtClean="0">
                <a:latin typeface="Consolas" pitchFamily="49" charset="0"/>
                <a:cs typeface="Consolas" pitchFamily="49" charset="0"/>
              </a:rPr>
              <a:t>		    } else {</a:t>
            </a:r>
          </a:p>
          <a:p>
            <a:pPr>
              <a:buFont typeface="Arial" charset="0"/>
              <a:buNone/>
            </a:pPr>
            <a:r>
              <a:rPr lang="en-US" sz="1600" smtClean="0">
                <a:latin typeface="Consolas" pitchFamily="49" charset="0"/>
                <a:cs typeface="Consolas" pitchFamily="49" charset="0"/>
              </a:rPr>
              <a:t>		        return n * factorial( n – 1 );</a:t>
            </a:r>
          </a:p>
          <a:p>
            <a:pPr>
              <a:buFont typeface="Arial" charset="0"/>
              <a:buNone/>
            </a:pPr>
            <a:r>
              <a:rPr lang="en-US" sz="1600" smtClean="0">
                <a:latin typeface="Consolas" pitchFamily="49" charset="0"/>
                <a:cs typeface="Consolas" pitchFamily="49" charset="0"/>
              </a:rPr>
              <a:t>		    }</a:t>
            </a:r>
          </a:p>
          <a:p>
            <a:pPr>
              <a:buFont typeface="Arial" charset="0"/>
              <a:buNone/>
            </a:pPr>
            <a:r>
              <a:rPr lang="en-US" sz="1600" smtClean="0">
                <a:latin typeface="Consolas" pitchFamily="49" charset="0"/>
                <a:cs typeface="Consolas" pitchFamily="49" charset="0"/>
              </a:rPr>
              <a:t>		}</a:t>
            </a:r>
          </a:p>
        </p:txBody>
      </p:sp>
      <p:graphicFrame>
        <p:nvGraphicFramePr>
          <p:cNvPr id="4098" name="Object 4"/>
          <p:cNvGraphicFramePr>
            <a:graphicFrameLocks noChangeAspect="1"/>
          </p:cNvGraphicFramePr>
          <p:nvPr/>
        </p:nvGraphicFramePr>
        <p:xfrm>
          <a:off x="6227763" y="3284538"/>
          <a:ext cx="633412" cy="406400"/>
        </p:xfrm>
        <a:graphic>
          <a:graphicData uri="http://schemas.openxmlformats.org/presentationml/2006/ole">
            <mc:AlternateContent xmlns:mc="http://schemas.openxmlformats.org/markup-compatibility/2006">
              <mc:Choice xmlns:v="urn:schemas-microsoft-com:vml" Requires="v">
                <p:oleObj spid="_x0000_s283666" name="Equation" r:id="rId4" imgW="317160" imgH="203040" progId="Equation.DSMT4">
                  <p:embed/>
                </p:oleObj>
              </mc:Choice>
              <mc:Fallback>
                <p:oleObj name="Equation" r:id="rId4" imgW="317160" imgH="2030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3284538"/>
                        <a:ext cx="633412"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6"/>
          <p:cNvGraphicFramePr>
            <a:graphicFrameLocks noChangeAspect="1"/>
          </p:cNvGraphicFramePr>
          <p:nvPr/>
        </p:nvGraphicFramePr>
        <p:xfrm>
          <a:off x="6156325" y="3789363"/>
          <a:ext cx="1852613" cy="455612"/>
        </p:xfrm>
        <a:graphic>
          <a:graphicData uri="http://schemas.openxmlformats.org/presentationml/2006/ole">
            <mc:AlternateContent xmlns:mc="http://schemas.openxmlformats.org/markup-compatibility/2006">
              <mc:Choice xmlns:v="urn:schemas-microsoft-com:vml" Requires="v">
                <p:oleObj spid="_x0000_s283667" name="Equation" r:id="rId6" imgW="927000" imgH="228600" progId="Equation.DSMT4">
                  <p:embed/>
                </p:oleObj>
              </mc:Choice>
              <mc:Fallback>
                <p:oleObj name="Equation" r:id="rId6" imgW="927000" imgH="2286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325" y="3789363"/>
                        <a:ext cx="1852613"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p:cNvSpPr>
          <p:nvPr>
            <p:ph type="title" idx="4294967295"/>
          </p:nvPr>
        </p:nvSpPr>
        <p:spPr/>
        <p:txBody>
          <a:bodyPr/>
          <a:lstStyle/>
          <a:p>
            <a:r>
              <a:rPr lang="en-US" smtClean="0">
                <a:solidFill>
                  <a:srgbClr val="000000"/>
                </a:solidFill>
                <a:latin typeface="Arial" charset="0"/>
                <a:cs typeface="Arial" charset="0"/>
              </a:rPr>
              <a:t>Recursive Functions</a:t>
            </a:r>
            <a:endParaRPr lang="en-US" sz="3200" smtClean="0">
              <a:latin typeface="Arial" charset="0"/>
              <a:cs typeface="Arial" charset="0"/>
            </a:endParaRPr>
          </a:p>
        </p:txBody>
      </p:sp>
      <p:sp>
        <p:nvSpPr>
          <p:cNvPr id="5124"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Thus, we may analyze the run time of this function as follows:</a:t>
            </a:r>
          </a:p>
          <a:p>
            <a:endParaRPr lang="en-US" smtClean="0">
              <a:latin typeface="Arial" charset="0"/>
              <a:cs typeface="Arial" charset="0"/>
            </a:endParaRPr>
          </a:p>
          <a:p>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We don’t have to worry about the time of the conditional (</a:t>
            </a:r>
            <a:r>
              <a:rPr lang="en-US" b="1" smtClean="0">
                <a:latin typeface="Symbol" pitchFamily="18" charset="2"/>
                <a:cs typeface="Arial" charset="0"/>
              </a:rPr>
              <a:t>Q</a:t>
            </a:r>
            <a:r>
              <a:rPr lang="en-US" smtClean="0">
                <a:latin typeface="Times New Roman" pitchFamily="18" charset="0"/>
                <a:cs typeface="Arial" charset="0"/>
              </a:rPr>
              <a:t>(1)</a:t>
            </a:r>
            <a:r>
              <a:rPr lang="en-US" smtClean="0">
                <a:latin typeface="Arial" charset="0"/>
                <a:cs typeface="Arial" charset="0"/>
              </a:rPr>
              <a:t>) nor is there a probability involved with the conditional statement</a:t>
            </a:r>
          </a:p>
        </p:txBody>
      </p:sp>
      <p:graphicFrame>
        <p:nvGraphicFramePr>
          <p:cNvPr id="5122" name="Object 4"/>
          <p:cNvGraphicFramePr>
            <a:graphicFrameLocks noChangeAspect="1"/>
          </p:cNvGraphicFramePr>
          <p:nvPr/>
        </p:nvGraphicFramePr>
        <p:xfrm>
          <a:off x="2341563" y="2133600"/>
          <a:ext cx="3959225" cy="963613"/>
        </p:xfrm>
        <a:graphic>
          <a:graphicData uri="http://schemas.openxmlformats.org/presentationml/2006/ole">
            <mc:AlternateContent xmlns:mc="http://schemas.openxmlformats.org/markup-compatibility/2006">
              <mc:Choice xmlns:v="urn:schemas-microsoft-com:vml" Requires="v">
                <p:oleObj spid="_x0000_s284682" name="Equation" r:id="rId4" imgW="1981080" imgH="482400" progId="Equation.3">
                  <p:embed/>
                </p:oleObj>
              </mc:Choice>
              <mc:Fallback>
                <p:oleObj name="Equation" r:id="rId4" imgW="1981080" imgH="482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1563" y="2133600"/>
                        <a:ext cx="3959225" cy="96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idx="4294967295"/>
          </p:nvPr>
        </p:nvSpPr>
        <p:spPr/>
        <p:txBody>
          <a:bodyPr/>
          <a:lstStyle/>
          <a:p>
            <a:r>
              <a:rPr lang="en-US" dirty="0" smtClean="0">
                <a:solidFill>
                  <a:srgbClr val="000000"/>
                </a:solidFill>
                <a:latin typeface="Arial" charset="0"/>
                <a:cs typeface="Arial" charset="0"/>
              </a:rPr>
              <a:t>Recursive Functions</a:t>
            </a:r>
            <a:endParaRPr lang="en-US" sz="3200" dirty="0" smtClean="0">
              <a:latin typeface="Arial" charset="0"/>
              <a:cs typeface="Arial" charset="0"/>
            </a:endParaRPr>
          </a:p>
        </p:txBody>
      </p:sp>
      <p:sp>
        <p:nvSpPr>
          <p:cNvPr id="71683"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The analysis of the run time of this function yields a recurrence relation:</a:t>
            </a:r>
          </a:p>
          <a:p>
            <a:pPr algn="ctr">
              <a:buFont typeface="Arial" charset="0"/>
              <a:buNone/>
            </a:pPr>
            <a:r>
              <a:rPr lang="en-US" smtClean="0">
                <a:latin typeface="Times New Roman" pitchFamily="18" charset="0"/>
                <a:cs typeface="Arial" charset="0"/>
              </a:rPr>
              <a:t>T</a:t>
            </a:r>
            <a:r>
              <a:rPr lang="en-US" baseline="-25000" smtClean="0">
                <a:latin typeface="Times New Roman" pitchFamily="18" charset="0"/>
                <a:cs typeface="Arial" charset="0"/>
              </a:rPr>
              <a:t>!</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 T</a:t>
            </a:r>
            <a:r>
              <a:rPr lang="en-US" baseline="-25000" smtClean="0">
                <a:latin typeface="Times New Roman" pitchFamily="18" charset="0"/>
                <a:cs typeface="Arial" charset="0"/>
              </a:rPr>
              <a:t>!</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Times New Roman" pitchFamily="18" charset="0"/>
                <a:cs typeface="Times New Roman" pitchFamily="18" charset="0"/>
              </a:rPr>
              <a:t>–</a:t>
            </a:r>
            <a:r>
              <a:rPr lang="en-US" smtClean="0">
                <a:latin typeface="Times New Roman" pitchFamily="18" charset="0"/>
                <a:cs typeface="Arial" charset="0"/>
              </a:rPr>
              <a:t> 1) + </a:t>
            </a:r>
            <a:r>
              <a:rPr lang="en-US" b="1" smtClean="0">
                <a:latin typeface="Symbol" pitchFamily="18" charset="2"/>
                <a:cs typeface="Arial" charset="0"/>
              </a:rPr>
              <a:t>Q</a:t>
            </a:r>
            <a:r>
              <a:rPr lang="en-US" smtClean="0">
                <a:latin typeface="Times New Roman" pitchFamily="18" charset="0"/>
                <a:cs typeface="Arial" charset="0"/>
              </a:rPr>
              <a:t>(1)         T</a:t>
            </a:r>
            <a:r>
              <a:rPr lang="en-US" baseline="-25000" smtClean="0">
                <a:latin typeface="Times New Roman" pitchFamily="18" charset="0"/>
                <a:cs typeface="Arial" charset="0"/>
              </a:rPr>
              <a:t>!</a:t>
            </a:r>
            <a:r>
              <a:rPr lang="en-US" smtClean="0">
                <a:latin typeface="Times New Roman" pitchFamily="18" charset="0"/>
                <a:cs typeface="Arial" charset="0"/>
              </a:rPr>
              <a:t>(1) = </a:t>
            </a:r>
            <a:r>
              <a:rPr lang="en-US" b="1" smtClean="0">
                <a:latin typeface="Symbol" pitchFamily="18" charset="2"/>
                <a:cs typeface="Arial" charset="0"/>
              </a:rPr>
              <a:t>Q</a:t>
            </a:r>
            <a:r>
              <a:rPr lang="en-US" smtClean="0">
                <a:latin typeface="Times New Roman" pitchFamily="18" charset="0"/>
                <a:cs typeface="Arial" charset="0"/>
              </a:rPr>
              <a:t>(1)</a:t>
            </a:r>
          </a:p>
          <a:p>
            <a:pPr>
              <a:buFont typeface="Arial" charset="0"/>
              <a:buNone/>
            </a:pPr>
            <a:r>
              <a:rPr lang="en-US" smtClean="0">
                <a:latin typeface="Arial" charset="0"/>
                <a:cs typeface="Arial" charset="0"/>
              </a:rPr>
              <a:t>	</a:t>
            </a:r>
          </a:p>
          <a:p>
            <a:pPr>
              <a:buFont typeface="Arial" charset="0"/>
              <a:buNone/>
            </a:pPr>
            <a:r>
              <a:rPr lang="en-US" smtClean="0">
                <a:latin typeface="Arial" charset="0"/>
                <a:cs typeface="Arial" charset="0"/>
              </a:rPr>
              <a:t>	This recurrence relation has Landau symbols…</a:t>
            </a:r>
          </a:p>
          <a:p>
            <a:pPr lvl="1"/>
            <a:r>
              <a:rPr lang="en-US" smtClean="0">
                <a:latin typeface="Arial" charset="0"/>
                <a:cs typeface="Arial" charset="0"/>
              </a:rPr>
              <a:t>Replace each Landau symbol with a representative function:</a:t>
            </a:r>
          </a:p>
          <a:p>
            <a:pPr lvl="1">
              <a:buFont typeface="Arial" charset="0"/>
              <a:buNone/>
            </a:pPr>
            <a:endParaRPr lang="en-US" smtClean="0">
              <a:latin typeface="Arial" charset="0"/>
              <a:cs typeface="Arial" charset="0"/>
            </a:endParaRPr>
          </a:p>
          <a:p>
            <a:pPr lvl="1" algn="ctr">
              <a:buFont typeface="Arial" charset="0"/>
              <a:buNone/>
            </a:pPr>
            <a:r>
              <a:rPr lang="en-US" smtClean="0">
                <a:latin typeface="Times New Roman" pitchFamily="18" charset="0"/>
                <a:cs typeface="Arial" charset="0"/>
              </a:rPr>
              <a:t>T</a:t>
            </a:r>
            <a:r>
              <a:rPr lang="en-US" baseline="-25000" smtClean="0">
                <a:latin typeface="Times New Roman" pitchFamily="18" charset="0"/>
                <a:cs typeface="Arial" charset="0"/>
              </a:rPr>
              <a:t>!</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 T</a:t>
            </a:r>
            <a:r>
              <a:rPr lang="en-US" baseline="-25000" smtClean="0">
                <a:latin typeface="Times New Roman" pitchFamily="18" charset="0"/>
                <a:cs typeface="Arial" charset="0"/>
              </a:rPr>
              <a:t>!</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Times New Roman" pitchFamily="18" charset="0"/>
                <a:cs typeface="Times New Roman" pitchFamily="18" charset="0"/>
              </a:rPr>
              <a:t>–</a:t>
            </a:r>
            <a:r>
              <a:rPr lang="en-US" smtClean="0">
                <a:latin typeface="Times New Roman" pitchFamily="18" charset="0"/>
                <a:cs typeface="Arial" charset="0"/>
              </a:rPr>
              <a:t> 1) + 1         T</a:t>
            </a:r>
            <a:r>
              <a:rPr lang="en-US" baseline="-25000" smtClean="0">
                <a:latin typeface="Times New Roman" pitchFamily="18" charset="0"/>
                <a:cs typeface="Arial" charset="0"/>
              </a:rPr>
              <a:t>!</a:t>
            </a:r>
            <a:r>
              <a:rPr lang="en-US" smtClean="0">
                <a:latin typeface="Times New Roman" pitchFamily="18" charset="0"/>
                <a:cs typeface="Arial" charset="0"/>
              </a:rPr>
              <a:t>(1) = 1</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p:txBody>
          <a:bodyPr/>
          <a:lstStyle/>
          <a:p>
            <a:r>
              <a:rPr lang="en-US" dirty="0" smtClean="0">
                <a:solidFill>
                  <a:srgbClr val="000000"/>
                </a:solidFill>
                <a:latin typeface="Arial" charset="0"/>
                <a:cs typeface="Arial" charset="0"/>
              </a:rPr>
              <a:t>Recursive Functions</a:t>
            </a:r>
            <a:endParaRPr lang="en-US" sz="3200" dirty="0" smtClean="0">
              <a:latin typeface="Arial" charset="0"/>
              <a:cs typeface="Arial" charset="0"/>
            </a:endParaRPr>
          </a:p>
        </p:txBody>
      </p:sp>
      <p:sp>
        <p:nvSpPr>
          <p:cNvPr id="189443"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Thus, to find the run time of the factorial function, we need to solve</a:t>
            </a:r>
          </a:p>
          <a:p>
            <a:pPr algn="ctr">
              <a:buFont typeface="Arial" charset="0"/>
              <a:buNone/>
            </a:pPr>
            <a:r>
              <a:rPr lang="en-US" smtClean="0">
                <a:latin typeface="Arial" charset="0"/>
                <a:cs typeface="Arial" charset="0"/>
              </a:rPr>
              <a:t>	</a:t>
            </a:r>
            <a:r>
              <a:rPr lang="en-US" smtClean="0">
                <a:latin typeface="Times New Roman" pitchFamily="18" charset="0"/>
                <a:cs typeface="Arial" charset="0"/>
              </a:rPr>
              <a:t>T</a:t>
            </a:r>
            <a:r>
              <a:rPr lang="en-US" baseline="-25000" smtClean="0">
                <a:latin typeface="Times New Roman" pitchFamily="18" charset="0"/>
                <a:cs typeface="Arial" charset="0"/>
              </a:rPr>
              <a:t>!</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 T</a:t>
            </a:r>
            <a:r>
              <a:rPr lang="en-US" baseline="-25000" smtClean="0">
                <a:latin typeface="Times New Roman" pitchFamily="18" charset="0"/>
                <a:cs typeface="Arial" charset="0"/>
              </a:rPr>
              <a:t>!</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Times New Roman" pitchFamily="18" charset="0"/>
                <a:cs typeface="Times New Roman" pitchFamily="18" charset="0"/>
              </a:rPr>
              <a:t>–</a:t>
            </a:r>
            <a:r>
              <a:rPr lang="en-US" smtClean="0">
                <a:latin typeface="Times New Roman" pitchFamily="18" charset="0"/>
                <a:cs typeface="Arial" charset="0"/>
              </a:rPr>
              <a:t> 1) + 1         T</a:t>
            </a:r>
            <a:r>
              <a:rPr lang="en-US" baseline="-25000" smtClean="0">
                <a:latin typeface="Times New Roman" pitchFamily="18" charset="0"/>
                <a:cs typeface="Arial" charset="0"/>
              </a:rPr>
              <a:t>!</a:t>
            </a:r>
            <a:r>
              <a:rPr lang="en-US" smtClean="0">
                <a:latin typeface="Times New Roman" pitchFamily="18" charset="0"/>
                <a:cs typeface="Arial" charset="0"/>
              </a:rPr>
              <a:t>(1) = 1</a:t>
            </a:r>
            <a:endParaRPr lang="en-US" smtClean="0">
              <a:latin typeface="Arial" charset="0"/>
              <a:cs typeface="Arial" charset="0"/>
            </a:endParaRPr>
          </a:p>
          <a:p>
            <a:pPr>
              <a:buFont typeface="Arial" charset="0"/>
              <a:buNone/>
            </a:pPr>
            <a:r>
              <a:rPr lang="en-US" smtClean="0">
                <a:latin typeface="Arial" charset="0"/>
                <a:cs typeface="Arial" charset="0"/>
              </a:rPr>
              <a:t>	</a:t>
            </a:r>
          </a:p>
          <a:p>
            <a:pPr>
              <a:buFont typeface="Arial" charset="0"/>
              <a:buNone/>
            </a:pPr>
            <a:r>
              <a:rPr lang="en-US" smtClean="0">
                <a:latin typeface="Arial" charset="0"/>
                <a:cs typeface="Arial" charset="0"/>
              </a:rPr>
              <a:t>	The fastest way to solve this is with Maple:</a:t>
            </a:r>
          </a:p>
          <a:p>
            <a:pPr>
              <a:buFont typeface="Wingdings" pitchFamily="2" charset="2"/>
              <a:buNone/>
            </a:pPr>
            <a:r>
              <a:rPr lang="en-US" sz="1400" b="1" smtClean="0">
                <a:latin typeface="Courier New" pitchFamily="49" charset="0"/>
                <a:cs typeface="Arial" charset="0"/>
              </a:rPr>
              <a:t>		&gt;</a:t>
            </a:r>
            <a:r>
              <a:rPr lang="en-US" sz="1400" b="1" smtClean="0">
                <a:solidFill>
                  <a:srgbClr val="D20000"/>
                </a:solidFill>
                <a:latin typeface="Courier New" pitchFamily="49" charset="0"/>
                <a:cs typeface="Arial" charset="0"/>
              </a:rPr>
              <a:t> rsolve( {T(n) = T(n </a:t>
            </a:r>
            <a:r>
              <a:rPr lang="en-US" sz="1400" b="1" smtClean="0">
                <a:solidFill>
                  <a:srgbClr val="D20000"/>
                </a:solidFill>
                <a:latin typeface="Arial" charset="0"/>
                <a:cs typeface="Arial" charset="0"/>
              </a:rPr>
              <a:t>–</a:t>
            </a:r>
            <a:r>
              <a:rPr lang="en-US" sz="1400" b="1" smtClean="0">
                <a:solidFill>
                  <a:srgbClr val="D20000"/>
                </a:solidFill>
                <a:latin typeface="Courier New" pitchFamily="49" charset="0"/>
                <a:cs typeface="Arial" charset="0"/>
              </a:rPr>
              <a:t> 1) + 1, T(1) = 1}, T(n) );</a:t>
            </a:r>
          </a:p>
          <a:p>
            <a:pPr algn="ctr">
              <a:buFont typeface="Wingdings" pitchFamily="2" charset="2"/>
              <a:buNone/>
            </a:pPr>
            <a:r>
              <a:rPr lang="en-US" sz="1600" i="1" smtClean="0">
                <a:solidFill>
                  <a:srgbClr val="00B0F0"/>
                </a:solidFill>
                <a:latin typeface="Times New Roman" pitchFamily="18" charset="0"/>
                <a:cs typeface="Arial" charset="0"/>
              </a:rPr>
              <a:t>n</a:t>
            </a:r>
            <a:r>
              <a:rPr lang="en-US" sz="1400" smtClean="0">
                <a:solidFill>
                  <a:srgbClr val="00B0F0"/>
                </a:solidFill>
                <a:latin typeface="Times New Roman" pitchFamily="18" charset="0"/>
                <a:cs typeface="Arial" charset="0"/>
              </a:rPr>
              <a:t>  </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Thus, </a:t>
            </a:r>
            <a:r>
              <a:rPr lang="en-US" smtClean="0">
                <a:latin typeface="Times New Roman" pitchFamily="18" charset="0"/>
                <a:cs typeface="Arial" charset="0"/>
              </a:rPr>
              <a:t>T</a:t>
            </a:r>
            <a:r>
              <a:rPr lang="en-US" baseline="-25000" smtClean="0">
                <a:latin typeface="Times New Roman" pitchFamily="18" charset="0"/>
                <a:cs typeface="Arial" charset="0"/>
              </a:rPr>
              <a:t>!</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4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4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944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944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94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idx="4294967295"/>
          </p:nvPr>
        </p:nvSpPr>
        <p:spPr/>
        <p:txBody>
          <a:bodyPr/>
          <a:lstStyle/>
          <a:p>
            <a:r>
              <a:rPr lang="en-US" dirty="0" smtClean="0">
                <a:solidFill>
                  <a:srgbClr val="000000"/>
                </a:solidFill>
                <a:latin typeface="Arial" charset="0"/>
                <a:cs typeface="Arial" charset="0"/>
              </a:rPr>
              <a:t>Recursive Functions</a:t>
            </a:r>
            <a:endParaRPr lang="en-US" sz="3200" dirty="0" smtClean="0">
              <a:latin typeface="Arial" charset="0"/>
              <a:cs typeface="Arial" charset="0"/>
            </a:endParaRPr>
          </a:p>
        </p:txBody>
      </p:sp>
      <p:sp>
        <p:nvSpPr>
          <p:cNvPr id="190467" name="Rectangle 3"/>
          <p:cNvSpPr>
            <a:spLocks noGrp="1"/>
          </p:cNvSpPr>
          <p:nvPr>
            <p:ph type="body" idx="4294967295"/>
          </p:nvPr>
        </p:nvSpPr>
        <p:spPr>
          <a:noFill/>
        </p:spPr>
        <p:txBody>
          <a:bodyPr/>
          <a:lstStyle/>
          <a:p>
            <a:pPr>
              <a:buFont typeface="Arial" charset="0"/>
              <a:buNone/>
            </a:pPr>
            <a:r>
              <a:rPr lang="en-US" dirty="0" smtClean="0">
                <a:latin typeface="Arial" charset="0"/>
                <a:cs typeface="Arial" charset="0"/>
              </a:rPr>
              <a:t>	Unfortunately, you don’t have Maple on the examination, thus, we can examine the first few steps:</a:t>
            </a:r>
          </a:p>
          <a:p>
            <a:pPr lvl="1">
              <a:buFont typeface="Arial" charset="0"/>
              <a:buNone/>
            </a:pPr>
            <a:r>
              <a:rPr lang="en-US" dirty="0" smtClean="0">
                <a:latin typeface="Times New Roman" pitchFamily="18" charset="0"/>
                <a:cs typeface="Arial" charset="0"/>
              </a:rPr>
              <a:t>	  	       T</a:t>
            </a:r>
            <a:r>
              <a:rPr lang="en-US" baseline="-25000" dirty="0" smtClean="0">
                <a:latin typeface="Times New Roman" pitchFamily="18" charset="0"/>
                <a:cs typeface="Arial" charset="0"/>
              </a:rPr>
              <a:t>!</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	= T</a:t>
            </a:r>
            <a:r>
              <a:rPr lang="en-US" baseline="-25000" dirty="0" smtClean="0">
                <a:latin typeface="Times New Roman" pitchFamily="18" charset="0"/>
                <a:cs typeface="Arial" charset="0"/>
              </a:rPr>
              <a:t>!</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 + 1</a:t>
            </a:r>
          </a:p>
          <a:p>
            <a:pPr lvl="1">
              <a:buFont typeface="Arial" charset="0"/>
              <a:buNone/>
            </a:pPr>
            <a:r>
              <a:rPr lang="en-US" dirty="0" smtClean="0">
                <a:latin typeface="Times New Roman" pitchFamily="18" charset="0"/>
                <a:cs typeface="Arial" charset="0"/>
              </a:rPr>
              <a:t>			= T</a:t>
            </a:r>
            <a:r>
              <a:rPr lang="en-US" baseline="-25000" dirty="0" smtClean="0">
                <a:latin typeface="Times New Roman" pitchFamily="18" charset="0"/>
                <a:cs typeface="Arial" charset="0"/>
              </a:rPr>
              <a:t>!</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2) + 1 + 1 = T</a:t>
            </a:r>
            <a:r>
              <a:rPr lang="en-US" baseline="-25000" dirty="0" smtClean="0">
                <a:latin typeface="Times New Roman" pitchFamily="18" charset="0"/>
                <a:cs typeface="Arial" charset="0"/>
              </a:rPr>
              <a:t>!</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2) + 2</a:t>
            </a:r>
          </a:p>
          <a:p>
            <a:pPr lvl="1">
              <a:buFont typeface="Arial" charset="0"/>
              <a:buNone/>
            </a:pPr>
            <a:r>
              <a:rPr lang="en-US" dirty="0" smtClean="0">
                <a:latin typeface="Times New Roman" pitchFamily="18" charset="0"/>
                <a:cs typeface="Arial" charset="0"/>
              </a:rPr>
              <a:t>			= T</a:t>
            </a:r>
            <a:r>
              <a:rPr lang="en-US" baseline="-25000" dirty="0" smtClean="0">
                <a:latin typeface="Times New Roman" pitchFamily="18" charset="0"/>
                <a:cs typeface="Arial" charset="0"/>
              </a:rPr>
              <a:t>!</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3) + 3</a:t>
            </a:r>
          </a:p>
          <a:p>
            <a:pPr>
              <a:buFont typeface="Arial" charset="0"/>
              <a:buNone/>
            </a:pPr>
            <a:r>
              <a:rPr lang="en-US" dirty="0" smtClean="0">
                <a:latin typeface="Arial" charset="0"/>
                <a:cs typeface="Arial" charset="0"/>
              </a:rPr>
              <a:t>	</a:t>
            </a:r>
          </a:p>
          <a:p>
            <a:pPr>
              <a:buFont typeface="Arial" charset="0"/>
              <a:buNone/>
            </a:pPr>
            <a:r>
              <a:rPr lang="en-US" dirty="0" smtClean="0">
                <a:latin typeface="Arial" charset="0"/>
                <a:cs typeface="Arial" charset="0"/>
              </a:rPr>
              <a:t>	From this, we see a pattern:</a:t>
            </a:r>
            <a:endParaRPr lang="en-US" sz="1800" dirty="0" smtClean="0">
              <a:latin typeface="Times New Roman" pitchFamily="18" charset="0"/>
              <a:cs typeface="Arial" charset="0"/>
            </a:endParaRPr>
          </a:p>
          <a:p>
            <a:pPr lvl="1">
              <a:buFont typeface="Arial" charset="0"/>
              <a:buNone/>
            </a:pPr>
            <a:r>
              <a:rPr lang="en-US" dirty="0" smtClean="0">
                <a:latin typeface="Times New Roman" pitchFamily="18" charset="0"/>
                <a:cs typeface="Arial" charset="0"/>
              </a:rPr>
              <a:t>                T</a:t>
            </a:r>
            <a:r>
              <a:rPr lang="en-US" baseline="-25000" dirty="0" smtClean="0">
                <a:latin typeface="Times New Roman" pitchFamily="18" charset="0"/>
                <a:cs typeface="Arial" charset="0"/>
              </a:rPr>
              <a:t>!</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 = </a:t>
            </a:r>
            <a:r>
              <a:rPr lang="en-US" dirty="0" smtClean="0">
                <a:latin typeface="Times New Roman" pitchFamily="18" charset="0"/>
                <a:cs typeface="Times New Roman" pitchFamily="18" charset="0"/>
              </a:rPr>
              <a:t>T</a:t>
            </a:r>
            <a:r>
              <a:rPr lang="en-US" baseline="-250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 </a:t>
            </a:r>
            <a:r>
              <a:rPr lang="en-US" i="1" dirty="0" smtClean="0">
                <a:latin typeface="Times New Roman" pitchFamily="18" charset="0"/>
                <a:cs typeface="Times New Roman" pitchFamily="18" charset="0"/>
              </a:rPr>
              <a:t>k</a:t>
            </a:r>
            <a:r>
              <a:rPr lang="en-US" dirty="0" smtClean="0">
                <a:latin typeface="Times New Roman" pitchFamily="18" charset="0"/>
                <a:cs typeface="Times New Roman" pitchFamily="18" charset="0"/>
              </a:rPr>
              <a:t>) + </a:t>
            </a:r>
            <a:r>
              <a:rPr lang="en-US" i="1" dirty="0" smtClean="0">
                <a:latin typeface="Times New Roman" pitchFamily="18" charset="0"/>
                <a:cs typeface="Arial" charset="0"/>
              </a:rPr>
              <a:t>k</a:t>
            </a:r>
          </a:p>
          <a:p>
            <a:pPr lvl="1">
              <a:buFont typeface="Arial" charset="0"/>
              <a:buNone/>
            </a:pPr>
            <a:endParaRPr lang="en-US" i="1" dirty="0" smtClean="0">
              <a:latin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6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46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0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idx="4294967295"/>
          </p:nvPr>
        </p:nvSpPr>
        <p:spPr/>
        <p:txBody>
          <a:bodyPr/>
          <a:lstStyle/>
          <a:p>
            <a:r>
              <a:rPr lang="en-US" dirty="0" smtClean="0">
                <a:solidFill>
                  <a:srgbClr val="000000"/>
                </a:solidFill>
                <a:latin typeface="Arial" charset="0"/>
                <a:cs typeface="Arial" charset="0"/>
              </a:rPr>
              <a:t>Recursive Functions</a:t>
            </a:r>
            <a:endParaRPr lang="en-US" sz="3200" dirty="0" smtClean="0">
              <a:latin typeface="Arial" charset="0"/>
              <a:cs typeface="Arial" charset="0"/>
            </a:endParaRPr>
          </a:p>
        </p:txBody>
      </p:sp>
      <p:sp>
        <p:nvSpPr>
          <p:cNvPr id="191491"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If </a:t>
            </a:r>
            <a:r>
              <a:rPr lang="en-US" i="1" dirty="0" smtClean="0">
                <a:latin typeface="Times New Roman" pitchFamily="18" charset="0"/>
                <a:cs typeface="Arial" charset="0"/>
              </a:rPr>
              <a:t>k</a:t>
            </a:r>
            <a:r>
              <a:rPr lang="en-US" dirty="0" smtClean="0">
                <a:latin typeface="Times New Roman" pitchFamily="18" charset="0"/>
                <a:cs typeface="Arial" charset="0"/>
              </a:rPr>
              <a:t> = </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a:t>
            </a:r>
            <a:r>
              <a:rPr lang="en-US" dirty="0" smtClean="0">
                <a:latin typeface="Arial" charset="0"/>
                <a:cs typeface="Arial" charset="0"/>
              </a:rPr>
              <a:t> then</a:t>
            </a:r>
            <a:endParaRPr lang="en-US" sz="1800" dirty="0" smtClean="0">
              <a:latin typeface="Times New Roman" pitchFamily="18" charset="0"/>
              <a:cs typeface="Arial" charset="0"/>
            </a:endParaRPr>
          </a:p>
          <a:p>
            <a:pPr lvl="1">
              <a:buFont typeface="Arial" charset="0"/>
              <a:buNone/>
            </a:pPr>
            <a:r>
              <a:rPr lang="en-US" dirty="0" smtClean="0">
                <a:latin typeface="Times New Roman" pitchFamily="18" charset="0"/>
                <a:cs typeface="Arial" charset="0"/>
              </a:rPr>
              <a:t>                    T</a:t>
            </a:r>
            <a:r>
              <a:rPr lang="en-US" baseline="-25000" dirty="0" smtClean="0">
                <a:latin typeface="Times New Roman" pitchFamily="18" charset="0"/>
                <a:cs typeface="Arial" charset="0"/>
              </a:rPr>
              <a:t>!</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	= T</a:t>
            </a:r>
            <a:r>
              <a:rPr lang="en-US" baseline="-25000" dirty="0" smtClean="0">
                <a:latin typeface="Times New Roman" pitchFamily="18" charset="0"/>
                <a:cs typeface="Arial" charset="0"/>
              </a:rPr>
              <a:t>!</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 + </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a:t>
            </a:r>
          </a:p>
          <a:p>
            <a:pPr lvl="1">
              <a:buFont typeface="Arial" charset="0"/>
              <a:buNone/>
            </a:pPr>
            <a:r>
              <a:rPr lang="en-US" dirty="0" smtClean="0">
                <a:latin typeface="Times New Roman" pitchFamily="18" charset="0"/>
                <a:cs typeface="Arial" charset="0"/>
              </a:rPr>
              <a:t>				= T</a:t>
            </a:r>
            <a:r>
              <a:rPr lang="en-US" baseline="-25000" dirty="0" smtClean="0">
                <a:latin typeface="Times New Roman" pitchFamily="18" charset="0"/>
                <a:cs typeface="Arial" charset="0"/>
              </a:rPr>
              <a:t>!</a:t>
            </a:r>
            <a:r>
              <a:rPr lang="en-US" dirty="0" smtClean="0">
                <a:latin typeface="Times New Roman" pitchFamily="18" charset="0"/>
                <a:cs typeface="Arial" charset="0"/>
              </a:rPr>
              <a:t>(1) + </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a:t>
            </a:r>
            <a:endParaRPr lang="en-US" i="1" dirty="0" smtClean="0">
              <a:latin typeface="Times New Roman" pitchFamily="18" charset="0"/>
              <a:cs typeface="Arial" charset="0"/>
            </a:endParaRPr>
          </a:p>
          <a:p>
            <a:pPr lvl="1">
              <a:buFont typeface="Arial" charset="0"/>
              <a:buNone/>
            </a:pPr>
            <a:r>
              <a:rPr lang="en-US" dirty="0" smtClean="0">
                <a:latin typeface="Times New Roman" pitchFamily="18" charset="0"/>
                <a:cs typeface="Arial" charset="0"/>
              </a:rPr>
              <a:t>				= 1 + </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 = </a:t>
            </a:r>
            <a:r>
              <a:rPr lang="en-US" i="1" dirty="0" smtClean="0">
                <a:latin typeface="Times New Roman" pitchFamily="18" charset="0"/>
                <a:cs typeface="Arial" charset="0"/>
              </a:rPr>
              <a:t>n</a:t>
            </a:r>
          </a:p>
          <a:p>
            <a:pPr>
              <a:buFont typeface="Arial" charset="0"/>
              <a:buNone/>
            </a:pPr>
            <a:r>
              <a:rPr lang="en-US" sz="2400" dirty="0" smtClean="0">
                <a:latin typeface="Arial" charset="0"/>
                <a:cs typeface="Arial" charset="0"/>
              </a:rPr>
              <a:t>	</a:t>
            </a:r>
            <a:endParaRPr lang="en-US" dirty="0" smtClean="0">
              <a:latin typeface="Arial" charset="0"/>
              <a:cs typeface="Arial" charset="0"/>
            </a:endParaRPr>
          </a:p>
          <a:p>
            <a:pPr>
              <a:buFont typeface="Arial" charset="0"/>
              <a:buNone/>
            </a:pPr>
            <a:r>
              <a:rPr lang="en-US" dirty="0" smtClean="0">
                <a:latin typeface="Arial" charset="0"/>
                <a:cs typeface="Arial" charset="0"/>
              </a:rPr>
              <a:t>	Thus, </a:t>
            </a:r>
            <a:r>
              <a:rPr lang="en-US" dirty="0" smtClean="0">
                <a:latin typeface="Times New Roman" pitchFamily="18" charset="0"/>
                <a:cs typeface="Arial" charset="0"/>
              </a:rPr>
              <a:t>T</a:t>
            </a:r>
            <a:r>
              <a:rPr lang="en-US" baseline="-25000" dirty="0" smtClean="0">
                <a:latin typeface="Times New Roman" pitchFamily="18" charset="0"/>
                <a:cs typeface="Arial" charset="0"/>
              </a:rPr>
              <a:t>!</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 = </a:t>
            </a:r>
            <a:r>
              <a:rPr lang="en-US" b="1" dirty="0" smtClean="0">
                <a:latin typeface="Symbol" pitchFamily="18" charset="2"/>
                <a:cs typeface="Arial" charset="0"/>
              </a:rPr>
              <a:t>Q</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p:txBody>
          <a:bodyPr/>
          <a:lstStyle/>
          <a:p>
            <a:r>
              <a:rPr lang="en-US" smtClean="0">
                <a:latin typeface="Arial" charset="0"/>
                <a:cs typeface="Arial" charset="0"/>
              </a:rPr>
              <a:t>Motivation</a:t>
            </a:r>
          </a:p>
        </p:txBody>
      </p:sp>
      <p:sp>
        <p:nvSpPr>
          <p:cNvPr id="25603" name="Rectangle 3"/>
          <p:cNvSpPr>
            <a:spLocks noGrp="1"/>
          </p:cNvSpPr>
          <p:nvPr>
            <p:ph type="body" idx="4294967295"/>
          </p:nvPr>
        </p:nvSpPr>
        <p:spPr>
          <a:xfrm>
            <a:off x="457200" y="1639888"/>
            <a:ext cx="8229600" cy="4525962"/>
          </a:xfrm>
        </p:spPr>
        <p:txBody>
          <a:bodyPr/>
          <a:lstStyle/>
          <a:p>
            <a:pPr>
              <a:buFont typeface="Arial" charset="0"/>
              <a:buNone/>
            </a:pPr>
            <a:r>
              <a:rPr lang="en-US" smtClean="0">
                <a:latin typeface="Arial" charset="0"/>
                <a:cs typeface="Arial" charset="0"/>
              </a:rPr>
              <a:t>	We will see algorithms which run in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lg(3)</a:t>
            </a:r>
            <a:r>
              <a:rPr lang="en-US" smtClean="0">
                <a:latin typeface="Times New Roman" pitchFamily="18" charset="0"/>
                <a:cs typeface="Arial" charset="0"/>
              </a:rPr>
              <a:t>)</a:t>
            </a:r>
            <a:r>
              <a:rPr lang="en-US" smtClean="0">
                <a:latin typeface="Arial" charset="0"/>
                <a:cs typeface="Arial" charset="0"/>
              </a:rPr>
              <a:t> time</a:t>
            </a:r>
          </a:p>
          <a:p>
            <a:pPr lvl="1"/>
            <a:r>
              <a:rPr lang="en-US" smtClean="0">
                <a:latin typeface="Times New Roman" pitchFamily="18" charset="0"/>
                <a:cs typeface="Times New Roman" pitchFamily="18" charset="0"/>
              </a:rPr>
              <a:t>lg(3) </a:t>
            </a:r>
            <a:r>
              <a:rPr lang="en-CA" smtClean="0">
                <a:latin typeface="Times New Roman" pitchFamily="18" charset="0"/>
                <a:cs typeface="Times New Roman" pitchFamily="18" charset="0"/>
              </a:rPr>
              <a:t>≈</a:t>
            </a:r>
            <a:r>
              <a:rPr lang="en-US" smtClean="0">
                <a:latin typeface="Times New Roman" pitchFamily="18" charset="0"/>
                <a:cs typeface="Times New Roman" pitchFamily="18" charset="0"/>
              </a:rPr>
              <a:t> 1.585</a:t>
            </a:r>
          </a:p>
          <a:p>
            <a:pPr lvl="1"/>
            <a:r>
              <a:rPr lang="en-US" smtClean="0">
                <a:latin typeface="Arial" charset="0"/>
                <a:cs typeface="Arial" charset="0"/>
              </a:rPr>
              <a:t>For </a:t>
            </a:r>
            <a:r>
              <a:rPr lang="en-US" smtClean="0">
                <a:latin typeface="Times New Roman" pitchFamily="18" charset="0"/>
                <a:cs typeface="Times New Roman" pitchFamily="18" charset="0"/>
              </a:rPr>
              <a:t>2</a:t>
            </a:r>
            <a:r>
              <a:rPr lang="en-US" i="1" smtClean="0">
                <a:latin typeface="Times New Roman" pitchFamily="18" charset="0"/>
                <a:cs typeface="Times New Roman" pitchFamily="18" charset="0"/>
              </a:rPr>
              <a:t>n</a:t>
            </a:r>
            <a:r>
              <a:rPr lang="en-US" smtClean="0">
                <a:latin typeface="Arial" charset="0"/>
                <a:cs typeface="Arial" charset="0"/>
              </a:rPr>
              <a:t> entries require </a:t>
            </a:r>
            <a:r>
              <a:rPr lang="en-US" smtClean="0">
                <a:latin typeface="Times New Roman" pitchFamily="18" charset="0"/>
                <a:cs typeface="Times New Roman" pitchFamily="18" charset="0"/>
              </a:rPr>
              <a:t>(2</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a:t>
            </a:r>
            <a:r>
              <a:rPr lang="en-US" baseline="30000" smtClean="0">
                <a:latin typeface="Times New Roman" pitchFamily="18" charset="0"/>
                <a:cs typeface="Times New Roman" pitchFamily="18" charset="0"/>
              </a:rPr>
              <a:t>lg(3)</a:t>
            </a:r>
            <a:r>
              <a:rPr lang="en-US" smtClean="0">
                <a:latin typeface="Times New Roman" pitchFamily="18" charset="0"/>
                <a:cs typeface="Times New Roman" pitchFamily="18" charset="0"/>
              </a:rPr>
              <a:t> = 2</a:t>
            </a:r>
            <a:r>
              <a:rPr lang="en-US" baseline="30000" smtClean="0">
                <a:latin typeface="Times New Roman" pitchFamily="18" charset="0"/>
                <a:cs typeface="Times New Roman" pitchFamily="18" charset="0"/>
              </a:rPr>
              <a:t>lg(3) </a:t>
            </a:r>
            <a:r>
              <a:rPr lang="en-US" i="1" smtClean="0">
                <a:latin typeface="Times New Roman" pitchFamily="18" charset="0"/>
                <a:cs typeface="Times New Roman" pitchFamily="18" charset="0"/>
              </a:rPr>
              <a:t>n</a:t>
            </a:r>
            <a:r>
              <a:rPr lang="en-US" baseline="30000" smtClean="0">
                <a:latin typeface="Times New Roman" pitchFamily="18" charset="0"/>
                <a:cs typeface="Times New Roman" pitchFamily="18" charset="0"/>
              </a:rPr>
              <a:t>lg(3)</a:t>
            </a:r>
            <a:r>
              <a:rPr lang="en-US" smtClean="0">
                <a:latin typeface="Times New Roman" pitchFamily="18" charset="0"/>
                <a:cs typeface="Times New Roman" pitchFamily="18" charset="0"/>
              </a:rPr>
              <a:t> = 3 </a:t>
            </a:r>
            <a:r>
              <a:rPr lang="en-US" i="1" smtClean="0">
                <a:latin typeface="Times New Roman" pitchFamily="18" charset="0"/>
                <a:cs typeface="Times New Roman" pitchFamily="18" charset="0"/>
              </a:rPr>
              <a:t>n</a:t>
            </a:r>
            <a:r>
              <a:rPr lang="en-US" baseline="30000" smtClean="0">
                <a:latin typeface="Times New Roman" pitchFamily="18" charset="0"/>
                <a:cs typeface="Times New Roman" pitchFamily="18" charset="0"/>
              </a:rPr>
              <a:t>lg(3)</a:t>
            </a:r>
            <a:endParaRPr lang="en-US" smtClean="0">
              <a:latin typeface="Arial" charset="0"/>
              <a:cs typeface="Arial" charset="0"/>
            </a:endParaRPr>
          </a:p>
          <a:p>
            <a:pPr lvl="2"/>
            <a:r>
              <a:rPr lang="en-US" smtClean="0">
                <a:latin typeface="Arial" charset="0"/>
                <a:cs typeface="Arial" charset="0"/>
              </a:rPr>
              <a:t>Three times as long to sort </a:t>
            </a:r>
          </a:p>
          <a:p>
            <a:pPr lvl="1"/>
            <a:r>
              <a:rPr lang="en-US" smtClean="0">
                <a:latin typeface="Times New Roman" pitchFamily="18" charset="0"/>
                <a:cs typeface="Times New Roman" pitchFamily="18" charset="0"/>
              </a:rPr>
              <a:t>10</a:t>
            </a:r>
            <a:r>
              <a:rPr lang="en-US" i="1" smtClean="0">
                <a:latin typeface="Times New Roman" pitchFamily="18" charset="0"/>
                <a:cs typeface="Times New Roman" pitchFamily="18" charset="0"/>
              </a:rPr>
              <a:t>n</a:t>
            </a:r>
            <a:r>
              <a:rPr lang="en-US" smtClean="0">
                <a:latin typeface="Arial" charset="0"/>
                <a:cs typeface="Arial" charset="0"/>
              </a:rPr>
              <a:t> entries require </a:t>
            </a:r>
            <a:r>
              <a:rPr lang="en-US" smtClean="0">
                <a:latin typeface="Times New Roman" pitchFamily="18" charset="0"/>
                <a:cs typeface="Times New Roman" pitchFamily="18" charset="0"/>
              </a:rPr>
              <a:t>(10</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a:t>
            </a:r>
            <a:r>
              <a:rPr lang="en-US" baseline="30000" smtClean="0">
                <a:latin typeface="Times New Roman" pitchFamily="18" charset="0"/>
                <a:cs typeface="Times New Roman" pitchFamily="18" charset="0"/>
              </a:rPr>
              <a:t>lg(3)</a:t>
            </a:r>
            <a:r>
              <a:rPr lang="en-US" smtClean="0">
                <a:latin typeface="Times New Roman" pitchFamily="18" charset="0"/>
                <a:cs typeface="Times New Roman" pitchFamily="18" charset="0"/>
              </a:rPr>
              <a:t> = 10</a:t>
            </a:r>
            <a:r>
              <a:rPr lang="en-US" baseline="30000" smtClean="0">
                <a:latin typeface="Times New Roman" pitchFamily="18" charset="0"/>
                <a:cs typeface="Times New Roman" pitchFamily="18" charset="0"/>
              </a:rPr>
              <a:t>lg(3) </a:t>
            </a:r>
            <a:r>
              <a:rPr lang="en-US" i="1" smtClean="0">
                <a:latin typeface="Times New Roman" pitchFamily="18" charset="0"/>
                <a:cs typeface="Times New Roman" pitchFamily="18" charset="0"/>
              </a:rPr>
              <a:t>n</a:t>
            </a:r>
            <a:r>
              <a:rPr lang="en-US" baseline="30000" smtClean="0">
                <a:latin typeface="Times New Roman" pitchFamily="18" charset="0"/>
                <a:cs typeface="Times New Roman" pitchFamily="18" charset="0"/>
              </a:rPr>
              <a:t>lg(3)</a:t>
            </a:r>
            <a:r>
              <a:rPr lang="en-US" smtClean="0">
                <a:latin typeface="Times New Roman" pitchFamily="18" charset="0"/>
                <a:cs typeface="Times New Roman" pitchFamily="18" charset="0"/>
              </a:rPr>
              <a:t> = 38.5 </a:t>
            </a:r>
            <a:r>
              <a:rPr lang="en-US" sz="2400" i="1" smtClean="0">
                <a:latin typeface="Times New Roman" pitchFamily="18" charset="0"/>
                <a:cs typeface="Times New Roman" pitchFamily="18" charset="0"/>
              </a:rPr>
              <a:t>n</a:t>
            </a:r>
            <a:r>
              <a:rPr lang="en-US" sz="2400" baseline="30000" smtClean="0">
                <a:latin typeface="Times New Roman" pitchFamily="18" charset="0"/>
                <a:cs typeface="Times New Roman" pitchFamily="18" charset="0"/>
              </a:rPr>
              <a:t>lg(3) </a:t>
            </a:r>
            <a:endParaRPr lang="en-US" sz="2400" i="1" smtClean="0">
              <a:latin typeface="Arial" charset="0"/>
              <a:cs typeface="Arial" charset="0"/>
            </a:endParaRPr>
          </a:p>
          <a:p>
            <a:pPr lvl="2"/>
            <a:r>
              <a:rPr lang="en-US" smtClean="0">
                <a:latin typeface="Arial" charset="0"/>
                <a:cs typeface="Arial" charset="0"/>
              </a:rPr>
              <a:t>38 times as long to sort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p:txBody>
          <a:bodyPr/>
          <a:lstStyle/>
          <a:p>
            <a:r>
              <a:rPr lang="en-US" smtClean="0">
                <a:latin typeface="Arial" charset="0"/>
                <a:cs typeface="Arial" charset="0"/>
              </a:rPr>
              <a:t>Recursive Functions</a:t>
            </a:r>
            <a:endParaRPr lang="en-US" sz="4000" smtClean="0">
              <a:latin typeface="Arial" charset="0"/>
              <a:cs typeface="Arial" charset="0"/>
            </a:endParaRPr>
          </a:p>
        </p:txBody>
      </p:sp>
      <p:sp>
        <p:nvSpPr>
          <p:cNvPr id="184323"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Incidentally, we may write the factorial function using the ternary </a:t>
            </a:r>
            <a:r>
              <a:rPr lang="en-US" dirty="0" smtClean="0">
                <a:solidFill>
                  <a:srgbClr val="FF0000"/>
                </a:solidFill>
                <a:latin typeface="Consolas" pitchFamily="49" charset="0"/>
                <a:cs typeface="Consolas" pitchFamily="49" charset="0"/>
              </a:rPr>
              <a:t>?:</a:t>
            </a:r>
            <a:r>
              <a:rPr lang="en-US" dirty="0" smtClean="0">
                <a:solidFill>
                  <a:srgbClr val="FF0000"/>
                </a:solidFill>
                <a:latin typeface="Arial" charset="0"/>
                <a:cs typeface="Arial" charset="0"/>
              </a:rPr>
              <a:t> </a:t>
            </a:r>
            <a:r>
              <a:rPr lang="en-US" dirty="0" smtClean="0">
                <a:latin typeface="Arial" charset="0"/>
                <a:cs typeface="Arial" charset="0"/>
              </a:rPr>
              <a:t>operator</a:t>
            </a:r>
          </a:p>
          <a:p>
            <a:pPr lvl="1"/>
            <a:r>
              <a:rPr lang="en-US" dirty="0" smtClean="0">
                <a:latin typeface="Arial" charset="0"/>
                <a:cs typeface="Arial" charset="0"/>
              </a:rPr>
              <a:t>Ternary operators take three arguments—C++ has only one</a:t>
            </a:r>
          </a:p>
          <a:p>
            <a:pPr>
              <a:buFont typeface="Arial" charset="0"/>
              <a:buNone/>
            </a:pPr>
            <a:endParaRPr lang="en-US" sz="1800" b="1" dirty="0" smtClean="0">
              <a:latin typeface="Courier New" pitchFamily="49" charset="0"/>
              <a:cs typeface="Arial" charset="0"/>
            </a:endParaRPr>
          </a:p>
          <a:p>
            <a:pPr>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factorial(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n ) {</a:t>
            </a:r>
          </a:p>
          <a:p>
            <a:pPr>
              <a:buFont typeface="Arial" charset="0"/>
              <a:buNone/>
            </a:pPr>
            <a:r>
              <a:rPr lang="en-US" sz="1600" dirty="0" smtClean="0">
                <a:latin typeface="Consolas" pitchFamily="49" charset="0"/>
                <a:cs typeface="Consolas" pitchFamily="49" charset="0"/>
              </a:rPr>
              <a:t>		    return (n &lt;= 1) </a:t>
            </a:r>
            <a:r>
              <a:rPr lang="en-US" sz="1600" dirty="0" smtClean="0">
                <a:solidFill>
                  <a:srgbClr val="FF0000"/>
                </a:solidFill>
                <a:latin typeface="Consolas" pitchFamily="49" charset="0"/>
                <a:cs typeface="Consolas" pitchFamily="49" charset="0"/>
              </a:rPr>
              <a:t>?</a:t>
            </a:r>
            <a:r>
              <a:rPr lang="en-US" sz="1600" dirty="0" smtClean="0">
                <a:latin typeface="Consolas" pitchFamily="49" charset="0"/>
                <a:cs typeface="Consolas" pitchFamily="49" charset="0"/>
              </a:rPr>
              <a:t> 1 </a:t>
            </a:r>
            <a:r>
              <a:rPr lang="en-US" sz="1600" dirty="0" smtClean="0">
                <a:solidFill>
                  <a:srgbClr val="FF0000"/>
                </a:solidFill>
                <a:latin typeface="Consolas" pitchFamily="49" charset="0"/>
                <a:cs typeface="Consolas" pitchFamily="49" charset="0"/>
              </a:rPr>
              <a:t>:</a:t>
            </a:r>
            <a:r>
              <a:rPr lang="en-US" sz="1600" dirty="0" smtClean="0">
                <a:latin typeface="Consolas" pitchFamily="49" charset="0"/>
                <a:cs typeface="Consolas" pitchFamily="49" charset="0"/>
              </a:rPr>
              <a:t> n * factorial( n – 1 );</a:t>
            </a:r>
          </a:p>
          <a:p>
            <a:pPr>
              <a:buFont typeface="Arial" charset="0"/>
              <a:buNone/>
            </a:pPr>
            <a:r>
              <a:rPr lang="en-US" sz="1600" dirty="0" smtClean="0">
                <a:latin typeface="Consolas" pitchFamily="49" charset="0"/>
                <a:cs typeface="Consolas" pitchFamily="49"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2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2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idx="4294967295"/>
          </p:nvPr>
        </p:nvSpPr>
        <p:spPr/>
        <p:txBody>
          <a:bodyPr/>
          <a:lstStyle/>
          <a:p>
            <a:r>
              <a:rPr lang="en-US" dirty="0" smtClean="0">
                <a:solidFill>
                  <a:srgbClr val="000000"/>
                </a:solidFill>
                <a:latin typeface="Arial" charset="0"/>
                <a:cs typeface="Arial" charset="0"/>
              </a:rPr>
              <a:t>Recursive Functions</a:t>
            </a:r>
            <a:endParaRPr lang="en-US" sz="3200" dirty="0" smtClean="0">
              <a:latin typeface="Arial" charset="0"/>
              <a:cs typeface="Arial" charset="0"/>
            </a:endParaRPr>
          </a:p>
        </p:txBody>
      </p:sp>
      <p:sp>
        <p:nvSpPr>
          <p:cNvPr id="192515"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Suppose we want to sort a array of </a:t>
            </a:r>
            <a:r>
              <a:rPr lang="en-US" i="1" dirty="0" smtClean="0">
                <a:latin typeface="Times New Roman" pitchFamily="18" charset="0"/>
                <a:cs typeface="Arial" charset="0"/>
              </a:rPr>
              <a:t>n</a:t>
            </a:r>
            <a:r>
              <a:rPr lang="en-US" dirty="0" smtClean="0">
                <a:latin typeface="Arial" charset="0"/>
                <a:cs typeface="Arial" charset="0"/>
              </a:rPr>
              <a:t> items</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We could:</a:t>
            </a:r>
          </a:p>
          <a:p>
            <a:pPr lvl="1"/>
            <a:r>
              <a:rPr lang="en-US" dirty="0" smtClean="0">
                <a:latin typeface="Arial" charset="0"/>
                <a:cs typeface="Arial" charset="0"/>
              </a:rPr>
              <a:t>go through the list and find the largest item</a:t>
            </a:r>
          </a:p>
          <a:p>
            <a:pPr lvl="1"/>
            <a:r>
              <a:rPr lang="en-US" dirty="0" smtClean="0">
                <a:latin typeface="Arial" charset="0"/>
                <a:cs typeface="Arial" charset="0"/>
              </a:rPr>
              <a:t>swap the last entry in the list with that largest item</a:t>
            </a:r>
          </a:p>
          <a:p>
            <a:pPr lvl="1"/>
            <a:r>
              <a:rPr lang="en-US" dirty="0" smtClean="0">
                <a:latin typeface="Arial" charset="0"/>
                <a:cs typeface="Arial" charset="0"/>
              </a:rPr>
              <a:t>then, go on and sort the rest of the array</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This is called </a:t>
            </a:r>
            <a:r>
              <a:rPr lang="en-US" i="1" dirty="0" smtClean="0">
                <a:latin typeface="Arial" charset="0"/>
                <a:cs typeface="Arial" charset="0"/>
              </a:rPr>
              <a:t>selection sort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5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251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251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251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25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idx="4294967295"/>
          </p:nvPr>
        </p:nvSpPr>
        <p:spPr/>
        <p:txBody>
          <a:bodyPr/>
          <a:lstStyle/>
          <a:p>
            <a:r>
              <a:rPr lang="en-US" smtClean="0">
                <a:solidFill>
                  <a:srgbClr val="000000"/>
                </a:solidFill>
                <a:latin typeface="Arial" charset="0"/>
                <a:cs typeface="Arial" charset="0"/>
              </a:rPr>
              <a:t>Recursive Functions</a:t>
            </a:r>
            <a:endParaRPr lang="en-US" sz="3200" smtClean="0">
              <a:latin typeface="Arial" charset="0"/>
              <a:cs typeface="Arial" charset="0"/>
            </a:endParaRPr>
          </a:p>
        </p:txBody>
      </p:sp>
      <p:sp>
        <p:nvSpPr>
          <p:cNvPr id="77827" name="Rectangle 3"/>
          <p:cNvSpPr>
            <a:spLocks noGrp="1"/>
          </p:cNvSpPr>
          <p:nvPr>
            <p:ph type="body" idx="4294967295"/>
          </p:nvPr>
        </p:nvSpPr>
        <p:spPr/>
        <p:txBody>
          <a:bodyPr/>
          <a:lstStyle/>
          <a:p>
            <a:pPr>
              <a:buFont typeface="Arial" charset="0"/>
              <a:buNone/>
            </a:pPr>
            <a:r>
              <a:rPr lang="en-US" sz="1200" b="1" smtClean="0">
                <a:latin typeface="Courier New" pitchFamily="49" charset="0"/>
                <a:cs typeface="Arial" charset="0"/>
              </a:rPr>
              <a:t>void sort( int * array, int n ) {</a:t>
            </a:r>
          </a:p>
          <a:p>
            <a:pPr>
              <a:buFont typeface="Arial" charset="0"/>
              <a:buNone/>
            </a:pPr>
            <a:r>
              <a:rPr lang="en-US" sz="1200" b="1" smtClean="0">
                <a:latin typeface="Courier New" pitchFamily="49" charset="0"/>
                <a:cs typeface="Arial" charset="0"/>
              </a:rPr>
              <a:t>    if ( n &lt;= 1 ) {</a:t>
            </a:r>
          </a:p>
          <a:p>
            <a:pPr>
              <a:buFont typeface="Arial" charset="0"/>
              <a:buNone/>
            </a:pPr>
            <a:r>
              <a:rPr lang="en-US" sz="1200" b="1" smtClean="0">
                <a:latin typeface="Courier New" pitchFamily="49" charset="0"/>
                <a:cs typeface="Arial" charset="0"/>
              </a:rPr>
              <a:t>        return;                        // special case:  0 or 1 items are always sorted</a:t>
            </a:r>
          </a:p>
          <a:p>
            <a:pPr>
              <a:buFont typeface="Arial" charset="0"/>
              <a:buNone/>
            </a:pPr>
            <a:r>
              <a:rPr lang="en-US" sz="1200" b="1" smtClean="0">
                <a:latin typeface="Courier New" pitchFamily="49" charset="0"/>
                <a:cs typeface="Arial" charset="0"/>
              </a:rPr>
              <a:t>    }</a:t>
            </a:r>
          </a:p>
          <a:p>
            <a:pPr>
              <a:buFont typeface="Arial" charset="0"/>
              <a:buNone/>
            </a:pPr>
            <a:endParaRPr lang="en-US" sz="1200" b="1" smtClean="0">
              <a:latin typeface="Courier New" pitchFamily="49" charset="0"/>
              <a:cs typeface="Arial" charset="0"/>
            </a:endParaRPr>
          </a:p>
          <a:p>
            <a:pPr>
              <a:buFont typeface="Arial" charset="0"/>
              <a:buNone/>
            </a:pPr>
            <a:r>
              <a:rPr lang="en-US" sz="1200" b="1" smtClean="0">
                <a:latin typeface="Courier New" pitchFamily="49" charset="0"/>
                <a:cs typeface="Arial" charset="0"/>
              </a:rPr>
              <a:t>    int posn = 0;                      // assume the first entry is the smallest</a:t>
            </a:r>
          </a:p>
          <a:p>
            <a:pPr>
              <a:buFont typeface="Arial" charset="0"/>
              <a:buNone/>
            </a:pPr>
            <a:r>
              <a:rPr lang="en-US" sz="1200" b="1" smtClean="0">
                <a:latin typeface="Courier New" pitchFamily="49" charset="0"/>
                <a:cs typeface="Arial" charset="0"/>
              </a:rPr>
              <a:t>    int max = array[posn];</a:t>
            </a:r>
          </a:p>
          <a:p>
            <a:pPr>
              <a:buFont typeface="Arial" charset="0"/>
              <a:buNone/>
            </a:pPr>
            <a:endParaRPr lang="en-US" sz="1200" b="1" smtClean="0">
              <a:latin typeface="Courier New" pitchFamily="49" charset="0"/>
              <a:cs typeface="Arial" charset="0"/>
            </a:endParaRPr>
          </a:p>
          <a:p>
            <a:pPr>
              <a:buFont typeface="Arial" charset="0"/>
              <a:buNone/>
            </a:pPr>
            <a:r>
              <a:rPr lang="en-US" sz="1200" b="1" smtClean="0">
                <a:latin typeface="Courier New" pitchFamily="49" charset="0"/>
                <a:cs typeface="Arial" charset="0"/>
              </a:rPr>
              <a:t>    for ( int i = 1; i &lt; n; ++i ) {    // search through the remaining entries</a:t>
            </a:r>
          </a:p>
          <a:p>
            <a:pPr>
              <a:buFont typeface="Arial" charset="0"/>
              <a:buNone/>
            </a:pPr>
            <a:r>
              <a:rPr lang="en-US" sz="1200" b="1" smtClean="0">
                <a:latin typeface="Courier New" pitchFamily="49" charset="0"/>
                <a:cs typeface="Arial" charset="0"/>
              </a:rPr>
              <a:t>        if ( array[i] &gt; max ) {        // if a larger one is found</a:t>
            </a:r>
          </a:p>
          <a:p>
            <a:pPr>
              <a:buFont typeface="Arial" charset="0"/>
              <a:buNone/>
            </a:pPr>
            <a:r>
              <a:rPr lang="en-US" sz="1200" b="1" smtClean="0">
                <a:latin typeface="Courier New" pitchFamily="49" charset="0"/>
                <a:cs typeface="Arial" charset="0"/>
              </a:rPr>
              <a:t>            posn = i;                  // update both the position and value</a:t>
            </a:r>
          </a:p>
          <a:p>
            <a:pPr>
              <a:buFont typeface="Arial" charset="0"/>
              <a:buNone/>
            </a:pPr>
            <a:r>
              <a:rPr lang="en-US" sz="1200" b="1" smtClean="0">
                <a:latin typeface="Courier New" pitchFamily="49" charset="0"/>
                <a:cs typeface="Arial" charset="0"/>
              </a:rPr>
              <a:t>            max = array[posn];</a:t>
            </a:r>
          </a:p>
          <a:p>
            <a:pPr>
              <a:buFont typeface="Arial" charset="0"/>
              <a:buNone/>
            </a:pPr>
            <a:r>
              <a:rPr lang="en-US" sz="1200" b="1" smtClean="0">
                <a:latin typeface="Courier New" pitchFamily="49" charset="0"/>
                <a:cs typeface="Arial" charset="0"/>
              </a:rPr>
              <a:t>        }</a:t>
            </a:r>
          </a:p>
          <a:p>
            <a:pPr>
              <a:buFont typeface="Arial" charset="0"/>
              <a:buNone/>
            </a:pPr>
            <a:r>
              <a:rPr lang="en-US" sz="1200" b="1" smtClean="0">
                <a:latin typeface="Courier New" pitchFamily="49" charset="0"/>
                <a:cs typeface="Arial" charset="0"/>
              </a:rPr>
              <a:t>    }</a:t>
            </a:r>
          </a:p>
          <a:p>
            <a:pPr>
              <a:buFont typeface="Arial" charset="0"/>
              <a:buNone/>
            </a:pPr>
            <a:endParaRPr lang="en-US" sz="1200" b="1" smtClean="0">
              <a:latin typeface="Courier New" pitchFamily="49" charset="0"/>
              <a:cs typeface="Arial" charset="0"/>
            </a:endParaRPr>
          </a:p>
          <a:p>
            <a:pPr>
              <a:buFont typeface="Arial" charset="0"/>
              <a:buNone/>
            </a:pPr>
            <a:r>
              <a:rPr lang="en-US" sz="1200" b="1" smtClean="0">
                <a:latin typeface="Courier New" pitchFamily="49" charset="0"/>
                <a:cs typeface="Arial" charset="0"/>
              </a:rPr>
              <a:t>    int tmp = array[n - 1];            // swap the largest entry with the last</a:t>
            </a:r>
          </a:p>
          <a:p>
            <a:pPr>
              <a:buFont typeface="Arial" charset="0"/>
              <a:buNone/>
            </a:pPr>
            <a:r>
              <a:rPr lang="en-US" sz="1200" b="1" smtClean="0">
                <a:latin typeface="Courier New" pitchFamily="49" charset="0"/>
                <a:cs typeface="Arial" charset="0"/>
              </a:rPr>
              <a:t>    array[n - 1] = array[posn];</a:t>
            </a:r>
          </a:p>
          <a:p>
            <a:pPr>
              <a:buFont typeface="Arial" charset="0"/>
              <a:buNone/>
            </a:pPr>
            <a:r>
              <a:rPr lang="en-US" sz="1200" b="1" smtClean="0">
                <a:latin typeface="Courier New" pitchFamily="49" charset="0"/>
                <a:cs typeface="Arial" charset="0"/>
              </a:rPr>
              <a:t>    array[posn] = tmp;</a:t>
            </a:r>
          </a:p>
          <a:p>
            <a:pPr>
              <a:buFont typeface="Arial" charset="0"/>
              <a:buNone/>
            </a:pPr>
            <a:endParaRPr lang="en-US" sz="1200" b="1" smtClean="0">
              <a:latin typeface="Courier New" pitchFamily="49" charset="0"/>
              <a:cs typeface="Arial" charset="0"/>
            </a:endParaRPr>
          </a:p>
          <a:p>
            <a:pPr>
              <a:buFont typeface="Arial" charset="0"/>
              <a:buNone/>
            </a:pPr>
            <a:r>
              <a:rPr lang="en-US" sz="1200" b="1" smtClean="0">
                <a:latin typeface="Courier New" pitchFamily="49" charset="0"/>
                <a:cs typeface="Arial" charset="0"/>
              </a:rPr>
              <a:t>    sort( array, n </a:t>
            </a:r>
            <a:r>
              <a:rPr lang="en-US" sz="1200" b="1" smtClean="0">
                <a:latin typeface="Arial" charset="0"/>
                <a:cs typeface="Arial" charset="0"/>
              </a:rPr>
              <a:t>–</a:t>
            </a:r>
            <a:r>
              <a:rPr lang="en-US" sz="1200" b="1" smtClean="0">
                <a:latin typeface="Courier New" pitchFamily="49" charset="0"/>
                <a:cs typeface="Arial" charset="0"/>
              </a:rPr>
              <a:t> 1 );              // sort everything else</a:t>
            </a:r>
          </a:p>
          <a:p>
            <a:pPr>
              <a:buFont typeface="Arial" charset="0"/>
              <a:buNone/>
            </a:pPr>
            <a:r>
              <a:rPr lang="en-US" sz="1200" b="1" smtClean="0">
                <a:latin typeface="Courier New" pitchFamily="49" charset="0"/>
                <a:cs typeface="Arial" charset="0"/>
              </a:rPr>
              <a:t>}</a:t>
            </a:r>
            <a:endParaRPr lang="en-US" b="1" smtClean="0">
              <a:latin typeface="Courier New" pitchFamily="49" charset="0"/>
              <a:cs typeface="Arial"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idx="4294967295"/>
          </p:nvPr>
        </p:nvSpPr>
        <p:spPr/>
        <p:txBody>
          <a:bodyPr/>
          <a:lstStyle/>
          <a:p>
            <a:r>
              <a:rPr lang="en-US" smtClean="0">
                <a:solidFill>
                  <a:srgbClr val="000000"/>
                </a:solidFill>
                <a:latin typeface="Arial" charset="0"/>
                <a:cs typeface="Arial" charset="0"/>
              </a:rPr>
              <a:t>Recursive Functions</a:t>
            </a:r>
            <a:endParaRPr lang="en-US" sz="3200" smtClean="0">
              <a:latin typeface="Arial" charset="0"/>
              <a:cs typeface="Arial" charset="0"/>
            </a:endParaRPr>
          </a:p>
        </p:txBody>
      </p:sp>
      <p:sp>
        <p:nvSpPr>
          <p:cNvPr id="78851"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We could call this function as follows:</a:t>
            </a:r>
            <a:endParaRPr lang="en-US" sz="2400" dirty="0" smtClean="0">
              <a:latin typeface="Arial" charset="0"/>
              <a:cs typeface="Arial" charset="0"/>
            </a:endParaRPr>
          </a:p>
          <a:p>
            <a:pPr>
              <a:buFont typeface="Arial" charset="0"/>
              <a:buNone/>
            </a:pPr>
            <a:endParaRPr lang="en-US" b="1" dirty="0" smtClean="0">
              <a:latin typeface="Courier New" pitchFamily="49" charset="0"/>
              <a:cs typeface="Arial" charset="0"/>
            </a:endParaRPr>
          </a:p>
          <a:p>
            <a:pPr>
              <a:buFont typeface="Arial" charset="0"/>
              <a:buNone/>
            </a:pPr>
            <a:r>
              <a:rPr lang="en-US" dirty="0" smtClean="0">
                <a:latin typeface="Consolas" pitchFamily="49" charset="0"/>
                <a:cs typeface="Consolas" pitchFamily="49" charset="0"/>
              </a:rPr>
              <a:t>		</a:t>
            </a:r>
            <a:r>
              <a:rPr lang="en-US" dirty="0" err="1" smtClean="0">
                <a:latin typeface="Consolas" pitchFamily="49" charset="0"/>
                <a:cs typeface="Consolas" pitchFamily="49" charset="0"/>
              </a:rPr>
              <a:t>int</a:t>
            </a:r>
            <a:r>
              <a:rPr lang="en-US" dirty="0" smtClean="0">
                <a:latin typeface="Consolas" pitchFamily="49" charset="0"/>
                <a:cs typeface="Consolas" pitchFamily="49" charset="0"/>
              </a:rPr>
              <a:t> array[7] = {5, 8, 3, 6, 2, 4, 7};</a:t>
            </a:r>
          </a:p>
          <a:p>
            <a:pPr>
              <a:buFont typeface="Arial" charset="0"/>
              <a:buNone/>
            </a:pPr>
            <a:r>
              <a:rPr lang="en-US" dirty="0" smtClean="0">
                <a:latin typeface="Consolas" pitchFamily="49" charset="0"/>
                <a:cs typeface="Consolas" pitchFamily="49" charset="0"/>
              </a:rPr>
              <a:t>		sort( array, 7 );   // sort an array of seven items</a:t>
            </a:r>
          </a:p>
        </p:txBody>
      </p:sp>
      <p:pic>
        <p:nvPicPr>
          <p:cNvPr id="78852" name="Picture 4" descr="s"/>
          <p:cNvPicPr>
            <a:picLocks noChangeAspect="1" noChangeArrowheads="1"/>
          </p:cNvPicPr>
          <p:nvPr/>
        </p:nvPicPr>
        <p:blipFill>
          <a:blip r:embed="rId3" cstate="print"/>
          <a:srcRect/>
          <a:stretch>
            <a:fillRect/>
          </a:stretch>
        </p:blipFill>
        <p:spPr bwMode="auto">
          <a:xfrm>
            <a:off x="3594100" y="3230563"/>
            <a:ext cx="1392238" cy="2840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p:txBody>
          <a:bodyPr/>
          <a:lstStyle/>
          <a:p>
            <a:r>
              <a:rPr lang="en-US" smtClean="0">
                <a:solidFill>
                  <a:srgbClr val="000000"/>
                </a:solidFill>
                <a:latin typeface="Arial" charset="0"/>
                <a:cs typeface="Arial" charset="0"/>
              </a:rPr>
              <a:t>Recursive Functions</a:t>
            </a:r>
            <a:endParaRPr lang="en-US" sz="3200" smtClean="0">
              <a:latin typeface="Arial" charset="0"/>
              <a:cs typeface="Arial" charset="0"/>
            </a:endParaRPr>
          </a:p>
        </p:txBody>
      </p:sp>
      <p:sp>
        <p:nvSpPr>
          <p:cNvPr id="79875"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The first call finds the largest element</a:t>
            </a:r>
          </a:p>
        </p:txBody>
      </p:sp>
      <p:pic>
        <p:nvPicPr>
          <p:cNvPr id="79876" name="Picture 4" descr="s7"/>
          <p:cNvPicPr>
            <a:picLocks noChangeAspect="1" noChangeArrowheads="1"/>
          </p:cNvPicPr>
          <p:nvPr/>
        </p:nvPicPr>
        <p:blipFill>
          <a:blip r:embed="rId3" cstate="print"/>
          <a:srcRect/>
          <a:stretch>
            <a:fillRect/>
          </a:stretch>
        </p:blipFill>
        <p:spPr bwMode="auto">
          <a:xfrm>
            <a:off x="3594100" y="3224213"/>
            <a:ext cx="1392238" cy="2862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s6"/>
          <p:cNvPicPr>
            <a:picLocks noChangeAspect="1" noChangeArrowheads="1"/>
          </p:cNvPicPr>
          <p:nvPr/>
        </p:nvPicPr>
        <p:blipFill>
          <a:blip r:embed="rId3" cstate="print"/>
          <a:srcRect/>
          <a:stretch>
            <a:fillRect/>
          </a:stretch>
        </p:blipFill>
        <p:spPr bwMode="auto">
          <a:xfrm>
            <a:off x="3594100" y="3222625"/>
            <a:ext cx="1392238" cy="2870200"/>
          </a:xfrm>
          <a:prstGeom prst="rect">
            <a:avLst/>
          </a:prstGeom>
          <a:noFill/>
          <a:ln w="9525">
            <a:noFill/>
            <a:miter lim="800000"/>
            <a:headEnd/>
            <a:tailEnd/>
          </a:ln>
        </p:spPr>
      </p:pic>
      <p:sp>
        <p:nvSpPr>
          <p:cNvPr id="80899" name="Rectangle 3"/>
          <p:cNvSpPr>
            <a:spLocks noGrp="1"/>
          </p:cNvSpPr>
          <p:nvPr>
            <p:ph type="title" idx="4294967295"/>
          </p:nvPr>
        </p:nvSpPr>
        <p:spPr/>
        <p:txBody>
          <a:bodyPr/>
          <a:lstStyle/>
          <a:p>
            <a:r>
              <a:rPr lang="en-US" smtClean="0">
                <a:latin typeface="Arial" charset="0"/>
                <a:cs typeface="Arial" charset="0"/>
              </a:rPr>
              <a:t>Recursive Functions</a:t>
            </a:r>
          </a:p>
        </p:txBody>
      </p:sp>
      <p:sp>
        <p:nvSpPr>
          <p:cNvPr id="80900" name="Rectangle 4"/>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The next call finds the 2</a:t>
            </a:r>
            <a:r>
              <a:rPr lang="en-US" baseline="30000" dirty="0" smtClean="0">
                <a:latin typeface="Arial" charset="0"/>
                <a:cs typeface="Arial" charset="0"/>
              </a:rPr>
              <a:t>nd</a:t>
            </a:r>
            <a:r>
              <a:rPr lang="en-US" dirty="0" smtClean="0">
                <a:latin typeface="Arial" charset="0"/>
                <a:cs typeface="Arial" charset="0"/>
              </a:rPr>
              <a:t>-largest element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s5"/>
          <p:cNvPicPr>
            <a:picLocks noChangeAspect="1" noChangeArrowheads="1"/>
          </p:cNvPicPr>
          <p:nvPr/>
        </p:nvPicPr>
        <p:blipFill>
          <a:blip r:embed="rId3" cstate="print"/>
          <a:srcRect/>
          <a:stretch>
            <a:fillRect/>
          </a:stretch>
        </p:blipFill>
        <p:spPr bwMode="auto">
          <a:xfrm>
            <a:off x="3594100" y="3224213"/>
            <a:ext cx="1392238" cy="2862262"/>
          </a:xfrm>
          <a:prstGeom prst="rect">
            <a:avLst/>
          </a:prstGeom>
          <a:noFill/>
          <a:ln w="9525">
            <a:noFill/>
            <a:miter lim="800000"/>
            <a:headEnd/>
            <a:tailEnd/>
          </a:ln>
        </p:spPr>
      </p:pic>
      <p:sp>
        <p:nvSpPr>
          <p:cNvPr id="81923" name="Rectangle 3"/>
          <p:cNvSpPr>
            <a:spLocks noGrp="1"/>
          </p:cNvSpPr>
          <p:nvPr>
            <p:ph type="title" idx="4294967295"/>
          </p:nvPr>
        </p:nvSpPr>
        <p:spPr/>
        <p:txBody>
          <a:bodyPr/>
          <a:lstStyle/>
          <a:p>
            <a:r>
              <a:rPr lang="en-US" smtClean="0">
                <a:latin typeface="Arial" charset="0"/>
                <a:cs typeface="Arial" charset="0"/>
              </a:rPr>
              <a:t>Recursive Functions</a:t>
            </a:r>
          </a:p>
        </p:txBody>
      </p:sp>
      <p:sp>
        <p:nvSpPr>
          <p:cNvPr id="81924" name="Rectangle 4"/>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The third finds the 3</a:t>
            </a:r>
            <a:r>
              <a:rPr lang="en-US" baseline="30000" dirty="0" smtClean="0">
                <a:latin typeface="Arial" charset="0"/>
                <a:cs typeface="Arial" charset="0"/>
              </a:rPr>
              <a:t>rd</a:t>
            </a:r>
            <a:r>
              <a:rPr lang="en-US" dirty="0" smtClean="0">
                <a:latin typeface="Arial" charset="0"/>
                <a:cs typeface="Arial" charset="0"/>
              </a:rPr>
              <a:t>-largest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s4"/>
          <p:cNvPicPr>
            <a:picLocks noChangeAspect="1" noChangeArrowheads="1"/>
          </p:cNvPicPr>
          <p:nvPr/>
        </p:nvPicPr>
        <p:blipFill>
          <a:blip r:embed="rId3" cstate="print"/>
          <a:srcRect/>
          <a:stretch>
            <a:fillRect/>
          </a:stretch>
        </p:blipFill>
        <p:spPr bwMode="auto">
          <a:xfrm>
            <a:off x="3594100" y="3224213"/>
            <a:ext cx="1392238" cy="2862262"/>
          </a:xfrm>
          <a:prstGeom prst="rect">
            <a:avLst/>
          </a:prstGeom>
          <a:noFill/>
          <a:ln w="9525">
            <a:noFill/>
            <a:miter lim="800000"/>
            <a:headEnd/>
            <a:tailEnd/>
          </a:ln>
        </p:spPr>
      </p:pic>
      <p:sp>
        <p:nvSpPr>
          <p:cNvPr id="82947" name="Rectangle 3"/>
          <p:cNvSpPr>
            <a:spLocks noGrp="1"/>
          </p:cNvSpPr>
          <p:nvPr>
            <p:ph type="title" idx="4294967295"/>
          </p:nvPr>
        </p:nvSpPr>
        <p:spPr/>
        <p:txBody>
          <a:bodyPr/>
          <a:lstStyle/>
          <a:p>
            <a:r>
              <a:rPr lang="en-US" smtClean="0">
                <a:latin typeface="Arial" charset="0"/>
                <a:cs typeface="Arial" charset="0"/>
              </a:rPr>
              <a:t>Recursive Functions</a:t>
            </a:r>
          </a:p>
        </p:txBody>
      </p:sp>
      <p:sp>
        <p:nvSpPr>
          <p:cNvPr id="82948" name="Rectangle 4"/>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And the 4</a:t>
            </a:r>
            <a:r>
              <a:rPr lang="en-US" baseline="30000" dirty="0" smtClean="0">
                <a:latin typeface="Arial" charset="0"/>
                <a:cs typeface="Arial" charset="0"/>
              </a:rPr>
              <a:t>th</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s3"/>
          <p:cNvPicPr>
            <a:picLocks noChangeAspect="1" noChangeArrowheads="1"/>
          </p:cNvPicPr>
          <p:nvPr/>
        </p:nvPicPr>
        <p:blipFill>
          <a:blip r:embed="rId3" cstate="print"/>
          <a:srcRect/>
          <a:stretch>
            <a:fillRect/>
          </a:stretch>
        </p:blipFill>
        <p:spPr bwMode="auto">
          <a:xfrm>
            <a:off x="3594100" y="3222625"/>
            <a:ext cx="1392238" cy="2870200"/>
          </a:xfrm>
          <a:prstGeom prst="rect">
            <a:avLst/>
          </a:prstGeom>
          <a:noFill/>
          <a:ln w="9525">
            <a:noFill/>
            <a:miter lim="800000"/>
            <a:headEnd/>
            <a:tailEnd/>
          </a:ln>
        </p:spPr>
      </p:pic>
      <p:sp>
        <p:nvSpPr>
          <p:cNvPr id="83971" name="Rectangle 3"/>
          <p:cNvSpPr>
            <a:spLocks noGrp="1"/>
          </p:cNvSpPr>
          <p:nvPr>
            <p:ph type="title" idx="4294967295"/>
          </p:nvPr>
        </p:nvSpPr>
        <p:spPr/>
        <p:txBody>
          <a:bodyPr/>
          <a:lstStyle/>
          <a:p>
            <a:r>
              <a:rPr lang="en-US" smtClean="0">
                <a:latin typeface="Arial" charset="0"/>
                <a:cs typeface="Arial" charset="0"/>
              </a:rPr>
              <a:t>Recursive Functions</a:t>
            </a:r>
          </a:p>
        </p:txBody>
      </p:sp>
      <p:sp>
        <p:nvSpPr>
          <p:cNvPr id="83972" name="Rectangle 4"/>
          <p:cNvSpPr>
            <a:spLocks noGrp="1"/>
          </p:cNvSpPr>
          <p:nvPr>
            <p:ph type="body" idx="4294967295"/>
          </p:nvPr>
        </p:nvSpPr>
        <p:spPr>
          <a:xfrm>
            <a:off x="457200" y="1652788"/>
            <a:ext cx="8229600" cy="4525963"/>
          </a:xfrm>
        </p:spPr>
        <p:txBody>
          <a:bodyPr/>
          <a:lstStyle/>
          <a:p>
            <a:pPr>
              <a:buFont typeface="Arial" charset="0"/>
              <a:buNone/>
            </a:pPr>
            <a:r>
              <a:rPr lang="en-US" dirty="0" smtClean="0">
                <a:latin typeface="Arial" charset="0"/>
                <a:cs typeface="Arial" charset="0"/>
              </a:rPr>
              <a:t>	And the 5</a:t>
            </a:r>
            <a:r>
              <a:rPr lang="en-US" baseline="30000" dirty="0" smtClean="0">
                <a:latin typeface="Arial" charset="0"/>
                <a:cs typeface="Arial" charset="0"/>
              </a:rPr>
              <a:t>th</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s2"/>
          <p:cNvPicPr>
            <a:picLocks noChangeAspect="1" noChangeArrowheads="1"/>
          </p:cNvPicPr>
          <p:nvPr/>
        </p:nvPicPr>
        <p:blipFill>
          <a:blip r:embed="rId3" cstate="print"/>
          <a:srcRect/>
          <a:stretch>
            <a:fillRect/>
          </a:stretch>
        </p:blipFill>
        <p:spPr bwMode="auto">
          <a:xfrm>
            <a:off x="3594100" y="3222625"/>
            <a:ext cx="1392238" cy="2870200"/>
          </a:xfrm>
          <a:prstGeom prst="rect">
            <a:avLst/>
          </a:prstGeom>
          <a:noFill/>
          <a:ln w="9525">
            <a:noFill/>
            <a:miter lim="800000"/>
            <a:headEnd/>
            <a:tailEnd/>
          </a:ln>
        </p:spPr>
      </p:pic>
      <p:sp>
        <p:nvSpPr>
          <p:cNvPr id="84995" name="Rectangle 3"/>
          <p:cNvSpPr>
            <a:spLocks noGrp="1"/>
          </p:cNvSpPr>
          <p:nvPr>
            <p:ph type="title" idx="4294967295"/>
          </p:nvPr>
        </p:nvSpPr>
        <p:spPr/>
        <p:txBody>
          <a:bodyPr/>
          <a:lstStyle/>
          <a:p>
            <a:r>
              <a:rPr lang="en-US" smtClean="0">
                <a:latin typeface="Arial" charset="0"/>
                <a:cs typeface="Arial" charset="0"/>
              </a:rPr>
              <a:t>Recursive Functions</a:t>
            </a:r>
          </a:p>
        </p:txBody>
      </p:sp>
      <p:sp>
        <p:nvSpPr>
          <p:cNvPr id="84996" name="Rectangle 4"/>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Finally the 6</a:t>
            </a:r>
            <a:r>
              <a:rPr lang="en-US" baseline="30000" dirty="0" smtClean="0">
                <a:latin typeface="Arial" charset="0"/>
                <a:cs typeface="Arial" charset="0"/>
              </a:rPr>
              <a:t>th</a:t>
            </a: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p:txBody>
          <a:bodyPr/>
          <a:lstStyle/>
          <a:p>
            <a:r>
              <a:rPr lang="en-US" smtClean="0">
                <a:latin typeface="Arial" charset="0"/>
                <a:cs typeface="Arial" charset="0"/>
              </a:rPr>
              <a:t>Motivation</a:t>
            </a:r>
          </a:p>
        </p:txBody>
      </p:sp>
      <p:sp>
        <p:nvSpPr>
          <p:cNvPr id="26627" name="Rectangle 3"/>
          <p:cNvSpPr>
            <a:spLocks noGrp="1"/>
          </p:cNvSpPr>
          <p:nvPr>
            <p:ph type="body" idx="4294967295"/>
          </p:nvPr>
        </p:nvSpPr>
        <p:spPr>
          <a:xfrm>
            <a:off x="457200" y="1639888"/>
            <a:ext cx="8229600" cy="4525962"/>
          </a:xfrm>
        </p:spPr>
        <p:txBody>
          <a:bodyPr/>
          <a:lstStyle/>
          <a:p>
            <a:pPr>
              <a:buFont typeface="Arial" charset="0"/>
              <a:buNone/>
            </a:pPr>
            <a:r>
              <a:rPr lang="en-US" smtClean="0">
                <a:latin typeface="Arial" charset="0"/>
                <a:cs typeface="Arial" charset="0"/>
              </a:rPr>
              <a:t>	We will see algorithms which run in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lg(3)</a:t>
            </a:r>
            <a:r>
              <a:rPr lang="en-US" smtClean="0">
                <a:latin typeface="Times New Roman" pitchFamily="18" charset="0"/>
                <a:cs typeface="Arial" charset="0"/>
              </a:rPr>
              <a:t>)</a:t>
            </a:r>
            <a:r>
              <a:rPr lang="en-US" smtClean="0">
                <a:latin typeface="Arial" charset="0"/>
                <a:cs typeface="Arial" charset="0"/>
              </a:rPr>
              <a:t> time</a:t>
            </a:r>
          </a:p>
          <a:p>
            <a:pPr lvl="1"/>
            <a:r>
              <a:rPr lang="en-US" smtClean="0">
                <a:latin typeface="Times New Roman" pitchFamily="18" charset="0"/>
                <a:cs typeface="Times New Roman" pitchFamily="18" charset="0"/>
              </a:rPr>
              <a:t>lg(3) </a:t>
            </a:r>
            <a:r>
              <a:rPr lang="en-CA" smtClean="0">
                <a:latin typeface="Times New Roman" pitchFamily="18" charset="0"/>
                <a:cs typeface="Times New Roman" pitchFamily="18" charset="0"/>
              </a:rPr>
              <a:t>≈</a:t>
            </a:r>
            <a:r>
              <a:rPr lang="en-US" smtClean="0">
                <a:latin typeface="Times New Roman" pitchFamily="18" charset="0"/>
                <a:cs typeface="Times New Roman" pitchFamily="18" charset="0"/>
              </a:rPr>
              <a:t> 1.585</a:t>
            </a:r>
          </a:p>
          <a:p>
            <a:pPr lvl="1"/>
            <a:r>
              <a:rPr lang="en-US" smtClean="0">
                <a:latin typeface="Arial" charset="0"/>
                <a:cs typeface="Arial" charset="0"/>
              </a:rPr>
              <a:t>For </a:t>
            </a:r>
            <a:r>
              <a:rPr lang="en-US" smtClean="0">
                <a:latin typeface="Times New Roman" pitchFamily="18" charset="0"/>
                <a:cs typeface="Times New Roman" pitchFamily="18" charset="0"/>
              </a:rPr>
              <a:t>2</a:t>
            </a:r>
            <a:r>
              <a:rPr lang="en-US" i="1" smtClean="0">
                <a:latin typeface="Times New Roman" pitchFamily="18" charset="0"/>
                <a:cs typeface="Times New Roman" pitchFamily="18" charset="0"/>
              </a:rPr>
              <a:t>n</a:t>
            </a:r>
            <a:r>
              <a:rPr lang="en-US" smtClean="0">
                <a:latin typeface="Arial" charset="0"/>
                <a:cs typeface="Arial" charset="0"/>
              </a:rPr>
              <a:t> entries require </a:t>
            </a:r>
            <a:r>
              <a:rPr lang="en-US" smtClean="0">
                <a:latin typeface="Times New Roman" pitchFamily="18" charset="0"/>
                <a:cs typeface="Times New Roman" pitchFamily="18" charset="0"/>
              </a:rPr>
              <a:t>(2</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a:t>
            </a:r>
            <a:r>
              <a:rPr lang="en-US" baseline="30000" smtClean="0">
                <a:latin typeface="Times New Roman" pitchFamily="18" charset="0"/>
                <a:cs typeface="Times New Roman" pitchFamily="18" charset="0"/>
              </a:rPr>
              <a:t>lg(3)</a:t>
            </a:r>
            <a:r>
              <a:rPr lang="en-US" smtClean="0">
                <a:latin typeface="Times New Roman" pitchFamily="18" charset="0"/>
                <a:cs typeface="Times New Roman" pitchFamily="18" charset="0"/>
              </a:rPr>
              <a:t> = 2</a:t>
            </a:r>
            <a:r>
              <a:rPr lang="en-US" baseline="30000" smtClean="0">
                <a:latin typeface="Times New Roman" pitchFamily="18" charset="0"/>
                <a:cs typeface="Times New Roman" pitchFamily="18" charset="0"/>
              </a:rPr>
              <a:t>lg(3) </a:t>
            </a:r>
            <a:r>
              <a:rPr lang="en-US" i="1" smtClean="0">
                <a:latin typeface="Times New Roman" pitchFamily="18" charset="0"/>
                <a:cs typeface="Times New Roman" pitchFamily="18" charset="0"/>
              </a:rPr>
              <a:t>n</a:t>
            </a:r>
            <a:r>
              <a:rPr lang="en-US" baseline="30000" smtClean="0">
                <a:latin typeface="Times New Roman" pitchFamily="18" charset="0"/>
                <a:cs typeface="Times New Roman" pitchFamily="18" charset="0"/>
              </a:rPr>
              <a:t>lg(3)</a:t>
            </a:r>
            <a:r>
              <a:rPr lang="en-US" smtClean="0">
                <a:latin typeface="Times New Roman" pitchFamily="18" charset="0"/>
                <a:cs typeface="Times New Roman" pitchFamily="18" charset="0"/>
              </a:rPr>
              <a:t> = 3 </a:t>
            </a:r>
            <a:r>
              <a:rPr lang="en-US" i="1" smtClean="0">
                <a:latin typeface="Times New Roman" pitchFamily="18" charset="0"/>
                <a:cs typeface="Times New Roman" pitchFamily="18" charset="0"/>
              </a:rPr>
              <a:t>n</a:t>
            </a:r>
            <a:r>
              <a:rPr lang="en-US" baseline="30000" smtClean="0">
                <a:latin typeface="Times New Roman" pitchFamily="18" charset="0"/>
                <a:cs typeface="Times New Roman" pitchFamily="18" charset="0"/>
              </a:rPr>
              <a:t>lg(3)</a:t>
            </a:r>
            <a:endParaRPr lang="en-US" smtClean="0">
              <a:latin typeface="Arial" charset="0"/>
              <a:cs typeface="Arial" charset="0"/>
            </a:endParaRPr>
          </a:p>
          <a:p>
            <a:pPr lvl="2"/>
            <a:r>
              <a:rPr lang="en-US" smtClean="0">
                <a:latin typeface="Arial" charset="0"/>
                <a:cs typeface="Arial" charset="0"/>
              </a:rPr>
              <a:t>Three times as long to sort </a:t>
            </a:r>
          </a:p>
          <a:p>
            <a:pPr lvl="1"/>
            <a:r>
              <a:rPr lang="en-US" smtClean="0">
                <a:latin typeface="Times New Roman" pitchFamily="18" charset="0"/>
                <a:cs typeface="Times New Roman" pitchFamily="18" charset="0"/>
              </a:rPr>
              <a:t>10</a:t>
            </a:r>
            <a:r>
              <a:rPr lang="en-US" i="1" smtClean="0">
                <a:latin typeface="Times New Roman" pitchFamily="18" charset="0"/>
                <a:cs typeface="Times New Roman" pitchFamily="18" charset="0"/>
              </a:rPr>
              <a:t>n</a:t>
            </a:r>
            <a:r>
              <a:rPr lang="en-US" smtClean="0">
                <a:latin typeface="Arial" charset="0"/>
                <a:cs typeface="Arial" charset="0"/>
              </a:rPr>
              <a:t> entries require </a:t>
            </a:r>
            <a:r>
              <a:rPr lang="en-US" smtClean="0">
                <a:latin typeface="Times New Roman" pitchFamily="18" charset="0"/>
                <a:cs typeface="Times New Roman" pitchFamily="18" charset="0"/>
              </a:rPr>
              <a:t>(10</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a:t>
            </a:r>
            <a:r>
              <a:rPr lang="en-US" baseline="30000" smtClean="0">
                <a:latin typeface="Times New Roman" pitchFamily="18" charset="0"/>
                <a:cs typeface="Times New Roman" pitchFamily="18" charset="0"/>
              </a:rPr>
              <a:t>lg(3)</a:t>
            </a:r>
            <a:r>
              <a:rPr lang="en-US" smtClean="0">
                <a:latin typeface="Times New Roman" pitchFamily="18" charset="0"/>
                <a:cs typeface="Times New Roman" pitchFamily="18" charset="0"/>
              </a:rPr>
              <a:t> = 10</a:t>
            </a:r>
            <a:r>
              <a:rPr lang="en-US" baseline="30000" smtClean="0">
                <a:latin typeface="Times New Roman" pitchFamily="18" charset="0"/>
                <a:cs typeface="Times New Roman" pitchFamily="18" charset="0"/>
              </a:rPr>
              <a:t>lg(3) </a:t>
            </a:r>
            <a:r>
              <a:rPr lang="en-US" i="1" smtClean="0">
                <a:latin typeface="Times New Roman" pitchFamily="18" charset="0"/>
                <a:cs typeface="Times New Roman" pitchFamily="18" charset="0"/>
              </a:rPr>
              <a:t>n</a:t>
            </a:r>
            <a:r>
              <a:rPr lang="en-US" baseline="30000" smtClean="0">
                <a:latin typeface="Times New Roman" pitchFamily="18" charset="0"/>
                <a:cs typeface="Times New Roman" pitchFamily="18" charset="0"/>
              </a:rPr>
              <a:t>lg(3)</a:t>
            </a:r>
            <a:r>
              <a:rPr lang="en-US" smtClean="0">
                <a:latin typeface="Times New Roman" pitchFamily="18" charset="0"/>
                <a:cs typeface="Times New Roman" pitchFamily="18" charset="0"/>
              </a:rPr>
              <a:t> = 38.5 </a:t>
            </a:r>
            <a:r>
              <a:rPr lang="en-US" sz="2400" i="1" smtClean="0">
                <a:latin typeface="Times New Roman" pitchFamily="18" charset="0"/>
                <a:cs typeface="Times New Roman" pitchFamily="18" charset="0"/>
              </a:rPr>
              <a:t>n</a:t>
            </a:r>
            <a:r>
              <a:rPr lang="en-US" sz="2400" baseline="30000" smtClean="0">
                <a:latin typeface="Times New Roman" pitchFamily="18" charset="0"/>
                <a:cs typeface="Times New Roman" pitchFamily="18" charset="0"/>
              </a:rPr>
              <a:t>lg(3) </a:t>
            </a:r>
            <a:endParaRPr lang="en-US" sz="2400" i="1" smtClean="0">
              <a:latin typeface="Arial" charset="0"/>
              <a:cs typeface="Arial" charset="0"/>
            </a:endParaRPr>
          </a:p>
          <a:p>
            <a:pPr lvl="2"/>
            <a:r>
              <a:rPr lang="en-US" smtClean="0">
                <a:latin typeface="Arial" charset="0"/>
                <a:cs typeface="Arial" charset="0"/>
              </a:rPr>
              <a:t>38 times as long to sort </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Binary search runs in </a:t>
            </a:r>
            <a:r>
              <a:rPr lang="en-US" b="1" smtClean="0">
                <a:latin typeface="Symbol" pitchFamily="18" charset="2"/>
                <a:cs typeface="Arial" charset="0"/>
              </a:rPr>
              <a:t>Q</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time:</a:t>
            </a:r>
          </a:p>
          <a:p>
            <a:pPr lvl="1"/>
            <a:r>
              <a:rPr lang="en-US" smtClean="0">
                <a:latin typeface="Arial" charset="0"/>
                <a:cs typeface="Arial" charset="0"/>
              </a:rPr>
              <a:t>Doubling the size requires one additional search</a:t>
            </a:r>
            <a:endParaRPr lang="en-US" sz="1600" smtClean="0">
              <a:latin typeface="Arial" charset="0"/>
              <a:cs typeface="Arial"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s1"/>
          <p:cNvPicPr>
            <a:picLocks noChangeAspect="1" noChangeArrowheads="1"/>
          </p:cNvPicPr>
          <p:nvPr/>
        </p:nvPicPr>
        <p:blipFill>
          <a:blip r:embed="rId3" cstate="print"/>
          <a:srcRect/>
          <a:stretch>
            <a:fillRect/>
          </a:stretch>
        </p:blipFill>
        <p:spPr bwMode="auto">
          <a:xfrm>
            <a:off x="3594100" y="3222625"/>
            <a:ext cx="1392238" cy="2868613"/>
          </a:xfrm>
          <a:prstGeom prst="rect">
            <a:avLst/>
          </a:prstGeom>
          <a:noFill/>
          <a:ln w="9525">
            <a:noFill/>
            <a:miter lim="800000"/>
            <a:headEnd/>
            <a:tailEnd/>
          </a:ln>
        </p:spPr>
      </p:pic>
      <p:sp>
        <p:nvSpPr>
          <p:cNvPr id="86019" name="Rectangle 3"/>
          <p:cNvSpPr>
            <a:spLocks noGrp="1"/>
          </p:cNvSpPr>
          <p:nvPr>
            <p:ph type="title" idx="4294967295"/>
          </p:nvPr>
        </p:nvSpPr>
        <p:spPr/>
        <p:txBody>
          <a:bodyPr/>
          <a:lstStyle/>
          <a:p>
            <a:r>
              <a:rPr lang="en-US" smtClean="0">
                <a:latin typeface="Arial" charset="0"/>
                <a:cs typeface="Arial" charset="0"/>
              </a:rPr>
              <a:t>Recursive Functions</a:t>
            </a:r>
          </a:p>
        </p:txBody>
      </p:sp>
      <p:sp>
        <p:nvSpPr>
          <p:cNvPr id="86020" name="Rectangle 4"/>
          <p:cNvSpPr>
            <a:spLocks noGrp="1"/>
          </p:cNvSpPr>
          <p:nvPr>
            <p:ph type="body" idx="4294967295"/>
          </p:nvPr>
        </p:nvSpPr>
        <p:spPr>
          <a:xfrm>
            <a:off x="457200" y="1652788"/>
            <a:ext cx="8229600" cy="4525963"/>
          </a:xfrm>
        </p:spPr>
        <p:txBody>
          <a:bodyPr/>
          <a:lstStyle/>
          <a:p>
            <a:pPr>
              <a:buFont typeface="Arial" charset="0"/>
              <a:buNone/>
            </a:pPr>
            <a:r>
              <a:rPr lang="en-US" dirty="0" smtClean="0">
                <a:latin typeface="Arial" charset="0"/>
                <a:cs typeface="Arial" charset="0"/>
              </a:rPr>
              <a:t>	And the array is sorted: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idx="4294967295"/>
          </p:nvPr>
        </p:nvSpPr>
        <p:spPr/>
        <p:txBody>
          <a:bodyPr/>
          <a:lstStyle/>
          <a:p>
            <a:r>
              <a:rPr lang="en-US" smtClean="0">
                <a:latin typeface="Arial" charset="0"/>
                <a:cs typeface="Arial" charset="0"/>
              </a:rPr>
              <a:t>Recursive Functions</a:t>
            </a:r>
          </a:p>
        </p:txBody>
      </p:sp>
      <p:sp>
        <p:nvSpPr>
          <p:cNvPr id="87043"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Analyzing the function, we get:</a:t>
            </a:r>
          </a:p>
          <a:p>
            <a:pPr>
              <a:buFont typeface="Arial" charset="0"/>
              <a:buNone/>
            </a:pPr>
            <a:endParaRPr lang="en-US" dirty="0" smtClean="0">
              <a:latin typeface="Arial" charset="0"/>
              <a:cs typeface="Arial" charset="0"/>
            </a:endParaRPr>
          </a:p>
        </p:txBody>
      </p:sp>
      <p:pic>
        <p:nvPicPr>
          <p:cNvPr id="87044" name="Picture 4" descr="algor"/>
          <p:cNvPicPr>
            <a:picLocks noChangeAspect="1" noChangeArrowheads="1"/>
          </p:cNvPicPr>
          <p:nvPr/>
        </p:nvPicPr>
        <p:blipFill>
          <a:blip r:embed="rId3" cstate="print"/>
          <a:srcRect/>
          <a:stretch>
            <a:fillRect/>
          </a:stretch>
        </p:blipFill>
        <p:spPr bwMode="auto">
          <a:xfrm>
            <a:off x="522288" y="2205757"/>
            <a:ext cx="8172450"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idx="4294967295"/>
          </p:nvPr>
        </p:nvSpPr>
        <p:spPr/>
        <p:txBody>
          <a:bodyPr/>
          <a:lstStyle/>
          <a:p>
            <a:r>
              <a:rPr lang="en-US" smtClean="0">
                <a:latin typeface="Arial" charset="0"/>
                <a:cs typeface="Arial" charset="0"/>
              </a:rPr>
              <a:t>Recursive Functions</a:t>
            </a:r>
          </a:p>
        </p:txBody>
      </p:sp>
      <p:sp>
        <p:nvSpPr>
          <p:cNvPr id="88067"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Thus, replacing each Landau symbol with a representative, we are required to solve the recurrence relation</a:t>
            </a:r>
          </a:p>
          <a:p>
            <a:pPr>
              <a:buFont typeface="Arial" charset="0"/>
              <a:buNone/>
            </a:pPr>
            <a:r>
              <a:rPr lang="en-US" dirty="0" smtClean="0">
                <a:latin typeface="Arial" charset="0"/>
                <a:cs typeface="Arial" charset="0"/>
              </a:rPr>
              <a:t>		</a:t>
            </a:r>
            <a:r>
              <a:rPr lang="en-US" dirty="0" smtClean="0">
                <a:latin typeface="Times New Roman" pitchFamily="18" charset="0"/>
                <a:cs typeface="Arial" charset="0"/>
              </a:rPr>
              <a:t>T(</a:t>
            </a:r>
            <a:r>
              <a:rPr lang="en-US" i="1" dirty="0" smtClean="0">
                <a:latin typeface="Times New Roman" pitchFamily="18" charset="0"/>
                <a:cs typeface="Arial" charset="0"/>
              </a:rPr>
              <a:t>n</a:t>
            </a:r>
            <a:r>
              <a:rPr lang="en-US" dirty="0" smtClean="0">
                <a:latin typeface="Times New Roman" pitchFamily="18" charset="0"/>
                <a:cs typeface="Arial" charset="0"/>
              </a:rPr>
              <a:t>) = T(</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 + </a:t>
            </a:r>
            <a:r>
              <a:rPr lang="en-US" i="1" dirty="0" smtClean="0">
                <a:latin typeface="Times New Roman" pitchFamily="18" charset="0"/>
                <a:cs typeface="Arial" charset="0"/>
              </a:rPr>
              <a:t>n</a:t>
            </a:r>
            <a:r>
              <a:rPr lang="en-US" dirty="0" smtClean="0">
                <a:latin typeface="Times New Roman" pitchFamily="18" charset="0"/>
                <a:cs typeface="Arial" charset="0"/>
              </a:rPr>
              <a:t>        T(1) = 1</a:t>
            </a:r>
          </a:p>
          <a:p>
            <a:pPr>
              <a:buNone/>
            </a:pPr>
            <a:endParaRPr lang="en-US" dirty="0" smtClean="0">
              <a:latin typeface="Arial" charset="0"/>
              <a:cs typeface="Arial" charset="0"/>
            </a:endParaRPr>
          </a:p>
          <a:p>
            <a:pPr>
              <a:buNone/>
            </a:pPr>
            <a:r>
              <a:rPr lang="en-US" dirty="0" smtClean="0">
                <a:latin typeface="Arial" charset="0"/>
                <a:cs typeface="Arial" charset="0"/>
              </a:rPr>
              <a:t>	The easy way to solve this is with Maple:</a:t>
            </a:r>
          </a:p>
          <a:p>
            <a:pPr>
              <a:buFont typeface="Wingdings" pitchFamily="2" charset="2"/>
              <a:buNone/>
            </a:pPr>
            <a:r>
              <a:rPr lang="en-US" sz="1600" b="1" dirty="0" smtClean="0">
                <a:latin typeface="Courier New" pitchFamily="49" charset="0"/>
                <a:cs typeface="Arial" charset="0"/>
              </a:rPr>
              <a:t>&gt;</a:t>
            </a:r>
            <a:r>
              <a:rPr lang="en-US" sz="1600" b="1" dirty="0" smtClean="0">
                <a:solidFill>
                  <a:srgbClr val="D20000"/>
                </a:solidFill>
                <a:latin typeface="Courier New" pitchFamily="49" charset="0"/>
                <a:cs typeface="Arial" charset="0"/>
              </a:rPr>
              <a:t> </a:t>
            </a:r>
            <a:r>
              <a:rPr lang="en-US" sz="1600" b="1" dirty="0" err="1" smtClean="0">
                <a:solidFill>
                  <a:srgbClr val="D20000"/>
                </a:solidFill>
                <a:latin typeface="Courier New" pitchFamily="49" charset="0"/>
                <a:cs typeface="Arial" charset="0"/>
              </a:rPr>
              <a:t>rsolve</a:t>
            </a:r>
            <a:r>
              <a:rPr lang="en-US" sz="1600" b="1" dirty="0" smtClean="0">
                <a:solidFill>
                  <a:srgbClr val="D20000"/>
                </a:solidFill>
                <a:latin typeface="Courier New" pitchFamily="49" charset="0"/>
                <a:cs typeface="Arial" charset="0"/>
              </a:rPr>
              <a:t>( {T(n) = T(n </a:t>
            </a:r>
            <a:r>
              <a:rPr lang="en-US" sz="1600" b="1" dirty="0" smtClean="0">
                <a:solidFill>
                  <a:srgbClr val="D20000"/>
                </a:solidFill>
                <a:latin typeface="Arial" charset="0"/>
                <a:cs typeface="Arial" charset="0"/>
              </a:rPr>
              <a:t>–</a:t>
            </a:r>
            <a:r>
              <a:rPr lang="en-US" sz="1600" b="1" dirty="0" smtClean="0">
                <a:solidFill>
                  <a:srgbClr val="D20000"/>
                </a:solidFill>
                <a:latin typeface="Courier New" pitchFamily="49" charset="0"/>
                <a:cs typeface="Arial" charset="0"/>
              </a:rPr>
              <a:t> 1) + n, T(1) = 1}, T(n) );</a:t>
            </a:r>
            <a:endParaRPr lang="en-US" sz="2400" dirty="0" smtClean="0">
              <a:latin typeface="Times New Roman" pitchFamily="18" charset="0"/>
              <a:cs typeface="Arial" charset="0"/>
            </a:endParaRPr>
          </a:p>
          <a:p>
            <a:pPr>
              <a:buFont typeface="Wingdings" pitchFamily="2" charset="2"/>
              <a:buNone/>
            </a:pPr>
            <a:endParaRPr lang="en-US" sz="1600" b="1" dirty="0" smtClean="0">
              <a:latin typeface="Courier New" pitchFamily="49" charset="0"/>
              <a:cs typeface="Arial" charset="0"/>
            </a:endParaRPr>
          </a:p>
          <a:p>
            <a:pPr>
              <a:buFont typeface="Wingdings" pitchFamily="2" charset="2"/>
              <a:buNone/>
            </a:pPr>
            <a:endParaRPr lang="en-US" sz="1600" b="1" dirty="0" smtClean="0">
              <a:latin typeface="Courier New" pitchFamily="49" charset="0"/>
              <a:cs typeface="Arial" charset="0"/>
            </a:endParaRPr>
          </a:p>
          <a:p>
            <a:pPr>
              <a:buFont typeface="Wingdings" pitchFamily="2" charset="2"/>
              <a:buNone/>
            </a:pPr>
            <a:endParaRPr lang="en-US" sz="1600" b="1" dirty="0" smtClean="0">
              <a:latin typeface="Courier New" pitchFamily="49" charset="0"/>
              <a:cs typeface="Arial" charset="0"/>
            </a:endParaRPr>
          </a:p>
          <a:p>
            <a:pPr>
              <a:buFont typeface="Wingdings" pitchFamily="2" charset="2"/>
              <a:buNone/>
            </a:pPr>
            <a:r>
              <a:rPr lang="en-US" sz="1600" b="1" dirty="0" smtClean="0">
                <a:latin typeface="Courier New" pitchFamily="49" charset="0"/>
                <a:cs typeface="Arial" charset="0"/>
              </a:rPr>
              <a:t>&gt;</a:t>
            </a:r>
            <a:r>
              <a:rPr lang="en-US" sz="1600" b="1" dirty="0" smtClean="0">
                <a:solidFill>
                  <a:srgbClr val="D20000"/>
                </a:solidFill>
                <a:latin typeface="Courier New" pitchFamily="49" charset="0"/>
                <a:cs typeface="Arial" charset="0"/>
              </a:rPr>
              <a:t> expand( % );</a:t>
            </a:r>
            <a:endParaRPr lang="en-US" sz="2400" dirty="0" smtClean="0">
              <a:latin typeface="Times New Roman" pitchFamily="18" charset="0"/>
              <a:cs typeface="Arial" charset="0"/>
            </a:endParaRPr>
          </a:p>
          <a:p>
            <a:pPr>
              <a:buFont typeface="Wingdings" pitchFamily="2" charset="2"/>
              <a:buNone/>
            </a:pPr>
            <a:endParaRPr lang="en-US" sz="1600" b="1" dirty="0" smtClean="0">
              <a:latin typeface="Courier New" pitchFamily="49" charset="0"/>
              <a:cs typeface="Arial" charset="0"/>
            </a:endParaRPr>
          </a:p>
        </p:txBody>
      </p:sp>
      <p:pic>
        <p:nvPicPr>
          <p:cNvPr id="88068" name="Picture 4"/>
          <p:cNvPicPr>
            <a:picLocks noChangeAspect="1" noChangeArrowheads="1"/>
          </p:cNvPicPr>
          <p:nvPr/>
        </p:nvPicPr>
        <p:blipFill>
          <a:blip r:embed="rId3" cstate="print"/>
          <a:srcRect/>
          <a:stretch>
            <a:fillRect/>
          </a:stretch>
        </p:blipFill>
        <p:spPr bwMode="auto">
          <a:xfrm>
            <a:off x="2916238" y="3933825"/>
            <a:ext cx="2808287" cy="752475"/>
          </a:xfrm>
          <a:prstGeom prst="rect">
            <a:avLst/>
          </a:prstGeom>
          <a:noFill/>
          <a:ln w="9525">
            <a:noFill/>
            <a:miter lim="800000"/>
            <a:headEnd/>
            <a:tailEnd/>
          </a:ln>
        </p:spPr>
      </p:pic>
      <p:pic>
        <p:nvPicPr>
          <p:cNvPr id="88069" name="Picture 5"/>
          <p:cNvPicPr>
            <a:picLocks noChangeAspect="1" noChangeArrowheads="1"/>
          </p:cNvPicPr>
          <p:nvPr/>
        </p:nvPicPr>
        <p:blipFill>
          <a:blip r:embed="rId4" cstate="print"/>
          <a:srcRect/>
          <a:stretch>
            <a:fillRect/>
          </a:stretch>
        </p:blipFill>
        <p:spPr bwMode="auto">
          <a:xfrm>
            <a:off x="3708400" y="5197475"/>
            <a:ext cx="1212850"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p:cNvSpPr>
          <p:nvPr>
            <p:ph type="title" idx="4294967295"/>
          </p:nvPr>
        </p:nvSpPr>
        <p:spPr/>
        <p:txBody>
          <a:bodyPr/>
          <a:lstStyle/>
          <a:p>
            <a:r>
              <a:rPr lang="en-US" dirty="0" smtClean="0">
                <a:latin typeface="Arial" charset="0"/>
                <a:cs typeface="Arial" charset="0"/>
              </a:rPr>
              <a:t>Recursive Functions</a:t>
            </a:r>
          </a:p>
        </p:txBody>
      </p:sp>
      <p:sp>
        <p:nvSpPr>
          <p:cNvPr id="6148"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Consequently, the sorting routine has the run time</a:t>
            </a:r>
          </a:p>
          <a:p>
            <a:pPr>
              <a:buFont typeface="Arial" charset="0"/>
              <a:buNone/>
            </a:pPr>
            <a:r>
              <a:rPr lang="en-US" dirty="0" smtClean="0">
                <a:latin typeface="Arial" charset="0"/>
                <a:cs typeface="Arial" charset="0"/>
              </a:rPr>
              <a:t>				</a:t>
            </a:r>
            <a:r>
              <a:rPr lang="en-US" dirty="0" smtClean="0">
                <a:latin typeface="Times New Roman" pitchFamily="18" charset="0"/>
                <a:cs typeface="Arial" charset="0"/>
              </a:rPr>
              <a:t>T(</a:t>
            </a:r>
            <a:r>
              <a:rPr lang="en-US" i="1" dirty="0" smtClean="0">
                <a:latin typeface="Times New Roman" pitchFamily="18" charset="0"/>
                <a:cs typeface="Arial" charset="0"/>
              </a:rPr>
              <a:t>n</a:t>
            </a:r>
            <a:r>
              <a:rPr lang="en-US" dirty="0" smtClean="0">
                <a:latin typeface="Times New Roman" pitchFamily="18" charset="0"/>
                <a:cs typeface="Arial" charset="0"/>
              </a:rPr>
              <a:t>) = </a:t>
            </a:r>
            <a:r>
              <a:rPr lang="en-US" b="1" dirty="0" smtClean="0">
                <a:latin typeface="Symbol" pitchFamily="18" charset="2"/>
                <a:cs typeface="Arial" charset="0"/>
              </a:rPr>
              <a:t>Q</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baseline="30000" dirty="0" smtClean="0">
                <a:latin typeface="Times New Roman" pitchFamily="18" charset="0"/>
                <a:cs typeface="Arial" charset="0"/>
              </a:rPr>
              <a:t>2</a:t>
            </a:r>
            <a:r>
              <a:rPr lang="en-US" dirty="0" smtClean="0">
                <a:latin typeface="Times New Roman" pitchFamily="18" charset="0"/>
                <a:cs typeface="Arial" charset="0"/>
              </a:rPr>
              <a:t>)</a:t>
            </a:r>
          </a:p>
          <a:p>
            <a:pPr>
              <a:buFont typeface="Arial" charset="0"/>
              <a:buNone/>
            </a:pPr>
            <a:r>
              <a:rPr lang="en-US" dirty="0" smtClean="0">
                <a:latin typeface="Arial" charset="0"/>
                <a:cs typeface="Arial" charset="0"/>
              </a:rPr>
              <a:t>	To see this by hand, consider the following</a:t>
            </a:r>
          </a:p>
          <a:p>
            <a:pPr>
              <a:buFont typeface="Arial" charset="0"/>
              <a:buNone/>
            </a:pPr>
            <a:endParaRPr lang="en-US" dirty="0" smtClean="0">
              <a:latin typeface="Arial" charset="0"/>
              <a:cs typeface="Arial" charset="0"/>
            </a:endParaRPr>
          </a:p>
          <a:p>
            <a:pPr>
              <a:buFont typeface="Arial" charset="0"/>
              <a:buNone/>
            </a:pPr>
            <a:endParaRPr lang="en-US" dirty="0" smtClean="0">
              <a:latin typeface="Arial" charset="0"/>
              <a:cs typeface="Arial" charset="0"/>
            </a:endParaRPr>
          </a:p>
        </p:txBody>
      </p:sp>
      <p:graphicFrame>
        <p:nvGraphicFramePr>
          <p:cNvPr id="6146" name="Object 4"/>
          <p:cNvGraphicFramePr>
            <a:graphicFrameLocks noChangeAspect="1"/>
          </p:cNvGraphicFramePr>
          <p:nvPr/>
        </p:nvGraphicFramePr>
        <p:xfrm>
          <a:off x="1763713" y="3357563"/>
          <a:ext cx="5802312" cy="3314700"/>
        </p:xfrm>
        <a:graphic>
          <a:graphicData uri="http://schemas.openxmlformats.org/presentationml/2006/ole">
            <mc:AlternateContent xmlns:mc="http://schemas.openxmlformats.org/markup-compatibility/2006">
              <mc:Choice xmlns:v="urn:schemas-microsoft-com:vml" Requires="v">
                <p:oleObj spid="_x0000_s285706" name="Equation" r:id="rId4" imgW="2844720" imgH="1625400" progId="Equation.3">
                  <p:embed/>
                </p:oleObj>
              </mc:Choice>
              <mc:Fallback>
                <p:oleObj name="Equation" r:id="rId4" imgW="2844720" imgH="1625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3357563"/>
                        <a:ext cx="5802312" cy="3314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idx="4294967295"/>
          </p:nvPr>
        </p:nvSpPr>
        <p:spPr/>
        <p:txBody>
          <a:bodyPr/>
          <a:lstStyle/>
          <a:p>
            <a:r>
              <a:rPr lang="en-US" smtClean="0">
                <a:latin typeface="Arial" charset="0"/>
                <a:cs typeface="Arial" charset="0"/>
              </a:rPr>
              <a:t>Recursive Functions</a:t>
            </a:r>
          </a:p>
        </p:txBody>
      </p:sp>
      <p:sp>
        <p:nvSpPr>
          <p:cNvPr id="89091"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Consider, instead, a binary search of a sorted list:</a:t>
            </a:r>
          </a:p>
          <a:p>
            <a:pPr lvl="1"/>
            <a:r>
              <a:rPr lang="en-US" dirty="0" smtClean="0">
                <a:latin typeface="Arial" charset="0"/>
                <a:cs typeface="Arial" charset="0"/>
              </a:rPr>
              <a:t>Check the middle entry</a:t>
            </a:r>
          </a:p>
          <a:p>
            <a:pPr lvl="1"/>
            <a:r>
              <a:rPr lang="en-US" dirty="0" smtClean="0">
                <a:latin typeface="Arial" charset="0"/>
                <a:cs typeface="Arial" charset="0"/>
              </a:rPr>
              <a:t>If we do not find it, check either the left- or right-hand side, as appropriate</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Thus, </a:t>
            </a:r>
            <a:r>
              <a:rPr lang="en-US" dirty="0" smtClean="0">
                <a:latin typeface="Times New Roman" pitchFamily="18" charset="0"/>
                <a:cs typeface="Arial" charset="0"/>
              </a:rPr>
              <a:t>T(</a:t>
            </a:r>
            <a:r>
              <a:rPr lang="en-US" i="1" dirty="0" smtClean="0">
                <a:latin typeface="Times New Roman" pitchFamily="18" charset="0"/>
                <a:cs typeface="Arial" charset="0"/>
              </a:rPr>
              <a:t>n</a:t>
            </a:r>
            <a:r>
              <a:rPr lang="en-US" dirty="0" smtClean="0">
                <a:latin typeface="Times New Roman" pitchFamily="18" charset="0"/>
                <a:cs typeface="Arial" charset="0"/>
              </a:rPr>
              <a:t>) = T((</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1)/2) + </a:t>
            </a:r>
            <a:r>
              <a:rPr lang="en-US" b="1" dirty="0" smtClean="0">
                <a:latin typeface="Symbol" pitchFamily="18" charset="2"/>
                <a:cs typeface="Arial" charset="0"/>
              </a:rPr>
              <a:t>Q</a:t>
            </a:r>
            <a:r>
              <a:rPr lang="en-US" dirty="0" smtClean="0">
                <a:latin typeface="Times New Roman" pitchFamily="18" charset="0"/>
                <a:cs typeface="Arial" charset="0"/>
              </a:rPr>
              <a:t>(1)</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p:cNvSpPr>
          <p:nvPr>
            <p:ph type="title" idx="4294967295"/>
          </p:nvPr>
        </p:nvSpPr>
        <p:spPr/>
        <p:txBody>
          <a:bodyPr/>
          <a:lstStyle/>
          <a:p>
            <a:r>
              <a:rPr lang="en-US" smtClean="0">
                <a:latin typeface="Arial" charset="0"/>
                <a:cs typeface="Arial" charset="0"/>
              </a:rPr>
              <a:t>Recursive Functions</a:t>
            </a:r>
          </a:p>
        </p:txBody>
      </p:sp>
      <p:sp>
        <p:nvSpPr>
          <p:cNvPr id="7172" name="Rectangle 3"/>
          <p:cNvSpPr>
            <a:spLocks noGrp="1"/>
          </p:cNvSpPr>
          <p:nvPr>
            <p:ph type="body" idx="4294967295"/>
          </p:nvPr>
        </p:nvSpPr>
        <p:spPr/>
        <p:txBody>
          <a:bodyPr/>
          <a:lstStyle/>
          <a:p>
            <a:pPr>
              <a:buNone/>
            </a:pPr>
            <a:r>
              <a:rPr lang="en-US" dirty="0" smtClean="0">
                <a:latin typeface="Arial" charset="0"/>
                <a:cs typeface="Arial" charset="0"/>
              </a:rPr>
              <a:t>	Also, if </a:t>
            </a:r>
            <a:r>
              <a:rPr lang="en-US" i="1" dirty="0" smtClean="0">
                <a:latin typeface="Times New Roman" pitchFamily="18" charset="0"/>
                <a:cs typeface="Arial" charset="0"/>
              </a:rPr>
              <a:t>n</a:t>
            </a:r>
            <a:r>
              <a:rPr lang="en-US" dirty="0" smtClean="0">
                <a:latin typeface="Times New Roman" pitchFamily="18" charset="0"/>
                <a:cs typeface="Arial" charset="0"/>
              </a:rPr>
              <a:t> = 1</a:t>
            </a:r>
            <a:r>
              <a:rPr lang="en-US" dirty="0" smtClean="0">
                <a:latin typeface="Arial" charset="0"/>
                <a:cs typeface="Arial" charset="0"/>
              </a:rPr>
              <a:t>, then </a:t>
            </a:r>
            <a:r>
              <a:rPr lang="en-US" dirty="0" smtClean="0">
                <a:latin typeface="Times New Roman" pitchFamily="18" charset="0"/>
                <a:cs typeface="Arial" charset="0"/>
              </a:rPr>
              <a:t>T(1) = </a:t>
            </a:r>
            <a:r>
              <a:rPr lang="en-US" b="1" dirty="0" smtClean="0">
                <a:latin typeface="Symbol" pitchFamily="18" charset="2"/>
                <a:cs typeface="Arial" charset="0"/>
              </a:rPr>
              <a:t>Q</a:t>
            </a:r>
            <a:r>
              <a:rPr lang="en-US" dirty="0" smtClean="0">
                <a:latin typeface="Times New Roman" pitchFamily="18" charset="0"/>
                <a:cs typeface="Arial" charset="0"/>
              </a:rPr>
              <a:t>(1)</a:t>
            </a:r>
            <a:endParaRPr lang="en-US" dirty="0" smtClean="0">
              <a:latin typeface="Arial" charset="0"/>
              <a:cs typeface="Arial" charset="0"/>
            </a:endParaRPr>
          </a:p>
          <a:p>
            <a:pPr>
              <a:buNone/>
            </a:pPr>
            <a:endParaRPr lang="en-US" dirty="0" smtClean="0">
              <a:latin typeface="Arial" charset="0"/>
              <a:cs typeface="Arial" charset="0"/>
            </a:endParaRPr>
          </a:p>
          <a:p>
            <a:pPr>
              <a:buNone/>
            </a:pPr>
            <a:r>
              <a:rPr lang="en-US" dirty="0" smtClean="0">
                <a:latin typeface="Arial" charset="0"/>
                <a:cs typeface="Arial" charset="0"/>
              </a:rPr>
              <a:t>	Thus we have to solve:</a:t>
            </a:r>
          </a:p>
          <a:p>
            <a:endParaRPr lang="en-US" dirty="0" smtClean="0">
              <a:latin typeface="Arial" charset="0"/>
              <a:cs typeface="Arial" charset="0"/>
            </a:endParaRPr>
          </a:p>
          <a:p>
            <a:endParaRPr lang="en-US" dirty="0" smtClean="0">
              <a:latin typeface="Arial" charset="0"/>
              <a:cs typeface="Arial" charset="0"/>
            </a:endParaRPr>
          </a:p>
          <a:p>
            <a:pPr>
              <a:buFont typeface="Arial" charset="0"/>
              <a:buNone/>
            </a:pPr>
            <a:r>
              <a:rPr lang="en-US" dirty="0" smtClean="0">
                <a:latin typeface="Arial" charset="0"/>
                <a:cs typeface="Arial" charset="0"/>
              </a:rPr>
              <a:t>	</a:t>
            </a:r>
          </a:p>
          <a:p>
            <a:pPr>
              <a:buFont typeface="Arial" charset="0"/>
              <a:buNone/>
            </a:pPr>
            <a:r>
              <a:rPr lang="en-US" dirty="0" smtClean="0">
                <a:latin typeface="Arial" charset="0"/>
                <a:cs typeface="Arial" charset="0"/>
              </a:rPr>
              <a:t>	Solving this can be difficult, in general, so we will consider only special values of </a:t>
            </a:r>
            <a:r>
              <a:rPr lang="en-US" i="1" dirty="0" smtClean="0">
                <a:latin typeface="Times New Roman" pitchFamily="18" charset="0"/>
                <a:cs typeface="Arial" charset="0"/>
              </a:rPr>
              <a:t>n</a:t>
            </a:r>
          </a:p>
          <a:p>
            <a:pPr>
              <a:buNone/>
            </a:pPr>
            <a:endParaRPr lang="en-US" dirty="0" smtClean="0">
              <a:latin typeface="Arial" charset="0"/>
              <a:cs typeface="Arial" charset="0"/>
            </a:endParaRPr>
          </a:p>
          <a:p>
            <a:pPr>
              <a:buNone/>
            </a:pPr>
            <a:r>
              <a:rPr lang="en-US" dirty="0" smtClean="0">
                <a:latin typeface="Arial" charset="0"/>
                <a:cs typeface="Arial" charset="0"/>
              </a:rPr>
              <a:t>	Assume </a:t>
            </a:r>
            <a:r>
              <a:rPr lang="en-US" i="1" dirty="0" smtClean="0">
                <a:latin typeface="Times New Roman" pitchFamily="18" charset="0"/>
                <a:cs typeface="Arial" charset="0"/>
              </a:rPr>
              <a:t>n</a:t>
            </a:r>
            <a:r>
              <a:rPr lang="en-US" dirty="0" smtClean="0">
                <a:latin typeface="Times New Roman" pitchFamily="18" charset="0"/>
                <a:cs typeface="Arial" charset="0"/>
              </a:rPr>
              <a:t> = 2</a:t>
            </a:r>
            <a:r>
              <a:rPr lang="en-US" i="1" baseline="30000" dirty="0" smtClean="0">
                <a:latin typeface="Times New Roman" pitchFamily="18" charset="0"/>
                <a:cs typeface="Arial" charset="0"/>
              </a:rPr>
              <a:t>k</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a:t>
            </a:r>
            <a:r>
              <a:rPr lang="en-US" dirty="0" smtClean="0">
                <a:latin typeface="Arial" charset="0"/>
                <a:cs typeface="Arial" charset="0"/>
              </a:rPr>
              <a:t> where </a:t>
            </a:r>
            <a:r>
              <a:rPr lang="en-US" i="1" dirty="0" smtClean="0">
                <a:latin typeface="Times New Roman" pitchFamily="18" charset="0"/>
                <a:cs typeface="Arial" charset="0"/>
              </a:rPr>
              <a:t>k</a:t>
            </a:r>
            <a:r>
              <a:rPr lang="en-US" dirty="0" smtClean="0">
                <a:latin typeface="Arial" charset="0"/>
                <a:cs typeface="Arial" charset="0"/>
              </a:rPr>
              <a:t> is an integer</a:t>
            </a:r>
            <a:endParaRPr lang="en-US" dirty="0" smtClean="0">
              <a:latin typeface="Times New Roman" pitchFamily="18" charset="0"/>
              <a:cs typeface="Arial" charset="0"/>
            </a:endParaRPr>
          </a:p>
          <a:p>
            <a:pPr>
              <a:buNone/>
            </a:pPr>
            <a:r>
              <a:rPr lang="en-US" dirty="0" smtClean="0">
                <a:latin typeface="Arial" charset="0"/>
                <a:cs typeface="Arial" charset="0"/>
              </a:rPr>
              <a:t>	Then </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1)/2 = (2</a:t>
            </a:r>
            <a:r>
              <a:rPr lang="en-US" i="1" baseline="30000" dirty="0" smtClean="0">
                <a:latin typeface="Times New Roman" pitchFamily="18" charset="0"/>
                <a:cs typeface="Arial" charset="0"/>
              </a:rPr>
              <a:t>k</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 </a:t>
            </a:r>
            <a:r>
              <a:rPr lang="en-US" dirty="0" smtClean="0">
                <a:latin typeface="Arial" charset="0"/>
                <a:cs typeface="Arial" charset="0"/>
              </a:rPr>
              <a:t>–</a:t>
            </a:r>
            <a:r>
              <a:rPr lang="en-US" dirty="0" smtClean="0">
                <a:latin typeface="Times New Roman" pitchFamily="18" charset="0"/>
                <a:cs typeface="Arial" charset="0"/>
              </a:rPr>
              <a:t> 1)/2 = 2</a:t>
            </a:r>
            <a:r>
              <a:rPr lang="en-US" i="1" baseline="30000" dirty="0" smtClean="0">
                <a:latin typeface="Times New Roman" pitchFamily="18" charset="0"/>
                <a:cs typeface="Arial" charset="0"/>
              </a:rPr>
              <a:t>k</a:t>
            </a:r>
            <a:r>
              <a:rPr lang="en-US" baseline="30000" dirty="0" smtClean="0">
                <a:latin typeface="Times New Roman" pitchFamily="18" charset="0"/>
                <a:cs typeface="Arial" charset="0"/>
              </a:rPr>
              <a:t> </a:t>
            </a:r>
            <a:r>
              <a:rPr lang="en-US" baseline="30000" dirty="0" smtClean="0">
                <a:latin typeface="Arial" charset="0"/>
                <a:cs typeface="Arial" charset="0"/>
              </a:rPr>
              <a:t>–</a:t>
            </a:r>
            <a:r>
              <a:rPr lang="en-US" baseline="30000" dirty="0" smtClean="0">
                <a:latin typeface="Times New Roman" pitchFamily="18" charset="0"/>
                <a:cs typeface="Arial" charset="0"/>
              </a:rPr>
              <a:t> 1</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a:t>
            </a:r>
          </a:p>
        </p:txBody>
      </p:sp>
      <p:graphicFrame>
        <p:nvGraphicFramePr>
          <p:cNvPr id="7170" name="Object 4"/>
          <p:cNvGraphicFramePr>
            <a:graphicFrameLocks noChangeAspect="1"/>
          </p:cNvGraphicFramePr>
          <p:nvPr/>
        </p:nvGraphicFramePr>
        <p:xfrm>
          <a:off x="2555875" y="2492375"/>
          <a:ext cx="3600450" cy="1243013"/>
        </p:xfrm>
        <a:graphic>
          <a:graphicData uri="http://schemas.openxmlformats.org/presentationml/2006/ole">
            <mc:AlternateContent xmlns:mc="http://schemas.openxmlformats.org/markup-compatibility/2006">
              <mc:Choice xmlns:v="urn:schemas-microsoft-com:vml" Requires="v">
                <p:oleObj spid="_x0000_s286730" name="Equation" r:id="rId4" imgW="1765080" imgH="609480" progId="Equation.3">
                  <p:embed/>
                </p:oleObj>
              </mc:Choice>
              <mc:Fallback>
                <p:oleObj name="Equation" r:id="rId4" imgW="1765080" imgH="609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2492375"/>
                        <a:ext cx="3600450" cy="1243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idx="4294967295"/>
          </p:nvPr>
        </p:nvSpPr>
        <p:spPr/>
        <p:txBody>
          <a:bodyPr/>
          <a:lstStyle/>
          <a:p>
            <a:r>
              <a:rPr lang="en-US" smtClean="0">
                <a:latin typeface="Arial" charset="0"/>
                <a:cs typeface="Arial" charset="0"/>
              </a:rPr>
              <a:t>Recursive Functions</a:t>
            </a:r>
          </a:p>
        </p:txBody>
      </p:sp>
      <p:sp>
        <p:nvSpPr>
          <p:cNvPr id="90115"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For example, searching a list of size </a:t>
            </a:r>
            <a:r>
              <a:rPr lang="en-US" dirty="0" smtClean="0">
                <a:latin typeface="Times New Roman" pitchFamily="18" charset="0"/>
                <a:cs typeface="Arial" charset="0"/>
              </a:rPr>
              <a:t>31</a:t>
            </a:r>
            <a:r>
              <a:rPr lang="en-US" dirty="0" smtClean="0">
                <a:latin typeface="Arial" charset="0"/>
                <a:cs typeface="Arial" charset="0"/>
              </a:rPr>
              <a:t> requires us to check the center</a:t>
            </a:r>
          </a:p>
          <a:p>
            <a:pPr>
              <a:buFont typeface="Arial" charset="0"/>
              <a:buNone/>
            </a:pPr>
            <a:r>
              <a:rPr lang="en-US" dirty="0" smtClean="0">
                <a:latin typeface="Arial" charset="0"/>
                <a:cs typeface="Arial" charset="0"/>
              </a:rPr>
              <a:t>	</a:t>
            </a:r>
          </a:p>
          <a:p>
            <a:pPr>
              <a:buFont typeface="Arial" charset="0"/>
              <a:buNone/>
            </a:pPr>
            <a:r>
              <a:rPr lang="en-US" dirty="0" smtClean="0">
                <a:latin typeface="Arial" charset="0"/>
                <a:cs typeface="Arial" charset="0"/>
              </a:rPr>
              <a:t>	If it is not found, we must check one of the two halves, each of which is size </a:t>
            </a:r>
            <a:r>
              <a:rPr lang="en-US" dirty="0" smtClean="0">
                <a:latin typeface="Times New Roman" pitchFamily="18" charset="0"/>
                <a:cs typeface="Arial" charset="0"/>
              </a:rPr>
              <a:t>15</a:t>
            </a:r>
          </a:p>
          <a:p>
            <a:pPr>
              <a:buFont typeface="Arial" charset="0"/>
              <a:buNone/>
            </a:pPr>
            <a:r>
              <a:rPr lang="en-US" dirty="0" smtClean="0">
                <a:latin typeface="Arial" charset="0"/>
                <a:cs typeface="Arial" charset="0"/>
              </a:rPr>
              <a:t>			</a:t>
            </a:r>
            <a:r>
              <a:rPr lang="en-US" dirty="0" smtClean="0">
                <a:latin typeface="Times New Roman" pitchFamily="18" charset="0"/>
                <a:cs typeface="Arial" charset="0"/>
              </a:rPr>
              <a:t>31 = 2</a:t>
            </a:r>
            <a:r>
              <a:rPr lang="en-US" baseline="30000" dirty="0" smtClean="0">
                <a:latin typeface="Times New Roman" pitchFamily="18" charset="0"/>
                <a:cs typeface="Arial" charset="0"/>
              </a:rPr>
              <a:t>5</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a:t>
            </a:r>
          </a:p>
          <a:p>
            <a:pPr>
              <a:buFont typeface="Arial" charset="0"/>
              <a:buNone/>
            </a:pPr>
            <a:r>
              <a:rPr lang="en-US" dirty="0" smtClean="0">
                <a:latin typeface="Arial" charset="0"/>
                <a:cs typeface="Arial" charset="0"/>
              </a:rPr>
              <a:t>			</a:t>
            </a:r>
            <a:r>
              <a:rPr lang="en-US" dirty="0" smtClean="0">
                <a:latin typeface="Times New Roman" pitchFamily="18" charset="0"/>
                <a:cs typeface="Arial" charset="0"/>
              </a:rPr>
              <a:t>15 = 2</a:t>
            </a:r>
            <a:r>
              <a:rPr lang="en-US" baseline="30000" dirty="0" smtClean="0">
                <a:latin typeface="Times New Roman" pitchFamily="18" charset="0"/>
                <a:cs typeface="Arial" charset="0"/>
              </a:rPr>
              <a:t>4</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p:cNvSpPr>
          <p:nvPr>
            <p:ph type="title" idx="4294967295"/>
          </p:nvPr>
        </p:nvSpPr>
        <p:spPr/>
        <p:txBody>
          <a:bodyPr/>
          <a:lstStyle/>
          <a:p>
            <a:r>
              <a:rPr lang="en-US" smtClean="0">
                <a:latin typeface="Arial" charset="0"/>
                <a:cs typeface="Arial" charset="0"/>
              </a:rPr>
              <a:t>Recursive Functions</a:t>
            </a:r>
          </a:p>
        </p:txBody>
      </p:sp>
      <p:sp>
        <p:nvSpPr>
          <p:cNvPr id="8196"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Thus, we can write</a:t>
            </a:r>
          </a:p>
        </p:txBody>
      </p:sp>
      <p:graphicFrame>
        <p:nvGraphicFramePr>
          <p:cNvPr id="8194" name="Object 4"/>
          <p:cNvGraphicFramePr>
            <a:graphicFrameLocks noChangeAspect="1"/>
          </p:cNvGraphicFramePr>
          <p:nvPr/>
        </p:nvGraphicFramePr>
        <p:xfrm>
          <a:off x="2484438" y="2276475"/>
          <a:ext cx="3705225" cy="4040188"/>
        </p:xfrm>
        <a:graphic>
          <a:graphicData uri="http://schemas.openxmlformats.org/presentationml/2006/ole">
            <mc:AlternateContent xmlns:mc="http://schemas.openxmlformats.org/markup-compatibility/2006">
              <mc:Choice xmlns:v="urn:schemas-microsoft-com:vml" Requires="v">
                <p:oleObj spid="_x0000_s287754" name="Equation" r:id="rId4" imgW="1815840" imgH="1981080" progId="Equation.3">
                  <p:embed/>
                </p:oleObj>
              </mc:Choice>
              <mc:Fallback>
                <p:oleObj name="Equation" r:id="rId4" imgW="1815840" imgH="19810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2276475"/>
                        <a:ext cx="3705225" cy="404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p:cNvSpPr>
          <p:nvPr>
            <p:ph type="title" idx="4294967295"/>
          </p:nvPr>
        </p:nvSpPr>
        <p:spPr/>
        <p:txBody>
          <a:bodyPr/>
          <a:lstStyle/>
          <a:p>
            <a:r>
              <a:rPr lang="en-US" smtClean="0">
                <a:latin typeface="Arial" charset="0"/>
                <a:cs typeface="Arial" charset="0"/>
              </a:rPr>
              <a:t>Recursive Functions</a:t>
            </a:r>
          </a:p>
        </p:txBody>
      </p:sp>
      <p:sp>
        <p:nvSpPr>
          <p:cNvPr id="9220"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Notice the pattern with one more step:</a:t>
            </a:r>
          </a:p>
        </p:txBody>
      </p:sp>
      <p:graphicFrame>
        <p:nvGraphicFramePr>
          <p:cNvPr id="9218" name="Object 4"/>
          <p:cNvGraphicFramePr>
            <a:graphicFrameLocks noChangeAspect="1"/>
          </p:cNvGraphicFramePr>
          <p:nvPr/>
        </p:nvGraphicFramePr>
        <p:xfrm>
          <a:off x="2700338" y="2492375"/>
          <a:ext cx="3032125" cy="2979738"/>
        </p:xfrm>
        <a:graphic>
          <a:graphicData uri="http://schemas.openxmlformats.org/presentationml/2006/ole">
            <mc:AlternateContent xmlns:mc="http://schemas.openxmlformats.org/markup-compatibility/2006">
              <mc:Choice xmlns:v="urn:schemas-microsoft-com:vml" Requires="v">
                <p:oleObj spid="_x0000_s288778" name="Equation" r:id="rId4" imgW="1485720" imgH="1460160" progId="Equation.3">
                  <p:embed/>
                </p:oleObj>
              </mc:Choice>
              <mc:Fallback>
                <p:oleObj name="Equation" r:id="rId4" imgW="1485720" imgH="14601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2492375"/>
                        <a:ext cx="3032125" cy="297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1" name="Oval 5"/>
          <p:cNvSpPr>
            <a:spLocks noChangeArrowheads="1"/>
          </p:cNvSpPr>
          <p:nvPr/>
        </p:nvSpPr>
        <p:spPr bwMode="auto">
          <a:xfrm>
            <a:off x="3563938" y="4076700"/>
            <a:ext cx="288925" cy="288925"/>
          </a:xfrm>
          <a:prstGeom prst="ellipse">
            <a:avLst/>
          </a:prstGeom>
          <a:noFill/>
          <a:ln w="38100">
            <a:solidFill>
              <a:srgbClr val="FF0000"/>
            </a:solidFill>
            <a:round/>
            <a:headEnd/>
            <a:tailEnd/>
          </a:ln>
        </p:spPr>
        <p:txBody>
          <a:bodyPr wrap="none" anchor="ctr"/>
          <a:lstStyle/>
          <a:p>
            <a:endParaRPr lang="en-CA"/>
          </a:p>
        </p:txBody>
      </p:sp>
      <p:sp>
        <p:nvSpPr>
          <p:cNvPr id="9222" name="Oval 6"/>
          <p:cNvSpPr>
            <a:spLocks noChangeArrowheads="1"/>
          </p:cNvSpPr>
          <p:nvPr/>
        </p:nvSpPr>
        <p:spPr bwMode="auto">
          <a:xfrm>
            <a:off x="3562350" y="4579938"/>
            <a:ext cx="288925" cy="288925"/>
          </a:xfrm>
          <a:prstGeom prst="ellipse">
            <a:avLst/>
          </a:prstGeom>
          <a:noFill/>
          <a:ln w="38100">
            <a:solidFill>
              <a:srgbClr val="FF0000"/>
            </a:solidFill>
            <a:round/>
            <a:headEnd/>
            <a:tailEnd/>
          </a:ln>
        </p:spPr>
        <p:txBody>
          <a:bodyPr wrap="none" anchor="ctr"/>
          <a:lstStyle/>
          <a:p>
            <a:endParaRPr lang="en-CA"/>
          </a:p>
        </p:txBody>
      </p:sp>
      <p:sp>
        <p:nvSpPr>
          <p:cNvPr id="9223" name="Oval 7"/>
          <p:cNvSpPr>
            <a:spLocks noChangeArrowheads="1"/>
          </p:cNvSpPr>
          <p:nvPr/>
        </p:nvSpPr>
        <p:spPr bwMode="auto">
          <a:xfrm>
            <a:off x="3560763" y="2492375"/>
            <a:ext cx="288925" cy="288925"/>
          </a:xfrm>
          <a:prstGeom prst="ellipse">
            <a:avLst/>
          </a:prstGeom>
          <a:noFill/>
          <a:ln w="38100">
            <a:solidFill>
              <a:srgbClr val="FF0000"/>
            </a:solidFill>
            <a:round/>
            <a:headEnd/>
            <a:tailEnd/>
          </a:ln>
        </p:spPr>
        <p:txBody>
          <a:bodyPr wrap="none" anchor="ctr"/>
          <a:lstStyle/>
          <a:p>
            <a:endParaRPr lang="en-CA"/>
          </a:p>
        </p:txBody>
      </p:sp>
      <p:sp>
        <p:nvSpPr>
          <p:cNvPr id="9224" name="Oval 8"/>
          <p:cNvSpPr>
            <a:spLocks noChangeArrowheads="1"/>
          </p:cNvSpPr>
          <p:nvPr/>
        </p:nvSpPr>
        <p:spPr bwMode="auto">
          <a:xfrm>
            <a:off x="4356100" y="2492375"/>
            <a:ext cx="652463" cy="576263"/>
          </a:xfrm>
          <a:prstGeom prst="ellipse">
            <a:avLst/>
          </a:prstGeom>
          <a:noFill/>
          <a:ln w="38100">
            <a:solidFill>
              <a:srgbClr val="FF0000"/>
            </a:solidFill>
            <a:round/>
            <a:headEnd/>
            <a:tailEnd/>
          </a:ln>
        </p:spPr>
        <p:txBody>
          <a:bodyPr wrap="none" anchor="ctr"/>
          <a:lstStyle/>
          <a:p>
            <a:endParaRPr lang="en-CA"/>
          </a:p>
        </p:txBody>
      </p:sp>
      <p:sp>
        <p:nvSpPr>
          <p:cNvPr id="9225" name="Oval 9"/>
          <p:cNvSpPr>
            <a:spLocks noChangeArrowheads="1"/>
          </p:cNvSpPr>
          <p:nvPr/>
        </p:nvSpPr>
        <p:spPr bwMode="auto">
          <a:xfrm>
            <a:off x="4356100" y="4005263"/>
            <a:ext cx="652463" cy="576262"/>
          </a:xfrm>
          <a:prstGeom prst="ellipse">
            <a:avLst/>
          </a:prstGeom>
          <a:noFill/>
          <a:ln w="38100">
            <a:solidFill>
              <a:srgbClr val="FF0000"/>
            </a:solidFill>
            <a:round/>
            <a:headEnd/>
            <a:tailEnd/>
          </a:ln>
        </p:spPr>
        <p:txBody>
          <a:bodyPr wrap="none" anchor="ctr"/>
          <a:lstStyle/>
          <a:p>
            <a:endParaRPr lang="en-CA"/>
          </a:p>
        </p:txBody>
      </p:sp>
      <p:sp>
        <p:nvSpPr>
          <p:cNvPr id="9226" name="Oval 10"/>
          <p:cNvSpPr>
            <a:spLocks noChangeArrowheads="1"/>
          </p:cNvSpPr>
          <p:nvPr/>
        </p:nvSpPr>
        <p:spPr bwMode="auto">
          <a:xfrm>
            <a:off x="4356100" y="4581525"/>
            <a:ext cx="652463" cy="576263"/>
          </a:xfrm>
          <a:prstGeom prst="ellipse">
            <a:avLst/>
          </a:prstGeom>
          <a:noFill/>
          <a:ln w="38100">
            <a:solidFill>
              <a:srgbClr val="FF0000"/>
            </a:solidFill>
            <a:round/>
            <a:headEnd/>
            <a:tailEnd/>
          </a:ln>
        </p:spPr>
        <p:txBody>
          <a:bodyPr wrap="none" anchor="ctr"/>
          <a:lstStyle/>
          <a:p>
            <a:endParaRPr lang="en-CA"/>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p:cNvSpPr>
          <p:nvPr>
            <p:ph type="title" idx="4294967295"/>
          </p:nvPr>
        </p:nvSpPr>
        <p:spPr/>
        <p:txBody>
          <a:bodyPr/>
          <a:lstStyle/>
          <a:p>
            <a:r>
              <a:rPr lang="en-US" smtClean="0">
                <a:latin typeface="Arial" charset="0"/>
                <a:cs typeface="Arial" charset="0"/>
              </a:rPr>
              <a:t>Recursive Functions</a:t>
            </a:r>
          </a:p>
        </p:txBody>
      </p:sp>
      <p:sp>
        <p:nvSpPr>
          <p:cNvPr id="10244"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Thus, in general, we may deduce that after </a:t>
            </a:r>
            <a:r>
              <a:rPr lang="en-US" i="1" dirty="0" smtClean="0">
                <a:latin typeface="Times New Roman" pitchFamily="18" charset="0"/>
                <a:cs typeface="Arial" charset="0"/>
              </a:rPr>
              <a:t>k</a:t>
            </a:r>
            <a:r>
              <a:rPr lang="en-US" dirty="0" smtClean="0">
                <a:latin typeface="Times New Roman" pitchFamily="18" charset="0"/>
                <a:cs typeface="Arial" charset="0"/>
              </a:rPr>
              <a:t> </a:t>
            </a:r>
            <a:r>
              <a:rPr lang="en-US" dirty="0" smtClean="0">
                <a:latin typeface="Arial" charset="0"/>
                <a:cs typeface="Arial" charset="0"/>
              </a:rPr>
              <a:t>–</a:t>
            </a:r>
            <a:r>
              <a:rPr lang="en-US" dirty="0" smtClean="0">
                <a:latin typeface="Times New Roman" pitchFamily="18" charset="0"/>
                <a:cs typeface="Arial" charset="0"/>
              </a:rPr>
              <a:t> 1</a:t>
            </a:r>
            <a:r>
              <a:rPr lang="en-US" dirty="0" smtClean="0">
                <a:latin typeface="Arial" charset="0"/>
                <a:cs typeface="Arial" charset="0"/>
              </a:rPr>
              <a:t> steps:</a:t>
            </a: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a:p>
            <a:pPr>
              <a:buFont typeface="Arial" charset="0"/>
              <a:buNone/>
            </a:pPr>
            <a:r>
              <a:rPr lang="en-US" dirty="0" smtClean="0">
                <a:latin typeface="Arial" charset="0"/>
                <a:cs typeface="Arial" charset="0"/>
              </a:rPr>
              <a:t>	</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because </a:t>
            </a:r>
            <a:r>
              <a:rPr lang="en-US" dirty="0" smtClean="0">
                <a:latin typeface="Times New Roman" pitchFamily="18" charset="0"/>
                <a:cs typeface="Arial" charset="0"/>
              </a:rPr>
              <a:t>T(1) = 1</a:t>
            </a:r>
            <a:endParaRPr lang="en-US" sz="1800" dirty="0" smtClean="0">
              <a:latin typeface="Times New Roman" pitchFamily="18" charset="0"/>
              <a:cs typeface="Arial" charset="0"/>
            </a:endParaRPr>
          </a:p>
        </p:txBody>
      </p:sp>
      <p:graphicFrame>
        <p:nvGraphicFramePr>
          <p:cNvPr id="10242" name="Object 4"/>
          <p:cNvGraphicFramePr>
            <a:graphicFrameLocks noChangeAspect="1"/>
          </p:cNvGraphicFramePr>
          <p:nvPr/>
        </p:nvGraphicFramePr>
        <p:xfrm>
          <a:off x="2484438" y="2420938"/>
          <a:ext cx="3602037" cy="1477962"/>
        </p:xfrm>
        <a:graphic>
          <a:graphicData uri="http://schemas.openxmlformats.org/presentationml/2006/ole">
            <mc:AlternateContent xmlns:mc="http://schemas.openxmlformats.org/markup-compatibility/2006">
              <mc:Choice xmlns:v="urn:schemas-microsoft-com:vml" Requires="v">
                <p:oleObj spid="_x0000_s289802" name="Equation" r:id="rId4" imgW="1765080" imgH="723600" progId="Equation.3">
                  <p:embed/>
                </p:oleObj>
              </mc:Choice>
              <mc:Fallback>
                <p:oleObj name="Equation" r:id="rId4" imgW="1765080" imgH="723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2420938"/>
                        <a:ext cx="3602037" cy="1477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p:txBody>
          <a:bodyPr/>
          <a:lstStyle/>
          <a:p>
            <a:r>
              <a:rPr lang="en-US" smtClean="0">
                <a:latin typeface="Arial" charset="0"/>
                <a:cs typeface="Arial" charset="0"/>
              </a:rPr>
              <a:t>Motivation</a:t>
            </a:r>
          </a:p>
        </p:txBody>
      </p:sp>
      <p:sp>
        <p:nvSpPr>
          <p:cNvPr id="27651" name="Rectangle 3"/>
          <p:cNvSpPr>
            <a:spLocks noGrp="1"/>
          </p:cNvSpPr>
          <p:nvPr>
            <p:ph type="body" idx="4294967295"/>
          </p:nvPr>
        </p:nvSpPr>
        <p:spPr>
          <a:xfrm>
            <a:off x="457200" y="1639888"/>
            <a:ext cx="8229600" cy="4525962"/>
          </a:xfrm>
        </p:spPr>
        <p:txBody>
          <a:bodyPr/>
          <a:lstStyle/>
          <a:p>
            <a:pPr>
              <a:buFont typeface="Arial" charset="0"/>
              <a:buNone/>
            </a:pPr>
            <a:r>
              <a:rPr lang="en-CA" smtClean="0">
                <a:latin typeface="Arial" charset="0"/>
                <a:cs typeface="Arial" charset="0"/>
              </a:rPr>
              <a:t>	If we are storing objects which are not related, the hash table has, in many cases, optimal characteristics:</a:t>
            </a:r>
          </a:p>
          <a:p>
            <a:pPr lvl="1"/>
            <a:r>
              <a:rPr lang="en-CA" smtClean="0">
                <a:latin typeface="Arial" charset="0"/>
                <a:cs typeface="Arial" charset="0"/>
              </a:rPr>
              <a:t>Many operations are </a:t>
            </a:r>
            <a:r>
              <a:rPr lang="en-US" b="1" smtClean="0">
                <a:latin typeface="Symbol" pitchFamily="18" charset="2"/>
                <a:cs typeface="Arial" charset="0"/>
              </a:rPr>
              <a:t>Q</a:t>
            </a:r>
            <a:r>
              <a:rPr lang="en-US" smtClean="0">
                <a:latin typeface="Times New Roman" pitchFamily="18" charset="0"/>
                <a:cs typeface="Arial" charset="0"/>
              </a:rPr>
              <a:t>(1)</a:t>
            </a:r>
            <a:endParaRPr lang="en-CA" smtClean="0">
              <a:latin typeface="Arial" charset="0"/>
              <a:cs typeface="Arial" charset="0"/>
            </a:endParaRPr>
          </a:p>
          <a:p>
            <a:pPr lvl="1"/>
            <a:r>
              <a:rPr lang="en-CA" i="1" smtClean="0">
                <a:latin typeface="Arial" charset="0"/>
                <a:cs typeface="Arial" charset="0"/>
              </a:rPr>
              <a:t>I</a:t>
            </a:r>
            <a:r>
              <a:rPr lang="en-CA" smtClean="0">
                <a:latin typeface="Arial" charset="0"/>
                <a:cs typeface="Arial" charset="0"/>
              </a:rPr>
              <a:t>.</a:t>
            </a:r>
            <a:r>
              <a:rPr lang="en-CA" i="1" smtClean="0">
                <a:latin typeface="Arial" charset="0"/>
                <a:cs typeface="Arial" charset="0"/>
              </a:rPr>
              <a:t>e</a:t>
            </a:r>
            <a:r>
              <a:rPr lang="en-CA" smtClean="0">
                <a:latin typeface="Arial" charset="0"/>
                <a:cs typeface="Arial" charset="0"/>
              </a:rPr>
              <a:t>., the run times are independent of the number of objects being stored</a:t>
            </a: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If we are required to store both objects and relations, both memory and time will increase</a:t>
            </a:r>
          </a:p>
          <a:p>
            <a:pPr lvl="1"/>
            <a:r>
              <a:rPr lang="en-US" smtClean="0">
                <a:latin typeface="Arial" charset="0"/>
                <a:cs typeface="Arial" charset="0"/>
              </a:rPr>
              <a:t>Our goal will be to minimize this increase</a:t>
            </a:r>
            <a:endParaRPr lang="en-CA" smtClean="0">
              <a:latin typeface="Arial" charset="0"/>
              <a:cs typeface="Arial"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p:cNvSpPr>
          <p:nvPr>
            <p:ph type="title" idx="4294967295"/>
          </p:nvPr>
        </p:nvSpPr>
        <p:spPr/>
        <p:txBody>
          <a:bodyPr/>
          <a:lstStyle/>
          <a:p>
            <a:r>
              <a:rPr lang="en-US" smtClean="0">
                <a:latin typeface="Arial" charset="0"/>
                <a:cs typeface="Arial" charset="0"/>
              </a:rPr>
              <a:t>Recursive Functions</a:t>
            </a:r>
          </a:p>
        </p:txBody>
      </p:sp>
      <p:sp>
        <p:nvSpPr>
          <p:cNvPr id="11270" name="Rectangle 3"/>
          <p:cNvSpPr>
            <a:spLocks noGrp="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Thus, </a:t>
            </a:r>
            <a:r>
              <a:rPr lang="en-US" smtClean="0">
                <a:latin typeface="Times New Roman" pitchFamily="18" charset="0"/>
                <a:cs typeface="Arial" charset="0"/>
              </a:rPr>
              <a:t>T(</a:t>
            </a:r>
            <a:r>
              <a:rPr lang="en-US" i="1" smtClean="0">
                <a:latin typeface="Times New Roman" pitchFamily="18" charset="0"/>
                <a:cs typeface="Arial" charset="0"/>
              </a:rPr>
              <a:t>n</a:t>
            </a:r>
            <a:r>
              <a:rPr lang="en-US" smtClean="0">
                <a:latin typeface="Times New Roman" pitchFamily="18" charset="0"/>
                <a:cs typeface="Arial" charset="0"/>
              </a:rPr>
              <a:t>) = </a:t>
            </a:r>
            <a:r>
              <a:rPr lang="en-US" i="1" smtClean="0">
                <a:latin typeface="Times New Roman" pitchFamily="18" charset="0"/>
                <a:cs typeface="Arial" charset="0"/>
              </a:rPr>
              <a:t>k</a:t>
            </a:r>
            <a:r>
              <a:rPr lang="en-US" smtClean="0">
                <a:latin typeface="Arial" charset="0"/>
                <a:cs typeface="Arial" charset="0"/>
              </a:rPr>
              <a:t>, but </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Times New Roman" pitchFamily="18" charset="0"/>
                <a:cs typeface="Times New Roman" pitchFamily="18" charset="0"/>
              </a:rPr>
              <a:t>= 2</a:t>
            </a:r>
            <a:r>
              <a:rPr lang="en-US" i="1" baseline="30000" smtClean="0">
                <a:latin typeface="Times New Roman" pitchFamily="18" charset="0"/>
                <a:cs typeface="Times New Roman" pitchFamily="18" charset="0"/>
              </a:rPr>
              <a:t>k</a:t>
            </a:r>
            <a:r>
              <a:rPr lang="en-US" smtClean="0">
                <a:latin typeface="Times New Roman" pitchFamily="18" charset="0"/>
                <a:cs typeface="Times New Roman" pitchFamily="18" charset="0"/>
              </a:rPr>
              <a:t> – 1 </a:t>
            </a:r>
          </a:p>
          <a:p>
            <a:pPr>
              <a:buFont typeface="Arial" charset="0"/>
              <a:buNone/>
            </a:pPr>
            <a:r>
              <a:rPr lang="en-US" smtClean="0">
                <a:latin typeface="Arial" charset="0"/>
                <a:cs typeface="Arial" charset="0"/>
              </a:rPr>
              <a:t>	Therefore </a:t>
            </a:r>
            <a:r>
              <a:rPr lang="en-US" i="1" smtClean="0">
                <a:latin typeface="Times New Roman" pitchFamily="18" charset="0"/>
                <a:cs typeface="Arial" charset="0"/>
              </a:rPr>
              <a:t>k</a:t>
            </a:r>
            <a:r>
              <a:rPr lang="en-US" smtClean="0">
                <a:latin typeface="Times New Roman" pitchFamily="18" charset="0"/>
                <a:cs typeface="Arial" charset="0"/>
              </a:rPr>
              <a:t> = lg(</a:t>
            </a:r>
            <a:r>
              <a:rPr lang="en-US" i="1" smtClean="0">
                <a:latin typeface="Times New Roman" pitchFamily="18" charset="0"/>
                <a:cs typeface="Arial" charset="0"/>
              </a:rPr>
              <a:t>n</a:t>
            </a:r>
            <a:r>
              <a:rPr lang="en-US" smtClean="0">
                <a:latin typeface="Times New Roman" pitchFamily="18" charset="0"/>
                <a:cs typeface="Arial" charset="0"/>
              </a:rPr>
              <a:t> + 1)</a:t>
            </a:r>
          </a:p>
          <a:p>
            <a:pPr>
              <a:buFont typeface="Arial" charset="0"/>
              <a:buNone/>
            </a:pPr>
            <a:endParaRPr lang="en-US" smtClean="0">
              <a:latin typeface="Times New Roman" pitchFamily="18" charset="0"/>
              <a:cs typeface="Arial" charset="0"/>
            </a:endParaRPr>
          </a:p>
          <a:p>
            <a:pPr>
              <a:buFont typeface="Arial" charset="0"/>
              <a:buNone/>
            </a:pPr>
            <a:r>
              <a:rPr lang="en-US" smtClean="0">
                <a:latin typeface="Arial" charset="0"/>
                <a:cs typeface="Arial" charset="0"/>
              </a:rPr>
              <a:t>	However, recall that </a:t>
            </a:r>
            <a:r>
              <a:rPr lang="en-US" i="1" smtClean="0">
                <a:latin typeface="Times New Roman" pitchFamily="18" charset="0"/>
                <a:cs typeface="Times New Roman" pitchFamily="18" charset="0"/>
              </a:rPr>
              <a:t>f</a:t>
            </a:r>
            <a:r>
              <a:rPr lang="en-US" smtClean="0">
                <a:latin typeface="Times New Roman" pitchFamily="18" charset="0"/>
                <a:cs typeface="Times New Roman" pitchFamily="18" charset="0"/>
              </a:rPr>
              <a:t>(</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 </a:t>
            </a:r>
            <a:r>
              <a:rPr lang="en-US" smtClean="0">
                <a:latin typeface="Symbol" pitchFamily="18" charset="2"/>
                <a:cs typeface="Times New Roman" pitchFamily="18" charset="0"/>
              </a:rPr>
              <a:t>Q</a:t>
            </a:r>
            <a:r>
              <a:rPr lang="en-US" smtClean="0">
                <a:latin typeface="Times New Roman" pitchFamily="18" charset="0"/>
                <a:cs typeface="Times New Roman" pitchFamily="18" charset="0"/>
              </a:rPr>
              <a:t>(</a:t>
            </a:r>
            <a:r>
              <a:rPr lang="en-US" i="1" smtClean="0">
                <a:latin typeface="Times New Roman" pitchFamily="18" charset="0"/>
                <a:cs typeface="Times New Roman" pitchFamily="18" charset="0"/>
              </a:rPr>
              <a:t>g</a:t>
            </a:r>
            <a:r>
              <a:rPr lang="en-US" smtClean="0">
                <a:latin typeface="Times New Roman" pitchFamily="18" charset="0"/>
                <a:cs typeface="Times New Roman" pitchFamily="18" charset="0"/>
              </a:rPr>
              <a:t>(</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a:t>
            </a:r>
            <a:r>
              <a:rPr lang="en-US" smtClean="0">
                <a:latin typeface="Arial" charset="0"/>
                <a:cs typeface="Arial" charset="0"/>
              </a:rPr>
              <a:t> if                        for  </a:t>
            </a:r>
          </a:p>
          <a:p>
            <a:pPr>
              <a:buFont typeface="Arial" charset="0"/>
              <a:buNone/>
            </a:pP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Thus, </a:t>
            </a:r>
            <a:r>
              <a:rPr lang="en-US" smtClean="0">
                <a:latin typeface="Times New Roman" pitchFamily="18" charset="0"/>
                <a:cs typeface="Arial" charset="0"/>
              </a:rPr>
              <a:t>T(</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(lg(</a:t>
            </a:r>
            <a:r>
              <a:rPr lang="en-US" i="1" smtClean="0">
                <a:latin typeface="Times New Roman" pitchFamily="18" charset="0"/>
                <a:cs typeface="Arial" charset="0"/>
              </a:rPr>
              <a:t>n</a:t>
            </a:r>
            <a:r>
              <a:rPr lang="en-US" smtClean="0">
                <a:latin typeface="Times New Roman" pitchFamily="18" charset="0"/>
                <a:cs typeface="Arial" charset="0"/>
              </a:rPr>
              <a:t> + 1)) = </a:t>
            </a:r>
            <a:r>
              <a:rPr lang="en-US" b="1" smtClean="0">
                <a:latin typeface="Symbol" pitchFamily="18" charset="2"/>
                <a:cs typeface="Arial" charset="0"/>
              </a:rPr>
              <a:t>Q </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p>
        </p:txBody>
      </p:sp>
      <p:graphicFrame>
        <p:nvGraphicFramePr>
          <p:cNvPr id="11266" name="Object 4"/>
          <p:cNvGraphicFramePr>
            <a:graphicFrameLocks noChangeAspect="1"/>
          </p:cNvGraphicFramePr>
          <p:nvPr/>
        </p:nvGraphicFramePr>
        <p:xfrm>
          <a:off x="1403350" y="4057650"/>
          <a:ext cx="6184900" cy="1387475"/>
        </p:xfrm>
        <a:graphic>
          <a:graphicData uri="http://schemas.openxmlformats.org/presentationml/2006/ole">
            <mc:AlternateContent xmlns:mc="http://schemas.openxmlformats.org/markup-compatibility/2006">
              <mc:Choice xmlns:v="urn:schemas-microsoft-com:vml" Requires="v">
                <p:oleObj spid="_x0000_s290842" name="Equation" r:id="rId4" imgW="3619440" imgH="812520" progId="Equation.DSMT4">
                  <p:embed/>
                </p:oleObj>
              </mc:Choice>
              <mc:Fallback>
                <p:oleObj name="Equation" r:id="rId4" imgW="3619440" imgH="81252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4057650"/>
                        <a:ext cx="6184900" cy="138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5"/>
          <p:cNvGraphicFramePr>
            <a:graphicFrameLocks noChangeAspect="1"/>
          </p:cNvGraphicFramePr>
          <p:nvPr/>
        </p:nvGraphicFramePr>
        <p:xfrm>
          <a:off x="4930775" y="2593975"/>
          <a:ext cx="1433513" cy="801688"/>
        </p:xfrm>
        <a:graphic>
          <a:graphicData uri="http://schemas.openxmlformats.org/presentationml/2006/ole">
            <mc:AlternateContent xmlns:mc="http://schemas.openxmlformats.org/markup-compatibility/2006">
              <mc:Choice xmlns:v="urn:schemas-microsoft-com:vml" Requires="v">
                <p:oleObj spid="_x0000_s290843" name="Equation" r:id="rId6" imgW="838080" imgH="469800" progId="Equation.DSMT4">
                  <p:embed/>
                </p:oleObj>
              </mc:Choice>
              <mc:Fallback>
                <p:oleObj name="Equation" r:id="rId6" imgW="838080" imgH="4698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0775" y="2593975"/>
                        <a:ext cx="1433513" cy="801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6"/>
          <p:cNvGraphicFramePr>
            <a:graphicFrameLocks noChangeAspect="1"/>
          </p:cNvGraphicFramePr>
          <p:nvPr/>
        </p:nvGraphicFramePr>
        <p:xfrm>
          <a:off x="6851650" y="2809875"/>
          <a:ext cx="1020763" cy="303213"/>
        </p:xfrm>
        <a:graphic>
          <a:graphicData uri="http://schemas.openxmlformats.org/presentationml/2006/ole">
            <mc:AlternateContent xmlns:mc="http://schemas.openxmlformats.org/markup-compatibility/2006">
              <mc:Choice xmlns:v="urn:schemas-microsoft-com:vml" Requires="v">
                <p:oleObj spid="_x0000_s290844" name="Equation" r:id="rId8" imgW="596880" imgH="177480" progId="Equation.DSMT4">
                  <p:embed/>
                </p:oleObj>
              </mc:Choice>
              <mc:Fallback>
                <p:oleObj name="Equation" r:id="rId8" imgW="596880" imgH="177480"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1650" y="2809875"/>
                        <a:ext cx="1020763" cy="303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z="3600" smtClean="0">
              <a:latin typeface="Arial" charset="0"/>
              <a:cs typeface="Arial" charset="0"/>
            </a:endParaRPr>
          </a:p>
        </p:txBody>
      </p:sp>
      <p:sp>
        <p:nvSpPr>
          <p:cNvPr id="91139"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As well as determining the run time of an algorithm, because the data may not be deterministic, we may be interested in:</a:t>
            </a:r>
          </a:p>
          <a:p>
            <a:pPr lvl="1"/>
            <a:r>
              <a:rPr lang="en-US" dirty="0" smtClean="0">
                <a:latin typeface="Arial" charset="0"/>
                <a:cs typeface="Arial" charset="0"/>
              </a:rPr>
              <a:t>Best-case run time</a:t>
            </a:r>
          </a:p>
          <a:p>
            <a:pPr lvl="1"/>
            <a:r>
              <a:rPr lang="en-US" dirty="0" smtClean="0">
                <a:latin typeface="Arial" charset="0"/>
                <a:cs typeface="Arial" charset="0"/>
              </a:rPr>
              <a:t>Average-case run time</a:t>
            </a:r>
          </a:p>
          <a:p>
            <a:pPr lvl="1"/>
            <a:r>
              <a:rPr lang="en-US" dirty="0" smtClean="0">
                <a:latin typeface="Arial" charset="0"/>
                <a:cs typeface="Arial" charset="0"/>
              </a:rPr>
              <a:t>Worst-case run time</a:t>
            </a:r>
          </a:p>
          <a:p>
            <a:pPr>
              <a:buFont typeface="Arial" charset="0"/>
              <a:buNone/>
            </a:pPr>
            <a:r>
              <a:rPr lang="en-US" dirty="0" smtClean="0">
                <a:latin typeface="Arial" charset="0"/>
                <a:cs typeface="Arial" charset="0"/>
              </a:rPr>
              <a:t>	</a:t>
            </a:r>
          </a:p>
          <a:p>
            <a:pPr>
              <a:buFont typeface="Arial" charset="0"/>
              <a:buNone/>
            </a:pPr>
            <a:r>
              <a:rPr lang="en-US" dirty="0" smtClean="0">
                <a:latin typeface="Arial" charset="0"/>
                <a:cs typeface="Arial" charset="0"/>
              </a:rPr>
              <a:t>	In many cases, these will be significantly different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mtClean="0">
              <a:latin typeface="Arial" charset="0"/>
              <a:cs typeface="Arial" charset="0"/>
            </a:endParaRPr>
          </a:p>
        </p:txBody>
      </p:sp>
      <p:sp>
        <p:nvSpPr>
          <p:cNvPr id="92163"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Searching a list linearly is simple enough</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We will count the number of comparisons</a:t>
            </a:r>
          </a:p>
          <a:p>
            <a:pPr lvl="1"/>
            <a:r>
              <a:rPr lang="en-US" dirty="0" smtClean="0">
                <a:latin typeface="Arial" charset="0"/>
                <a:cs typeface="Arial" charset="0"/>
              </a:rPr>
              <a:t>Best case:</a:t>
            </a:r>
          </a:p>
          <a:p>
            <a:pPr lvl="2"/>
            <a:r>
              <a:rPr lang="en-US" dirty="0" smtClean="0">
                <a:latin typeface="Arial" charset="0"/>
                <a:cs typeface="Arial" charset="0"/>
              </a:rPr>
              <a:t>The first element is the one we’re looking for: </a:t>
            </a:r>
            <a:r>
              <a:rPr lang="en-US" b="1" dirty="0" smtClean="0">
                <a:latin typeface="Times New Roman" pitchFamily="18" charset="0"/>
                <a:cs typeface="Arial" charset="0"/>
              </a:rPr>
              <a:t>O</a:t>
            </a:r>
            <a:r>
              <a:rPr lang="en-US" dirty="0" smtClean="0">
                <a:latin typeface="Times New Roman" pitchFamily="18" charset="0"/>
                <a:cs typeface="Arial" charset="0"/>
              </a:rPr>
              <a:t>(1)</a:t>
            </a:r>
            <a:endParaRPr lang="en-US" dirty="0" smtClean="0">
              <a:latin typeface="Arial" charset="0"/>
              <a:cs typeface="Arial" charset="0"/>
            </a:endParaRPr>
          </a:p>
          <a:p>
            <a:pPr lvl="1"/>
            <a:r>
              <a:rPr lang="en-US" dirty="0" smtClean="0">
                <a:latin typeface="Arial" charset="0"/>
                <a:cs typeface="Arial" charset="0"/>
              </a:rPr>
              <a:t>Worst case:</a:t>
            </a:r>
          </a:p>
          <a:p>
            <a:pPr lvl="2"/>
            <a:r>
              <a:rPr lang="en-US" dirty="0" smtClean="0">
                <a:latin typeface="Arial" charset="0"/>
                <a:cs typeface="Arial" charset="0"/>
              </a:rPr>
              <a:t>The last element is the one we’re looking for, or it is not in the list: </a:t>
            </a:r>
            <a:r>
              <a:rPr lang="en-US" b="1" dirty="0" smtClean="0">
                <a:latin typeface="Times New Roman" pitchFamily="18" charset="0"/>
                <a:cs typeface="Arial" charset="0"/>
              </a:rPr>
              <a:t>O</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a:t>
            </a:r>
          </a:p>
          <a:p>
            <a:pPr lvl="1"/>
            <a:r>
              <a:rPr lang="en-US" dirty="0" smtClean="0">
                <a:latin typeface="Arial" charset="0"/>
                <a:cs typeface="Arial" charset="0"/>
              </a:rPr>
              <a:t>Average case?</a:t>
            </a:r>
          </a:p>
          <a:p>
            <a:pPr lvl="2"/>
            <a:r>
              <a:rPr lang="en-US" dirty="0" smtClean="0">
                <a:latin typeface="Arial" charset="0"/>
                <a:cs typeface="Arial" charset="0"/>
              </a:rPr>
              <a:t>We need some information about the list...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z="3200" smtClean="0">
              <a:latin typeface="Arial" charset="0"/>
              <a:cs typeface="Arial" charset="0"/>
            </a:endParaRPr>
          </a:p>
        </p:txBody>
      </p:sp>
      <p:sp>
        <p:nvSpPr>
          <p:cNvPr id="12292"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Assume the case we are looking for is in the list and equally likely distributed</a:t>
            </a:r>
          </a:p>
          <a:p>
            <a:pPr>
              <a:buFont typeface="Arial" charset="0"/>
              <a:buNone/>
            </a:pPr>
            <a:r>
              <a:rPr lang="en-US" dirty="0" smtClean="0">
                <a:latin typeface="Arial" charset="0"/>
                <a:cs typeface="Arial" charset="0"/>
              </a:rPr>
              <a:t>	</a:t>
            </a:r>
          </a:p>
          <a:p>
            <a:pPr>
              <a:buFont typeface="Arial" charset="0"/>
              <a:buNone/>
            </a:pPr>
            <a:r>
              <a:rPr lang="en-US" dirty="0" smtClean="0">
                <a:latin typeface="Arial" charset="0"/>
                <a:cs typeface="Arial" charset="0"/>
              </a:rPr>
              <a:t>	If the list is of size </a:t>
            </a:r>
            <a:r>
              <a:rPr lang="en-US" i="1" dirty="0" smtClean="0">
                <a:latin typeface="Times New Roman" pitchFamily="18" charset="0"/>
                <a:cs typeface="Arial" charset="0"/>
              </a:rPr>
              <a:t>n</a:t>
            </a:r>
            <a:r>
              <a:rPr lang="en-US" dirty="0" smtClean="0">
                <a:latin typeface="Arial" charset="0"/>
                <a:cs typeface="Arial" charset="0"/>
              </a:rPr>
              <a:t>, then there is a </a:t>
            </a:r>
            <a:r>
              <a:rPr lang="en-US" dirty="0" smtClean="0">
                <a:latin typeface="Times New Roman" pitchFamily="18" charset="0"/>
                <a:cs typeface="Arial" charset="0"/>
              </a:rPr>
              <a:t>1/</a:t>
            </a:r>
            <a:r>
              <a:rPr lang="en-US" i="1" dirty="0" smtClean="0">
                <a:latin typeface="Times New Roman" pitchFamily="18" charset="0"/>
                <a:cs typeface="Arial" charset="0"/>
              </a:rPr>
              <a:t>n</a:t>
            </a:r>
            <a:r>
              <a:rPr lang="en-US" dirty="0" smtClean="0">
                <a:latin typeface="Arial" charset="0"/>
                <a:cs typeface="Arial" charset="0"/>
              </a:rPr>
              <a:t> chance of it being in the </a:t>
            </a:r>
            <a:r>
              <a:rPr lang="en-US" i="1" dirty="0" smtClean="0">
                <a:latin typeface="Times New Roman" pitchFamily="18" charset="0"/>
                <a:cs typeface="Arial" charset="0"/>
              </a:rPr>
              <a:t>k</a:t>
            </a:r>
            <a:r>
              <a:rPr lang="en-US" baseline="30000" dirty="0" smtClean="0">
                <a:latin typeface="Arial" charset="0"/>
                <a:cs typeface="Arial" charset="0"/>
              </a:rPr>
              <a:t>th</a:t>
            </a:r>
            <a:r>
              <a:rPr lang="en-US" dirty="0" smtClean="0">
                <a:latin typeface="Arial" charset="0"/>
                <a:cs typeface="Arial" charset="0"/>
              </a:rPr>
              <a:t> location</a:t>
            </a:r>
          </a:p>
          <a:p>
            <a:pPr>
              <a:buFont typeface="Arial" charset="0"/>
              <a:buNone/>
            </a:pPr>
            <a:r>
              <a:rPr lang="en-US" dirty="0" smtClean="0">
                <a:latin typeface="Arial" charset="0"/>
                <a:cs typeface="Arial" charset="0"/>
              </a:rPr>
              <a:t>	</a:t>
            </a:r>
          </a:p>
          <a:p>
            <a:pPr>
              <a:buFont typeface="Arial" charset="0"/>
              <a:buNone/>
            </a:pPr>
            <a:r>
              <a:rPr lang="en-US" dirty="0" smtClean="0">
                <a:latin typeface="Arial" charset="0"/>
                <a:cs typeface="Arial" charset="0"/>
              </a:rPr>
              <a:t>	Thus, we sum</a:t>
            </a: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a:p>
            <a:pPr>
              <a:buFont typeface="Arial" charset="0"/>
              <a:buNone/>
            </a:pPr>
            <a:r>
              <a:rPr lang="en-US" dirty="0" smtClean="0">
                <a:latin typeface="Arial" charset="0"/>
                <a:cs typeface="Arial" charset="0"/>
              </a:rPr>
              <a:t>	which is </a:t>
            </a:r>
            <a:r>
              <a:rPr lang="en-US" b="1" dirty="0" smtClean="0">
                <a:latin typeface="Times New Roman" pitchFamily="18" charset="0"/>
                <a:cs typeface="Arial" charset="0"/>
              </a:rPr>
              <a:t>O</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a:t>
            </a:r>
          </a:p>
        </p:txBody>
      </p:sp>
      <p:graphicFrame>
        <p:nvGraphicFramePr>
          <p:cNvPr id="12290" name="Object 4"/>
          <p:cNvGraphicFramePr>
            <a:graphicFrameLocks noChangeAspect="1"/>
          </p:cNvGraphicFramePr>
          <p:nvPr>
            <p:extLst>
              <p:ext uri="{D42A27DB-BD31-4B8C-83A1-F6EECF244321}">
                <p14:modId xmlns:p14="http://schemas.microsoft.com/office/powerpoint/2010/main" val="558514658"/>
              </p:ext>
            </p:extLst>
          </p:nvPr>
        </p:nvGraphicFramePr>
        <p:xfrm>
          <a:off x="3275013" y="4171950"/>
          <a:ext cx="3176587" cy="841375"/>
        </p:xfrm>
        <a:graphic>
          <a:graphicData uri="http://schemas.openxmlformats.org/presentationml/2006/ole">
            <mc:AlternateContent xmlns:mc="http://schemas.openxmlformats.org/markup-compatibility/2006">
              <mc:Choice xmlns:v="urn:schemas-microsoft-com:vml" Requires="v">
                <p:oleObj spid="_x0000_s291850" name="Equation" r:id="rId4" imgW="1485720" imgH="393480" progId="Equation.DSMT4">
                  <p:embed/>
                </p:oleObj>
              </mc:Choice>
              <mc:Fallback>
                <p:oleObj name="Equation" r:id="rId4" imgW="1485720" imgH="393480" progId="Equation.DSMT4">
                  <p:embed/>
                  <p:pic>
                    <p:nvPicPr>
                      <p:cNvPr id="0" name="Object 4"/>
                      <p:cNvPicPr>
                        <a:picLocks noChangeAspect="1" noChangeArrowheads="1"/>
                      </p:cNvPicPr>
                      <p:nvPr/>
                    </p:nvPicPr>
                    <p:blipFill>
                      <a:blip r:embed="rId5"/>
                      <a:srcRect/>
                      <a:stretch>
                        <a:fillRect/>
                      </a:stretch>
                    </p:blipFill>
                    <p:spPr bwMode="auto">
                      <a:xfrm>
                        <a:off x="3275013" y="4171950"/>
                        <a:ext cx="3176587"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z="3600" smtClean="0">
              <a:latin typeface="Arial" charset="0"/>
              <a:cs typeface="Arial" charset="0"/>
            </a:endParaRPr>
          </a:p>
        </p:txBody>
      </p:sp>
      <p:sp>
        <p:nvSpPr>
          <p:cNvPr id="13316"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Suppose we have a different distribution:</a:t>
            </a:r>
          </a:p>
          <a:p>
            <a:pPr lvl="1"/>
            <a:r>
              <a:rPr lang="en-US" dirty="0" smtClean="0">
                <a:latin typeface="Arial" charset="0"/>
                <a:cs typeface="Arial" charset="0"/>
              </a:rPr>
              <a:t>there is a 50% chance that the element is the first</a:t>
            </a:r>
          </a:p>
          <a:p>
            <a:pPr lvl="1"/>
            <a:r>
              <a:rPr lang="en-US" dirty="0" smtClean="0">
                <a:latin typeface="Arial" charset="0"/>
                <a:cs typeface="Arial" charset="0"/>
              </a:rPr>
              <a:t>for each subsequent element, the probability is reduced by ½ </a:t>
            </a:r>
          </a:p>
          <a:p>
            <a:pPr>
              <a:buFont typeface="Arial" charset="0"/>
              <a:buNone/>
            </a:pPr>
            <a:r>
              <a:rPr lang="en-US" dirty="0" smtClean="0">
                <a:latin typeface="Arial" charset="0"/>
                <a:cs typeface="Arial" charset="0"/>
              </a:rPr>
              <a:t>	</a:t>
            </a:r>
          </a:p>
          <a:p>
            <a:pPr>
              <a:buFont typeface="Arial" charset="0"/>
              <a:buNone/>
            </a:pPr>
            <a:r>
              <a:rPr lang="en-US" dirty="0" smtClean="0">
                <a:latin typeface="Arial" charset="0"/>
                <a:cs typeface="Arial" charset="0"/>
              </a:rPr>
              <a:t>	 We could write:</a:t>
            </a:r>
          </a:p>
        </p:txBody>
      </p:sp>
      <p:graphicFrame>
        <p:nvGraphicFramePr>
          <p:cNvPr id="13314" name="Object 4"/>
          <p:cNvGraphicFramePr>
            <a:graphicFrameLocks noChangeAspect="1"/>
          </p:cNvGraphicFramePr>
          <p:nvPr>
            <p:extLst>
              <p:ext uri="{D42A27DB-BD31-4B8C-83A1-F6EECF244321}">
                <p14:modId xmlns:p14="http://schemas.microsoft.com/office/powerpoint/2010/main" val="2943797214"/>
              </p:ext>
            </p:extLst>
          </p:nvPr>
        </p:nvGraphicFramePr>
        <p:xfrm>
          <a:off x="3449638" y="4006850"/>
          <a:ext cx="2316162" cy="896938"/>
        </p:xfrm>
        <a:graphic>
          <a:graphicData uri="http://schemas.openxmlformats.org/presentationml/2006/ole">
            <mc:AlternateContent xmlns:mc="http://schemas.openxmlformats.org/markup-compatibility/2006">
              <mc:Choice xmlns:v="urn:schemas-microsoft-com:vml" Requires="v">
                <p:oleObj spid="_x0000_s292874" name="Equation" r:id="rId4" imgW="1015920" imgH="393480" progId="Equation.DSMT4">
                  <p:embed/>
                </p:oleObj>
              </mc:Choice>
              <mc:Fallback>
                <p:oleObj name="Equation" r:id="rId4" imgW="1015920" imgH="393480" progId="Equation.DSMT4">
                  <p:embed/>
                  <p:pic>
                    <p:nvPicPr>
                      <p:cNvPr id="0" name="Object 4"/>
                      <p:cNvPicPr>
                        <a:picLocks noChangeAspect="1" noChangeArrowheads="1"/>
                      </p:cNvPicPr>
                      <p:nvPr/>
                    </p:nvPicPr>
                    <p:blipFill>
                      <a:blip r:embed="rId5"/>
                      <a:srcRect/>
                      <a:stretch>
                        <a:fillRect/>
                      </a:stretch>
                    </p:blipFill>
                    <p:spPr bwMode="auto">
                      <a:xfrm>
                        <a:off x="3449638" y="4006850"/>
                        <a:ext cx="2316162" cy="896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mtClean="0">
              <a:latin typeface="Arial" charset="0"/>
              <a:cs typeface="Arial" charset="0"/>
            </a:endParaRPr>
          </a:p>
        </p:txBody>
      </p:sp>
      <p:sp>
        <p:nvSpPr>
          <p:cNvPr id="93187"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You’re not expected to know this for the final, however, for interest:</a:t>
            </a:r>
          </a:p>
          <a:p>
            <a:pPr>
              <a:buFont typeface="Wingdings" pitchFamily="2" charset="2"/>
              <a:buNone/>
            </a:pPr>
            <a:endParaRPr lang="en-US" sz="1600" b="1" dirty="0" smtClean="0">
              <a:latin typeface="Courier New" pitchFamily="49" charset="0"/>
              <a:cs typeface="Arial" charset="0"/>
            </a:endParaRPr>
          </a:p>
          <a:p>
            <a:pPr>
              <a:buFont typeface="Wingdings" pitchFamily="2" charset="2"/>
              <a:buNone/>
            </a:pPr>
            <a:r>
              <a:rPr lang="en-US" sz="1600" b="1" dirty="0" smtClean="0">
                <a:latin typeface="Courier New" pitchFamily="49" charset="0"/>
                <a:cs typeface="Arial" charset="0"/>
              </a:rPr>
              <a:t>&gt; </a:t>
            </a:r>
            <a:r>
              <a:rPr lang="en-US" sz="1600" b="1" dirty="0" smtClean="0">
                <a:solidFill>
                  <a:srgbClr val="FF0000"/>
                </a:solidFill>
                <a:latin typeface="Courier New" pitchFamily="49" charset="0"/>
                <a:cs typeface="Arial" charset="0"/>
              </a:rPr>
              <a:t>sum( k/2^k, k = 1..infinity );</a:t>
            </a:r>
          </a:p>
          <a:p>
            <a:pPr algn="ctr">
              <a:buFont typeface="Wingdings" pitchFamily="2" charset="2"/>
              <a:buNone/>
            </a:pPr>
            <a:r>
              <a:rPr lang="en-US" dirty="0" smtClean="0">
                <a:solidFill>
                  <a:srgbClr val="0000FF"/>
                </a:solidFill>
                <a:latin typeface="Times New Roman" pitchFamily="18" charset="0"/>
                <a:cs typeface="Arial" charset="0"/>
              </a:rPr>
              <a:t>2</a:t>
            </a:r>
            <a:endParaRPr lang="en-US" dirty="0" smtClean="0">
              <a:solidFill>
                <a:srgbClr val="0000FF"/>
              </a:solidFill>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Thus, the average case is </a:t>
            </a:r>
            <a:r>
              <a:rPr lang="en-US" b="1" dirty="0" smtClean="0">
                <a:latin typeface="Times New Roman" pitchFamily="18" charset="0"/>
                <a:cs typeface="Arial" charset="0"/>
              </a:rPr>
              <a:t>O</a:t>
            </a:r>
            <a:r>
              <a:rPr lang="en-US" dirty="0" smtClean="0">
                <a:latin typeface="Times New Roman" pitchFamily="18" charset="0"/>
                <a:cs typeface="Arial" charset="0"/>
              </a:rPr>
              <a:t>(1)</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z="3600" smtClean="0">
              <a:latin typeface="Arial" charset="0"/>
              <a:cs typeface="Arial" charset="0"/>
            </a:endParaRPr>
          </a:p>
        </p:txBody>
      </p:sp>
      <p:sp>
        <p:nvSpPr>
          <p:cNvPr id="94211"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Previously, we had an example where we were looking for the number of times a particular assignment statement was executed:</a:t>
            </a:r>
          </a:p>
          <a:p>
            <a:pPr>
              <a:buFont typeface="Arial" charset="0"/>
              <a:buNone/>
            </a:pPr>
            <a:r>
              <a:rPr lang="en-US" sz="1600" dirty="0" smtClean="0">
                <a:latin typeface="Consolas" pitchFamily="49" charset="0"/>
                <a:cs typeface="Consolas" pitchFamily="49" charset="0"/>
              </a:rPr>
              <a:t> </a:t>
            </a:r>
          </a:p>
          <a:p>
            <a:pPr>
              <a:buFont typeface="Arial" charset="0"/>
              <a:buNone/>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find_max</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 array,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n ) {</a:t>
            </a:r>
          </a:p>
          <a:p>
            <a:pPr>
              <a:buFont typeface="Arial" charset="0"/>
              <a:buNone/>
            </a:pPr>
            <a:r>
              <a:rPr lang="en-US" sz="1600" dirty="0" smtClean="0">
                <a:latin typeface="Consolas" pitchFamily="49" charset="0"/>
                <a:cs typeface="Consolas" pitchFamily="49" charset="0"/>
              </a:rPr>
              <a:t>             max = array[0];</a:t>
            </a:r>
          </a:p>
          <a:p>
            <a:pPr>
              <a:buFont typeface="Arial" charset="0"/>
              <a:buNone/>
            </a:pPr>
            <a:endParaRPr lang="en-US" sz="1600" dirty="0" smtClean="0">
              <a:latin typeface="Consolas" pitchFamily="49" charset="0"/>
              <a:cs typeface="Consolas" pitchFamily="49" charset="0"/>
            </a:endParaRPr>
          </a:p>
          <a:p>
            <a:pPr>
              <a:buFont typeface="Arial" charset="0"/>
              <a:buNone/>
            </a:pPr>
            <a:r>
              <a:rPr lang="en-US" sz="1600" dirty="0" smtClean="0">
                <a:latin typeface="Consolas" pitchFamily="49" charset="0"/>
                <a:cs typeface="Consolas" pitchFamily="49" charset="0"/>
              </a:rPr>
              <a:t>             for (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a:t>
            </a:r>
            <a:r>
              <a:rPr lang="en-US" sz="1600" dirty="0" smtClean="0">
                <a:latin typeface="Consolas" pitchFamily="49" charset="0"/>
                <a:cs typeface="Consolas" pitchFamily="49" charset="0"/>
              </a:rPr>
              <a:t> = 1; </a:t>
            </a:r>
            <a:r>
              <a:rPr lang="en-US" sz="1600" dirty="0" err="1" smtClean="0">
                <a:latin typeface="Consolas" pitchFamily="49" charset="0"/>
                <a:cs typeface="Consolas" pitchFamily="49" charset="0"/>
              </a:rPr>
              <a:t>i</a:t>
            </a:r>
            <a:r>
              <a:rPr lang="en-US" sz="1600" dirty="0" smtClean="0">
                <a:latin typeface="Consolas" pitchFamily="49" charset="0"/>
                <a:cs typeface="Consolas" pitchFamily="49" charset="0"/>
              </a:rPr>
              <a:t> &lt; n; ++</a:t>
            </a:r>
            <a:r>
              <a:rPr lang="en-US" sz="1600" dirty="0" err="1" smtClean="0">
                <a:latin typeface="Consolas" pitchFamily="49" charset="0"/>
                <a:cs typeface="Consolas" pitchFamily="49" charset="0"/>
              </a:rPr>
              <a:t>i</a:t>
            </a:r>
            <a:r>
              <a:rPr lang="en-US" sz="1600" dirty="0" smtClean="0">
                <a:latin typeface="Consolas" pitchFamily="49" charset="0"/>
                <a:cs typeface="Consolas" pitchFamily="49" charset="0"/>
              </a:rPr>
              <a:t> ) {</a:t>
            </a:r>
          </a:p>
          <a:p>
            <a:pPr>
              <a:buFont typeface="Arial" charset="0"/>
              <a:buNone/>
            </a:pPr>
            <a:r>
              <a:rPr lang="en-US" sz="1600" dirty="0" smtClean="0">
                <a:latin typeface="Consolas" pitchFamily="49" charset="0"/>
                <a:cs typeface="Consolas" pitchFamily="49" charset="0"/>
              </a:rPr>
              <a:t>                 if ( array[</a:t>
            </a:r>
            <a:r>
              <a:rPr lang="en-US" sz="1600" dirty="0" err="1" smtClean="0">
                <a:latin typeface="Consolas" pitchFamily="49" charset="0"/>
                <a:cs typeface="Consolas" pitchFamily="49" charset="0"/>
              </a:rPr>
              <a:t>i</a:t>
            </a:r>
            <a:r>
              <a:rPr lang="en-US" sz="1600" dirty="0" smtClean="0">
                <a:latin typeface="Consolas" pitchFamily="49" charset="0"/>
                <a:cs typeface="Consolas" pitchFamily="49" charset="0"/>
              </a:rPr>
              <a:t>] &gt; max ) {</a:t>
            </a:r>
          </a:p>
          <a:p>
            <a:pPr>
              <a:buFont typeface="Arial" charset="0"/>
              <a:buNone/>
            </a:pPr>
            <a:r>
              <a:rPr lang="en-US" sz="1600" dirty="0" smtClean="0">
                <a:latin typeface="Consolas" pitchFamily="49" charset="0"/>
                <a:cs typeface="Consolas" pitchFamily="49" charset="0"/>
              </a:rPr>
              <a:t>                     </a:t>
            </a:r>
            <a:r>
              <a:rPr lang="en-US" sz="1600" dirty="0" smtClean="0">
                <a:solidFill>
                  <a:srgbClr val="FF0000"/>
                </a:solidFill>
                <a:latin typeface="Consolas" pitchFamily="49" charset="0"/>
                <a:cs typeface="Consolas" pitchFamily="49" charset="0"/>
              </a:rPr>
              <a:t>max = array[</a:t>
            </a:r>
            <a:r>
              <a:rPr lang="en-US" sz="1600" dirty="0" err="1" smtClean="0">
                <a:solidFill>
                  <a:srgbClr val="FF0000"/>
                </a:solidFill>
                <a:latin typeface="Consolas" pitchFamily="49" charset="0"/>
                <a:cs typeface="Consolas" pitchFamily="49" charset="0"/>
              </a:rPr>
              <a:t>i</a:t>
            </a:r>
            <a:r>
              <a:rPr lang="en-US" sz="1600" dirty="0" smtClean="0">
                <a:solidFill>
                  <a:srgbClr val="FF0000"/>
                </a:solidFill>
                <a:latin typeface="Consolas" pitchFamily="49" charset="0"/>
                <a:cs typeface="Consolas" pitchFamily="49" charset="0"/>
              </a:rPr>
              <a:t>];</a:t>
            </a:r>
          </a:p>
          <a:p>
            <a:pPr>
              <a:buFont typeface="Arial" charset="0"/>
              <a:buNone/>
            </a:pPr>
            <a:r>
              <a:rPr lang="en-US" sz="1600" dirty="0" smtClean="0">
                <a:latin typeface="Consolas" pitchFamily="49" charset="0"/>
                <a:cs typeface="Consolas" pitchFamily="49" charset="0"/>
              </a:rPr>
              <a:t>                 }</a:t>
            </a:r>
          </a:p>
          <a:p>
            <a:pPr>
              <a:buFont typeface="Arial" charset="0"/>
              <a:buNone/>
            </a:pPr>
            <a:r>
              <a:rPr lang="en-US" sz="1600" dirty="0" smtClean="0">
                <a:latin typeface="Consolas" pitchFamily="49" charset="0"/>
                <a:cs typeface="Consolas" pitchFamily="49" charset="0"/>
              </a:rPr>
              <a:t>             }</a:t>
            </a:r>
          </a:p>
          <a:p>
            <a:pPr>
              <a:buFont typeface="Arial" charset="0"/>
              <a:buNone/>
            </a:pPr>
            <a:endParaRPr lang="en-US" sz="1600" dirty="0" smtClean="0">
              <a:latin typeface="Consolas" pitchFamily="49" charset="0"/>
              <a:cs typeface="Consolas" pitchFamily="49" charset="0"/>
            </a:endParaRPr>
          </a:p>
          <a:p>
            <a:pPr>
              <a:buFont typeface="Arial" charset="0"/>
              <a:buNone/>
            </a:pPr>
            <a:r>
              <a:rPr lang="en-US" sz="1600" dirty="0" smtClean="0">
                <a:latin typeface="Consolas" pitchFamily="49" charset="0"/>
                <a:cs typeface="Consolas" pitchFamily="49" charset="0"/>
              </a:rPr>
              <a:t>             return max;</a:t>
            </a:r>
          </a:p>
          <a:p>
            <a:pPr>
              <a:buFont typeface="Arial" charset="0"/>
              <a:buNone/>
            </a:pPr>
            <a:r>
              <a:rPr lang="en-US" sz="1600" dirty="0" smtClean="0">
                <a:latin typeface="Consolas" pitchFamily="49" charset="0"/>
                <a:cs typeface="Consolas" pitchFamily="49" charset="0"/>
              </a:rPr>
              <a:t>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z="3600" smtClean="0">
              <a:latin typeface="Arial" charset="0"/>
              <a:cs typeface="Arial" charset="0"/>
            </a:endParaRPr>
          </a:p>
        </p:txBody>
      </p:sp>
      <p:sp>
        <p:nvSpPr>
          <p:cNvPr id="95235"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This example is taken from </a:t>
            </a:r>
            <a:r>
              <a:rPr lang="en-US" dirty="0" err="1" smtClean="0">
                <a:latin typeface="Arial" charset="0"/>
                <a:cs typeface="Arial" charset="0"/>
              </a:rPr>
              <a:t>Preiss</a:t>
            </a:r>
            <a:endParaRPr lang="en-US" dirty="0" smtClean="0">
              <a:latin typeface="Arial" charset="0"/>
              <a:cs typeface="Arial" charset="0"/>
            </a:endParaRPr>
          </a:p>
          <a:p>
            <a:pPr lvl="1"/>
            <a:r>
              <a:rPr lang="en-US" dirty="0" smtClean="0">
                <a:latin typeface="Arial" charset="0"/>
                <a:cs typeface="Arial" charset="0"/>
              </a:rPr>
              <a:t>The best case was once (first element is largest)</a:t>
            </a:r>
          </a:p>
          <a:p>
            <a:pPr lvl="1"/>
            <a:r>
              <a:rPr lang="en-US" dirty="0" smtClean="0">
                <a:latin typeface="Arial" charset="0"/>
                <a:cs typeface="Arial" charset="0"/>
              </a:rPr>
              <a:t>The worst case was </a:t>
            </a:r>
            <a:r>
              <a:rPr lang="en-US" i="1" dirty="0" smtClean="0">
                <a:latin typeface="Times New Roman" pitchFamily="18" charset="0"/>
                <a:cs typeface="Arial" charset="0"/>
              </a:rPr>
              <a:t>n</a:t>
            </a:r>
            <a:r>
              <a:rPr lang="en-US" dirty="0" smtClean="0">
                <a:latin typeface="Arial" charset="0"/>
                <a:cs typeface="Arial" charset="0"/>
              </a:rPr>
              <a:t> times</a:t>
            </a:r>
          </a:p>
          <a:p>
            <a:pPr>
              <a:buFont typeface="Arial" charset="0"/>
              <a:buNone/>
            </a:pPr>
            <a:r>
              <a:rPr lang="en-US" dirty="0" smtClean="0">
                <a:latin typeface="Arial" charset="0"/>
                <a:cs typeface="Arial" charset="0"/>
              </a:rPr>
              <a:t>	</a:t>
            </a:r>
          </a:p>
          <a:p>
            <a:pPr>
              <a:buFont typeface="Arial" charset="0"/>
              <a:buNone/>
            </a:pPr>
            <a:r>
              <a:rPr lang="en-US" dirty="0" smtClean="0">
                <a:latin typeface="Arial" charset="0"/>
                <a:cs typeface="Arial" charset="0"/>
              </a:rPr>
              <a:t>	For the average case, we must consider:</a:t>
            </a:r>
          </a:p>
          <a:p>
            <a:pPr lvl="1"/>
            <a:r>
              <a:rPr lang="en-US" dirty="0" smtClean="0">
                <a:latin typeface="Arial" charset="0"/>
                <a:cs typeface="Arial" charset="0"/>
              </a:rPr>
              <a:t>What is the probability that the </a:t>
            </a:r>
            <a:r>
              <a:rPr lang="en-US" i="1" dirty="0" err="1" smtClean="0">
                <a:latin typeface="Times New Roman" pitchFamily="18" charset="0"/>
                <a:cs typeface="Times New Roman" pitchFamily="18" charset="0"/>
              </a:rPr>
              <a:t>i</a:t>
            </a:r>
            <a:r>
              <a:rPr lang="en-US" baseline="30000" dirty="0" err="1" smtClean="0">
                <a:latin typeface="Arial" charset="0"/>
                <a:cs typeface="Arial" charset="0"/>
              </a:rPr>
              <a:t>th</a:t>
            </a:r>
            <a:r>
              <a:rPr lang="en-US" dirty="0" smtClean="0">
                <a:latin typeface="Arial" charset="0"/>
                <a:cs typeface="Arial" charset="0"/>
              </a:rPr>
              <a:t> object is the largest of the first </a:t>
            </a:r>
            <a:r>
              <a:rPr lang="en-US" i="1" dirty="0" err="1" smtClean="0">
                <a:latin typeface="Times New Roman" pitchFamily="18" charset="0"/>
                <a:cs typeface="Times New Roman" pitchFamily="18" charset="0"/>
              </a:rPr>
              <a:t>i</a:t>
            </a:r>
            <a:r>
              <a:rPr lang="en-US" i="1" dirty="0" smtClean="0">
                <a:latin typeface="Arial" charset="0"/>
                <a:cs typeface="Arial" charset="0"/>
              </a:rPr>
              <a:t> </a:t>
            </a:r>
            <a:r>
              <a:rPr lang="en-US" dirty="0" smtClean="0">
                <a:latin typeface="Arial" charset="0"/>
                <a:cs typeface="Arial" charset="0"/>
              </a:rPr>
              <a:t>objects?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z="3600" smtClean="0">
              <a:latin typeface="Arial" charset="0"/>
              <a:cs typeface="Arial" charset="0"/>
            </a:endParaRPr>
          </a:p>
        </p:txBody>
      </p:sp>
      <p:sp>
        <p:nvSpPr>
          <p:cNvPr id="14340"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To consider this question, we must assume that elements in the array are evenly distributed</a:t>
            </a:r>
          </a:p>
          <a:p>
            <a:pPr>
              <a:buFont typeface="Arial" charset="0"/>
              <a:buNone/>
            </a:pPr>
            <a:r>
              <a:rPr lang="en-US" dirty="0" smtClean="0">
                <a:latin typeface="Arial" charset="0"/>
                <a:cs typeface="Arial" charset="0"/>
              </a:rPr>
              <a:t>	</a:t>
            </a:r>
          </a:p>
          <a:p>
            <a:pPr>
              <a:buFont typeface="Arial" charset="0"/>
              <a:buNone/>
            </a:pPr>
            <a:r>
              <a:rPr lang="en-US" dirty="0" smtClean="0">
                <a:latin typeface="Arial" charset="0"/>
                <a:cs typeface="Arial" charset="0"/>
              </a:rPr>
              <a:t>	Thus, given a sub-list of size </a:t>
            </a:r>
            <a:r>
              <a:rPr lang="en-US" i="1" dirty="0" smtClean="0">
                <a:latin typeface="Times New Roman" pitchFamily="18" charset="0"/>
                <a:cs typeface="Arial" charset="0"/>
              </a:rPr>
              <a:t>k</a:t>
            </a:r>
            <a:r>
              <a:rPr lang="en-US" dirty="0" smtClean="0">
                <a:latin typeface="Arial" charset="0"/>
                <a:cs typeface="Arial" charset="0"/>
              </a:rPr>
              <a:t>, the probability that any one element is the largest is </a:t>
            </a:r>
            <a:r>
              <a:rPr lang="en-US" dirty="0" smtClean="0">
                <a:latin typeface="Times New Roman" pitchFamily="18" charset="0"/>
                <a:cs typeface="Arial" charset="0"/>
              </a:rPr>
              <a:t>1/</a:t>
            </a:r>
            <a:r>
              <a:rPr lang="en-US" i="1" dirty="0" smtClean="0">
                <a:latin typeface="Times New Roman" pitchFamily="18" charset="0"/>
                <a:cs typeface="Arial" charset="0"/>
              </a:rPr>
              <a:t>k</a:t>
            </a:r>
            <a:endParaRPr lang="en-US" dirty="0" smtClean="0">
              <a:latin typeface="Arial" charset="0"/>
              <a:cs typeface="Arial" charset="0"/>
            </a:endParaRPr>
          </a:p>
          <a:p>
            <a:pPr>
              <a:buFont typeface="Arial" charset="0"/>
              <a:buNone/>
            </a:pPr>
            <a:r>
              <a:rPr lang="en-US" dirty="0" smtClean="0">
                <a:latin typeface="Arial" charset="0"/>
                <a:cs typeface="Arial" charset="0"/>
              </a:rPr>
              <a:t>	</a:t>
            </a:r>
          </a:p>
          <a:p>
            <a:pPr>
              <a:buFont typeface="Arial" charset="0"/>
              <a:buNone/>
            </a:pPr>
            <a:r>
              <a:rPr lang="en-US" dirty="0" smtClean="0">
                <a:latin typeface="Arial" charset="0"/>
                <a:cs typeface="Arial" charset="0"/>
              </a:rPr>
              <a:t>	Thus, given a value </a:t>
            </a:r>
            <a:r>
              <a:rPr lang="en-US" i="1" dirty="0" err="1" smtClean="0">
                <a:latin typeface="Times New Roman" pitchFamily="18" charset="0"/>
                <a:cs typeface="Arial" charset="0"/>
              </a:rPr>
              <a:t>i</a:t>
            </a:r>
            <a:r>
              <a:rPr lang="en-US" dirty="0" smtClean="0">
                <a:latin typeface="Arial" charset="0"/>
                <a:cs typeface="Arial" charset="0"/>
              </a:rPr>
              <a:t>, there are </a:t>
            </a:r>
            <a:r>
              <a:rPr lang="en-US" i="1" dirty="0" err="1" smtClean="0">
                <a:latin typeface="Times New Roman" pitchFamily="18" charset="0"/>
                <a:cs typeface="Arial" charset="0"/>
              </a:rPr>
              <a:t>i</a:t>
            </a:r>
            <a:r>
              <a:rPr lang="en-US" dirty="0" smtClean="0">
                <a:latin typeface="Times New Roman" pitchFamily="18" charset="0"/>
                <a:cs typeface="Arial" charset="0"/>
              </a:rPr>
              <a:t> + 1</a:t>
            </a:r>
            <a:r>
              <a:rPr lang="en-US" dirty="0" smtClean="0">
                <a:latin typeface="Arial" charset="0"/>
                <a:cs typeface="Arial" charset="0"/>
              </a:rPr>
              <a:t> objects, hence</a:t>
            </a:r>
          </a:p>
          <a:p>
            <a:endParaRPr lang="en-US" sz="1800" dirty="0" smtClean="0">
              <a:latin typeface="Arial" charset="0"/>
              <a:cs typeface="Arial" charset="0"/>
            </a:endParaRPr>
          </a:p>
        </p:txBody>
      </p:sp>
      <p:graphicFrame>
        <p:nvGraphicFramePr>
          <p:cNvPr id="14338" name="Object 4"/>
          <p:cNvGraphicFramePr>
            <a:graphicFrameLocks noChangeAspect="1"/>
          </p:cNvGraphicFramePr>
          <p:nvPr/>
        </p:nvGraphicFramePr>
        <p:xfrm>
          <a:off x="3347864" y="4293096"/>
          <a:ext cx="2808312" cy="1123325"/>
        </p:xfrm>
        <a:graphic>
          <a:graphicData uri="http://schemas.openxmlformats.org/presentationml/2006/ole">
            <mc:AlternateContent xmlns:mc="http://schemas.openxmlformats.org/markup-compatibility/2006">
              <mc:Choice xmlns:v="urn:schemas-microsoft-com:vml" Requires="v">
                <p:oleObj spid="_x0000_s293898" name="Equation" r:id="rId4" imgW="1206360" imgH="482400" progId="Equation.3">
                  <p:embed/>
                </p:oleObj>
              </mc:Choice>
              <mc:Fallback>
                <p:oleObj name="Equation" r:id="rId4" imgW="1206360" imgH="482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4293096"/>
                        <a:ext cx="2808312" cy="1123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mtClean="0">
              <a:latin typeface="Arial" charset="0"/>
              <a:cs typeface="Arial" charset="0"/>
            </a:endParaRPr>
          </a:p>
        </p:txBody>
      </p:sp>
      <p:sp>
        <p:nvSpPr>
          <p:cNvPr id="96259" name="Rectangle 3"/>
          <p:cNvSpPr>
            <a:spLocks noGrp="1"/>
          </p:cNvSpPr>
          <p:nvPr>
            <p:ph type="body" idx="4294967295"/>
          </p:nvPr>
        </p:nvSpPr>
        <p:spPr/>
        <p:txBody>
          <a:bodyPr/>
          <a:lstStyle/>
          <a:p>
            <a:pPr>
              <a:buFont typeface="Arial" charset="0"/>
              <a:buNone/>
            </a:pPr>
            <a:r>
              <a:rPr lang="en-US" sz="2800" dirty="0" smtClean="0">
                <a:latin typeface="Arial" charset="0"/>
                <a:cs typeface="Arial" charset="0"/>
              </a:rPr>
              <a:t>	</a:t>
            </a:r>
            <a:r>
              <a:rPr lang="en-US" dirty="0" smtClean="0">
                <a:latin typeface="Arial" charset="0"/>
                <a:cs typeface="Arial" charset="0"/>
              </a:rPr>
              <a:t>We can approximate the sum by an integral – what is the area under:</a:t>
            </a:r>
          </a:p>
        </p:txBody>
      </p:sp>
      <p:pic>
        <p:nvPicPr>
          <p:cNvPr id="297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61293"/>
            <a:ext cx="86582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p:txBody>
          <a:bodyPr/>
          <a:lstStyle/>
          <a:p>
            <a:r>
              <a:rPr lang="en-US" smtClean="0">
                <a:latin typeface="Arial" charset="0"/>
                <a:cs typeface="Arial" charset="0"/>
              </a:rPr>
              <a:t>Motivation</a:t>
            </a:r>
          </a:p>
        </p:txBody>
      </p:sp>
      <p:sp>
        <p:nvSpPr>
          <p:cNvPr id="28675" name="Rectangle 3"/>
          <p:cNvSpPr>
            <a:spLocks noGrp="1"/>
          </p:cNvSpPr>
          <p:nvPr>
            <p:ph type="body" idx="4294967295"/>
          </p:nvPr>
        </p:nvSpPr>
        <p:spPr>
          <a:xfrm>
            <a:off x="457200" y="1639888"/>
            <a:ext cx="8229600" cy="4525962"/>
          </a:xfrm>
        </p:spPr>
        <p:txBody>
          <a:bodyPr/>
          <a:lstStyle/>
          <a:p>
            <a:pPr>
              <a:buFont typeface="Arial" charset="0"/>
              <a:buNone/>
            </a:pPr>
            <a:r>
              <a:rPr lang="en-CA" smtClean="0">
                <a:latin typeface="Arial" charset="0"/>
                <a:cs typeface="Arial" charset="0"/>
              </a:rPr>
              <a:t>	To properly investigate the determination of run times asymptotically:</a:t>
            </a:r>
          </a:p>
          <a:p>
            <a:pPr lvl="1"/>
            <a:r>
              <a:rPr lang="en-CA" smtClean="0">
                <a:latin typeface="Arial" charset="0"/>
                <a:cs typeface="Arial" charset="0"/>
              </a:rPr>
              <a:t>We will begin with machine instructions</a:t>
            </a:r>
          </a:p>
          <a:p>
            <a:pPr lvl="1"/>
            <a:r>
              <a:rPr lang="en-CA" smtClean="0">
                <a:latin typeface="Arial" charset="0"/>
                <a:cs typeface="Arial" charset="0"/>
              </a:rPr>
              <a:t>Discuss operations</a:t>
            </a:r>
          </a:p>
          <a:p>
            <a:pPr lvl="1"/>
            <a:r>
              <a:rPr lang="en-CA" smtClean="0">
                <a:latin typeface="Arial" charset="0"/>
                <a:cs typeface="Arial" charset="0"/>
              </a:rPr>
              <a:t>Control statements</a:t>
            </a:r>
          </a:p>
          <a:p>
            <a:pPr lvl="2"/>
            <a:r>
              <a:rPr lang="en-CA" sz="1400" smtClean="0">
                <a:latin typeface="Arial" charset="0"/>
                <a:cs typeface="Arial" charset="0"/>
              </a:rPr>
              <a:t>Conditional statements and loops</a:t>
            </a:r>
          </a:p>
          <a:p>
            <a:pPr lvl="1"/>
            <a:r>
              <a:rPr lang="en-CA" smtClean="0">
                <a:latin typeface="Arial" charset="0"/>
                <a:cs typeface="Arial" charset="0"/>
              </a:rPr>
              <a:t>Functions</a:t>
            </a:r>
          </a:p>
          <a:p>
            <a:pPr lvl="1"/>
            <a:r>
              <a:rPr lang="en-CA" smtClean="0">
                <a:latin typeface="Arial" charset="0"/>
                <a:cs typeface="Arial" charset="0"/>
              </a:rPr>
              <a:t>Recursive functions</a:t>
            </a:r>
            <a:endParaRPr lang="en-CA" sz="1400" smtClean="0">
              <a:latin typeface="Arial" charset="0"/>
              <a:cs typeface="Arial"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mtClean="0">
              <a:latin typeface="Arial" charset="0"/>
              <a:cs typeface="Arial" charset="0"/>
            </a:endParaRPr>
          </a:p>
        </p:txBody>
      </p:sp>
      <p:sp>
        <p:nvSpPr>
          <p:cNvPr id="97283"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We can approximate this by the </a:t>
            </a:r>
            <a:r>
              <a:rPr lang="en-US" dirty="0" smtClean="0">
                <a:latin typeface="Times New Roman" pitchFamily="18" charset="0"/>
                <a:cs typeface="Arial" charset="0"/>
              </a:rPr>
              <a:t>1/(</a:t>
            </a:r>
            <a:r>
              <a:rPr lang="en-US" i="1" dirty="0" smtClean="0">
                <a:latin typeface="Times New Roman" pitchFamily="18" charset="0"/>
                <a:cs typeface="Arial" charset="0"/>
              </a:rPr>
              <a:t>x</a:t>
            </a:r>
            <a:r>
              <a:rPr lang="en-US" dirty="0" smtClean="0">
                <a:latin typeface="Times New Roman" pitchFamily="18" charset="0"/>
                <a:cs typeface="Arial" charset="0"/>
              </a:rPr>
              <a:t> + 1)</a:t>
            </a:r>
            <a:r>
              <a:rPr lang="en-US" dirty="0" smtClean="0">
                <a:latin typeface="Arial" charset="0"/>
                <a:cs typeface="Arial" charset="0"/>
              </a:rPr>
              <a:t> integrated from </a:t>
            </a:r>
            <a:r>
              <a:rPr lang="en-US" dirty="0" smtClean="0">
                <a:latin typeface="Times New Roman" pitchFamily="18" charset="0"/>
                <a:cs typeface="Arial" charset="0"/>
              </a:rPr>
              <a:t>0</a:t>
            </a:r>
            <a:r>
              <a:rPr lang="en-US" dirty="0" smtClean="0">
                <a:latin typeface="Arial" charset="0"/>
                <a:cs typeface="Arial" charset="0"/>
              </a:rPr>
              <a:t> to </a:t>
            </a:r>
            <a:r>
              <a:rPr lang="en-US" i="1" dirty="0" smtClean="0">
                <a:latin typeface="Times New Roman" pitchFamily="18" charset="0"/>
                <a:cs typeface="Arial" charset="0"/>
              </a:rPr>
              <a:t>n</a:t>
            </a:r>
            <a:endParaRPr lang="en-US" dirty="0" smtClean="0">
              <a:latin typeface="Times New Roman" pitchFamily="18" charset="0"/>
              <a:cs typeface="Arial" charset="0"/>
            </a:endParaRPr>
          </a:p>
        </p:txBody>
      </p:sp>
      <p:pic>
        <p:nvPicPr>
          <p:cNvPr id="296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73016"/>
            <a:ext cx="86582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z="3600" smtClean="0">
              <a:latin typeface="Arial" charset="0"/>
              <a:cs typeface="Arial" charset="0"/>
            </a:endParaRPr>
          </a:p>
        </p:txBody>
      </p:sp>
      <p:sp>
        <p:nvSpPr>
          <p:cNvPr id="15364" name="Rectangle 3"/>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From calculus:</a:t>
            </a:r>
          </a:p>
          <a:p>
            <a:endParaRPr lang="en-US"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How about the error?  Our approximation would be useless if the error was </a:t>
            </a:r>
            <a:r>
              <a:rPr lang="en-US" b="1" dirty="0" smtClean="0">
                <a:latin typeface="Times New Roman" pitchFamily="18" charset="0"/>
                <a:cs typeface="Arial" charset="0"/>
              </a:rPr>
              <a:t>O</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a:t>
            </a:r>
          </a:p>
        </p:txBody>
      </p:sp>
      <p:graphicFrame>
        <p:nvGraphicFramePr>
          <p:cNvPr id="15362" name="Object 4"/>
          <p:cNvGraphicFramePr>
            <a:graphicFrameLocks noChangeAspect="1"/>
          </p:cNvGraphicFramePr>
          <p:nvPr>
            <p:extLst>
              <p:ext uri="{D42A27DB-BD31-4B8C-83A1-F6EECF244321}">
                <p14:modId xmlns:p14="http://schemas.microsoft.com/office/powerpoint/2010/main" val="1586903658"/>
              </p:ext>
            </p:extLst>
          </p:nvPr>
        </p:nvGraphicFramePr>
        <p:xfrm>
          <a:off x="1493838" y="2168525"/>
          <a:ext cx="6780212" cy="919163"/>
        </p:xfrm>
        <a:graphic>
          <a:graphicData uri="http://schemas.openxmlformats.org/presentationml/2006/ole">
            <mc:AlternateContent xmlns:mc="http://schemas.openxmlformats.org/markup-compatibility/2006">
              <mc:Choice xmlns:v="urn:schemas-microsoft-com:vml" Requires="v">
                <p:oleObj spid="_x0000_s294923" name="Equation" r:id="rId4" imgW="3187440" imgH="431640" progId="Equation.DSMT4">
                  <p:embed/>
                </p:oleObj>
              </mc:Choice>
              <mc:Fallback>
                <p:oleObj name="Equation" r:id="rId4" imgW="3187440" imgH="431640" progId="Equation.DSMT4">
                  <p:embed/>
                  <p:pic>
                    <p:nvPicPr>
                      <p:cNvPr id="0" name="Object 4"/>
                      <p:cNvPicPr>
                        <a:picLocks noChangeAspect="1" noChangeArrowheads="1"/>
                      </p:cNvPicPr>
                      <p:nvPr/>
                    </p:nvPicPr>
                    <p:blipFill>
                      <a:blip r:embed="rId5"/>
                      <a:srcRect/>
                      <a:stretch>
                        <a:fillRect/>
                      </a:stretch>
                    </p:blipFill>
                    <p:spPr bwMode="auto">
                      <a:xfrm>
                        <a:off x="1493838" y="2168525"/>
                        <a:ext cx="6780212"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mtClean="0">
              <a:latin typeface="Arial" charset="0"/>
              <a:cs typeface="Arial" charset="0"/>
            </a:endParaRPr>
          </a:p>
        </p:txBody>
      </p:sp>
      <p:sp>
        <p:nvSpPr>
          <p:cNvPr id="98307"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Consider the following image which highlights the errors</a:t>
            </a:r>
          </a:p>
          <a:p>
            <a:pPr lvl="1"/>
            <a:r>
              <a:rPr lang="en-US" dirty="0" smtClean="0">
                <a:latin typeface="Arial" charset="0"/>
                <a:cs typeface="Arial" charset="0"/>
              </a:rPr>
              <a:t>The errors can be </a:t>
            </a:r>
            <a:r>
              <a:rPr lang="en-US" i="1" dirty="0" smtClean="0">
                <a:latin typeface="Arial" charset="0"/>
                <a:cs typeface="Arial" charset="0"/>
              </a:rPr>
              <a:t>fit</a:t>
            </a:r>
            <a:r>
              <a:rPr lang="en-US" dirty="0" smtClean="0">
                <a:latin typeface="Arial" charset="0"/>
                <a:cs typeface="Arial" charset="0"/>
              </a:rPr>
              <a:t> into the box </a:t>
            </a:r>
            <a:r>
              <a:rPr lang="en-US" dirty="0" smtClean="0">
                <a:latin typeface="Times New Roman" pitchFamily="18" charset="0"/>
                <a:cs typeface="Arial" charset="0"/>
              </a:rPr>
              <a:t>[0, 1] </a:t>
            </a:r>
            <a:r>
              <a:rPr lang="en-US" dirty="0" smtClean="0">
                <a:latin typeface="Times New Roman" pitchFamily="18" charset="0"/>
                <a:cs typeface="Times New Roman" pitchFamily="18" charset="0"/>
              </a:rPr>
              <a:t>×</a:t>
            </a:r>
            <a:r>
              <a:rPr lang="en-US" dirty="0" smtClean="0">
                <a:latin typeface="Times New Roman" pitchFamily="18" charset="0"/>
                <a:cs typeface="Arial" charset="0"/>
              </a:rPr>
              <a:t> [0, 1]</a:t>
            </a:r>
          </a:p>
        </p:txBody>
      </p:sp>
      <p:pic>
        <p:nvPicPr>
          <p:cNvPr id="299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73017"/>
            <a:ext cx="86582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a:off x="1115616" y="4941168"/>
            <a:ext cx="576064"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115616" y="5192361"/>
            <a:ext cx="1368152"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115616" y="5324654"/>
            <a:ext cx="2016224"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115616" y="5433501"/>
            <a:ext cx="2808312"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115616" y="5472010"/>
            <a:ext cx="3465016"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mtClean="0">
              <a:latin typeface="Arial" charset="0"/>
              <a:cs typeface="Arial" charset="0"/>
            </a:endParaRPr>
          </a:p>
        </p:txBody>
      </p:sp>
      <p:sp>
        <p:nvSpPr>
          <p:cNvPr id="99332" name="Rectangle 4"/>
          <p:cNvSpPr>
            <a:spLocks noGrp="1"/>
          </p:cNvSpPr>
          <p:nvPr>
            <p:ph type="body" idx="4294967295"/>
          </p:nvPr>
        </p:nvSpPr>
        <p:spPr/>
        <p:txBody>
          <a:bodyPr/>
          <a:lstStyle/>
          <a:p>
            <a:pPr>
              <a:buFont typeface="Arial" charset="0"/>
              <a:buNone/>
            </a:pPr>
            <a:r>
              <a:rPr lang="en-US" sz="2400" dirty="0" smtClean="0">
                <a:latin typeface="Arial" charset="0"/>
                <a:cs typeface="Arial" charset="0"/>
              </a:rPr>
              <a:t>	</a:t>
            </a:r>
            <a:r>
              <a:rPr lang="en-US" dirty="0" smtClean="0">
                <a:latin typeface="Arial" charset="0"/>
                <a:cs typeface="Arial" charset="0"/>
              </a:rPr>
              <a:t>Consequently, the error must be </a:t>
            </a:r>
            <a:r>
              <a:rPr lang="en-US" dirty="0" smtClean="0">
                <a:latin typeface="Times New Roman" pitchFamily="18" charset="0"/>
                <a:cs typeface="Arial" charset="0"/>
              </a:rPr>
              <a:t>&lt; 1</a:t>
            </a:r>
          </a:p>
          <a:p>
            <a:pPr>
              <a:buFont typeface="Arial" charset="0"/>
              <a:buNone/>
            </a:pPr>
            <a:r>
              <a:rPr lang="en-US" dirty="0" smtClean="0">
                <a:latin typeface="Arial" charset="0"/>
                <a:cs typeface="Arial" charset="0"/>
              </a:rPr>
              <a:t>	</a:t>
            </a:r>
          </a:p>
          <a:p>
            <a:pPr>
              <a:buFont typeface="Arial" charset="0"/>
              <a:buNone/>
            </a:pPr>
            <a:r>
              <a:rPr lang="en-US" dirty="0" smtClean="0">
                <a:latin typeface="Arial" charset="0"/>
                <a:cs typeface="Arial" charset="0"/>
              </a:rPr>
              <a:t>	In fact, it converges to </a:t>
            </a:r>
            <a:r>
              <a:rPr lang="en-US" dirty="0" smtClean="0">
                <a:latin typeface="Symbol" pitchFamily="18" charset="2"/>
                <a:cs typeface="Arial" charset="0"/>
              </a:rPr>
              <a:t>g</a:t>
            </a:r>
            <a:r>
              <a:rPr lang="en-US" dirty="0" smtClean="0">
                <a:latin typeface="Times New Roman" pitchFamily="18" charset="0"/>
                <a:cs typeface="Arial" charset="0"/>
              </a:rPr>
              <a:t> ≈ 0.57721566490 </a:t>
            </a:r>
          </a:p>
          <a:p>
            <a:pPr lvl="1"/>
            <a:r>
              <a:rPr lang="en-US" dirty="0" smtClean="0">
                <a:latin typeface="Arial" charset="0"/>
                <a:cs typeface="Arial" charset="0"/>
              </a:rPr>
              <a:t>Therefore, the error is </a:t>
            </a:r>
            <a:r>
              <a:rPr lang="en-US" b="1" dirty="0" smtClean="0">
                <a:latin typeface="Symbol" pitchFamily="18" charset="2"/>
                <a:cs typeface="Arial" charset="0"/>
              </a:rPr>
              <a:t>Q</a:t>
            </a:r>
            <a:r>
              <a:rPr lang="en-US" dirty="0" smtClean="0">
                <a:latin typeface="Times New Roman" pitchFamily="18" charset="0"/>
                <a:cs typeface="Arial" charset="0"/>
              </a:rPr>
              <a:t>(1)</a:t>
            </a:r>
          </a:p>
        </p:txBody>
      </p:sp>
      <p:pic>
        <p:nvPicPr>
          <p:cNvPr id="300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959" r="19956"/>
          <a:stretch/>
        </p:blipFill>
        <p:spPr bwMode="auto">
          <a:xfrm>
            <a:off x="5004048" y="3316996"/>
            <a:ext cx="3915853" cy="337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idx="4294967295"/>
          </p:nvPr>
        </p:nvSpPr>
        <p:spPr/>
        <p:txBody>
          <a:bodyPr/>
          <a:lstStyle/>
          <a:p>
            <a:r>
              <a:rPr lang="en-US" smtClean="0">
                <a:solidFill>
                  <a:srgbClr val="000000"/>
                </a:solidFill>
                <a:latin typeface="Arial" charset="0"/>
                <a:cs typeface="Arial" charset="0"/>
              </a:rPr>
              <a:t>Cases</a:t>
            </a:r>
            <a:endParaRPr lang="en-US" smtClean="0">
              <a:latin typeface="Arial" charset="0"/>
              <a:cs typeface="Arial" charset="0"/>
            </a:endParaRPr>
          </a:p>
        </p:txBody>
      </p:sp>
      <p:sp>
        <p:nvSpPr>
          <p:cNvPr id="100355"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Thus, the number of times that the assignment statement will be executed, assuming an even distribution is </a:t>
            </a:r>
            <a:r>
              <a:rPr lang="en-US" b="1" dirty="0" smtClean="0">
                <a:latin typeface="Times New Roman" pitchFamily="18" charset="0"/>
                <a:cs typeface="Arial" charset="0"/>
              </a:rPr>
              <a:t>O</a:t>
            </a:r>
            <a:r>
              <a:rPr lang="en-US" dirty="0" smtClean="0">
                <a:latin typeface="Times New Roman" pitchFamily="18" charset="0"/>
                <a:cs typeface="Arial" charset="0"/>
              </a:rPr>
              <a:t>(</a:t>
            </a:r>
            <a:r>
              <a:rPr lang="en-US" dirty="0" err="1" smtClean="0">
                <a:latin typeface="Times New Roman" pitchFamily="18" charset="0"/>
                <a:cs typeface="Arial" charset="0"/>
              </a:rPr>
              <a:t>ln</a:t>
            </a:r>
            <a:r>
              <a:rPr lang="en-US" dirty="0" smtClean="0">
                <a:latin typeface="Times New Roman" pitchFamily="18" charset="0"/>
                <a:cs typeface="Arial" charset="0"/>
              </a:rPr>
              <a:t>(</a:t>
            </a:r>
            <a:r>
              <a:rPr lang="en-US" i="1" dirty="0" smtClean="0">
                <a:latin typeface="Times New Roman" pitchFamily="18" charset="0"/>
                <a:cs typeface="Arial" charset="0"/>
              </a:rPr>
              <a:t>n</a:t>
            </a:r>
            <a:r>
              <a:rPr lang="en-US" dirty="0" smtClean="0">
                <a:latin typeface="Times New Roman" pitchFamily="18" charset="0"/>
                <a:cs typeface="Arial" charset="0"/>
              </a:rPr>
              <a:t>))</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p:cNvSpPr>
          <p:nvPr>
            <p:ph type="title" idx="4294967295"/>
          </p:nvPr>
        </p:nvSpPr>
        <p:spPr/>
        <p:txBody>
          <a:bodyPr/>
          <a:lstStyle/>
          <a:p>
            <a:r>
              <a:rPr lang="en-US" smtClean="0">
                <a:latin typeface="Arial" charset="0"/>
                <a:cs typeface="Arial" charset="0"/>
              </a:rPr>
              <a:t>Cases</a:t>
            </a:r>
            <a:endParaRPr lang="en-US" sz="2000" smtClean="0">
              <a:latin typeface="Arial" charset="0"/>
              <a:cs typeface="Arial" charset="0"/>
            </a:endParaRPr>
          </a:p>
        </p:txBody>
      </p:sp>
      <p:sp>
        <p:nvSpPr>
          <p:cNvPr id="15364" name="Rectangle 3"/>
          <p:cNvSpPr>
            <a:spLocks noGrp="1"/>
          </p:cNvSpPr>
          <p:nvPr>
            <p:ph type="body" idx="4294967295"/>
          </p:nvPr>
        </p:nvSpPr>
        <p:spPr/>
        <p:txBody>
          <a:bodyPr/>
          <a:lstStyle/>
          <a:p>
            <a:pPr>
              <a:buFont typeface="Arial" pitchFamily="34" charset="0"/>
              <a:buNone/>
              <a:defRPr/>
            </a:pPr>
            <a:r>
              <a:rPr lang="en-US" sz="2400" dirty="0" smtClean="0"/>
              <a:t>	</a:t>
            </a:r>
            <a:r>
              <a:rPr lang="en-US" dirty="0" smtClean="0"/>
              <a:t>Thus, the total run of:</a:t>
            </a:r>
          </a:p>
          <a:p>
            <a:pPr>
              <a:buFont typeface="Arial" pitchFamily="34" charset="0"/>
              <a:buNone/>
              <a:defRPr/>
            </a:pPr>
            <a:endParaRPr lang="en-US" sz="1200" dirty="0" smtClean="0">
              <a:latin typeface="Consolas" pitchFamily="49" charset="0"/>
              <a:cs typeface="Consolas" pitchFamily="49" charset="0"/>
            </a:endParaRPr>
          </a:p>
          <a:p>
            <a:pPr>
              <a:buFont typeface="Arial" pitchFamily="34" charset="0"/>
              <a:buNone/>
              <a:defRPr/>
            </a:pPr>
            <a:r>
              <a:rPr lang="en-US" sz="1200" dirty="0" smtClean="0">
                <a:latin typeface="Consolas" pitchFamily="49" charset="0"/>
                <a:cs typeface="Consolas" pitchFamily="49" charset="0"/>
              </a:rPr>
              <a:t>        </a:t>
            </a:r>
            <a:r>
              <a:rPr lang="en-US" sz="1200" dirty="0" err="1" smtClean="0">
                <a:latin typeface="Consolas" pitchFamily="49" charset="0"/>
                <a:cs typeface="Consolas" pitchFamily="49" charset="0"/>
              </a:rPr>
              <a:t>int</a:t>
            </a:r>
            <a:r>
              <a:rPr lang="en-US" sz="1200" dirty="0" smtClean="0">
                <a:latin typeface="Consolas" pitchFamily="49" charset="0"/>
                <a:cs typeface="Consolas" pitchFamily="49" charset="0"/>
              </a:rPr>
              <a:t> </a:t>
            </a:r>
            <a:r>
              <a:rPr lang="en-US" sz="1200" dirty="0" err="1" smtClean="0">
                <a:latin typeface="Consolas" pitchFamily="49" charset="0"/>
                <a:cs typeface="Consolas" pitchFamily="49" charset="0"/>
              </a:rPr>
              <a:t>find_max</a:t>
            </a:r>
            <a:r>
              <a:rPr lang="en-US" sz="1200" dirty="0" smtClean="0">
                <a:latin typeface="Consolas" pitchFamily="49" charset="0"/>
                <a:cs typeface="Consolas" pitchFamily="49" charset="0"/>
              </a:rPr>
              <a:t>( </a:t>
            </a:r>
            <a:r>
              <a:rPr lang="en-US" sz="1200" dirty="0" err="1" smtClean="0">
                <a:latin typeface="Consolas" pitchFamily="49" charset="0"/>
                <a:cs typeface="Consolas" pitchFamily="49" charset="0"/>
              </a:rPr>
              <a:t>int</a:t>
            </a:r>
            <a:r>
              <a:rPr lang="en-US" sz="1200" dirty="0" smtClean="0">
                <a:latin typeface="Consolas" pitchFamily="49" charset="0"/>
                <a:cs typeface="Consolas" pitchFamily="49" charset="0"/>
              </a:rPr>
              <a:t> *array, </a:t>
            </a:r>
            <a:r>
              <a:rPr lang="en-US" sz="1200" dirty="0" err="1" smtClean="0">
                <a:latin typeface="Consolas" pitchFamily="49" charset="0"/>
                <a:cs typeface="Consolas" pitchFamily="49" charset="0"/>
              </a:rPr>
              <a:t>int</a:t>
            </a:r>
            <a:r>
              <a:rPr lang="en-US" sz="1200" dirty="0" smtClean="0">
                <a:latin typeface="Consolas" pitchFamily="49" charset="0"/>
                <a:cs typeface="Consolas" pitchFamily="49" charset="0"/>
              </a:rPr>
              <a:t> n ) {</a:t>
            </a:r>
          </a:p>
          <a:p>
            <a:pPr>
              <a:buFont typeface="Arial" pitchFamily="34" charset="0"/>
              <a:buNone/>
              <a:defRPr/>
            </a:pPr>
            <a:r>
              <a:rPr lang="en-US" sz="1200" dirty="0" smtClean="0">
                <a:latin typeface="Consolas" pitchFamily="49" charset="0"/>
                <a:cs typeface="Consolas" pitchFamily="49" charset="0"/>
              </a:rPr>
              <a:t>             max = array[0];</a:t>
            </a:r>
          </a:p>
          <a:p>
            <a:pPr>
              <a:buFont typeface="Arial" pitchFamily="34" charset="0"/>
              <a:buNone/>
              <a:defRPr/>
            </a:pPr>
            <a:endParaRPr lang="en-US" sz="1200" dirty="0" smtClean="0">
              <a:latin typeface="Consolas" pitchFamily="49" charset="0"/>
              <a:cs typeface="Consolas" pitchFamily="49" charset="0"/>
            </a:endParaRPr>
          </a:p>
          <a:p>
            <a:pPr>
              <a:buFont typeface="Arial" pitchFamily="34" charset="0"/>
              <a:buNone/>
              <a:defRPr/>
            </a:pPr>
            <a:r>
              <a:rPr lang="en-US" sz="1200" dirty="0" smtClean="0">
                <a:latin typeface="Consolas" pitchFamily="49" charset="0"/>
                <a:cs typeface="Consolas" pitchFamily="49" charset="0"/>
              </a:rPr>
              <a:t>             for ( </a:t>
            </a:r>
            <a:r>
              <a:rPr lang="en-US" sz="1200" dirty="0" err="1" smtClean="0">
                <a:latin typeface="Consolas" pitchFamily="49" charset="0"/>
                <a:cs typeface="Consolas" pitchFamily="49" charset="0"/>
              </a:rPr>
              <a:t>int</a:t>
            </a:r>
            <a:r>
              <a:rPr lang="en-US" sz="1200" dirty="0" smtClean="0">
                <a:latin typeface="Consolas" pitchFamily="49" charset="0"/>
                <a:cs typeface="Consolas" pitchFamily="49" charset="0"/>
              </a:rPr>
              <a:t> </a:t>
            </a:r>
            <a:r>
              <a:rPr lang="en-US" sz="1200" dirty="0" err="1" smtClean="0">
                <a:latin typeface="Consolas" pitchFamily="49" charset="0"/>
                <a:cs typeface="Consolas" pitchFamily="49" charset="0"/>
              </a:rPr>
              <a:t>i</a:t>
            </a:r>
            <a:r>
              <a:rPr lang="en-US" sz="1200" dirty="0" smtClean="0">
                <a:latin typeface="Consolas" pitchFamily="49" charset="0"/>
                <a:cs typeface="Consolas" pitchFamily="49" charset="0"/>
              </a:rPr>
              <a:t> = 1; </a:t>
            </a:r>
            <a:r>
              <a:rPr lang="en-US" sz="1200" dirty="0" err="1" smtClean="0">
                <a:latin typeface="Consolas" pitchFamily="49" charset="0"/>
                <a:cs typeface="Consolas" pitchFamily="49" charset="0"/>
              </a:rPr>
              <a:t>i</a:t>
            </a:r>
            <a:r>
              <a:rPr lang="en-US" sz="1200" dirty="0" smtClean="0">
                <a:latin typeface="Consolas" pitchFamily="49" charset="0"/>
                <a:cs typeface="Consolas" pitchFamily="49" charset="0"/>
              </a:rPr>
              <a:t> &lt; n; ++</a:t>
            </a:r>
            <a:r>
              <a:rPr lang="en-US" sz="1200" dirty="0" err="1" smtClean="0">
                <a:latin typeface="Consolas" pitchFamily="49" charset="0"/>
                <a:cs typeface="Consolas" pitchFamily="49" charset="0"/>
              </a:rPr>
              <a:t>i</a:t>
            </a:r>
            <a:r>
              <a:rPr lang="en-US" sz="1200" dirty="0" smtClean="0">
                <a:latin typeface="Consolas" pitchFamily="49" charset="0"/>
                <a:cs typeface="Consolas" pitchFamily="49" charset="0"/>
              </a:rPr>
              <a:t> ) {</a:t>
            </a:r>
          </a:p>
          <a:p>
            <a:pPr>
              <a:buFont typeface="Arial" pitchFamily="34" charset="0"/>
              <a:buNone/>
              <a:defRPr/>
            </a:pPr>
            <a:r>
              <a:rPr lang="en-US" sz="1200" dirty="0" smtClean="0">
                <a:latin typeface="Consolas" pitchFamily="49" charset="0"/>
                <a:cs typeface="Consolas" pitchFamily="49" charset="0"/>
              </a:rPr>
              <a:t>                 if ( array[</a:t>
            </a:r>
            <a:r>
              <a:rPr lang="en-US" sz="1200" dirty="0" err="1" smtClean="0">
                <a:latin typeface="Consolas" pitchFamily="49" charset="0"/>
                <a:cs typeface="Consolas" pitchFamily="49" charset="0"/>
              </a:rPr>
              <a:t>i</a:t>
            </a:r>
            <a:r>
              <a:rPr lang="en-US" sz="1200" dirty="0" smtClean="0">
                <a:latin typeface="Consolas" pitchFamily="49" charset="0"/>
                <a:cs typeface="Consolas" pitchFamily="49" charset="0"/>
              </a:rPr>
              <a:t>] &gt; max ) {</a:t>
            </a:r>
          </a:p>
          <a:p>
            <a:pPr>
              <a:buFont typeface="Arial" pitchFamily="34" charset="0"/>
              <a:buNone/>
              <a:defRPr/>
            </a:pPr>
            <a:r>
              <a:rPr lang="en-US" sz="1200" dirty="0" smtClean="0">
                <a:latin typeface="Consolas" pitchFamily="49" charset="0"/>
                <a:cs typeface="Consolas" pitchFamily="49" charset="0"/>
              </a:rPr>
              <a:t>                     </a:t>
            </a:r>
            <a:r>
              <a:rPr lang="en-US" sz="1200" dirty="0" smtClean="0">
                <a:solidFill>
                  <a:srgbClr val="FF0000"/>
                </a:solidFill>
                <a:latin typeface="Consolas" pitchFamily="49" charset="0"/>
                <a:cs typeface="Consolas" pitchFamily="49" charset="0"/>
              </a:rPr>
              <a:t>max = array[</a:t>
            </a:r>
            <a:r>
              <a:rPr lang="en-US" sz="1200" dirty="0" err="1" smtClean="0">
                <a:solidFill>
                  <a:srgbClr val="FF0000"/>
                </a:solidFill>
                <a:latin typeface="Consolas" pitchFamily="49" charset="0"/>
                <a:cs typeface="Consolas" pitchFamily="49" charset="0"/>
              </a:rPr>
              <a:t>i</a:t>
            </a:r>
            <a:r>
              <a:rPr lang="en-US" sz="1200" dirty="0" smtClean="0">
                <a:solidFill>
                  <a:srgbClr val="FF0000"/>
                </a:solidFill>
                <a:latin typeface="Consolas" pitchFamily="49" charset="0"/>
                <a:cs typeface="Consolas" pitchFamily="49" charset="0"/>
              </a:rPr>
              <a:t>];</a:t>
            </a:r>
          </a:p>
          <a:p>
            <a:pPr>
              <a:buFont typeface="Arial" pitchFamily="34" charset="0"/>
              <a:buNone/>
              <a:defRPr/>
            </a:pPr>
            <a:r>
              <a:rPr lang="en-US" sz="1200" dirty="0" smtClean="0">
                <a:latin typeface="Consolas" pitchFamily="49" charset="0"/>
                <a:cs typeface="Consolas" pitchFamily="49" charset="0"/>
              </a:rPr>
              <a:t>                 }</a:t>
            </a:r>
          </a:p>
          <a:p>
            <a:pPr>
              <a:buFont typeface="Arial" pitchFamily="34" charset="0"/>
              <a:buNone/>
              <a:defRPr/>
            </a:pPr>
            <a:r>
              <a:rPr lang="en-US" sz="1200" dirty="0" smtClean="0">
                <a:latin typeface="Consolas" pitchFamily="49" charset="0"/>
                <a:cs typeface="Consolas" pitchFamily="49" charset="0"/>
              </a:rPr>
              <a:t>             }</a:t>
            </a:r>
          </a:p>
          <a:p>
            <a:pPr>
              <a:buFont typeface="Arial" pitchFamily="34" charset="0"/>
              <a:buNone/>
              <a:defRPr/>
            </a:pPr>
            <a:endParaRPr lang="en-US" sz="1200" dirty="0" smtClean="0">
              <a:latin typeface="Consolas" pitchFamily="49" charset="0"/>
              <a:cs typeface="Consolas" pitchFamily="49" charset="0"/>
            </a:endParaRPr>
          </a:p>
          <a:p>
            <a:pPr>
              <a:buFont typeface="Arial" pitchFamily="34" charset="0"/>
              <a:buNone/>
              <a:defRPr/>
            </a:pPr>
            <a:r>
              <a:rPr lang="en-US" sz="1200" dirty="0" smtClean="0">
                <a:latin typeface="Consolas" pitchFamily="49" charset="0"/>
                <a:cs typeface="Consolas" pitchFamily="49" charset="0"/>
              </a:rPr>
              <a:t>             return max;</a:t>
            </a:r>
          </a:p>
          <a:p>
            <a:pPr>
              <a:buFont typeface="Arial" pitchFamily="34" charset="0"/>
              <a:buNone/>
              <a:defRPr/>
            </a:pPr>
            <a:r>
              <a:rPr lang="en-US" sz="1200" dirty="0" smtClean="0">
                <a:latin typeface="Consolas" pitchFamily="49" charset="0"/>
                <a:cs typeface="Consolas" pitchFamily="49" charset="0"/>
              </a:rPr>
              <a:t>         }</a:t>
            </a:r>
          </a:p>
          <a:p>
            <a:pPr>
              <a:buFont typeface="Arial" pitchFamily="34" charset="0"/>
              <a:buNone/>
              <a:defRPr/>
            </a:pPr>
            <a:endParaRPr lang="en-US" dirty="0" smtClean="0"/>
          </a:p>
          <a:p>
            <a:pPr>
              <a:buFont typeface="Arial" pitchFamily="34" charset="0"/>
              <a:buNone/>
              <a:defRPr/>
            </a:pPr>
            <a:r>
              <a:rPr lang="en-US" dirty="0" smtClean="0"/>
              <a:t>	is </a:t>
            </a:r>
            <a:endParaRPr lang="en-US" sz="1050" b="1" dirty="0" smtClean="0">
              <a:latin typeface="Courier New" pitchFamily="49" charset="0"/>
            </a:endParaRPr>
          </a:p>
          <a:p>
            <a:pPr>
              <a:buFont typeface="Arial" pitchFamily="34" charset="0"/>
              <a:buNone/>
              <a:defRPr/>
            </a:pPr>
            <a:endParaRPr lang="en-US" sz="1050" dirty="0" smtClean="0"/>
          </a:p>
        </p:txBody>
      </p:sp>
      <p:graphicFrame>
        <p:nvGraphicFramePr>
          <p:cNvPr id="16386" name="Object 4"/>
          <p:cNvGraphicFramePr>
            <a:graphicFrameLocks noChangeAspect="1"/>
          </p:cNvGraphicFramePr>
          <p:nvPr>
            <p:extLst>
              <p:ext uri="{D42A27DB-BD31-4B8C-83A1-F6EECF244321}">
                <p14:modId xmlns:p14="http://schemas.microsoft.com/office/powerpoint/2010/main" val="3602072412"/>
              </p:ext>
            </p:extLst>
          </p:nvPr>
        </p:nvGraphicFramePr>
        <p:xfrm>
          <a:off x="1397000" y="4797425"/>
          <a:ext cx="5557838" cy="890588"/>
        </p:xfrm>
        <a:graphic>
          <a:graphicData uri="http://schemas.openxmlformats.org/presentationml/2006/ole">
            <mc:AlternateContent xmlns:mc="http://schemas.openxmlformats.org/markup-compatibility/2006">
              <mc:Choice xmlns:v="urn:schemas-microsoft-com:vml" Requires="v">
                <p:oleObj spid="_x0000_s295946" name="Equation" r:id="rId4" imgW="2857320" imgH="457200" progId="Equation.DSMT4">
                  <p:embed/>
                </p:oleObj>
              </mc:Choice>
              <mc:Fallback>
                <p:oleObj name="Equation" r:id="rId4" imgW="2857320" imgH="457200" progId="Equation.DSMT4">
                  <p:embed/>
                  <p:pic>
                    <p:nvPicPr>
                      <p:cNvPr id="0" name="Object 4"/>
                      <p:cNvPicPr>
                        <a:picLocks noChangeAspect="1" noChangeArrowheads="1"/>
                      </p:cNvPicPr>
                      <p:nvPr/>
                    </p:nvPicPr>
                    <p:blipFill>
                      <a:blip r:embed="rId5"/>
                      <a:srcRect/>
                      <a:stretch>
                        <a:fillRect/>
                      </a:stretch>
                    </p:blipFill>
                    <p:spPr bwMode="auto">
                      <a:xfrm>
                        <a:off x="1397000" y="4797425"/>
                        <a:ext cx="5557838" cy="89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idx="4294967295"/>
          </p:nvPr>
        </p:nvSpPr>
        <p:spPr/>
        <p:txBody>
          <a:bodyPr/>
          <a:lstStyle/>
          <a:p>
            <a:r>
              <a:rPr lang="en-US" smtClean="0">
                <a:latin typeface="Arial" charset="0"/>
                <a:cs typeface="Arial" charset="0"/>
              </a:rPr>
              <a:t>Summary</a:t>
            </a:r>
          </a:p>
        </p:txBody>
      </p:sp>
      <p:sp>
        <p:nvSpPr>
          <p:cNvPr id="101379" name="Rectangle 3"/>
          <p:cNvSpPr>
            <a:spLocks noGrp="1"/>
          </p:cNvSpPr>
          <p:nvPr>
            <p:ph type="body" idx="4294967295"/>
          </p:nvPr>
        </p:nvSpPr>
        <p:spPr/>
        <p:txBody>
          <a:bodyPr/>
          <a:lstStyle/>
          <a:p>
            <a:pPr>
              <a:buFont typeface="Arial" charset="0"/>
              <a:buNone/>
            </a:pPr>
            <a:r>
              <a:rPr lang="en-US" dirty="0" smtClean="0">
                <a:latin typeface="Arial" charset="0"/>
                <a:cs typeface="Arial" charset="0"/>
              </a:rPr>
              <a:t>	In these slides we have looked at:</a:t>
            </a:r>
          </a:p>
          <a:p>
            <a:pPr lvl="1"/>
            <a:r>
              <a:rPr lang="en-US" dirty="0" smtClean="0">
                <a:latin typeface="Arial" charset="0"/>
                <a:cs typeface="Arial" charset="0"/>
              </a:rPr>
              <a:t>The run times of</a:t>
            </a:r>
          </a:p>
          <a:p>
            <a:pPr lvl="2"/>
            <a:r>
              <a:rPr lang="en-US" dirty="0" smtClean="0">
                <a:latin typeface="Arial" charset="0"/>
                <a:cs typeface="Arial" charset="0"/>
              </a:rPr>
              <a:t>Operators</a:t>
            </a:r>
          </a:p>
          <a:p>
            <a:pPr lvl="2"/>
            <a:r>
              <a:rPr lang="en-US" dirty="0" smtClean="0">
                <a:latin typeface="Arial" charset="0"/>
                <a:cs typeface="Arial" charset="0"/>
              </a:rPr>
              <a:t>Control statements</a:t>
            </a:r>
          </a:p>
          <a:p>
            <a:pPr lvl="2"/>
            <a:r>
              <a:rPr lang="en-US" dirty="0" smtClean="0">
                <a:latin typeface="Arial" charset="0"/>
                <a:cs typeface="Arial" charset="0"/>
              </a:rPr>
              <a:t>Functions</a:t>
            </a:r>
          </a:p>
          <a:p>
            <a:pPr lvl="2"/>
            <a:r>
              <a:rPr lang="en-US" dirty="0" smtClean="0">
                <a:latin typeface="Arial" charset="0"/>
                <a:cs typeface="Arial" charset="0"/>
              </a:rPr>
              <a:t>Recursive functions</a:t>
            </a:r>
          </a:p>
          <a:p>
            <a:pPr lvl="1"/>
            <a:r>
              <a:rPr lang="en-US" dirty="0" smtClean="0">
                <a:latin typeface="Arial" charset="0"/>
                <a:cs typeface="Arial" charset="0"/>
              </a:rPr>
              <a:t>We have also defined best-, worst-, and average-case scenarios</a:t>
            </a: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We will be considering all of these each time we inspect any algorithm used in this class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mtClean="0">
                <a:latin typeface="Arial" charset="0"/>
                <a:cs typeface="Arial" charset="0"/>
              </a:rPr>
              <a:t>Summary</a:t>
            </a:r>
          </a:p>
        </p:txBody>
      </p:sp>
      <p:sp>
        <p:nvSpPr>
          <p:cNvPr id="10240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In this topic, we looked at:</a:t>
            </a:r>
          </a:p>
          <a:p>
            <a:pPr lvl="1"/>
            <a:r>
              <a:rPr lang="en-US" smtClean="0">
                <a:latin typeface="Arial" charset="0"/>
                <a:cs typeface="Arial" charset="0"/>
              </a:rPr>
              <a:t>Justification for using analysis</a:t>
            </a:r>
          </a:p>
          <a:p>
            <a:pPr lvl="1"/>
            <a:r>
              <a:rPr lang="en-US" smtClean="0">
                <a:latin typeface="Arial" charset="0"/>
                <a:cs typeface="Arial" charset="0"/>
              </a:rPr>
              <a:t>Quadratic and polynomial growth</a:t>
            </a:r>
          </a:p>
          <a:p>
            <a:pPr lvl="1"/>
            <a:r>
              <a:rPr lang="en-US" smtClean="0">
                <a:latin typeface="Arial" charset="0"/>
                <a:cs typeface="Arial" charset="0"/>
              </a:rPr>
              <a:t>Counting machine instructions</a:t>
            </a:r>
          </a:p>
          <a:p>
            <a:pPr lvl="1"/>
            <a:r>
              <a:rPr lang="en-US" smtClean="0">
                <a:latin typeface="Arial" charset="0"/>
                <a:cs typeface="Arial" charset="0"/>
              </a:rPr>
              <a:t>Landau symbols </a:t>
            </a:r>
            <a:r>
              <a:rPr lang="en-US" b="1" smtClean="0">
                <a:latin typeface="Times New Roman" pitchFamily="18" charset="0"/>
                <a:cs typeface="Arial" charset="0"/>
              </a:rPr>
              <a:t>o  O</a:t>
            </a:r>
            <a:r>
              <a:rPr lang="en-US" b="1" smtClean="0">
                <a:latin typeface="Arial" charset="0"/>
                <a:cs typeface="Arial" charset="0"/>
              </a:rPr>
              <a:t> </a:t>
            </a:r>
            <a:r>
              <a:rPr lang="en-US" b="1" smtClean="0">
                <a:latin typeface="Symbol" pitchFamily="18" charset="2"/>
                <a:cs typeface="Arial" charset="0"/>
              </a:rPr>
              <a:t> Q  W  w</a:t>
            </a:r>
            <a:endParaRPr lang="en-US" smtClean="0">
              <a:latin typeface="Arial" charset="0"/>
              <a:cs typeface="Arial" charset="0"/>
            </a:endParaRPr>
          </a:p>
          <a:p>
            <a:pPr lvl="1"/>
            <a:r>
              <a:rPr lang="en-US" smtClean="0">
                <a:latin typeface="Arial" charset="0"/>
                <a:cs typeface="Arial" charset="0"/>
              </a:rPr>
              <a:t>Big-</a:t>
            </a:r>
            <a:r>
              <a:rPr lang="en-US" b="1" smtClean="0">
                <a:latin typeface="Symbol" pitchFamily="18" charset="2"/>
                <a:cs typeface="Arial" charset="0"/>
              </a:rPr>
              <a:t>Q</a:t>
            </a:r>
            <a:r>
              <a:rPr lang="en-US" smtClean="0">
                <a:latin typeface="Arial" charset="0"/>
                <a:cs typeface="Arial" charset="0"/>
              </a:rPr>
              <a:t> as an equivalence relation</a:t>
            </a:r>
          </a:p>
          <a:p>
            <a:pPr lvl="1"/>
            <a:r>
              <a:rPr lang="en-US" smtClean="0">
                <a:latin typeface="Arial" charset="0"/>
                <a:cs typeface="Arial" charset="0"/>
              </a:rPr>
              <a:t>Little-</a:t>
            </a:r>
            <a:r>
              <a:rPr lang="en-US" b="1" smtClean="0">
                <a:latin typeface="Times New Roman" pitchFamily="18" charset="0"/>
                <a:cs typeface="Times New Roman" pitchFamily="18" charset="0"/>
              </a:rPr>
              <a:t>o</a:t>
            </a:r>
            <a:r>
              <a:rPr lang="en-US" smtClean="0">
                <a:latin typeface="Arial" charset="0"/>
                <a:cs typeface="Arial" charset="0"/>
              </a:rPr>
              <a:t> as a linear ordering for the equivalence classes</a:t>
            </a:r>
          </a:p>
          <a:p>
            <a:pPr lvl="1"/>
            <a:endParaRPr lang="en-US" smtClean="0">
              <a:latin typeface="Arial" charset="0"/>
              <a:cs typeface="Arial" charset="0"/>
            </a:endParaRPr>
          </a:p>
          <a:p>
            <a:pPr lvl="1"/>
            <a:endParaRPr lang="en-US" smtClean="0">
              <a:latin typeface="Arial" charset="0"/>
              <a:cs typeface="Arial"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https://en.wikipedia.org/wiki/Mathematical_induction</a:t>
            </a: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16820</TotalTime>
  <Words>6145</Words>
  <Application>Microsoft Office PowerPoint</Application>
  <PresentationFormat>On-screen Show (4:3)</PresentationFormat>
  <Paragraphs>935</Paragraphs>
  <Slides>98</Slides>
  <Notes>98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98</vt:i4>
      </vt:variant>
    </vt:vector>
  </HeadingPairs>
  <TitlesOfParts>
    <vt:vector size="108" baseType="lpstr">
      <vt:lpstr>ＭＳ Ｐゴシック</vt:lpstr>
      <vt:lpstr>Arial</vt:lpstr>
      <vt:lpstr>Calibri</vt:lpstr>
      <vt:lpstr>Consolas</vt:lpstr>
      <vt:lpstr>Courier New</vt:lpstr>
      <vt:lpstr>Symbol</vt:lpstr>
      <vt:lpstr>Times New Roman</vt:lpstr>
      <vt:lpstr>Wingdings</vt:lpstr>
      <vt:lpstr>Custom Design</vt:lpstr>
      <vt:lpstr>Equation</vt:lpstr>
      <vt:lpstr>PowerPoint Presentation</vt:lpstr>
      <vt:lpstr>Outline</vt:lpstr>
      <vt:lpstr>Motivation</vt:lpstr>
      <vt:lpstr>Motivation</vt:lpstr>
      <vt:lpstr>Motivation</vt:lpstr>
      <vt:lpstr>Motivation</vt:lpstr>
      <vt:lpstr>Motivation</vt:lpstr>
      <vt:lpstr>Motivation</vt:lpstr>
      <vt:lpstr>Motivation</vt:lpstr>
      <vt:lpstr>Machine Instructions</vt:lpstr>
      <vt:lpstr>Machine Instructions</vt:lpstr>
      <vt:lpstr>Machine Instructions</vt:lpstr>
      <vt:lpstr>Machine Instructions</vt:lpstr>
      <vt:lpstr>Operators</vt:lpstr>
      <vt:lpstr>Operators</vt:lpstr>
      <vt:lpstr>Blocks of Operations</vt:lpstr>
      <vt:lpstr>Blocks of Operations</vt:lpstr>
      <vt:lpstr>Blocks in Sequence</vt:lpstr>
      <vt:lpstr>Blocks in Sequence</vt:lpstr>
      <vt:lpstr>Blocks in Sequence</vt:lpstr>
      <vt:lpstr>Control Statements</vt:lpstr>
      <vt:lpstr>Control Statements</vt:lpstr>
      <vt:lpstr>Control Statements</vt:lpstr>
      <vt:lpstr>Control Statements</vt:lpstr>
      <vt:lpstr>Control Statements</vt:lpstr>
      <vt:lpstr>Analysis of Statements</vt:lpstr>
      <vt:lpstr>Condition-controlled Loops</vt:lpstr>
      <vt:lpstr>Condition-controlled Loops</vt:lpstr>
      <vt:lpstr>Condition-controlled Loops</vt:lpstr>
      <vt:lpstr>Condition-controlled Loops</vt:lpstr>
      <vt:lpstr>Condition-controlled Loops</vt:lpstr>
      <vt:lpstr>Condition-controlled Loops</vt:lpstr>
      <vt:lpstr>Analysis of Repetition Statements</vt:lpstr>
      <vt:lpstr>Conditional Statements</vt:lpstr>
      <vt:lpstr>Analysis of Repetition Statements</vt:lpstr>
      <vt:lpstr>Analysis of Repetition Statements</vt:lpstr>
      <vt:lpstr>Analysis of Repetition Statements</vt:lpstr>
      <vt:lpstr>Control Statements</vt:lpstr>
      <vt:lpstr>Control Statements</vt:lpstr>
      <vt:lpstr>Control Statements</vt:lpstr>
      <vt:lpstr>Control Statements</vt:lpstr>
      <vt:lpstr>Control Statements</vt:lpstr>
      <vt:lpstr>Serial Statements</vt:lpstr>
      <vt:lpstr>Serial Statements</vt:lpstr>
      <vt:lpstr>Serial Statements</vt:lpstr>
      <vt:lpstr>Serial Statements</vt:lpstr>
      <vt:lpstr>Functions</vt:lpstr>
      <vt:lpstr>Functions</vt:lpstr>
      <vt:lpstr>Functions</vt:lpstr>
      <vt:lpstr>Functions</vt:lpstr>
      <vt:lpstr>Functions</vt:lpstr>
      <vt:lpstr>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Recursive Functions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Summary</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1292</cp:revision>
  <dcterms:created xsi:type="dcterms:W3CDTF">2009-09-11T23:00:44Z</dcterms:created>
  <dcterms:modified xsi:type="dcterms:W3CDTF">2021-10-14T18:38:39Z</dcterms:modified>
</cp:coreProperties>
</file>