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sldIdLst>
    <p:sldId id="256" r:id="rId2"/>
    <p:sldId id="345" r:id="rId3"/>
    <p:sldId id="346" r:id="rId4"/>
    <p:sldId id="374" r:id="rId5"/>
    <p:sldId id="347" r:id="rId6"/>
    <p:sldId id="348" r:id="rId7"/>
    <p:sldId id="349" r:id="rId8"/>
    <p:sldId id="350" r:id="rId9"/>
    <p:sldId id="351" r:id="rId10"/>
    <p:sldId id="352" r:id="rId11"/>
    <p:sldId id="375" r:id="rId12"/>
    <p:sldId id="376" r:id="rId13"/>
    <p:sldId id="377" r:id="rId14"/>
    <p:sldId id="353" r:id="rId15"/>
    <p:sldId id="378"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79" r:id="rId31"/>
    <p:sldId id="369" r:id="rId32"/>
    <p:sldId id="370" r:id="rId33"/>
    <p:sldId id="371" r:id="rId34"/>
    <p:sldId id="372" r:id="rId35"/>
    <p:sldId id="37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66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62" d="100"/>
          <a:sy n="62" d="100"/>
        </p:scale>
        <p:origin x="702" y="7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10/14/2021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1931236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92316DA-72F3-48DC-912A-5BF950A6A5ED}"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297D44-AC54-46B5-9CA3-21C275C93BF5}"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297D44-AC54-46B5-9CA3-21C275C93BF5}"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297D44-AC54-46B5-9CA3-21C275C93BF5}"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713133C-81EF-4BD3-A8B6-48AED429E11E}"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713133C-81EF-4BD3-A8B6-48AED429E11E}"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19AE26C-542A-4561-A6BB-DE1B87E4D7E7}"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BC81DAC-2E35-46F1-9D70-74A816627B70}"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9692A93-F072-45CE-96ED-0AB266D46C1A}"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1E77B8D-13E7-432D-906F-3DF959C371B8}"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EF8DDA9-8D38-4F38-8E95-E2CF30498419}"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549BE99-5144-49A9-865B-FF23A2E7B06E}"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69ED4F-AF4E-4D5B-84FD-E96417BF715A}"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0AB5C5C-8E38-485B-B6B3-A4BD512B0455}" type="slidenum">
              <a:rPr lang="en-CA" sz="1200">
                <a:latin typeface="+mn-lt"/>
                <a:cs typeface="+mn-cs"/>
              </a:rPr>
              <a:pPr algn="r" fontAlgn="auto">
                <a:spcBef>
                  <a:spcPts val="0"/>
                </a:spcBef>
                <a:spcAft>
                  <a:spcPts val="0"/>
                </a:spcAft>
                <a:defRPr/>
              </a:pPr>
              <a:t>23</a:t>
            </a:fld>
            <a:endParaRPr lang="en-CA" sz="1200">
              <a:latin typeface="+mn-lt"/>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EAA7692-36D8-4B16-8CE4-8C3652F07292}" type="slidenum">
              <a:rPr lang="en-CA" sz="1200">
                <a:latin typeface="+mn-lt"/>
                <a:cs typeface="+mn-cs"/>
              </a:rPr>
              <a:pPr algn="r" fontAlgn="auto">
                <a:spcBef>
                  <a:spcPts val="0"/>
                </a:spcBef>
                <a:spcAft>
                  <a:spcPts val="0"/>
                </a:spcAft>
                <a:defRPr/>
              </a:pPr>
              <a:t>24</a:t>
            </a:fld>
            <a:endParaRPr lang="en-CA" sz="1200">
              <a:latin typeface="+mn-lt"/>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4C24136-D6BD-4691-A9F5-1DAD7B148886}" type="slidenum">
              <a:rPr lang="en-CA" smtClean="0"/>
              <a:pPr>
                <a:defRPr/>
              </a:pPr>
              <a:t>26</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370DA58-164F-42B6-8DFB-0FF2C06F36F1}" type="slidenum">
              <a:rPr lang="en-CA" smtClean="0"/>
              <a:pPr>
                <a:defRPr/>
              </a:pPr>
              <a:t>27</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F71952E-62C1-4BBF-A875-86E728300149}" type="slidenum">
              <a:rPr lang="en-CA" sz="1200">
                <a:latin typeface="+mn-lt"/>
                <a:cs typeface="+mn-cs"/>
              </a:rPr>
              <a:pPr algn="r" fontAlgn="auto">
                <a:spcBef>
                  <a:spcPts val="0"/>
                </a:spcBef>
                <a:spcAft>
                  <a:spcPts val="0"/>
                </a:spcAft>
                <a:defRPr/>
              </a:pPr>
              <a:t>28</a:t>
            </a:fld>
            <a:endParaRPr lang="en-CA" sz="1200">
              <a:latin typeface="+mn-lt"/>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193E40C-B14F-4F19-B294-C6077DA41890}" type="slidenum">
              <a:rPr lang="en-CA" smtClean="0"/>
              <a:pPr>
                <a:defRPr/>
              </a:pPr>
              <a:t>29</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193E40C-B14F-4F19-B294-C6077DA41890}" type="slidenum">
              <a:rPr lang="en-CA" smtClean="0"/>
              <a:pPr>
                <a:defRPr/>
              </a:pPr>
              <a:t>30</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F7A2759-1C45-4154-9A53-7D5B6FEBF5E1}" type="slidenum">
              <a:rPr lang="en-CA" smtClean="0"/>
              <a:pPr>
                <a:defRPr/>
              </a:pPr>
              <a:t>31</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5E83163-C64F-454A-8812-52EB748CA126}"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385498E-9ABF-4256-9FB0-97F5AB61519C}" type="slidenum">
              <a:rPr lang="en-CA" smtClean="0"/>
              <a:pPr>
                <a:defRPr/>
              </a:pPr>
              <a:t>32</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E1BF840-B287-4374-841B-2F09EB7287E2}" type="slidenum">
              <a:rPr lang="en-CA" smtClean="0"/>
              <a:pPr>
                <a:defRPr/>
              </a:pPr>
              <a:t>33</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2C6719A-5D90-4126-BF05-17E10D62E441}" type="slidenum">
              <a:rPr lang="en-CA" smtClean="0"/>
              <a:pPr>
                <a:defRPr/>
              </a:pPr>
              <a:t>34</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5E83163-C64F-454A-8812-52EB748CA126}"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C4025F6-2102-45AD-80E7-E3A8222903A1}"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B297D44-AC54-46B5-9CA3-21C275C93BF5}"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34D9940-DF08-4FA3-B163-46AFAFD1278F}"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C569105-8B27-4DC3-89F6-FD04DEB2B35F}"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3F5EBFC-E326-451E-A132-3BA8AEA31A0A}"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smtClean="0">
                <a:solidFill>
                  <a:srgbClr val="FFFFFF"/>
                </a:solidFill>
                <a:latin typeface="Arial" pitchFamily="34" charset="0"/>
                <a:ea typeface="ＭＳ Ｐゴシック" charset="-128"/>
                <a:cs typeface="Arial" pitchFamily="34" charset="0"/>
              </a:rPr>
              <a:t>dwharder@gmail.com</a:t>
            </a: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Data Structures and Algorithms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219950"/>
            <a:ext cx="7199313" cy="14465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Data Structures</a:t>
            </a:r>
            <a:br>
              <a:rPr lang="en-US" sz="4400" dirty="0" smtClean="0">
                <a:solidFill>
                  <a:schemeClr val="bg1"/>
                </a:solidFill>
                <a:latin typeface="Arial" pitchFamily="34" charset="0"/>
                <a:cs typeface="Arial" pitchFamily="34" charset="0"/>
              </a:rPr>
            </a:br>
            <a:r>
              <a:rPr lang="en-US" sz="4400" dirty="0" smtClean="0">
                <a:solidFill>
                  <a:schemeClr val="bg1"/>
                </a:solidFill>
                <a:latin typeface="Arial" pitchFamily="34" charset="0"/>
                <a:cs typeface="Arial" pitchFamily="34" charset="0"/>
              </a:rPr>
              <a:t>and Algorithms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1331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class structure would be:</a:t>
            </a:r>
          </a:p>
          <a:p>
            <a:pPr>
              <a:buFontTx/>
              <a:buNone/>
            </a:pPr>
            <a:endParaRPr lang="en-US" sz="1600" b="1" dirty="0" smtClean="0">
              <a:latin typeface="Courier New" pitchFamily="49" charset="0"/>
              <a:cs typeface="Arial" charset="0"/>
            </a:endParaRPr>
          </a:p>
          <a:p>
            <a:pPr>
              <a:buFontTx/>
              <a:buNone/>
            </a:pPr>
            <a:r>
              <a:rPr lang="en-US" sz="1800" dirty="0" smtClean="0">
                <a:latin typeface="Consolas" pitchFamily="49" charset="0"/>
                <a:cs typeface="Arial" charset="0"/>
              </a:rPr>
              <a:t>		template &lt;</a:t>
            </a:r>
            <a:r>
              <a:rPr lang="en-US" sz="1800" dirty="0" err="1" smtClean="0">
                <a:latin typeface="Consolas" pitchFamily="49" charset="0"/>
                <a:cs typeface="Arial" charset="0"/>
              </a:rPr>
              <a:t>typename</a:t>
            </a:r>
            <a:r>
              <a:rPr lang="en-US" sz="1800" dirty="0" smtClean="0">
                <a:latin typeface="Consolas" pitchFamily="49" charset="0"/>
                <a:cs typeface="Arial" charset="0"/>
              </a:rPr>
              <a:t> Type&gt;</a:t>
            </a:r>
          </a:p>
          <a:p>
            <a:pPr>
              <a:buFontTx/>
              <a:buNone/>
            </a:pPr>
            <a:r>
              <a:rPr lang="en-US" sz="1800" dirty="0" smtClean="0">
                <a:latin typeface="Consolas" pitchFamily="49" charset="0"/>
                <a:cs typeface="Arial" charset="0"/>
              </a:rPr>
              <a:t>		class List {</a:t>
            </a:r>
          </a:p>
          <a:p>
            <a:pPr>
              <a:buFontTx/>
              <a:buNone/>
            </a:pPr>
            <a:r>
              <a:rPr lang="en-US" sz="1800" dirty="0" smtClean="0">
                <a:latin typeface="Consolas" pitchFamily="49" charset="0"/>
                <a:cs typeface="Arial" charset="0"/>
              </a:rPr>
              <a:t>		    private:</a:t>
            </a:r>
          </a:p>
          <a:p>
            <a:pPr>
              <a:buFontTx/>
              <a:buNone/>
            </a:pPr>
            <a:r>
              <a:rPr lang="en-US" sz="1800" dirty="0" smtClean="0">
                <a:latin typeface="Consolas" pitchFamily="49" charset="0"/>
                <a:cs typeface="Arial" charset="0"/>
              </a:rPr>
              <a:t>		        Node&lt;Type&gt; *head;</a:t>
            </a:r>
          </a:p>
          <a:p>
            <a:pPr>
              <a:buFontTx/>
              <a:buNone/>
            </a:pPr>
            <a:r>
              <a:rPr lang="en-US" sz="1800" dirty="0" smtClean="0">
                <a:latin typeface="Consolas" pitchFamily="49" charset="0"/>
                <a:cs typeface="Arial" charset="0"/>
              </a:rPr>
              <a:t>		        Node&lt;Type&gt; *tail;</a:t>
            </a:r>
          </a:p>
          <a:p>
            <a:pPr>
              <a:buFontTx/>
              <a:buNone/>
            </a:pPr>
            <a:r>
              <a:rPr lang="en-US" sz="1800" dirty="0" smtClean="0">
                <a:latin typeface="Consolas" pitchFamily="49" charset="0"/>
                <a:cs typeface="Arial" charset="0"/>
              </a:rPr>
              <a:t>		        </a:t>
            </a:r>
            <a:r>
              <a:rPr lang="en-US" sz="1800" dirty="0" err="1" smtClean="0">
                <a:latin typeface="Consolas" pitchFamily="49" charset="0"/>
                <a:cs typeface="Arial" charset="0"/>
              </a:rPr>
              <a:t>int</a:t>
            </a:r>
            <a:r>
              <a:rPr lang="en-US" sz="1800" dirty="0" smtClean="0">
                <a:latin typeface="Consolas" pitchFamily="49" charset="0"/>
                <a:cs typeface="Arial" charset="0"/>
              </a:rPr>
              <a:t> count;</a:t>
            </a:r>
          </a:p>
          <a:p>
            <a:pPr>
              <a:buFontTx/>
              <a:buNone/>
            </a:pPr>
            <a:r>
              <a:rPr lang="en-US" sz="1800" dirty="0" smtClean="0">
                <a:latin typeface="Consolas" pitchFamily="49" charset="0"/>
                <a:cs typeface="Arial" charset="0"/>
              </a:rPr>
              <a:t>		    public:</a:t>
            </a:r>
          </a:p>
          <a:p>
            <a:pPr>
              <a:buFontTx/>
              <a:buNone/>
            </a:pPr>
            <a:r>
              <a:rPr lang="en-US" sz="1800" dirty="0" smtClean="0">
                <a:latin typeface="Consolas" pitchFamily="49" charset="0"/>
                <a:cs typeface="Arial" charset="0"/>
              </a:rPr>
              <a:t>		        // constructor(s)...</a:t>
            </a:r>
          </a:p>
          <a:p>
            <a:pPr>
              <a:buFontTx/>
              <a:buNone/>
            </a:pPr>
            <a:r>
              <a:rPr lang="en-US" sz="1800" dirty="0" smtClean="0">
                <a:latin typeface="Consolas" pitchFamily="49" charset="0"/>
                <a:cs typeface="Arial" charset="0"/>
              </a:rPr>
              <a:t>		        // </a:t>
            </a:r>
            <a:r>
              <a:rPr lang="en-US" sz="1800" dirty="0" err="1" smtClean="0">
                <a:latin typeface="Consolas" pitchFamily="49" charset="0"/>
                <a:cs typeface="Arial" charset="0"/>
              </a:rPr>
              <a:t>accessor</a:t>
            </a:r>
            <a:r>
              <a:rPr lang="en-US" sz="1800" dirty="0" smtClean="0">
                <a:latin typeface="Consolas" pitchFamily="49" charset="0"/>
                <a:cs typeface="Arial" charset="0"/>
              </a:rPr>
              <a:t>(s)...</a:t>
            </a:r>
          </a:p>
          <a:p>
            <a:pPr>
              <a:buFontTx/>
              <a:buNone/>
            </a:pPr>
            <a:r>
              <a:rPr lang="en-US" sz="1800" dirty="0" smtClean="0">
                <a:latin typeface="Consolas" pitchFamily="49" charset="0"/>
                <a:cs typeface="Arial" charset="0"/>
              </a:rPr>
              <a:t>		        // </a:t>
            </a:r>
            <a:r>
              <a:rPr lang="en-US" sz="1800" dirty="0" err="1" smtClean="0">
                <a:latin typeface="Consolas" pitchFamily="49" charset="0"/>
                <a:cs typeface="Arial" charset="0"/>
              </a:rPr>
              <a:t>mutator</a:t>
            </a:r>
            <a:r>
              <a:rPr lang="en-US" sz="1800" dirty="0" smtClean="0">
                <a:latin typeface="Consolas" pitchFamily="49" charset="0"/>
                <a:cs typeface="Arial" charset="0"/>
              </a:rPr>
              <a:t>(s)...</a:t>
            </a:r>
          </a:p>
          <a:p>
            <a:pPr>
              <a:buFontTx/>
              <a:buNone/>
            </a:pPr>
            <a:r>
              <a:rPr lang="en-US" sz="1800" dirty="0" smtClean="0">
                <a:latin typeface="Consolas" pitchFamily="49" charset="0"/>
                <a:cs typeface="Arial" charset="0"/>
              </a:rPr>
              <a:t>		};</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latin typeface="Arial" charset="0"/>
                <a:cs typeface="Arial" charset="0"/>
              </a:rPr>
              <a:t>Indexed Allocation</a:t>
            </a:r>
          </a:p>
        </p:txBody>
      </p:sp>
      <p:sp>
        <p:nvSpPr>
          <p:cNvPr id="92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With indexed allocation, an array of pointers</a:t>
            </a:r>
            <a:br>
              <a:rPr lang="en-US" dirty="0" smtClean="0">
                <a:latin typeface="Arial" charset="0"/>
                <a:cs typeface="Arial" charset="0"/>
              </a:rPr>
            </a:br>
            <a:r>
              <a:rPr lang="en-US" dirty="0" smtClean="0">
                <a:latin typeface="Arial" charset="0"/>
                <a:cs typeface="Arial" charset="0"/>
              </a:rPr>
              <a:t>(possibly NULL) link to a sequence of allocated</a:t>
            </a:r>
            <a:br>
              <a:rPr lang="en-US" dirty="0" smtClean="0">
                <a:latin typeface="Arial" charset="0"/>
                <a:cs typeface="Arial" charset="0"/>
              </a:rPr>
            </a:br>
            <a:r>
              <a:rPr lang="en-US" dirty="0" smtClean="0">
                <a:latin typeface="Arial" charset="0"/>
                <a:cs typeface="Arial" charset="0"/>
              </a:rPr>
              <a:t>memory locations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Used in the C++ standard template library</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Computer engineering students will see indexed</a:t>
            </a:r>
            <a:br>
              <a:rPr lang="en-US" dirty="0" smtClean="0">
                <a:latin typeface="Arial" charset="0"/>
                <a:cs typeface="Arial" charset="0"/>
              </a:rPr>
            </a:br>
            <a:r>
              <a:rPr lang="en-US" dirty="0" smtClean="0">
                <a:latin typeface="Arial" charset="0"/>
                <a:cs typeface="Arial" charset="0"/>
              </a:rPr>
              <a:t>allocation in their operating systems course</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2.2.1.3</a:t>
            </a:r>
            <a:endParaRPr lang="en-CA" dirty="0"/>
          </a:p>
        </p:txBody>
      </p:sp>
      <p:pic>
        <p:nvPicPr>
          <p:cNvPr id="124930" name="Picture 2" descr="C:\Users\dwharder\Desktop\a.png"/>
          <p:cNvPicPr>
            <a:picLocks noChangeAspect="1" noChangeArrowheads="1"/>
          </p:cNvPicPr>
          <p:nvPr/>
        </p:nvPicPr>
        <p:blipFill>
          <a:blip r:embed="rId3" cstate="print"/>
          <a:srcRect/>
          <a:stretch>
            <a:fillRect/>
          </a:stretch>
        </p:blipFill>
        <p:spPr bwMode="auto">
          <a:xfrm>
            <a:off x="6588224" y="1916832"/>
            <a:ext cx="2205571" cy="302545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61" name="Picture 9" descr="C:\Users\dwharder\Desktop\a1.png"/>
          <p:cNvPicPr>
            <a:picLocks noChangeAspect="1" noChangeArrowheads="1"/>
          </p:cNvPicPr>
          <p:nvPr/>
        </p:nvPicPr>
        <p:blipFill>
          <a:blip r:embed="rId4" cstate="print"/>
          <a:srcRect/>
          <a:stretch>
            <a:fillRect/>
          </a:stretch>
        </p:blipFill>
        <p:spPr bwMode="auto">
          <a:xfrm>
            <a:off x="2519363" y="2960365"/>
            <a:ext cx="5439461" cy="2196827"/>
          </a:xfrm>
          <a:prstGeom prst="rect">
            <a:avLst/>
          </a:prstGeom>
          <a:noFill/>
        </p:spPr>
      </p:pic>
      <p:sp>
        <p:nvSpPr>
          <p:cNvPr id="9218" name="Rectangle 2"/>
          <p:cNvSpPr>
            <a:spLocks noGrp="1" noChangeArrowheads="1"/>
          </p:cNvSpPr>
          <p:nvPr>
            <p:ph type="title"/>
          </p:nvPr>
        </p:nvSpPr>
        <p:spPr/>
        <p:txBody>
          <a:bodyPr/>
          <a:lstStyle/>
          <a:p>
            <a:r>
              <a:rPr lang="en-US" dirty="0" smtClean="0">
                <a:latin typeface="Arial" charset="0"/>
                <a:cs typeface="Arial" charset="0"/>
              </a:rPr>
              <a:t>Indexed Allocation</a:t>
            </a:r>
          </a:p>
        </p:txBody>
      </p:sp>
      <p:sp>
        <p:nvSpPr>
          <p:cNvPr id="92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Matrices can be implemented using indexed allocation:</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2.2.1.3</a:t>
            </a:r>
            <a:endParaRPr lang="en-CA" dirty="0"/>
          </a:p>
        </p:txBody>
      </p:sp>
      <p:graphicFrame>
        <p:nvGraphicFramePr>
          <p:cNvPr id="125956" name="Object 3"/>
          <p:cNvGraphicFramePr>
            <a:graphicFrameLocks noChangeAspect="1"/>
          </p:cNvGraphicFramePr>
          <p:nvPr/>
        </p:nvGraphicFramePr>
        <p:xfrm>
          <a:off x="611188" y="3055938"/>
          <a:ext cx="1512887" cy="989012"/>
        </p:xfrm>
        <a:graphic>
          <a:graphicData uri="http://schemas.openxmlformats.org/presentationml/2006/ole">
            <mc:AlternateContent xmlns:mc="http://schemas.openxmlformats.org/markup-compatibility/2006">
              <mc:Choice xmlns:v="urn:schemas-microsoft-com:vml" Requires="v">
                <p:oleObj spid="_x0000_s125966" name="Equation" r:id="rId5" imgW="660240" imgH="431640" progId="Equation.DSMT4">
                  <p:embed/>
                </p:oleObj>
              </mc:Choice>
              <mc:Fallback>
                <p:oleObj name="Equation" r:id="rId5" imgW="660240" imgH="4316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055938"/>
                        <a:ext cx="1512887"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C:\Users\dwharder\Desktop\a2.png"/>
          <p:cNvPicPr>
            <a:picLocks noChangeAspect="1" noChangeArrowheads="1"/>
          </p:cNvPicPr>
          <p:nvPr/>
        </p:nvPicPr>
        <p:blipFill>
          <a:blip r:embed="rId4" cstate="print"/>
          <a:stretch>
            <a:fillRect/>
          </a:stretch>
        </p:blipFill>
        <p:spPr bwMode="auto">
          <a:xfrm>
            <a:off x="2519363" y="2941886"/>
            <a:ext cx="5439461" cy="2196614"/>
          </a:xfrm>
          <a:prstGeom prst="rect">
            <a:avLst/>
          </a:prstGeom>
          <a:noFill/>
        </p:spPr>
      </p:pic>
      <p:sp>
        <p:nvSpPr>
          <p:cNvPr id="9218" name="Rectangle 2"/>
          <p:cNvSpPr>
            <a:spLocks noGrp="1" noChangeArrowheads="1"/>
          </p:cNvSpPr>
          <p:nvPr>
            <p:ph type="title"/>
          </p:nvPr>
        </p:nvSpPr>
        <p:spPr/>
        <p:txBody>
          <a:bodyPr/>
          <a:lstStyle/>
          <a:p>
            <a:r>
              <a:rPr lang="en-US" dirty="0" smtClean="0">
                <a:latin typeface="Arial" charset="0"/>
                <a:cs typeface="Arial" charset="0"/>
              </a:rPr>
              <a:t>Indexed Allocation</a:t>
            </a:r>
          </a:p>
        </p:txBody>
      </p:sp>
      <p:sp>
        <p:nvSpPr>
          <p:cNvPr id="92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Matrices can be implemented using indexed allocation</a:t>
            </a:r>
          </a:p>
          <a:p>
            <a:pPr lvl="1"/>
            <a:r>
              <a:rPr lang="en-US" dirty="0" smtClean="0">
                <a:latin typeface="Arial" charset="0"/>
                <a:cs typeface="Arial" charset="0"/>
              </a:rPr>
              <a:t>Most implementations of matrices (or higher-dimensional arrays) use indices pointing into a single contiguous block of memory</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2.2.1.3</a:t>
            </a:r>
            <a:endParaRPr lang="en-CA" dirty="0"/>
          </a:p>
        </p:txBody>
      </p:sp>
      <p:sp>
        <p:nvSpPr>
          <p:cNvPr id="8" name="TextBox 7"/>
          <p:cNvSpPr txBox="1"/>
          <p:nvPr/>
        </p:nvSpPr>
        <p:spPr>
          <a:xfrm>
            <a:off x="2483768" y="2906360"/>
            <a:ext cx="1967205" cy="369332"/>
          </a:xfrm>
          <a:prstGeom prst="rect">
            <a:avLst/>
          </a:prstGeom>
          <a:noFill/>
        </p:spPr>
        <p:txBody>
          <a:bodyPr wrap="none" rtlCol="0">
            <a:spAutoFit/>
          </a:bodyPr>
          <a:lstStyle/>
          <a:p>
            <a:r>
              <a:rPr lang="en-CA" dirty="0" smtClean="0"/>
              <a:t>Row-major order </a:t>
            </a:r>
            <a:endParaRPr lang="en-CA" dirty="0"/>
          </a:p>
        </p:txBody>
      </p:sp>
      <p:sp>
        <p:nvSpPr>
          <p:cNvPr id="9" name="TextBox 8"/>
          <p:cNvSpPr txBox="1"/>
          <p:nvPr/>
        </p:nvSpPr>
        <p:spPr>
          <a:xfrm>
            <a:off x="5292080" y="2897068"/>
            <a:ext cx="2300630" cy="369332"/>
          </a:xfrm>
          <a:prstGeom prst="rect">
            <a:avLst/>
          </a:prstGeom>
          <a:noFill/>
        </p:spPr>
        <p:txBody>
          <a:bodyPr wrap="none" rtlCol="0">
            <a:spAutoFit/>
          </a:bodyPr>
          <a:lstStyle/>
          <a:p>
            <a:r>
              <a:rPr lang="en-CA" dirty="0" smtClean="0"/>
              <a:t>Column-major order </a:t>
            </a:r>
            <a:endParaRPr lang="en-CA" dirty="0"/>
          </a:p>
        </p:txBody>
      </p:sp>
      <p:sp>
        <p:nvSpPr>
          <p:cNvPr id="10" name="TextBox 9"/>
          <p:cNvSpPr txBox="1"/>
          <p:nvPr/>
        </p:nvSpPr>
        <p:spPr>
          <a:xfrm>
            <a:off x="2868489" y="5291916"/>
            <a:ext cx="1197765" cy="369332"/>
          </a:xfrm>
          <a:prstGeom prst="rect">
            <a:avLst/>
          </a:prstGeom>
          <a:noFill/>
        </p:spPr>
        <p:txBody>
          <a:bodyPr wrap="none" rtlCol="0">
            <a:spAutoFit/>
          </a:bodyPr>
          <a:lstStyle/>
          <a:p>
            <a:pPr algn="ctr"/>
            <a:r>
              <a:rPr lang="en-CA" dirty="0" smtClean="0"/>
              <a:t>C, Python</a:t>
            </a:r>
            <a:endParaRPr lang="en-CA" dirty="0"/>
          </a:p>
        </p:txBody>
      </p:sp>
      <p:sp>
        <p:nvSpPr>
          <p:cNvPr id="11" name="TextBox 10"/>
          <p:cNvSpPr txBox="1"/>
          <p:nvPr/>
        </p:nvSpPr>
        <p:spPr>
          <a:xfrm>
            <a:off x="5567800" y="5282624"/>
            <a:ext cx="1749198" cy="369332"/>
          </a:xfrm>
          <a:prstGeom prst="rect">
            <a:avLst/>
          </a:prstGeom>
          <a:noFill/>
        </p:spPr>
        <p:txBody>
          <a:bodyPr wrap="none" rtlCol="0">
            <a:spAutoFit/>
          </a:bodyPr>
          <a:lstStyle/>
          <a:p>
            <a:pPr algn="ctr"/>
            <a:r>
              <a:rPr lang="en-CA" dirty="0" smtClean="0"/>
              <a:t>Matlab, Fortran</a:t>
            </a:r>
            <a:endParaRPr lang="en-CA" dirty="0"/>
          </a:p>
        </p:txBody>
      </p:sp>
      <p:graphicFrame>
        <p:nvGraphicFramePr>
          <p:cNvPr id="126980" name="Object 3"/>
          <p:cNvGraphicFramePr>
            <a:graphicFrameLocks noChangeAspect="1"/>
          </p:cNvGraphicFramePr>
          <p:nvPr/>
        </p:nvGraphicFramePr>
        <p:xfrm>
          <a:off x="611188" y="3055938"/>
          <a:ext cx="1512887" cy="989012"/>
        </p:xfrm>
        <a:graphic>
          <a:graphicData uri="http://schemas.openxmlformats.org/presentationml/2006/ole">
            <mc:AlternateContent xmlns:mc="http://schemas.openxmlformats.org/markup-compatibility/2006">
              <mc:Choice xmlns:v="urn:schemas-microsoft-com:vml" Requires="v">
                <p:oleObj spid="_x0000_s126990" name="Equation" r:id="rId5" imgW="660240" imgH="431640" progId="Equation.DSMT4">
                  <p:embed/>
                </p:oleObj>
              </mc:Choice>
              <mc:Fallback>
                <p:oleObj name="Equation" r:id="rId5" imgW="660240" imgH="4316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055938"/>
                        <a:ext cx="1512887"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latin typeface="Arial" charset="0"/>
                <a:cs typeface="Arial" charset="0"/>
              </a:rPr>
              <a:t>Other Allocation Formats</a:t>
            </a:r>
          </a:p>
        </p:txBody>
      </p:sp>
      <p:sp>
        <p:nvSpPr>
          <p:cNvPr id="1433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We will look at some variations or hybrids of these memory allocations including:</a:t>
            </a:r>
          </a:p>
          <a:p>
            <a:pPr lvl="1"/>
            <a:r>
              <a:rPr lang="en-US" dirty="0" smtClean="0">
                <a:latin typeface="Arial" charset="0"/>
                <a:cs typeface="Arial" charset="0"/>
              </a:rPr>
              <a:t>Trees</a:t>
            </a:r>
          </a:p>
          <a:p>
            <a:pPr lvl="1"/>
            <a:r>
              <a:rPr lang="en-US" dirty="0" smtClean="0">
                <a:latin typeface="Arial" charset="0"/>
                <a:cs typeface="Arial" charset="0"/>
              </a:rPr>
              <a:t>Graphs</a:t>
            </a:r>
          </a:p>
          <a:p>
            <a:pPr lvl="1"/>
            <a:r>
              <a:rPr lang="en-US" dirty="0" err="1" smtClean="0">
                <a:latin typeface="Arial" charset="0"/>
                <a:cs typeface="Arial" charset="0"/>
              </a:rPr>
              <a:t>Deques</a:t>
            </a:r>
            <a:r>
              <a:rPr lang="en-US" dirty="0" smtClean="0">
                <a:latin typeface="Arial" charset="0"/>
                <a:cs typeface="Arial" charset="0"/>
              </a:rPr>
              <a:t> (linked arrays)</a:t>
            </a:r>
          </a:p>
          <a:p>
            <a:pPr lvl="1"/>
            <a:r>
              <a:rPr lang="en-US" dirty="0" err="1" smtClean="0">
                <a:latin typeface="Arial" charset="0"/>
                <a:cs typeface="Arial" charset="0"/>
              </a:rPr>
              <a:t>inodes</a:t>
            </a:r>
            <a:endParaRPr lang="en-US" dirty="0" smtClean="0">
              <a:latin typeface="Arial" charset="0"/>
              <a:cs typeface="Arial" charset="0"/>
            </a:endParaRPr>
          </a:p>
          <a:p>
            <a:pPr lvl="1"/>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2.2.2</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latin typeface="Arial" charset="0"/>
                <a:cs typeface="Arial" charset="0"/>
              </a:rPr>
              <a:t>Trees</a:t>
            </a:r>
          </a:p>
        </p:txBody>
      </p:sp>
      <p:sp>
        <p:nvSpPr>
          <p:cNvPr id="1433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linked list can be used to store linearly ordered data</a:t>
            </a:r>
          </a:p>
          <a:p>
            <a:pPr lvl="1"/>
            <a:r>
              <a:rPr lang="en-US" dirty="0" smtClean="0">
                <a:latin typeface="Arial" charset="0"/>
                <a:cs typeface="Arial" charset="0"/>
              </a:rPr>
              <a:t>What if we have multiple </a:t>
            </a:r>
            <a:r>
              <a:rPr lang="en-US" i="1" dirty="0" smtClean="0">
                <a:latin typeface="Arial" charset="0"/>
                <a:cs typeface="Arial" charset="0"/>
              </a:rPr>
              <a:t>next</a:t>
            </a:r>
            <a:r>
              <a:rPr lang="en-US" dirty="0" smtClean="0">
                <a:latin typeface="Arial" charset="0"/>
                <a:cs typeface="Arial" charset="0"/>
              </a:rPr>
              <a:t> pointers?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A rooted tree (weeks 4-6) is similar</a:t>
            </a:r>
            <a:br>
              <a:rPr lang="en-US" dirty="0" smtClean="0">
                <a:latin typeface="Arial" charset="0"/>
                <a:cs typeface="Arial" charset="0"/>
              </a:rPr>
            </a:br>
            <a:r>
              <a:rPr lang="en-US" dirty="0" smtClean="0">
                <a:latin typeface="Arial" charset="0"/>
                <a:cs typeface="Arial" charset="0"/>
              </a:rPr>
              <a:t>to a linked list but with multiple next</a:t>
            </a:r>
            <a:br>
              <a:rPr lang="en-US" dirty="0" smtClean="0">
                <a:latin typeface="Arial" charset="0"/>
                <a:cs typeface="Arial" charset="0"/>
              </a:rPr>
            </a:br>
            <a:r>
              <a:rPr lang="en-US" dirty="0" smtClean="0">
                <a:latin typeface="Arial" charset="0"/>
                <a:cs typeface="Arial" charset="0"/>
              </a:rPr>
              <a:t>pointers</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p:pic>
        <p:nvPicPr>
          <p:cNvPr id="14340" name="Picture 4" descr="y"/>
          <p:cNvPicPr>
            <a:picLocks noChangeAspect="1" noChangeArrowheads="1"/>
          </p:cNvPicPr>
          <p:nvPr/>
        </p:nvPicPr>
        <p:blipFill>
          <a:blip r:embed="rId3" cstate="print"/>
          <a:srcRect/>
          <a:stretch>
            <a:fillRect/>
          </a:stretch>
        </p:blipFill>
        <p:spPr bwMode="auto">
          <a:xfrm>
            <a:off x="5072063" y="2492375"/>
            <a:ext cx="2867025" cy="1933575"/>
          </a:xfrm>
          <a:prstGeom prst="rect">
            <a:avLst/>
          </a:prstGeom>
          <a:noFill/>
          <a:ln w="9525">
            <a:noFill/>
            <a:miter lim="800000"/>
            <a:headEnd/>
            <a:tailEnd/>
          </a:ln>
        </p:spPr>
      </p:pic>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latin typeface="Arial" charset="0"/>
                <a:cs typeface="Arial" charset="0"/>
              </a:rPr>
              <a:t>Trees</a:t>
            </a:r>
          </a:p>
        </p:txBody>
      </p:sp>
      <p:sp>
        <p:nvSpPr>
          <p:cNvPr id="1638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 tree is a variation on a linked list:</a:t>
            </a:r>
          </a:p>
          <a:p>
            <a:pPr lvl="1"/>
            <a:r>
              <a:rPr lang="en-US" smtClean="0">
                <a:latin typeface="Arial" charset="0"/>
                <a:cs typeface="Arial" charset="0"/>
              </a:rPr>
              <a:t>Each node points to an arbitrary number of subsequent nodes</a:t>
            </a:r>
          </a:p>
          <a:p>
            <a:pPr lvl="1"/>
            <a:r>
              <a:rPr lang="en-US" smtClean="0">
                <a:latin typeface="Arial" charset="0"/>
                <a:cs typeface="Arial" charset="0"/>
              </a:rPr>
              <a:t>Useful for storing hierarchical data</a:t>
            </a:r>
          </a:p>
          <a:p>
            <a:pPr lvl="1"/>
            <a:r>
              <a:rPr lang="en-US" smtClean="0">
                <a:latin typeface="Arial" charset="0"/>
                <a:cs typeface="Arial" charset="0"/>
              </a:rPr>
              <a:t>We will see that it is also useful for storing sorted data</a:t>
            </a:r>
          </a:p>
          <a:p>
            <a:pPr lvl="1"/>
            <a:r>
              <a:rPr lang="en-US" smtClean="0">
                <a:latin typeface="Arial" charset="0"/>
                <a:cs typeface="Arial" charset="0"/>
              </a:rPr>
              <a:t>Usually we will restrict ourselves to trees where each node points to at most two other nodes</a:t>
            </a:r>
          </a:p>
        </p:txBody>
      </p:sp>
      <p:sp>
        <p:nvSpPr>
          <p:cNvPr id="4" name="TextBox 3"/>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smtClean="0">
                <a:latin typeface="Arial" charset="0"/>
                <a:cs typeface="Arial" charset="0"/>
              </a:rPr>
              <a:t>Graphs</a:t>
            </a:r>
          </a:p>
        </p:txBody>
      </p:sp>
      <p:sp>
        <p:nvSpPr>
          <p:cNvPr id="1028"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allow arbitrary relations between any two objects in a container</a:t>
            </a:r>
          </a:p>
          <a:p>
            <a:pPr lvl="1"/>
            <a:r>
              <a:rPr lang="en-US" smtClean="0">
                <a:latin typeface="Arial" charset="0"/>
                <a:cs typeface="Arial" charset="0"/>
              </a:rPr>
              <a:t>Given </a:t>
            </a:r>
            <a:r>
              <a:rPr lang="en-US" i="1" smtClean="0">
                <a:latin typeface="Times New Roman" pitchFamily="18" charset="0"/>
                <a:cs typeface="Times New Roman" pitchFamily="18" charset="0"/>
              </a:rPr>
              <a:t>n</a:t>
            </a:r>
            <a:r>
              <a:rPr lang="en-US" smtClean="0">
                <a:latin typeface="Arial" charset="0"/>
                <a:cs typeface="Arial" charset="0"/>
              </a:rPr>
              <a:t> objects, there are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 – </a:t>
            </a:r>
            <a:r>
              <a:rPr lang="en-US" i="1" smtClean="0">
                <a:latin typeface="Times New Roman" pitchFamily="18" charset="0"/>
                <a:cs typeface="Times New Roman" pitchFamily="18" charset="0"/>
              </a:rPr>
              <a:t>n</a:t>
            </a:r>
            <a:r>
              <a:rPr lang="en-US" smtClean="0">
                <a:latin typeface="Arial" charset="0"/>
                <a:cs typeface="Arial" charset="0"/>
              </a:rPr>
              <a:t> possible relations</a:t>
            </a:r>
          </a:p>
          <a:p>
            <a:pPr lvl="2"/>
            <a:r>
              <a:rPr lang="en-US" smtClean="0">
                <a:latin typeface="Arial" charset="0"/>
                <a:cs typeface="Arial" charset="0"/>
              </a:rPr>
              <a:t>If we allow symmetry, this reduces to</a:t>
            </a:r>
            <a:r>
              <a:rPr lang="en-US" sz="2400" smtClean="0">
                <a:latin typeface="Arial" charset="0"/>
                <a:cs typeface="Arial" charset="0"/>
              </a:rPr>
              <a:t> </a:t>
            </a:r>
          </a:p>
          <a:p>
            <a:pPr lvl="1"/>
            <a:endParaRPr lang="en-US" smtClean="0">
              <a:latin typeface="Arial" charset="0"/>
              <a:cs typeface="Arial" charset="0"/>
            </a:endParaRPr>
          </a:p>
          <a:p>
            <a:pPr lvl="1"/>
            <a:r>
              <a:rPr lang="en-US" smtClean="0">
                <a:latin typeface="Arial" charset="0"/>
                <a:cs typeface="Arial" charset="0"/>
              </a:rPr>
              <a:t>For example, consider the network</a:t>
            </a:r>
          </a:p>
        </p:txBody>
      </p:sp>
      <p:graphicFrame>
        <p:nvGraphicFramePr>
          <p:cNvPr id="1026" name="Object 2"/>
          <p:cNvGraphicFramePr>
            <a:graphicFrameLocks noChangeAspect="1"/>
          </p:cNvGraphicFramePr>
          <p:nvPr/>
        </p:nvGraphicFramePr>
        <p:xfrm>
          <a:off x="5041900" y="2544763"/>
          <a:ext cx="668338" cy="647700"/>
        </p:xfrm>
        <a:graphic>
          <a:graphicData uri="http://schemas.openxmlformats.org/presentationml/2006/ole">
            <mc:AlternateContent xmlns:mc="http://schemas.openxmlformats.org/markup-compatibility/2006">
              <mc:Choice xmlns:v="urn:schemas-microsoft-com:vml" Requires="v">
                <p:oleObj spid="_x0000_s97292" name="Equation" r:id="rId4" imgW="431640" imgH="419040" progId="Equation.DSMT4">
                  <p:embed/>
                </p:oleObj>
              </mc:Choice>
              <mc:Fallback>
                <p:oleObj name="Equation" r:id="rId4" imgW="431640" imgH="4190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1900" y="2544763"/>
                        <a:ext cx="668338"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3" descr="C:\Users\dwharder\Desktop\SA.PNG"/>
          <p:cNvPicPr>
            <a:picLocks noChangeAspect="1" noChangeArrowheads="1"/>
          </p:cNvPicPr>
          <p:nvPr/>
        </p:nvPicPr>
        <p:blipFill>
          <a:blip r:embed="rId6" cstate="print"/>
          <a:srcRect/>
          <a:stretch>
            <a:fillRect/>
          </a:stretch>
        </p:blipFill>
        <p:spPr bwMode="auto">
          <a:xfrm>
            <a:off x="900113" y="3860800"/>
            <a:ext cx="3241675" cy="2087563"/>
          </a:xfrm>
          <a:prstGeom prst="rect">
            <a:avLst/>
          </a:prstGeom>
          <a:noFill/>
          <a:ln w="9525">
            <a:noFill/>
            <a:miter lim="800000"/>
            <a:headEnd/>
            <a:tailEnd/>
          </a:ln>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latin typeface="Arial" charset="0"/>
                <a:cs typeface="Arial" charset="0"/>
              </a:rPr>
              <a:t>Arrays</a:t>
            </a:r>
          </a:p>
        </p:txBody>
      </p:sp>
      <p:sp>
        <p:nvSpPr>
          <p:cNvPr id="1741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Suppose we allow arbitrary relations between any two objects in a container</a:t>
            </a:r>
          </a:p>
          <a:p>
            <a:pPr lvl="1"/>
            <a:r>
              <a:rPr lang="en-US" dirty="0" smtClean="0">
                <a:latin typeface="Arial" charset="0"/>
                <a:cs typeface="Arial" charset="0"/>
              </a:rPr>
              <a:t>We could represent this using a two-dimensional array</a:t>
            </a:r>
          </a:p>
          <a:p>
            <a:pPr lvl="1"/>
            <a:r>
              <a:rPr lang="en-US" dirty="0" smtClean="0">
                <a:latin typeface="Arial" charset="0"/>
                <a:cs typeface="Arial" charset="0"/>
              </a:rPr>
              <a:t>In this case, the matrix is</a:t>
            </a:r>
            <a:br>
              <a:rPr lang="en-US" dirty="0" smtClean="0">
                <a:latin typeface="Arial" charset="0"/>
                <a:cs typeface="Arial" charset="0"/>
              </a:rPr>
            </a:br>
            <a:r>
              <a:rPr lang="en-US" i="1" dirty="0" smtClean="0">
                <a:latin typeface="Arial" charset="0"/>
                <a:cs typeface="Arial" charset="0"/>
              </a:rPr>
              <a:t>symmetric</a:t>
            </a:r>
            <a:endParaRPr lang="en-US" sz="2400" i="1" dirty="0" smtClean="0">
              <a:latin typeface="Arial" charset="0"/>
              <a:cs typeface="Arial" charset="0"/>
            </a:endParaRPr>
          </a:p>
          <a:p>
            <a:pPr lvl="1"/>
            <a:endParaRPr lang="en-US" dirty="0" smtClean="0">
              <a:latin typeface="Arial" charset="0"/>
              <a:cs typeface="Arial" charset="0"/>
            </a:endParaRPr>
          </a:p>
        </p:txBody>
      </p:sp>
      <p:graphicFrame>
        <p:nvGraphicFramePr>
          <p:cNvPr id="6" name="Table 5"/>
          <p:cNvGraphicFramePr>
            <a:graphicFrameLocks noGrp="1"/>
          </p:cNvGraphicFramePr>
          <p:nvPr/>
        </p:nvGraphicFramePr>
        <p:xfrm>
          <a:off x="4313238" y="2636838"/>
          <a:ext cx="3931772" cy="3962400"/>
        </p:xfrm>
        <a:graphic>
          <a:graphicData uri="http://schemas.openxmlformats.org/drawingml/2006/table">
            <a:tbl>
              <a:tblPr firstRow="1" bandRow="1">
                <a:tableStyleId>{5940675A-B579-460E-94D1-54222C63F5DA}</a:tableStyleId>
              </a:tblPr>
              <a:tblGrid>
                <a:gridCol w="302444">
                  <a:extLst>
                    <a:ext uri="{9D8B030D-6E8A-4147-A177-3AD203B41FA5}">
                      <a16:colId xmlns:a16="http://schemas.microsoft.com/office/drawing/2014/main" val="20000"/>
                    </a:ext>
                  </a:extLst>
                </a:gridCol>
                <a:gridCol w="302444">
                  <a:extLst>
                    <a:ext uri="{9D8B030D-6E8A-4147-A177-3AD203B41FA5}">
                      <a16:colId xmlns:a16="http://schemas.microsoft.com/office/drawing/2014/main" val="20001"/>
                    </a:ext>
                  </a:extLst>
                </a:gridCol>
                <a:gridCol w="302444">
                  <a:extLst>
                    <a:ext uri="{9D8B030D-6E8A-4147-A177-3AD203B41FA5}">
                      <a16:colId xmlns:a16="http://schemas.microsoft.com/office/drawing/2014/main" val="20002"/>
                    </a:ext>
                  </a:extLst>
                </a:gridCol>
                <a:gridCol w="302444">
                  <a:extLst>
                    <a:ext uri="{9D8B030D-6E8A-4147-A177-3AD203B41FA5}">
                      <a16:colId xmlns:a16="http://schemas.microsoft.com/office/drawing/2014/main" val="20003"/>
                    </a:ext>
                  </a:extLst>
                </a:gridCol>
                <a:gridCol w="302444">
                  <a:extLst>
                    <a:ext uri="{9D8B030D-6E8A-4147-A177-3AD203B41FA5}">
                      <a16:colId xmlns:a16="http://schemas.microsoft.com/office/drawing/2014/main" val="20004"/>
                    </a:ext>
                  </a:extLst>
                </a:gridCol>
                <a:gridCol w="302444">
                  <a:extLst>
                    <a:ext uri="{9D8B030D-6E8A-4147-A177-3AD203B41FA5}">
                      <a16:colId xmlns:a16="http://schemas.microsoft.com/office/drawing/2014/main" val="20005"/>
                    </a:ext>
                  </a:extLst>
                </a:gridCol>
                <a:gridCol w="302444">
                  <a:extLst>
                    <a:ext uri="{9D8B030D-6E8A-4147-A177-3AD203B41FA5}">
                      <a16:colId xmlns:a16="http://schemas.microsoft.com/office/drawing/2014/main" val="20006"/>
                    </a:ext>
                  </a:extLst>
                </a:gridCol>
                <a:gridCol w="302444">
                  <a:extLst>
                    <a:ext uri="{9D8B030D-6E8A-4147-A177-3AD203B41FA5}">
                      <a16:colId xmlns:a16="http://schemas.microsoft.com/office/drawing/2014/main" val="20007"/>
                    </a:ext>
                  </a:extLst>
                </a:gridCol>
                <a:gridCol w="302444">
                  <a:extLst>
                    <a:ext uri="{9D8B030D-6E8A-4147-A177-3AD203B41FA5}">
                      <a16:colId xmlns:a16="http://schemas.microsoft.com/office/drawing/2014/main" val="20008"/>
                    </a:ext>
                  </a:extLst>
                </a:gridCol>
                <a:gridCol w="302444">
                  <a:extLst>
                    <a:ext uri="{9D8B030D-6E8A-4147-A177-3AD203B41FA5}">
                      <a16:colId xmlns:a16="http://schemas.microsoft.com/office/drawing/2014/main" val="20009"/>
                    </a:ext>
                  </a:extLst>
                </a:gridCol>
                <a:gridCol w="302444">
                  <a:extLst>
                    <a:ext uri="{9D8B030D-6E8A-4147-A177-3AD203B41FA5}">
                      <a16:colId xmlns:a16="http://schemas.microsoft.com/office/drawing/2014/main" val="20010"/>
                    </a:ext>
                  </a:extLst>
                </a:gridCol>
                <a:gridCol w="302444">
                  <a:extLst>
                    <a:ext uri="{9D8B030D-6E8A-4147-A177-3AD203B41FA5}">
                      <a16:colId xmlns:a16="http://schemas.microsoft.com/office/drawing/2014/main" val="20011"/>
                    </a:ext>
                  </a:extLst>
                </a:gridCol>
                <a:gridCol w="302444">
                  <a:extLst>
                    <a:ext uri="{9D8B030D-6E8A-4147-A177-3AD203B41FA5}">
                      <a16:colId xmlns:a16="http://schemas.microsoft.com/office/drawing/2014/main" val="20012"/>
                    </a:ext>
                  </a:extLst>
                </a:gridCol>
              </a:tblGrid>
              <a:tr h="188010">
                <a:tc>
                  <a:txBody>
                    <a:bodyPr/>
                    <a:lstStyle/>
                    <a:p>
                      <a:endParaRPr lang="en-CA"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A</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B</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C</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D</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E</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F</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G</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H</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I</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J</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K</a:t>
                      </a: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400" dirty="0" smtClean="0"/>
                        <a:t>L</a:t>
                      </a:r>
                      <a:endParaRPr lang="en-CA" sz="14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8010">
                <a:tc>
                  <a:txBody>
                    <a:bodyPr/>
                    <a:lstStyle/>
                    <a:p>
                      <a:pPr algn="ctr"/>
                      <a:r>
                        <a:rPr lang="en-CA" sz="1400" dirty="0" smtClean="0"/>
                        <a:t>A</a:t>
                      </a:r>
                      <a:endParaRPr lang="en-CA" sz="1400"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sz="1400" b="1" dirty="0" smtClean="0"/>
                        <a:t>×</a:t>
                      </a: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r>
                        <a:rPr lang="en-CA" sz="1400" b="1" dirty="0" smtClean="0"/>
                        <a:t>×</a:t>
                      </a: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r>
                        <a:rPr lang="en-CA" sz="1400" b="1" dirty="0" smtClean="0"/>
                        <a:t>×</a:t>
                      </a:r>
                      <a:endParaRPr lang="en-CA" sz="1400" b="1" dirty="0"/>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tc>
                  <a:txBody>
                    <a:bodyPr/>
                    <a:lstStyle/>
                    <a:p>
                      <a:pPr algn="ctr"/>
                      <a:endParaRPr lang="en-CA" sz="1400" b="1"/>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88010">
                <a:tc>
                  <a:txBody>
                    <a:bodyPr/>
                    <a:lstStyle/>
                    <a:p>
                      <a:pPr algn="ctr"/>
                      <a:r>
                        <a:rPr lang="en-CA" sz="1400" dirty="0" smtClean="0"/>
                        <a:t>B</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1400" b="1" dirty="0" smtClean="0"/>
                        <a:t>×</a:t>
                      </a: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t>×</a:t>
                      </a:r>
                    </a:p>
                  </a:txBody>
                  <a:tcPr/>
                </a:tc>
                <a:tc>
                  <a:txBody>
                    <a:bodyPr/>
                    <a:lstStyle/>
                    <a:p>
                      <a:pPr algn="ctr"/>
                      <a:endParaRPr lang="en-CA" sz="1400" b="1"/>
                    </a:p>
                  </a:txBody>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a:p>
                  </a:txBody>
                  <a:tcPr/>
                </a:tc>
                <a:tc>
                  <a:txBody>
                    <a:bodyPr/>
                    <a:lstStyle/>
                    <a:p>
                      <a:pPr algn="ctr"/>
                      <a:endParaRPr lang="en-CA" sz="1400" b="1"/>
                    </a:p>
                  </a:txBody>
                  <a:tcPr/>
                </a:tc>
                <a:extLst>
                  <a:ext uri="{0D108BD9-81ED-4DB2-BD59-A6C34878D82A}">
                    <a16:rowId xmlns:a16="http://schemas.microsoft.com/office/drawing/2014/main" val="10002"/>
                  </a:ext>
                </a:extLst>
              </a:tr>
              <a:tr h="188010">
                <a:tc>
                  <a:txBody>
                    <a:bodyPr/>
                    <a:lstStyle/>
                    <a:p>
                      <a:pPr algn="ctr"/>
                      <a:r>
                        <a:rPr lang="en-CA" sz="1400" dirty="0" smtClean="0"/>
                        <a:t>C</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r>
                        <a:rPr lang="en-CA" sz="1400" b="1" dirty="0" smtClean="0"/>
                        <a:t>×</a:t>
                      </a:r>
                      <a:endParaRPr lang="en-CA" sz="1400" b="1" dirty="0"/>
                    </a:p>
                  </a:txBody>
                  <a:tcPr/>
                </a:tc>
                <a:extLst>
                  <a:ext uri="{0D108BD9-81ED-4DB2-BD59-A6C34878D82A}">
                    <a16:rowId xmlns:a16="http://schemas.microsoft.com/office/drawing/2014/main" val="10003"/>
                  </a:ext>
                </a:extLst>
              </a:tr>
              <a:tr h="188010">
                <a:tc>
                  <a:txBody>
                    <a:bodyPr/>
                    <a:lstStyle/>
                    <a:p>
                      <a:pPr algn="ctr"/>
                      <a:r>
                        <a:rPr lang="en-CA" sz="1400" dirty="0" smtClean="0"/>
                        <a:t>D</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a:p>
                  </a:txBody>
                  <a:tcPr>
                    <a:lnL w="12700" cap="flat" cmpd="sng" algn="ctr">
                      <a:solidFill>
                        <a:schemeClr val="tx1"/>
                      </a:solidFill>
                      <a:prstDash val="solid"/>
                      <a:round/>
                      <a:headEnd type="none" w="med" len="med"/>
                      <a:tailEnd type="none" w="med" len="med"/>
                    </a:lnL>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extLst>
                  <a:ext uri="{0D108BD9-81ED-4DB2-BD59-A6C34878D82A}">
                    <a16:rowId xmlns:a16="http://schemas.microsoft.com/office/drawing/2014/main" val="10004"/>
                  </a:ext>
                </a:extLst>
              </a:tr>
              <a:tr h="188010">
                <a:tc>
                  <a:txBody>
                    <a:bodyPr/>
                    <a:lstStyle/>
                    <a:p>
                      <a:pPr algn="ctr"/>
                      <a:r>
                        <a:rPr lang="en-CA" sz="1400" dirty="0" smtClean="0"/>
                        <a:t>E</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a:p>
                  </a:txBody>
                  <a:tcPr>
                    <a:lnL w="12700" cap="flat" cmpd="sng" algn="ctr">
                      <a:solidFill>
                        <a:schemeClr val="tx1"/>
                      </a:solidFill>
                      <a:prstDash val="solid"/>
                      <a:round/>
                      <a:headEnd type="none" w="med" len="med"/>
                      <a:tailEnd type="none" w="med" len="med"/>
                    </a:lnL>
                  </a:tcPr>
                </a:tc>
                <a:tc>
                  <a:txBody>
                    <a:bodyPr/>
                    <a:lstStyle/>
                    <a:p>
                      <a:pPr algn="ctr"/>
                      <a:endParaRPr lang="en-CA" sz="1400" b="1"/>
                    </a:p>
                  </a:txBody>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extLst>
                  <a:ext uri="{0D108BD9-81ED-4DB2-BD59-A6C34878D82A}">
                    <a16:rowId xmlns:a16="http://schemas.microsoft.com/office/drawing/2014/main" val="10005"/>
                  </a:ext>
                </a:extLst>
              </a:tr>
              <a:tr h="188010">
                <a:tc>
                  <a:txBody>
                    <a:bodyPr/>
                    <a:lstStyle/>
                    <a:p>
                      <a:pPr algn="ctr"/>
                      <a:r>
                        <a:rPr lang="en-CA" sz="1400" dirty="0" smtClean="0"/>
                        <a:t>F</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1400" b="1" dirty="0" smtClean="0"/>
                        <a:t>×</a:t>
                      </a: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a:p>
                  </a:txBody>
                  <a:tcPr/>
                </a:tc>
                <a:tc>
                  <a:txBody>
                    <a:bodyPr/>
                    <a:lstStyle/>
                    <a:p>
                      <a:pPr algn="ctr"/>
                      <a:endParaRPr lang="en-CA" sz="1400" b="1"/>
                    </a:p>
                  </a:txBody>
                  <a:tcPr/>
                </a:tc>
                <a:tc>
                  <a:txBody>
                    <a:bodyPr/>
                    <a:lstStyle/>
                    <a:p>
                      <a:pPr algn="ctr"/>
                      <a:endParaRPr lang="en-CA" sz="1400" b="1"/>
                    </a:p>
                  </a:txBody>
                  <a:tcPr/>
                </a:tc>
                <a:tc>
                  <a:txBody>
                    <a:bodyPr/>
                    <a:lstStyle/>
                    <a:p>
                      <a:pPr algn="ctr"/>
                      <a:endParaRPr lang="en-CA" sz="1400" b="1" dirty="0"/>
                    </a:p>
                  </a:txBody>
                  <a:tcPr/>
                </a:tc>
                <a:extLst>
                  <a:ext uri="{0D108BD9-81ED-4DB2-BD59-A6C34878D82A}">
                    <a16:rowId xmlns:a16="http://schemas.microsoft.com/office/drawing/2014/main" val="10006"/>
                  </a:ext>
                </a:extLst>
              </a:tr>
              <a:tr h="188010">
                <a:tc>
                  <a:txBody>
                    <a:bodyPr/>
                    <a:lstStyle/>
                    <a:p>
                      <a:pPr algn="ctr"/>
                      <a:r>
                        <a:rPr lang="en-CA" sz="1400" dirty="0" smtClean="0"/>
                        <a:t>G</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a:p>
                  </a:txBody>
                  <a:tcPr>
                    <a:lnL w="12700" cap="flat" cmpd="sng" algn="ctr">
                      <a:solidFill>
                        <a:schemeClr val="tx1"/>
                      </a:solidFill>
                      <a:prstDash val="solid"/>
                      <a:round/>
                      <a:headEnd type="none" w="med" len="med"/>
                      <a:tailEnd type="none" w="med" len="med"/>
                    </a:lnL>
                  </a:tcPr>
                </a:tc>
                <a:tc>
                  <a:txBody>
                    <a:bodyPr/>
                    <a:lstStyle/>
                    <a:p>
                      <a:pPr algn="ctr"/>
                      <a:r>
                        <a:rPr lang="en-CA" sz="1400" b="1" dirty="0" smtClean="0"/>
                        <a:t>×</a:t>
                      </a: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extLst>
                  <a:ext uri="{0D108BD9-81ED-4DB2-BD59-A6C34878D82A}">
                    <a16:rowId xmlns:a16="http://schemas.microsoft.com/office/drawing/2014/main" val="10007"/>
                  </a:ext>
                </a:extLst>
              </a:tr>
              <a:tr h="188010">
                <a:tc>
                  <a:txBody>
                    <a:bodyPr/>
                    <a:lstStyle/>
                    <a:p>
                      <a:pPr algn="ctr"/>
                      <a:r>
                        <a:rPr lang="en-CA" sz="1400" dirty="0" smtClean="0"/>
                        <a:t>H</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t>×</a:t>
                      </a:r>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extLst>
                  <a:ext uri="{0D108BD9-81ED-4DB2-BD59-A6C34878D82A}">
                    <a16:rowId xmlns:a16="http://schemas.microsoft.com/office/drawing/2014/main" val="10008"/>
                  </a:ext>
                </a:extLst>
              </a:tr>
              <a:tr h="188010">
                <a:tc>
                  <a:txBody>
                    <a:bodyPr/>
                    <a:lstStyle/>
                    <a:p>
                      <a:pPr algn="ctr"/>
                      <a:r>
                        <a:rPr lang="en-CA" sz="1400" dirty="0" smtClean="0"/>
                        <a:t>I</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t>×</a:t>
                      </a:r>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extLst>
                  <a:ext uri="{0D108BD9-81ED-4DB2-BD59-A6C34878D82A}">
                    <a16:rowId xmlns:a16="http://schemas.microsoft.com/office/drawing/2014/main" val="10009"/>
                  </a:ext>
                </a:extLst>
              </a:tr>
              <a:tr h="188010">
                <a:tc>
                  <a:txBody>
                    <a:bodyPr/>
                    <a:lstStyle/>
                    <a:p>
                      <a:pPr algn="ctr"/>
                      <a:r>
                        <a:rPr lang="en-CA" sz="1400" dirty="0" smtClean="0"/>
                        <a:t>J</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CA" sz="1400" b="1" dirty="0" smtClean="0"/>
                        <a:t>×</a:t>
                      </a: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extLst>
                  <a:ext uri="{0D108BD9-81ED-4DB2-BD59-A6C34878D82A}">
                    <a16:rowId xmlns:a16="http://schemas.microsoft.com/office/drawing/2014/main" val="10010"/>
                  </a:ext>
                </a:extLst>
              </a:tr>
              <a:tr h="188010">
                <a:tc>
                  <a:txBody>
                    <a:bodyPr/>
                    <a:lstStyle/>
                    <a:p>
                      <a:pPr algn="ctr"/>
                      <a:r>
                        <a:rPr lang="en-CA" sz="1400" dirty="0" smtClean="0"/>
                        <a:t>K</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tc>
                  <a:txBody>
                    <a:bodyPr/>
                    <a:lstStyle/>
                    <a:p>
                      <a:pPr algn="ctr"/>
                      <a:r>
                        <a:rPr lang="en-CA" sz="1400" b="1" dirty="0" smtClean="0"/>
                        <a:t>×</a:t>
                      </a:r>
                      <a:endParaRPr lang="en-CA" sz="1400" b="1" dirty="0"/>
                    </a:p>
                  </a:txBody>
                  <a:tcPr/>
                </a:tc>
                <a:extLst>
                  <a:ext uri="{0D108BD9-81ED-4DB2-BD59-A6C34878D82A}">
                    <a16:rowId xmlns:a16="http://schemas.microsoft.com/office/drawing/2014/main" val="10011"/>
                  </a:ext>
                </a:extLst>
              </a:tr>
              <a:tr h="188010">
                <a:tc>
                  <a:txBody>
                    <a:bodyPr/>
                    <a:lstStyle/>
                    <a:p>
                      <a:pPr algn="ctr"/>
                      <a:r>
                        <a:rPr lang="en-CA" sz="1400" dirty="0" smtClean="0"/>
                        <a:t>L</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a:p>
                  </a:txBody>
                  <a:tcPr>
                    <a:lnL w="12700" cap="flat" cmpd="sng" algn="ctr">
                      <a:solidFill>
                        <a:schemeClr val="tx1"/>
                      </a:solidFill>
                      <a:prstDash val="solid"/>
                      <a:round/>
                      <a:headEnd type="none" w="med" len="med"/>
                      <a:tailEnd type="none" w="med" len="med"/>
                    </a:lnL>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r>
                        <a:rPr lang="en-CA" sz="1400" b="1" dirty="0" smtClean="0"/>
                        <a:t>×</a:t>
                      </a:r>
                      <a:endParaRPr lang="en-CA" sz="1400" b="1" dirty="0"/>
                    </a:p>
                  </a:txBody>
                  <a:tcPr/>
                </a:tc>
                <a:tc>
                  <a:txBody>
                    <a:bodyPr/>
                    <a:lstStyle/>
                    <a:p>
                      <a:pPr algn="ctr"/>
                      <a:endParaRPr lang="en-CA" sz="1400" b="1"/>
                    </a:p>
                  </a:txBody>
                  <a:tcPr/>
                </a:tc>
                <a:tc>
                  <a:txBody>
                    <a:bodyPr/>
                    <a:lstStyle/>
                    <a:p>
                      <a:pPr algn="ctr"/>
                      <a:endParaRPr lang="en-CA" sz="1400" b="1"/>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dirty="0"/>
                    </a:p>
                  </a:txBody>
                  <a:tcPr/>
                </a:tc>
                <a:tc>
                  <a:txBody>
                    <a:bodyPr/>
                    <a:lstStyle/>
                    <a:p>
                      <a:pPr algn="ctr"/>
                      <a:endParaRPr lang="en-CA" sz="1400" b="1"/>
                    </a:p>
                  </a:txBody>
                  <a:tcPr/>
                </a:tc>
                <a:tc>
                  <a:txBody>
                    <a:bodyPr/>
                    <a:lstStyle/>
                    <a:p>
                      <a:pPr algn="ctr"/>
                      <a:r>
                        <a:rPr lang="en-CA" sz="1400" b="1" dirty="0" smtClean="0"/>
                        <a:t>×</a:t>
                      </a:r>
                      <a:endParaRPr lang="en-CA" sz="1400" b="1" dirty="0"/>
                    </a:p>
                  </a:txBody>
                  <a:tcPr/>
                </a:tc>
                <a:tc>
                  <a:txBody>
                    <a:bodyPr/>
                    <a:lstStyle/>
                    <a:p>
                      <a:pPr algn="ctr"/>
                      <a:endParaRPr lang="en-CA" sz="1400" b="1" dirty="0"/>
                    </a:p>
                  </a:txBody>
                  <a:tcPr/>
                </a:tc>
                <a:extLst>
                  <a:ext uri="{0D108BD9-81ED-4DB2-BD59-A6C34878D82A}">
                    <a16:rowId xmlns:a16="http://schemas.microsoft.com/office/drawing/2014/main" val="10012"/>
                  </a:ext>
                </a:extLst>
              </a:tr>
            </a:tbl>
          </a:graphicData>
        </a:graphic>
      </p:graphicFrame>
      <p:pic>
        <p:nvPicPr>
          <p:cNvPr id="17608" name="Picture 3" descr="C:\Users\dwharder\Desktop\SA.PNG"/>
          <p:cNvPicPr>
            <a:picLocks noChangeAspect="1" noChangeArrowheads="1"/>
          </p:cNvPicPr>
          <p:nvPr/>
        </p:nvPicPr>
        <p:blipFill>
          <a:blip r:embed="rId3" cstate="print"/>
          <a:srcRect/>
          <a:stretch>
            <a:fillRect/>
          </a:stretch>
        </p:blipFill>
        <p:spPr bwMode="auto">
          <a:xfrm>
            <a:off x="900113" y="3860800"/>
            <a:ext cx="3241675" cy="2087563"/>
          </a:xfrm>
          <a:prstGeom prst="rect">
            <a:avLst/>
          </a:prstGeom>
          <a:noFill/>
          <a:ln w="9525">
            <a:noFill/>
            <a:miter lim="800000"/>
            <a:headEnd/>
            <a:tailEnd/>
          </a:ln>
        </p:spPr>
      </p:pic>
      <p:cxnSp>
        <p:nvCxnSpPr>
          <p:cNvPr id="8" name="Straight Connector 7"/>
          <p:cNvCxnSpPr/>
          <p:nvPr/>
        </p:nvCxnSpPr>
        <p:spPr>
          <a:xfrm>
            <a:off x="4644008" y="2924944"/>
            <a:ext cx="3600400" cy="36724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latin typeface="Arial" charset="0"/>
                <a:cs typeface="Arial" charset="0"/>
              </a:rPr>
              <a:t>Array of Linked Lists</a:t>
            </a:r>
          </a:p>
        </p:txBody>
      </p:sp>
      <p:sp>
        <p:nvSpPr>
          <p:cNvPr id="1843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allow arbitrary relations between any two objects in a container</a:t>
            </a:r>
          </a:p>
          <a:p>
            <a:pPr lvl="1"/>
            <a:r>
              <a:rPr lang="en-US" smtClean="0">
                <a:latin typeface="Arial" charset="0"/>
                <a:cs typeface="Arial" charset="0"/>
              </a:rPr>
              <a:t>Alternatively, we could use a hybrid:  an array of linked lists</a:t>
            </a:r>
          </a:p>
        </p:txBody>
      </p:sp>
      <p:graphicFrame>
        <p:nvGraphicFramePr>
          <p:cNvPr id="6" name="Table 5"/>
          <p:cNvGraphicFramePr>
            <a:graphicFrameLocks noGrp="1"/>
          </p:cNvGraphicFramePr>
          <p:nvPr/>
        </p:nvGraphicFramePr>
        <p:xfrm>
          <a:off x="4313238" y="2636838"/>
          <a:ext cx="604888" cy="3962400"/>
        </p:xfrm>
        <a:graphic>
          <a:graphicData uri="http://schemas.openxmlformats.org/drawingml/2006/table">
            <a:tbl>
              <a:tblPr firstRow="1" bandRow="1">
                <a:tableStyleId>{5940675A-B579-460E-94D1-54222C63F5DA}</a:tableStyleId>
              </a:tblPr>
              <a:tblGrid>
                <a:gridCol w="302444">
                  <a:extLst>
                    <a:ext uri="{9D8B030D-6E8A-4147-A177-3AD203B41FA5}">
                      <a16:colId xmlns:a16="http://schemas.microsoft.com/office/drawing/2014/main" val="20000"/>
                    </a:ext>
                  </a:extLst>
                </a:gridCol>
                <a:gridCol w="302444">
                  <a:extLst>
                    <a:ext uri="{9D8B030D-6E8A-4147-A177-3AD203B41FA5}">
                      <a16:colId xmlns:a16="http://schemas.microsoft.com/office/drawing/2014/main" val="20001"/>
                    </a:ext>
                  </a:extLst>
                </a:gridCol>
              </a:tblGrid>
              <a:tr h="188010">
                <a:tc>
                  <a:txBody>
                    <a:bodyPr/>
                    <a:lstStyle/>
                    <a:p>
                      <a:endParaRPr lang="en-CA"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8010">
                <a:tc>
                  <a:txBody>
                    <a:bodyPr/>
                    <a:lstStyle/>
                    <a:p>
                      <a:pPr algn="ctr"/>
                      <a:r>
                        <a:rPr lang="en-CA" sz="1400" dirty="0" smtClean="0"/>
                        <a:t>A</a:t>
                      </a:r>
                      <a:endParaRPr lang="en-CA" sz="1400"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88010">
                <a:tc>
                  <a:txBody>
                    <a:bodyPr/>
                    <a:lstStyle/>
                    <a:p>
                      <a:pPr algn="ctr"/>
                      <a:r>
                        <a:rPr lang="en-CA" sz="1400" dirty="0" smtClean="0"/>
                        <a:t>B</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88010">
                <a:tc>
                  <a:txBody>
                    <a:bodyPr/>
                    <a:lstStyle/>
                    <a:p>
                      <a:pPr algn="ctr"/>
                      <a:r>
                        <a:rPr lang="en-CA" sz="1400" dirty="0" smtClean="0"/>
                        <a:t>C</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188010">
                <a:tc>
                  <a:txBody>
                    <a:bodyPr/>
                    <a:lstStyle/>
                    <a:p>
                      <a:pPr algn="ctr"/>
                      <a:r>
                        <a:rPr lang="en-CA" sz="1400" dirty="0" smtClean="0"/>
                        <a:t>D</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188010">
                <a:tc>
                  <a:txBody>
                    <a:bodyPr/>
                    <a:lstStyle/>
                    <a:p>
                      <a:pPr algn="ctr"/>
                      <a:r>
                        <a:rPr lang="en-CA" sz="1400" dirty="0" smtClean="0"/>
                        <a:t>E</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188010">
                <a:tc>
                  <a:txBody>
                    <a:bodyPr/>
                    <a:lstStyle/>
                    <a:p>
                      <a:pPr algn="ctr"/>
                      <a:r>
                        <a:rPr lang="en-CA" sz="1400" dirty="0" smtClean="0"/>
                        <a:t>F</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188010">
                <a:tc>
                  <a:txBody>
                    <a:bodyPr/>
                    <a:lstStyle/>
                    <a:p>
                      <a:pPr algn="ctr"/>
                      <a:r>
                        <a:rPr lang="en-CA" sz="1400" dirty="0" smtClean="0"/>
                        <a:t>G</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188010">
                <a:tc>
                  <a:txBody>
                    <a:bodyPr/>
                    <a:lstStyle/>
                    <a:p>
                      <a:pPr algn="ctr"/>
                      <a:r>
                        <a:rPr lang="en-CA" sz="1400" dirty="0" smtClean="0"/>
                        <a:t>H</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188010">
                <a:tc>
                  <a:txBody>
                    <a:bodyPr/>
                    <a:lstStyle/>
                    <a:p>
                      <a:pPr algn="ctr"/>
                      <a:r>
                        <a:rPr lang="en-CA" sz="1400" dirty="0" smtClean="0"/>
                        <a:t>I</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188010">
                <a:tc>
                  <a:txBody>
                    <a:bodyPr/>
                    <a:lstStyle/>
                    <a:p>
                      <a:pPr algn="ctr"/>
                      <a:r>
                        <a:rPr lang="en-CA" sz="1400" dirty="0" smtClean="0"/>
                        <a:t>J</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188010">
                <a:tc>
                  <a:txBody>
                    <a:bodyPr/>
                    <a:lstStyle/>
                    <a:p>
                      <a:pPr algn="ctr"/>
                      <a:r>
                        <a:rPr lang="en-CA" sz="1400" dirty="0" smtClean="0"/>
                        <a:t>K</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188010">
                <a:tc>
                  <a:txBody>
                    <a:bodyPr/>
                    <a:lstStyle/>
                    <a:p>
                      <a:pPr algn="ctr"/>
                      <a:r>
                        <a:rPr lang="en-CA" sz="1400" dirty="0" smtClean="0"/>
                        <a:t>L</a:t>
                      </a:r>
                      <a:endParaRPr lang="en-CA" sz="14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CA" sz="1400"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pic>
        <p:nvPicPr>
          <p:cNvPr id="18478" name="Picture 3" descr="C:\Users\dwharder\Desktop\SA.PNG"/>
          <p:cNvPicPr>
            <a:picLocks noChangeAspect="1" noChangeArrowheads="1"/>
          </p:cNvPicPr>
          <p:nvPr/>
        </p:nvPicPr>
        <p:blipFill>
          <a:blip r:embed="rId3" cstate="print"/>
          <a:srcRect/>
          <a:stretch>
            <a:fillRect/>
          </a:stretch>
        </p:blipFill>
        <p:spPr bwMode="auto">
          <a:xfrm>
            <a:off x="900113" y="3860800"/>
            <a:ext cx="3241675" cy="2087563"/>
          </a:xfrm>
          <a:prstGeom prst="rect">
            <a:avLst/>
          </a:prstGeom>
          <a:noFill/>
          <a:ln w="9525">
            <a:noFill/>
            <a:miter lim="800000"/>
            <a:headEnd/>
            <a:tailEnd/>
          </a:ln>
        </p:spPr>
      </p:pic>
      <p:pic>
        <p:nvPicPr>
          <p:cNvPr id="18479" name="Picture 2" descr="C:\Users\dwharder\Desktop\a1.png"/>
          <p:cNvPicPr>
            <a:picLocks noChangeAspect="1" noChangeArrowheads="1"/>
          </p:cNvPicPr>
          <p:nvPr/>
        </p:nvPicPr>
        <p:blipFill>
          <a:blip r:embed="rId4" cstate="print"/>
          <a:srcRect/>
          <a:stretch>
            <a:fillRect/>
          </a:stretch>
        </p:blipFill>
        <p:spPr bwMode="auto">
          <a:xfrm>
            <a:off x="4787900" y="2954338"/>
            <a:ext cx="3240088" cy="3659187"/>
          </a:xfrm>
          <a:prstGeom prst="rect">
            <a:avLst/>
          </a:prstGeom>
          <a:noFill/>
          <a:ln w="9525">
            <a:noFill/>
            <a:miter lim="800000"/>
            <a:headEnd/>
            <a:tailEnd/>
          </a:ln>
        </p:spPr>
      </p:pic>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2.2.2.2</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latin typeface="Arial" charset="0"/>
                <a:cs typeface="Arial" charset="0"/>
              </a:rPr>
              <a:t>Outline</a:t>
            </a:r>
          </a:p>
        </p:txBody>
      </p:sp>
      <p:sp>
        <p:nvSpPr>
          <p:cNvPr id="614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This topic will describe:</a:t>
            </a:r>
          </a:p>
          <a:p>
            <a:pPr lvl="1"/>
            <a:r>
              <a:rPr lang="en-US" dirty="0" smtClean="0">
                <a:latin typeface="Arial" charset="0"/>
                <a:cs typeface="Arial" charset="0"/>
              </a:rPr>
              <a:t>The concrete data structures that can be used to store information</a:t>
            </a:r>
          </a:p>
          <a:p>
            <a:pPr lvl="1"/>
            <a:r>
              <a:rPr lang="en-US" dirty="0" smtClean="0">
                <a:latin typeface="Arial" charset="0"/>
                <a:cs typeface="Arial" charset="0"/>
              </a:rPr>
              <a:t>The basic forms of memory allocation</a:t>
            </a:r>
          </a:p>
          <a:p>
            <a:pPr lvl="2"/>
            <a:r>
              <a:rPr lang="en-US" dirty="0" smtClean="0">
                <a:latin typeface="Arial" charset="0"/>
                <a:cs typeface="Arial" charset="0"/>
              </a:rPr>
              <a:t>Contiguous</a:t>
            </a:r>
          </a:p>
          <a:p>
            <a:pPr lvl="2"/>
            <a:r>
              <a:rPr lang="en-US" dirty="0" smtClean="0">
                <a:latin typeface="Arial" charset="0"/>
                <a:cs typeface="Arial" charset="0"/>
              </a:rPr>
              <a:t>Linked</a:t>
            </a:r>
          </a:p>
          <a:p>
            <a:pPr lvl="2"/>
            <a:r>
              <a:rPr lang="en-US" dirty="0" smtClean="0">
                <a:latin typeface="Arial" charset="0"/>
                <a:cs typeface="Arial" charset="0"/>
              </a:rPr>
              <a:t>Indexed</a:t>
            </a:r>
          </a:p>
          <a:p>
            <a:pPr lvl="1"/>
            <a:r>
              <a:rPr lang="en-US" dirty="0" smtClean="0">
                <a:latin typeface="Arial" charset="0"/>
                <a:cs typeface="Arial" charset="0"/>
              </a:rPr>
              <a:t>The prototypical examples of these:  arrays and linked lists</a:t>
            </a:r>
          </a:p>
          <a:p>
            <a:pPr lvl="1"/>
            <a:r>
              <a:rPr lang="en-US" dirty="0" smtClean="0">
                <a:latin typeface="Arial" charset="0"/>
                <a:cs typeface="Arial" charset="0"/>
              </a:rPr>
              <a:t>Other data structures:</a:t>
            </a:r>
          </a:p>
          <a:p>
            <a:pPr lvl="2"/>
            <a:r>
              <a:rPr lang="en-US" dirty="0" smtClean="0">
                <a:latin typeface="Arial" charset="0"/>
                <a:cs typeface="Arial" charset="0"/>
              </a:rPr>
              <a:t>Trees</a:t>
            </a:r>
          </a:p>
          <a:p>
            <a:pPr lvl="2"/>
            <a:r>
              <a:rPr lang="en-US" dirty="0" smtClean="0">
                <a:latin typeface="Arial" charset="0"/>
                <a:cs typeface="Arial" charset="0"/>
              </a:rPr>
              <a:t>Hybrids</a:t>
            </a:r>
          </a:p>
          <a:p>
            <a:pPr lvl="2"/>
            <a:r>
              <a:rPr lang="en-US" dirty="0" smtClean="0">
                <a:latin typeface="Arial" charset="0"/>
                <a:cs typeface="Arial" charset="0"/>
              </a:rPr>
              <a:t>Higher-dimensional arrays</a:t>
            </a:r>
          </a:p>
          <a:p>
            <a:pPr lvl="1"/>
            <a:r>
              <a:rPr lang="en-US" dirty="0" smtClean="0">
                <a:latin typeface="Arial" charset="0"/>
                <a:cs typeface="Arial" charset="0"/>
              </a:rPr>
              <a:t>Finally, we will discuss the run-time of queries and operations on arrays and linked lists</a:t>
            </a:r>
          </a:p>
          <a:p>
            <a:pPr lvl="1"/>
            <a:endParaRPr lang="en-US" dirty="0" smtClean="0">
              <a:latin typeface="Arial" charset="0"/>
              <a:cs typeface="Arial" charset="0"/>
            </a:endParaRPr>
          </a:p>
        </p:txBody>
      </p:sp>
      <p:sp>
        <p:nvSpPr>
          <p:cNvPr id="4" name="TextBox 5"/>
          <p:cNvSpPr txBox="1">
            <a:spLocks noChangeArrowheads="1"/>
          </p:cNvSpPr>
          <p:nvPr/>
        </p:nvSpPr>
        <p:spPr bwMode="auto">
          <a:xfrm>
            <a:off x="179388" y="692696"/>
            <a:ext cx="505267" cy="369332"/>
          </a:xfrm>
          <a:prstGeom prst="rect">
            <a:avLst/>
          </a:prstGeom>
          <a:noFill/>
          <a:ln w="9525">
            <a:noFill/>
            <a:miter lim="800000"/>
            <a:headEnd/>
            <a:tailEnd/>
          </a:ln>
        </p:spPr>
        <p:txBody>
          <a:bodyPr wrap="none">
            <a:spAutoFit/>
          </a:bodyPr>
          <a:lstStyle/>
          <a:p>
            <a:r>
              <a:rPr lang="en-CA" dirty="0" smtClean="0"/>
              <a:t>2.2</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latin typeface="Arial" charset="0"/>
                <a:cs typeface="Arial" charset="0"/>
              </a:rPr>
              <a:t>Linked Arrays</a:t>
            </a:r>
          </a:p>
        </p:txBody>
      </p:sp>
      <p:sp>
        <p:nvSpPr>
          <p:cNvPr id="1945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Other hybrids are linked lists of arrays</a:t>
            </a:r>
          </a:p>
          <a:p>
            <a:pPr lvl="1"/>
            <a:r>
              <a:rPr lang="en-US" dirty="0" smtClean="0">
                <a:latin typeface="Arial" charset="0"/>
                <a:cs typeface="Arial" charset="0"/>
              </a:rPr>
              <a:t>Something like this is used for the C++ STL </a:t>
            </a:r>
            <a:r>
              <a:rPr lang="en-US" dirty="0" err="1" smtClean="0">
                <a:latin typeface="Consolas" pitchFamily="49" charset="0"/>
                <a:cs typeface="Consolas" pitchFamily="49" charset="0"/>
              </a:rPr>
              <a:t>deque</a:t>
            </a:r>
            <a:r>
              <a:rPr lang="en-US" dirty="0" smtClean="0">
                <a:latin typeface="Arial" charset="0"/>
                <a:cs typeface="Arial" charset="0"/>
              </a:rPr>
              <a:t> container</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For example, the alphabet could be stored either as:</a:t>
            </a:r>
          </a:p>
          <a:p>
            <a:pPr lvl="1"/>
            <a:r>
              <a:rPr lang="en-US" dirty="0" smtClean="0">
                <a:latin typeface="Arial" charset="0"/>
                <a:cs typeface="Arial" charset="0"/>
              </a:rPr>
              <a:t>An array of 26 entries, or</a:t>
            </a:r>
          </a:p>
          <a:p>
            <a:pPr lvl="1"/>
            <a:r>
              <a:rPr lang="en-US" dirty="0" smtClean="0">
                <a:latin typeface="Arial" charset="0"/>
                <a:cs typeface="Arial" charset="0"/>
              </a:rPr>
              <a:t>A linked list of arrays of 8 entries</a:t>
            </a:r>
          </a:p>
        </p:txBody>
      </p:sp>
      <p:pic>
        <p:nvPicPr>
          <p:cNvPr id="19460" name="Picture 5" descr="blah"/>
          <p:cNvPicPr>
            <a:picLocks noChangeAspect="1" noChangeArrowheads="1"/>
          </p:cNvPicPr>
          <p:nvPr/>
        </p:nvPicPr>
        <p:blipFill>
          <a:blip r:embed="rId3" cstate="print"/>
          <a:srcRect/>
          <a:stretch>
            <a:fillRect/>
          </a:stretch>
        </p:blipFill>
        <p:spPr bwMode="auto">
          <a:xfrm>
            <a:off x="1763713" y="3717032"/>
            <a:ext cx="5688012" cy="1870075"/>
          </a:xfrm>
          <a:prstGeom prst="rect">
            <a:avLst/>
          </a:prstGeom>
          <a:noFill/>
          <a:ln w="9525">
            <a:noFill/>
            <a:miter lim="800000"/>
            <a:headEnd/>
            <a:tailEnd/>
          </a:ln>
        </p:spPr>
      </p:pic>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2.2.2.3</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dirty="0" smtClean="0">
                <a:latin typeface="Arial" charset="0"/>
                <a:cs typeface="Arial" charset="0"/>
              </a:rPr>
              <a:t>Hybrid data structures</a:t>
            </a:r>
          </a:p>
        </p:txBody>
      </p:sp>
      <p:sp>
        <p:nvSpPr>
          <p:cNvPr id="20484"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Unix </a:t>
            </a:r>
            <a:r>
              <a:rPr lang="en-US" dirty="0" err="1" smtClean="0">
                <a:latin typeface="Arial" charset="0"/>
                <a:cs typeface="Arial" charset="0"/>
              </a:rPr>
              <a:t>inode</a:t>
            </a:r>
            <a:r>
              <a:rPr lang="en-US" dirty="0" smtClean="0">
                <a:latin typeface="Arial" charset="0"/>
                <a:cs typeface="Arial" charset="0"/>
              </a:rPr>
              <a:t> was used to store information about large files</a:t>
            </a:r>
          </a:p>
          <a:p>
            <a:pPr lvl="1"/>
            <a:r>
              <a:rPr lang="en-US" dirty="0" smtClean="0">
                <a:latin typeface="Arial" charset="0"/>
                <a:cs typeface="Arial" charset="0"/>
              </a:rPr>
              <a:t>The first twelve entries can reference the first twelve blocks (48 </a:t>
            </a:r>
            <a:r>
              <a:rPr lang="en-US" dirty="0" err="1" smtClean="0">
                <a:latin typeface="Arial" charset="0"/>
                <a:cs typeface="Arial" charset="0"/>
              </a:rPr>
              <a:t>KiB</a:t>
            </a:r>
            <a:r>
              <a:rPr lang="en-US" dirty="0" smtClean="0">
                <a:latin typeface="Arial" charset="0"/>
                <a:cs typeface="Arial" charset="0"/>
              </a:rPr>
              <a:t>)</a:t>
            </a:r>
          </a:p>
        </p:txBody>
      </p:sp>
      <p:pic>
        <p:nvPicPr>
          <p:cNvPr id="5" name="Picture 6" descr="C:\Users\dwharder\Desktop\d6.png"/>
          <p:cNvPicPr>
            <a:picLocks noChangeAspect="1" noChangeArrowheads="1"/>
          </p:cNvPicPr>
          <p:nvPr/>
        </p:nvPicPr>
        <p:blipFill>
          <a:blip r:embed="rId3" cstate="print"/>
          <a:srcRect/>
          <a:stretch>
            <a:fillRect/>
          </a:stretch>
        </p:blipFill>
        <p:spPr bwMode="auto">
          <a:xfrm>
            <a:off x="902855" y="2327565"/>
            <a:ext cx="7619586" cy="4260850"/>
          </a:xfrm>
          <a:prstGeom prst="rect">
            <a:avLst/>
          </a:prstGeom>
          <a:noFill/>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2.2.2.4</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latin typeface="Arial" charset="0"/>
                <a:cs typeface="Arial" charset="0"/>
              </a:rPr>
              <a:t>Hybrid data structures</a:t>
            </a:r>
            <a:endParaRPr lang="en-CA" dirty="0" smtClean="0">
              <a:latin typeface="Arial" charset="0"/>
              <a:cs typeface="Arial" charset="0"/>
            </a:endParaRPr>
          </a:p>
        </p:txBody>
      </p:sp>
      <p:sp>
        <p:nvSpPr>
          <p:cNvPr id="21507" name="Content Placeholder 2"/>
          <p:cNvSpPr>
            <a:spLocks noGrp="1"/>
          </p:cNvSpPr>
          <p:nvPr>
            <p:ph idx="1"/>
          </p:nvPr>
        </p:nvSpPr>
        <p:spPr/>
        <p:txBody>
          <a:bodyPr/>
          <a:lstStyle/>
          <a:p>
            <a:pPr>
              <a:buFont typeface="Arial" charset="0"/>
              <a:buNone/>
            </a:pPr>
            <a:r>
              <a:rPr lang="en-CA" dirty="0" smtClean="0">
                <a:latin typeface="Arial" charset="0"/>
                <a:cs typeface="Arial" charset="0"/>
              </a:rPr>
              <a:t>	</a:t>
            </a:r>
            <a:r>
              <a:rPr lang="en-US" dirty="0" smtClean="0">
                <a:latin typeface="Arial" charset="0"/>
                <a:cs typeface="Arial" charset="0"/>
              </a:rPr>
              <a:t>The Unix </a:t>
            </a:r>
            <a:r>
              <a:rPr lang="en-US" dirty="0" err="1" smtClean="0">
                <a:latin typeface="Arial" charset="0"/>
                <a:cs typeface="Arial" charset="0"/>
              </a:rPr>
              <a:t>inode</a:t>
            </a:r>
            <a:r>
              <a:rPr lang="en-US" dirty="0" smtClean="0">
                <a:latin typeface="Arial" charset="0"/>
                <a:cs typeface="Arial" charset="0"/>
              </a:rPr>
              <a:t> was used to store information about large files</a:t>
            </a:r>
          </a:p>
          <a:p>
            <a:pPr lvl="1"/>
            <a:r>
              <a:rPr lang="en-US" dirty="0" smtClean="0">
                <a:latin typeface="Arial" charset="0"/>
                <a:cs typeface="Arial" charset="0"/>
              </a:rPr>
              <a:t>The next entry is a pointer to an array that stores the next 1024 blocks</a:t>
            </a:r>
          </a:p>
          <a:p>
            <a:pPr lvl="1">
              <a:buNone/>
            </a:pPr>
            <a:r>
              <a:rPr lang="en-US" dirty="0" smtClean="0">
                <a:latin typeface="Arial" charset="0"/>
                <a:cs typeface="Arial" charset="0"/>
              </a:rPr>
              <a:t>		</a:t>
            </a:r>
            <a:endParaRPr lang="en-CA" dirty="0" smtClean="0">
              <a:latin typeface="Arial" charset="0"/>
              <a:cs typeface="Arial" charset="0"/>
            </a:endParaRPr>
          </a:p>
        </p:txBody>
      </p:sp>
      <p:pic>
        <p:nvPicPr>
          <p:cNvPr id="5" name="Picture 5" descr="C:\Users\dwharder\Desktop\d7.png"/>
          <p:cNvPicPr>
            <a:picLocks noChangeAspect="1" noChangeArrowheads="1"/>
          </p:cNvPicPr>
          <p:nvPr/>
        </p:nvPicPr>
        <p:blipFill>
          <a:blip r:embed="rId2" cstate="print"/>
          <a:srcRect/>
          <a:stretch>
            <a:fillRect/>
          </a:stretch>
        </p:blipFill>
        <p:spPr bwMode="auto">
          <a:xfrm>
            <a:off x="902855" y="2327565"/>
            <a:ext cx="7619586" cy="4260850"/>
          </a:xfrm>
          <a:prstGeom prst="rect">
            <a:avLst/>
          </a:prstGeom>
          <a:noFill/>
        </p:spPr>
      </p:pic>
      <p:sp>
        <p:nvSpPr>
          <p:cNvPr id="6" name="Rectangle 5"/>
          <p:cNvSpPr/>
          <p:nvPr/>
        </p:nvSpPr>
        <p:spPr>
          <a:xfrm>
            <a:off x="3635896" y="4221088"/>
            <a:ext cx="5237396" cy="369332"/>
          </a:xfrm>
          <a:prstGeom prst="rect">
            <a:avLst/>
          </a:prstGeom>
        </p:spPr>
        <p:txBody>
          <a:bodyPr wrap="none">
            <a:spAutoFit/>
          </a:bodyPr>
          <a:lstStyle/>
          <a:p>
            <a:r>
              <a:rPr lang="en-US" dirty="0" smtClean="0"/>
              <a:t>This stores files up to 4 </a:t>
            </a:r>
            <a:r>
              <a:rPr lang="en-US" dirty="0" err="1" smtClean="0"/>
              <a:t>MiB</a:t>
            </a:r>
            <a:r>
              <a:rPr lang="en-US" dirty="0" smtClean="0"/>
              <a:t> on a 32-bit computer</a:t>
            </a:r>
            <a:endParaRPr lang="en-CA" dirty="0"/>
          </a:p>
        </p:txBody>
      </p:sp>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2.2.2.4</a:t>
            </a: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dirty="0" smtClean="0">
                <a:latin typeface="Arial" charset="0"/>
                <a:cs typeface="Arial" charset="0"/>
              </a:rPr>
              <a:t>Hybrid data structures</a:t>
            </a:r>
          </a:p>
        </p:txBody>
      </p:sp>
      <p:sp>
        <p:nvSpPr>
          <p:cNvPr id="22531" name="Rectangle 3"/>
          <p:cNvSpPr>
            <a:spLocks noGrp="1" noChangeArrowheads="1"/>
          </p:cNvSpPr>
          <p:nvPr>
            <p:ph type="body" idx="4294967295"/>
          </p:nvPr>
        </p:nvSpPr>
        <p:spPr/>
        <p:txBody>
          <a:bodyPr/>
          <a:lstStyle/>
          <a:p>
            <a:pPr>
              <a:buNone/>
            </a:pPr>
            <a:r>
              <a:rPr lang="en-US" dirty="0" smtClean="0">
                <a:latin typeface="Arial" charset="0"/>
                <a:cs typeface="Arial" charset="0"/>
              </a:rPr>
              <a:t>	The Unix </a:t>
            </a:r>
            <a:r>
              <a:rPr lang="en-US" dirty="0" err="1" smtClean="0">
                <a:latin typeface="Arial" charset="0"/>
                <a:cs typeface="Arial" charset="0"/>
              </a:rPr>
              <a:t>inode</a:t>
            </a:r>
            <a:r>
              <a:rPr lang="en-US" dirty="0" smtClean="0">
                <a:latin typeface="Arial" charset="0"/>
                <a:cs typeface="Arial" charset="0"/>
              </a:rPr>
              <a:t> was used to store information about large files</a:t>
            </a:r>
          </a:p>
          <a:p>
            <a:pPr lvl="1"/>
            <a:r>
              <a:rPr lang="en-US" dirty="0" smtClean="0">
                <a:latin typeface="Arial" charset="0"/>
                <a:cs typeface="Arial" charset="0"/>
              </a:rPr>
              <a:t>The next entry has two levels of indirection for files up to 4 </a:t>
            </a:r>
            <a:r>
              <a:rPr lang="en-US" dirty="0" err="1" smtClean="0">
                <a:latin typeface="Arial" charset="0"/>
                <a:cs typeface="Arial" charset="0"/>
              </a:rPr>
              <a:t>GiB</a:t>
            </a:r>
            <a:endParaRPr lang="en-CA" dirty="0" smtClean="0">
              <a:latin typeface="Arial" charset="0"/>
              <a:cs typeface="Arial" charset="0"/>
            </a:endParaRPr>
          </a:p>
        </p:txBody>
      </p:sp>
      <p:pic>
        <p:nvPicPr>
          <p:cNvPr id="5" name="Picture 4" descr="C:\Users\dwharder\Desktop\d8.png"/>
          <p:cNvPicPr>
            <a:picLocks noChangeAspect="1" noChangeArrowheads="1"/>
          </p:cNvPicPr>
          <p:nvPr/>
        </p:nvPicPr>
        <p:blipFill>
          <a:blip r:embed="rId3" cstate="print"/>
          <a:srcRect/>
          <a:stretch>
            <a:fillRect/>
          </a:stretch>
        </p:blipFill>
        <p:spPr bwMode="auto">
          <a:xfrm>
            <a:off x="902855" y="2327565"/>
            <a:ext cx="7619586" cy="4260850"/>
          </a:xfrm>
          <a:prstGeom prst="rect">
            <a:avLst/>
          </a:prstGeom>
          <a:noFill/>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2.2.2.4</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dirty="0" smtClean="0">
                <a:latin typeface="Arial" charset="0"/>
                <a:cs typeface="Arial" charset="0"/>
              </a:rPr>
              <a:t>Hybrid data structures</a:t>
            </a:r>
          </a:p>
        </p:txBody>
      </p:sp>
      <p:sp>
        <p:nvSpPr>
          <p:cNvPr id="23555" name="Rectangle 3"/>
          <p:cNvSpPr>
            <a:spLocks noGrp="1" noChangeArrowheads="1"/>
          </p:cNvSpPr>
          <p:nvPr>
            <p:ph type="body" idx="4294967295"/>
          </p:nvPr>
        </p:nvSpPr>
        <p:spPr/>
        <p:txBody>
          <a:bodyPr/>
          <a:lstStyle/>
          <a:p>
            <a:pPr>
              <a:buNone/>
            </a:pPr>
            <a:r>
              <a:rPr lang="en-US" dirty="0" smtClean="0">
                <a:latin typeface="Arial" charset="0"/>
                <a:cs typeface="Arial" charset="0"/>
              </a:rPr>
              <a:t>	The Unix </a:t>
            </a:r>
            <a:r>
              <a:rPr lang="en-US" dirty="0" err="1" smtClean="0">
                <a:latin typeface="Arial" charset="0"/>
                <a:cs typeface="Arial" charset="0"/>
              </a:rPr>
              <a:t>inode</a:t>
            </a:r>
            <a:r>
              <a:rPr lang="en-US" dirty="0" smtClean="0">
                <a:latin typeface="Arial" charset="0"/>
                <a:cs typeface="Arial" charset="0"/>
              </a:rPr>
              <a:t> was used to store information about large files</a:t>
            </a:r>
          </a:p>
          <a:p>
            <a:pPr lvl="1"/>
            <a:r>
              <a:rPr lang="en-US" dirty="0" smtClean="0">
                <a:latin typeface="Arial" charset="0"/>
                <a:cs typeface="Arial" charset="0"/>
              </a:rPr>
              <a:t>The last entry has three levels of indirection for files up to 4 </a:t>
            </a:r>
            <a:r>
              <a:rPr lang="en-US" dirty="0" err="1" smtClean="0">
                <a:latin typeface="Arial" charset="0"/>
                <a:cs typeface="Arial" charset="0"/>
              </a:rPr>
              <a:t>TiB</a:t>
            </a:r>
            <a:endParaRPr lang="en-CA" dirty="0" smtClean="0">
              <a:latin typeface="Arial" charset="0"/>
              <a:cs typeface="Arial" charset="0"/>
            </a:endParaRPr>
          </a:p>
        </p:txBody>
      </p:sp>
      <p:pic>
        <p:nvPicPr>
          <p:cNvPr id="5" name="Picture 2" descr="C:\Users\dwharder\Desktop\d10.png"/>
          <p:cNvPicPr>
            <a:picLocks noChangeAspect="1" noChangeArrowheads="1"/>
          </p:cNvPicPr>
          <p:nvPr/>
        </p:nvPicPr>
        <p:blipFill>
          <a:blip r:embed="rId3" cstate="print"/>
          <a:srcRect/>
          <a:stretch>
            <a:fillRect/>
          </a:stretch>
        </p:blipFill>
        <p:spPr bwMode="auto">
          <a:xfrm>
            <a:off x="902855" y="2327565"/>
            <a:ext cx="7619586" cy="4260850"/>
          </a:xfrm>
          <a:prstGeom prst="rect">
            <a:avLst/>
          </a:prstGeom>
          <a:noFill/>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2.2.2.4</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dirty="0" smtClean="0">
                <a:latin typeface="Arial" charset="0"/>
                <a:cs typeface="Arial" charset="0"/>
              </a:rPr>
              <a:t>Algorithm run times</a:t>
            </a:r>
          </a:p>
        </p:txBody>
      </p:sp>
      <p:sp>
        <p:nvSpPr>
          <p:cNvPr id="24579" name="Content Placeholder 2"/>
          <p:cNvSpPr>
            <a:spLocks noGrp="1"/>
          </p:cNvSpPr>
          <p:nvPr>
            <p:ph idx="1"/>
          </p:nvPr>
        </p:nvSpPr>
        <p:spPr/>
        <p:txBody>
          <a:bodyPr/>
          <a:lstStyle/>
          <a:p>
            <a:pPr>
              <a:buFont typeface="Arial" charset="0"/>
              <a:buNone/>
            </a:pPr>
            <a:r>
              <a:rPr lang="en-CA" dirty="0" smtClean="0">
                <a:latin typeface="Arial" charset="0"/>
                <a:cs typeface="Arial" charset="0"/>
              </a:rPr>
              <a:t>	Once we have chosen a data structure to store both the objects and the relationships, we must implement the queries or operations as algorithms</a:t>
            </a:r>
          </a:p>
          <a:p>
            <a:pPr lvl="1"/>
            <a:r>
              <a:rPr lang="en-CA" dirty="0" smtClean="0">
                <a:latin typeface="Arial" charset="0"/>
                <a:cs typeface="Arial" charset="0"/>
              </a:rPr>
              <a:t>The Abstract Data Type will be implemented as a class</a:t>
            </a:r>
          </a:p>
          <a:p>
            <a:pPr lvl="1"/>
            <a:r>
              <a:rPr lang="en-CA" dirty="0" smtClean="0">
                <a:latin typeface="Arial" charset="0"/>
                <a:cs typeface="Arial" charset="0"/>
              </a:rPr>
              <a:t>The data structure will be defined by the member variables</a:t>
            </a:r>
          </a:p>
          <a:p>
            <a:pPr lvl="1"/>
            <a:r>
              <a:rPr lang="en-CA" dirty="0" smtClean="0">
                <a:latin typeface="Arial" charset="0"/>
                <a:cs typeface="Arial" charset="0"/>
              </a:rPr>
              <a:t>The member functions will implement the algorithms</a:t>
            </a:r>
          </a:p>
          <a:p>
            <a:pPr lvl="1"/>
            <a:endParaRPr lang="en-CA" dirty="0" smtClean="0">
              <a:latin typeface="Arial" charset="0"/>
              <a:cs typeface="Arial" charset="0"/>
            </a:endParaRPr>
          </a:p>
          <a:p>
            <a:pPr>
              <a:buFont typeface="Arial" charset="0"/>
              <a:buNone/>
            </a:pPr>
            <a:r>
              <a:rPr lang="en-CA" dirty="0" smtClean="0">
                <a:latin typeface="Arial" charset="0"/>
                <a:cs typeface="Arial" charset="0"/>
              </a:rPr>
              <a:t>	The question is, how do we determine the efficiency of the algorithms?</a:t>
            </a:r>
          </a:p>
        </p:txBody>
      </p:sp>
      <p:sp>
        <p:nvSpPr>
          <p:cNvPr id="4" name="TextBox 3"/>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2.2.3</a:t>
            </a: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latin typeface="Arial" charset="0"/>
                <a:cs typeface="Arial" charset="0"/>
              </a:rPr>
              <a:t>Operations</a:t>
            </a:r>
          </a:p>
        </p:txBody>
      </p:sp>
      <p:sp>
        <p:nvSpPr>
          <p:cNvPr id="256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will us the following matrix to describe operations at the locations within the structure</a:t>
            </a:r>
          </a:p>
        </p:txBody>
      </p:sp>
      <p:graphicFrame>
        <p:nvGraphicFramePr>
          <p:cNvPr id="6" name="Group 63"/>
          <p:cNvGraphicFramePr>
            <a:graphicFrameLocks noGrp="1"/>
          </p:cNvGraphicFramePr>
          <p:nvPr/>
        </p:nvGraphicFramePr>
        <p:xfrm>
          <a:off x="971550" y="2386013"/>
          <a:ext cx="7596000" cy="2195748"/>
        </p:xfrm>
        <a:graphic>
          <a:graphicData uri="http://schemas.openxmlformats.org/drawingml/2006/table">
            <a:tbl>
              <a:tblPr>
                <a:tableStyleId>{2D5ABB26-0587-4C30-8999-92F81FD0307C}</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3"/>
                  </a:ext>
                </a:extLst>
              </a:tr>
            </a:tbl>
          </a:graphicData>
        </a:graphic>
      </p:graphicFrame>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2.2.3</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latin typeface="Arial" charset="0"/>
                <a:cs typeface="Arial" charset="0"/>
              </a:rPr>
              <a:t>Operations on Sorted Lists</a:t>
            </a:r>
          </a:p>
        </p:txBody>
      </p:sp>
      <p:sp>
        <p:nvSpPr>
          <p:cNvPr id="2662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Given an sorted array, we have the following run times:</a:t>
            </a:r>
          </a:p>
          <a:p>
            <a:pPr>
              <a:buFont typeface="Arial" charset="0"/>
              <a:buNone/>
            </a:pPr>
            <a:r>
              <a:rPr lang="en-US" smtClean="0">
                <a:latin typeface="Arial" charset="0"/>
                <a:cs typeface="Arial" charset="0"/>
              </a:rPr>
              <a:t> </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pPr>
              <a:buFontTx/>
              <a:buNone/>
            </a:pPr>
            <a:endParaRPr lang="en-US" sz="1800" baseline="30000" smtClean="0">
              <a:latin typeface="Arial" charset="0"/>
              <a:cs typeface="Arial" charset="0"/>
            </a:endParaRPr>
          </a:p>
          <a:p>
            <a:pPr>
              <a:buFontTx/>
              <a:buNone/>
            </a:pPr>
            <a:endParaRPr lang="en-US" sz="1800" baseline="30000" smtClean="0">
              <a:latin typeface="Arial" charset="0"/>
              <a:cs typeface="Arial" charset="0"/>
            </a:endParaRPr>
          </a:p>
          <a:p>
            <a:pPr>
              <a:buFontTx/>
              <a:buNone/>
            </a:pPr>
            <a:endParaRPr lang="en-US" sz="1800" baseline="30000" smtClean="0">
              <a:latin typeface="Arial" charset="0"/>
              <a:cs typeface="Arial" charset="0"/>
            </a:endParaRPr>
          </a:p>
          <a:p>
            <a:pPr>
              <a:buFontTx/>
              <a:buNone/>
            </a:pPr>
            <a:endParaRPr lang="en-US" sz="1800" baseline="30000" smtClean="0">
              <a:latin typeface="Arial" charset="0"/>
              <a:cs typeface="Arial" charset="0"/>
            </a:endParaRPr>
          </a:p>
        </p:txBody>
      </p:sp>
      <p:graphicFrame>
        <p:nvGraphicFramePr>
          <p:cNvPr id="5" name="Group 63"/>
          <p:cNvGraphicFramePr>
            <a:graphicFrameLocks noGrp="1"/>
          </p:cNvGraphicFramePr>
          <p:nvPr/>
        </p:nvGraphicFramePr>
        <p:xfrm>
          <a:off x="971550" y="2386013"/>
          <a:ext cx="7596000" cy="2195748"/>
        </p:xfrm>
        <a:graphic>
          <a:graphicData uri="http://schemas.openxmlformats.org/drawingml/2006/table">
            <a:tbl>
              <a:tblPr>
                <a:tableStyleId>{2D5ABB26-0587-4C30-8999-92F81FD0307C}</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hMerge="1">
                  <a:txBody>
                    <a:bodyPr/>
                    <a:lstStyle/>
                    <a:p>
                      <a:endParaRPr lang="en-CA"/>
                    </a:p>
                  </a:txBody>
                  <a:tcPr/>
                </a:tc>
                <a:extLst>
                  <a:ext uri="{0D108BD9-81ED-4DB2-BD59-A6C34878D82A}">
                    <a16:rowId xmlns:a16="http://schemas.microsoft.com/office/drawing/2014/main" val="10000"/>
                  </a:ext>
                </a:extLst>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00B0F0"/>
                          </a:solidFill>
                          <a:effectLst/>
                          <a:latin typeface="+mn-lt"/>
                        </a:rPr>
                        <a:t>Okay</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B0F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r>
                        <a:rPr kumimoji="0" lang="en-CA" sz="2400" b="1" u="none" strike="noStrike" cap="none" normalizeH="0" baseline="3000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cap="none" normalizeH="0" baseline="0" dirty="0" smtClean="0">
                          <a:ln>
                            <a:noFill/>
                          </a:ln>
                          <a:solidFill>
                            <a:srgbClr val="FF0000"/>
                          </a:solidFill>
                          <a:effectLst/>
                          <a:latin typeface="+mn-lt"/>
                          <a:cs typeface="+mn-cs"/>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tc>
                <a:tc hMerge="1">
                  <a:txBody>
                    <a:bodyPr/>
                    <a:lstStyle/>
                    <a:p>
                      <a:endParaRPr lang="en-CA"/>
                    </a:p>
                  </a:txBody>
                  <a:tcPr/>
                </a:tc>
                <a:extLst>
                  <a:ext uri="{0D108BD9-81ED-4DB2-BD59-A6C34878D82A}">
                    <a16:rowId xmlns:a16="http://schemas.microsoft.com/office/drawing/2014/main" val="10003"/>
                  </a:ext>
                </a:extLst>
              </a:tr>
            </a:tbl>
          </a:graphicData>
        </a:graphic>
      </p:graphicFrame>
      <p:sp>
        <p:nvSpPr>
          <p:cNvPr id="26648" name="TextBox 5"/>
          <p:cNvSpPr txBox="1">
            <a:spLocks noChangeArrowheads="1"/>
          </p:cNvSpPr>
          <p:nvPr/>
        </p:nvSpPr>
        <p:spPr bwMode="auto">
          <a:xfrm>
            <a:off x="5508625" y="4868863"/>
            <a:ext cx="3311525" cy="400050"/>
          </a:xfrm>
          <a:prstGeom prst="rect">
            <a:avLst/>
          </a:prstGeom>
          <a:noFill/>
          <a:ln w="9525">
            <a:noFill/>
            <a:miter lim="800000"/>
            <a:headEnd/>
            <a:tailEnd/>
          </a:ln>
        </p:spPr>
        <p:txBody>
          <a:bodyPr>
            <a:spAutoFit/>
          </a:bodyPr>
          <a:lstStyle/>
          <a:p>
            <a:r>
              <a:rPr lang="en-US" sz="2000" baseline="30000"/>
              <a:t>* </a:t>
            </a:r>
            <a:r>
              <a:rPr lang="en-US" sz="2000"/>
              <a:t>only if the array is not full</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2.2.3.1</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smtClean="0">
                <a:latin typeface="Arial" charset="0"/>
                <a:cs typeface="Arial" charset="0"/>
              </a:rPr>
              <a:t>Operations on Lists</a:t>
            </a:r>
          </a:p>
        </p:txBody>
      </p:sp>
      <p:sp>
        <p:nvSpPr>
          <p:cNvPr id="27651" name="Rectangle 3"/>
          <p:cNvSpPr>
            <a:spLocks noGrp="1" noChangeArrowheads="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If the array is not sorted, only one operations changes:</a:t>
            </a:r>
            <a:endParaRPr lang="en-US" sz="2400" smtClean="0">
              <a:latin typeface="Arial" charset="0"/>
              <a:cs typeface="Arial" charset="0"/>
            </a:endParaRPr>
          </a:p>
          <a:p>
            <a:endParaRPr lang="en-US" sz="2400" smtClean="0">
              <a:latin typeface="Arial" charset="0"/>
              <a:cs typeface="Arial" charset="0"/>
            </a:endParaRPr>
          </a:p>
          <a:p>
            <a:pPr>
              <a:buFont typeface="Arial" charset="0"/>
              <a:buNone/>
            </a:pPr>
            <a:endParaRPr lang="en-US" sz="2400" smtClean="0">
              <a:latin typeface="Arial" charset="0"/>
              <a:cs typeface="Arial" charset="0"/>
            </a:endParaRPr>
          </a:p>
        </p:txBody>
      </p:sp>
      <p:graphicFrame>
        <p:nvGraphicFramePr>
          <p:cNvPr id="6" name="Group 63"/>
          <p:cNvGraphicFramePr>
            <a:graphicFrameLocks noGrp="1"/>
          </p:cNvGraphicFramePr>
          <p:nvPr/>
        </p:nvGraphicFramePr>
        <p:xfrm>
          <a:off x="971550" y="2386013"/>
          <a:ext cx="7596000" cy="2195748"/>
        </p:xfrm>
        <a:graphic>
          <a:graphicData uri="http://schemas.openxmlformats.org/drawingml/2006/table">
            <a:tbl>
              <a:tblPr>
                <a:tableStyleId>{2D5ABB26-0587-4C30-8999-92F81FD0307C}</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hMerge="1">
                  <a:txBody>
                    <a:bodyPr/>
                    <a:lstStyle/>
                    <a:p>
                      <a:endParaRPr lang="en-CA"/>
                    </a:p>
                  </a:txBody>
                  <a:tcPr/>
                </a:tc>
                <a:extLst>
                  <a:ext uri="{0D108BD9-81ED-4DB2-BD59-A6C34878D82A}">
                    <a16:rowId xmlns:a16="http://schemas.microsoft.com/office/drawing/2014/main" val="10000"/>
                  </a:ext>
                </a:extLst>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solidFill>
                      <a:srgbClr val="FFCCC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B0F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r>
                        <a:rPr kumimoji="0" lang="en-CA" sz="2400" b="1" u="none" strike="noStrike" cap="none" normalizeH="0" baseline="30000" dirty="0" smtClean="0">
                          <a:ln>
                            <a:noFill/>
                          </a:ln>
                          <a:solidFill>
                            <a:schemeClr val="tx1"/>
                          </a:solidFill>
                          <a:effectLst/>
                          <a:latin typeface="+mn-lt"/>
                        </a:rPr>
                        <a:t>*</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cap="none" normalizeH="0" baseline="0" dirty="0" smtClean="0">
                          <a:ln>
                            <a:noFill/>
                          </a:ln>
                          <a:solidFill>
                            <a:srgbClr val="FF0000"/>
                          </a:solidFill>
                          <a:effectLst/>
                          <a:latin typeface="+mn-lt"/>
                          <a:cs typeface="+mn-cs"/>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tc>
                <a:tc hMerge="1">
                  <a:txBody>
                    <a:bodyPr/>
                    <a:lstStyle/>
                    <a:p>
                      <a:endParaRPr lang="en-CA"/>
                    </a:p>
                  </a:txBody>
                  <a:tcPr/>
                </a:tc>
                <a:extLst>
                  <a:ext uri="{0D108BD9-81ED-4DB2-BD59-A6C34878D82A}">
                    <a16:rowId xmlns:a16="http://schemas.microsoft.com/office/drawing/2014/main" val="10003"/>
                  </a:ext>
                </a:extLst>
              </a:tr>
            </a:tbl>
          </a:graphicData>
        </a:graphic>
      </p:graphicFrame>
      <p:sp>
        <p:nvSpPr>
          <p:cNvPr id="27672" name="TextBox 6"/>
          <p:cNvSpPr txBox="1">
            <a:spLocks noChangeArrowheads="1"/>
          </p:cNvSpPr>
          <p:nvPr/>
        </p:nvSpPr>
        <p:spPr bwMode="auto">
          <a:xfrm>
            <a:off x="5508625" y="4868863"/>
            <a:ext cx="3311525" cy="400050"/>
          </a:xfrm>
          <a:prstGeom prst="rect">
            <a:avLst/>
          </a:prstGeom>
          <a:noFill/>
          <a:ln w="9525">
            <a:noFill/>
            <a:miter lim="800000"/>
            <a:headEnd/>
            <a:tailEnd/>
          </a:ln>
        </p:spPr>
        <p:txBody>
          <a:bodyPr>
            <a:spAutoFit/>
          </a:bodyPr>
          <a:lstStyle/>
          <a:p>
            <a:r>
              <a:rPr lang="en-US" sz="2000" baseline="30000"/>
              <a:t>* </a:t>
            </a:r>
            <a:r>
              <a:rPr lang="en-US" sz="2000"/>
              <a:t>only if the array is not full</a:t>
            </a:r>
          </a:p>
        </p:txBody>
      </p:sp>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2.2.3.2</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latin typeface="Arial" charset="0"/>
                <a:cs typeface="Arial" charset="0"/>
              </a:rPr>
              <a:t>Operations on Lists</a:t>
            </a:r>
          </a:p>
        </p:txBody>
      </p:sp>
      <p:sp>
        <p:nvSpPr>
          <p:cNvPr id="2867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However, for a singly linked list where we a head and tail pointer, we have:</a:t>
            </a:r>
          </a:p>
          <a:p>
            <a:endParaRPr lang="en-US" smtClean="0">
              <a:latin typeface="Arial" charset="0"/>
              <a:cs typeface="Arial" charset="0"/>
            </a:endParaRPr>
          </a:p>
          <a:p>
            <a:endParaRPr lang="en-US" smtClean="0">
              <a:latin typeface="Arial" charset="0"/>
              <a:cs typeface="Arial" charset="0"/>
            </a:endParaRPr>
          </a:p>
          <a:p>
            <a:pPr>
              <a:buFontTx/>
              <a:buNone/>
            </a:pPr>
            <a:endParaRPr lang="en-US" baseline="30000" smtClean="0">
              <a:latin typeface="Arial" charset="0"/>
              <a:cs typeface="Arial" charset="0"/>
            </a:endParaRPr>
          </a:p>
        </p:txBody>
      </p:sp>
      <p:pic>
        <p:nvPicPr>
          <p:cNvPr id="28676" name="Picture 117" descr="x"/>
          <p:cNvPicPr>
            <a:picLocks noChangeAspect="1" noChangeArrowheads="1"/>
          </p:cNvPicPr>
          <p:nvPr/>
        </p:nvPicPr>
        <p:blipFill>
          <a:blip r:embed="rId3" cstate="print"/>
          <a:srcRect/>
          <a:stretch>
            <a:fillRect/>
          </a:stretch>
        </p:blipFill>
        <p:spPr bwMode="auto">
          <a:xfrm>
            <a:off x="2627313" y="5084763"/>
            <a:ext cx="3854450" cy="406400"/>
          </a:xfrm>
          <a:prstGeom prst="rect">
            <a:avLst/>
          </a:prstGeom>
          <a:noFill/>
          <a:ln w="9525">
            <a:noFill/>
            <a:miter lim="800000"/>
            <a:headEnd/>
            <a:tailEnd/>
          </a:ln>
        </p:spPr>
      </p:pic>
      <p:graphicFrame>
        <p:nvGraphicFramePr>
          <p:cNvPr id="6" name="Group 63"/>
          <p:cNvGraphicFramePr>
            <a:graphicFrameLocks noGrp="1"/>
          </p:cNvGraphicFramePr>
          <p:nvPr/>
        </p:nvGraphicFramePr>
        <p:xfrm>
          <a:off x="971550" y="2386013"/>
          <a:ext cx="7596000" cy="2195748"/>
        </p:xfrm>
        <a:graphic>
          <a:graphicData uri="http://schemas.openxmlformats.org/drawingml/2006/table">
            <a:tbl>
              <a:tblPr>
                <a:tableStyleId>{2D5ABB26-0587-4C30-8999-92F81FD0307C}</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B0F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tc>
                <a:extLst>
                  <a:ext uri="{0D108BD9-81ED-4DB2-BD59-A6C34878D82A}">
                    <a16:rowId xmlns:a16="http://schemas.microsoft.com/office/drawing/2014/main" val="10003"/>
                  </a:ext>
                </a:extLst>
              </a:tr>
            </a:tbl>
          </a:graphicData>
        </a:graphic>
      </p:graphicFrame>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2.2.3.3</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cs typeface="Arial" charset="0"/>
              </a:rPr>
              <a:t>Memory Allocation</a:t>
            </a: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Memory allocation can be classified as either</a:t>
            </a:r>
          </a:p>
          <a:p>
            <a:pPr lvl="1"/>
            <a:r>
              <a:rPr lang="en-US" dirty="0" smtClean="0">
                <a:latin typeface="Arial" charset="0"/>
                <a:cs typeface="Arial" charset="0"/>
              </a:rPr>
              <a:t>Contiguous</a:t>
            </a:r>
          </a:p>
          <a:p>
            <a:pPr lvl="1"/>
            <a:r>
              <a:rPr lang="en-US" dirty="0" smtClean="0">
                <a:latin typeface="Arial" charset="0"/>
                <a:cs typeface="Arial" charset="0"/>
              </a:rPr>
              <a:t>Linked</a:t>
            </a:r>
          </a:p>
          <a:p>
            <a:pPr lvl="1"/>
            <a:r>
              <a:rPr lang="en-US" dirty="0" smtClean="0">
                <a:latin typeface="Arial" charset="0"/>
                <a:cs typeface="Arial" charset="0"/>
              </a:rPr>
              <a:t>Indexed</a:t>
            </a:r>
          </a:p>
          <a:p>
            <a:pPr>
              <a:buFont typeface="Arial" charset="0"/>
              <a:buNone/>
            </a:pPr>
            <a:endParaRPr lang="en-US" dirty="0" smtClean="0">
              <a:latin typeface="Arial" charset="0"/>
              <a:cs typeface="Arial" charset="0"/>
            </a:endParaRPr>
          </a:p>
          <a:p>
            <a:pPr>
              <a:buNone/>
            </a:pPr>
            <a:r>
              <a:rPr lang="en-US" dirty="0" smtClean="0">
                <a:latin typeface="Arial" charset="0"/>
                <a:cs typeface="Arial" charset="0"/>
              </a:rPr>
              <a:t>	Prototypical examples:</a:t>
            </a:r>
          </a:p>
          <a:p>
            <a:pPr lvl="1"/>
            <a:r>
              <a:rPr lang="en-US" dirty="0" smtClean="0">
                <a:latin typeface="Arial" charset="0"/>
                <a:cs typeface="Arial" charset="0"/>
              </a:rPr>
              <a:t>Contiguous allocation:	arrays</a:t>
            </a:r>
          </a:p>
          <a:p>
            <a:pPr lvl="1"/>
            <a:r>
              <a:rPr lang="en-US" dirty="0" smtClean="0">
                <a:latin typeface="Arial" charset="0"/>
                <a:cs typeface="Arial" charset="0"/>
              </a:rPr>
              <a:t>Linked allocation:		linked lists</a:t>
            </a:r>
          </a:p>
        </p:txBody>
      </p:sp>
      <p:sp>
        <p:nvSpPr>
          <p:cNvPr id="4"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2.2.1</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latin typeface="Arial" charset="0"/>
                <a:cs typeface="Arial" charset="0"/>
              </a:rPr>
              <a:t>Operations on Lists</a:t>
            </a:r>
          </a:p>
        </p:txBody>
      </p:sp>
      <p:sp>
        <p:nvSpPr>
          <p:cNvPr id="2867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If we have a pointer to the </a:t>
            </a:r>
            <a:r>
              <a:rPr lang="en-US" i="1" dirty="0" err="1" smtClean="0">
                <a:latin typeface="Arial" charset="0"/>
                <a:cs typeface="Arial" charset="0"/>
              </a:rPr>
              <a:t>k</a:t>
            </a:r>
            <a:r>
              <a:rPr lang="en-US" baseline="30000" dirty="0" err="1" smtClean="0">
                <a:latin typeface="Arial" charset="0"/>
                <a:cs typeface="Arial" charset="0"/>
              </a:rPr>
              <a:t>th</a:t>
            </a:r>
            <a:r>
              <a:rPr lang="en-US" dirty="0" smtClean="0">
                <a:latin typeface="Arial" charset="0"/>
                <a:cs typeface="Arial" charset="0"/>
              </a:rPr>
              <a:t> entry, we can insert or erase at that location quite easily</a:t>
            </a: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endParaRPr lang="en-US" dirty="0">
              <a:latin typeface="Arial" charset="0"/>
              <a:cs typeface="Arial" charset="0"/>
            </a:endParaRPr>
          </a:p>
          <a:p>
            <a:pPr lvl="1"/>
            <a:r>
              <a:rPr lang="en-US" dirty="0" smtClean="0">
                <a:latin typeface="Arial" charset="0"/>
                <a:cs typeface="Arial" charset="0"/>
              </a:rPr>
              <a:t>Note, this requires a little bit of trickery:  we must modify the value stored in the </a:t>
            </a:r>
            <a:r>
              <a:rPr lang="en-US" i="1" dirty="0" err="1" smtClean="0">
                <a:latin typeface="Arial" charset="0"/>
                <a:cs typeface="Arial" charset="0"/>
              </a:rPr>
              <a:t>k</a:t>
            </a:r>
            <a:r>
              <a:rPr lang="en-US" baseline="30000" dirty="0" err="1" smtClean="0">
                <a:latin typeface="Arial" charset="0"/>
                <a:cs typeface="Arial" charset="0"/>
              </a:rPr>
              <a:t>th</a:t>
            </a:r>
            <a:r>
              <a:rPr lang="en-US" dirty="0" smtClean="0">
                <a:latin typeface="Arial" charset="0"/>
                <a:cs typeface="Arial" charset="0"/>
              </a:rPr>
              <a:t> node</a:t>
            </a:r>
          </a:p>
          <a:p>
            <a:pPr lvl="1"/>
            <a:r>
              <a:rPr lang="en-US" dirty="0" smtClean="0">
                <a:latin typeface="Arial" charset="0"/>
                <a:cs typeface="Arial" charset="0"/>
              </a:rPr>
              <a:t>This is a common co-op interview question!</a:t>
            </a:r>
          </a:p>
          <a:p>
            <a:endParaRPr lang="en-US" dirty="0" smtClean="0">
              <a:latin typeface="Arial" charset="0"/>
              <a:cs typeface="Arial" charset="0"/>
            </a:endParaRPr>
          </a:p>
          <a:p>
            <a:endParaRPr lang="en-US" dirty="0" smtClean="0">
              <a:latin typeface="Arial" charset="0"/>
              <a:cs typeface="Arial" charset="0"/>
            </a:endParaRPr>
          </a:p>
          <a:p>
            <a:pPr>
              <a:buFontTx/>
              <a:buNone/>
            </a:pPr>
            <a:endParaRPr lang="en-US" baseline="30000" dirty="0" smtClean="0">
              <a:latin typeface="Arial" charset="0"/>
              <a:cs typeface="Arial" charset="0"/>
            </a:endParaRPr>
          </a:p>
        </p:txBody>
      </p:sp>
      <p:pic>
        <p:nvPicPr>
          <p:cNvPr id="28676" name="Picture 117" descr="x"/>
          <p:cNvPicPr>
            <a:picLocks noChangeAspect="1" noChangeArrowheads="1"/>
          </p:cNvPicPr>
          <p:nvPr/>
        </p:nvPicPr>
        <p:blipFill>
          <a:blip r:embed="rId3" cstate="print"/>
          <a:srcRect/>
          <a:stretch>
            <a:fillRect/>
          </a:stretch>
        </p:blipFill>
        <p:spPr bwMode="auto">
          <a:xfrm>
            <a:off x="2627313" y="5084763"/>
            <a:ext cx="3854450" cy="406400"/>
          </a:xfrm>
          <a:prstGeom prst="rect">
            <a:avLst/>
          </a:prstGeom>
          <a:noFill/>
          <a:ln w="9525">
            <a:noFill/>
            <a:miter lim="800000"/>
            <a:headEnd/>
            <a:tailEnd/>
          </a:ln>
        </p:spPr>
      </p:pic>
      <p:graphicFrame>
        <p:nvGraphicFramePr>
          <p:cNvPr id="6" name="Group 63"/>
          <p:cNvGraphicFramePr>
            <a:graphicFrameLocks noGrp="1"/>
          </p:cNvGraphicFramePr>
          <p:nvPr>
            <p:extLst>
              <p:ext uri="{D42A27DB-BD31-4B8C-83A1-F6EECF244321}">
                <p14:modId xmlns:p14="http://schemas.microsoft.com/office/powerpoint/2010/main" val="126530324"/>
              </p:ext>
            </p:extLst>
          </p:nvPr>
        </p:nvGraphicFramePr>
        <p:xfrm>
          <a:off x="971550" y="2386013"/>
          <a:ext cx="7596000" cy="2195748"/>
        </p:xfrm>
        <a:graphic>
          <a:graphicData uri="http://schemas.openxmlformats.org/drawingml/2006/table">
            <a:tbl>
              <a:tblPr>
                <a:tableStyleId>{2D5ABB26-0587-4C30-8999-92F81FD0307C}</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dirty="0" smtClean="0">
                          <a:ln>
                            <a:noFill/>
                          </a:ln>
                          <a:solidFill>
                            <a:schemeClr val="tx1"/>
                          </a:solidFill>
                          <a:effectLst/>
                          <a:uLnTx/>
                          <a:uFillTx/>
                          <a:latin typeface="+mn-lt"/>
                        </a:rPr>
                        <a:t>Good</a:t>
                      </a:r>
                      <a:endParaRPr kumimoji="0" lang="en-CA" sz="2400" b="1" i="0" u="none" strike="noStrike" kern="1200" cap="none" spc="0" normalizeH="0" baseline="0" noProof="0" dirty="0" smtClean="0">
                        <a:ln>
                          <a:noFill/>
                        </a:ln>
                        <a:solidFill>
                          <a:schemeClr val="tx1"/>
                        </a:solidFill>
                        <a:effectLst/>
                        <a:uLnTx/>
                        <a:uFillTx/>
                        <a:latin typeface="+mn-lt"/>
                        <a:cs typeface="Times New Roman" pitchFamily="18" charset="0"/>
                      </a:endParaRPr>
                    </a:p>
                  </a:txBody>
                  <a:tcPr horzOverflow="overflow">
                    <a:solidFill>
                      <a:srgbClr val="66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chemeClr val="tx1"/>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solidFill>
                      <a:srgbClr val="66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tc>
                <a:extLst>
                  <a:ext uri="{0D108BD9-81ED-4DB2-BD59-A6C34878D82A}">
                    <a16:rowId xmlns:a16="http://schemas.microsoft.com/office/drawing/2014/main" val="10003"/>
                  </a:ext>
                </a:extLst>
              </a:tr>
            </a:tbl>
          </a:graphicData>
        </a:graphic>
      </p:graphicFrame>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2.2.3.3</a:t>
            </a:r>
            <a:endParaRPr lang="en-CA" dirty="0"/>
          </a:p>
        </p:txBody>
      </p:sp>
    </p:spTree>
    <p:extLst>
      <p:ext uri="{BB962C8B-B14F-4D97-AF65-F5344CB8AC3E}">
        <p14:creationId xmlns:p14="http://schemas.microsoft.com/office/powerpoint/2010/main" val="4128255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latin typeface="Arial" charset="0"/>
                <a:cs typeface="Arial" charset="0"/>
              </a:rPr>
              <a:t>Operations on Lists</a:t>
            </a:r>
          </a:p>
        </p:txBody>
      </p:sp>
      <p:sp>
        <p:nvSpPr>
          <p:cNvPr id="296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a doubly linked list, one operation becomes more efficient:</a:t>
            </a:r>
          </a:p>
          <a:p>
            <a:pPr>
              <a:buFontTx/>
              <a:buNone/>
            </a:pPr>
            <a:endParaRPr lang="en-US" sz="1800" baseline="30000" smtClean="0">
              <a:latin typeface="Arial" charset="0"/>
              <a:cs typeface="Arial" charset="0"/>
            </a:endParaRPr>
          </a:p>
        </p:txBody>
      </p:sp>
      <p:pic>
        <p:nvPicPr>
          <p:cNvPr id="29700" name="Picture 37" descr="x"/>
          <p:cNvPicPr>
            <a:picLocks noChangeAspect="1" noChangeArrowheads="1"/>
          </p:cNvPicPr>
          <p:nvPr/>
        </p:nvPicPr>
        <p:blipFill>
          <a:blip r:embed="rId3" cstate="print"/>
          <a:srcRect/>
          <a:stretch>
            <a:fillRect/>
          </a:stretch>
        </p:blipFill>
        <p:spPr bwMode="auto">
          <a:xfrm>
            <a:off x="2627313" y="4954588"/>
            <a:ext cx="3854450" cy="534987"/>
          </a:xfrm>
          <a:prstGeom prst="rect">
            <a:avLst/>
          </a:prstGeom>
          <a:noFill/>
          <a:ln w="9525">
            <a:noFill/>
            <a:miter lim="800000"/>
            <a:headEnd/>
            <a:tailEnd/>
          </a:ln>
        </p:spPr>
      </p:pic>
      <p:graphicFrame>
        <p:nvGraphicFramePr>
          <p:cNvPr id="6" name="Group 63"/>
          <p:cNvGraphicFramePr>
            <a:graphicFrameLocks noGrp="1"/>
          </p:cNvGraphicFramePr>
          <p:nvPr>
            <p:extLst>
              <p:ext uri="{D42A27DB-BD31-4B8C-83A1-F6EECF244321}">
                <p14:modId xmlns:p14="http://schemas.microsoft.com/office/powerpoint/2010/main" val="705199010"/>
              </p:ext>
            </p:extLst>
          </p:nvPr>
        </p:nvGraphicFramePr>
        <p:xfrm>
          <a:off x="971550" y="2386013"/>
          <a:ext cx="7596000" cy="2195748"/>
        </p:xfrm>
        <a:graphic>
          <a:graphicData uri="http://schemas.openxmlformats.org/drawingml/2006/table">
            <a:tbl>
              <a:tblPr>
                <a:tableStyleId>{2D5ABB26-0587-4C30-8999-92F81FD0307C}</a:tableStyleId>
              </a:tblPr>
              <a:tblGrid>
                <a:gridCol w="1116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tblGrid>
              <a:tr h="788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Front/</a:t>
                      </a:r>
                      <a:r>
                        <a:rPr kumimoji="0" lang="en-CA" sz="2400" b="1" u="none" strike="noStrike" cap="none" normalizeH="0" baseline="0" dirty="0" smtClean="0">
                          <a:ln>
                            <a:noFill/>
                          </a:ln>
                          <a:effectLst/>
                          <a:latin typeface="Times New Roman" pitchFamily="18" charset="0"/>
                          <a:cs typeface="Times New Roman" pitchFamily="18" charset="0"/>
                        </a:rPr>
                        <a:t>1</a:t>
                      </a:r>
                      <a:r>
                        <a:rPr kumimoji="0" lang="en-CA" sz="2400" b="1" u="none" strike="noStrike" cap="none" normalizeH="0" baseline="30000" dirty="0" smtClean="0">
                          <a:ln>
                            <a:noFill/>
                          </a:ln>
                          <a:effectLst/>
                          <a:latin typeface="+mn-lt"/>
                        </a:rPr>
                        <a:t>st</a:t>
                      </a:r>
                      <a:r>
                        <a:rPr kumimoji="0" lang="en-CA" sz="2400" b="1" u="none" strike="noStrike" cap="none" normalizeH="0" baseline="0" dirty="0" smtClean="0">
                          <a:ln>
                            <a:noFill/>
                          </a:ln>
                          <a:effectLst/>
                          <a:latin typeface="+mn-lt"/>
                        </a:rPr>
                        <a:t> </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Arbitrary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Location</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Back/</a:t>
                      </a:r>
                      <a:r>
                        <a:rPr kumimoji="0" lang="en-CA" sz="2400" b="1" i="1" u="none" strike="noStrike" cap="none" normalizeH="0" baseline="0" dirty="0" smtClean="0">
                          <a:ln>
                            <a:noFill/>
                          </a:ln>
                          <a:effectLst/>
                          <a:latin typeface="Times New Roman" pitchFamily="18" charset="0"/>
                          <a:cs typeface="Times New Roman" pitchFamily="18" charset="0"/>
                        </a:rPr>
                        <a:t>n</a:t>
                      </a:r>
                      <a:r>
                        <a:rPr kumimoji="0" lang="en-CA" sz="2400" b="1" u="none" strike="noStrike" cap="none" normalizeH="0" baseline="30000" dirty="0" smtClean="0">
                          <a:ln>
                            <a:noFill/>
                          </a:ln>
                          <a:effectLst/>
                          <a:latin typeface="+mn-lt"/>
                        </a:rPr>
                        <a:t>th</a:t>
                      </a:r>
                      <a:endParaRPr kumimoji="0" lang="en-CA" sz="2400" b="1" i="0" u="none" strike="noStrike" cap="none" normalizeH="0" baseline="0" dirty="0" smtClean="0">
                        <a:ln>
                          <a:noFill/>
                        </a:ln>
                        <a:solidFill>
                          <a:srgbClr val="FFFFFF"/>
                        </a:solidFill>
                        <a:effectLst/>
                        <a:latin typeface="+mn-lt"/>
                        <a:cs typeface="Arial" charset="0"/>
                      </a:endParaRPr>
                    </a:p>
                  </a:txBody>
                  <a:tcPr anchor="ctr" anchorCtr="1"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mn-lt"/>
                          <a:cs typeface="+mn-cs"/>
                        </a:rPr>
                        <a:t>Find</a:t>
                      </a:r>
                      <a:endParaRPr kumimoji="0" lang="en-CA" sz="2400" b="1" i="0" u="none" strike="noStrike" cap="none" normalizeH="0" baseline="3000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FF0000"/>
                          </a:solidFill>
                          <a:effectLst/>
                          <a:latin typeface="+mn-lt"/>
                        </a:rPr>
                        <a:t>Bad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000000"/>
                        </a:solidFill>
                        <a:effectLst/>
                        <a:latin typeface="+mn-lt"/>
                        <a:cs typeface="Times New Roman" pitchFamily="18" charset="0"/>
                      </a:endParaRPr>
                    </a:p>
                  </a:txBody>
                  <a:tcP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Insert</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r h="457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effectLst/>
                          <a:latin typeface="+mn-lt"/>
                        </a:rPr>
                        <a:t>Erase</a:t>
                      </a:r>
                      <a:endParaRPr kumimoji="0" lang="en-CA" sz="2400" b="1" i="0" u="none" strike="noStrike" cap="none" normalizeH="0" baseline="0" dirty="0" smtClean="0">
                        <a:ln>
                          <a:noFill/>
                        </a:ln>
                        <a:solidFill>
                          <a:srgbClr val="FFFFFF"/>
                        </a:solidFill>
                        <a:effectLst/>
                        <a:latin typeface="+mn-lt"/>
                        <a:cs typeface="Arial" charset="0"/>
                      </a:endParaRPr>
                    </a:p>
                  </a:txBody>
                  <a:tcPr horzOverflow="overflow">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u="none" strike="noStrike" cap="none" normalizeH="0" baseline="0" dirty="0" smtClean="0">
                          <a:ln>
                            <a:noFill/>
                          </a:ln>
                          <a:solidFill>
                            <a:srgbClr val="92D050"/>
                          </a:solidFill>
                          <a:effectLst/>
                          <a:latin typeface="+mn-lt"/>
                        </a:rPr>
                        <a:t>Good</a:t>
                      </a:r>
                      <a:endParaRPr kumimoji="0" lang="en-CA" sz="2400" b="1" i="0" u="none" strike="noStrike" cap="none" normalizeH="0" baseline="0" dirty="0" smtClean="0">
                        <a:ln>
                          <a:noFill/>
                        </a:ln>
                        <a:solidFill>
                          <a:srgbClr val="FF0000"/>
                        </a:solidFill>
                        <a:effectLst/>
                        <a:latin typeface="+mn-lt"/>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u="none" strike="noStrike" cap="none" normalizeH="0" baseline="0" dirty="0" smtClean="0">
                          <a:ln>
                            <a:noFill/>
                          </a:ln>
                          <a:solidFill>
                            <a:schemeClr val="tx1"/>
                          </a:solidFill>
                          <a:effectLst/>
                          <a:latin typeface="+mn-lt"/>
                        </a:rPr>
                        <a:t>Good</a:t>
                      </a:r>
                      <a:endParaRPr kumimoji="0" lang="en-CA" sz="2400" b="1" i="0" u="none" strike="noStrike" cap="none" normalizeH="0" baseline="0" dirty="0" smtClean="0">
                        <a:ln>
                          <a:noFill/>
                        </a:ln>
                        <a:solidFill>
                          <a:schemeClr val="tx1"/>
                        </a:solidFill>
                        <a:effectLst/>
                        <a:latin typeface="+mn-lt"/>
                        <a:cs typeface="Times New Roman" pitchFamily="18" charset="0"/>
                      </a:endParaRPr>
                    </a:p>
                  </a:txBody>
                  <a:tcPr horzOverflow="overflow">
                    <a:solidFill>
                      <a:srgbClr val="99FF66"/>
                    </a:solidFill>
                  </a:tcPr>
                </a:tc>
                <a:extLst>
                  <a:ext uri="{0D108BD9-81ED-4DB2-BD59-A6C34878D82A}">
                    <a16:rowId xmlns:a16="http://schemas.microsoft.com/office/drawing/2014/main" val="10003"/>
                  </a:ext>
                </a:extLst>
              </a:tr>
            </a:tbl>
          </a:graphicData>
        </a:graphic>
      </p:graphicFrame>
      <p:sp>
        <p:nvSpPr>
          <p:cNvPr id="7" name="TextBox 6"/>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2.2.3.4</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r>
              <a:rPr lang="en-US" smtClean="0">
                <a:latin typeface="Arial" charset="0"/>
                <a:cs typeface="Arial" charset="0"/>
              </a:rPr>
              <a:t>Following Classes</a:t>
            </a:r>
          </a:p>
        </p:txBody>
      </p:sp>
      <p:sp>
        <p:nvSpPr>
          <p:cNvPr id="30723" name="Rectangle 3"/>
          <p:cNvSpPr>
            <a:spLocks noGrp="1"/>
          </p:cNvSpPr>
          <p:nvPr>
            <p:ph type="body" idx="4294967295"/>
          </p:nvPr>
        </p:nvSpPr>
        <p:spPr/>
        <p:txBody>
          <a:bodyPr/>
          <a:lstStyle/>
          <a:p>
            <a:pPr>
              <a:buFont typeface="Arial" charset="0"/>
              <a:buNone/>
            </a:pPr>
            <a:r>
              <a:rPr lang="en-US" smtClean="0">
                <a:latin typeface="Arial" charset="0"/>
                <a:cs typeface="Arial" charset="0"/>
              </a:rPr>
              <a:t>	The next topic, asymptotic analysis, will provide the mathematics that will allow us to measure the efficiency of algorithms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It will also allow us the measure the memory requirements of both the data structure and any additional memory required by the algorithms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smtClean="0">
                <a:latin typeface="Arial" charset="0"/>
                <a:cs typeface="Arial" charset="0"/>
              </a:rPr>
              <a:t>Following Classes</a:t>
            </a:r>
          </a:p>
        </p:txBody>
      </p:sp>
      <p:sp>
        <p:nvSpPr>
          <p:cNvPr id="31747"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Following our discussion on asymptotic and algorithm analysis, we will spend</a:t>
            </a:r>
          </a:p>
          <a:p>
            <a:pPr lvl="1"/>
            <a:r>
              <a:rPr lang="en-US" dirty="0" smtClean="0">
                <a:latin typeface="Arial" charset="0"/>
                <a:cs typeface="Arial" charset="0"/>
              </a:rPr>
              <a:t>13 lectures looking at data structures for storing linearly ordered data</a:t>
            </a:r>
          </a:p>
          <a:p>
            <a:pPr lvl="1"/>
            <a:r>
              <a:rPr lang="en-US" dirty="0" smtClean="0">
                <a:latin typeface="Arial" charset="0"/>
                <a:cs typeface="Arial" charset="0"/>
              </a:rPr>
              <a:t>One week looking at data structures for relation-free data</a:t>
            </a:r>
          </a:p>
          <a:p>
            <a:pPr lvl="1"/>
            <a:r>
              <a:rPr lang="en-US" dirty="0" smtClean="0">
                <a:latin typeface="Arial" charset="0"/>
                <a:cs typeface="Arial" charset="0"/>
              </a:rPr>
              <a:t>Four lectures on sorting</a:t>
            </a:r>
          </a:p>
          <a:p>
            <a:pPr lvl="1"/>
            <a:r>
              <a:rPr lang="en-US" dirty="0" smtClean="0">
                <a:latin typeface="Arial" charset="0"/>
                <a:cs typeface="Arial" charset="0"/>
              </a:rPr>
              <a:t>One week on partial orderings and adjacency relations, and</a:t>
            </a:r>
          </a:p>
          <a:p>
            <a:pPr lvl="1"/>
            <a:r>
              <a:rPr lang="en-US" dirty="0" smtClean="0">
                <a:latin typeface="Arial" charset="0"/>
                <a:cs typeface="Arial" charset="0"/>
              </a:rPr>
              <a:t>Two weeks on algorithm design techniques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latin typeface="Arial" charset="0"/>
                <a:cs typeface="Arial" charset="0"/>
              </a:rPr>
              <a:t>Summary</a:t>
            </a:r>
          </a:p>
        </p:txBody>
      </p:sp>
      <p:sp>
        <p:nvSpPr>
          <p:cNvPr id="327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In this topic, we have introduced the concept of data structures</a:t>
            </a:r>
          </a:p>
          <a:p>
            <a:pPr lvl="1"/>
            <a:r>
              <a:rPr lang="en-US" dirty="0" smtClean="0">
                <a:latin typeface="Arial" charset="0"/>
                <a:cs typeface="Arial" charset="0"/>
              </a:rPr>
              <a:t>We discussed contiguous, linked, and indexed allocation</a:t>
            </a:r>
          </a:p>
          <a:p>
            <a:pPr lvl="1"/>
            <a:r>
              <a:rPr lang="en-US" dirty="0" smtClean="0">
                <a:latin typeface="Arial" charset="0"/>
                <a:cs typeface="Arial" charset="0"/>
              </a:rPr>
              <a:t>We looked at arrays and linked lists</a:t>
            </a:r>
          </a:p>
          <a:p>
            <a:pPr lvl="1"/>
            <a:r>
              <a:rPr lang="en-US" dirty="0" smtClean="0">
                <a:latin typeface="Arial" charset="0"/>
                <a:cs typeface="Arial" charset="0"/>
              </a:rPr>
              <a:t>We considered</a:t>
            </a:r>
          </a:p>
          <a:p>
            <a:pPr lvl="2"/>
            <a:r>
              <a:rPr lang="en-US" dirty="0" smtClean="0">
                <a:latin typeface="Arial" charset="0"/>
                <a:cs typeface="Arial" charset="0"/>
              </a:rPr>
              <a:t>Trees</a:t>
            </a:r>
          </a:p>
          <a:p>
            <a:pPr lvl="2"/>
            <a:r>
              <a:rPr lang="en-US" dirty="0" smtClean="0">
                <a:latin typeface="Arial" charset="0"/>
                <a:cs typeface="Arial" charset="0"/>
              </a:rPr>
              <a:t>Two-dimensional arrays</a:t>
            </a:r>
          </a:p>
          <a:p>
            <a:pPr lvl="2"/>
            <a:r>
              <a:rPr lang="en-US" dirty="0" smtClean="0">
                <a:latin typeface="Arial" charset="0"/>
                <a:cs typeface="Arial" charset="0"/>
              </a:rPr>
              <a:t>Hybrid data structures</a:t>
            </a:r>
          </a:p>
          <a:p>
            <a:pPr lvl="1"/>
            <a:r>
              <a:rPr lang="en-US" dirty="0" smtClean="0">
                <a:latin typeface="Arial" charset="0"/>
                <a:cs typeface="Arial" charset="0"/>
              </a:rPr>
              <a:t>We considered the run time of the algorithms required to perform various queries and operations on specific data structures:</a:t>
            </a:r>
          </a:p>
          <a:p>
            <a:pPr lvl="2"/>
            <a:r>
              <a:rPr lang="en-US" dirty="0" smtClean="0">
                <a:latin typeface="Arial" charset="0"/>
                <a:cs typeface="Arial" charset="0"/>
              </a:rPr>
              <a:t>Arrays and linked lists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https://en.wikipedia.org/wiki/Data_structure</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cs typeface="Arial" charset="0"/>
              </a:rPr>
              <a:t>Memory Allocation</a:t>
            </a: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t>
            </a:r>
            <a:r>
              <a:rPr lang="en-US" b="1" dirty="0" smtClean="0">
                <a:latin typeface="Arial" charset="0"/>
                <a:cs typeface="Arial" charset="0"/>
              </a:rPr>
              <a:t>Contiguous</a:t>
            </a:r>
            <a:r>
              <a:rPr lang="en-US" dirty="0" smtClean="0">
                <a:latin typeface="Arial" charset="0"/>
                <a:cs typeface="Arial" charset="0"/>
              </a:rPr>
              <a:t>, </a:t>
            </a:r>
            <a:r>
              <a:rPr lang="en-US" i="1" dirty="0" smtClean="0">
                <a:latin typeface="Times New Roman" pitchFamily="18" charset="0"/>
                <a:cs typeface="Times New Roman" pitchFamily="18" charset="0"/>
              </a:rPr>
              <a:t>adj.</a:t>
            </a:r>
          </a:p>
          <a:p>
            <a:pPr lvl="1">
              <a:buFontTx/>
              <a:buNone/>
            </a:pPr>
            <a:r>
              <a:rPr lang="en-US" b="1" dirty="0" smtClean="0">
                <a:latin typeface="Arial" charset="0"/>
                <a:cs typeface="Arial" charset="0"/>
              </a:rPr>
              <a:t>	</a:t>
            </a:r>
            <a:r>
              <a:rPr lang="en-US" dirty="0" smtClean="0">
                <a:latin typeface="Arial" charset="0"/>
                <a:cs typeface="Arial" charset="0"/>
              </a:rPr>
              <a:t>Touching or connected throughout in an unbroken sequence.</a:t>
            </a:r>
          </a:p>
          <a:p>
            <a:pPr lvl="1">
              <a:buNone/>
            </a:pPr>
            <a:r>
              <a:rPr lang="en-US" dirty="0" smtClean="0">
                <a:latin typeface="Arial" charset="0"/>
                <a:cs typeface="Arial" charset="0"/>
              </a:rPr>
              <a:t>							</a:t>
            </a:r>
            <a:r>
              <a:rPr lang="en-US" dirty="0" err="1" smtClean="0">
                <a:solidFill>
                  <a:schemeClr val="tx1">
                    <a:lumMod val="75000"/>
                    <a:lumOff val="25000"/>
                  </a:schemeClr>
                </a:solidFill>
                <a:latin typeface="Arial" charset="0"/>
                <a:cs typeface="Arial" charset="0"/>
              </a:rPr>
              <a:t>Meriam</a:t>
            </a:r>
            <a:r>
              <a:rPr lang="en-US" dirty="0" smtClean="0">
                <a:solidFill>
                  <a:schemeClr val="tx1">
                    <a:lumMod val="75000"/>
                    <a:lumOff val="25000"/>
                  </a:schemeClr>
                </a:solidFill>
                <a:latin typeface="Arial" charset="0"/>
                <a:cs typeface="Arial" charset="0"/>
              </a:rPr>
              <a:t> Webster</a:t>
            </a:r>
          </a:p>
          <a:p>
            <a:pPr lvl="1">
              <a:buNone/>
            </a:pPr>
            <a:endParaRPr lang="en-US" dirty="0" smtClean="0">
              <a:latin typeface="Arial" charset="0"/>
              <a:cs typeface="Arial" charset="0"/>
            </a:endParaRPr>
          </a:p>
          <a:p>
            <a:pPr lvl="1">
              <a:buNone/>
            </a:pPr>
            <a:r>
              <a:rPr lang="en-US" dirty="0" smtClean="0">
                <a:latin typeface="Arial" charset="0"/>
                <a:cs typeface="Arial" charset="0"/>
              </a:rPr>
              <a:t>	</a:t>
            </a:r>
            <a:r>
              <a:rPr lang="en-CA" dirty="0" smtClean="0"/>
              <a:t>Touching, in actual contact, next in space; meeting at a common</a:t>
            </a:r>
            <a:br>
              <a:rPr lang="en-CA" dirty="0" smtClean="0"/>
            </a:br>
            <a:r>
              <a:rPr lang="en-CA" dirty="0" smtClean="0"/>
              <a:t>boundary, bordering, adjoining.</a:t>
            </a:r>
          </a:p>
          <a:p>
            <a:pPr>
              <a:buFont typeface="Arial" charset="0"/>
              <a:buNone/>
            </a:pPr>
            <a:r>
              <a:rPr lang="en-US" dirty="0" smtClean="0">
                <a:latin typeface="Arial" charset="0"/>
                <a:cs typeface="Arial" charset="0"/>
              </a:rPr>
              <a:t>							</a:t>
            </a:r>
            <a:r>
              <a:rPr lang="en-US" dirty="0" smtClean="0">
                <a:solidFill>
                  <a:schemeClr val="tx1">
                    <a:lumMod val="75000"/>
                    <a:lumOff val="25000"/>
                  </a:schemeClr>
                </a:solidFill>
                <a:latin typeface="Arial" charset="0"/>
                <a:cs typeface="Arial" charset="0"/>
              </a:rPr>
              <a:t>www.oed.com</a:t>
            </a:r>
          </a:p>
          <a:p>
            <a:pPr>
              <a:buFont typeface="Arial" charset="0"/>
              <a:buNone/>
            </a:pPr>
            <a:endParaRPr lang="en-US" sz="2400" dirty="0" smtClean="0">
              <a:latin typeface="Arial" charset="0"/>
              <a:cs typeface="Arial" charset="0"/>
            </a:endParaRPr>
          </a:p>
        </p:txBody>
      </p:sp>
      <p:sp>
        <p:nvSpPr>
          <p:cNvPr id="4"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2.2.1.1</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latin typeface="Arial" charset="0"/>
                <a:cs typeface="Arial" charset="0"/>
              </a:rPr>
              <a:t>Contiguous Allocation</a:t>
            </a:r>
          </a:p>
        </p:txBody>
      </p:sp>
      <p:sp>
        <p:nvSpPr>
          <p:cNvPr id="819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An array stores </a:t>
            </a:r>
            <a:r>
              <a:rPr lang="en-US" i="1" dirty="0" smtClean="0">
                <a:latin typeface="Times New Roman" pitchFamily="18" charset="0"/>
                <a:cs typeface="Arial" charset="0"/>
              </a:rPr>
              <a:t>n</a:t>
            </a:r>
            <a:r>
              <a:rPr lang="en-US" dirty="0" smtClean="0">
                <a:latin typeface="Arial" charset="0"/>
                <a:cs typeface="Arial" charset="0"/>
              </a:rPr>
              <a:t> objects in a single contiguous space of memory</a:t>
            </a:r>
          </a:p>
          <a:p>
            <a:pPr>
              <a:buFont typeface="Arial" charset="0"/>
              <a:buNone/>
            </a:pPr>
            <a:r>
              <a:rPr lang="en-US" dirty="0" smtClean="0">
                <a:latin typeface="Arial" charset="0"/>
                <a:cs typeface="Arial" charset="0"/>
              </a:rPr>
              <a:t>	Unfortunately, if more memory is required, a request for new memory usually requires copying all information into the new memory</a:t>
            </a:r>
          </a:p>
          <a:p>
            <a:pPr lvl="1"/>
            <a:r>
              <a:rPr lang="en-US" dirty="0" smtClean="0">
                <a:latin typeface="Arial" charset="0"/>
                <a:cs typeface="Arial" charset="0"/>
              </a:rPr>
              <a:t>In general, you cannot request for the operating</a:t>
            </a:r>
            <a:br>
              <a:rPr lang="en-US" dirty="0" smtClean="0">
                <a:latin typeface="Arial" charset="0"/>
                <a:cs typeface="Arial" charset="0"/>
              </a:rPr>
            </a:br>
            <a:r>
              <a:rPr lang="en-US" dirty="0" smtClean="0">
                <a:latin typeface="Arial" charset="0"/>
                <a:cs typeface="Arial" charset="0"/>
              </a:rPr>
              <a:t>system to allocate to you the next </a:t>
            </a:r>
            <a:r>
              <a:rPr lang="en-US" i="1" dirty="0" smtClean="0">
                <a:latin typeface="Times New Roman" pitchFamily="18" charset="0"/>
                <a:cs typeface="Arial" charset="0"/>
              </a:rPr>
              <a:t>n</a:t>
            </a:r>
            <a:r>
              <a:rPr lang="en-US" dirty="0" smtClean="0">
                <a:latin typeface="Arial" charset="0"/>
                <a:cs typeface="Arial" charset="0"/>
              </a:rPr>
              <a:t> memory</a:t>
            </a:r>
            <a:br>
              <a:rPr lang="en-US" dirty="0" smtClean="0">
                <a:latin typeface="Arial" charset="0"/>
                <a:cs typeface="Arial" charset="0"/>
              </a:rPr>
            </a:br>
            <a:r>
              <a:rPr lang="en-US" dirty="0" smtClean="0">
                <a:latin typeface="Arial" charset="0"/>
                <a:cs typeface="Arial" charset="0"/>
              </a:rPr>
              <a:t>locations</a:t>
            </a:r>
          </a:p>
        </p:txBody>
      </p:sp>
      <p:pic>
        <p:nvPicPr>
          <p:cNvPr id="115715" name="Picture 3" descr="C:\Users\dwharder\Desktop\c1.png"/>
          <p:cNvPicPr>
            <a:picLocks noChangeAspect="1" noChangeArrowheads="1"/>
          </p:cNvPicPr>
          <p:nvPr/>
        </p:nvPicPr>
        <p:blipFill>
          <a:blip r:embed="rId3" cstate="print"/>
          <a:srcRect/>
          <a:stretch>
            <a:fillRect/>
          </a:stretch>
        </p:blipFill>
        <p:spPr bwMode="auto">
          <a:xfrm>
            <a:off x="6596583" y="3068960"/>
            <a:ext cx="1647825" cy="2808287"/>
          </a:xfrm>
          <a:prstGeom prst="rect">
            <a:avLst/>
          </a:prstGeom>
          <a:noFill/>
          <a:ln w="9525">
            <a:noFill/>
            <a:miter lim="800000"/>
            <a:headEnd/>
            <a:tailEnd/>
          </a:ln>
        </p:spPr>
      </p:pic>
      <p:pic>
        <p:nvPicPr>
          <p:cNvPr id="115716" name="Picture 4" descr="C:\Users\dwharder\Desktop\b2.png"/>
          <p:cNvPicPr>
            <a:picLocks noChangeAspect="1" noChangeArrowheads="1"/>
          </p:cNvPicPr>
          <p:nvPr/>
        </p:nvPicPr>
        <p:blipFill>
          <a:blip r:embed="rId4" cstate="print"/>
          <a:srcRect/>
          <a:stretch>
            <a:fillRect/>
          </a:stretch>
        </p:blipFill>
        <p:spPr bwMode="auto">
          <a:xfrm>
            <a:off x="6596583" y="3068960"/>
            <a:ext cx="1647825" cy="2808287"/>
          </a:xfrm>
          <a:prstGeom prst="rect">
            <a:avLst/>
          </a:prstGeom>
          <a:noFill/>
          <a:ln w="9525">
            <a:noFill/>
            <a:miter lim="800000"/>
            <a:headEnd/>
            <a:tailEnd/>
          </a:ln>
        </p:spPr>
      </p:pic>
      <p:pic>
        <p:nvPicPr>
          <p:cNvPr id="115717" name="Picture 5" descr="C:\Users\dwharder\Desktop\b3.png"/>
          <p:cNvPicPr>
            <a:picLocks noChangeAspect="1" noChangeArrowheads="1"/>
          </p:cNvPicPr>
          <p:nvPr/>
        </p:nvPicPr>
        <p:blipFill>
          <a:blip r:embed="rId5" cstate="print"/>
          <a:srcRect/>
          <a:stretch>
            <a:fillRect/>
          </a:stretch>
        </p:blipFill>
        <p:spPr bwMode="auto">
          <a:xfrm>
            <a:off x="6596583" y="3072135"/>
            <a:ext cx="1647825" cy="2794000"/>
          </a:xfrm>
          <a:prstGeom prst="rect">
            <a:avLst/>
          </a:prstGeom>
          <a:noFill/>
          <a:ln w="9525">
            <a:noFill/>
            <a:miter lim="800000"/>
            <a:headEnd/>
            <a:tailEnd/>
          </a:ln>
        </p:spPr>
      </p:pic>
      <p:pic>
        <p:nvPicPr>
          <p:cNvPr id="115718" name="Picture 6" descr="C:\Users\dwharder\Desktop\b4.png"/>
          <p:cNvPicPr>
            <a:picLocks noChangeAspect="1" noChangeArrowheads="1"/>
          </p:cNvPicPr>
          <p:nvPr/>
        </p:nvPicPr>
        <p:blipFill>
          <a:blip r:embed="rId6" cstate="print"/>
          <a:srcRect/>
          <a:stretch>
            <a:fillRect/>
          </a:stretch>
        </p:blipFill>
        <p:spPr bwMode="auto">
          <a:xfrm>
            <a:off x="6591821" y="3072135"/>
            <a:ext cx="1647825" cy="2794000"/>
          </a:xfrm>
          <a:prstGeom prst="rect">
            <a:avLst/>
          </a:prstGeom>
          <a:noFill/>
          <a:ln w="9525">
            <a:noFill/>
            <a:miter lim="800000"/>
            <a:headEnd/>
            <a:tailEnd/>
          </a:ln>
        </p:spPr>
      </p:pic>
      <p:pic>
        <p:nvPicPr>
          <p:cNvPr id="115719" name="Picture 7" descr="C:\Users\dwharder\Desktop\b5.png"/>
          <p:cNvPicPr>
            <a:picLocks noChangeAspect="1" noChangeArrowheads="1"/>
          </p:cNvPicPr>
          <p:nvPr/>
        </p:nvPicPr>
        <p:blipFill>
          <a:blip r:embed="rId7" cstate="print"/>
          <a:srcRect/>
          <a:stretch>
            <a:fillRect/>
          </a:stretch>
        </p:blipFill>
        <p:spPr bwMode="auto">
          <a:xfrm>
            <a:off x="6591821" y="3072135"/>
            <a:ext cx="1647825" cy="2794000"/>
          </a:xfrm>
          <a:prstGeom prst="rect">
            <a:avLst/>
          </a:prstGeom>
          <a:noFill/>
          <a:ln w="9525">
            <a:noFill/>
            <a:miter lim="800000"/>
            <a:headEnd/>
            <a:tailEnd/>
          </a:ln>
        </p:spPr>
      </p:pic>
      <p:pic>
        <p:nvPicPr>
          <p:cNvPr id="115720" name="Picture 8" descr="C:\Users\dwharder\Desktop\b6.png"/>
          <p:cNvPicPr>
            <a:picLocks noChangeAspect="1" noChangeArrowheads="1"/>
          </p:cNvPicPr>
          <p:nvPr/>
        </p:nvPicPr>
        <p:blipFill>
          <a:blip r:embed="rId8" cstate="print"/>
          <a:srcRect/>
          <a:stretch>
            <a:fillRect/>
          </a:stretch>
        </p:blipFill>
        <p:spPr bwMode="auto">
          <a:xfrm>
            <a:off x="6591821" y="3072135"/>
            <a:ext cx="1647825" cy="2794000"/>
          </a:xfrm>
          <a:prstGeom prst="rect">
            <a:avLst/>
          </a:prstGeom>
          <a:noFill/>
          <a:ln w="9525">
            <a:noFill/>
            <a:miter lim="800000"/>
            <a:headEnd/>
            <a:tailEnd/>
          </a:ln>
        </p:spPr>
      </p:pic>
      <p:pic>
        <p:nvPicPr>
          <p:cNvPr id="115714" name="Picture 2" descr="C:\Users\dwharder\Desktop\b7.png"/>
          <p:cNvPicPr>
            <a:picLocks noChangeAspect="1" noChangeArrowheads="1"/>
          </p:cNvPicPr>
          <p:nvPr/>
        </p:nvPicPr>
        <p:blipFill>
          <a:blip r:embed="rId9" cstate="print"/>
          <a:srcRect/>
          <a:stretch>
            <a:fillRect/>
          </a:stretch>
        </p:blipFill>
        <p:spPr bwMode="auto">
          <a:xfrm>
            <a:off x="6591821" y="3072135"/>
            <a:ext cx="1647825" cy="2794000"/>
          </a:xfrm>
          <a:prstGeom prst="rect">
            <a:avLst/>
          </a:prstGeom>
          <a:noFill/>
          <a:ln w="9525">
            <a:noFill/>
            <a:miter lim="800000"/>
            <a:headEnd/>
            <a:tailEnd/>
          </a:ln>
        </p:spPr>
      </p:pic>
      <p:sp>
        <p:nvSpPr>
          <p:cNvPr id="11"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2.2.1</a:t>
            </a:r>
            <a:endParaRPr lang="en-CA" dirty="0"/>
          </a:p>
        </p:txBody>
      </p:sp>
      <p:sp>
        <p:nvSpPr>
          <p:cNvPr id="12"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2.2.1.1</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7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7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92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Linked storage such as a linked list associates two pieces of data with each item being stored:</a:t>
            </a:r>
          </a:p>
          <a:p>
            <a:pPr lvl="1"/>
            <a:r>
              <a:rPr lang="en-US" dirty="0" smtClean="0">
                <a:latin typeface="Arial" charset="0"/>
                <a:cs typeface="Arial" charset="0"/>
              </a:rPr>
              <a:t>The object itself, and</a:t>
            </a:r>
          </a:p>
          <a:p>
            <a:pPr lvl="1"/>
            <a:r>
              <a:rPr lang="en-US" dirty="0" smtClean="0">
                <a:latin typeface="Arial" charset="0"/>
                <a:cs typeface="Arial" charset="0"/>
              </a:rPr>
              <a:t>A reference to the next item</a:t>
            </a:r>
          </a:p>
          <a:p>
            <a:pPr lvl="2"/>
            <a:r>
              <a:rPr lang="en-US" dirty="0" smtClean="0">
                <a:latin typeface="Arial" charset="0"/>
                <a:cs typeface="Arial" charset="0"/>
              </a:rPr>
              <a:t>In C++ that reference is the address of the next node</a:t>
            </a:r>
          </a:p>
        </p:txBody>
      </p:sp>
      <p:pic>
        <p:nvPicPr>
          <p:cNvPr id="9220" name="Picture 2" descr="C:\Users\dwharder\Desktop\Picture1.png"/>
          <p:cNvPicPr>
            <a:picLocks noChangeAspect="1" noChangeArrowheads="1"/>
          </p:cNvPicPr>
          <p:nvPr/>
        </p:nvPicPr>
        <p:blipFill>
          <a:blip r:embed="rId3" cstate="print"/>
          <a:srcRect/>
          <a:stretch>
            <a:fillRect/>
          </a:stretch>
        </p:blipFill>
        <p:spPr bwMode="auto">
          <a:xfrm>
            <a:off x="2357438" y="3714750"/>
            <a:ext cx="2914650" cy="571500"/>
          </a:xfrm>
          <a:prstGeom prst="rect">
            <a:avLst/>
          </a:prstGeom>
          <a:noFill/>
          <a:ln w="9525">
            <a:noFill/>
            <a:miter lim="800000"/>
            <a:headEnd/>
            <a:tailEnd/>
          </a:ln>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1024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This is a class describing such a node </a:t>
            </a:r>
          </a:p>
          <a:p>
            <a:pPr>
              <a:buFontTx/>
              <a:buNone/>
            </a:pPr>
            <a:endParaRPr lang="en-US" sz="1800" b="1" dirty="0" smtClean="0">
              <a:latin typeface="Courier New" pitchFamily="49" charset="0"/>
              <a:cs typeface="Arial" charset="0"/>
            </a:endParaRPr>
          </a:p>
          <a:p>
            <a:pPr>
              <a:buFontTx/>
              <a:buNone/>
            </a:pPr>
            <a:r>
              <a:rPr lang="en-US" sz="1800" dirty="0" smtClean="0">
                <a:latin typeface="Consolas" pitchFamily="49" charset="0"/>
                <a:cs typeface="Arial" charset="0"/>
              </a:rPr>
              <a:t>		</a:t>
            </a:r>
            <a:r>
              <a:rPr lang="en-US" dirty="0" smtClean="0">
                <a:latin typeface="Consolas" pitchFamily="49" charset="0"/>
                <a:cs typeface="Arial" charset="0"/>
              </a:rPr>
              <a:t>template &lt;typename Type&gt;</a:t>
            </a:r>
          </a:p>
          <a:p>
            <a:pPr>
              <a:buFontTx/>
              <a:buNone/>
            </a:pPr>
            <a:r>
              <a:rPr lang="en-US" dirty="0" smtClean="0">
                <a:latin typeface="Consolas" pitchFamily="49" charset="0"/>
                <a:cs typeface="Arial" charset="0"/>
              </a:rPr>
              <a:t>		class Node {</a:t>
            </a:r>
          </a:p>
          <a:p>
            <a:pPr>
              <a:buFontTx/>
              <a:buNone/>
            </a:pPr>
            <a:r>
              <a:rPr lang="en-US" dirty="0" smtClean="0">
                <a:latin typeface="Consolas" pitchFamily="49" charset="0"/>
                <a:cs typeface="Arial" charset="0"/>
              </a:rPr>
              <a:t>   	    private:</a:t>
            </a:r>
          </a:p>
          <a:p>
            <a:pPr>
              <a:buFontTx/>
              <a:buNone/>
            </a:pPr>
            <a:r>
              <a:rPr lang="en-US" dirty="0" smtClean="0">
                <a:latin typeface="Consolas" pitchFamily="49" charset="0"/>
                <a:cs typeface="Arial" charset="0"/>
              </a:rPr>
              <a:t>		        Type </a:t>
            </a:r>
            <a:r>
              <a:rPr lang="en-US" dirty="0" err="1" smtClean="0">
                <a:latin typeface="Consolas" pitchFamily="49" charset="0"/>
                <a:cs typeface="Arial" charset="0"/>
              </a:rPr>
              <a:t>node_value</a:t>
            </a:r>
            <a:r>
              <a:rPr lang="en-US" dirty="0" smtClean="0">
                <a:latin typeface="Consolas" pitchFamily="49" charset="0"/>
                <a:cs typeface="Arial" charset="0"/>
              </a:rPr>
              <a:t>;</a:t>
            </a:r>
          </a:p>
          <a:p>
            <a:pPr>
              <a:buFontTx/>
              <a:buNone/>
            </a:pPr>
            <a:r>
              <a:rPr lang="en-US" dirty="0" smtClean="0">
                <a:latin typeface="Consolas" pitchFamily="49" charset="0"/>
                <a:cs typeface="Arial" charset="0"/>
              </a:rPr>
              <a:t>		        Node *</a:t>
            </a:r>
            <a:r>
              <a:rPr lang="en-US" dirty="0" err="1" smtClean="0">
                <a:latin typeface="Consolas" pitchFamily="49" charset="0"/>
                <a:cs typeface="Arial" charset="0"/>
              </a:rPr>
              <a:t>next_node</a:t>
            </a:r>
            <a:r>
              <a:rPr lang="en-US" dirty="0" smtClean="0">
                <a:latin typeface="Consolas" pitchFamily="49" charset="0"/>
                <a:cs typeface="Arial" charset="0"/>
              </a:rPr>
              <a:t>;</a:t>
            </a:r>
          </a:p>
          <a:p>
            <a:pPr>
              <a:buFontTx/>
              <a:buNone/>
            </a:pPr>
            <a:r>
              <a:rPr lang="en-US" dirty="0" smtClean="0">
                <a:latin typeface="Consolas" pitchFamily="49" charset="0"/>
                <a:cs typeface="Arial" charset="0"/>
              </a:rPr>
              <a:t>		    public:</a:t>
            </a:r>
          </a:p>
          <a:p>
            <a:pPr>
              <a:buFontTx/>
              <a:buNone/>
            </a:pPr>
            <a:r>
              <a:rPr lang="en-US" dirty="0" smtClean="0">
                <a:latin typeface="Consolas" pitchFamily="49" charset="0"/>
                <a:cs typeface="Arial" charset="0"/>
              </a:rPr>
              <a:t>       	        // ...</a:t>
            </a:r>
          </a:p>
          <a:p>
            <a:pPr>
              <a:buFontTx/>
              <a:buNone/>
            </a:pPr>
            <a:r>
              <a:rPr lang="en-US" dirty="0" smtClean="0">
                <a:latin typeface="Consolas" pitchFamily="49" charset="0"/>
                <a:cs typeface="Arial" charset="0"/>
              </a:rPr>
              <a:t>		};</a:t>
            </a:r>
          </a:p>
        </p:txBody>
      </p:sp>
      <p:pic>
        <p:nvPicPr>
          <p:cNvPr id="10244" name="Picture 2" descr="C:\Users\dwharder\Desktop\Picture1.png"/>
          <p:cNvPicPr>
            <a:picLocks noChangeAspect="1" noChangeArrowheads="1"/>
          </p:cNvPicPr>
          <p:nvPr/>
        </p:nvPicPr>
        <p:blipFill>
          <a:blip r:embed="rId3" cstate="print"/>
          <a:srcRect/>
          <a:stretch>
            <a:fillRect/>
          </a:stretch>
        </p:blipFill>
        <p:spPr bwMode="auto">
          <a:xfrm>
            <a:off x="5257800" y="3429000"/>
            <a:ext cx="2914650" cy="571500"/>
          </a:xfrm>
          <a:prstGeom prst="rect">
            <a:avLst/>
          </a:prstGeom>
          <a:noFill/>
          <a:ln w="9525">
            <a:noFill/>
            <a:miter lim="800000"/>
            <a:headEnd/>
            <a:tailEnd/>
          </a:ln>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1126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operations on this node must include:</a:t>
            </a:r>
          </a:p>
          <a:p>
            <a:pPr lvl="1"/>
            <a:r>
              <a:rPr lang="en-US" dirty="0" smtClean="0">
                <a:latin typeface="Arial" charset="0"/>
                <a:cs typeface="Arial" charset="0"/>
              </a:rPr>
              <a:t>Constructing a new node</a:t>
            </a:r>
          </a:p>
          <a:p>
            <a:pPr lvl="1"/>
            <a:r>
              <a:rPr lang="en-US" dirty="0" smtClean="0">
                <a:latin typeface="Arial" charset="0"/>
                <a:cs typeface="Arial" charset="0"/>
              </a:rPr>
              <a:t>Accessing (retrieving) the value</a:t>
            </a:r>
          </a:p>
          <a:p>
            <a:pPr lvl="1"/>
            <a:r>
              <a:rPr lang="en-US" dirty="0" smtClean="0">
                <a:latin typeface="Arial" charset="0"/>
                <a:cs typeface="Arial" charset="0"/>
              </a:rPr>
              <a:t>Accessing the next pointer</a:t>
            </a:r>
          </a:p>
          <a:p>
            <a:pPr lvl="1">
              <a:buFontTx/>
              <a:buNone/>
            </a:pPr>
            <a:endParaRPr lang="en-US" sz="1600" b="1" dirty="0" smtClean="0">
              <a:latin typeface="Courier New" pitchFamily="49" charset="0"/>
              <a:cs typeface="Arial" charset="0"/>
            </a:endParaRPr>
          </a:p>
          <a:p>
            <a:pPr lvl="1">
              <a:buFontTx/>
              <a:buNone/>
            </a:pPr>
            <a:r>
              <a:rPr lang="en-US" dirty="0" smtClean="0">
                <a:latin typeface="Consolas" pitchFamily="49" charset="0"/>
                <a:cs typeface="Arial" charset="0"/>
              </a:rPr>
              <a:t>	Node( const Type&amp; = Type(), Node* = </a:t>
            </a:r>
            <a:r>
              <a:rPr lang="en-US" dirty="0" err="1" smtClean="0">
                <a:latin typeface="Consolas" pitchFamily="49" charset="0"/>
                <a:cs typeface="Arial" charset="0"/>
              </a:rPr>
              <a:t>nullptr</a:t>
            </a:r>
            <a:r>
              <a:rPr lang="en-US" dirty="0" smtClean="0">
                <a:latin typeface="Consolas" pitchFamily="49" charset="0"/>
                <a:cs typeface="Arial" charset="0"/>
              </a:rPr>
              <a:t> );</a:t>
            </a:r>
          </a:p>
          <a:p>
            <a:pPr lvl="1">
              <a:buFontTx/>
              <a:buNone/>
            </a:pPr>
            <a:r>
              <a:rPr lang="en-US" dirty="0" smtClean="0">
                <a:latin typeface="Consolas" pitchFamily="49" charset="0"/>
                <a:cs typeface="Arial" charset="0"/>
              </a:rPr>
              <a:t>	</a:t>
            </a:r>
            <a:r>
              <a:rPr lang="en-US" smtClean="0">
                <a:latin typeface="Consolas" pitchFamily="49" charset="0"/>
                <a:cs typeface="Arial" charset="0"/>
              </a:rPr>
              <a:t>Type value() </a:t>
            </a:r>
            <a:r>
              <a:rPr lang="en-US" dirty="0" smtClean="0">
                <a:latin typeface="Consolas" pitchFamily="49" charset="0"/>
                <a:cs typeface="Arial" charset="0"/>
              </a:rPr>
              <a:t>const;</a:t>
            </a:r>
          </a:p>
          <a:p>
            <a:pPr lvl="1">
              <a:buFontTx/>
              <a:buNone/>
            </a:pPr>
            <a:r>
              <a:rPr lang="en-US" dirty="0" smtClean="0">
                <a:latin typeface="Consolas" pitchFamily="49" charset="0"/>
                <a:cs typeface="Arial" charset="0"/>
              </a:rPr>
              <a:t>	Node *next() const; </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
        <p:nvSpPr>
          <p:cNvPr id="2" name="TextBox 1"/>
          <p:cNvSpPr txBox="1"/>
          <p:nvPr/>
        </p:nvSpPr>
        <p:spPr>
          <a:xfrm>
            <a:off x="3851920" y="4797152"/>
            <a:ext cx="4775666" cy="1754326"/>
          </a:xfrm>
          <a:prstGeom prst="rect">
            <a:avLst/>
          </a:prstGeom>
          <a:noFill/>
        </p:spPr>
        <p:txBody>
          <a:bodyPr wrap="none" rtlCol="0">
            <a:spAutoFit/>
          </a:bodyPr>
          <a:lstStyle/>
          <a:p>
            <a:r>
              <a:rPr lang="en-CA" dirty="0" smtClean="0"/>
              <a:t>Pointing to nothing has been represented as:</a:t>
            </a:r>
          </a:p>
          <a:p>
            <a:r>
              <a:rPr lang="en-CA" dirty="0"/>
              <a:t> </a:t>
            </a:r>
            <a:r>
              <a:rPr lang="en-CA" dirty="0" smtClean="0"/>
              <a:t>  C		</a:t>
            </a:r>
            <a:r>
              <a:rPr lang="en-CA" dirty="0" smtClean="0">
                <a:latin typeface="Consolas" panose="020B0609020204030204" pitchFamily="49" charset="0"/>
                <a:cs typeface="Consolas" panose="020B0609020204030204" pitchFamily="49" charset="0"/>
              </a:rPr>
              <a:t>NULL</a:t>
            </a:r>
          </a:p>
          <a:p>
            <a:r>
              <a:rPr lang="en-CA" dirty="0"/>
              <a:t> </a:t>
            </a:r>
            <a:r>
              <a:rPr lang="en-CA" dirty="0" smtClean="0"/>
              <a:t>  Java/C#	</a:t>
            </a:r>
            <a:r>
              <a:rPr lang="en-CA" dirty="0" smtClean="0">
                <a:latin typeface="Consolas" panose="020B0609020204030204" pitchFamily="49" charset="0"/>
                <a:cs typeface="Consolas" panose="020B0609020204030204" pitchFamily="49" charset="0"/>
              </a:rPr>
              <a:t>null</a:t>
            </a:r>
            <a:endParaRPr lang="en-CA" dirty="0" smtClean="0"/>
          </a:p>
          <a:p>
            <a:r>
              <a:rPr lang="en-CA" dirty="0" smtClean="0"/>
              <a:t>   C++ (old)	</a:t>
            </a:r>
            <a:r>
              <a:rPr lang="en-CA" dirty="0" smtClean="0">
                <a:latin typeface="Consolas" panose="020B0609020204030204" pitchFamily="49" charset="0"/>
                <a:cs typeface="Consolas" panose="020B0609020204030204" pitchFamily="49" charset="0"/>
              </a:rPr>
              <a:t>0</a:t>
            </a:r>
          </a:p>
          <a:p>
            <a:r>
              <a:rPr lang="en-CA" dirty="0" smtClean="0"/>
              <a:t>   C++ (new)	</a:t>
            </a:r>
            <a:r>
              <a:rPr lang="en-CA" dirty="0" err="1" smtClean="0">
                <a:latin typeface="Consolas" panose="020B0609020204030204" pitchFamily="49" charset="0"/>
                <a:cs typeface="Consolas" panose="020B0609020204030204" pitchFamily="49" charset="0"/>
              </a:rPr>
              <a:t>nullptr</a:t>
            </a:r>
            <a:endParaRPr lang="en-CA" dirty="0" smtClean="0">
              <a:latin typeface="Consolas" panose="020B0609020204030204" pitchFamily="49" charset="0"/>
              <a:cs typeface="Consolas" panose="020B0609020204030204" pitchFamily="49" charset="0"/>
            </a:endParaRPr>
          </a:p>
          <a:p>
            <a:r>
              <a:rPr lang="en-CA" dirty="0" smtClean="0"/>
              <a:t>   Symbolically	</a:t>
            </a:r>
            <a:r>
              <a:rPr lang="en-CA" dirty="0"/>
              <a:t>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latin typeface="Arial" charset="0"/>
                <a:cs typeface="Arial" charset="0"/>
              </a:rPr>
              <a:t>Linked Allocation</a:t>
            </a:r>
          </a:p>
        </p:txBody>
      </p:sp>
      <p:sp>
        <p:nvSpPr>
          <p:cNvPr id="1229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For a linked list, however, we also require an object which links to the first object</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The actual linked list class must store two pointers</a:t>
            </a:r>
          </a:p>
          <a:p>
            <a:pPr lvl="1"/>
            <a:r>
              <a:rPr lang="en-US" dirty="0" smtClean="0">
                <a:latin typeface="Arial" charset="0"/>
                <a:cs typeface="Arial" charset="0"/>
              </a:rPr>
              <a:t>A head and tail:</a:t>
            </a:r>
          </a:p>
          <a:p>
            <a:pPr lvl="1">
              <a:buFontTx/>
              <a:buNone/>
            </a:pPr>
            <a:r>
              <a:rPr lang="en-US" dirty="0" smtClean="0">
                <a:latin typeface="Consolas" pitchFamily="49" charset="0"/>
                <a:cs typeface="Arial" charset="0"/>
              </a:rPr>
              <a:t>			Node *head;</a:t>
            </a:r>
          </a:p>
          <a:p>
            <a:pPr lvl="1">
              <a:buFontTx/>
              <a:buNone/>
            </a:pPr>
            <a:r>
              <a:rPr lang="en-US" dirty="0" smtClean="0">
                <a:latin typeface="Consolas" pitchFamily="49" charset="0"/>
                <a:cs typeface="Arial" charset="0"/>
              </a:rPr>
              <a:t>			Node *tail;</a:t>
            </a:r>
          </a:p>
          <a:p>
            <a:pPr>
              <a:buFont typeface="Arial" charset="0"/>
              <a:buNone/>
            </a:pPr>
            <a:r>
              <a:rPr lang="en-US" dirty="0" smtClean="0">
                <a:latin typeface="Arial" charset="0"/>
                <a:cs typeface="Arial" charset="0"/>
              </a:rPr>
              <a:t>	Optionally, we can also keep a count</a:t>
            </a:r>
          </a:p>
          <a:p>
            <a:pPr lvl="1">
              <a:buFontTx/>
              <a:buNone/>
            </a:pPr>
            <a:r>
              <a:rPr lang="en-US" dirty="0" smtClean="0">
                <a:latin typeface="Courier New" pitchFamily="49" charset="0"/>
                <a:cs typeface="Arial" charset="0"/>
              </a:rPr>
              <a:t>			</a:t>
            </a:r>
            <a:r>
              <a:rPr lang="en-US" dirty="0" err="1" smtClean="0">
                <a:latin typeface="Consolas" pitchFamily="49" charset="0"/>
                <a:cs typeface="Arial" charset="0"/>
              </a:rPr>
              <a:t>int</a:t>
            </a:r>
            <a:r>
              <a:rPr lang="en-US" dirty="0" smtClean="0">
                <a:latin typeface="Consolas" pitchFamily="49" charset="0"/>
                <a:cs typeface="Arial" charset="0"/>
              </a:rPr>
              <a:t> count;</a:t>
            </a:r>
          </a:p>
          <a:p>
            <a:pPr>
              <a:buFont typeface="Arial" charset="0"/>
              <a:buNone/>
            </a:pPr>
            <a:r>
              <a:rPr lang="en-US" dirty="0" smtClean="0">
                <a:latin typeface="Arial" charset="0"/>
                <a:cs typeface="Arial" charset="0"/>
              </a:rPr>
              <a:t>	The </a:t>
            </a:r>
            <a:r>
              <a:rPr lang="en-US" dirty="0" err="1" smtClean="0">
                <a:latin typeface="Consolas" pitchFamily="49" charset="0"/>
                <a:cs typeface="Consolas" pitchFamily="49" charset="0"/>
              </a:rPr>
              <a:t>next_node</a:t>
            </a:r>
            <a:r>
              <a:rPr lang="en-US" dirty="0" smtClean="0">
                <a:latin typeface="Arial" charset="0"/>
                <a:cs typeface="Arial" charset="0"/>
              </a:rPr>
              <a:t> of the last node is assigned </a:t>
            </a:r>
            <a:r>
              <a:rPr lang="en-US" dirty="0" err="1" smtClean="0">
                <a:latin typeface="Consolas" pitchFamily="49" charset="0"/>
                <a:cs typeface="Arial" charset="0"/>
              </a:rPr>
              <a:t>nullptr</a:t>
            </a:r>
            <a:endParaRPr lang="en-US" dirty="0" smtClean="0">
              <a:latin typeface="Consolas" pitchFamily="49" charset="0"/>
              <a:cs typeface="Arial" charset="0"/>
            </a:endParaRPr>
          </a:p>
          <a:p>
            <a:pPr lvl="1">
              <a:buFontTx/>
              <a:buNone/>
            </a:pPr>
            <a:endParaRPr lang="en-US" b="1" dirty="0" smtClean="0">
              <a:latin typeface="Consolas" pitchFamily="49" charset="0"/>
              <a:cs typeface="Arial" charset="0"/>
            </a:endParaRPr>
          </a:p>
        </p:txBody>
      </p:sp>
      <p:pic>
        <p:nvPicPr>
          <p:cNvPr id="12292" name="Picture 4" descr="Graphic1"/>
          <p:cNvPicPr>
            <a:picLocks noChangeAspect="1" noChangeArrowheads="1"/>
          </p:cNvPicPr>
          <p:nvPr/>
        </p:nvPicPr>
        <p:blipFill>
          <a:blip r:embed="rId3" cstate="print"/>
          <a:srcRect/>
          <a:stretch>
            <a:fillRect/>
          </a:stretch>
        </p:blipFill>
        <p:spPr bwMode="auto">
          <a:xfrm>
            <a:off x="1403350" y="5176838"/>
            <a:ext cx="6265863" cy="989012"/>
          </a:xfrm>
          <a:prstGeom prst="rect">
            <a:avLst/>
          </a:prstGeom>
          <a:noFill/>
          <a:ln w="9525">
            <a:noFill/>
            <a:miter lim="800000"/>
            <a:headEnd/>
            <a:tailEnd/>
          </a:ln>
        </p:spPr>
      </p:pic>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2.2.1.2</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20864</TotalTime>
  <Words>1789</Words>
  <Application>Microsoft Office PowerPoint</Application>
  <PresentationFormat>On-screen Show (4:3)</PresentationFormat>
  <Paragraphs>463</Paragraphs>
  <Slides>35</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ＭＳ Ｐゴシック</vt:lpstr>
      <vt:lpstr>Arial</vt:lpstr>
      <vt:lpstr>Calibri</vt:lpstr>
      <vt:lpstr>Consolas</vt:lpstr>
      <vt:lpstr>Courier New</vt:lpstr>
      <vt:lpstr>Times New Roman</vt:lpstr>
      <vt:lpstr>Custom Design</vt:lpstr>
      <vt:lpstr>Equation</vt:lpstr>
      <vt:lpstr>PowerPoint Presentation</vt:lpstr>
      <vt:lpstr>Outline</vt:lpstr>
      <vt:lpstr>Memory Allocation</vt:lpstr>
      <vt:lpstr>Memory Allocation</vt:lpstr>
      <vt:lpstr>Contiguous Allocation</vt:lpstr>
      <vt:lpstr>Linked Allocation</vt:lpstr>
      <vt:lpstr>Linked Allocation</vt:lpstr>
      <vt:lpstr>Linked Allocation</vt:lpstr>
      <vt:lpstr>Linked Allocation</vt:lpstr>
      <vt:lpstr>Linked Allocation</vt:lpstr>
      <vt:lpstr>Indexed Allocation</vt:lpstr>
      <vt:lpstr>Indexed Allocation</vt:lpstr>
      <vt:lpstr>Indexed Allocation</vt:lpstr>
      <vt:lpstr>Other Allocation Formats</vt:lpstr>
      <vt:lpstr>Trees</vt:lpstr>
      <vt:lpstr>Trees</vt:lpstr>
      <vt:lpstr>Graphs</vt:lpstr>
      <vt:lpstr>Arrays</vt:lpstr>
      <vt:lpstr>Array of Linked Lists</vt:lpstr>
      <vt:lpstr>Linked Arrays</vt:lpstr>
      <vt:lpstr>Hybrid data structures</vt:lpstr>
      <vt:lpstr>Hybrid data structures</vt:lpstr>
      <vt:lpstr>Hybrid data structures</vt:lpstr>
      <vt:lpstr>Hybrid data structures</vt:lpstr>
      <vt:lpstr>Algorithm run times</vt:lpstr>
      <vt:lpstr>Operations</vt:lpstr>
      <vt:lpstr>Operations on Sorted Lists</vt:lpstr>
      <vt:lpstr>Operations on Lists</vt:lpstr>
      <vt:lpstr>Operations on Lists</vt:lpstr>
      <vt:lpstr>Operations on Lists</vt:lpstr>
      <vt:lpstr>Operations on Lists</vt:lpstr>
      <vt:lpstr>Following Classes</vt:lpstr>
      <vt:lpstr>Following Classes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1249</cp:revision>
  <dcterms:created xsi:type="dcterms:W3CDTF">2009-09-11T23:00:44Z</dcterms:created>
  <dcterms:modified xsi:type="dcterms:W3CDTF">2021-10-14T18:37:36Z</dcterms:modified>
</cp:coreProperties>
</file>