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8"/>
  </p:notesMasterIdLst>
  <p:handoutMasterIdLst>
    <p:handoutMasterId r:id="rId29"/>
  </p:handoutMasterIdLst>
  <p:sldIdLst>
    <p:sldId id="256" r:id="rId2"/>
    <p:sldId id="512" r:id="rId3"/>
    <p:sldId id="513" r:id="rId4"/>
    <p:sldId id="536" r:id="rId5"/>
    <p:sldId id="514" r:id="rId6"/>
    <p:sldId id="515" r:id="rId7"/>
    <p:sldId id="516" r:id="rId8"/>
    <p:sldId id="517" r:id="rId9"/>
    <p:sldId id="518" r:id="rId10"/>
    <p:sldId id="519" r:id="rId11"/>
    <p:sldId id="520" r:id="rId12"/>
    <p:sldId id="521" r:id="rId13"/>
    <p:sldId id="522" r:id="rId14"/>
    <p:sldId id="523" r:id="rId15"/>
    <p:sldId id="524" r:id="rId16"/>
    <p:sldId id="525" r:id="rId17"/>
    <p:sldId id="526" r:id="rId18"/>
    <p:sldId id="529" r:id="rId19"/>
    <p:sldId id="527" r:id="rId20"/>
    <p:sldId id="528" r:id="rId21"/>
    <p:sldId id="530" r:id="rId22"/>
    <p:sldId id="532" r:id="rId23"/>
    <p:sldId id="533" r:id="rId24"/>
    <p:sldId id="534" r:id="rId25"/>
    <p:sldId id="535" r:id="rId26"/>
    <p:sldId id="373"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48" autoAdjust="0"/>
    <p:restoredTop sz="94660"/>
  </p:normalViewPr>
  <p:slideViewPr>
    <p:cSldViewPr>
      <p:cViewPr varScale="1">
        <p:scale>
          <a:sx n="97" d="100"/>
          <a:sy n="97" d="100"/>
        </p:scale>
        <p:origin x="-90" y="-162"/>
      </p:cViewPr>
      <p:guideLst>
        <p:guide orient="horz" pos="2160"/>
        <p:guide pos="2880"/>
      </p:guideLst>
    </p:cSldViewPr>
  </p:slideViewPr>
  <p:notesTextViewPr>
    <p:cViewPr>
      <p:scale>
        <a:sx n="100" d="100"/>
        <a:sy n="100" d="100"/>
      </p:scale>
      <p:origin x="0" y="0"/>
    </p:cViewPr>
  </p:notesTextViewPr>
  <p:notesViewPr>
    <p:cSldViewPr>
      <p:cViewPr varScale="1">
        <p:scale>
          <a:sx n="67" d="100"/>
          <a:sy n="67" d="100"/>
        </p:scale>
        <p:origin x="-254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A0F04F0-ED99-4A7D-AD7F-22DD5823387D}" type="datetimeFigureOut">
              <a:rPr lang="en-CA" smtClean="0"/>
              <a:t>03/04/2014</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EDBF7C-66B1-4946-B091-A4A819905A03}" type="slidenum">
              <a:rPr lang="en-CA" smtClean="0"/>
              <a:t>‹#›</a:t>
            </a:fld>
            <a:endParaRPr lang="en-CA"/>
          </a:p>
        </p:txBody>
      </p:sp>
    </p:spTree>
    <p:extLst>
      <p:ext uri="{BB962C8B-B14F-4D97-AF65-F5344CB8AC3E}">
        <p14:creationId xmlns:p14="http://schemas.microsoft.com/office/powerpoint/2010/main" val="4158506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4/3/2014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26719816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6226FB-55D5-4CAA-90EF-D8DC53E1A20F}" type="slidenum">
              <a:rPr lang="en-CA" smtClean="0"/>
              <a:pPr fontAlgn="base">
                <a:spcBef>
                  <a:spcPct val="0"/>
                </a:spcBef>
                <a:spcAft>
                  <a:spcPct val="0"/>
                </a:spcAft>
                <a:defRPr/>
              </a:pPr>
              <a:t>1</a:t>
            </a:fld>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4C432FC-30ED-4B18-AD5F-FE1DB13BECEF}" type="slidenum">
              <a:rPr lang="en-CA" smtClean="0"/>
              <a:pPr>
                <a:defRPr/>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8B5171A-1B00-4618-AB87-BC724D396BBA}" type="slidenum">
              <a:rPr lang="en-CA" smtClean="0"/>
              <a:pPr>
                <a:defRPr/>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364840D-3851-4EE2-9383-689CF1D0E161}" type="slidenum">
              <a:rPr lang="en-CA" smtClean="0"/>
              <a:pPr>
                <a:defRPr/>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88863F29-EC4D-4056-90C5-15A565890A1C}" type="slidenum">
              <a:rPr lang="en-CA" smtClean="0"/>
              <a:pPr>
                <a:defRPr/>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066DAB6-BD32-4089-B596-E063DAC50C19}" type="slidenum">
              <a:rPr lang="en-CA" smtClean="0"/>
              <a:pPr>
                <a:defRPr/>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AADC4D1-701B-4EC3-AC0D-00E18C116F8C}" type="slidenum">
              <a:rPr lang="en-CA" smtClean="0"/>
              <a:pPr>
                <a:defRPr/>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85C46D97-5BF8-4D85-99F5-477A111C3ABD}" type="slidenum">
              <a:rPr lang="en-CA" smtClean="0"/>
              <a:pPr>
                <a:defRPr/>
              </a:pPr>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A44D188-2941-4623-8F45-355EBA8EAFC1}" type="slidenum">
              <a:rPr lang="en-CA" smtClean="0"/>
              <a:pPr>
                <a:defRPr/>
              </a:pPr>
              <a:t>17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6EB9FD8-A202-4D1C-B954-6B5E333AE6E4}" type="slidenum">
              <a:rPr lang="en-CA" smtClean="0"/>
              <a:pPr>
                <a:defRPr/>
              </a:pPr>
              <a:t>18</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A4A4E1C-EAF6-4C8E-809E-B2133DBFA78C}" type="slidenum">
              <a:rPr lang="en-CA" smtClean="0"/>
              <a:pPr>
                <a:defRPr/>
              </a:pPr>
              <a:t>19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361B82F-4CD2-4BCA-8AE8-62CE7D092F0F}" type="slidenum">
              <a:rPr lang="en-CA" smtClean="0"/>
              <a:pPr>
                <a:defRPr/>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E5E09BA-D9F6-43E2-8D1C-39A9541FD88C}" type="slidenum">
              <a:rPr lang="en-CA" smtClean="0"/>
              <a:pPr>
                <a:defRPr/>
              </a:pPr>
              <a:t>20</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7391B47-72ED-43C4-9427-31D50D865548}" type="slidenum">
              <a:rPr lang="en-CA" smtClean="0"/>
              <a:pPr>
                <a:defRPr/>
              </a:pPr>
              <a:t>21</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F588428-4AB7-4C4A-996B-F2B6756F3C9E}" type="slidenum">
              <a:rPr lang="en-CA" smtClean="0"/>
              <a:pPr>
                <a:defRPr/>
              </a:pPr>
              <a:t>22</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21A922E1-3E07-4934-AF5F-0BD0DDC6580D}" type="slidenum">
              <a:rPr lang="en-CA" smtClean="0"/>
              <a:pPr>
                <a:defRPr/>
              </a:pPr>
              <a:t>23</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0530EC38-9B56-4DF2-91DB-F49D51211881}" type="slidenum">
              <a:rPr lang="en-CA" smtClean="0"/>
              <a:pPr>
                <a:defRPr/>
              </a:pPr>
              <a:t>24</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24A59856-CBB9-4616-8AB7-15E3C25E6D2C}" type="slidenum">
              <a:rPr lang="en-CA" smtClean="0"/>
              <a:pPr>
                <a:defRPr/>
              </a:pPr>
              <a:t>25</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26</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FB46FDC-BB59-4E2F-AC37-E36D23C2F362}" type="slidenum">
              <a:rPr lang="en-CA" smtClean="0"/>
              <a:pPr>
                <a:defRPr/>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FB46FDC-BB59-4E2F-AC37-E36D23C2F362}" type="slidenum">
              <a:rPr lang="en-CA" smtClean="0"/>
              <a:pPr>
                <a:defRPr/>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67E37B7-E388-4EDD-B3B1-1CABEC366688}" type="slidenum">
              <a:rPr lang="en-CA" smtClean="0"/>
              <a:pPr>
                <a:defRPr/>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048D9667-377D-497B-AA28-AFFAFF183383}" type="slidenum">
              <a:rPr lang="en-CA" smtClean="0"/>
              <a:pPr>
                <a:defRPr/>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87AF576-550C-4140-830F-19E81F401F02}" type="slidenum">
              <a:rPr lang="en-CA" smtClean="0"/>
              <a:pPr>
                <a:defRPr/>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AB8FA62-434B-4897-BD4E-FCA6B628B50B}" type="slidenum">
              <a:rPr lang="en-CA" smtClean="0"/>
              <a:pPr>
                <a:defRPr/>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8B4998A4-E1DE-4005-BDB3-FDD4CF50F6B0}" type="slidenum">
              <a:rPr lang="en-CA" smtClean="0"/>
              <a:pPr>
                <a:defRPr/>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Turing completeness</a:t>
            </a:r>
            <a:endParaRPr kumimoji="0" lang="en-CA" sz="16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sldNum="0" hd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755650" y="2558504"/>
            <a:ext cx="7199313" cy="769441"/>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4400" dirty="0" smtClean="0">
                <a:solidFill>
                  <a:schemeClr val="bg1"/>
                </a:solidFill>
                <a:latin typeface="Arial" pitchFamily="34" charset="0"/>
                <a:cs typeface="Arial" pitchFamily="34" charset="0"/>
              </a:rPr>
              <a:t>Turing completeness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descr="ts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5157788"/>
            <a:ext cx="72009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2"/>
          <p:cNvSpPr>
            <a:spLocks noGrp="1" noChangeArrowheads="1"/>
          </p:cNvSpPr>
          <p:nvPr>
            <p:ph type="title"/>
          </p:nvPr>
        </p:nvSpPr>
        <p:spPr/>
        <p:txBody>
          <a:bodyPr/>
          <a:lstStyle/>
          <a:p>
            <a:r>
              <a:rPr lang="en-US" altLang="en-US" smtClean="0">
                <a:latin typeface="Arial" charset="0"/>
                <a:cs typeface="Arial" charset="0"/>
              </a:rPr>
              <a:t>Computability</a:t>
            </a:r>
          </a:p>
        </p:txBody>
      </p:sp>
      <p:sp>
        <p:nvSpPr>
          <p:cNvPr id="12292"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The Turing machine has four components:</a:t>
            </a:r>
          </a:p>
          <a:p>
            <a:pPr lvl="1"/>
            <a:r>
              <a:rPr lang="en-US" altLang="en-US" dirty="0" smtClean="0">
                <a:latin typeface="Arial" charset="0"/>
                <a:cs typeface="Arial" charset="0"/>
              </a:rPr>
              <a:t>An arbitrary-length tape</a:t>
            </a:r>
          </a:p>
          <a:p>
            <a:pPr lvl="1"/>
            <a:r>
              <a:rPr lang="en-US" altLang="en-US" dirty="0" smtClean="0">
                <a:latin typeface="Arial" charset="0"/>
                <a:cs typeface="Arial" charset="0"/>
              </a:rPr>
              <a:t>A head</a:t>
            </a:r>
          </a:p>
          <a:p>
            <a:pPr lvl="1"/>
            <a:r>
              <a:rPr lang="en-US" altLang="en-US" dirty="0" smtClean="0">
                <a:latin typeface="Arial" charset="0"/>
                <a:cs typeface="Arial" charset="0"/>
              </a:rPr>
              <a:t>A state</a:t>
            </a:r>
          </a:p>
          <a:p>
            <a:pPr lvl="1"/>
            <a:r>
              <a:rPr lang="en-US" altLang="en-US" b="1" dirty="0" smtClean="0">
                <a:latin typeface="Arial" charset="0"/>
                <a:cs typeface="Arial" charset="0"/>
              </a:rPr>
              <a:t>A transition table</a:t>
            </a:r>
          </a:p>
          <a:p>
            <a:pPr lvl="2"/>
            <a:r>
              <a:rPr lang="en-US" altLang="en-US" dirty="0" smtClean="0">
                <a:latin typeface="Times New Roman" pitchFamily="18" charset="0"/>
                <a:cs typeface="Times New Roman" pitchFamily="18" charset="0"/>
              </a:rPr>
              <a:t>Q × </a:t>
            </a:r>
            <a:r>
              <a:rPr lang="en-US" altLang="en-US" dirty="0" smtClean="0">
                <a:latin typeface="Symbol" pitchFamily="18" charset="2"/>
                <a:cs typeface="Arial" charset="0"/>
              </a:rPr>
              <a:t>G</a:t>
            </a:r>
            <a:r>
              <a:rPr lang="en-US" altLang="en-US" dirty="0" smtClean="0">
                <a:latin typeface="Times New Roman" pitchFamily="18" charset="0"/>
                <a:cs typeface="Times New Roman" pitchFamily="18" charset="0"/>
              </a:rPr>
              <a:t> → Q × </a:t>
            </a:r>
            <a:r>
              <a:rPr lang="en-US" altLang="en-US" dirty="0" smtClean="0">
                <a:latin typeface="Symbol" pitchFamily="18" charset="2"/>
                <a:cs typeface="Arial" charset="0"/>
              </a:rPr>
              <a:t>G</a:t>
            </a:r>
            <a:r>
              <a:rPr lang="en-US" altLang="en-US" dirty="0" smtClean="0">
                <a:latin typeface="Times New Roman" pitchFamily="18" charset="0"/>
                <a:cs typeface="Times New Roman" pitchFamily="18" charset="0"/>
              </a:rPr>
              <a:t> × </a:t>
            </a:r>
            <a:r>
              <a:rPr lang="en-US" altLang="en-US" dirty="0" smtClean="0">
                <a:latin typeface="Times New Roman" pitchFamily="18" charset="0"/>
                <a:cs typeface="Arial" charset="0"/>
              </a:rPr>
              <a:t>{</a:t>
            </a:r>
            <a:r>
              <a:rPr lang="en-US" altLang="en-US" b="1" dirty="0" smtClean="0">
                <a:latin typeface="Times New Roman" pitchFamily="18" charset="0"/>
                <a:cs typeface="Arial" charset="0"/>
              </a:rPr>
              <a:t>L</a:t>
            </a:r>
            <a:r>
              <a:rPr lang="en-US" altLang="en-US" dirty="0" smtClean="0">
                <a:latin typeface="Times New Roman" pitchFamily="18" charset="0"/>
                <a:cs typeface="Arial" charset="0"/>
              </a:rPr>
              <a:t>, </a:t>
            </a:r>
            <a:r>
              <a:rPr lang="en-US" altLang="en-US" b="1" dirty="0" smtClean="0">
                <a:latin typeface="Times New Roman" pitchFamily="18" charset="0"/>
                <a:cs typeface="Arial" charset="0"/>
              </a:rPr>
              <a:t>R</a:t>
            </a:r>
            <a:r>
              <a:rPr lang="en-US" altLang="en-US" dirty="0" smtClean="0">
                <a:latin typeface="Times New Roman" pitchFamily="18" charset="0"/>
                <a:cs typeface="Arial" charset="0"/>
              </a:rPr>
              <a:t>, </a:t>
            </a:r>
            <a:r>
              <a:rPr lang="en-US" altLang="en-US" b="1" dirty="0" smtClean="0">
                <a:latin typeface="Times New Roman" pitchFamily="18" charset="0"/>
                <a:cs typeface="Arial" charset="0"/>
              </a:rPr>
              <a:t>N</a:t>
            </a:r>
            <a:r>
              <a:rPr lang="en-US" altLang="en-US" dirty="0" smtClean="0">
                <a:latin typeface="Times New Roman" pitchFamily="18" charset="0"/>
                <a:cs typeface="Arial" charset="0"/>
              </a:rPr>
              <a:t>}</a:t>
            </a:r>
          </a:p>
          <a:p>
            <a:pPr lvl="2"/>
            <a:r>
              <a:rPr lang="en-US" altLang="en-US" b="1" dirty="0" smtClean="0">
                <a:latin typeface="Times New Roman" pitchFamily="18" charset="0"/>
                <a:cs typeface="Arial" charset="0"/>
              </a:rPr>
              <a:t>L</a:t>
            </a:r>
            <a:r>
              <a:rPr lang="en-US" altLang="en-US" dirty="0" smtClean="0">
                <a:latin typeface="Arial" charset="0"/>
                <a:cs typeface="Arial" charset="0"/>
              </a:rPr>
              <a:t> </a:t>
            </a:r>
            <a:r>
              <a:rPr lang="en-US" altLang="en-US" dirty="0" smtClean="0">
                <a:latin typeface="Arial" charset="0"/>
                <a:cs typeface="Arial" charset="0"/>
              </a:rPr>
              <a:t>m</a:t>
            </a:r>
            <a:r>
              <a:rPr lang="en-US" altLang="en-US" dirty="0" smtClean="0">
                <a:latin typeface="Arial" charset="0"/>
                <a:cs typeface="Arial" charset="0"/>
              </a:rPr>
              <a:t>oves one entry to </a:t>
            </a:r>
            <a:r>
              <a:rPr lang="en-US" altLang="en-US" dirty="0" smtClean="0">
                <a:latin typeface="Arial" charset="0"/>
                <a:cs typeface="Arial" charset="0"/>
              </a:rPr>
              <a:t>the left</a:t>
            </a:r>
          </a:p>
          <a:p>
            <a:pPr lvl="2"/>
            <a:r>
              <a:rPr lang="en-US" altLang="en-US" b="1" dirty="0" smtClean="0">
                <a:latin typeface="Times New Roman" pitchFamily="18" charset="0"/>
                <a:cs typeface="Arial" charset="0"/>
              </a:rPr>
              <a:t>R</a:t>
            </a:r>
            <a:r>
              <a:rPr lang="en-US" altLang="en-US" dirty="0" smtClean="0">
                <a:latin typeface="Arial" charset="0"/>
                <a:cs typeface="Arial" charset="0"/>
              </a:rPr>
              <a:t> </a:t>
            </a:r>
            <a:r>
              <a:rPr lang="en-US" altLang="en-US" dirty="0" smtClean="0">
                <a:latin typeface="Arial" charset="0"/>
                <a:cs typeface="Arial" charset="0"/>
              </a:rPr>
              <a:t>moves one entry to the right</a:t>
            </a:r>
            <a:endParaRPr lang="en-US" altLang="en-US" dirty="0" smtClean="0">
              <a:latin typeface="Arial" charset="0"/>
              <a:cs typeface="Arial" charset="0"/>
            </a:endParaRPr>
          </a:p>
          <a:p>
            <a:pPr lvl="2"/>
            <a:r>
              <a:rPr lang="en-US" altLang="en-US" b="1" dirty="0" smtClean="0">
                <a:latin typeface="Times New Roman" pitchFamily="18" charset="0"/>
                <a:cs typeface="Arial" charset="0"/>
              </a:rPr>
              <a:t>N</a:t>
            </a:r>
            <a:r>
              <a:rPr lang="en-US" altLang="en-US" dirty="0" smtClean="0">
                <a:latin typeface="Arial" charset="0"/>
                <a:cs typeface="Arial" charset="0"/>
              </a:rPr>
              <a:t> indicates no </a:t>
            </a:r>
            <a:r>
              <a:rPr lang="en-US" altLang="en-US" dirty="0" smtClean="0">
                <a:latin typeface="Arial" charset="0"/>
                <a:cs typeface="Arial" charset="0"/>
              </a:rPr>
              <a:t>shift</a:t>
            </a:r>
          </a:p>
          <a:p>
            <a:pPr marL="457200" lvl="1" indent="0">
              <a:buNone/>
            </a:pPr>
            <a:endParaRPr lang="en-US" altLang="en-US" dirty="0">
              <a:latin typeface="Arial" charset="0"/>
              <a:cs typeface="Arial" charset="0"/>
            </a:endParaRPr>
          </a:p>
          <a:p>
            <a:pPr marL="457200" lvl="1" indent="0">
              <a:buNone/>
            </a:pPr>
            <a:r>
              <a:rPr lang="en-US" altLang="en-US" dirty="0" smtClean="0">
                <a:latin typeface="Arial" charset="0"/>
                <a:cs typeface="Arial" charset="0"/>
              </a:rPr>
              <a:t>	There is at most one entry in this table for each pair of current settings</a:t>
            </a:r>
            <a:endParaRPr lang="en-US" altLang="en-US" dirty="0" smtClean="0">
              <a:latin typeface="Arial" charset="0"/>
              <a:cs typeface="Arial" charset="0"/>
            </a:endParaRPr>
          </a:p>
        </p:txBody>
      </p:sp>
      <p:graphicFrame>
        <p:nvGraphicFramePr>
          <p:cNvPr id="368779" name="Group 139"/>
          <p:cNvGraphicFramePr>
            <a:graphicFrameLocks noGrp="1"/>
          </p:cNvGraphicFramePr>
          <p:nvPr>
            <p:extLst>
              <p:ext uri="{D42A27DB-BD31-4B8C-83A1-F6EECF244321}">
                <p14:modId xmlns:p14="http://schemas.microsoft.com/office/powerpoint/2010/main" val="3316322903"/>
              </p:ext>
            </p:extLst>
          </p:nvPr>
        </p:nvGraphicFramePr>
        <p:xfrm>
          <a:off x="4597275" y="2708920"/>
          <a:ext cx="4367213" cy="1859545"/>
        </p:xfrm>
        <a:graphic>
          <a:graphicData uri="http://schemas.openxmlformats.org/drawingml/2006/table">
            <a:tbl>
              <a:tblPr/>
              <a:tblGrid>
                <a:gridCol w="873125"/>
                <a:gridCol w="873125"/>
                <a:gridCol w="874713"/>
                <a:gridCol w="873125"/>
                <a:gridCol w="873125"/>
              </a:tblGrid>
              <a:tr h="27437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Current</a:t>
                      </a:r>
                    </a:p>
                  </a:txBody>
                  <a:tcPr marL="0" marR="0" marT="0" marB="0" horzOverflow="overflow">
                    <a:lnL w="28575"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lang="en-CA"/>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New</a:t>
                      </a:r>
                      <a:endParaRPr kumimoji="0" lang="en-US" sz="1600" b="1" i="0" u="none" strike="noStrike" cap="none" normalizeH="0" baseline="0" dirty="0" smtClean="0">
                        <a:ln>
                          <a:noFill/>
                        </a:ln>
                        <a:solidFill>
                          <a:schemeClr val="tx1"/>
                        </a:solidFill>
                        <a:effectLst/>
                        <a:latin typeface="Arial" charset="0"/>
                      </a:endParaRPr>
                    </a:p>
                  </a:txBody>
                  <a:tcPr marL="0" marR="0" marT="0" marB="0" horzOverflow="overflow">
                    <a:lnL w="12700" cap="flat" cmpd="sng" algn="ctr">
                      <a:solidFill>
                        <a:schemeClr val="bg1">
                          <a:lumMod val="5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lang="en-CA"/>
                    </a:p>
                  </a:txBody>
                  <a:tcPr/>
                </a:tc>
                <a:tc hMerge="1">
                  <a:txBody>
                    <a:bodyPr/>
                    <a:lstStyle/>
                    <a:p>
                      <a:endParaRPr lang="en-CA"/>
                    </a:p>
                  </a:txBody>
                  <a:tcPr/>
                </a:tc>
              </a:tr>
              <a:tr h="2743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State</a:t>
                      </a:r>
                    </a:p>
                  </a:txBody>
                  <a:tcPr marL="0" marR="0" marT="0" marB="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Symbol read</a:t>
                      </a:r>
                    </a:p>
                  </a:txBody>
                  <a:tcPr marL="0" marR="0" marT="0" marB="0" anchor="ctr" horzOverflow="overflow">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State</a:t>
                      </a:r>
                    </a:p>
                  </a:txBody>
                  <a:tcPr marL="0" marR="0" marT="0" marB="0" anchor="ctr" horzOverflow="overflow">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Symbol to write</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Direction</a:t>
                      </a:r>
                      <a:endParaRPr kumimoji="0" lang="en-US" sz="1600" b="0" i="0" u="none" strike="noStrike" cap="none" normalizeH="0" baseline="0" dirty="0" smtClean="0">
                        <a:ln>
                          <a:noFill/>
                        </a:ln>
                        <a:solidFill>
                          <a:schemeClr val="tx1"/>
                        </a:solidFill>
                        <a:effectLst/>
                        <a:latin typeface="Arial" charset="0"/>
                      </a:endParaRPr>
                    </a:p>
                  </a:txBody>
                  <a:tcPr marL="0" marR="0" marT="0" marB="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r>
              <a:tr h="2743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Times" pitchFamily="18" charset="0"/>
                        </a:rPr>
                        <a:t>b</a:t>
                      </a: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dirty="0" smtClean="0">
                          <a:ln>
                            <a:noFill/>
                          </a:ln>
                          <a:solidFill>
                            <a:schemeClr val="tx1"/>
                          </a:solidFill>
                          <a:effectLst/>
                          <a:latin typeface="Times" pitchFamily="18" charset="0"/>
                        </a:rPr>
                        <a:t>B</a:t>
                      </a:r>
                    </a:p>
                  </a:txBody>
                  <a:tcPr marL="0" marR="0" marT="0" marB="0" horzOverflow="overflow">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Times" pitchFamily="18" charset="0"/>
                        </a:rPr>
                        <a:t>c</a:t>
                      </a:r>
                    </a:p>
                  </a:txBody>
                  <a:tcPr marL="0" marR="0" marT="0" marB="0" horzOverflow="overflow">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pitchFamily="18" charset="0"/>
                        </a:rPr>
                        <a:t>0</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Times" pitchFamily="18" charset="0"/>
                        </a:rPr>
                        <a:t>R</a:t>
                      </a: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743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Times" pitchFamily="18" charset="0"/>
                        </a:rPr>
                        <a:t>c</a:t>
                      </a: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dirty="0" smtClean="0">
                          <a:ln>
                            <a:noFill/>
                          </a:ln>
                          <a:solidFill>
                            <a:schemeClr val="tx1"/>
                          </a:solidFill>
                          <a:effectLst/>
                          <a:latin typeface="Times" pitchFamily="18" charset="0"/>
                        </a:rPr>
                        <a:t>B</a:t>
                      </a:r>
                    </a:p>
                  </a:txBody>
                  <a:tcPr marL="0" marR="0" marT="0" marB="0" horzOverflow="overflow">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Times" pitchFamily="18" charset="0"/>
                        </a:rPr>
                        <a:t>e</a:t>
                      </a:r>
                    </a:p>
                  </a:txBody>
                  <a:tcPr marL="0" marR="0" marT="0" marB="0" horzOverflow="overflow">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dirty="0" smtClean="0">
                          <a:ln>
                            <a:noFill/>
                          </a:ln>
                          <a:solidFill>
                            <a:schemeClr val="tx1"/>
                          </a:solidFill>
                          <a:effectLst/>
                          <a:latin typeface="Times" pitchFamily="18" charset="0"/>
                        </a:rPr>
                        <a:t>B</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pitchFamily="18" charset="0"/>
                        </a:rPr>
                        <a:t>R</a:t>
                      </a: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743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smtClean="0">
                          <a:ln>
                            <a:noFill/>
                          </a:ln>
                          <a:solidFill>
                            <a:schemeClr val="tx1"/>
                          </a:solidFill>
                          <a:effectLst/>
                          <a:latin typeface="Times" pitchFamily="18" charset="0"/>
                        </a:rPr>
                        <a:t>e</a:t>
                      </a: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dirty="0" smtClean="0">
                          <a:ln>
                            <a:noFill/>
                          </a:ln>
                          <a:solidFill>
                            <a:schemeClr val="tx1"/>
                          </a:solidFill>
                          <a:effectLst/>
                          <a:latin typeface="Times" pitchFamily="18" charset="0"/>
                        </a:rPr>
                        <a:t>B</a:t>
                      </a:r>
                    </a:p>
                  </a:txBody>
                  <a:tcPr marL="0" marR="0" marT="0" marB="0" horzOverflow="overflow">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Times" pitchFamily="18" charset="0"/>
                        </a:rPr>
                        <a:t>f</a:t>
                      </a:r>
                    </a:p>
                  </a:txBody>
                  <a:tcPr marL="0" marR="0" marT="0" marB="0" horzOverflow="overflow">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pitchFamily="18" charset="0"/>
                        </a:rPr>
                        <a:t>1</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pitchFamily="18" charset="0"/>
                        </a:rPr>
                        <a:t>R</a:t>
                      </a: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743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smtClean="0">
                          <a:ln>
                            <a:noFill/>
                          </a:ln>
                          <a:solidFill>
                            <a:schemeClr val="tx1"/>
                          </a:solidFill>
                          <a:effectLst/>
                          <a:latin typeface="Times" pitchFamily="18" charset="0"/>
                        </a:rPr>
                        <a:t>f</a:t>
                      </a: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dirty="0" smtClean="0">
                          <a:ln>
                            <a:noFill/>
                          </a:ln>
                          <a:solidFill>
                            <a:schemeClr val="tx1"/>
                          </a:solidFill>
                          <a:effectLst/>
                          <a:latin typeface="Times" pitchFamily="18" charset="0"/>
                        </a:rPr>
                        <a:t>B</a:t>
                      </a:r>
                    </a:p>
                  </a:txBody>
                  <a:tcPr marL="0" marR="0" marT="0" marB="0" horzOverflow="overflow">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smtClean="0">
                          <a:ln>
                            <a:noFill/>
                          </a:ln>
                          <a:solidFill>
                            <a:schemeClr val="tx1"/>
                          </a:solidFill>
                          <a:effectLst/>
                          <a:latin typeface="Times" pitchFamily="18" charset="0"/>
                        </a:rPr>
                        <a:t>b</a:t>
                      </a:r>
                    </a:p>
                  </a:txBody>
                  <a:tcPr marL="0" marR="0" marT="0" marB="0" horzOverflow="overflow">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smtClean="0">
                          <a:ln>
                            <a:noFill/>
                          </a:ln>
                          <a:solidFill>
                            <a:schemeClr val="tx1"/>
                          </a:solidFill>
                          <a:effectLst/>
                          <a:latin typeface="Times" pitchFamily="18" charset="0"/>
                        </a:rPr>
                        <a:t>B</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pitchFamily="18" charset="0"/>
                        </a:rPr>
                        <a:t>R</a:t>
                      </a: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818444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ts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5157788"/>
            <a:ext cx="72009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a:spLocks noGrp="1" noChangeArrowheads="1"/>
          </p:cNvSpPr>
          <p:nvPr>
            <p:ph type="title"/>
          </p:nvPr>
        </p:nvSpPr>
        <p:spPr/>
        <p:txBody>
          <a:bodyPr/>
          <a:lstStyle/>
          <a:p>
            <a:r>
              <a:rPr lang="en-US" altLang="en-US" smtClean="0">
                <a:latin typeface="Arial" charset="0"/>
                <a:cs typeface="Arial" charset="0"/>
              </a:rPr>
              <a:t>Computability</a:t>
            </a:r>
          </a:p>
        </p:txBody>
      </p:sp>
      <p:sp>
        <p:nvSpPr>
          <p:cNvPr id="13316" name="Rectangle 4"/>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Currently, the state is </a:t>
            </a:r>
            <a:r>
              <a:rPr lang="en-US" altLang="en-US" i="1" smtClean="0">
                <a:latin typeface="Times New Roman" pitchFamily="18" charset="0"/>
                <a:cs typeface="Arial" charset="0"/>
              </a:rPr>
              <a:t>e</a:t>
            </a:r>
            <a:r>
              <a:rPr lang="en-US" altLang="en-US" smtClean="0">
                <a:latin typeface="Arial" charset="0"/>
                <a:cs typeface="Arial" charset="0"/>
              </a:rPr>
              <a:t> and the symbol under the head is </a:t>
            </a:r>
            <a:r>
              <a:rPr lang="en-US" altLang="en-US" b="1" i="1" smtClean="0">
                <a:latin typeface="Times New Roman" pitchFamily="18" charset="0"/>
                <a:cs typeface="Arial" charset="0"/>
              </a:rPr>
              <a:t>B</a:t>
            </a:r>
          </a:p>
        </p:txBody>
      </p:sp>
      <p:graphicFrame>
        <p:nvGraphicFramePr>
          <p:cNvPr id="6" name="Group 139"/>
          <p:cNvGraphicFramePr>
            <a:graphicFrameLocks noGrp="1"/>
          </p:cNvGraphicFramePr>
          <p:nvPr>
            <p:extLst>
              <p:ext uri="{D42A27DB-BD31-4B8C-83A1-F6EECF244321}">
                <p14:modId xmlns:p14="http://schemas.microsoft.com/office/powerpoint/2010/main" val="836823832"/>
              </p:ext>
            </p:extLst>
          </p:nvPr>
        </p:nvGraphicFramePr>
        <p:xfrm>
          <a:off x="4597275" y="2708920"/>
          <a:ext cx="4367213" cy="1859545"/>
        </p:xfrm>
        <a:graphic>
          <a:graphicData uri="http://schemas.openxmlformats.org/drawingml/2006/table">
            <a:tbl>
              <a:tblPr/>
              <a:tblGrid>
                <a:gridCol w="873125"/>
                <a:gridCol w="873125"/>
                <a:gridCol w="874713"/>
                <a:gridCol w="873125"/>
                <a:gridCol w="873125"/>
              </a:tblGrid>
              <a:tr h="27437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Current</a:t>
                      </a:r>
                    </a:p>
                  </a:txBody>
                  <a:tcPr marL="0" marR="0" marT="0" marB="0" horzOverflow="overflow">
                    <a:lnL w="28575"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lang="en-CA"/>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Next </a:t>
                      </a:r>
                    </a:p>
                  </a:txBody>
                  <a:tcPr marL="0" marR="0" marT="0" marB="0" horzOverflow="overflow">
                    <a:lnL w="12700" cap="flat" cmpd="sng" algn="ctr">
                      <a:solidFill>
                        <a:schemeClr val="bg1">
                          <a:lumMod val="5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lang="en-CA"/>
                    </a:p>
                  </a:txBody>
                  <a:tcPr/>
                </a:tc>
                <a:tc hMerge="1">
                  <a:txBody>
                    <a:bodyPr/>
                    <a:lstStyle/>
                    <a:p>
                      <a:endParaRPr lang="en-CA"/>
                    </a:p>
                  </a:txBody>
                  <a:tcPr/>
                </a:tc>
              </a:tr>
              <a:tr h="2743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State</a:t>
                      </a:r>
                    </a:p>
                  </a:txBody>
                  <a:tcPr marL="0" marR="0" marT="0" marB="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Symbol read</a:t>
                      </a:r>
                    </a:p>
                  </a:txBody>
                  <a:tcPr marL="0" marR="0" marT="0" marB="0" anchor="ctr" horzOverflow="overflow">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State</a:t>
                      </a:r>
                    </a:p>
                  </a:txBody>
                  <a:tcPr marL="0" marR="0" marT="0" marB="0" anchor="ctr" horzOverflow="overflow">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Symbol to write</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Direction</a:t>
                      </a:r>
                    </a:p>
                  </a:txBody>
                  <a:tcPr marL="0" marR="0" marT="0" marB="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r>
              <a:tr h="2743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Times" pitchFamily="18" charset="0"/>
                        </a:rPr>
                        <a:t>b</a:t>
                      </a: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dirty="0" smtClean="0">
                          <a:ln>
                            <a:noFill/>
                          </a:ln>
                          <a:solidFill>
                            <a:schemeClr val="tx1"/>
                          </a:solidFill>
                          <a:effectLst/>
                          <a:latin typeface="Times" pitchFamily="18" charset="0"/>
                        </a:rPr>
                        <a:t>B</a:t>
                      </a:r>
                    </a:p>
                  </a:txBody>
                  <a:tcPr marL="0" marR="0" marT="0" marB="0" horzOverflow="overflow">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Times" pitchFamily="18" charset="0"/>
                        </a:rPr>
                        <a:t>c</a:t>
                      </a:r>
                    </a:p>
                  </a:txBody>
                  <a:tcPr marL="0" marR="0" marT="0" marB="0" horzOverflow="overflow">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pitchFamily="18" charset="0"/>
                        </a:rPr>
                        <a:t>0</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Times" pitchFamily="18" charset="0"/>
                        </a:rPr>
                        <a:t>R</a:t>
                      </a: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743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Times" pitchFamily="18" charset="0"/>
                        </a:rPr>
                        <a:t>c</a:t>
                      </a: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dirty="0" smtClean="0">
                          <a:ln>
                            <a:noFill/>
                          </a:ln>
                          <a:solidFill>
                            <a:schemeClr val="tx1"/>
                          </a:solidFill>
                          <a:effectLst/>
                          <a:latin typeface="Times" pitchFamily="18" charset="0"/>
                        </a:rPr>
                        <a:t>B</a:t>
                      </a:r>
                    </a:p>
                  </a:txBody>
                  <a:tcPr marL="0" marR="0" marT="0" marB="0" horzOverflow="overflow">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Times" pitchFamily="18" charset="0"/>
                        </a:rPr>
                        <a:t>e</a:t>
                      </a:r>
                    </a:p>
                  </a:txBody>
                  <a:tcPr marL="0" marR="0" marT="0" marB="0" horzOverflow="overflow">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dirty="0" smtClean="0">
                          <a:ln>
                            <a:noFill/>
                          </a:ln>
                          <a:solidFill>
                            <a:schemeClr val="tx1"/>
                          </a:solidFill>
                          <a:effectLst/>
                          <a:latin typeface="Times" pitchFamily="18" charset="0"/>
                        </a:rPr>
                        <a:t>B</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Times" pitchFamily="18" charset="0"/>
                        </a:rPr>
                        <a:t>R</a:t>
                      </a: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743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rgbClr val="FF0000"/>
                          </a:solidFill>
                          <a:effectLst/>
                          <a:latin typeface="Times" pitchFamily="18" charset="0"/>
                        </a:rPr>
                        <a:t>e</a:t>
                      </a: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dirty="0" smtClean="0">
                          <a:ln>
                            <a:noFill/>
                          </a:ln>
                          <a:solidFill>
                            <a:srgbClr val="FF0000"/>
                          </a:solidFill>
                          <a:effectLst/>
                          <a:latin typeface="Times" pitchFamily="18" charset="0"/>
                        </a:rPr>
                        <a:t>B</a:t>
                      </a:r>
                    </a:p>
                  </a:txBody>
                  <a:tcPr marL="0" marR="0" marT="0" marB="0" horzOverflow="overflow">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rgbClr val="FF0000"/>
                          </a:solidFill>
                          <a:effectLst/>
                          <a:latin typeface="Times" pitchFamily="18" charset="0"/>
                        </a:rPr>
                        <a:t>f</a:t>
                      </a:r>
                    </a:p>
                  </a:txBody>
                  <a:tcPr marL="0" marR="0" marT="0" marB="0" horzOverflow="overflow">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Times" pitchFamily="18" charset="0"/>
                        </a:rPr>
                        <a:t>1</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0000"/>
                          </a:solidFill>
                          <a:effectLst/>
                          <a:latin typeface="Times" pitchFamily="18" charset="0"/>
                        </a:rPr>
                        <a:t>R</a:t>
                      </a: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743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smtClean="0">
                          <a:ln>
                            <a:noFill/>
                          </a:ln>
                          <a:solidFill>
                            <a:schemeClr val="tx1"/>
                          </a:solidFill>
                          <a:effectLst/>
                          <a:latin typeface="Times" pitchFamily="18" charset="0"/>
                        </a:rPr>
                        <a:t>f</a:t>
                      </a: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dirty="0" smtClean="0">
                          <a:ln>
                            <a:noFill/>
                          </a:ln>
                          <a:solidFill>
                            <a:schemeClr val="tx1"/>
                          </a:solidFill>
                          <a:effectLst/>
                          <a:latin typeface="Times" pitchFamily="18" charset="0"/>
                        </a:rPr>
                        <a:t>B</a:t>
                      </a:r>
                    </a:p>
                  </a:txBody>
                  <a:tcPr marL="0" marR="0" marT="0" marB="0" horzOverflow="overflow">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smtClean="0">
                          <a:ln>
                            <a:noFill/>
                          </a:ln>
                          <a:solidFill>
                            <a:schemeClr val="tx1"/>
                          </a:solidFill>
                          <a:effectLst/>
                          <a:latin typeface="Times" pitchFamily="18" charset="0"/>
                        </a:rPr>
                        <a:t>b</a:t>
                      </a:r>
                    </a:p>
                  </a:txBody>
                  <a:tcPr marL="0" marR="0" marT="0" marB="0" horzOverflow="overflow">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smtClean="0">
                          <a:ln>
                            <a:noFill/>
                          </a:ln>
                          <a:solidFill>
                            <a:schemeClr val="tx1"/>
                          </a:solidFill>
                          <a:effectLst/>
                          <a:latin typeface="Times" pitchFamily="18" charset="0"/>
                        </a:rPr>
                        <a:t>B</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pitchFamily="18" charset="0"/>
                        </a:rPr>
                        <a:t>R</a:t>
                      </a: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530076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ts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5157788"/>
            <a:ext cx="72009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p:cNvSpPr>
            <a:spLocks noGrp="1" noChangeArrowheads="1"/>
          </p:cNvSpPr>
          <p:nvPr>
            <p:ph type="title"/>
          </p:nvPr>
        </p:nvSpPr>
        <p:spPr/>
        <p:txBody>
          <a:bodyPr/>
          <a:lstStyle/>
          <a:p>
            <a:r>
              <a:rPr lang="en-US" altLang="en-US" smtClean="0">
                <a:latin typeface="Arial" charset="0"/>
                <a:cs typeface="Arial" charset="0"/>
              </a:rPr>
              <a:t>Computability</a:t>
            </a:r>
          </a:p>
        </p:txBody>
      </p:sp>
      <p:sp>
        <p:nvSpPr>
          <p:cNvPr id="14340" name="Rectangle 4"/>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The transition table dictates that the machine must:</a:t>
            </a:r>
          </a:p>
          <a:p>
            <a:pPr lvl="1"/>
            <a:r>
              <a:rPr lang="en-US" altLang="en-US" dirty="0" smtClean="0">
                <a:latin typeface="Arial" charset="0"/>
                <a:cs typeface="Arial" charset="0"/>
              </a:rPr>
              <a:t>The state is set to </a:t>
            </a:r>
            <a:r>
              <a:rPr lang="en-US" altLang="en-US" i="1" dirty="0" smtClean="0">
                <a:latin typeface="Times New Roman" pitchFamily="18" charset="0"/>
                <a:cs typeface="Arial" charset="0"/>
              </a:rPr>
              <a:t>f</a:t>
            </a:r>
            <a:endParaRPr lang="en-US" altLang="en-US" dirty="0" smtClean="0">
              <a:latin typeface="Times New Roman" pitchFamily="18" charset="0"/>
              <a:cs typeface="Arial" charset="0"/>
            </a:endParaRPr>
          </a:p>
          <a:p>
            <a:pPr lvl="1"/>
            <a:r>
              <a:rPr lang="en-US" altLang="en-US" dirty="0">
                <a:latin typeface="Arial" charset="0"/>
                <a:cs typeface="Arial" charset="0"/>
              </a:rPr>
              <a:t>P</a:t>
            </a:r>
            <a:r>
              <a:rPr lang="en-US" altLang="en-US" dirty="0" smtClean="0">
                <a:latin typeface="Arial" charset="0"/>
                <a:cs typeface="Arial" charset="0"/>
              </a:rPr>
              <a:t>rint symbol </a:t>
            </a:r>
            <a:r>
              <a:rPr lang="en-US" altLang="en-US" dirty="0" smtClean="0">
                <a:latin typeface="Times New Roman" pitchFamily="18" charset="0"/>
                <a:cs typeface="Arial" charset="0"/>
              </a:rPr>
              <a:t>1</a:t>
            </a:r>
            <a:r>
              <a:rPr lang="en-US" altLang="en-US" dirty="0" smtClean="0">
                <a:latin typeface="Arial" charset="0"/>
                <a:cs typeface="Arial" charset="0"/>
              </a:rPr>
              <a:t> onto the tape</a:t>
            </a:r>
          </a:p>
          <a:p>
            <a:pPr lvl="1"/>
            <a:r>
              <a:rPr lang="en-US" altLang="en-US" dirty="0">
                <a:latin typeface="Arial" charset="0"/>
                <a:cs typeface="Arial" charset="0"/>
              </a:rPr>
              <a:t>Move one entry to the right</a:t>
            </a:r>
            <a:endParaRPr lang="en-US" altLang="en-US" dirty="0">
              <a:latin typeface="Arial" charset="0"/>
              <a:cs typeface="Arial" charset="0"/>
            </a:endParaRPr>
          </a:p>
        </p:txBody>
      </p:sp>
      <p:graphicFrame>
        <p:nvGraphicFramePr>
          <p:cNvPr id="6" name="Group 139"/>
          <p:cNvGraphicFramePr>
            <a:graphicFrameLocks noGrp="1"/>
          </p:cNvGraphicFramePr>
          <p:nvPr>
            <p:extLst>
              <p:ext uri="{D42A27DB-BD31-4B8C-83A1-F6EECF244321}">
                <p14:modId xmlns:p14="http://schemas.microsoft.com/office/powerpoint/2010/main" val="2062956770"/>
              </p:ext>
            </p:extLst>
          </p:nvPr>
        </p:nvGraphicFramePr>
        <p:xfrm>
          <a:off x="4597275" y="2708920"/>
          <a:ext cx="4367213" cy="1859545"/>
        </p:xfrm>
        <a:graphic>
          <a:graphicData uri="http://schemas.openxmlformats.org/drawingml/2006/table">
            <a:tbl>
              <a:tblPr/>
              <a:tblGrid>
                <a:gridCol w="873125"/>
                <a:gridCol w="873125"/>
                <a:gridCol w="874713"/>
                <a:gridCol w="873125"/>
                <a:gridCol w="873125"/>
              </a:tblGrid>
              <a:tr h="27437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Current</a:t>
                      </a:r>
                    </a:p>
                  </a:txBody>
                  <a:tcPr marL="0" marR="0" marT="0" marB="0" horzOverflow="overflow">
                    <a:lnL w="28575"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lang="en-CA"/>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Next </a:t>
                      </a:r>
                    </a:p>
                  </a:txBody>
                  <a:tcPr marL="0" marR="0" marT="0" marB="0" horzOverflow="overflow">
                    <a:lnL w="12700" cap="flat" cmpd="sng" algn="ctr">
                      <a:solidFill>
                        <a:schemeClr val="bg1">
                          <a:lumMod val="5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lang="en-CA"/>
                    </a:p>
                  </a:txBody>
                  <a:tcPr/>
                </a:tc>
                <a:tc hMerge="1">
                  <a:txBody>
                    <a:bodyPr/>
                    <a:lstStyle/>
                    <a:p>
                      <a:endParaRPr lang="en-CA"/>
                    </a:p>
                  </a:txBody>
                  <a:tcPr/>
                </a:tc>
              </a:tr>
              <a:tr h="2743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State</a:t>
                      </a:r>
                    </a:p>
                  </a:txBody>
                  <a:tcPr marL="0" marR="0" marT="0" marB="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Symbol read</a:t>
                      </a:r>
                    </a:p>
                  </a:txBody>
                  <a:tcPr marL="0" marR="0" marT="0" marB="0" anchor="ctr" horzOverflow="overflow">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State</a:t>
                      </a:r>
                    </a:p>
                  </a:txBody>
                  <a:tcPr marL="0" marR="0" marT="0" marB="0" anchor="ctr" horzOverflow="overflow">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Symbol to write</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Direction</a:t>
                      </a:r>
                    </a:p>
                  </a:txBody>
                  <a:tcPr marL="0" marR="0" marT="0" marB="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r>
              <a:tr h="2743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Times" pitchFamily="18" charset="0"/>
                        </a:rPr>
                        <a:t>b</a:t>
                      </a: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dirty="0" smtClean="0">
                          <a:ln>
                            <a:noFill/>
                          </a:ln>
                          <a:solidFill>
                            <a:schemeClr val="tx1"/>
                          </a:solidFill>
                          <a:effectLst/>
                          <a:latin typeface="Times" pitchFamily="18" charset="0"/>
                        </a:rPr>
                        <a:t>B</a:t>
                      </a:r>
                    </a:p>
                  </a:txBody>
                  <a:tcPr marL="0" marR="0" marT="0" marB="0" horzOverflow="overflow">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Times" pitchFamily="18" charset="0"/>
                        </a:rPr>
                        <a:t>c</a:t>
                      </a:r>
                    </a:p>
                  </a:txBody>
                  <a:tcPr marL="0" marR="0" marT="0" marB="0" horzOverflow="overflow">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pitchFamily="18" charset="0"/>
                        </a:rPr>
                        <a:t>0</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Times" pitchFamily="18" charset="0"/>
                        </a:rPr>
                        <a:t>R</a:t>
                      </a: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743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Times" pitchFamily="18" charset="0"/>
                        </a:rPr>
                        <a:t>c</a:t>
                      </a: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dirty="0" smtClean="0">
                          <a:ln>
                            <a:noFill/>
                          </a:ln>
                          <a:solidFill>
                            <a:schemeClr val="tx1"/>
                          </a:solidFill>
                          <a:effectLst/>
                          <a:latin typeface="Times" pitchFamily="18" charset="0"/>
                        </a:rPr>
                        <a:t>B</a:t>
                      </a:r>
                    </a:p>
                  </a:txBody>
                  <a:tcPr marL="0" marR="0" marT="0" marB="0" horzOverflow="overflow">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Times" pitchFamily="18" charset="0"/>
                        </a:rPr>
                        <a:t>e</a:t>
                      </a:r>
                    </a:p>
                  </a:txBody>
                  <a:tcPr marL="0" marR="0" marT="0" marB="0" horzOverflow="overflow">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dirty="0" smtClean="0">
                          <a:ln>
                            <a:noFill/>
                          </a:ln>
                          <a:solidFill>
                            <a:schemeClr val="tx1"/>
                          </a:solidFill>
                          <a:effectLst/>
                          <a:latin typeface="Times" pitchFamily="18" charset="0"/>
                        </a:rPr>
                        <a:t>B</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Times" pitchFamily="18" charset="0"/>
                        </a:rPr>
                        <a:t>R</a:t>
                      </a: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743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rgbClr val="FF0000"/>
                          </a:solidFill>
                          <a:effectLst/>
                          <a:latin typeface="Times" pitchFamily="18" charset="0"/>
                        </a:rPr>
                        <a:t>e</a:t>
                      </a: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dirty="0" smtClean="0">
                          <a:ln>
                            <a:noFill/>
                          </a:ln>
                          <a:solidFill>
                            <a:srgbClr val="FF0000"/>
                          </a:solidFill>
                          <a:effectLst/>
                          <a:latin typeface="Times" pitchFamily="18" charset="0"/>
                        </a:rPr>
                        <a:t>B</a:t>
                      </a:r>
                    </a:p>
                  </a:txBody>
                  <a:tcPr marL="0" marR="0" marT="0" marB="0" horzOverflow="overflow">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rgbClr val="FF0000"/>
                          </a:solidFill>
                          <a:effectLst/>
                          <a:latin typeface="Times" pitchFamily="18" charset="0"/>
                        </a:rPr>
                        <a:t>f</a:t>
                      </a:r>
                    </a:p>
                  </a:txBody>
                  <a:tcPr marL="0" marR="0" marT="0" marB="0" horzOverflow="overflow">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Times" pitchFamily="18" charset="0"/>
                        </a:rPr>
                        <a:t>1</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0000"/>
                          </a:solidFill>
                          <a:effectLst/>
                          <a:latin typeface="Times" pitchFamily="18" charset="0"/>
                        </a:rPr>
                        <a:t>R</a:t>
                      </a: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743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smtClean="0">
                          <a:ln>
                            <a:noFill/>
                          </a:ln>
                          <a:solidFill>
                            <a:schemeClr val="tx1"/>
                          </a:solidFill>
                          <a:effectLst/>
                          <a:latin typeface="Times" pitchFamily="18" charset="0"/>
                        </a:rPr>
                        <a:t>f</a:t>
                      </a: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dirty="0" smtClean="0">
                          <a:ln>
                            <a:noFill/>
                          </a:ln>
                          <a:solidFill>
                            <a:schemeClr val="tx1"/>
                          </a:solidFill>
                          <a:effectLst/>
                          <a:latin typeface="Times" pitchFamily="18" charset="0"/>
                        </a:rPr>
                        <a:t>B</a:t>
                      </a:r>
                    </a:p>
                  </a:txBody>
                  <a:tcPr marL="0" marR="0" marT="0" marB="0" horzOverflow="overflow">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smtClean="0">
                          <a:ln>
                            <a:noFill/>
                          </a:ln>
                          <a:solidFill>
                            <a:schemeClr val="tx1"/>
                          </a:solidFill>
                          <a:effectLst/>
                          <a:latin typeface="Times" pitchFamily="18" charset="0"/>
                        </a:rPr>
                        <a:t>b</a:t>
                      </a:r>
                    </a:p>
                  </a:txBody>
                  <a:tcPr marL="0" marR="0" marT="0" marB="0" horzOverflow="overflow">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smtClean="0">
                          <a:ln>
                            <a:noFill/>
                          </a:ln>
                          <a:solidFill>
                            <a:schemeClr val="tx1"/>
                          </a:solidFill>
                          <a:effectLst/>
                          <a:latin typeface="Times" pitchFamily="18" charset="0"/>
                        </a:rPr>
                        <a:t>B</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pitchFamily="18" charset="0"/>
                        </a:rPr>
                        <a:t>R</a:t>
                      </a: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2007672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smtClean="0">
                <a:latin typeface="Arial" charset="0"/>
                <a:cs typeface="Arial" charset="0"/>
              </a:rPr>
              <a:t>Computability</a:t>
            </a:r>
          </a:p>
        </p:txBody>
      </p:sp>
      <p:sp>
        <p:nvSpPr>
          <p:cNvPr id="1536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state and symbol under the head have been updated</a:t>
            </a:r>
          </a:p>
          <a:p>
            <a:pPr lvl="1"/>
            <a:endParaRPr lang="en-US" altLang="en-US" smtClean="0">
              <a:latin typeface="Arial" charset="0"/>
              <a:cs typeface="Arial" charset="0"/>
            </a:endParaRPr>
          </a:p>
        </p:txBody>
      </p:sp>
      <p:pic>
        <p:nvPicPr>
          <p:cNvPr id="15392" name="Picture 106" descr="ts3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5157788"/>
            <a:ext cx="7200900"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Group 139"/>
          <p:cNvGraphicFramePr>
            <a:graphicFrameLocks noGrp="1"/>
          </p:cNvGraphicFramePr>
          <p:nvPr>
            <p:extLst>
              <p:ext uri="{D42A27DB-BD31-4B8C-83A1-F6EECF244321}">
                <p14:modId xmlns:p14="http://schemas.microsoft.com/office/powerpoint/2010/main" val="2422295412"/>
              </p:ext>
            </p:extLst>
          </p:nvPr>
        </p:nvGraphicFramePr>
        <p:xfrm>
          <a:off x="4597275" y="2708920"/>
          <a:ext cx="4367213" cy="1859545"/>
        </p:xfrm>
        <a:graphic>
          <a:graphicData uri="http://schemas.openxmlformats.org/drawingml/2006/table">
            <a:tbl>
              <a:tblPr/>
              <a:tblGrid>
                <a:gridCol w="873125"/>
                <a:gridCol w="873125"/>
                <a:gridCol w="874713"/>
                <a:gridCol w="873125"/>
                <a:gridCol w="873125"/>
              </a:tblGrid>
              <a:tr h="27437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Current</a:t>
                      </a:r>
                    </a:p>
                  </a:txBody>
                  <a:tcPr marL="0" marR="0" marT="0" marB="0" horzOverflow="overflow">
                    <a:lnL w="28575"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lang="en-CA"/>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Next </a:t>
                      </a:r>
                    </a:p>
                  </a:txBody>
                  <a:tcPr marL="0" marR="0" marT="0" marB="0" horzOverflow="overflow">
                    <a:lnL w="12700" cap="flat" cmpd="sng" algn="ctr">
                      <a:solidFill>
                        <a:schemeClr val="bg1">
                          <a:lumMod val="5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lang="en-CA"/>
                    </a:p>
                  </a:txBody>
                  <a:tcPr/>
                </a:tc>
                <a:tc hMerge="1">
                  <a:txBody>
                    <a:bodyPr/>
                    <a:lstStyle/>
                    <a:p>
                      <a:endParaRPr lang="en-CA"/>
                    </a:p>
                  </a:txBody>
                  <a:tcPr/>
                </a:tc>
              </a:tr>
              <a:tr h="2743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State</a:t>
                      </a:r>
                    </a:p>
                  </a:txBody>
                  <a:tcPr marL="0" marR="0" marT="0" marB="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Symbol read</a:t>
                      </a:r>
                    </a:p>
                  </a:txBody>
                  <a:tcPr marL="0" marR="0" marT="0" marB="0" anchor="ctr" horzOverflow="overflow">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State</a:t>
                      </a:r>
                    </a:p>
                  </a:txBody>
                  <a:tcPr marL="0" marR="0" marT="0" marB="0" anchor="ctr" horzOverflow="overflow">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Symbol to write</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Direction</a:t>
                      </a:r>
                    </a:p>
                  </a:txBody>
                  <a:tcPr marL="0" marR="0" marT="0" marB="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r>
              <a:tr h="2743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Times" pitchFamily="18" charset="0"/>
                        </a:rPr>
                        <a:t>b</a:t>
                      </a: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dirty="0" smtClean="0">
                          <a:ln>
                            <a:noFill/>
                          </a:ln>
                          <a:solidFill>
                            <a:schemeClr val="tx1"/>
                          </a:solidFill>
                          <a:effectLst/>
                          <a:latin typeface="Times" pitchFamily="18" charset="0"/>
                        </a:rPr>
                        <a:t>B</a:t>
                      </a:r>
                    </a:p>
                  </a:txBody>
                  <a:tcPr marL="0" marR="0" marT="0" marB="0" horzOverflow="overflow">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Times" pitchFamily="18" charset="0"/>
                        </a:rPr>
                        <a:t>c</a:t>
                      </a:r>
                    </a:p>
                  </a:txBody>
                  <a:tcPr marL="0" marR="0" marT="0" marB="0" horzOverflow="overflow">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pitchFamily="18" charset="0"/>
                        </a:rPr>
                        <a:t>0</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Times" pitchFamily="18" charset="0"/>
                        </a:rPr>
                        <a:t>R</a:t>
                      </a: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743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Times" pitchFamily="18" charset="0"/>
                        </a:rPr>
                        <a:t>c</a:t>
                      </a: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dirty="0" smtClean="0">
                          <a:ln>
                            <a:noFill/>
                          </a:ln>
                          <a:solidFill>
                            <a:schemeClr val="tx1"/>
                          </a:solidFill>
                          <a:effectLst/>
                          <a:latin typeface="Times" pitchFamily="18" charset="0"/>
                        </a:rPr>
                        <a:t>B</a:t>
                      </a:r>
                    </a:p>
                  </a:txBody>
                  <a:tcPr marL="0" marR="0" marT="0" marB="0" horzOverflow="overflow">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Times" pitchFamily="18" charset="0"/>
                        </a:rPr>
                        <a:t>e</a:t>
                      </a:r>
                    </a:p>
                  </a:txBody>
                  <a:tcPr marL="0" marR="0" marT="0" marB="0" horzOverflow="overflow">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dirty="0" smtClean="0">
                          <a:ln>
                            <a:noFill/>
                          </a:ln>
                          <a:solidFill>
                            <a:schemeClr val="tx1"/>
                          </a:solidFill>
                          <a:effectLst/>
                          <a:latin typeface="Times" pitchFamily="18" charset="0"/>
                        </a:rPr>
                        <a:t>B</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Times" pitchFamily="18" charset="0"/>
                        </a:rPr>
                        <a:t>R</a:t>
                      </a: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743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smtClean="0">
                          <a:ln>
                            <a:noFill/>
                          </a:ln>
                          <a:solidFill>
                            <a:schemeClr val="tx1"/>
                          </a:solidFill>
                          <a:effectLst/>
                          <a:latin typeface="Times" pitchFamily="18" charset="0"/>
                        </a:rPr>
                        <a:t>e</a:t>
                      </a: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dirty="0" smtClean="0">
                          <a:ln>
                            <a:noFill/>
                          </a:ln>
                          <a:solidFill>
                            <a:schemeClr val="tx1"/>
                          </a:solidFill>
                          <a:effectLst/>
                          <a:latin typeface="Times" pitchFamily="18" charset="0"/>
                        </a:rPr>
                        <a:t>B</a:t>
                      </a:r>
                    </a:p>
                  </a:txBody>
                  <a:tcPr marL="0" marR="0" marT="0" marB="0" horzOverflow="overflow">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Times" pitchFamily="18" charset="0"/>
                        </a:rPr>
                        <a:t>f</a:t>
                      </a:r>
                    </a:p>
                  </a:txBody>
                  <a:tcPr marL="0" marR="0" marT="0" marB="0" horzOverflow="overflow">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pitchFamily="18" charset="0"/>
                        </a:rPr>
                        <a:t>1</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pitchFamily="18" charset="0"/>
                        </a:rPr>
                        <a:t>R</a:t>
                      </a: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743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smtClean="0">
                          <a:ln>
                            <a:noFill/>
                          </a:ln>
                          <a:solidFill>
                            <a:schemeClr val="tx1"/>
                          </a:solidFill>
                          <a:effectLst/>
                          <a:latin typeface="Times" pitchFamily="18" charset="0"/>
                        </a:rPr>
                        <a:t>f</a:t>
                      </a: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dirty="0" smtClean="0">
                          <a:ln>
                            <a:noFill/>
                          </a:ln>
                          <a:solidFill>
                            <a:schemeClr val="tx1"/>
                          </a:solidFill>
                          <a:effectLst/>
                          <a:latin typeface="Times" pitchFamily="18" charset="0"/>
                        </a:rPr>
                        <a:t>B</a:t>
                      </a:r>
                    </a:p>
                  </a:txBody>
                  <a:tcPr marL="0" marR="0" marT="0" marB="0" horzOverflow="overflow">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smtClean="0">
                          <a:ln>
                            <a:noFill/>
                          </a:ln>
                          <a:solidFill>
                            <a:schemeClr val="tx1"/>
                          </a:solidFill>
                          <a:effectLst/>
                          <a:latin typeface="Times" pitchFamily="18" charset="0"/>
                        </a:rPr>
                        <a:t>b</a:t>
                      </a:r>
                    </a:p>
                  </a:txBody>
                  <a:tcPr marL="0" marR="0" marT="0" marB="0" horzOverflow="overflow">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smtClean="0">
                          <a:ln>
                            <a:noFill/>
                          </a:ln>
                          <a:solidFill>
                            <a:schemeClr val="tx1"/>
                          </a:solidFill>
                          <a:effectLst/>
                          <a:latin typeface="Times" pitchFamily="18" charset="0"/>
                        </a:rPr>
                        <a:t>B</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pitchFamily="18" charset="0"/>
                        </a:rPr>
                        <a:t>R</a:t>
                      </a: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5874644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5" descr="t3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5157788"/>
            <a:ext cx="7200900"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p:cNvSpPr>
            <a:spLocks noGrp="1" noChangeArrowheads="1"/>
          </p:cNvSpPr>
          <p:nvPr>
            <p:ph type="title"/>
          </p:nvPr>
        </p:nvSpPr>
        <p:spPr/>
        <p:txBody>
          <a:bodyPr/>
          <a:lstStyle/>
          <a:p>
            <a:r>
              <a:rPr lang="en-US" altLang="en-US" smtClean="0">
                <a:latin typeface="Arial" charset="0"/>
                <a:cs typeface="Arial" charset="0"/>
              </a:rPr>
              <a:t>Computability</a:t>
            </a:r>
          </a:p>
        </p:txBody>
      </p:sp>
      <p:sp>
        <p:nvSpPr>
          <p:cNvPr id="16388"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The state is </a:t>
            </a:r>
            <a:r>
              <a:rPr lang="en-US" altLang="en-US" i="1" dirty="0" smtClean="0">
                <a:latin typeface="Times New Roman" pitchFamily="18" charset="0"/>
                <a:cs typeface="Arial" charset="0"/>
              </a:rPr>
              <a:t>f</a:t>
            </a:r>
            <a:r>
              <a:rPr lang="en-US" altLang="en-US" dirty="0" smtClean="0">
                <a:latin typeface="Arial" charset="0"/>
                <a:cs typeface="Arial" charset="0"/>
              </a:rPr>
              <a:t>  and the symbol under the head is the blank </a:t>
            </a:r>
            <a:r>
              <a:rPr lang="en-US" altLang="en-US" b="1" i="1" dirty="0" smtClean="0">
                <a:latin typeface="Times New Roman" pitchFamily="18" charset="0"/>
                <a:cs typeface="Arial" charset="0"/>
              </a:rPr>
              <a:t>B</a:t>
            </a:r>
            <a:r>
              <a:rPr lang="en-US" altLang="en-US" dirty="0" smtClean="0">
                <a:latin typeface="Arial" charset="0"/>
                <a:cs typeface="Arial" charset="0"/>
              </a:rPr>
              <a:t>:t</a:t>
            </a:r>
          </a:p>
          <a:p>
            <a:pPr lvl="1"/>
            <a:r>
              <a:rPr lang="en-US" altLang="en-US" dirty="0" smtClean="0">
                <a:latin typeface="Arial" charset="0"/>
                <a:cs typeface="Arial" charset="0"/>
              </a:rPr>
              <a:t>The state is set to </a:t>
            </a:r>
            <a:r>
              <a:rPr lang="en-US" altLang="en-US" i="1" dirty="0" smtClean="0">
                <a:latin typeface="Times New Roman" pitchFamily="18" charset="0"/>
                <a:cs typeface="Arial" charset="0"/>
              </a:rPr>
              <a:t>b</a:t>
            </a:r>
          </a:p>
          <a:p>
            <a:pPr lvl="1"/>
            <a:r>
              <a:rPr lang="en-US" altLang="en-US" dirty="0" smtClean="0">
                <a:latin typeface="Arial" charset="0"/>
                <a:cs typeface="Arial" charset="0"/>
              </a:rPr>
              <a:t>A blank is printed to the tape</a:t>
            </a:r>
          </a:p>
          <a:p>
            <a:pPr lvl="1"/>
            <a:r>
              <a:rPr lang="en-US" altLang="en-US" dirty="0">
                <a:latin typeface="Arial" charset="0"/>
                <a:cs typeface="Arial" charset="0"/>
              </a:rPr>
              <a:t>Move one entry to the right</a:t>
            </a:r>
          </a:p>
          <a:p>
            <a:pPr marL="457200" lvl="1" indent="0">
              <a:buNone/>
            </a:pPr>
            <a:endParaRPr lang="en-US" altLang="en-US" dirty="0" smtClean="0">
              <a:latin typeface="Arial" charset="0"/>
              <a:cs typeface="Arial" charset="0"/>
            </a:endParaRPr>
          </a:p>
        </p:txBody>
      </p:sp>
      <p:graphicFrame>
        <p:nvGraphicFramePr>
          <p:cNvPr id="6" name="Group 139"/>
          <p:cNvGraphicFramePr>
            <a:graphicFrameLocks noGrp="1"/>
          </p:cNvGraphicFramePr>
          <p:nvPr>
            <p:extLst>
              <p:ext uri="{D42A27DB-BD31-4B8C-83A1-F6EECF244321}">
                <p14:modId xmlns:p14="http://schemas.microsoft.com/office/powerpoint/2010/main" val="3667755423"/>
              </p:ext>
            </p:extLst>
          </p:nvPr>
        </p:nvGraphicFramePr>
        <p:xfrm>
          <a:off x="4597275" y="2708920"/>
          <a:ext cx="4367213" cy="1859545"/>
        </p:xfrm>
        <a:graphic>
          <a:graphicData uri="http://schemas.openxmlformats.org/drawingml/2006/table">
            <a:tbl>
              <a:tblPr/>
              <a:tblGrid>
                <a:gridCol w="873125"/>
                <a:gridCol w="873125"/>
                <a:gridCol w="874713"/>
                <a:gridCol w="873125"/>
                <a:gridCol w="873125"/>
              </a:tblGrid>
              <a:tr h="27437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Current</a:t>
                      </a:r>
                    </a:p>
                  </a:txBody>
                  <a:tcPr marL="0" marR="0" marT="0" marB="0" horzOverflow="overflow">
                    <a:lnL w="28575"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lang="en-CA"/>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Next </a:t>
                      </a:r>
                    </a:p>
                  </a:txBody>
                  <a:tcPr marL="0" marR="0" marT="0" marB="0" horzOverflow="overflow">
                    <a:lnL w="12700" cap="flat" cmpd="sng" algn="ctr">
                      <a:solidFill>
                        <a:schemeClr val="bg1">
                          <a:lumMod val="5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lang="en-CA"/>
                    </a:p>
                  </a:txBody>
                  <a:tcPr/>
                </a:tc>
                <a:tc hMerge="1">
                  <a:txBody>
                    <a:bodyPr/>
                    <a:lstStyle/>
                    <a:p>
                      <a:endParaRPr lang="en-CA"/>
                    </a:p>
                  </a:txBody>
                  <a:tcPr/>
                </a:tc>
              </a:tr>
              <a:tr h="2743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State</a:t>
                      </a:r>
                    </a:p>
                  </a:txBody>
                  <a:tcPr marL="0" marR="0" marT="0" marB="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Symbol read</a:t>
                      </a:r>
                    </a:p>
                  </a:txBody>
                  <a:tcPr marL="0" marR="0" marT="0" marB="0" anchor="ctr" horzOverflow="overflow">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State</a:t>
                      </a:r>
                    </a:p>
                  </a:txBody>
                  <a:tcPr marL="0" marR="0" marT="0" marB="0" anchor="ctr" horzOverflow="overflow">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Symbol to write</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Direction</a:t>
                      </a:r>
                    </a:p>
                  </a:txBody>
                  <a:tcPr marL="0" marR="0" marT="0" marB="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r>
              <a:tr h="2743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Times" pitchFamily="18" charset="0"/>
                        </a:rPr>
                        <a:t>b</a:t>
                      </a: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dirty="0" smtClean="0">
                          <a:ln>
                            <a:noFill/>
                          </a:ln>
                          <a:solidFill>
                            <a:schemeClr val="tx1"/>
                          </a:solidFill>
                          <a:effectLst/>
                          <a:latin typeface="Times" pitchFamily="18" charset="0"/>
                        </a:rPr>
                        <a:t>B</a:t>
                      </a:r>
                    </a:p>
                  </a:txBody>
                  <a:tcPr marL="0" marR="0" marT="0" marB="0" horzOverflow="overflow">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Times" pitchFamily="18" charset="0"/>
                        </a:rPr>
                        <a:t>c</a:t>
                      </a:r>
                    </a:p>
                  </a:txBody>
                  <a:tcPr marL="0" marR="0" marT="0" marB="0" horzOverflow="overflow">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pitchFamily="18" charset="0"/>
                        </a:rPr>
                        <a:t>0</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Times" pitchFamily="18" charset="0"/>
                        </a:rPr>
                        <a:t>R</a:t>
                      </a: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743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Times" pitchFamily="18" charset="0"/>
                        </a:rPr>
                        <a:t>c</a:t>
                      </a: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dirty="0" smtClean="0">
                          <a:ln>
                            <a:noFill/>
                          </a:ln>
                          <a:solidFill>
                            <a:schemeClr val="tx1"/>
                          </a:solidFill>
                          <a:effectLst/>
                          <a:latin typeface="Times" pitchFamily="18" charset="0"/>
                        </a:rPr>
                        <a:t>B</a:t>
                      </a:r>
                    </a:p>
                  </a:txBody>
                  <a:tcPr marL="0" marR="0" marT="0" marB="0" horzOverflow="overflow">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Times" pitchFamily="18" charset="0"/>
                        </a:rPr>
                        <a:t>e</a:t>
                      </a:r>
                    </a:p>
                  </a:txBody>
                  <a:tcPr marL="0" marR="0" marT="0" marB="0" horzOverflow="overflow">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dirty="0" smtClean="0">
                          <a:ln>
                            <a:noFill/>
                          </a:ln>
                          <a:solidFill>
                            <a:schemeClr val="tx1"/>
                          </a:solidFill>
                          <a:effectLst/>
                          <a:latin typeface="Times" pitchFamily="18" charset="0"/>
                        </a:rPr>
                        <a:t>B</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Times" pitchFamily="18" charset="0"/>
                        </a:rPr>
                        <a:t>R</a:t>
                      </a: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743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smtClean="0">
                          <a:ln>
                            <a:noFill/>
                          </a:ln>
                          <a:solidFill>
                            <a:schemeClr val="tx1"/>
                          </a:solidFill>
                          <a:effectLst/>
                          <a:latin typeface="Times" pitchFamily="18" charset="0"/>
                        </a:rPr>
                        <a:t>e</a:t>
                      </a: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dirty="0" smtClean="0">
                          <a:ln>
                            <a:noFill/>
                          </a:ln>
                          <a:solidFill>
                            <a:schemeClr val="tx1"/>
                          </a:solidFill>
                          <a:effectLst/>
                          <a:latin typeface="Times" pitchFamily="18" charset="0"/>
                        </a:rPr>
                        <a:t>B</a:t>
                      </a:r>
                    </a:p>
                  </a:txBody>
                  <a:tcPr marL="0" marR="0" marT="0" marB="0" horzOverflow="overflow">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Times" pitchFamily="18" charset="0"/>
                        </a:rPr>
                        <a:t>f</a:t>
                      </a:r>
                    </a:p>
                  </a:txBody>
                  <a:tcPr marL="0" marR="0" marT="0" marB="0" horzOverflow="overflow">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pitchFamily="18" charset="0"/>
                        </a:rPr>
                        <a:t>1</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pitchFamily="18" charset="0"/>
                        </a:rPr>
                        <a:t>R</a:t>
                      </a: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743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rgbClr val="FF0000"/>
                          </a:solidFill>
                          <a:effectLst/>
                          <a:latin typeface="Times" pitchFamily="18" charset="0"/>
                        </a:rPr>
                        <a:t>f</a:t>
                      </a: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dirty="0" smtClean="0">
                          <a:ln>
                            <a:noFill/>
                          </a:ln>
                          <a:solidFill>
                            <a:srgbClr val="FF0000"/>
                          </a:solidFill>
                          <a:effectLst/>
                          <a:latin typeface="Times" pitchFamily="18" charset="0"/>
                        </a:rPr>
                        <a:t>B</a:t>
                      </a:r>
                    </a:p>
                  </a:txBody>
                  <a:tcPr marL="0" marR="0" marT="0" marB="0" horzOverflow="overflow">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smtClean="0">
                          <a:ln>
                            <a:noFill/>
                          </a:ln>
                          <a:solidFill>
                            <a:srgbClr val="FF0000"/>
                          </a:solidFill>
                          <a:effectLst/>
                          <a:latin typeface="Times" pitchFamily="18" charset="0"/>
                        </a:rPr>
                        <a:t>b</a:t>
                      </a:r>
                    </a:p>
                  </a:txBody>
                  <a:tcPr marL="0" marR="0" marT="0" marB="0" horzOverflow="overflow">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smtClean="0">
                          <a:ln>
                            <a:noFill/>
                          </a:ln>
                          <a:solidFill>
                            <a:srgbClr val="FF0000"/>
                          </a:solidFill>
                          <a:effectLst/>
                          <a:latin typeface="Times" pitchFamily="18" charset="0"/>
                        </a:rPr>
                        <a:t>B</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0000"/>
                          </a:solidFill>
                          <a:effectLst/>
                          <a:latin typeface="Times" pitchFamily="18" charset="0"/>
                        </a:rPr>
                        <a:t>R</a:t>
                      </a: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0614682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smtClean="0">
                <a:latin typeface="Arial" charset="0"/>
                <a:cs typeface="Arial" charset="0"/>
              </a:rPr>
              <a:t>Computability</a:t>
            </a:r>
          </a:p>
        </p:txBody>
      </p:sp>
      <p:sp>
        <p:nvSpPr>
          <p:cNvPr id="17411"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Again, the state is </a:t>
            </a:r>
            <a:r>
              <a:rPr lang="en-US" altLang="en-US" i="1" dirty="0" smtClean="0">
                <a:latin typeface="Times New Roman" pitchFamily="18" charset="0"/>
                <a:cs typeface="Arial" charset="0"/>
              </a:rPr>
              <a:t>b</a:t>
            </a:r>
            <a:r>
              <a:rPr lang="en-US" altLang="en-US" dirty="0" smtClean="0">
                <a:latin typeface="Arial" charset="0"/>
                <a:cs typeface="Arial" charset="0"/>
              </a:rPr>
              <a:t>, the symbol a blank, and therefore:</a:t>
            </a:r>
          </a:p>
          <a:p>
            <a:pPr lvl="1"/>
            <a:r>
              <a:rPr lang="en-US" altLang="en-US" dirty="0" smtClean="0">
                <a:latin typeface="Arial" charset="0"/>
                <a:cs typeface="Arial" charset="0"/>
              </a:rPr>
              <a:t>Set </a:t>
            </a:r>
            <a:r>
              <a:rPr lang="en-US" altLang="en-US" dirty="0" smtClean="0">
                <a:latin typeface="Arial" charset="0"/>
                <a:cs typeface="Arial" charset="0"/>
              </a:rPr>
              <a:t>the state to </a:t>
            </a:r>
            <a:r>
              <a:rPr lang="en-US" altLang="en-US" i="1" dirty="0" smtClean="0">
                <a:latin typeface="Times New Roman" pitchFamily="18" charset="0"/>
                <a:cs typeface="Arial" charset="0"/>
              </a:rPr>
              <a:t>c</a:t>
            </a:r>
            <a:endParaRPr lang="en-US" altLang="en-US" dirty="0" smtClean="0">
              <a:latin typeface="Arial" charset="0"/>
              <a:cs typeface="Arial" charset="0"/>
            </a:endParaRPr>
          </a:p>
          <a:p>
            <a:pPr lvl="1"/>
            <a:r>
              <a:rPr lang="en-US" altLang="en-US" dirty="0" smtClean="0">
                <a:latin typeface="Arial" charset="0"/>
                <a:cs typeface="Arial" charset="0"/>
              </a:rPr>
              <a:t>Print </a:t>
            </a:r>
            <a:r>
              <a:rPr lang="en-US" altLang="en-US" dirty="0" smtClean="0">
                <a:latin typeface="Arial" charset="0"/>
                <a:cs typeface="Arial" charset="0"/>
              </a:rPr>
              <a:t>the symbol </a:t>
            </a:r>
            <a:r>
              <a:rPr lang="en-US" altLang="en-US" dirty="0" smtClean="0">
                <a:latin typeface="Times New Roman" pitchFamily="18" charset="0"/>
                <a:cs typeface="Arial" charset="0"/>
              </a:rPr>
              <a:t>0</a:t>
            </a:r>
            <a:r>
              <a:rPr lang="en-US" altLang="en-US" dirty="0" smtClean="0">
                <a:latin typeface="Arial" charset="0"/>
                <a:cs typeface="Arial" charset="0"/>
              </a:rPr>
              <a:t> to </a:t>
            </a:r>
            <a:r>
              <a:rPr lang="en-US" altLang="en-US" dirty="0" smtClean="0">
                <a:latin typeface="Arial" charset="0"/>
                <a:cs typeface="Arial" charset="0"/>
              </a:rPr>
              <a:t>the </a:t>
            </a:r>
            <a:r>
              <a:rPr lang="en-US" altLang="en-US" dirty="0" smtClean="0">
                <a:latin typeface="Arial" charset="0"/>
                <a:cs typeface="Arial" charset="0"/>
              </a:rPr>
              <a:t>tape</a:t>
            </a:r>
            <a:endParaRPr lang="en-US" altLang="en-US" dirty="0" smtClean="0">
              <a:latin typeface="Arial" charset="0"/>
              <a:cs typeface="Arial" charset="0"/>
            </a:endParaRPr>
          </a:p>
          <a:p>
            <a:pPr lvl="1"/>
            <a:r>
              <a:rPr lang="en-US" altLang="en-US" dirty="0">
                <a:latin typeface="Arial" charset="0"/>
                <a:cs typeface="Arial" charset="0"/>
              </a:rPr>
              <a:t>Move one entry to the right</a:t>
            </a:r>
          </a:p>
          <a:p>
            <a:pPr marL="457200" lvl="1" indent="0">
              <a:buNone/>
            </a:pPr>
            <a:endParaRPr lang="en-US" altLang="en-US" dirty="0" smtClean="0">
              <a:latin typeface="Arial" charset="0"/>
              <a:cs typeface="Arial" charset="0"/>
            </a:endParaRPr>
          </a:p>
        </p:txBody>
      </p:sp>
      <p:pic>
        <p:nvPicPr>
          <p:cNvPr id="17412" name="Picture 11" descr="ts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5157788"/>
            <a:ext cx="72009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Group 139"/>
          <p:cNvGraphicFramePr>
            <a:graphicFrameLocks noGrp="1"/>
          </p:cNvGraphicFramePr>
          <p:nvPr>
            <p:extLst>
              <p:ext uri="{D42A27DB-BD31-4B8C-83A1-F6EECF244321}">
                <p14:modId xmlns:p14="http://schemas.microsoft.com/office/powerpoint/2010/main" val="888530482"/>
              </p:ext>
            </p:extLst>
          </p:nvPr>
        </p:nvGraphicFramePr>
        <p:xfrm>
          <a:off x="4597275" y="2708920"/>
          <a:ext cx="4367213" cy="1859545"/>
        </p:xfrm>
        <a:graphic>
          <a:graphicData uri="http://schemas.openxmlformats.org/drawingml/2006/table">
            <a:tbl>
              <a:tblPr/>
              <a:tblGrid>
                <a:gridCol w="873125"/>
                <a:gridCol w="873125"/>
                <a:gridCol w="874713"/>
                <a:gridCol w="873125"/>
                <a:gridCol w="873125"/>
              </a:tblGrid>
              <a:tr h="27437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Current</a:t>
                      </a:r>
                    </a:p>
                  </a:txBody>
                  <a:tcPr marL="0" marR="0" marT="0" marB="0" horzOverflow="overflow">
                    <a:lnL w="28575"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lang="en-CA"/>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Next </a:t>
                      </a:r>
                    </a:p>
                  </a:txBody>
                  <a:tcPr marL="0" marR="0" marT="0" marB="0" horzOverflow="overflow">
                    <a:lnL w="12700" cap="flat" cmpd="sng" algn="ctr">
                      <a:solidFill>
                        <a:schemeClr val="bg1">
                          <a:lumMod val="5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lang="en-CA"/>
                    </a:p>
                  </a:txBody>
                  <a:tcPr/>
                </a:tc>
                <a:tc hMerge="1">
                  <a:txBody>
                    <a:bodyPr/>
                    <a:lstStyle/>
                    <a:p>
                      <a:endParaRPr lang="en-CA"/>
                    </a:p>
                  </a:txBody>
                  <a:tcPr/>
                </a:tc>
              </a:tr>
              <a:tr h="2743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State</a:t>
                      </a:r>
                    </a:p>
                  </a:txBody>
                  <a:tcPr marL="0" marR="0" marT="0" marB="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Symbol read</a:t>
                      </a:r>
                    </a:p>
                  </a:txBody>
                  <a:tcPr marL="0" marR="0" marT="0" marB="0" anchor="ctr" horzOverflow="overflow">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State</a:t>
                      </a:r>
                    </a:p>
                  </a:txBody>
                  <a:tcPr marL="0" marR="0" marT="0" marB="0" anchor="ctr" horzOverflow="overflow">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Symbol to write</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Direction</a:t>
                      </a:r>
                    </a:p>
                  </a:txBody>
                  <a:tcPr marL="0" marR="0" marT="0" marB="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r>
              <a:tr h="2743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rgbClr val="FF0000"/>
                          </a:solidFill>
                          <a:effectLst/>
                          <a:latin typeface="Times" pitchFamily="18" charset="0"/>
                        </a:rPr>
                        <a:t>b</a:t>
                      </a: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dirty="0" smtClean="0">
                          <a:ln>
                            <a:noFill/>
                          </a:ln>
                          <a:solidFill>
                            <a:srgbClr val="FF0000"/>
                          </a:solidFill>
                          <a:effectLst/>
                          <a:latin typeface="Times" pitchFamily="18" charset="0"/>
                        </a:rPr>
                        <a:t>B</a:t>
                      </a:r>
                    </a:p>
                  </a:txBody>
                  <a:tcPr marL="0" marR="0" marT="0" marB="0" horzOverflow="overflow">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rgbClr val="FF0000"/>
                          </a:solidFill>
                          <a:effectLst/>
                          <a:latin typeface="Times" pitchFamily="18" charset="0"/>
                        </a:rPr>
                        <a:t>c</a:t>
                      </a:r>
                    </a:p>
                  </a:txBody>
                  <a:tcPr marL="0" marR="0" marT="0" marB="0" horzOverflow="overflow">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FF0000"/>
                          </a:solidFill>
                          <a:effectLst/>
                          <a:latin typeface="Times" pitchFamily="18" charset="0"/>
                        </a:rPr>
                        <a:t>0</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0000"/>
                          </a:solidFill>
                          <a:effectLst/>
                          <a:latin typeface="Times" pitchFamily="18" charset="0"/>
                        </a:rPr>
                        <a:t>R</a:t>
                      </a: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743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Times" pitchFamily="18" charset="0"/>
                        </a:rPr>
                        <a:t>c</a:t>
                      </a: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dirty="0" smtClean="0">
                          <a:ln>
                            <a:noFill/>
                          </a:ln>
                          <a:solidFill>
                            <a:schemeClr val="tx1"/>
                          </a:solidFill>
                          <a:effectLst/>
                          <a:latin typeface="Times" pitchFamily="18" charset="0"/>
                        </a:rPr>
                        <a:t>B</a:t>
                      </a:r>
                    </a:p>
                  </a:txBody>
                  <a:tcPr marL="0" marR="0" marT="0" marB="0" horzOverflow="overflow">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Times" pitchFamily="18" charset="0"/>
                        </a:rPr>
                        <a:t>e</a:t>
                      </a:r>
                    </a:p>
                  </a:txBody>
                  <a:tcPr marL="0" marR="0" marT="0" marB="0" horzOverflow="overflow">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dirty="0" smtClean="0">
                          <a:ln>
                            <a:noFill/>
                          </a:ln>
                          <a:solidFill>
                            <a:schemeClr val="tx1"/>
                          </a:solidFill>
                          <a:effectLst/>
                          <a:latin typeface="Times" pitchFamily="18" charset="0"/>
                        </a:rPr>
                        <a:t>B</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pitchFamily="18" charset="0"/>
                        </a:rPr>
                        <a:t>R</a:t>
                      </a: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743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smtClean="0">
                          <a:ln>
                            <a:noFill/>
                          </a:ln>
                          <a:solidFill>
                            <a:schemeClr val="tx1"/>
                          </a:solidFill>
                          <a:effectLst/>
                          <a:latin typeface="Times" pitchFamily="18" charset="0"/>
                        </a:rPr>
                        <a:t>e</a:t>
                      </a: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dirty="0" smtClean="0">
                          <a:ln>
                            <a:noFill/>
                          </a:ln>
                          <a:solidFill>
                            <a:schemeClr val="tx1"/>
                          </a:solidFill>
                          <a:effectLst/>
                          <a:latin typeface="Times" pitchFamily="18" charset="0"/>
                        </a:rPr>
                        <a:t>B</a:t>
                      </a:r>
                    </a:p>
                  </a:txBody>
                  <a:tcPr marL="0" marR="0" marT="0" marB="0" horzOverflow="overflow">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Times" pitchFamily="18" charset="0"/>
                        </a:rPr>
                        <a:t>f</a:t>
                      </a:r>
                    </a:p>
                  </a:txBody>
                  <a:tcPr marL="0" marR="0" marT="0" marB="0" horzOverflow="overflow">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pitchFamily="18" charset="0"/>
                        </a:rPr>
                        <a:t>1</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pitchFamily="18" charset="0"/>
                        </a:rPr>
                        <a:t>R</a:t>
                      </a: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743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smtClean="0">
                          <a:ln>
                            <a:noFill/>
                          </a:ln>
                          <a:solidFill>
                            <a:schemeClr val="tx1"/>
                          </a:solidFill>
                          <a:effectLst/>
                          <a:latin typeface="Times" pitchFamily="18" charset="0"/>
                        </a:rPr>
                        <a:t>f</a:t>
                      </a: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dirty="0" smtClean="0">
                          <a:ln>
                            <a:noFill/>
                          </a:ln>
                          <a:solidFill>
                            <a:schemeClr val="tx1"/>
                          </a:solidFill>
                          <a:effectLst/>
                          <a:latin typeface="Times" pitchFamily="18" charset="0"/>
                        </a:rPr>
                        <a:t>B</a:t>
                      </a:r>
                    </a:p>
                  </a:txBody>
                  <a:tcPr marL="0" marR="0" marT="0" marB="0" horzOverflow="overflow">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smtClean="0">
                          <a:ln>
                            <a:noFill/>
                          </a:ln>
                          <a:solidFill>
                            <a:schemeClr val="tx1"/>
                          </a:solidFill>
                          <a:effectLst/>
                          <a:latin typeface="Times" pitchFamily="18" charset="0"/>
                        </a:rPr>
                        <a:t>b</a:t>
                      </a:r>
                    </a:p>
                  </a:txBody>
                  <a:tcPr marL="0" marR="0" marT="0" marB="0" horzOverflow="overflow">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smtClean="0">
                          <a:ln>
                            <a:noFill/>
                          </a:ln>
                          <a:solidFill>
                            <a:schemeClr val="tx1"/>
                          </a:solidFill>
                          <a:effectLst/>
                          <a:latin typeface="Times" pitchFamily="18" charset="0"/>
                        </a:rPr>
                        <a:t>B</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pitchFamily="18" charset="0"/>
                        </a:rPr>
                        <a:t>R</a:t>
                      </a: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4993583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mtClean="0">
                <a:latin typeface="Arial" charset="0"/>
                <a:cs typeface="Arial" charset="0"/>
              </a:rPr>
              <a:t>Computability</a:t>
            </a:r>
          </a:p>
        </p:txBody>
      </p:sp>
      <p:sp>
        <p:nvSpPr>
          <p:cNvPr id="1843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The result is the state </a:t>
            </a:r>
            <a:r>
              <a:rPr lang="en-US" altLang="en-US" i="1" dirty="0" smtClean="0">
                <a:latin typeface="Times New Roman" pitchFamily="18" charset="0"/>
                <a:cs typeface="Arial" charset="0"/>
              </a:rPr>
              <a:t>c</a:t>
            </a:r>
            <a:r>
              <a:rPr lang="en-US" altLang="en-US" dirty="0" smtClean="0">
                <a:latin typeface="Arial" charset="0"/>
                <a:cs typeface="Arial" charset="0"/>
              </a:rPr>
              <a:t> and a blank symbol is under the head:</a:t>
            </a:r>
          </a:p>
          <a:p>
            <a:pPr lvl="1"/>
            <a:r>
              <a:rPr lang="en-US" altLang="en-US" dirty="0" smtClean="0">
                <a:latin typeface="Arial" charset="0"/>
                <a:cs typeface="Arial" charset="0"/>
              </a:rPr>
              <a:t>Set </a:t>
            </a:r>
            <a:r>
              <a:rPr lang="en-US" altLang="en-US" dirty="0" smtClean="0">
                <a:latin typeface="Arial" charset="0"/>
                <a:cs typeface="Arial" charset="0"/>
              </a:rPr>
              <a:t>the state to </a:t>
            </a:r>
            <a:r>
              <a:rPr lang="en-US" altLang="en-US" i="1" dirty="0" smtClean="0">
                <a:latin typeface="Times New Roman" pitchFamily="18" charset="0"/>
                <a:cs typeface="Arial" charset="0"/>
              </a:rPr>
              <a:t>e</a:t>
            </a:r>
            <a:endParaRPr lang="en-US" altLang="en-US" dirty="0" smtClean="0">
              <a:latin typeface="Arial" charset="0"/>
              <a:cs typeface="Arial" charset="0"/>
            </a:endParaRPr>
          </a:p>
          <a:p>
            <a:pPr lvl="1"/>
            <a:r>
              <a:rPr lang="en-US" altLang="en-US" dirty="0" smtClean="0">
                <a:latin typeface="Arial" charset="0"/>
                <a:cs typeface="Arial" charset="0"/>
              </a:rPr>
              <a:t>Write </a:t>
            </a:r>
            <a:r>
              <a:rPr lang="en-US" altLang="en-US" dirty="0" smtClean="0">
                <a:latin typeface="Arial" charset="0"/>
                <a:cs typeface="Arial" charset="0"/>
              </a:rPr>
              <a:t>a blank to </a:t>
            </a:r>
            <a:r>
              <a:rPr lang="en-US" altLang="en-US" dirty="0" smtClean="0">
                <a:latin typeface="Arial" charset="0"/>
                <a:cs typeface="Arial" charset="0"/>
              </a:rPr>
              <a:t>the tape</a:t>
            </a:r>
            <a:endParaRPr lang="en-US" altLang="en-US" dirty="0" smtClean="0">
              <a:latin typeface="Arial" charset="0"/>
              <a:cs typeface="Arial" charset="0"/>
            </a:endParaRPr>
          </a:p>
          <a:p>
            <a:pPr lvl="1"/>
            <a:r>
              <a:rPr lang="en-US" altLang="en-US" dirty="0" smtClean="0">
                <a:latin typeface="Arial" charset="0"/>
                <a:cs typeface="Arial" charset="0"/>
              </a:rPr>
              <a:t>Move one entry to the right</a:t>
            </a:r>
            <a:endParaRPr lang="en-US" altLang="en-US" dirty="0" smtClean="0">
              <a:latin typeface="Arial" charset="0"/>
              <a:cs typeface="Arial" charset="0"/>
            </a:endParaRPr>
          </a:p>
        </p:txBody>
      </p:sp>
      <p:pic>
        <p:nvPicPr>
          <p:cNvPr id="18436" name="Picture 4" descr="ts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5157788"/>
            <a:ext cx="72009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Group 139"/>
          <p:cNvGraphicFramePr>
            <a:graphicFrameLocks noGrp="1"/>
          </p:cNvGraphicFramePr>
          <p:nvPr>
            <p:extLst>
              <p:ext uri="{D42A27DB-BD31-4B8C-83A1-F6EECF244321}">
                <p14:modId xmlns:p14="http://schemas.microsoft.com/office/powerpoint/2010/main" val="3155490779"/>
              </p:ext>
            </p:extLst>
          </p:nvPr>
        </p:nvGraphicFramePr>
        <p:xfrm>
          <a:off x="4597275" y="2708920"/>
          <a:ext cx="4367213" cy="1859545"/>
        </p:xfrm>
        <a:graphic>
          <a:graphicData uri="http://schemas.openxmlformats.org/drawingml/2006/table">
            <a:tbl>
              <a:tblPr/>
              <a:tblGrid>
                <a:gridCol w="873125"/>
                <a:gridCol w="873125"/>
                <a:gridCol w="874713"/>
                <a:gridCol w="873125"/>
                <a:gridCol w="873125"/>
              </a:tblGrid>
              <a:tr h="27437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Current</a:t>
                      </a:r>
                    </a:p>
                  </a:txBody>
                  <a:tcPr marL="0" marR="0" marT="0" marB="0" horzOverflow="overflow">
                    <a:lnL w="28575"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lang="en-CA"/>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Next </a:t>
                      </a:r>
                    </a:p>
                  </a:txBody>
                  <a:tcPr marL="0" marR="0" marT="0" marB="0" horzOverflow="overflow">
                    <a:lnL w="12700" cap="flat" cmpd="sng" algn="ctr">
                      <a:solidFill>
                        <a:schemeClr val="bg1">
                          <a:lumMod val="5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lang="en-CA"/>
                    </a:p>
                  </a:txBody>
                  <a:tcPr/>
                </a:tc>
                <a:tc hMerge="1">
                  <a:txBody>
                    <a:bodyPr/>
                    <a:lstStyle/>
                    <a:p>
                      <a:endParaRPr lang="en-CA"/>
                    </a:p>
                  </a:txBody>
                  <a:tcPr/>
                </a:tc>
              </a:tr>
              <a:tr h="2743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State</a:t>
                      </a:r>
                    </a:p>
                  </a:txBody>
                  <a:tcPr marL="0" marR="0" marT="0" marB="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Symbol read</a:t>
                      </a:r>
                    </a:p>
                  </a:txBody>
                  <a:tcPr marL="0" marR="0" marT="0" marB="0" anchor="ctr" horzOverflow="overflow">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State</a:t>
                      </a:r>
                    </a:p>
                  </a:txBody>
                  <a:tcPr marL="0" marR="0" marT="0" marB="0" anchor="ctr" horzOverflow="overflow">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Symbol to write</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Direction</a:t>
                      </a:r>
                    </a:p>
                  </a:txBody>
                  <a:tcPr marL="0" marR="0" marT="0" marB="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r>
              <a:tr h="2743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Times" pitchFamily="18" charset="0"/>
                        </a:rPr>
                        <a:t>b</a:t>
                      </a: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dirty="0" smtClean="0">
                          <a:ln>
                            <a:noFill/>
                          </a:ln>
                          <a:solidFill>
                            <a:schemeClr val="tx1"/>
                          </a:solidFill>
                          <a:effectLst/>
                          <a:latin typeface="Times" pitchFamily="18" charset="0"/>
                        </a:rPr>
                        <a:t>B</a:t>
                      </a:r>
                    </a:p>
                  </a:txBody>
                  <a:tcPr marL="0" marR="0" marT="0" marB="0" horzOverflow="overflow">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Times" pitchFamily="18" charset="0"/>
                        </a:rPr>
                        <a:t>c</a:t>
                      </a:r>
                    </a:p>
                  </a:txBody>
                  <a:tcPr marL="0" marR="0" marT="0" marB="0" horzOverflow="overflow">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pitchFamily="18" charset="0"/>
                        </a:rPr>
                        <a:t>0</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pitchFamily="18" charset="0"/>
                        </a:rPr>
                        <a:t>R</a:t>
                      </a: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743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rgbClr val="FF0000"/>
                          </a:solidFill>
                          <a:effectLst/>
                          <a:latin typeface="Times" pitchFamily="18" charset="0"/>
                        </a:rPr>
                        <a:t>c</a:t>
                      </a: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dirty="0" smtClean="0">
                          <a:ln>
                            <a:noFill/>
                          </a:ln>
                          <a:solidFill>
                            <a:srgbClr val="FF0000"/>
                          </a:solidFill>
                          <a:effectLst/>
                          <a:latin typeface="Times" pitchFamily="18" charset="0"/>
                        </a:rPr>
                        <a:t>B</a:t>
                      </a:r>
                    </a:p>
                  </a:txBody>
                  <a:tcPr marL="0" marR="0" marT="0" marB="0" horzOverflow="overflow">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rgbClr val="FF0000"/>
                          </a:solidFill>
                          <a:effectLst/>
                          <a:latin typeface="Times" pitchFamily="18" charset="0"/>
                        </a:rPr>
                        <a:t>e</a:t>
                      </a:r>
                    </a:p>
                  </a:txBody>
                  <a:tcPr marL="0" marR="0" marT="0" marB="0" horzOverflow="overflow">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dirty="0" smtClean="0">
                          <a:ln>
                            <a:noFill/>
                          </a:ln>
                          <a:solidFill>
                            <a:srgbClr val="FF0000"/>
                          </a:solidFill>
                          <a:effectLst/>
                          <a:latin typeface="Times" pitchFamily="18" charset="0"/>
                        </a:rPr>
                        <a:t>B</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0000"/>
                          </a:solidFill>
                          <a:effectLst/>
                          <a:latin typeface="Times" pitchFamily="18" charset="0"/>
                        </a:rPr>
                        <a:t>R</a:t>
                      </a: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743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smtClean="0">
                          <a:ln>
                            <a:noFill/>
                          </a:ln>
                          <a:solidFill>
                            <a:schemeClr val="tx1"/>
                          </a:solidFill>
                          <a:effectLst/>
                          <a:latin typeface="Times" pitchFamily="18" charset="0"/>
                        </a:rPr>
                        <a:t>e</a:t>
                      </a: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dirty="0" smtClean="0">
                          <a:ln>
                            <a:noFill/>
                          </a:ln>
                          <a:solidFill>
                            <a:schemeClr val="tx1"/>
                          </a:solidFill>
                          <a:effectLst/>
                          <a:latin typeface="Times" pitchFamily="18" charset="0"/>
                        </a:rPr>
                        <a:t>B</a:t>
                      </a:r>
                    </a:p>
                  </a:txBody>
                  <a:tcPr marL="0" marR="0" marT="0" marB="0" horzOverflow="overflow">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Times" pitchFamily="18" charset="0"/>
                        </a:rPr>
                        <a:t>f</a:t>
                      </a:r>
                    </a:p>
                  </a:txBody>
                  <a:tcPr marL="0" marR="0" marT="0" marB="0" horzOverflow="overflow">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pitchFamily="18" charset="0"/>
                        </a:rPr>
                        <a:t>1</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pitchFamily="18" charset="0"/>
                        </a:rPr>
                        <a:t>R</a:t>
                      </a: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743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smtClean="0">
                          <a:ln>
                            <a:noFill/>
                          </a:ln>
                          <a:solidFill>
                            <a:schemeClr val="tx1"/>
                          </a:solidFill>
                          <a:effectLst/>
                          <a:latin typeface="Times" pitchFamily="18" charset="0"/>
                        </a:rPr>
                        <a:t>f</a:t>
                      </a: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dirty="0" smtClean="0">
                          <a:ln>
                            <a:noFill/>
                          </a:ln>
                          <a:solidFill>
                            <a:schemeClr val="tx1"/>
                          </a:solidFill>
                          <a:effectLst/>
                          <a:latin typeface="Times" pitchFamily="18" charset="0"/>
                        </a:rPr>
                        <a:t>B</a:t>
                      </a:r>
                    </a:p>
                  </a:txBody>
                  <a:tcPr marL="0" marR="0" marT="0" marB="0" horzOverflow="overflow">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smtClean="0">
                          <a:ln>
                            <a:noFill/>
                          </a:ln>
                          <a:solidFill>
                            <a:schemeClr val="tx1"/>
                          </a:solidFill>
                          <a:effectLst/>
                          <a:latin typeface="Times" pitchFamily="18" charset="0"/>
                        </a:rPr>
                        <a:t>b</a:t>
                      </a:r>
                    </a:p>
                  </a:txBody>
                  <a:tcPr marL="0" marR="0" marT="0" marB="0" horzOverflow="overflow">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smtClean="0">
                          <a:ln>
                            <a:noFill/>
                          </a:ln>
                          <a:solidFill>
                            <a:schemeClr val="tx1"/>
                          </a:solidFill>
                          <a:effectLst/>
                          <a:latin typeface="Times" pitchFamily="18" charset="0"/>
                        </a:rPr>
                        <a:t>B</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pitchFamily="18" charset="0"/>
                        </a:rPr>
                        <a:t>R</a:t>
                      </a: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7963473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smtClean="0">
                <a:latin typeface="Arial" charset="0"/>
                <a:cs typeface="Arial" charset="0"/>
              </a:rPr>
              <a:t>Computability</a:t>
            </a:r>
          </a:p>
        </p:txBody>
      </p:sp>
      <p:sp>
        <p:nvSpPr>
          <p:cNvPr id="19459"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The result is the state </a:t>
            </a:r>
            <a:r>
              <a:rPr lang="en-US" altLang="en-US" i="1" dirty="0" smtClean="0">
                <a:latin typeface="Times New Roman" pitchFamily="18" charset="0"/>
                <a:cs typeface="Arial" charset="0"/>
              </a:rPr>
              <a:t>e</a:t>
            </a:r>
            <a:r>
              <a:rPr lang="en-US" altLang="en-US" dirty="0" smtClean="0">
                <a:latin typeface="Arial" charset="0"/>
                <a:cs typeface="Arial" charset="0"/>
              </a:rPr>
              <a:t> and a blank symbol </a:t>
            </a:r>
            <a:r>
              <a:rPr lang="en-US" altLang="en-US" b="1" dirty="0" smtClean="0">
                <a:latin typeface="Times New Roman" pitchFamily="18" charset="0"/>
                <a:cs typeface="Arial" charset="0"/>
              </a:rPr>
              <a:t>B</a:t>
            </a:r>
            <a:r>
              <a:rPr lang="en-US" altLang="en-US" dirty="0" smtClean="0">
                <a:latin typeface="Arial" charset="0"/>
                <a:cs typeface="Arial" charset="0"/>
              </a:rPr>
              <a:t> under the head</a:t>
            </a:r>
          </a:p>
          <a:p>
            <a:pPr lvl="1"/>
            <a:r>
              <a:rPr lang="en-US" altLang="en-US" dirty="0" smtClean="0">
                <a:latin typeface="Arial" charset="0"/>
                <a:cs typeface="Arial" charset="0"/>
              </a:rPr>
              <a:t>This </a:t>
            </a:r>
            <a:r>
              <a:rPr lang="en-US" altLang="en-US" dirty="0" smtClean="0">
                <a:latin typeface="Arial" charset="0"/>
                <a:cs typeface="Arial" charset="0"/>
              </a:rPr>
              <a:t>is the </a:t>
            </a:r>
            <a:r>
              <a:rPr lang="en-US" altLang="en-US" dirty="0" smtClean="0">
                <a:latin typeface="Arial" charset="0"/>
                <a:cs typeface="Arial" charset="0"/>
              </a:rPr>
              <a:t>state we </a:t>
            </a:r>
            <a:r>
              <a:rPr lang="en-US" altLang="en-US" dirty="0" smtClean="0">
                <a:latin typeface="Arial" charset="0"/>
                <a:cs typeface="Arial" charset="0"/>
              </a:rPr>
              <a:t>were in </a:t>
            </a:r>
            <a:r>
              <a:rPr lang="en-US" altLang="en-US" dirty="0" smtClean="0">
                <a:latin typeface="Arial" charset="0"/>
                <a:cs typeface="Arial" charset="0"/>
              </a:rPr>
              <a:t>four steps </a:t>
            </a:r>
            <a:r>
              <a:rPr lang="en-US" altLang="en-US" dirty="0" smtClean="0">
                <a:latin typeface="Arial" charset="0"/>
                <a:cs typeface="Arial" charset="0"/>
              </a:rPr>
              <a:t>ago</a:t>
            </a:r>
          </a:p>
          <a:p>
            <a:pPr lvl="1"/>
            <a:r>
              <a:rPr lang="en-US" altLang="en-US" dirty="0" smtClean="0">
                <a:latin typeface="Arial" charset="0"/>
                <a:cs typeface="Arial" charset="0"/>
              </a:rPr>
              <a:t>This </a:t>
            </a:r>
            <a:r>
              <a:rPr lang="en-US" altLang="en-US" dirty="0" smtClean="0">
                <a:latin typeface="Arial" charset="0"/>
                <a:cs typeface="Arial" charset="0"/>
              </a:rPr>
              <a:t>machine </a:t>
            </a:r>
            <a:r>
              <a:rPr lang="en-US" altLang="en-US" dirty="0" smtClean="0">
                <a:latin typeface="Arial" charset="0"/>
                <a:cs typeface="Arial" charset="0"/>
              </a:rPr>
              <a:t>never halts</a:t>
            </a:r>
            <a:r>
              <a:rPr lang="en-US" altLang="en-US" dirty="0" smtClean="0">
                <a:latin typeface="Arial" charset="0"/>
                <a:cs typeface="Arial" charset="0"/>
              </a:rPr>
              <a:t>...</a:t>
            </a:r>
          </a:p>
        </p:txBody>
      </p:sp>
      <p:pic>
        <p:nvPicPr>
          <p:cNvPr id="19488" name="Picture 53" descr="ts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5157788"/>
            <a:ext cx="72009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Group 139"/>
          <p:cNvGraphicFramePr>
            <a:graphicFrameLocks noGrp="1"/>
          </p:cNvGraphicFramePr>
          <p:nvPr>
            <p:extLst>
              <p:ext uri="{D42A27DB-BD31-4B8C-83A1-F6EECF244321}">
                <p14:modId xmlns:p14="http://schemas.microsoft.com/office/powerpoint/2010/main" val="2758804326"/>
              </p:ext>
            </p:extLst>
          </p:nvPr>
        </p:nvGraphicFramePr>
        <p:xfrm>
          <a:off x="4597275" y="2708920"/>
          <a:ext cx="4367213" cy="1859545"/>
        </p:xfrm>
        <a:graphic>
          <a:graphicData uri="http://schemas.openxmlformats.org/drawingml/2006/table">
            <a:tbl>
              <a:tblPr/>
              <a:tblGrid>
                <a:gridCol w="873125"/>
                <a:gridCol w="873125"/>
                <a:gridCol w="874713"/>
                <a:gridCol w="873125"/>
                <a:gridCol w="873125"/>
              </a:tblGrid>
              <a:tr h="27437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Current</a:t>
                      </a:r>
                    </a:p>
                  </a:txBody>
                  <a:tcPr marL="0" marR="0" marT="0" marB="0" horzOverflow="overflow">
                    <a:lnL w="28575"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lang="en-CA"/>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Next </a:t>
                      </a:r>
                    </a:p>
                  </a:txBody>
                  <a:tcPr marL="0" marR="0" marT="0" marB="0" horzOverflow="overflow">
                    <a:lnL w="12700" cap="flat" cmpd="sng" algn="ctr">
                      <a:solidFill>
                        <a:schemeClr val="bg1">
                          <a:lumMod val="5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lang="en-CA"/>
                    </a:p>
                  </a:txBody>
                  <a:tcPr/>
                </a:tc>
                <a:tc hMerge="1">
                  <a:txBody>
                    <a:bodyPr/>
                    <a:lstStyle/>
                    <a:p>
                      <a:endParaRPr lang="en-CA"/>
                    </a:p>
                  </a:txBody>
                  <a:tcPr/>
                </a:tc>
              </a:tr>
              <a:tr h="2743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State</a:t>
                      </a:r>
                    </a:p>
                  </a:txBody>
                  <a:tcPr marL="0" marR="0" marT="0" marB="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Symbol read</a:t>
                      </a:r>
                    </a:p>
                  </a:txBody>
                  <a:tcPr marL="0" marR="0" marT="0" marB="0" anchor="ctr" horzOverflow="overflow">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State</a:t>
                      </a:r>
                    </a:p>
                  </a:txBody>
                  <a:tcPr marL="0" marR="0" marT="0" marB="0" anchor="ctr" horzOverflow="overflow">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Symbol to write</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Direction</a:t>
                      </a:r>
                    </a:p>
                  </a:txBody>
                  <a:tcPr marL="0" marR="0" marT="0" marB="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r>
              <a:tr h="2743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Times" pitchFamily="18" charset="0"/>
                        </a:rPr>
                        <a:t>b</a:t>
                      </a: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dirty="0" smtClean="0">
                          <a:ln>
                            <a:noFill/>
                          </a:ln>
                          <a:solidFill>
                            <a:schemeClr val="tx1"/>
                          </a:solidFill>
                          <a:effectLst/>
                          <a:latin typeface="Times" pitchFamily="18" charset="0"/>
                        </a:rPr>
                        <a:t>B</a:t>
                      </a:r>
                    </a:p>
                  </a:txBody>
                  <a:tcPr marL="0" marR="0" marT="0" marB="0" horzOverflow="overflow">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Times" pitchFamily="18" charset="0"/>
                        </a:rPr>
                        <a:t>c</a:t>
                      </a:r>
                    </a:p>
                  </a:txBody>
                  <a:tcPr marL="0" marR="0" marT="0" marB="0" horzOverflow="overflow">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pitchFamily="18" charset="0"/>
                        </a:rPr>
                        <a:t>0</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Times" pitchFamily="18" charset="0"/>
                        </a:rPr>
                        <a:t>R</a:t>
                      </a: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743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Times" pitchFamily="18" charset="0"/>
                        </a:rPr>
                        <a:t>c</a:t>
                      </a: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dirty="0" smtClean="0">
                          <a:ln>
                            <a:noFill/>
                          </a:ln>
                          <a:solidFill>
                            <a:schemeClr val="tx1"/>
                          </a:solidFill>
                          <a:effectLst/>
                          <a:latin typeface="Times" pitchFamily="18" charset="0"/>
                        </a:rPr>
                        <a:t>B</a:t>
                      </a:r>
                    </a:p>
                  </a:txBody>
                  <a:tcPr marL="0" marR="0" marT="0" marB="0" horzOverflow="overflow">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Times" pitchFamily="18" charset="0"/>
                        </a:rPr>
                        <a:t>e</a:t>
                      </a:r>
                    </a:p>
                  </a:txBody>
                  <a:tcPr marL="0" marR="0" marT="0" marB="0" horzOverflow="overflow">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dirty="0" smtClean="0">
                          <a:ln>
                            <a:noFill/>
                          </a:ln>
                          <a:solidFill>
                            <a:schemeClr val="tx1"/>
                          </a:solidFill>
                          <a:effectLst/>
                          <a:latin typeface="Times" pitchFamily="18" charset="0"/>
                        </a:rPr>
                        <a:t>B</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Times" pitchFamily="18" charset="0"/>
                        </a:rPr>
                        <a:t>R</a:t>
                      </a: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743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rgbClr val="FF0000"/>
                          </a:solidFill>
                          <a:effectLst/>
                          <a:latin typeface="Times" pitchFamily="18" charset="0"/>
                        </a:rPr>
                        <a:t>e</a:t>
                      </a: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dirty="0" smtClean="0">
                          <a:ln>
                            <a:noFill/>
                          </a:ln>
                          <a:solidFill>
                            <a:srgbClr val="FF0000"/>
                          </a:solidFill>
                          <a:effectLst/>
                          <a:latin typeface="Times" pitchFamily="18" charset="0"/>
                        </a:rPr>
                        <a:t>B</a:t>
                      </a:r>
                    </a:p>
                  </a:txBody>
                  <a:tcPr marL="0" marR="0" marT="0" marB="0" horzOverflow="overflow">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rgbClr val="FF0000"/>
                          </a:solidFill>
                          <a:effectLst/>
                          <a:latin typeface="Times" pitchFamily="18" charset="0"/>
                        </a:rPr>
                        <a:t>f</a:t>
                      </a:r>
                    </a:p>
                  </a:txBody>
                  <a:tcPr marL="0" marR="0" marT="0" marB="0" horzOverflow="overflow">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Times" pitchFamily="18" charset="0"/>
                        </a:rPr>
                        <a:t>1</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0000"/>
                          </a:solidFill>
                          <a:effectLst/>
                          <a:latin typeface="Times" pitchFamily="18" charset="0"/>
                        </a:rPr>
                        <a:t>R</a:t>
                      </a: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743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smtClean="0">
                          <a:ln>
                            <a:noFill/>
                          </a:ln>
                          <a:solidFill>
                            <a:schemeClr val="tx1"/>
                          </a:solidFill>
                          <a:effectLst/>
                          <a:latin typeface="Times" pitchFamily="18" charset="0"/>
                        </a:rPr>
                        <a:t>f</a:t>
                      </a: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dirty="0" smtClean="0">
                          <a:ln>
                            <a:noFill/>
                          </a:ln>
                          <a:solidFill>
                            <a:schemeClr val="tx1"/>
                          </a:solidFill>
                          <a:effectLst/>
                          <a:latin typeface="Times" pitchFamily="18" charset="0"/>
                        </a:rPr>
                        <a:t>B</a:t>
                      </a:r>
                    </a:p>
                  </a:txBody>
                  <a:tcPr marL="0" marR="0" marT="0" marB="0" horzOverflow="overflow">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smtClean="0">
                          <a:ln>
                            <a:noFill/>
                          </a:ln>
                          <a:solidFill>
                            <a:schemeClr val="tx1"/>
                          </a:solidFill>
                          <a:effectLst/>
                          <a:latin typeface="Times" pitchFamily="18" charset="0"/>
                        </a:rPr>
                        <a:t>b</a:t>
                      </a:r>
                    </a:p>
                  </a:txBody>
                  <a:tcPr marL="0" marR="0" marT="0" marB="0" horzOverflow="overflow">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smtClean="0">
                          <a:ln>
                            <a:noFill/>
                          </a:ln>
                          <a:solidFill>
                            <a:schemeClr val="tx1"/>
                          </a:solidFill>
                          <a:effectLst/>
                          <a:latin typeface="Times" pitchFamily="18" charset="0"/>
                        </a:rPr>
                        <a:t>B</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pitchFamily="18" charset="0"/>
                        </a:rPr>
                        <a:t>R</a:t>
                      </a: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9671466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smtClean="0">
                <a:latin typeface="Arial" charset="0"/>
                <a:cs typeface="Arial" charset="0"/>
              </a:rPr>
              <a:t>Computability</a:t>
            </a:r>
          </a:p>
        </p:txBody>
      </p:sp>
      <p:sp>
        <p:nvSpPr>
          <p:cNvPr id="22531"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This was Turing’s first example in his 1937 paper </a:t>
            </a:r>
            <a:r>
              <a:rPr lang="en-US" altLang="en-US" i="1" dirty="0" smtClean="0">
                <a:latin typeface="Arial" charset="0"/>
                <a:cs typeface="Arial" charset="0"/>
              </a:rPr>
              <a:t>On Computable Numbers, with an Application to the </a:t>
            </a:r>
            <a:r>
              <a:rPr lang="en-US" altLang="en-US" i="1" dirty="0" err="1" smtClean="0">
                <a:latin typeface="Arial" charset="0"/>
                <a:cs typeface="Arial" charset="0"/>
              </a:rPr>
              <a:t>Enscheidungsproblem</a:t>
            </a:r>
            <a:endParaRPr lang="en-US" altLang="en-US" dirty="0" smtClean="0">
              <a:latin typeface="Arial" charset="0"/>
              <a:cs typeface="Arial" charset="0"/>
            </a:endParaRPr>
          </a:p>
          <a:p>
            <a:pPr lvl="1"/>
            <a:r>
              <a:rPr lang="en-US" altLang="en-US" dirty="0" smtClean="0">
                <a:latin typeface="Arial" charset="0"/>
                <a:cs typeface="Arial" charset="0"/>
              </a:rPr>
              <a:t>It </a:t>
            </a:r>
            <a:r>
              <a:rPr lang="en-US" altLang="en-US" dirty="0" smtClean="0">
                <a:latin typeface="Arial" charset="0"/>
                <a:cs typeface="Arial" charset="0"/>
              </a:rPr>
              <a:t>demonstrates a machine which can compute the </a:t>
            </a:r>
            <a:r>
              <a:rPr lang="en-US" altLang="en-US" dirty="0" smtClean="0">
                <a:latin typeface="Arial" charset="0"/>
                <a:cs typeface="Arial" charset="0"/>
              </a:rPr>
              <a:t>sequence</a:t>
            </a:r>
          </a:p>
          <a:p>
            <a:pPr marL="457200" lvl="1" indent="0" algn="ctr">
              <a:buNone/>
            </a:pPr>
            <a:r>
              <a:rPr lang="en-US" altLang="en-US" dirty="0" smtClean="0">
                <a:latin typeface="Arial" charset="0"/>
                <a:cs typeface="Arial" charset="0"/>
              </a:rPr>
              <a:t>0   </a:t>
            </a:r>
            <a:r>
              <a:rPr lang="en-US" altLang="en-US" dirty="0" smtClean="0">
                <a:latin typeface="Arial" charset="0"/>
                <a:cs typeface="Arial" charset="0"/>
              </a:rPr>
              <a:t>1   0   1   0   1   </a:t>
            </a:r>
            <a:r>
              <a:rPr lang="en-US" altLang="en-US" dirty="0" smtClean="0">
                <a:latin typeface="Arial" charset="0"/>
                <a:cs typeface="Arial" charset="0"/>
              </a:rPr>
              <a:t>0 </a:t>
            </a:r>
            <a:r>
              <a:rPr lang="en-CA" dirty="0" smtClean="0"/>
              <a:t>··</a:t>
            </a:r>
            <a:r>
              <a:rPr lang="en-CA" dirty="0"/>
              <a:t>·</a:t>
            </a:r>
            <a:endParaRPr lang="en-US" altLang="en-US" dirty="0" smtClean="0">
              <a:latin typeface="Arial" charset="0"/>
              <a:cs typeface="Arial" charset="0"/>
            </a:endParaRPr>
          </a:p>
          <a:p>
            <a:pPr lvl="1"/>
            <a:endParaRPr lang="en-US" altLang="en-US" dirty="0" smtClean="0">
              <a:latin typeface="Arial" charset="0"/>
              <a:cs typeface="Arial" charset="0"/>
            </a:endParaRPr>
          </a:p>
        </p:txBody>
      </p:sp>
    </p:spTree>
    <p:extLst>
      <p:ext uri="{BB962C8B-B14F-4D97-AF65-F5344CB8AC3E}">
        <p14:creationId xmlns:p14="http://schemas.microsoft.com/office/powerpoint/2010/main" val="840282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mtClean="0">
                <a:latin typeface="Arial" charset="0"/>
                <a:cs typeface="Arial" charset="0"/>
              </a:rPr>
              <a:t>Computability</a:t>
            </a:r>
          </a:p>
        </p:txBody>
      </p:sp>
      <p:sp>
        <p:nvSpPr>
          <p:cNvPr id="20483"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This Turing machine </a:t>
            </a:r>
            <a:r>
              <a:rPr lang="en-US" altLang="en-US" i="1" dirty="0" smtClean="0">
                <a:latin typeface="Arial" charset="0"/>
                <a:cs typeface="Arial" charset="0"/>
              </a:rPr>
              <a:t>adds</a:t>
            </a:r>
            <a:r>
              <a:rPr lang="en-US" altLang="en-US" dirty="0" smtClean="0">
                <a:latin typeface="Arial" charset="0"/>
                <a:cs typeface="Arial" charset="0"/>
              </a:rPr>
              <a:t> two numbers:</a:t>
            </a:r>
          </a:p>
          <a:p>
            <a:pPr lvl="1"/>
            <a:r>
              <a:rPr lang="en-US" altLang="en-US" dirty="0" smtClean="0">
                <a:latin typeface="Arial" charset="0"/>
                <a:cs typeface="Arial" charset="0"/>
              </a:rPr>
              <a:t>Tape symbols:</a:t>
            </a:r>
            <a:r>
              <a:rPr lang="en-US" altLang="en-US" dirty="0" smtClean="0">
                <a:latin typeface="Arial" charset="0"/>
                <a:cs typeface="Arial" charset="0"/>
              </a:rPr>
              <a:t>	 </a:t>
            </a:r>
            <a:r>
              <a:rPr lang="en-US" altLang="en-US" dirty="0" smtClean="0">
                <a:latin typeface="Symbol" pitchFamily="18" charset="2"/>
                <a:cs typeface="Arial" charset="0"/>
              </a:rPr>
              <a:t>G</a:t>
            </a:r>
            <a:r>
              <a:rPr lang="en-US" altLang="en-US" dirty="0" smtClean="0">
                <a:latin typeface="Times New Roman" pitchFamily="18" charset="0"/>
                <a:cs typeface="Arial" charset="0"/>
              </a:rPr>
              <a:t> = {</a:t>
            </a:r>
            <a:r>
              <a:rPr lang="en-US" altLang="en-US" b="1" i="1" dirty="0" smtClean="0">
                <a:latin typeface="Times New Roman" pitchFamily="18" charset="0"/>
                <a:cs typeface="Arial" charset="0"/>
              </a:rPr>
              <a:t>B</a:t>
            </a:r>
            <a:r>
              <a:rPr lang="en-US" altLang="en-US" dirty="0" smtClean="0">
                <a:latin typeface="Times New Roman" pitchFamily="18" charset="0"/>
                <a:cs typeface="Arial" charset="0"/>
              </a:rPr>
              <a:t>, 1}</a:t>
            </a:r>
          </a:p>
          <a:p>
            <a:pPr lvl="1"/>
            <a:r>
              <a:rPr lang="en-US" altLang="en-US" dirty="0" smtClean="0">
                <a:latin typeface="Arial" charset="0"/>
                <a:cs typeface="Arial" charset="0"/>
              </a:rPr>
              <a:t>States</a:t>
            </a:r>
            <a:r>
              <a:rPr lang="en-US" altLang="en-US" dirty="0" smtClean="0">
                <a:latin typeface="Arial" charset="0"/>
                <a:cs typeface="Arial" charset="0"/>
              </a:rPr>
              <a:t>:		 </a:t>
            </a:r>
            <a:r>
              <a:rPr lang="en-US" altLang="en-US" dirty="0" smtClean="0">
                <a:latin typeface="Times New Roman" pitchFamily="18" charset="0"/>
                <a:cs typeface="Arial" charset="0"/>
              </a:rPr>
              <a:t>Q = {</a:t>
            </a:r>
            <a:r>
              <a:rPr lang="en-US" altLang="en-US" i="1" dirty="0" smtClean="0">
                <a:latin typeface="Times New Roman" pitchFamily="18" charset="0"/>
                <a:cs typeface="Arial" charset="0"/>
              </a:rPr>
              <a:t>a</a:t>
            </a:r>
            <a:r>
              <a:rPr lang="en-US" altLang="en-US" dirty="0" smtClean="0">
                <a:latin typeface="Times New Roman" pitchFamily="18" charset="0"/>
                <a:cs typeface="Arial" charset="0"/>
              </a:rPr>
              <a:t>, </a:t>
            </a:r>
            <a:r>
              <a:rPr lang="en-US" altLang="en-US" i="1" dirty="0" smtClean="0">
                <a:latin typeface="Times New Roman" pitchFamily="18" charset="0"/>
                <a:cs typeface="Arial" charset="0"/>
              </a:rPr>
              <a:t>b</a:t>
            </a:r>
            <a:r>
              <a:rPr lang="en-US" altLang="en-US" dirty="0" smtClean="0">
                <a:latin typeface="Times New Roman" pitchFamily="18" charset="0"/>
                <a:cs typeface="Arial" charset="0"/>
              </a:rPr>
              <a:t>, </a:t>
            </a:r>
            <a:r>
              <a:rPr lang="en-US" altLang="en-US" i="1" dirty="0" smtClean="0">
                <a:latin typeface="Times New Roman" pitchFamily="18" charset="0"/>
                <a:cs typeface="Arial" charset="0"/>
              </a:rPr>
              <a:t>c</a:t>
            </a:r>
            <a:r>
              <a:rPr lang="en-US" altLang="en-US" dirty="0" smtClean="0">
                <a:latin typeface="Times New Roman" pitchFamily="18" charset="0"/>
                <a:cs typeface="Arial" charset="0"/>
              </a:rPr>
              <a:t>, </a:t>
            </a:r>
            <a:r>
              <a:rPr lang="en-US" altLang="en-US" i="1" dirty="0" smtClean="0">
                <a:latin typeface="Times New Roman" pitchFamily="18" charset="0"/>
                <a:cs typeface="Arial" charset="0"/>
              </a:rPr>
              <a:t>d</a:t>
            </a:r>
            <a:r>
              <a:rPr lang="en-US" altLang="en-US" dirty="0" smtClean="0">
                <a:latin typeface="Times New Roman" pitchFamily="18" charset="0"/>
                <a:cs typeface="Arial" charset="0"/>
              </a:rPr>
              <a:t>, </a:t>
            </a:r>
            <a:r>
              <a:rPr lang="en-US" altLang="en-US" i="1" dirty="0" smtClean="0">
                <a:latin typeface="Times New Roman" pitchFamily="18" charset="0"/>
                <a:cs typeface="Arial" charset="0"/>
              </a:rPr>
              <a:t>e</a:t>
            </a:r>
            <a:r>
              <a:rPr lang="en-US" altLang="en-US" dirty="0" smtClean="0">
                <a:latin typeface="Times New Roman" pitchFamily="18" charset="0"/>
                <a:cs typeface="Arial" charset="0"/>
              </a:rPr>
              <a:t>, </a:t>
            </a:r>
            <a:r>
              <a:rPr lang="en-US" altLang="en-US" b="1" i="1" dirty="0" smtClean="0">
                <a:latin typeface="Times New Roman" pitchFamily="18" charset="0"/>
                <a:cs typeface="Arial" charset="0"/>
              </a:rPr>
              <a:t>H</a:t>
            </a:r>
            <a:r>
              <a:rPr lang="en-US" altLang="en-US" dirty="0" smtClean="0">
                <a:latin typeface="Times New Roman" pitchFamily="18" charset="0"/>
                <a:cs typeface="Arial" charset="0"/>
              </a:rPr>
              <a:t>}</a:t>
            </a:r>
          </a:p>
          <a:p>
            <a:pPr lvl="1"/>
            <a:r>
              <a:rPr lang="en-US" altLang="en-US" dirty="0" smtClean="0">
                <a:latin typeface="Arial" charset="0"/>
                <a:cs typeface="Arial" charset="0"/>
              </a:rPr>
              <a:t>Initial </a:t>
            </a:r>
            <a:r>
              <a:rPr lang="en-US" altLang="en-US" dirty="0" smtClean="0">
                <a:latin typeface="Arial" charset="0"/>
                <a:cs typeface="Arial" charset="0"/>
              </a:rPr>
              <a:t>state:	 </a:t>
            </a:r>
            <a:r>
              <a:rPr lang="en-US" altLang="en-US" i="1" dirty="0" smtClean="0">
                <a:latin typeface="Times New Roman" pitchFamily="18" charset="0"/>
                <a:cs typeface="Arial" charset="0"/>
              </a:rPr>
              <a:t>q</a:t>
            </a:r>
            <a:r>
              <a:rPr lang="en-US" altLang="en-US" baseline="-25000" dirty="0" smtClean="0">
                <a:latin typeface="Times New Roman" pitchFamily="18" charset="0"/>
                <a:cs typeface="Arial" charset="0"/>
              </a:rPr>
              <a:t>0</a:t>
            </a:r>
            <a:r>
              <a:rPr lang="en-US" altLang="en-US" dirty="0" smtClean="0">
                <a:latin typeface="Times New Roman" pitchFamily="18" charset="0"/>
                <a:cs typeface="Arial" charset="0"/>
              </a:rPr>
              <a:t> = </a:t>
            </a:r>
            <a:r>
              <a:rPr lang="en-US" altLang="en-US" i="1" dirty="0" smtClean="0">
                <a:latin typeface="Times New Roman" pitchFamily="18" charset="0"/>
                <a:cs typeface="Arial" charset="0"/>
              </a:rPr>
              <a:t>a</a:t>
            </a:r>
            <a:r>
              <a:rPr lang="en-US" altLang="en-US" dirty="0" smtClean="0">
                <a:latin typeface="Arial" charset="0"/>
                <a:cs typeface="Arial" charset="0"/>
              </a:rPr>
              <a:t>	</a:t>
            </a:r>
          </a:p>
          <a:p>
            <a:pPr lvl="1"/>
            <a:r>
              <a:rPr lang="en-US" altLang="en-US" dirty="0" smtClean="0">
                <a:latin typeface="Arial" charset="0"/>
                <a:cs typeface="Arial" charset="0"/>
              </a:rPr>
              <a:t>Halting </a:t>
            </a:r>
            <a:r>
              <a:rPr lang="en-US" altLang="en-US" dirty="0" smtClean="0">
                <a:latin typeface="Arial" charset="0"/>
                <a:cs typeface="Arial" charset="0"/>
              </a:rPr>
              <a:t>state: </a:t>
            </a:r>
            <a:r>
              <a:rPr lang="en-US" altLang="en-US" b="1" i="1" dirty="0" smtClean="0">
                <a:latin typeface="Times New Roman" pitchFamily="18" charset="0"/>
                <a:cs typeface="Arial" charset="0"/>
              </a:rPr>
              <a:t>H</a:t>
            </a:r>
            <a:endParaRPr lang="en-US" altLang="en-US" dirty="0">
              <a:latin typeface="Arial" charset="0"/>
              <a:cs typeface="Arial" charset="0"/>
            </a:endParaRPr>
          </a:p>
          <a:p>
            <a:pPr lvl="1"/>
            <a:endParaRPr lang="en-US" altLang="en-US" dirty="0" smtClean="0">
              <a:latin typeface="Arial" charset="0"/>
              <a:cs typeface="Arial" charset="0"/>
            </a:endParaRPr>
          </a:p>
          <a:p>
            <a:pPr lvl="0">
              <a:buNone/>
            </a:pPr>
            <a:r>
              <a:rPr lang="en-US" altLang="en-US" dirty="0" smtClean="0">
                <a:solidFill>
                  <a:prstClr val="black"/>
                </a:solidFill>
                <a:latin typeface="Arial" charset="0"/>
                <a:cs typeface="Arial" charset="0"/>
              </a:rPr>
              <a:t>	Note there is exactly one entry</a:t>
            </a:r>
            <a:br>
              <a:rPr lang="en-US" altLang="en-US" dirty="0" smtClean="0">
                <a:solidFill>
                  <a:prstClr val="black"/>
                </a:solidFill>
                <a:latin typeface="Arial" charset="0"/>
                <a:cs typeface="Arial" charset="0"/>
              </a:rPr>
            </a:br>
            <a:r>
              <a:rPr lang="en-US" altLang="en-US" dirty="0" smtClean="0">
                <a:solidFill>
                  <a:prstClr val="black"/>
                </a:solidFill>
                <a:latin typeface="Arial" charset="0"/>
                <a:cs typeface="Arial" charset="0"/>
              </a:rPr>
              <a:t>for each pair in </a:t>
            </a:r>
            <a:r>
              <a:rPr lang="en-US" altLang="en-US" dirty="0" smtClean="0">
                <a:latin typeface="Times New Roman" pitchFamily="18" charset="0"/>
                <a:cs typeface="Arial" charset="0"/>
              </a:rPr>
              <a:t>Q \ {</a:t>
            </a:r>
            <a:r>
              <a:rPr lang="en-US" altLang="en-US" b="1" i="1" dirty="0" smtClean="0">
                <a:latin typeface="Times New Roman" pitchFamily="18" charset="0"/>
                <a:cs typeface="Arial" charset="0"/>
              </a:rPr>
              <a:t>H</a:t>
            </a:r>
            <a:r>
              <a:rPr lang="en-US" altLang="en-US" dirty="0" smtClean="0">
                <a:latin typeface="Times New Roman" pitchFamily="18" charset="0"/>
                <a:cs typeface="Arial" charset="0"/>
              </a:rPr>
              <a:t>}</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 </a:t>
            </a:r>
            <a:r>
              <a:rPr lang="en-US" altLang="en-US" dirty="0">
                <a:latin typeface="Symbol" pitchFamily="18" charset="2"/>
                <a:cs typeface="Arial" charset="0"/>
              </a:rPr>
              <a:t>G</a:t>
            </a:r>
            <a:endParaRPr lang="en-US" altLang="en-US" dirty="0">
              <a:solidFill>
                <a:prstClr val="black"/>
              </a:solidFill>
              <a:latin typeface="Times New Roman" panose="02020603050405020304" pitchFamily="18" charset="0"/>
              <a:cs typeface="Times New Roman" panose="02020603050405020304" pitchFamily="18" charset="0"/>
            </a:endParaRPr>
          </a:p>
          <a:p>
            <a:pPr lvl="1"/>
            <a:r>
              <a:rPr lang="en-US" altLang="en-US" dirty="0" smtClean="0">
                <a:latin typeface="Arial" charset="0"/>
                <a:cs typeface="Arial" charset="0"/>
              </a:rPr>
              <a:t>It may not be necessary to have</a:t>
            </a:r>
            <a:br>
              <a:rPr lang="en-US" altLang="en-US" dirty="0" smtClean="0">
                <a:latin typeface="Arial" charset="0"/>
                <a:cs typeface="Arial" charset="0"/>
              </a:rPr>
            </a:br>
            <a:r>
              <a:rPr lang="en-US" altLang="en-US" dirty="0" smtClean="0">
                <a:latin typeface="Arial" charset="0"/>
                <a:cs typeface="Arial" charset="0"/>
              </a:rPr>
              <a:t>one for each, but you cannot have</a:t>
            </a:r>
            <a:br>
              <a:rPr lang="en-US" altLang="en-US" dirty="0" smtClean="0">
                <a:latin typeface="Arial" charset="0"/>
                <a:cs typeface="Arial" charset="0"/>
              </a:rPr>
            </a:br>
            <a:r>
              <a:rPr lang="en-US" altLang="en-US" dirty="0" smtClean="0">
                <a:latin typeface="Arial" charset="0"/>
                <a:cs typeface="Arial" charset="0"/>
              </a:rPr>
              <a:t>more than one transition for</a:t>
            </a:r>
            <a:br>
              <a:rPr lang="en-US" altLang="en-US" dirty="0" smtClean="0">
                <a:latin typeface="Arial" charset="0"/>
                <a:cs typeface="Arial" charset="0"/>
              </a:rPr>
            </a:br>
            <a:r>
              <a:rPr lang="en-US" altLang="en-US" dirty="0" smtClean="0">
                <a:latin typeface="Arial" charset="0"/>
                <a:cs typeface="Arial" charset="0"/>
              </a:rPr>
              <a:t>a given state and symbol</a:t>
            </a:r>
            <a:endParaRPr lang="en-US" altLang="en-US" dirty="0" smtClean="0">
              <a:latin typeface="Arial" charset="0"/>
              <a:cs typeface="Arial" charset="0"/>
            </a:endParaRPr>
          </a:p>
        </p:txBody>
      </p:sp>
      <p:graphicFrame>
        <p:nvGraphicFramePr>
          <p:cNvPr id="386180" name="Group 132"/>
          <p:cNvGraphicFramePr>
            <a:graphicFrameLocks noGrp="1"/>
          </p:cNvGraphicFramePr>
          <p:nvPr>
            <p:extLst>
              <p:ext uri="{D42A27DB-BD31-4B8C-83A1-F6EECF244321}">
                <p14:modId xmlns:p14="http://schemas.microsoft.com/office/powerpoint/2010/main" val="1633824594"/>
              </p:ext>
            </p:extLst>
          </p:nvPr>
        </p:nvGraphicFramePr>
        <p:xfrm>
          <a:off x="4597276" y="2801938"/>
          <a:ext cx="4367212" cy="3920448"/>
        </p:xfrm>
        <a:graphic>
          <a:graphicData uri="http://schemas.openxmlformats.org/drawingml/2006/table">
            <a:tbl>
              <a:tblPr/>
              <a:tblGrid>
                <a:gridCol w="873125"/>
                <a:gridCol w="873125"/>
                <a:gridCol w="874712"/>
                <a:gridCol w="873125"/>
                <a:gridCol w="873125"/>
              </a:tblGrid>
              <a:tr h="274368">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Current</a:t>
                      </a:r>
                    </a:p>
                  </a:txBody>
                  <a:tcPr marL="0" marR="0" marT="0" marB="0" horzOverflow="overflow">
                    <a:lnL w="28575"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lang="en-CA"/>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Next </a:t>
                      </a:r>
                    </a:p>
                  </a:txBody>
                  <a:tcPr marL="0" marR="0" marT="0" marB="0" horzOverflow="overflow">
                    <a:lnL w="12700" cap="flat" cmpd="sng" algn="ctr">
                      <a:solidFill>
                        <a:schemeClr val="tx1">
                          <a:lumMod val="50000"/>
                          <a:lumOff val="5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lang="en-CA"/>
                    </a:p>
                  </a:txBody>
                  <a:tcPr/>
                </a:tc>
                <a:tc hMerge="1">
                  <a:txBody>
                    <a:bodyPr/>
                    <a:lstStyle/>
                    <a:p>
                      <a:endParaRPr lang="en-CA"/>
                    </a:p>
                  </a:txBody>
                  <a:tcPr/>
                </a:tc>
              </a:tr>
              <a:tr h="27436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State</a:t>
                      </a:r>
                    </a:p>
                  </a:txBody>
                  <a:tcPr marL="0" marR="0" marT="0" marB="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Symbol read</a:t>
                      </a:r>
                    </a:p>
                  </a:txBody>
                  <a:tcPr marL="0" marR="0" marT="0" marB="0" anchor="ctr" horzOverflow="overflow">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State</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Symbol to write</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Direction</a:t>
                      </a:r>
                    </a:p>
                  </a:txBody>
                  <a:tcPr marL="0" marR="0" marT="0" marB="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r>
              <a:tr h="3048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Times" pitchFamily="18" charset="0"/>
                        </a:rPr>
                        <a:t>a</a:t>
                      </a:r>
                    </a:p>
                  </a:txBody>
                  <a:tcPr marL="36000" marR="36000" marT="36000" marB="3600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dirty="0" smtClean="0">
                          <a:ln>
                            <a:noFill/>
                          </a:ln>
                          <a:solidFill>
                            <a:schemeClr val="tx1"/>
                          </a:solidFill>
                          <a:effectLst/>
                          <a:latin typeface="Times" pitchFamily="18" charset="0"/>
                        </a:rPr>
                        <a:t>B</a:t>
                      </a:r>
                    </a:p>
                  </a:txBody>
                  <a:tcPr marL="36000" marR="36000" marT="36000" marB="36000" horzOverflow="overflow">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Times" pitchFamily="18" charset="0"/>
                        </a:rPr>
                        <a:t>a</a:t>
                      </a:r>
                    </a:p>
                  </a:txBody>
                  <a:tcPr marL="36000" marR="36000" marT="36000" marB="36000" horzOverflow="overflow">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smtClean="0">
                          <a:ln>
                            <a:noFill/>
                          </a:ln>
                          <a:solidFill>
                            <a:schemeClr val="tx1"/>
                          </a:solidFill>
                          <a:effectLst/>
                          <a:latin typeface="Times" pitchFamily="18" charset="0"/>
                        </a:rPr>
                        <a:t>B</a:t>
                      </a:r>
                    </a:p>
                  </a:txBody>
                  <a:tcPr marL="36000" marR="3600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Times" pitchFamily="18" charset="0"/>
                        </a:rPr>
                        <a:t>R</a:t>
                      </a:r>
                    </a:p>
                  </a:txBody>
                  <a:tcPr marL="36000" marR="36000" marT="36000" marB="3600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048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Times" pitchFamily="18" charset="0"/>
                        </a:rPr>
                        <a:t>a</a:t>
                      </a:r>
                    </a:p>
                  </a:txBody>
                  <a:tcPr marL="36000" marR="36000" marT="36000" marB="3600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pitchFamily="18" charset="0"/>
                        </a:rPr>
                        <a:t>1</a:t>
                      </a:r>
                    </a:p>
                  </a:txBody>
                  <a:tcPr marL="36000" marR="36000" marT="36000" marB="36000" horzOverflow="overflow">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smtClean="0">
                          <a:ln>
                            <a:noFill/>
                          </a:ln>
                          <a:solidFill>
                            <a:schemeClr val="tx1"/>
                          </a:solidFill>
                          <a:effectLst/>
                          <a:latin typeface="Times" pitchFamily="18" charset="0"/>
                        </a:rPr>
                        <a:t>b</a:t>
                      </a:r>
                    </a:p>
                  </a:txBody>
                  <a:tcPr marL="36000" marR="36000" marT="36000" marB="36000" horzOverflow="overflow">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pitchFamily="18" charset="0"/>
                        </a:rPr>
                        <a:t>1</a:t>
                      </a:r>
                    </a:p>
                  </a:txBody>
                  <a:tcPr marL="36000" marR="3600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Times" pitchFamily="18" charset="0"/>
                        </a:rPr>
                        <a:t>R</a:t>
                      </a:r>
                    </a:p>
                  </a:txBody>
                  <a:tcPr marL="36000" marR="36000" marT="36000" marB="3600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048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smtClean="0">
                          <a:ln>
                            <a:noFill/>
                          </a:ln>
                          <a:solidFill>
                            <a:schemeClr val="tx1"/>
                          </a:solidFill>
                          <a:effectLst/>
                          <a:latin typeface="Times" pitchFamily="18" charset="0"/>
                        </a:rPr>
                        <a:t>b</a:t>
                      </a:r>
                    </a:p>
                  </a:txBody>
                  <a:tcPr marL="36000" marR="36000" marT="36000" marB="3600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dirty="0" smtClean="0">
                          <a:ln>
                            <a:noFill/>
                          </a:ln>
                          <a:solidFill>
                            <a:schemeClr val="tx1"/>
                          </a:solidFill>
                          <a:effectLst/>
                          <a:latin typeface="Times" pitchFamily="18" charset="0"/>
                        </a:rPr>
                        <a:t>B</a:t>
                      </a:r>
                    </a:p>
                  </a:txBody>
                  <a:tcPr marL="36000" marR="36000" marT="36000" marB="36000" horzOverflow="overflow">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Times" pitchFamily="18" charset="0"/>
                        </a:rPr>
                        <a:t>c</a:t>
                      </a:r>
                    </a:p>
                  </a:txBody>
                  <a:tcPr marL="36000" marR="36000" marT="36000" marB="36000" horzOverflow="overflow">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pitchFamily="18" charset="0"/>
                        </a:rPr>
                        <a:t>1</a:t>
                      </a:r>
                    </a:p>
                  </a:txBody>
                  <a:tcPr marL="36000" marR="3600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Times" pitchFamily="18" charset="0"/>
                        </a:rPr>
                        <a:t>R</a:t>
                      </a:r>
                    </a:p>
                  </a:txBody>
                  <a:tcPr marL="36000" marR="36000" marT="36000" marB="3600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048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smtClean="0">
                          <a:ln>
                            <a:noFill/>
                          </a:ln>
                          <a:solidFill>
                            <a:schemeClr val="tx1"/>
                          </a:solidFill>
                          <a:effectLst/>
                          <a:latin typeface="Times" pitchFamily="18" charset="0"/>
                        </a:rPr>
                        <a:t>b</a:t>
                      </a:r>
                    </a:p>
                  </a:txBody>
                  <a:tcPr marL="36000" marR="36000" marT="36000" marB="3600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pitchFamily="18" charset="0"/>
                        </a:rPr>
                        <a:t>1</a:t>
                      </a:r>
                    </a:p>
                  </a:txBody>
                  <a:tcPr marL="36000" marR="36000" marT="36000" marB="36000" horzOverflow="overflow">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Times" pitchFamily="18" charset="0"/>
                        </a:rPr>
                        <a:t>b</a:t>
                      </a:r>
                    </a:p>
                  </a:txBody>
                  <a:tcPr marL="36000" marR="36000" marT="36000" marB="36000" horzOverflow="overflow">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pitchFamily="18" charset="0"/>
                        </a:rPr>
                        <a:t>1</a:t>
                      </a:r>
                    </a:p>
                  </a:txBody>
                  <a:tcPr marL="36000" marR="3600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Times" pitchFamily="18" charset="0"/>
                        </a:rPr>
                        <a:t>R</a:t>
                      </a:r>
                    </a:p>
                  </a:txBody>
                  <a:tcPr marL="36000" marR="36000" marT="36000" marB="3600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048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smtClean="0">
                          <a:ln>
                            <a:noFill/>
                          </a:ln>
                          <a:solidFill>
                            <a:schemeClr val="tx1"/>
                          </a:solidFill>
                          <a:effectLst/>
                          <a:latin typeface="Times" pitchFamily="18" charset="0"/>
                        </a:rPr>
                        <a:t>c</a:t>
                      </a:r>
                    </a:p>
                  </a:txBody>
                  <a:tcPr marL="36000" marR="36000" marT="36000" marB="3600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dirty="0" smtClean="0">
                          <a:ln>
                            <a:noFill/>
                          </a:ln>
                          <a:solidFill>
                            <a:schemeClr val="tx1"/>
                          </a:solidFill>
                          <a:effectLst/>
                          <a:latin typeface="Times" pitchFamily="18" charset="0"/>
                        </a:rPr>
                        <a:t>B</a:t>
                      </a:r>
                    </a:p>
                  </a:txBody>
                  <a:tcPr marL="36000" marR="36000" marT="36000" marB="36000" horzOverflow="overflow">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Times" pitchFamily="18" charset="0"/>
                        </a:rPr>
                        <a:t>d</a:t>
                      </a:r>
                    </a:p>
                  </a:txBody>
                  <a:tcPr marL="36000" marR="36000" marT="36000" marB="36000" horzOverflow="overflow">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dirty="0" smtClean="0">
                          <a:ln>
                            <a:noFill/>
                          </a:ln>
                          <a:solidFill>
                            <a:schemeClr val="tx1"/>
                          </a:solidFill>
                          <a:effectLst/>
                          <a:latin typeface="Times" pitchFamily="18" charset="0"/>
                        </a:rPr>
                        <a:t>B</a:t>
                      </a:r>
                    </a:p>
                  </a:txBody>
                  <a:tcPr marL="36000" marR="3600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Times" pitchFamily="18" charset="0"/>
                        </a:rPr>
                        <a:t>L</a:t>
                      </a:r>
                    </a:p>
                  </a:txBody>
                  <a:tcPr marL="36000" marR="36000" marT="36000" marB="3600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048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smtClean="0">
                          <a:ln>
                            <a:noFill/>
                          </a:ln>
                          <a:solidFill>
                            <a:schemeClr val="tx1"/>
                          </a:solidFill>
                          <a:effectLst/>
                          <a:latin typeface="Times" pitchFamily="18" charset="0"/>
                        </a:rPr>
                        <a:t>c</a:t>
                      </a:r>
                    </a:p>
                  </a:txBody>
                  <a:tcPr marL="36000" marR="36000" marT="36000" marB="3600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pitchFamily="18" charset="0"/>
                        </a:rPr>
                        <a:t>1</a:t>
                      </a:r>
                    </a:p>
                  </a:txBody>
                  <a:tcPr marL="36000" marR="36000" marT="36000" marB="36000" horzOverflow="overflow">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Times" pitchFamily="18" charset="0"/>
                        </a:rPr>
                        <a:t>b</a:t>
                      </a:r>
                    </a:p>
                  </a:txBody>
                  <a:tcPr marL="36000" marR="36000" marT="36000" marB="36000" horzOverflow="overflow">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pitchFamily="18" charset="0"/>
                        </a:rPr>
                        <a:t>1</a:t>
                      </a:r>
                    </a:p>
                  </a:txBody>
                  <a:tcPr marL="36000" marR="3600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Times" pitchFamily="18" charset="0"/>
                        </a:rPr>
                        <a:t>R</a:t>
                      </a:r>
                    </a:p>
                  </a:txBody>
                  <a:tcPr marL="36000" marR="36000" marT="36000" marB="3600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048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smtClean="0">
                          <a:ln>
                            <a:noFill/>
                          </a:ln>
                          <a:solidFill>
                            <a:schemeClr val="tx1"/>
                          </a:solidFill>
                          <a:effectLst/>
                          <a:latin typeface="Times" pitchFamily="18" charset="0"/>
                        </a:rPr>
                        <a:t>d</a:t>
                      </a:r>
                    </a:p>
                  </a:txBody>
                  <a:tcPr marL="36000" marR="36000" marT="36000" marB="3600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dirty="0" smtClean="0">
                          <a:ln>
                            <a:noFill/>
                          </a:ln>
                          <a:solidFill>
                            <a:schemeClr val="tx1"/>
                          </a:solidFill>
                          <a:effectLst/>
                          <a:latin typeface="Times" pitchFamily="18" charset="0"/>
                        </a:rPr>
                        <a:t>B</a:t>
                      </a:r>
                    </a:p>
                  </a:txBody>
                  <a:tcPr marL="36000" marR="36000" marT="36000" marB="36000" horzOverflow="overflow">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smtClean="0">
                          <a:ln>
                            <a:noFill/>
                          </a:ln>
                          <a:solidFill>
                            <a:schemeClr val="tx1"/>
                          </a:solidFill>
                          <a:effectLst/>
                          <a:latin typeface="Times" pitchFamily="18" charset="0"/>
                        </a:rPr>
                        <a:t>d</a:t>
                      </a:r>
                    </a:p>
                  </a:txBody>
                  <a:tcPr marL="36000" marR="36000" marT="36000" marB="36000" horzOverflow="overflow">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dirty="0" smtClean="0">
                          <a:ln>
                            <a:noFill/>
                          </a:ln>
                          <a:solidFill>
                            <a:schemeClr val="tx1"/>
                          </a:solidFill>
                          <a:effectLst/>
                          <a:latin typeface="Times" pitchFamily="18" charset="0"/>
                        </a:rPr>
                        <a:t>B</a:t>
                      </a:r>
                    </a:p>
                  </a:txBody>
                  <a:tcPr marL="36000" marR="3600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pitchFamily="18" charset="0"/>
                        </a:rPr>
                        <a:t>L</a:t>
                      </a:r>
                    </a:p>
                  </a:txBody>
                  <a:tcPr marL="36000" marR="36000" marT="36000" marB="3600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048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smtClean="0">
                          <a:ln>
                            <a:noFill/>
                          </a:ln>
                          <a:solidFill>
                            <a:schemeClr val="tx1"/>
                          </a:solidFill>
                          <a:effectLst/>
                          <a:latin typeface="Times" pitchFamily="18" charset="0"/>
                        </a:rPr>
                        <a:t>d</a:t>
                      </a:r>
                    </a:p>
                  </a:txBody>
                  <a:tcPr marL="36000" marR="36000" marT="36000" marB="3600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pitchFamily="18" charset="0"/>
                        </a:rPr>
                        <a:t>1</a:t>
                      </a:r>
                    </a:p>
                  </a:txBody>
                  <a:tcPr marL="36000" marR="36000" marT="36000" marB="36000" horzOverflow="overflow">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smtClean="0">
                          <a:ln>
                            <a:noFill/>
                          </a:ln>
                          <a:solidFill>
                            <a:schemeClr val="tx1"/>
                          </a:solidFill>
                          <a:effectLst/>
                          <a:latin typeface="Times" pitchFamily="18" charset="0"/>
                        </a:rPr>
                        <a:t>e</a:t>
                      </a:r>
                    </a:p>
                  </a:txBody>
                  <a:tcPr marL="36000" marR="36000" marT="36000" marB="36000" horzOverflow="overflow">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smtClean="0">
                          <a:ln>
                            <a:noFill/>
                          </a:ln>
                          <a:solidFill>
                            <a:schemeClr val="tx1"/>
                          </a:solidFill>
                          <a:effectLst/>
                          <a:latin typeface="Times" pitchFamily="18" charset="0"/>
                        </a:rPr>
                        <a:t>B</a:t>
                      </a:r>
                    </a:p>
                  </a:txBody>
                  <a:tcPr marL="36000" marR="3600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pitchFamily="18" charset="0"/>
                        </a:rPr>
                        <a:t>L</a:t>
                      </a:r>
                    </a:p>
                  </a:txBody>
                  <a:tcPr marL="36000" marR="36000" marT="36000" marB="3600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048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smtClean="0">
                          <a:ln>
                            <a:noFill/>
                          </a:ln>
                          <a:solidFill>
                            <a:schemeClr val="tx1"/>
                          </a:solidFill>
                          <a:effectLst/>
                          <a:latin typeface="Times" pitchFamily="18" charset="0"/>
                        </a:rPr>
                        <a:t>e</a:t>
                      </a:r>
                    </a:p>
                  </a:txBody>
                  <a:tcPr marL="36000" marR="36000" marT="36000" marB="3600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dirty="0" smtClean="0">
                          <a:ln>
                            <a:noFill/>
                          </a:ln>
                          <a:solidFill>
                            <a:schemeClr val="tx1"/>
                          </a:solidFill>
                          <a:effectLst/>
                          <a:latin typeface="Times" pitchFamily="18" charset="0"/>
                        </a:rPr>
                        <a:t>B</a:t>
                      </a:r>
                    </a:p>
                  </a:txBody>
                  <a:tcPr marL="36000" marR="36000" marT="36000" marB="36000" horzOverflow="overflow">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smtClean="0">
                          <a:ln>
                            <a:noFill/>
                          </a:ln>
                          <a:solidFill>
                            <a:schemeClr val="tx1"/>
                          </a:solidFill>
                          <a:effectLst/>
                          <a:latin typeface="Times" pitchFamily="18" charset="0"/>
                        </a:rPr>
                        <a:t>H</a:t>
                      </a:r>
                    </a:p>
                  </a:txBody>
                  <a:tcPr marL="36000" marR="36000" marT="36000" marB="36000" horzOverflow="overflow">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smtClean="0">
                          <a:ln>
                            <a:noFill/>
                          </a:ln>
                          <a:solidFill>
                            <a:schemeClr val="tx1"/>
                          </a:solidFill>
                          <a:effectLst/>
                          <a:latin typeface="Times" pitchFamily="18" charset="0"/>
                        </a:rPr>
                        <a:t>B</a:t>
                      </a:r>
                    </a:p>
                  </a:txBody>
                  <a:tcPr marL="36000" marR="3600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pitchFamily="18" charset="0"/>
                        </a:rPr>
                        <a:t>R</a:t>
                      </a:r>
                    </a:p>
                  </a:txBody>
                  <a:tcPr marL="36000" marR="36000" marT="36000" marB="3600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048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Times" pitchFamily="18" charset="0"/>
                        </a:rPr>
                        <a:t>e</a:t>
                      </a:r>
                    </a:p>
                  </a:txBody>
                  <a:tcPr marL="36000" marR="36000" marT="36000" marB="3600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pitchFamily="18" charset="0"/>
                        </a:rPr>
                        <a:t>1</a:t>
                      </a:r>
                    </a:p>
                  </a:txBody>
                  <a:tcPr marL="36000" marR="36000" marT="36000" marB="36000" horzOverflow="overflow">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smtClean="0">
                          <a:ln>
                            <a:noFill/>
                          </a:ln>
                          <a:solidFill>
                            <a:schemeClr val="tx1"/>
                          </a:solidFill>
                          <a:effectLst/>
                          <a:latin typeface="Times" pitchFamily="18" charset="0"/>
                        </a:rPr>
                        <a:t>e</a:t>
                      </a:r>
                    </a:p>
                  </a:txBody>
                  <a:tcPr marL="36000" marR="36000" marT="36000" marB="36000" horzOverflow="overflow">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pitchFamily="18" charset="0"/>
                        </a:rPr>
                        <a:t>1</a:t>
                      </a:r>
                    </a:p>
                  </a:txBody>
                  <a:tcPr marL="36000" marR="3600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pitchFamily="18" charset="0"/>
                        </a:rPr>
                        <a:t>L</a:t>
                      </a:r>
                    </a:p>
                  </a:txBody>
                  <a:tcPr marL="36000" marR="36000" marT="36000" marB="3600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3972786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smtClean="0">
                <a:latin typeface="Arial" charset="0"/>
                <a:cs typeface="Arial" charset="0"/>
              </a:rPr>
              <a:t>Outline</a:t>
            </a:r>
          </a:p>
        </p:txBody>
      </p:sp>
      <p:sp>
        <p:nvSpPr>
          <p:cNvPr id="5123" name="Rectangle 3"/>
          <p:cNvSpPr>
            <a:spLocks noGrp="1" noChangeArrowheads="1"/>
          </p:cNvSpPr>
          <p:nvPr>
            <p:ph type="body" idx="1"/>
          </p:nvPr>
        </p:nvSpPr>
        <p:spPr/>
        <p:txBody>
          <a:bodyPr/>
          <a:lstStyle/>
          <a:p>
            <a:pPr marL="352425" indent="-352425">
              <a:buNone/>
            </a:pPr>
            <a:r>
              <a:rPr lang="en-US" altLang="en-US" dirty="0" smtClean="0">
                <a:latin typeface="Arial" charset="0"/>
                <a:cs typeface="Arial" charset="0"/>
              </a:rPr>
              <a:t>	In this topic, we will:</a:t>
            </a:r>
          </a:p>
          <a:p>
            <a:pPr lvl="1"/>
            <a:r>
              <a:rPr lang="en-US" altLang="en-US" dirty="0" smtClean="0">
                <a:latin typeface="Arial" charset="0"/>
                <a:cs typeface="Arial" charset="0"/>
              </a:rPr>
              <a:t>Ask what is computable</a:t>
            </a:r>
          </a:p>
          <a:p>
            <a:pPr lvl="1"/>
            <a:r>
              <a:rPr lang="en-US" altLang="en-US" dirty="0" smtClean="0">
                <a:latin typeface="Arial" charset="0"/>
                <a:cs typeface="Arial" charset="0"/>
              </a:rPr>
              <a:t>Describe a Turing machine</a:t>
            </a:r>
          </a:p>
          <a:p>
            <a:pPr lvl="1"/>
            <a:r>
              <a:rPr lang="en-US" altLang="en-US" dirty="0" smtClean="0">
                <a:latin typeface="Arial" charset="0"/>
                <a:cs typeface="Arial" charset="0"/>
              </a:rPr>
              <a:t>Define Turing completeness</a:t>
            </a:r>
          </a:p>
        </p:txBody>
      </p:sp>
    </p:spTree>
    <p:extLst>
      <p:ext uri="{BB962C8B-B14F-4D97-AF65-F5344CB8AC3E}">
        <p14:creationId xmlns:p14="http://schemas.microsoft.com/office/powerpoint/2010/main" val="2795960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mtClean="0">
                <a:latin typeface="Arial" charset="0"/>
                <a:cs typeface="Arial" charset="0"/>
              </a:rPr>
              <a:t>Computability</a:t>
            </a:r>
          </a:p>
        </p:txBody>
      </p:sp>
      <p:sp>
        <p:nvSpPr>
          <p:cNvPr id="21507"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After 22 steps, a group of five </a:t>
            </a:r>
            <a:r>
              <a:rPr lang="en-US" altLang="en-US" dirty="0" smtClean="0">
                <a:latin typeface="Arial" charset="0"/>
                <a:cs typeface="Arial" charset="0"/>
              </a:rPr>
              <a:t>ones </a:t>
            </a:r>
            <a:r>
              <a:rPr lang="en-US" altLang="en-US" dirty="0" smtClean="0">
                <a:latin typeface="Arial" charset="0"/>
                <a:cs typeface="Arial" charset="0"/>
              </a:rPr>
              <a:t>and a group of six </a:t>
            </a:r>
            <a:r>
              <a:rPr lang="en-US" altLang="en-US" dirty="0" smtClean="0">
                <a:latin typeface="Arial" charset="0"/>
                <a:cs typeface="Arial" charset="0"/>
              </a:rPr>
              <a:t>ones </a:t>
            </a:r>
            <a:r>
              <a:rPr lang="en-US" altLang="en-US" dirty="0" smtClean="0">
                <a:latin typeface="Arial" charset="0"/>
                <a:cs typeface="Arial" charset="0"/>
              </a:rPr>
              <a:t>are merged into a single group of eleven </a:t>
            </a:r>
            <a:r>
              <a:rPr lang="en-US" altLang="en-US" dirty="0" smtClean="0">
                <a:latin typeface="Arial" charset="0"/>
                <a:cs typeface="Arial" charset="0"/>
              </a:rPr>
              <a:t>ones</a:t>
            </a:r>
          </a:p>
          <a:p>
            <a:pPr lvl="1"/>
            <a:r>
              <a:rPr lang="en-US" altLang="en-US" dirty="0" smtClean="0">
                <a:latin typeface="Arial" charset="0"/>
                <a:cs typeface="Arial" charset="0"/>
              </a:rPr>
              <a:t>This represents 5 + 6 = 11</a:t>
            </a:r>
            <a:endParaRPr lang="en-US" altLang="en-US" dirty="0" smtClean="0">
              <a:latin typeface="Arial" charset="0"/>
              <a:cs typeface="Arial" charset="0"/>
            </a:endParaRPr>
          </a:p>
        </p:txBody>
      </p:sp>
      <p:pic>
        <p:nvPicPr>
          <p:cNvPr id="21508" name="Picture 4" descr="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3213100"/>
            <a:ext cx="7194550"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995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smtClean="0">
                <a:latin typeface="Arial" charset="0"/>
                <a:cs typeface="Arial" charset="0"/>
              </a:rPr>
              <a:t>Computability</a:t>
            </a:r>
          </a:p>
        </p:txBody>
      </p:sp>
      <p:sp>
        <p:nvSpPr>
          <p:cNvPr id="2355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What’s more remarkable is the </a:t>
            </a:r>
            <a:r>
              <a:rPr lang="en-US" altLang="en-US" i="1" dirty="0" smtClean="0">
                <a:latin typeface="Arial" charset="0"/>
                <a:cs typeface="Arial" charset="0"/>
              </a:rPr>
              <a:t>Turing-Church thesis</a:t>
            </a:r>
            <a:r>
              <a:rPr lang="en-US" altLang="en-US" dirty="0" smtClean="0">
                <a:latin typeface="Arial" charset="0"/>
                <a:cs typeface="Arial" charset="0"/>
              </a:rPr>
              <a:t>:</a:t>
            </a:r>
          </a:p>
          <a:p>
            <a:pPr lvl="1"/>
            <a:r>
              <a:rPr lang="en-US" altLang="en-US" dirty="0" smtClean="0">
                <a:latin typeface="Arial" charset="0"/>
                <a:cs typeface="Arial" charset="0"/>
              </a:rPr>
              <a:t>For any algorithm which can be calculated given arbitrary amounts of time and storage, there is an equivalent Turing machine for that algorithm</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This is a hypothesis; however, almost a century has not produced any </a:t>
            </a:r>
            <a:r>
              <a:rPr lang="en-US" altLang="en-US" dirty="0" smtClean="0">
                <a:latin typeface="Arial" charset="0"/>
                <a:cs typeface="Arial" charset="0"/>
              </a:rPr>
              <a:t>counter-examples</a:t>
            </a:r>
          </a:p>
          <a:p>
            <a:pPr>
              <a:buFont typeface="Arial" charset="0"/>
              <a:buNone/>
            </a:pPr>
            <a:endParaRPr lang="en-US" altLang="en-US" dirty="0">
              <a:latin typeface="Arial" charset="0"/>
              <a:cs typeface="Arial" charset="0"/>
            </a:endParaRPr>
          </a:p>
          <a:p>
            <a:pPr>
              <a:buNone/>
            </a:pPr>
            <a:r>
              <a:rPr lang="en-US" altLang="en-US" dirty="0" smtClean="0">
                <a:latin typeface="Arial" charset="0"/>
                <a:cs typeface="Arial" charset="0"/>
              </a:rPr>
              <a:t>	A </a:t>
            </a:r>
            <a:r>
              <a:rPr lang="en-US" altLang="en-US" dirty="0">
                <a:latin typeface="Arial" charset="0"/>
                <a:cs typeface="Arial" charset="0"/>
              </a:rPr>
              <a:t>computational system</a:t>
            </a:r>
          </a:p>
          <a:p>
            <a:pPr lvl="1"/>
            <a:r>
              <a:rPr lang="en-US" altLang="en-US" dirty="0">
                <a:latin typeface="Arial" charset="0"/>
                <a:cs typeface="Arial" charset="0"/>
              </a:rPr>
              <a:t>e.g., a programming language compiled into machine code and run on a processor</a:t>
            </a:r>
          </a:p>
          <a:p>
            <a:pPr>
              <a:buFontTx/>
              <a:buNone/>
            </a:pPr>
            <a:r>
              <a:rPr lang="en-US" altLang="en-US" dirty="0">
                <a:latin typeface="Arial" charset="0"/>
                <a:cs typeface="Arial" charset="0"/>
              </a:rPr>
              <a:t>	is said to be </a:t>
            </a:r>
            <a:r>
              <a:rPr lang="en-US" altLang="en-US" i="1" dirty="0">
                <a:latin typeface="Arial" charset="0"/>
                <a:cs typeface="Arial" charset="0"/>
              </a:rPr>
              <a:t>Turing complete</a:t>
            </a:r>
            <a:r>
              <a:rPr lang="en-US" altLang="en-US" dirty="0">
                <a:latin typeface="Arial" charset="0"/>
                <a:cs typeface="Arial" charset="0"/>
              </a:rPr>
              <a:t> if it can compute every function computable on a Turing machine</a:t>
            </a:r>
          </a:p>
          <a:p>
            <a:pPr>
              <a:buFont typeface="Arial" charset="0"/>
              <a:buNone/>
            </a:pPr>
            <a:endParaRPr lang="en-US" altLang="en-US" dirty="0" smtClean="0">
              <a:latin typeface="Arial" charset="0"/>
              <a:cs typeface="Arial" charset="0"/>
            </a:endParaRPr>
          </a:p>
          <a:p>
            <a:pPr lvl="1"/>
            <a:endParaRPr lang="en-US" altLang="en-US" dirty="0" smtClean="0">
              <a:latin typeface="Arial" charset="0"/>
              <a:cs typeface="Arial" charset="0"/>
            </a:endParaRPr>
          </a:p>
        </p:txBody>
      </p:sp>
    </p:spTree>
    <p:extLst>
      <p:ext uri="{BB962C8B-B14F-4D97-AF65-F5344CB8AC3E}">
        <p14:creationId xmlns:p14="http://schemas.microsoft.com/office/powerpoint/2010/main" val="316689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55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5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smtClean="0">
                <a:latin typeface="Arial" charset="0"/>
                <a:cs typeface="Arial" charset="0"/>
              </a:rPr>
              <a:t>Computability</a:t>
            </a:r>
          </a:p>
        </p:txBody>
      </p:sp>
      <p:sp>
        <p:nvSpPr>
          <p:cNvPr id="25603"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The converse appears to be true, too:</a:t>
            </a:r>
          </a:p>
          <a:p>
            <a:pPr lvl="1"/>
            <a:r>
              <a:rPr lang="en-US" altLang="en-US" dirty="0" smtClean="0">
                <a:latin typeface="Arial" charset="0"/>
                <a:cs typeface="Arial" charset="0"/>
              </a:rPr>
              <a:t>Any </a:t>
            </a:r>
            <a:r>
              <a:rPr lang="en-US" altLang="en-US" dirty="0" smtClean="0">
                <a:latin typeface="Arial" charset="0"/>
                <a:cs typeface="Arial" charset="0"/>
              </a:rPr>
              <a:t>function in any Turing complete computational system can also be computed using an appropriate Turing machine</a:t>
            </a:r>
          </a:p>
          <a:p>
            <a:pPr lvl="1"/>
            <a:r>
              <a:rPr lang="en-US" altLang="en-US" dirty="0" smtClean="0">
                <a:latin typeface="Arial" charset="0"/>
                <a:cs typeface="Arial" charset="0"/>
              </a:rPr>
              <a:t>Modern computers </a:t>
            </a:r>
            <a:r>
              <a:rPr lang="en-US" altLang="en-US" dirty="0" smtClean="0">
                <a:latin typeface="Arial" charset="0"/>
                <a:cs typeface="Arial" charset="0"/>
              </a:rPr>
              <a:t>are faster, </a:t>
            </a:r>
            <a:r>
              <a:rPr lang="en-US" altLang="en-US" dirty="0" smtClean="0">
                <a:latin typeface="Arial" charset="0"/>
                <a:cs typeface="Arial" charset="0"/>
              </a:rPr>
              <a:t>but they are not </a:t>
            </a:r>
            <a:r>
              <a:rPr lang="en-US" altLang="en-US" i="1" dirty="0" smtClean="0">
                <a:latin typeface="Arial" charset="0"/>
                <a:cs typeface="Arial" charset="0"/>
              </a:rPr>
              <a:t>more powerful</a:t>
            </a:r>
            <a:r>
              <a:rPr lang="en-US" altLang="en-US" dirty="0" smtClean="0">
                <a:latin typeface="Arial" charset="0"/>
                <a:cs typeface="Arial" charset="0"/>
              </a:rPr>
              <a:t> than a Turing machine</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Thus, the Turing machine well defines the concept of computability </a:t>
            </a:r>
            <a:r>
              <a:rPr lang="en-US" altLang="en-US" dirty="0" smtClean="0">
                <a:latin typeface="Arial" charset="0"/>
                <a:cs typeface="Arial" charset="0"/>
              </a:rPr>
              <a:t>as it is understood today</a:t>
            </a:r>
            <a:endParaRPr lang="en-US" altLang="en-US" dirty="0" smtClean="0">
              <a:latin typeface="Arial" charset="0"/>
              <a:cs typeface="Arial" charset="0"/>
            </a:endParaRPr>
          </a:p>
        </p:txBody>
      </p:sp>
    </p:spTree>
    <p:extLst>
      <p:ext uri="{BB962C8B-B14F-4D97-AF65-F5344CB8AC3E}">
        <p14:creationId xmlns:p14="http://schemas.microsoft.com/office/powerpoint/2010/main" val="39662277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smtClean="0">
                <a:latin typeface="Arial" charset="0"/>
                <a:cs typeface="Arial" charset="0"/>
              </a:rPr>
              <a:t>Computability</a:t>
            </a:r>
          </a:p>
        </p:txBody>
      </p:sp>
      <p:sp>
        <p:nvSpPr>
          <p:cNvPr id="26627"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Looking at some of the first computers, not all were Turing complete:</a:t>
            </a:r>
          </a:p>
          <a:p>
            <a:endParaRPr lang="en-US" altLang="en-US" dirty="0" smtClean="0">
              <a:latin typeface="Arial" charset="0"/>
              <a:cs typeface="Arial" charset="0"/>
            </a:endParaRPr>
          </a:p>
          <a:p>
            <a:endParaRPr lang="en-US" altLang="en-US" dirty="0" smtClean="0">
              <a:latin typeface="Arial" charset="0"/>
              <a:cs typeface="Arial" charset="0"/>
            </a:endParaRPr>
          </a:p>
          <a:p>
            <a:endParaRPr lang="en-US" altLang="en-US" dirty="0" smtClean="0">
              <a:latin typeface="Arial" charset="0"/>
              <a:cs typeface="Arial" charset="0"/>
            </a:endParaRPr>
          </a:p>
          <a:p>
            <a:endParaRPr lang="en-US" altLang="en-US" dirty="0" smtClean="0">
              <a:latin typeface="Arial" charset="0"/>
              <a:cs typeface="Arial" charset="0"/>
            </a:endParaRPr>
          </a:p>
          <a:p>
            <a:endParaRPr lang="en-US" altLang="en-US" dirty="0" smtClean="0">
              <a:latin typeface="Arial" charset="0"/>
              <a:cs typeface="Arial" charset="0"/>
            </a:endParaRPr>
          </a:p>
          <a:p>
            <a:pPr>
              <a:buFont typeface="Arial" charset="0"/>
              <a:buNone/>
            </a:pPr>
            <a:endParaRPr lang="en-US" altLang="en-US" dirty="0" smtClean="0">
              <a:latin typeface="Arial" charset="0"/>
              <a:cs typeface="Arial" charset="0"/>
            </a:endParaRPr>
          </a:p>
          <a:p>
            <a:pPr>
              <a:buFont typeface="Arial" charset="0"/>
              <a:buNone/>
            </a:pPr>
            <a:endParaRPr lang="en-US" altLang="en-US" dirty="0" smtClean="0">
              <a:latin typeface="Arial" charset="0"/>
              <a:cs typeface="Arial" charset="0"/>
            </a:endParaRP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Incidentally, </a:t>
            </a:r>
            <a:r>
              <a:rPr lang="en-US" altLang="en-US" dirty="0" err="1" smtClean="0">
                <a:latin typeface="Arial" charset="0"/>
                <a:cs typeface="Arial" charset="0"/>
              </a:rPr>
              <a:t>Zuse</a:t>
            </a:r>
            <a:r>
              <a:rPr lang="en-US" altLang="en-US" dirty="0" smtClean="0">
                <a:latin typeface="Arial" charset="0"/>
                <a:cs typeface="Arial" charset="0"/>
              </a:rPr>
              <a:t> was a civil engineer...</a:t>
            </a:r>
          </a:p>
        </p:txBody>
      </p:sp>
      <p:graphicFrame>
        <p:nvGraphicFramePr>
          <p:cNvPr id="379008" name="Group 128"/>
          <p:cNvGraphicFramePr>
            <a:graphicFrameLocks noGrp="1"/>
          </p:cNvGraphicFramePr>
          <p:nvPr/>
        </p:nvGraphicFramePr>
        <p:xfrm>
          <a:off x="395288" y="2133600"/>
          <a:ext cx="8569325" cy="2430463"/>
        </p:xfrm>
        <a:graphic>
          <a:graphicData uri="http://schemas.openxmlformats.org/drawingml/2006/table">
            <a:tbl>
              <a:tblPr/>
              <a:tblGrid>
                <a:gridCol w="2305050"/>
                <a:gridCol w="647700"/>
                <a:gridCol w="936625"/>
                <a:gridCol w="935037"/>
                <a:gridCol w="1081088"/>
                <a:gridCol w="1655762"/>
                <a:gridCol w="1008063"/>
              </a:tblGrid>
              <a:tr h="5631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Name</a:t>
                      </a:r>
                    </a:p>
                  </a:txBody>
                  <a:tcPr marL="90000" marR="90000" marT="46811" marB="46811" anchor="ctr" anchorCtr="1"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Date</a:t>
                      </a:r>
                    </a:p>
                  </a:txBody>
                  <a:tcPr marL="90000" marR="90000" marT="46811" marB="46811"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Place</a:t>
                      </a:r>
                    </a:p>
                  </a:txBody>
                  <a:tcPr marL="90000" marR="90000" marT="46811" marB="46811"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Decimal/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Binary</a:t>
                      </a:r>
                    </a:p>
                  </a:txBody>
                  <a:tcPr marL="90000" marR="90000" marT="46811" marB="46811"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Electronic</a:t>
                      </a:r>
                    </a:p>
                  </a:txBody>
                  <a:tcPr marL="90000" marR="90000" marT="46811" marB="46811"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Programmable</a:t>
                      </a:r>
                    </a:p>
                  </a:txBody>
                  <a:tcPr marL="90000" marR="90000" marT="46811" marB="46811"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Turing Complete</a:t>
                      </a:r>
                    </a:p>
                  </a:txBody>
                  <a:tcPr marL="90000" marR="90000" marT="46811" marB="46811" anchor="ctr" anchorCtr="1"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112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Zuse Z3</a:t>
                      </a:r>
                    </a:p>
                  </a:txBody>
                  <a:tcPr marT="45731" marB="45731"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1941</a:t>
                      </a:r>
                    </a:p>
                  </a:txBody>
                  <a:tcPr marT="45731" marB="4573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Germany</a:t>
                      </a:r>
                    </a:p>
                  </a:txBody>
                  <a:tcPr marT="45731" marB="4573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binary</a:t>
                      </a:r>
                    </a:p>
                  </a:txBody>
                  <a:tcPr marT="45731" marB="4573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No</a:t>
                      </a:r>
                    </a:p>
                  </a:txBody>
                  <a:tcPr marT="45731" marB="4573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Yes</a:t>
                      </a:r>
                    </a:p>
                  </a:txBody>
                  <a:tcPr marT="45731" marB="4573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Yes</a:t>
                      </a:r>
                    </a:p>
                  </a:txBody>
                  <a:tcPr marT="45731" marB="45731"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3CC33"/>
                    </a:solidFill>
                  </a:tcPr>
                </a:tc>
              </a:tr>
              <a:tr h="3112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Alanasoff-Berry Computer</a:t>
                      </a:r>
                    </a:p>
                  </a:txBody>
                  <a:tcPr marT="45731" marB="45731"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1941</a:t>
                      </a:r>
                    </a:p>
                  </a:txBody>
                  <a:tcPr marT="45731" marB="4573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USA</a:t>
                      </a:r>
                    </a:p>
                  </a:txBody>
                  <a:tcPr marT="45731" marB="4573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binary</a:t>
                      </a:r>
                    </a:p>
                  </a:txBody>
                  <a:tcPr marT="45731" marB="4573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Yes</a:t>
                      </a:r>
                    </a:p>
                  </a:txBody>
                  <a:tcPr marT="45731" marB="4573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No</a:t>
                      </a:r>
                    </a:p>
                  </a:txBody>
                  <a:tcPr marT="45731" marB="4573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No</a:t>
                      </a:r>
                    </a:p>
                  </a:txBody>
                  <a:tcPr marT="45731" marB="45731"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0000"/>
                    </a:solidFill>
                  </a:tcPr>
                </a:tc>
              </a:tr>
              <a:tr h="3128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Colossus</a:t>
                      </a:r>
                    </a:p>
                  </a:txBody>
                  <a:tcPr marT="45731" marB="45731"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1943</a:t>
                      </a:r>
                    </a:p>
                  </a:txBody>
                  <a:tcPr marT="45731" marB="4573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UK</a:t>
                      </a:r>
                    </a:p>
                  </a:txBody>
                  <a:tcPr marT="45731" marB="4573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binary</a:t>
                      </a:r>
                    </a:p>
                  </a:txBody>
                  <a:tcPr marT="45731" marB="4573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Yes</a:t>
                      </a:r>
                    </a:p>
                  </a:txBody>
                  <a:tcPr marT="45731" marB="4573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Partially</a:t>
                      </a:r>
                    </a:p>
                  </a:txBody>
                  <a:tcPr marT="45731" marB="4573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No</a:t>
                      </a:r>
                    </a:p>
                  </a:txBody>
                  <a:tcPr marT="45731" marB="45731"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0000"/>
                    </a:solidFill>
                  </a:tcPr>
                </a:tc>
              </a:tr>
              <a:tr h="3096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IBM ASCC</a:t>
                      </a:r>
                    </a:p>
                  </a:txBody>
                  <a:tcPr marT="45731" marB="45731"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1944</a:t>
                      </a:r>
                    </a:p>
                  </a:txBody>
                  <a:tcPr marT="45731" marB="4573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USA</a:t>
                      </a:r>
                    </a:p>
                  </a:txBody>
                  <a:tcPr marT="45731" marB="4573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decimal</a:t>
                      </a:r>
                    </a:p>
                  </a:txBody>
                  <a:tcPr marT="45731" marB="4573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No</a:t>
                      </a:r>
                    </a:p>
                  </a:txBody>
                  <a:tcPr marT="45731" marB="4573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Yes</a:t>
                      </a:r>
                    </a:p>
                  </a:txBody>
                  <a:tcPr marT="45731" marB="4573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Yes</a:t>
                      </a:r>
                    </a:p>
                  </a:txBody>
                  <a:tcPr marT="45731" marB="45731"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3CC33"/>
                    </a:solidFill>
                  </a:tcPr>
                </a:tc>
              </a:tr>
              <a:tr h="311223">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ENIAC</a:t>
                      </a:r>
                    </a:p>
                  </a:txBody>
                  <a:tcPr marL="90000" marR="90000" marT="46811" marB="46811"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1944</a:t>
                      </a:r>
                    </a:p>
                  </a:txBody>
                  <a:tcPr marT="45731" marB="4573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USA</a:t>
                      </a:r>
                    </a:p>
                  </a:txBody>
                  <a:tcPr marT="45731" marB="4573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decimal</a:t>
                      </a:r>
                    </a:p>
                  </a:txBody>
                  <a:tcPr marT="45731" marB="4573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Yes</a:t>
                      </a:r>
                    </a:p>
                  </a:txBody>
                  <a:tcPr marT="45731" marB="4573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Partially</a:t>
                      </a:r>
                    </a:p>
                  </a:txBody>
                  <a:tcPr marT="45731" marB="4573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Yes</a:t>
                      </a:r>
                    </a:p>
                  </a:txBody>
                  <a:tcPr marT="45731" marB="45731"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3CC33"/>
                    </a:solidFill>
                  </a:tcPr>
                </a:tc>
              </a:tr>
              <a:tr h="311223">
                <a:tc vMerge="1">
                  <a:txBody>
                    <a:bodyPr/>
                    <a:lstStyle/>
                    <a:p>
                      <a:endParaRPr lang="en-CA"/>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1948</a:t>
                      </a:r>
                    </a:p>
                  </a:txBody>
                  <a:tcPr marT="45731" marB="4573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USA</a:t>
                      </a:r>
                    </a:p>
                  </a:txBody>
                  <a:tcPr marT="45731" marB="4573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decimal</a:t>
                      </a:r>
                    </a:p>
                  </a:txBody>
                  <a:tcPr marT="45731" marB="4573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Yes</a:t>
                      </a:r>
                    </a:p>
                  </a:txBody>
                  <a:tcPr marT="45731" marB="4573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Yes</a:t>
                      </a:r>
                    </a:p>
                  </a:txBody>
                  <a:tcPr marT="45731" marB="4573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Yes</a:t>
                      </a:r>
                    </a:p>
                  </a:txBody>
                  <a:tcPr marT="45731" marB="45731"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33CC33"/>
                    </a:solidFill>
                  </a:tcPr>
                </a:tc>
              </a:tr>
            </a:tbl>
          </a:graphicData>
        </a:graphic>
      </p:graphicFrame>
      <p:sp>
        <p:nvSpPr>
          <p:cNvPr id="26693" name="Text Box 129"/>
          <p:cNvSpPr txBox="1">
            <a:spLocks noChangeArrowheads="1"/>
          </p:cNvSpPr>
          <p:nvPr/>
        </p:nvSpPr>
        <p:spPr bwMode="auto">
          <a:xfrm>
            <a:off x="5724128" y="6391353"/>
            <a:ext cx="3199915" cy="307777"/>
          </a:xfrm>
          <a:prstGeom prst="rect">
            <a:avLst/>
          </a:prstGeom>
          <a:noFill/>
          <a:ln w="9525">
            <a:noFill/>
            <a:miter lim="800000"/>
            <a:headEnd/>
            <a:tailEnd/>
          </a:ln>
        </p:spPr>
        <p:txBody>
          <a:bodyPr wrap="none">
            <a:spAutoFit/>
          </a:bodyPr>
          <a:lstStyle/>
          <a:p>
            <a:pPr>
              <a:defRPr/>
            </a:pPr>
            <a:r>
              <a:rPr lang="en-US" sz="1400" dirty="0">
                <a:solidFill>
                  <a:schemeClr val="tx1">
                    <a:lumMod val="50000"/>
                    <a:lumOff val="50000"/>
                  </a:schemeClr>
                </a:solidFill>
              </a:rPr>
              <a:t>http://en.wikipedia.org/wiki/Computers</a:t>
            </a:r>
          </a:p>
        </p:txBody>
      </p:sp>
    </p:spTree>
    <p:extLst>
      <p:ext uri="{BB962C8B-B14F-4D97-AF65-F5344CB8AC3E}">
        <p14:creationId xmlns:p14="http://schemas.microsoft.com/office/powerpoint/2010/main" val="36927724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smtClean="0">
                <a:latin typeface="Arial" charset="0"/>
                <a:cs typeface="Arial" charset="0"/>
              </a:rPr>
              <a:t>Computability</a:t>
            </a:r>
          </a:p>
        </p:txBody>
      </p:sp>
      <p:sp>
        <p:nvSpPr>
          <p:cNvPr id="2765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All modern programming languages are also Turing equivalent</a:t>
            </a:r>
          </a:p>
          <a:p>
            <a:pPr lvl="1"/>
            <a:r>
              <a:rPr lang="en-US" altLang="en-US" smtClean="0">
                <a:latin typeface="Arial" charset="0"/>
                <a:cs typeface="Arial" charset="0"/>
              </a:rPr>
              <a:t>thus, BASIC and C# are no worse than Java or C++</a:t>
            </a:r>
          </a:p>
        </p:txBody>
      </p:sp>
    </p:spTree>
    <p:extLst>
      <p:ext uri="{BB962C8B-B14F-4D97-AF65-F5344CB8AC3E}">
        <p14:creationId xmlns:p14="http://schemas.microsoft.com/office/powerpoint/2010/main" val="1070665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smtClean="0">
                <a:latin typeface="Arial" charset="0"/>
                <a:cs typeface="Arial" charset="0"/>
              </a:rPr>
              <a:t>Computability</a:t>
            </a:r>
          </a:p>
        </p:txBody>
      </p:sp>
      <p:sp>
        <p:nvSpPr>
          <p:cNvPr id="28675" name="Rectangle 3"/>
          <p:cNvSpPr>
            <a:spLocks noGrp="1" noChangeArrowheads="1"/>
          </p:cNvSpPr>
          <p:nvPr>
            <p:ph type="body" idx="1"/>
          </p:nvPr>
        </p:nvSpPr>
        <p:spPr>
          <a:xfrm>
            <a:off x="457200" y="1600200"/>
            <a:ext cx="8362950" cy="4525963"/>
          </a:xfrm>
        </p:spPr>
        <p:txBody>
          <a:bodyPr/>
          <a:lstStyle/>
          <a:p>
            <a:pPr>
              <a:buFont typeface="Arial" charset="0"/>
              <a:buNone/>
            </a:pPr>
            <a:r>
              <a:rPr lang="en-US" altLang="en-US" smtClean="0">
                <a:latin typeface="Arial" charset="0"/>
                <a:cs typeface="Arial" charset="0"/>
              </a:rPr>
              <a:t>	Some are, practically speaking, less useful:</a:t>
            </a:r>
          </a:p>
          <a:p>
            <a:pPr lvl="1"/>
            <a:r>
              <a:rPr lang="en-US" altLang="en-US" smtClean="0">
                <a:latin typeface="Arial" charset="0"/>
                <a:cs typeface="Arial" charset="0"/>
              </a:rPr>
              <a:t>this is a Turing-complete language with eight single-character commands</a:t>
            </a:r>
          </a:p>
          <a:p>
            <a:pPr lvl="1"/>
            <a:r>
              <a:rPr lang="en-US" altLang="en-US" smtClean="0">
                <a:latin typeface="Arial" charset="0"/>
                <a:cs typeface="Arial" charset="0"/>
              </a:rPr>
              <a:t>for the C++ equivalence, declare </a:t>
            </a:r>
            <a:r>
              <a:rPr lang="en-US" altLang="en-US" sz="2000" smtClean="0">
                <a:latin typeface="Consolas" pitchFamily="49" charset="0"/>
                <a:cs typeface="Consolas" pitchFamily="49" charset="0"/>
              </a:rPr>
              <a:t>char *ptr;</a:t>
            </a:r>
            <a:endParaRPr lang="en-US" altLang="en-US" sz="2400" smtClean="0">
              <a:latin typeface="Consolas" pitchFamily="49" charset="0"/>
              <a:cs typeface="Consolas" pitchFamily="49" charset="0"/>
            </a:endParaRPr>
          </a:p>
        </p:txBody>
      </p:sp>
      <p:graphicFrame>
        <p:nvGraphicFramePr>
          <p:cNvPr id="381001" name="Group 73"/>
          <p:cNvGraphicFramePr>
            <a:graphicFrameLocks noGrp="1"/>
          </p:cNvGraphicFramePr>
          <p:nvPr/>
        </p:nvGraphicFramePr>
        <p:xfrm>
          <a:off x="611188" y="2781300"/>
          <a:ext cx="7921625" cy="3505200"/>
        </p:xfrm>
        <a:graphic>
          <a:graphicData uri="http://schemas.openxmlformats.org/drawingml/2006/table">
            <a:tbl>
              <a:tblPr/>
              <a:tblGrid>
                <a:gridCol w="757487"/>
                <a:gridCol w="4891248"/>
                <a:gridCol w="2272890"/>
              </a:tblGrid>
              <a:tr h="1698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Char</a:t>
                      </a:r>
                    </a:p>
                  </a:txBody>
                  <a:tcPr marL="91449" marR="91449"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Operation</a:t>
                      </a:r>
                    </a:p>
                  </a:txBody>
                  <a:tcPr marL="91449" marR="9144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C++ Equivalent</a:t>
                      </a:r>
                    </a:p>
                  </a:txBody>
                  <a:tcPr marL="91449" marR="91449"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1698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Courier New" pitchFamily="49" charset="0"/>
                        </a:rPr>
                        <a:t>&gt;</a:t>
                      </a:r>
                    </a:p>
                  </a:txBody>
                  <a:tcPr marL="91449" marR="91449"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increment the pointer</a:t>
                      </a:r>
                    </a:p>
                  </a:txBody>
                  <a:tcPr marL="91449" marR="9144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rPr>
                        <a:t>++ptr;</a:t>
                      </a:r>
                    </a:p>
                  </a:txBody>
                  <a:tcPr marL="91449" marR="91449"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1698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rPr>
                        <a:t>&lt;</a:t>
                      </a:r>
                    </a:p>
                  </a:txBody>
                  <a:tcPr marL="91449" marR="91449"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decrement the pointer</a:t>
                      </a:r>
                    </a:p>
                  </a:txBody>
                  <a:tcPr marL="91449" marR="9144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rPr>
                        <a:t>--ptr;</a:t>
                      </a:r>
                    </a:p>
                  </a:txBody>
                  <a:tcPr marL="91449" marR="91449"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1698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rPr>
                        <a:t>+</a:t>
                      </a:r>
                    </a:p>
                  </a:txBody>
                  <a:tcPr marL="91449" marR="91449"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increment the byte at the pointer</a:t>
                      </a:r>
                    </a:p>
                  </a:txBody>
                  <a:tcPr marL="91449" marR="9144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rPr>
                        <a:t>++(*ptr);</a:t>
                      </a:r>
                    </a:p>
                  </a:txBody>
                  <a:tcPr marL="91449" marR="91449"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168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rPr>
                        <a:t>–</a:t>
                      </a:r>
                    </a:p>
                  </a:txBody>
                  <a:tcPr marL="91449" marR="91449"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decrement the byte at the pointer</a:t>
                      </a:r>
                    </a:p>
                  </a:txBody>
                  <a:tcPr marL="91449" marR="9144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rPr>
                        <a:t>--(*ptr);</a:t>
                      </a:r>
                    </a:p>
                  </a:txBody>
                  <a:tcPr marL="91449" marR="91449"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1698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rPr>
                        <a:t>.</a:t>
                      </a:r>
                    </a:p>
                  </a:txBody>
                  <a:tcPr marL="91449" marR="91449"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output the value the byte</a:t>
                      </a:r>
                    </a:p>
                  </a:txBody>
                  <a:tcPr marL="91449" marR="9144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rPr>
                        <a:t>putchar(*ptr);</a:t>
                      </a:r>
                    </a:p>
                  </a:txBody>
                  <a:tcPr marL="91449" marR="91449"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1698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rPr>
                        <a:t>,</a:t>
                      </a:r>
                    </a:p>
                  </a:txBody>
                  <a:tcPr marL="91449" marR="91449"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input one byte and store it at the pointer</a:t>
                      </a:r>
                    </a:p>
                  </a:txBody>
                  <a:tcPr marL="91449" marR="9144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rPr>
                        <a:t>*ptr = getchar();</a:t>
                      </a:r>
                    </a:p>
                  </a:txBody>
                  <a:tcPr marL="91449" marR="91449"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1698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rPr>
                        <a:t>[</a:t>
                      </a:r>
                    </a:p>
                  </a:txBody>
                  <a:tcPr marL="90008" marR="90008" marT="46800" marB="46800" anchor="ctr" anchorCtr="1"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jump forward to the command after the matching </a:t>
                      </a:r>
                      <a:r>
                        <a:rPr kumimoji="0" lang="en-US" sz="1600" b="1" i="0" u="none" strike="noStrike" cap="none" normalizeH="0" baseline="0" dirty="0" smtClean="0">
                          <a:ln>
                            <a:noFill/>
                          </a:ln>
                          <a:solidFill>
                            <a:schemeClr val="tx1"/>
                          </a:solidFill>
                          <a:effectLst/>
                          <a:latin typeface="Courier New" pitchFamily="49" charset="0"/>
                        </a:rPr>
                        <a:t>]</a:t>
                      </a:r>
                      <a:r>
                        <a:rPr kumimoji="0" lang="en-US" sz="1600" b="0" i="0" u="none" strike="noStrike" cap="none" normalizeH="0" baseline="0" dirty="0" smtClean="0">
                          <a:ln>
                            <a:noFill/>
                          </a:ln>
                          <a:solidFill>
                            <a:schemeClr val="tx1"/>
                          </a:solidFill>
                          <a:effectLst/>
                          <a:latin typeface="Arial" charset="0"/>
                        </a:rPr>
                        <a:t> if the byte at the pointer is zero</a:t>
                      </a:r>
                    </a:p>
                  </a:txBody>
                  <a:tcPr marL="91449" marR="9144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Courier New" pitchFamily="49" charset="0"/>
                        </a:rPr>
                        <a:t>while( *</a:t>
                      </a:r>
                      <a:r>
                        <a:rPr kumimoji="0" lang="en-US" sz="1600" b="1" i="0" u="none" strike="noStrike" cap="none" normalizeH="0" baseline="0" dirty="0" err="1" smtClean="0">
                          <a:ln>
                            <a:noFill/>
                          </a:ln>
                          <a:solidFill>
                            <a:schemeClr val="tx1"/>
                          </a:solidFill>
                          <a:effectLst/>
                          <a:latin typeface="Courier New" pitchFamily="49" charset="0"/>
                        </a:rPr>
                        <a:t>ptr</a:t>
                      </a:r>
                      <a:r>
                        <a:rPr kumimoji="0" lang="en-US" sz="1600" b="1" i="0" u="none" strike="noStrike" cap="none" normalizeH="0" baseline="0" dirty="0" smtClean="0">
                          <a:ln>
                            <a:noFill/>
                          </a:ln>
                          <a:solidFill>
                            <a:schemeClr val="tx1"/>
                          </a:solidFill>
                          <a:effectLst/>
                          <a:latin typeface="Courier New" pitchFamily="49" charset="0"/>
                        </a:rPr>
                        <a:t> ) {</a:t>
                      </a:r>
                    </a:p>
                  </a:txBody>
                  <a:tcPr marL="91449" marR="91449"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1698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Courier New" pitchFamily="49" charset="0"/>
                        </a:rPr>
                        <a:t>]</a:t>
                      </a:r>
                    </a:p>
                  </a:txBody>
                  <a:tcPr marL="90008" marR="90008" marT="46800" marB="46800" anchor="ctr" anchorCtr="1"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jump back to the command after the matching </a:t>
                      </a:r>
                      <a:r>
                        <a:rPr kumimoji="0" lang="en-US" sz="1600" b="1" i="0" u="none" strike="noStrike" cap="none" normalizeH="0" baseline="0" smtClean="0">
                          <a:ln>
                            <a:noFill/>
                          </a:ln>
                          <a:solidFill>
                            <a:schemeClr val="tx1"/>
                          </a:solidFill>
                          <a:effectLst/>
                          <a:latin typeface="Courier New" pitchFamily="49" charset="0"/>
                        </a:rPr>
                        <a:t>[</a:t>
                      </a:r>
                      <a:r>
                        <a:rPr kumimoji="0" lang="en-US" sz="1600" b="0" i="0" u="none" strike="noStrike" cap="none" normalizeH="0" baseline="0" smtClean="0">
                          <a:ln>
                            <a:noFill/>
                          </a:ln>
                          <a:solidFill>
                            <a:schemeClr val="tx1"/>
                          </a:solidFill>
                          <a:effectLst/>
                          <a:latin typeface="Arial" charset="0"/>
                        </a:rPr>
                        <a:t> if the byte at the pointer is nonzero</a:t>
                      </a:r>
                    </a:p>
                  </a:txBody>
                  <a:tcPr marL="91449" marR="9144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Courier New" pitchFamily="49" charset="0"/>
                        </a:rPr>
                        <a:t>}</a:t>
                      </a:r>
                    </a:p>
                  </a:txBody>
                  <a:tcPr marL="91449" marR="91449"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
        <p:nvSpPr>
          <p:cNvPr id="28718" name="Text Box 72"/>
          <p:cNvSpPr txBox="1">
            <a:spLocks noChangeArrowheads="1"/>
          </p:cNvSpPr>
          <p:nvPr/>
        </p:nvSpPr>
        <p:spPr bwMode="auto">
          <a:xfrm>
            <a:off x="4408488" y="6302375"/>
            <a:ext cx="3867150" cy="366713"/>
          </a:xfrm>
          <a:prstGeom prst="rect">
            <a:avLst/>
          </a:prstGeom>
          <a:noFill/>
          <a:ln w="9525">
            <a:noFill/>
            <a:miter lim="800000"/>
            <a:headEnd/>
            <a:tailEnd/>
          </a:ln>
        </p:spPr>
        <p:txBody>
          <a:bodyPr wrap="none">
            <a:spAutoFit/>
          </a:bodyPr>
          <a:lstStyle/>
          <a:p>
            <a:pPr>
              <a:defRPr/>
            </a:pPr>
            <a:r>
              <a:rPr lang="en-US">
                <a:solidFill>
                  <a:schemeClr val="tx1">
                    <a:lumMod val="50000"/>
                    <a:lumOff val="50000"/>
                  </a:schemeClr>
                </a:solidFill>
              </a:rPr>
              <a:t>http://en.wikipedia.org/wiki/Brainfuck</a:t>
            </a:r>
          </a:p>
        </p:txBody>
      </p:sp>
    </p:spTree>
    <p:extLst>
      <p:ext uri="{BB962C8B-B14F-4D97-AF65-F5344CB8AC3E}">
        <p14:creationId xmlns:p14="http://schemas.microsoft.com/office/powerpoint/2010/main" val="2894134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None/>
              <a:defRPr/>
            </a:pPr>
            <a:r>
              <a:rPr lang="en-US" sz="1400" dirty="0" smtClean="0">
                <a:latin typeface="Arial" charset="0"/>
                <a:cs typeface="Arial" charset="0"/>
              </a:rPr>
              <a:t>	Wikipedia, http://en.wikipedia.org/wiki/</a:t>
            </a:r>
            <a:r>
              <a:rPr lang="en-CA" sz="1400" dirty="0"/>
              <a:t>Computability</a:t>
            </a:r>
          </a:p>
          <a:p>
            <a:pPr marL="533400" indent="-533400">
              <a:buNone/>
              <a:defRPr/>
            </a:pPr>
            <a:r>
              <a:rPr lang="en-US" sz="1400" dirty="0">
                <a:latin typeface="Arial" charset="0"/>
                <a:cs typeface="Arial" charset="0"/>
              </a:rPr>
              <a:t>	Wikipedia, http://</a:t>
            </a:r>
            <a:r>
              <a:rPr lang="en-US" sz="1400" dirty="0" smtClean="0">
                <a:latin typeface="Arial" charset="0"/>
                <a:cs typeface="Arial" charset="0"/>
              </a:rPr>
              <a:t>en.wikipedia.org/wiki/</a:t>
            </a:r>
            <a:r>
              <a:rPr lang="en-CA" sz="1400" dirty="0" err="1"/>
              <a:t>Turing_machine</a:t>
            </a:r>
            <a:endParaRPr lang="en-CA" sz="1400" dirty="0"/>
          </a:p>
          <a:p>
            <a:pPr marL="533400" indent="-533400">
              <a:buNone/>
              <a:defRPr/>
            </a:pPr>
            <a:r>
              <a:rPr lang="en-US" sz="1400" dirty="0" smtClean="0">
                <a:latin typeface="Arial" charset="0"/>
                <a:cs typeface="Arial" charset="0"/>
              </a:rPr>
              <a:t>	Wikipedia</a:t>
            </a:r>
            <a:r>
              <a:rPr lang="en-US" sz="1400" dirty="0">
                <a:latin typeface="Arial" charset="0"/>
                <a:cs typeface="Arial" charset="0"/>
              </a:rPr>
              <a:t>, http://</a:t>
            </a:r>
            <a:r>
              <a:rPr lang="en-US" sz="1400" dirty="0" smtClean="0">
                <a:latin typeface="Arial" charset="0"/>
                <a:cs typeface="Arial" charset="0"/>
              </a:rPr>
              <a:t>en.wikipedia.org/wiki/</a:t>
            </a:r>
            <a:r>
              <a:rPr lang="en-CA" sz="1400" dirty="0"/>
              <a:t>Church–</a:t>
            </a:r>
            <a:r>
              <a:rPr lang="en-CA" sz="1400" dirty="0" err="1"/>
              <a:t>Turing_thesis</a:t>
            </a:r>
            <a:endParaRPr lang="en-CA" sz="1400" dirty="0"/>
          </a:p>
          <a:p>
            <a:pPr marL="533400" indent="-533400">
              <a:buFontTx/>
              <a:buNone/>
              <a:defRPr/>
            </a:pPr>
            <a:endParaRPr lang="en-US" sz="1400" dirty="0" smtClean="0">
              <a:latin typeface="Arial" charset="0"/>
              <a:cs typeface="Arial" charset="0"/>
            </a:endParaRPr>
          </a:p>
          <a:p>
            <a:pPr marL="533400" indent="-533400" algn="just">
              <a:buFont typeface="Arial" charset="0"/>
              <a:buNone/>
              <a:defRPr/>
            </a:pPr>
            <a:r>
              <a:rPr lang="en-US" sz="1400" dirty="0" smtClean="0">
                <a:solidFill>
                  <a:schemeClr val="tx1">
                    <a:lumMod val="65000"/>
                    <a:lumOff val="35000"/>
                  </a:schemeClr>
                </a:solidFill>
                <a:latin typeface="Arial" charset="0"/>
                <a:cs typeface="Arial" charset="0"/>
              </a:rPr>
              <a:t>	These slides are provided for the ECE 250</a:t>
            </a:r>
            <a:r>
              <a:rPr lang="en-US" sz="1400" i="1" dirty="0" smtClean="0">
                <a:solidFill>
                  <a:schemeClr val="tx1">
                    <a:lumMod val="65000"/>
                    <a:lumOff val="35000"/>
                  </a:schemeClr>
                </a:solidFill>
                <a:latin typeface="Arial" charset="0"/>
                <a:cs typeface="Arial" charset="0"/>
              </a:rPr>
              <a:t> Algorithms and Data Structures</a:t>
            </a:r>
            <a:r>
              <a:rPr lang="en-US" sz="1400" dirty="0" smtClean="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mtClean="0">
                <a:latin typeface="Arial" charset="0"/>
                <a:cs typeface="Arial" charset="0"/>
              </a:rPr>
              <a:t>Computability</a:t>
            </a:r>
          </a:p>
        </p:txBody>
      </p:sp>
      <p:sp>
        <p:nvSpPr>
          <p:cNvPr id="614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How do we define what is and what is not computable?</a:t>
            </a:r>
          </a:p>
          <a:p>
            <a:pPr lvl="1"/>
            <a:r>
              <a:rPr lang="en-US" altLang="en-US" smtClean="0">
                <a:latin typeface="Arial" charset="0"/>
                <a:cs typeface="Arial" charset="0"/>
              </a:rPr>
              <a:t>Is it possible to write a C++ function which cannot be written using Pascal, Java, or C#, or vice versa?</a:t>
            </a:r>
          </a:p>
          <a:p>
            <a:pPr lvl="1"/>
            <a:r>
              <a:rPr lang="en-US" altLang="en-US" smtClean="0">
                <a:latin typeface="Arial" charset="0"/>
                <a:cs typeface="Arial" charset="0"/>
              </a:rPr>
              <a:t>For example, do pointers (not available in Java) make C++ more </a:t>
            </a:r>
            <a:r>
              <a:rPr lang="en-US" altLang="en-US" i="1" smtClean="0">
                <a:latin typeface="Arial" charset="0"/>
                <a:cs typeface="Arial" charset="0"/>
              </a:rPr>
              <a:t>powerful</a:t>
            </a:r>
            <a:r>
              <a:rPr lang="en-US" altLang="en-US" smtClean="0">
                <a:latin typeface="Arial" charset="0"/>
                <a:cs typeface="Arial" charset="0"/>
              </a:rPr>
              <a:t> than Java?</a:t>
            </a:r>
          </a:p>
          <a:p>
            <a:pPr lvl="1"/>
            <a:r>
              <a:rPr lang="en-US" altLang="en-US" smtClean="0">
                <a:latin typeface="Arial" charset="0"/>
                <a:cs typeface="Arial" charset="0"/>
              </a:rPr>
              <a:t>Is BASIC really that bad?</a:t>
            </a:r>
          </a:p>
        </p:txBody>
      </p:sp>
    </p:spTree>
    <p:extLst>
      <p:ext uri="{BB962C8B-B14F-4D97-AF65-F5344CB8AC3E}">
        <p14:creationId xmlns:p14="http://schemas.microsoft.com/office/powerpoint/2010/main" val="653068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mtClean="0">
                <a:latin typeface="Arial" charset="0"/>
                <a:cs typeface="Arial" charset="0"/>
              </a:rPr>
              <a:t>Computability</a:t>
            </a:r>
          </a:p>
        </p:txBody>
      </p:sp>
      <p:sp>
        <p:nvSpPr>
          <p:cNvPr id="6147"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Consider INTERCAL</a:t>
            </a:r>
          </a:p>
          <a:p>
            <a:pPr lvl="1"/>
            <a:r>
              <a:rPr lang="en-US" altLang="en-US" dirty="0" smtClean="0">
                <a:latin typeface="Arial" charset="0"/>
                <a:cs typeface="Arial" charset="0"/>
              </a:rPr>
              <a:t>16-bit integers		</a:t>
            </a:r>
            <a:r>
              <a:rPr lang="en-US" altLang="en-US" dirty="0" smtClean="0">
                <a:latin typeface="Consolas" panose="020B0609020204030204" pitchFamily="49" charset="0"/>
                <a:cs typeface="Consolas" panose="020B0609020204030204" pitchFamily="49" charset="0"/>
              </a:rPr>
              <a:t>.1 … .65535</a:t>
            </a:r>
          </a:p>
          <a:p>
            <a:pPr lvl="1"/>
            <a:r>
              <a:rPr lang="en-US" altLang="en-US" dirty="0" smtClean="0">
                <a:latin typeface="Arial" charset="0"/>
                <a:cs typeface="Arial" charset="0"/>
              </a:rPr>
              <a:t>32-bit integers		</a:t>
            </a:r>
            <a:r>
              <a:rPr lang="en-US" altLang="en-US" dirty="0" smtClean="0">
                <a:latin typeface="Consolas" panose="020B0609020204030204" pitchFamily="49" charset="0"/>
                <a:cs typeface="Consolas" panose="020B0609020204030204" pitchFamily="49" charset="0"/>
              </a:rPr>
              <a:t>,1 … ,65535</a:t>
            </a:r>
          </a:p>
          <a:p>
            <a:pPr lvl="1"/>
            <a:r>
              <a:rPr lang="en-US" altLang="en-US" dirty="0" smtClean="0">
                <a:latin typeface="Arial" charset="0"/>
                <a:cs typeface="Arial" charset="0"/>
              </a:rPr>
              <a:t>Arrays of 16-bit integers	</a:t>
            </a:r>
            <a:r>
              <a:rPr lang="en-US" altLang="en-US" dirty="0" smtClean="0">
                <a:latin typeface="Consolas" panose="020B0609020204030204" pitchFamily="49" charset="0"/>
                <a:cs typeface="Consolas" panose="020B0609020204030204" pitchFamily="49" charset="0"/>
              </a:rPr>
              <a:t>:1 … :65535</a:t>
            </a:r>
          </a:p>
          <a:p>
            <a:pPr lvl="1"/>
            <a:r>
              <a:rPr lang="en-US" altLang="en-US" dirty="0">
                <a:latin typeface="Arial" charset="0"/>
                <a:cs typeface="Arial" charset="0"/>
              </a:rPr>
              <a:t>Arrays of </a:t>
            </a:r>
            <a:r>
              <a:rPr lang="en-US" altLang="en-US" dirty="0" smtClean="0">
                <a:latin typeface="Arial" charset="0"/>
                <a:cs typeface="Arial" charset="0"/>
              </a:rPr>
              <a:t>32-bit </a:t>
            </a:r>
            <a:r>
              <a:rPr lang="en-US" altLang="en-US" dirty="0">
                <a:latin typeface="Arial" charset="0"/>
                <a:cs typeface="Arial" charset="0"/>
              </a:rPr>
              <a:t>integers	</a:t>
            </a:r>
            <a:r>
              <a:rPr lang="en-US" altLang="en-US" dirty="0" smtClean="0">
                <a:latin typeface="Consolas" panose="020B0609020204030204" pitchFamily="49" charset="0"/>
                <a:cs typeface="Consolas" panose="020B0609020204030204" pitchFamily="49" charset="0"/>
              </a:rPr>
              <a:t>;1 </a:t>
            </a:r>
            <a:r>
              <a:rPr lang="en-US" altLang="en-US" dirty="0">
                <a:latin typeface="Consolas" panose="020B0609020204030204" pitchFamily="49" charset="0"/>
                <a:cs typeface="Consolas" panose="020B0609020204030204" pitchFamily="49" charset="0"/>
              </a:rPr>
              <a:t>… ;</a:t>
            </a:r>
            <a:r>
              <a:rPr lang="en-US" altLang="en-US" dirty="0" smtClean="0">
                <a:latin typeface="Consolas" panose="020B0609020204030204" pitchFamily="49" charset="0"/>
                <a:cs typeface="Consolas" panose="020B0609020204030204" pitchFamily="49" charset="0"/>
              </a:rPr>
              <a:t>65535</a:t>
            </a:r>
            <a:endParaRPr lang="en-US" altLang="en-US" dirty="0">
              <a:latin typeface="Consolas" panose="020B0609020204030204" pitchFamily="49" charset="0"/>
              <a:cs typeface="Consolas" panose="020B0609020204030204" pitchFamily="49" charset="0"/>
            </a:endParaRPr>
          </a:p>
          <a:p>
            <a:pPr lvl="1"/>
            <a:r>
              <a:rPr lang="en-US" altLang="en-US" dirty="0" smtClean="0">
                <a:latin typeface="Arial" charset="0"/>
                <a:cs typeface="Arial" charset="0"/>
              </a:rPr>
              <a:t>Each variable has its own stack</a:t>
            </a:r>
          </a:p>
          <a:p>
            <a:pPr lvl="2"/>
            <a:r>
              <a:rPr lang="en-US" altLang="en-US" dirty="0" smtClean="0">
                <a:latin typeface="Arial" charset="0"/>
                <a:cs typeface="Arial" charset="0"/>
              </a:rPr>
              <a:t>You can push the current value onto the stack, or pop back a previous value</a:t>
            </a:r>
          </a:p>
          <a:p>
            <a:pPr lvl="1"/>
            <a:r>
              <a:rPr lang="en-US" altLang="en-US" dirty="0" smtClean="0">
                <a:latin typeface="Arial" charset="0"/>
                <a:cs typeface="Arial" charset="0"/>
              </a:rPr>
              <a:t>There are five operations:</a:t>
            </a:r>
            <a:r>
              <a:rPr lang="en-US" altLang="en-US" dirty="0">
                <a:latin typeface="Arial" charset="0"/>
                <a:cs typeface="Arial" charset="0"/>
              </a:rPr>
              <a:t> </a:t>
            </a:r>
            <a:r>
              <a:rPr lang="en-US" altLang="en-US" dirty="0" smtClean="0">
                <a:latin typeface="Arial" charset="0"/>
                <a:cs typeface="Arial" charset="0"/>
              </a:rPr>
              <a:t> interleave, select, and, or, </a:t>
            </a:r>
            <a:r>
              <a:rPr lang="en-US" altLang="en-US" dirty="0" err="1" smtClean="0">
                <a:latin typeface="Arial" charset="0"/>
                <a:cs typeface="Arial" charset="0"/>
              </a:rPr>
              <a:t>xor</a:t>
            </a:r>
            <a:endParaRPr lang="en-US" altLang="en-US" dirty="0" smtClean="0">
              <a:latin typeface="Arial" charset="0"/>
              <a:cs typeface="Arial" charset="0"/>
            </a:endParaRPr>
          </a:p>
          <a:p>
            <a:pPr lvl="1"/>
            <a:endParaRPr lang="en-US" altLang="en-US" dirty="0">
              <a:latin typeface="Arial" charset="0"/>
              <a:cs typeface="Arial" charset="0"/>
            </a:endParaRPr>
          </a:p>
          <a:p>
            <a:pPr marL="352425" indent="-352425">
              <a:buNone/>
            </a:pPr>
            <a:r>
              <a:rPr lang="en-US" altLang="en-US" dirty="0" smtClean="0">
                <a:latin typeface="Arial" charset="0"/>
                <a:cs typeface="Arial" charset="0"/>
              </a:rPr>
              <a:t>	Can you do everything you do in C in INTERCAL and vice versa?</a:t>
            </a:r>
          </a:p>
        </p:txBody>
      </p:sp>
    </p:spTree>
    <p:extLst>
      <p:ext uri="{BB962C8B-B14F-4D97-AF65-F5344CB8AC3E}">
        <p14:creationId xmlns:p14="http://schemas.microsoft.com/office/powerpoint/2010/main" val="3900014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smtClean="0">
                <a:latin typeface="Arial" charset="0"/>
                <a:cs typeface="Arial" charset="0"/>
              </a:rPr>
              <a:t>Computability</a:t>
            </a:r>
          </a:p>
        </p:txBody>
      </p:sp>
      <p:sp>
        <p:nvSpPr>
          <p:cNvPr id="7171"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Does computability depend on the processor?</a:t>
            </a:r>
          </a:p>
          <a:p>
            <a:pPr lvl="1"/>
            <a:r>
              <a:rPr lang="en-US" altLang="en-US" dirty="0" smtClean="0">
                <a:latin typeface="Arial" charset="0"/>
                <a:cs typeface="Arial" charset="0"/>
              </a:rPr>
              <a:t>The VAX had a machine instruction </a:t>
            </a:r>
            <a:r>
              <a:rPr lang="en-US" altLang="en-US" b="1" dirty="0" smtClean="0">
                <a:latin typeface="Courier New" pitchFamily="49" charset="0"/>
                <a:cs typeface="Arial" charset="0"/>
              </a:rPr>
              <a:t>POLY</a:t>
            </a:r>
            <a:r>
              <a:rPr lang="en-US" altLang="en-US" dirty="0" smtClean="0">
                <a:latin typeface="Arial" charset="0"/>
                <a:cs typeface="Arial" charset="0"/>
              </a:rPr>
              <a:t> for polynomial evaluation using Horner’s rule</a:t>
            </a:r>
          </a:p>
          <a:p>
            <a:pPr lvl="1"/>
            <a:r>
              <a:rPr lang="en-US" altLang="en-US" dirty="0" smtClean="0">
                <a:latin typeface="Arial" charset="0"/>
                <a:cs typeface="Arial" charset="0"/>
              </a:rPr>
              <a:t>Is the instruction set of the Intel Core 2 processor significantly different from the Motorola MC6800?</a:t>
            </a:r>
          </a:p>
        </p:txBody>
      </p:sp>
    </p:spTree>
    <p:extLst>
      <p:ext uri="{BB962C8B-B14F-4D97-AF65-F5344CB8AC3E}">
        <p14:creationId xmlns:p14="http://schemas.microsoft.com/office/powerpoint/2010/main" val="2373919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mtClean="0">
                <a:latin typeface="Arial" charset="0"/>
                <a:cs typeface="Arial" charset="0"/>
              </a:rPr>
              <a:t>Computability</a:t>
            </a:r>
          </a:p>
        </p:txBody>
      </p:sp>
      <p:sp>
        <p:nvSpPr>
          <p:cNvPr id="819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To study computability, Alan Turing developed a simple and basic but surprisingly powerful symbol-manipulating device:</a:t>
            </a:r>
          </a:p>
          <a:p>
            <a:pPr lvl="1"/>
            <a:r>
              <a:rPr lang="en-US" altLang="en-US" dirty="0" smtClean="0">
                <a:latin typeface="Arial" charset="0"/>
                <a:cs typeface="Arial" charset="0"/>
              </a:rPr>
              <a:t>He called it the </a:t>
            </a:r>
            <a:r>
              <a:rPr lang="en-US" altLang="en-US" i="1" dirty="0" smtClean="0">
                <a:latin typeface="Arial" charset="0"/>
                <a:cs typeface="Arial" charset="0"/>
              </a:rPr>
              <a:t>a</a:t>
            </a:r>
            <a:r>
              <a:rPr lang="en-US" altLang="en-US" dirty="0" smtClean="0">
                <a:latin typeface="Arial" charset="0"/>
                <a:cs typeface="Arial" charset="0"/>
              </a:rPr>
              <a:t>-machine (for </a:t>
            </a:r>
            <a:r>
              <a:rPr lang="en-US" altLang="en-US" i="1" dirty="0" smtClean="0">
                <a:latin typeface="Arial" charset="0"/>
                <a:cs typeface="Arial" charset="0"/>
              </a:rPr>
              <a:t>a</a:t>
            </a:r>
            <a:r>
              <a:rPr lang="en-US" altLang="en-US" dirty="0" smtClean="0">
                <a:latin typeface="Arial" charset="0"/>
                <a:cs typeface="Arial" charset="0"/>
              </a:rPr>
              <a:t>utomatic)</a:t>
            </a:r>
          </a:p>
          <a:p>
            <a:pPr lvl="1"/>
            <a:r>
              <a:rPr lang="en-US" altLang="en-US" dirty="0" smtClean="0">
                <a:latin typeface="Arial" charset="0"/>
                <a:cs typeface="Arial" charset="0"/>
              </a:rPr>
              <a:t>It has since been christened the </a:t>
            </a:r>
            <a:r>
              <a:rPr lang="en-US" altLang="en-US" i="1" dirty="0" smtClean="0">
                <a:latin typeface="Arial" charset="0"/>
                <a:cs typeface="Arial" charset="0"/>
              </a:rPr>
              <a:t>Turing machine</a:t>
            </a:r>
            <a:endParaRPr lang="en-US" altLang="en-US" dirty="0" smtClean="0">
              <a:latin typeface="Arial" charset="0"/>
              <a:cs typeface="Arial" charset="0"/>
            </a:endParaRPr>
          </a:p>
          <a:p>
            <a:pPr lvl="1"/>
            <a:r>
              <a:rPr lang="en-US" altLang="en-US" dirty="0" smtClean="0">
                <a:latin typeface="Arial" charset="0"/>
                <a:cs typeface="Arial" charset="0"/>
              </a:rPr>
              <a:t>First described in 1936</a:t>
            </a:r>
          </a:p>
          <a:p>
            <a:pPr lvl="2"/>
            <a:r>
              <a:rPr lang="en-US" altLang="en-US" dirty="0" smtClean="0">
                <a:latin typeface="Arial" charset="0"/>
                <a:cs typeface="Arial" charset="0"/>
              </a:rPr>
              <a:t>Five years before the first computer (the Z3)</a:t>
            </a: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4438" y="2349500"/>
            <a:ext cx="2554287"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1542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1" descr="ts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5157788"/>
            <a:ext cx="72009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p:cNvSpPr>
            <a:spLocks noGrp="1" noChangeArrowheads="1"/>
          </p:cNvSpPr>
          <p:nvPr>
            <p:ph type="title"/>
          </p:nvPr>
        </p:nvSpPr>
        <p:spPr/>
        <p:txBody>
          <a:bodyPr/>
          <a:lstStyle/>
          <a:p>
            <a:r>
              <a:rPr lang="en-US" altLang="en-US" smtClean="0">
                <a:latin typeface="Arial" charset="0"/>
                <a:cs typeface="Arial" charset="0"/>
              </a:rPr>
              <a:t>Computability</a:t>
            </a:r>
          </a:p>
        </p:txBody>
      </p:sp>
      <p:sp>
        <p:nvSpPr>
          <p:cNvPr id="9220"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The Turing machine has four components:</a:t>
            </a:r>
          </a:p>
          <a:p>
            <a:pPr lvl="1"/>
            <a:r>
              <a:rPr lang="en-US" altLang="en-US" b="1" dirty="0" smtClean="0">
                <a:latin typeface="Arial" charset="0"/>
                <a:cs typeface="Arial" charset="0"/>
              </a:rPr>
              <a:t>An arbitrary-length tape</a:t>
            </a:r>
          </a:p>
          <a:p>
            <a:pPr lvl="2"/>
            <a:r>
              <a:rPr lang="en-US" altLang="en-US" dirty="0" smtClean="0">
                <a:latin typeface="Arial" charset="0"/>
                <a:cs typeface="Arial" charset="0"/>
              </a:rPr>
              <a:t>Divided into linearly-ordered entries</a:t>
            </a:r>
          </a:p>
          <a:p>
            <a:pPr lvl="2"/>
            <a:r>
              <a:rPr lang="en-US" altLang="en-US" dirty="0" smtClean="0">
                <a:latin typeface="Arial" charset="0"/>
                <a:cs typeface="Arial" charset="0"/>
              </a:rPr>
              <a:t>Each </a:t>
            </a:r>
            <a:r>
              <a:rPr lang="en-US" altLang="en-US" dirty="0" smtClean="0">
                <a:latin typeface="Arial" charset="0"/>
                <a:cs typeface="Arial" charset="0"/>
              </a:rPr>
              <a:t>entry is from a finite alphabet </a:t>
            </a:r>
            <a:r>
              <a:rPr lang="en-US" altLang="en-US" dirty="0" smtClean="0">
                <a:latin typeface="Symbol" pitchFamily="18" charset="2"/>
                <a:cs typeface="Arial" charset="0"/>
              </a:rPr>
              <a:t>G</a:t>
            </a:r>
            <a:r>
              <a:rPr lang="en-US" altLang="en-US" dirty="0" smtClean="0">
                <a:latin typeface="Arial" charset="0"/>
                <a:cs typeface="Arial" charset="0"/>
              </a:rPr>
              <a:t> which usually includes a blank </a:t>
            </a:r>
            <a:r>
              <a:rPr lang="en-US" altLang="en-US" b="1" i="1" dirty="0" smtClean="0">
                <a:latin typeface="Times New Roman" pitchFamily="18" charset="0"/>
                <a:cs typeface="Arial" charset="0"/>
              </a:rPr>
              <a:t>B</a:t>
            </a:r>
            <a:r>
              <a:rPr lang="en-US" altLang="en-US" dirty="0" smtClean="0">
                <a:latin typeface="Arial" charset="0"/>
                <a:cs typeface="Arial" charset="0"/>
              </a:rPr>
              <a:t> </a:t>
            </a:r>
            <a:endParaRPr lang="en-US" altLang="en-US" dirty="0" smtClean="0">
              <a:latin typeface="Arial" charset="0"/>
              <a:cs typeface="Arial" charset="0"/>
            </a:endParaRPr>
          </a:p>
          <a:p>
            <a:pPr lvl="2"/>
            <a:r>
              <a:rPr lang="en-US" altLang="en-US" dirty="0" smtClean="0">
                <a:latin typeface="Arial" charset="0"/>
                <a:cs typeface="Arial" charset="0"/>
              </a:rPr>
              <a:t>In this example, </a:t>
            </a:r>
            <a:r>
              <a:rPr lang="en-US" altLang="en-US" dirty="0" smtClean="0">
                <a:latin typeface="Symbol" pitchFamily="18" charset="2"/>
                <a:cs typeface="Arial" charset="0"/>
              </a:rPr>
              <a:t>G</a:t>
            </a:r>
            <a:r>
              <a:rPr lang="en-US" altLang="en-US" dirty="0" smtClean="0">
                <a:latin typeface="Times New Roman" pitchFamily="18" charset="0"/>
                <a:cs typeface="Arial" charset="0"/>
              </a:rPr>
              <a:t> = {</a:t>
            </a:r>
            <a:r>
              <a:rPr lang="en-US" altLang="en-US" b="1" i="1" dirty="0" smtClean="0">
                <a:latin typeface="Times New Roman" pitchFamily="18" charset="0"/>
                <a:cs typeface="Arial" charset="0"/>
              </a:rPr>
              <a:t>B</a:t>
            </a:r>
            <a:r>
              <a:rPr lang="en-US" altLang="en-US" dirty="0" smtClean="0">
                <a:latin typeface="Times New Roman" pitchFamily="18" charset="0"/>
                <a:cs typeface="Arial" charset="0"/>
              </a:rPr>
              <a:t>, 0, 1}</a:t>
            </a:r>
          </a:p>
          <a:p>
            <a:pPr lvl="1"/>
            <a:endParaRPr lang="en-US" altLang="en-US" dirty="0" smtClean="0">
              <a:latin typeface="Arial" charset="0"/>
              <a:cs typeface="Arial" charset="0"/>
            </a:endParaRPr>
          </a:p>
        </p:txBody>
      </p:sp>
    </p:spTree>
    <p:extLst>
      <p:ext uri="{BB962C8B-B14F-4D97-AF65-F5344CB8AC3E}">
        <p14:creationId xmlns:p14="http://schemas.microsoft.com/office/powerpoint/2010/main" val="3446227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smtClean="0">
                <a:latin typeface="Arial" charset="0"/>
                <a:cs typeface="Arial" charset="0"/>
              </a:rPr>
              <a:t>Computability</a:t>
            </a:r>
          </a:p>
        </p:txBody>
      </p:sp>
      <p:sp>
        <p:nvSpPr>
          <p:cNvPr id="10243"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The Turing machine has four components:</a:t>
            </a:r>
          </a:p>
          <a:p>
            <a:pPr lvl="1"/>
            <a:r>
              <a:rPr lang="en-US" altLang="en-US" dirty="0" smtClean="0">
                <a:latin typeface="Arial" charset="0"/>
                <a:cs typeface="Arial" charset="0"/>
              </a:rPr>
              <a:t>An arbitrary-length tape</a:t>
            </a:r>
          </a:p>
          <a:p>
            <a:pPr lvl="1"/>
            <a:r>
              <a:rPr lang="en-US" altLang="en-US" b="1" dirty="0" smtClean="0">
                <a:latin typeface="Arial" charset="0"/>
                <a:cs typeface="Arial" charset="0"/>
              </a:rPr>
              <a:t>A head that can</a:t>
            </a:r>
          </a:p>
          <a:p>
            <a:pPr lvl="2"/>
            <a:r>
              <a:rPr lang="en-US" altLang="en-US" dirty="0" smtClean="0">
                <a:latin typeface="Arial" charset="0"/>
                <a:cs typeface="Arial" charset="0"/>
              </a:rPr>
              <a:t>Read a symbol off the tape,</a:t>
            </a:r>
          </a:p>
          <a:p>
            <a:pPr lvl="2"/>
            <a:r>
              <a:rPr lang="en-US" altLang="en-US" dirty="0" smtClean="0">
                <a:latin typeface="Arial" charset="0"/>
                <a:cs typeface="Arial" charset="0"/>
              </a:rPr>
              <a:t>Write a symbol to the tape, and/or</a:t>
            </a:r>
          </a:p>
          <a:p>
            <a:pPr lvl="2"/>
            <a:r>
              <a:rPr lang="en-US" altLang="en-US" dirty="0" smtClean="0">
                <a:latin typeface="Arial" charset="0"/>
                <a:cs typeface="Arial" charset="0"/>
              </a:rPr>
              <a:t>Move </a:t>
            </a:r>
            <a:r>
              <a:rPr lang="en-US" altLang="en-US" dirty="0" smtClean="0">
                <a:latin typeface="Arial" charset="0"/>
                <a:cs typeface="Arial" charset="0"/>
              </a:rPr>
              <a:t>to the next entry to the left or the right</a:t>
            </a:r>
            <a:endParaRPr lang="en-US" altLang="en-US" dirty="0" smtClean="0">
              <a:latin typeface="Arial" charset="0"/>
              <a:cs typeface="Arial" charset="0"/>
            </a:endParaRPr>
          </a:p>
        </p:txBody>
      </p:sp>
      <p:pic>
        <p:nvPicPr>
          <p:cNvPr id="10244" name="Picture 10" descr="ts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5157788"/>
            <a:ext cx="72009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7053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smtClean="0">
                <a:latin typeface="Arial" charset="0"/>
                <a:cs typeface="Arial" charset="0"/>
              </a:rPr>
              <a:t>Computability</a:t>
            </a:r>
          </a:p>
        </p:txBody>
      </p:sp>
      <p:sp>
        <p:nvSpPr>
          <p:cNvPr id="11267"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The Turing machine has four components:</a:t>
            </a:r>
          </a:p>
          <a:p>
            <a:pPr lvl="1"/>
            <a:r>
              <a:rPr lang="en-US" altLang="en-US" dirty="0" smtClean="0">
                <a:latin typeface="Arial" charset="0"/>
                <a:cs typeface="Arial" charset="0"/>
              </a:rPr>
              <a:t>An arbitrary-length tape</a:t>
            </a:r>
          </a:p>
          <a:p>
            <a:pPr lvl="1"/>
            <a:r>
              <a:rPr lang="en-US" altLang="en-US" dirty="0" smtClean="0">
                <a:latin typeface="Arial" charset="0"/>
                <a:cs typeface="Arial" charset="0"/>
              </a:rPr>
              <a:t>A head</a:t>
            </a:r>
          </a:p>
          <a:p>
            <a:pPr lvl="1"/>
            <a:r>
              <a:rPr lang="en-US" altLang="en-US" b="1" dirty="0" smtClean="0">
                <a:latin typeface="Arial" charset="0"/>
                <a:cs typeface="Arial" charset="0"/>
              </a:rPr>
              <a:t>A state</a:t>
            </a:r>
          </a:p>
          <a:p>
            <a:pPr lvl="2"/>
            <a:r>
              <a:rPr lang="en-US" altLang="en-US" dirty="0" smtClean="0">
                <a:latin typeface="Arial" charset="0"/>
                <a:cs typeface="Arial" charset="0"/>
              </a:rPr>
              <a:t>The state is one of a </a:t>
            </a:r>
            <a:r>
              <a:rPr lang="en-US" altLang="en-US" dirty="0" smtClean="0">
                <a:latin typeface="Arial" charset="0"/>
                <a:cs typeface="Arial" charset="0"/>
              </a:rPr>
              <a:t>finite set of symbols </a:t>
            </a:r>
            <a:r>
              <a:rPr lang="en-US" altLang="en-US" dirty="0" smtClean="0">
                <a:latin typeface="Times New Roman" pitchFamily="18" charset="0"/>
                <a:cs typeface="Arial" charset="0"/>
              </a:rPr>
              <a:t>Q</a:t>
            </a:r>
            <a:endParaRPr lang="en-US" altLang="en-US" dirty="0" smtClean="0">
              <a:latin typeface="Arial" charset="0"/>
              <a:cs typeface="Arial" charset="0"/>
            </a:endParaRPr>
          </a:p>
          <a:p>
            <a:pPr lvl="2"/>
            <a:r>
              <a:rPr lang="en-US" altLang="en-US" dirty="0" smtClean="0">
                <a:latin typeface="Arial" charset="0"/>
                <a:cs typeface="Arial" charset="0"/>
              </a:rPr>
              <a:t>In this example, </a:t>
            </a:r>
            <a:r>
              <a:rPr lang="en-US" altLang="en-US" dirty="0" smtClean="0">
                <a:latin typeface="Times New Roman" pitchFamily="18" charset="0"/>
                <a:cs typeface="Arial" charset="0"/>
              </a:rPr>
              <a:t>Q = {</a:t>
            </a:r>
            <a:r>
              <a:rPr lang="en-US" altLang="en-US" i="1" dirty="0" smtClean="0">
                <a:latin typeface="Times New Roman" pitchFamily="18" charset="0"/>
                <a:cs typeface="Arial" charset="0"/>
              </a:rPr>
              <a:t>b</a:t>
            </a:r>
            <a:r>
              <a:rPr lang="en-US" altLang="en-US" dirty="0" smtClean="0">
                <a:latin typeface="Times New Roman" pitchFamily="18" charset="0"/>
                <a:cs typeface="Arial" charset="0"/>
              </a:rPr>
              <a:t>, </a:t>
            </a:r>
            <a:r>
              <a:rPr lang="en-US" altLang="en-US" i="1" dirty="0" smtClean="0">
                <a:latin typeface="Times New Roman" pitchFamily="18" charset="0"/>
                <a:cs typeface="Arial" charset="0"/>
              </a:rPr>
              <a:t>c</a:t>
            </a:r>
            <a:r>
              <a:rPr lang="en-US" altLang="en-US" dirty="0" smtClean="0">
                <a:latin typeface="Times New Roman" pitchFamily="18" charset="0"/>
                <a:cs typeface="Arial" charset="0"/>
              </a:rPr>
              <a:t>,</a:t>
            </a:r>
            <a:r>
              <a:rPr lang="en-US" altLang="en-US" i="1" dirty="0" smtClean="0">
                <a:latin typeface="Times New Roman" pitchFamily="18" charset="0"/>
                <a:cs typeface="Arial" charset="0"/>
              </a:rPr>
              <a:t> e</a:t>
            </a:r>
            <a:r>
              <a:rPr lang="en-US" altLang="en-US" dirty="0" smtClean="0">
                <a:latin typeface="Times New Roman" pitchFamily="18" charset="0"/>
                <a:cs typeface="Arial" charset="0"/>
              </a:rPr>
              <a:t>, </a:t>
            </a:r>
            <a:r>
              <a:rPr lang="en-US" altLang="en-US" i="1" dirty="0" smtClean="0">
                <a:latin typeface="Times New Roman" pitchFamily="18" charset="0"/>
                <a:cs typeface="Arial" charset="0"/>
              </a:rPr>
              <a:t>f</a:t>
            </a:r>
            <a:r>
              <a:rPr lang="en-US" altLang="en-US" dirty="0" smtClean="0">
                <a:latin typeface="Times New Roman" pitchFamily="18" charset="0"/>
                <a:cs typeface="Arial" charset="0"/>
              </a:rPr>
              <a:t>}</a:t>
            </a:r>
          </a:p>
          <a:p>
            <a:pPr lvl="2"/>
            <a:r>
              <a:rPr lang="en-US" altLang="en-US" dirty="0" smtClean="0">
                <a:latin typeface="Arial" charset="0"/>
                <a:cs typeface="Arial" charset="0"/>
              </a:rPr>
              <a:t>The initial state of the machine is denoted </a:t>
            </a:r>
            <a:r>
              <a:rPr lang="en-US" altLang="en-US" i="1" dirty="0" smtClean="0">
                <a:latin typeface="Times New Roman" pitchFamily="18" charset="0"/>
                <a:cs typeface="Arial" charset="0"/>
              </a:rPr>
              <a:t>q</a:t>
            </a:r>
            <a:r>
              <a:rPr lang="en-US" altLang="en-US" baseline="-25000" dirty="0" smtClean="0">
                <a:latin typeface="Times New Roman" pitchFamily="18" charset="0"/>
                <a:cs typeface="Arial" charset="0"/>
              </a:rPr>
              <a:t>0</a:t>
            </a:r>
            <a:r>
              <a:rPr lang="en-US" altLang="en-US" dirty="0" smtClean="0">
                <a:latin typeface="Times New Roman" pitchFamily="18" charset="0"/>
                <a:cs typeface="Arial" charset="0"/>
              </a:rPr>
              <a:t> ∈</a:t>
            </a:r>
            <a:r>
              <a:rPr lang="en-US" altLang="en-US" dirty="0" smtClean="0">
                <a:latin typeface="Arial" charset="0"/>
                <a:cs typeface="Arial" charset="0"/>
              </a:rPr>
              <a:t> </a:t>
            </a:r>
            <a:r>
              <a:rPr lang="en-US" altLang="en-US" dirty="0" smtClean="0">
                <a:latin typeface="Times New Roman" pitchFamily="18" charset="0"/>
                <a:cs typeface="Arial" charset="0"/>
              </a:rPr>
              <a:t>Q</a:t>
            </a:r>
          </a:p>
          <a:p>
            <a:pPr lvl="2"/>
            <a:r>
              <a:rPr lang="en-US" altLang="en-US" dirty="0" smtClean="0">
                <a:latin typeface="Arial" charset="0"/>
                <a:cs typeface="Arial" charset="0"/>
              </a:rPr>
              <a:t>Certain states may halt the computation</a:t>
            </a:r>
          </a:p>
        </p:txBody>
      </p:sp>
      <p:pic>
        <p:nvPicPr>
          <p:cNvPr id="11268" name="Picture 10" descr="ts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5157788"/>
            <a:ext cx="72009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379584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17530</TotalTime>
  <Words>520</Words>
  <Application>Microsoft Office PowerPoint</Application>
  <PresentationFormat>On-screen Show (4:3)</PresentationFormat>
  <Paragraphs>526</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Custom Design</vt:lpstr>
      <vt:lpstr>PowerPoint Presentation</vt:lpstr>
      <vt:lpstr>Outline</vt:lpstr>
      <vt:lpstr>Computability</vt:lpstr>
      <vt:lpstr>Computability</vt:lpstr>
      <vt:lpstr>Computability</vt:lpstr>
      <vt:lpstr>Computability</vt:lpstr>
      <vt:lpstr>Computability</vt:lpstr>
      <vt:lpstr>Computability</vt:lpstr>
      <vt:lpstr>Computability</vt:lpstr>
      <vt:lpstr>Computability</vt:lpstr>
      <vt:lpstr>Computability</vt:lpstr>
      <vt:lpstr>Computability</vt:lpstr>
      <vt:lpstr>Computability</vt:lpstr>
      <vt:lpstr>Computability</vt:lpstr>
      <vt:lpstr>Computability</vt:lpstr>
      <vt:lpstr>Computability</vt:lpstr>
      <vt:lpstr>Computability</vt:lpstr>
      <vt:lpstr>Computability</vt:lpstr>
      <vt:lpstr>Computability</vt:lpstr>
      <vt:lpstr>Computability</vt:lpstr>
      <vt:lpstr>Computability</vt:lpstr>
      <vt:lpstr>Computability</vt:lpstr>
      <vt:lpstr>Computability</vt:lpstr>
      <vt:lpstr>Computability</vt:lpstr>
      <vt:lpstr>Computability</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1333</cp:revision>
  <dcterms:created xsi:type="dcterms:W3CDTF">2009-09-11T23:00:44Z</dcterms:created>
  <dcterms:modified xsi:type="dcterms:W3CDTF">2014-04-03T14:02:06Z</dcterms:modified>
</cp:coreProperties>
</file>