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1"/>
  </p:notesMasterIdLst>
  <p:sldIdLst>
    <p:sldId id="256" r:id="rId2"/>
    <p:sldId id="374" r:id="rId3"/>
    <p:sldId id="463" r:id="rId4"/>
    <p:sldId id="377"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4" r:id="rId30"/>
    <p:sldId id="46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445" r:id="rId72"/>
    <p:sldId id="446" r:id="rId73"/>
    <p:sldId id="447" r:id="rId74"/>
    <p:sldId id="448" r:id="rId75"/>
    <p:sldId id="449" r:id="rId76"/>
    <p:sldId id="450" r:id="rId77"/>
    <p:sldId id="451" r:id="rId78"/>
    <p:sldId id="452" r:id="rId79"/>
    <p:sldId id="453" r:id="rId80"/>
    <p:sldId id="454" r:id="rId81"/>
    <p:sldId id="455" r:id="rId82"/>
    <p:sldId id="456" r:id="rId83"/>
    <p:sldId id="457" r:id="rId84"/>
    <p:sldId id="458" r:id="rId85"/>
    <p:sldId id="459" r:id="rId86"/>
    <p:sldId id="460" r:id="rId87"/>
    <p:sldId id="461" r:id="rId88"/>
    <p:sldId id="462" r:id="rId89"/>
    <p:sldId id="373"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2" d="100"/>
          <a:sy n="72" d="100"/>
        </p:scale>
        <p:origin x="-582" y="-10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6926048-ED94-432F-9E7F-2D50B2DA8968}"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3E06EA-42DF-4171-B50C-B2628C43612A}" type="slidenum">
              <a:rPr lang="en-CA" smtClean="0"/>
              <a:pPr>
                <a:defRPr/>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C34FFDB-1094-4BC3-89C5-B50CB1D38672}" type="slidenum">
              <a:rPr lang="en-CA" smtClean="0"/>
              <a:pPr>
                <a:defRPr/>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500E1A-E437-47B3-AB56-E52926961336}"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01E2823-E66F-45BF-8DFC-37AFD4546D0C}" type="slidenum">
              <a:rPr lang="en-CA" smtClean="0"/>
              <a:pPr>
                <a:defRPr/>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9228C03-FE44-44A0-9AAE-05F90123A281}" type="slidenum">
              <a:rPr lang="en-CA" smtClean="0"/>
              <a:pPr>
                <a:defRPr/>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38AFA0-C22F-4A98-A837-7EF5545ECFB7}"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E9C61F1-DA28-486C-BD9A-0E9BC6F8F12A}" type="slidenum">
              <a:rPr lang="en-CA" smtClean="0"/>
              <a:pPr>
                <a:defRPr/>
              </a:pPr>
              <a:t>23</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BBB2A1D-00D1-4403-8AE2-7EB45DDFE825}" type="slidenum">
              <a:rPr lang="en-CA" smtClean="0"/>
              <a:pPr>
                <a:defRPr/>
              </a:pPr>
              <a:t>24</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04763DC-2C78-4C27-BA26-2F5284CCF8EA}" type="slidenum">
              <a:rPr lang="en-CA" smtClean="0"/>
              <a:pPr>
                <a:defRPr/>
              </a:pPr>
              <a:t>25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7A7219-94EF-437C-BB25-CF38D4229F0D}"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6BF3094-E973-44EB-904C-0D5B1CA4E344}" type="slidenum">
              <a:rPr lang="en-CA" smtClean="0"/>
              <a:pPr>
                <a:defRPr/>
              </a:pPr>
              <a:t>29</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The second has half the </a:t>
            </a:r>
            <a:r>
              <a:rPr lang="en-CA" altLang="en-US" smtClean="0"/>
              <a:t>standard deviation of the first.</a:t>
            </a:r>
            <a:endParaRPr lang="en-CA" altLang="en-US" smtClean="0"/>
          </a:p>
        </p:txBody>
      </p:sp>
      <p:sp>
        <p:nvSpPr>
          <p:cNvPr id="4" name="Slide Number Placeholder 3"/>
          <p:cNvSpPr>
            <a:spLocks noGrp="1"/>
          </p:cNvSpPr>
          <p:nvPr>
            <p:ph type="sldNum" sz="quarter" idx="5"/>
          </p:nvPr>
        </p:nvSpPr>
        <p:spPr/>
        <p:txBody>
          <a:bodyPr/>
          <a:lstStyle/>
          <a:p>
            <a:pPr>
              <a:defRPr/>
            </a:pPr>
            <a:fld id="{C6BF3094-E973-44EB-904C-0D5B1CA4E344}" type="slidenum">
              <a:rPr lang="en-CA" smtClean="0"/>
              <a:pPr>
                <a:defRPr/>
              </a:pPr>
              <a:t>30</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797FA87-77FF-442D-B51C-45FCBABEC870}" type="slidenum">
              <a:rPr lang="en-CA" smtClean="0"/>
              <a:pPr>
                <a:defRPr/>
              </a:pPr>
              <a:t>31</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2A217B-33A9-40EF-87FB-3C716E525B32}" type="slidenum">
              <a:rPr lang="en-CA" smtClean="0"/>
              <a:pPr>
                <a:defRPr/>
              </a:pPr>
              <a:t>32</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B79DB36-F530-4787-8F76-D818670E8E67}" type="slidenum">
              <a:rPr lang="en-CA" smtClean="0"/>
              <a:pPr>
                <a:defRPr/>
              </a:pPr>
              <a:t>33</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DA4175F-8114-4223-B989-BB35DBC651FE}" type="slidenum">
              <a:rPr lang="en-CA" smtClean="0"/>
              <a:pPr>
                <a:defRPr/>
              </a:pPr>
              <a:t>34</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DCE43B0-F25B-4003-80BF-B12F36F7ED07}" type="slidenum">
              <a:rPr lang="en-CA" smtClean="0"/>
              <a:pPr>
                <a:defRPr/>
              </a:pPr>
              <a:t>35</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01AAB4C-FBF1-425A-9D54-355E956652E8}" type="slidenum">
              <a:rPr lang="en-CA" smtClean="0"/>
              <a:pPr>
                <a:defRPr/>
              </a:pPr>
              <a:t>36</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ACA0434-C7F1-4F82-95BE-AE7C4851423D}" type="slidenum">
              <a:rPr lang="en-CA" smtClean="0"/>
              <a:pPr>
                <a:defRPr/>
              </a:pPr>
              <a:t>37</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1CFE65-4F44-4437-8D84-53D05E09A7CB}" type="slidenum">
              <a:rPr lang="en-CA" smtClean="0"/>
              <a:pPr>
                <a:defRPr/>
              </a:pPr>
              <a:t>38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9521351-8C39-48D2-8B8F-88B44BEF7DDC}" type="slidenum">
              <a:rPr lang="en-CA" smtClean="0"/>
              <a:pPr>
                <a:defRPr/>
              </a:pPr>
              <a:t>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50F738-0AD3-4533-8DFA-C8C31334FEA9}" type="slidenum">
              <a:rPr lang="en-CA" smtClean="0"/>
              <a:pPr>
                <a:defRPr/>
              </a:pPr>
              <a:t>39</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C315BCE-FFF8-456A-BF07-E7688B1A7584}" type="slidenum">
              <a:rPr lang="en-CA" smtClean="0"/>
              <a:pPr>
                <a:defRPr/>
              </a:pPr>
              <a:t>40</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EABD58D-D180-438A-8E6C-BADFE1FDF832}" type="slidenum">
              <a:rPr lang="en-CA" smtClean="0"/>
              <a:pPr>
                <a:defRPr/>
              </a:pPr>
              <a:t>41</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585C7FE-1664-4734-9637-C79622A72678}" type="slidenum">
              <a:rPr lang="en-CA" smtClean="0"/>
              <a:pPr>
                <a:defRPr/>
              </a:pPr>
              <a:t>42</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2FB63A5-C8B5-4629-B83A-755E3A68C93F}" type="slidenum">
              <a:rPr lang="en-CA" smtClean="0"/>
              <a:pPr>
                <a:defRPr/>
              </a:pPr>
              <a:t>43</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77C139C-7D56-4E80-BC0B-9754B4261619}" type="slidenum">
              <a:rPr lang="en-CA" smtClean="0"/>
              <a:pPr>
                <a:defRPr/>
              </a:pPr>
              <a:t>44</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C88669C-E51E-40E5-869B-CEE04315EE8E}" type="slidenum">
              <a:rPr lang="en-CA" smtClean="0"/>
              <a:pPr>
                <a:defRPr/>
              </a:pPr>
              <a:t>45</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3C8B391-5090-49C4-886A-3B433C2163CB}" type="slidenum">
              <a:rPr lang="en-CA" smtClean="0"/>
              <a:pPr>
                <a:defRPr/>
              </a:pPr>
              <a:t>46</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48F160-28C6-4CC1-AF00-0698576688D4}" type="slidenum">
              <a:rPr lang="en-CA" smtClean="0"/>
              <a:pPr>
                <a:defRPr/>
              </a:pPr>
              <a:t>47</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9E52707-C5EB-4BB2-9461-DDB8361D0AA9}" type="slidenum">
              <a:rPr lang="en-CA" smtClean="0"/>
              <a:pPr>
                <a:defRPr/>
              </a:pPr>
              <a:t>48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0E2706-ACFD-449C-A27C-355E54181F71}" type="slidenum">
              <a:rPr lang="en-CA" smtClean="0"/>
              <a:pPr>
                <a:defRPr/>
              </a:pPr>
              <a:t>5</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44C90E-B467-486B-8D14-5320420952A8}" type="slidenum">
              <a:rPr lang="en-CA" smtClean="0"/>
              <a:pPr>
                <a:defRPr/>
              </a:pPr>
              <a:t>49</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277ACA3-0401-4312-A812-9A2284024E1D}" type="slidenum">
              <a:rPr lang="en-CA" smtClean="0"/>
              <a:pPr>
                <a:defRPr/>
              </a:pPr>
              <a:t>50</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054B0C7-CA5E-41E7-A002-64D5B62B6EB7}" type="slidenum">
              <a:rPr lang="en-CA" smtClean="0"/>
              <a:pPr>
                <a:defRPr/>
              </a:pPr>
              <a:t>51</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1BDFCB6-4619-453A-A2F3-29F71E46437F}" type="slidenum">
              <a:rPr lang="en-CA" smtClean="0"/>
              <a:pPr>
                <a:defRPr/>
              </a:pPr>
              <a:t>52</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09E0CE-ED0E-4308-9ABA-56D9ACB17364}" type="slidenum">
              <a:rPr lang="en-CA" smtClean="0"/>
              <a:pPr>
                <a:defRPr/>
              </a:pPr>
              <a:t>53</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1CA9C89-6787-4F0E-9215-94502F811A1B}" type="slidenum">
              <a:rPr lang="en-CA" smtClean="0"/>
              <a:pPr>
                <a:defRPr/>
              </a:pPr>
              <a:t>54</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008A7A8-D94D-4CCC-A247-48533F0008A3}" type="slidenum">
              <a:rPr lang="en-CA" smtClean="0"/>
              <a:pPr>
                <a:defRPr/>
              </a:pPr>
              <a:t>55</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016D2AB-2CE4-4F31-955F-6FDB96BEBC09}" type="slidenum">
              <a:rPr lang="en-CA" smtClean="0"/>
              <a:pPr>
                <a:defRPr/>
              </a:pPr>
              <a:t>56</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49B31E-5A28-4A54-B8A4-39C754C9B16B}" type="slidenum">
              <a:rPr lang="en-CA" smtClean="0"/>
              <a:pPr>
                <a:defRPr/>
              </a:pPr>
              <a:t>57</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F11D61B-7439-43D7-A895-0FECBCE6B2CE}" type="slidenum">
              <a:rPr lang="en-CA" smtClean="0"/>
              <a:pPr>
                <a:defRPr/>
              </a:pPr>
              <a:t>58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140774F-645E-43F3-8684-9023E59F4962}" type="slidenum">
              <a:rPr lang="en-CA" smtClean="0"/>
              <a:pPr>
                <a:defRPr/>
              </a:pPr>
              <a:t>6</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764E49-FEA4-4A9F-8E40-82997282A82F}" type="slidenum">
              <a:rPr lang="en-CA" smtClean="0"/>
              <a:pPr>
                <a:defRPr/>
              </a:pPr>
              <a:t>59</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0C898D-D964-4426-B44A-1B6A15B99B84}" type="slidenum">
              <a:rPr lang="en-CA" smtClean="0"/>
              <a:pPr>
                <a:defRPr/>
              </a:pPr>
              <a:t>60</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94253F7-4B7B-4CFE-8215-1FF12995D83D}" type="slidenum">
              <a:rPr lang="en-CA" smtClean="0"/>
              <a:pPr>
                <a:defRPr/>
              </a:pPr>
              <a:t>61</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BA8C36B-1962-442B-B378-E95E2DF917BC}" type="slidenum">
              <a:rPr lang="en-CA" smtClean="0"/>
              <a:pPr>
                <a:defRPr/>
              </a:pPr>
              <a:t>62</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5DAF32-68B4-46DD-964F-9EAEC969AC86}" type="slidenum">
              <a:rPr lang="en-CA" smtClean="0"/>
              <a:pPr>
                <a:defRPr/>
              </a:pPr>
              <a:t>63</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09BADB2-CD07-4540-A6E6-F80BC74EFA6C}" type="slidenum">
              <a:rPr lang="en-CA" smtClean="0"/>
              <a:pPr>
                <a:defRPr/>
              </a:pPr>
              <a:t>64</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22760BE-55D5-41D0-850D-1D8ABC77851B}" type="slidenum">
              <a:rPr lang="en-CA" smtClean="0"/>
              <a:pPr>
                <a:defRPr/>
              </a:pPr>
              <a:t>65</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821743-5141-40C0-A0F9-962A167444E3}" type="slidenum">
              <a:rPr lang="en-CA" smtClean="0"/>
              <a:pPr>
                <a:defRPr/>
              </a:pPr>
              <a:t>66</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456FA1A-F41A-4C27-8EB7-9E66D5C2D6A3}" type="slidenum">
              <a:rPr lang="en-CA" smtClean="0"/>
              <a:pPr>
                <a:defRPr/>
              </a:pPr>
              <a:t>67</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E5C008E-8979-4845-AE37-89AD86500B05}" type="slidenum">
              <a:rPr lang="en-CA" smtClean="0"/>
              <a:pPr>
                <a:defRPr/>
              </a:pPr>
              <a:t>68</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7FADCE-659C-453E-AF48-BEE81D58AFA0}" type="slidenum">
              <a:rPr lang="en-CA" smtClean="0"/>
              <a:pPr>
                <a:defRPr/>
              </a:pPr>
              <a:t>7</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ABAC543-0CA1-4290-895B-CEFB01837D63}" type="slidenum">
              <a:rPr lang="en-CA" smtClean="0"/>
              <a:pPr>
                <a:defRPr/>
              </a:pPr>
              <a:t>69</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EF7A05-C2D3-4A64-A634-28A4AE30F913}" type="slidenum">
              <a:rPr lang="en-CA" smtClean="0"/>
              <a:pPr>
                <a:defRPr/>
              </a:pPr>
              <a:t>70</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B1EBF37-D7D7-40EB-A399-E9754E9EC6BE}" type="slidenum">
              <a:rPr lang="en-CA" smtClean="0"/>
              <a:pPr>
                <a:defRPr/>
              </a:pPr>
              <a:t>71</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69971A5-DC2F-4A94-A3C9-9721CBDFC176}" type="slidenum">
              <a:rPr lang="en-CA" smtClean="0"/>
              <a:pPr>
                <a:defRPr/>
              </a:pPr>
              <a:t>72</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4E8F284-E882-4D4F-AD0A-E0D8F5C4A988}" type="slidenum">
              <a:rPr lang="en-CA" smtClean="0"/>
              <a:pPr>
                <a:defRPr/>
              </a:pPr>
              <a:t>73</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FC237A-BAF8-45B3-88B8-12BD7D0949E9}" type="slidenum">
              <a:rPr lang="en-CA" smtClean="0"/>
              <a:pPr>
                <a:defRPr/>
              </a:pPr>
              <a:t>74</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B1CB8AE-ACA9-4329-9A00-6DE572454F13}" type="slidenum">
              <a:rPr lang="en-CA" smtClean="0"/>
              <a:pPr>
                <a:defRPr/>
              </a:pPr>
              <a:t>75</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89361CA-796A-49E4-A878-B15385C6B792}" type="slidenum">
              <a:rPr lang="en-CA" smtClean="0"/>
              <a:pPr>
                <a:defRPr/>
              </a:pPr>
              <a:t>76</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128365-51B9-4BF5-8D42-695652DC815F}" type="slidenum">
              <a:rPr lang="en-CA" smtClean="0"/>
              <a:pPr>
                <a:defRPr/>
              </a:pPr>
              <a:t>77</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CDD2E4B-58D3-4B0E-8B30-A1E94C71F64B}" type="slidenum">
              <a:rPr lang="en-CA" smtClean="0"/>
              <a:pPr>
                <a:defRPr/>
              </a:pPr>
              <a:t>78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4D04342-E721-447D-AE49-CD81C84A573B}" type="slidenum">
              <a:rPr lang="en-CA" smtClean="0"/>
              <a:pPr>
                <a:defRPr/>
              </a:pPr>
              <a:t>8</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0549A68-3BC0-4C72-B234-EB298F15ECA5}" type="slidenum">
              <a:rPr lang="en-CA" smtClean="0"/>
              <a:pPr>
                <a:defRPr/>
              </a:pPr>
              <a:t>79</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AC4187B-033D-4E6F-9E88-C67B5A176B9A}" type="slidenum">
              <a:rPr lang="en-CA" smtClean="0"/>
              <a:pPr>
                <a:defRPr/>
              </a:pPr>
              <a:t>80</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77FFA16-92E1-4250-B3B3-897CCF77E62E}" type="slidenum">
              <a:rPr lang="en-CA" smtClean="0"/>
              <a:pPr>
                <a:defRPr/>
              </a:pPr>
              <a:t>81</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6F7198D-9AA7-4AE1-BCE7-A49505FE3060}" type="slidenum">
              <a:rPr lang="en-CA" smtClean="0"/>
              <a:pPr>
                <a:defRPr/>
              </a:pPr>
              <a:t>82</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688A91-6FE3-4B6E-8984-48AFA9AC73DA}" type="slidenum">
              <a:rPr lang="en-CA" smtClean="0"/>
              <a:pPr>
                <a:defRPr/>
              </a:pPr>
              <a:t>83</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3AE4D27-B4FD-40BC-8F79-28ABB8AF5ACF}" type="slidenum">
              <a:rPr lang="en-CA" smtClean="0"/>
              <a:pPr>
                <a:defRPr/>
              </a:pPr>
              <a:t>84</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F5FA647-DF09-4A54-80CC-BFA5216E728C}" type="slidenum">
              <a:rPr lang="en-CA" smtClean="0"/>
              <a:pPr>
                <a:defRPr/>
              </a:pPr>
              <a:t>85</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26823F-0C05-48DD-BE6B-76B38E7AC236}" type="slidenum">
              <a:rPr lang="en-CA" smtClean="0"/>
              <a:pPr>
                <a:defRPr/>
              </a:pPr>
              <a:t>86</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78F393-1CAC-4F54-8FBF-E34F109859F9}" type="slidenum">
              <a:rPr lang="en-CA" smtClean="0"/>
              <a:pPr>
                <a:defRPr/>
              </a:pPr>
              <a:t>87</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2C367D7-EF7C-4555-AD9F-5535035F1CFF}" type="slidenum">
              <a:rPr lang="en-CA" smtClean="0"/>
              <a:pPr>
                <a:defRPr/>
              </a:pPr>
              <a:t>88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FF3FB2B-45EA-4A2B-8D65-F8D09DD6427A}" type="slidenum">
              <a:rPr lang="en-CA" smtClean="0"/>
              <a:pPr>
                <a:defRPr/>
              </a:pPr>
              <a:t>9</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7C3F126-04A1-458E-8782-1661F16D35D3}"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Stochastic algorithms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8.wmf"/><Relationship Id="rId4" Type="http://schemas.openxmlformats.org/officeDocument/2006/relationships/oleObject" Target="../embeddings/oleObject3.bin"/><Relationship Id="rId9" Type="http://schemas.openxmlformats.org/officeDocument/2006/relationships/image" Target="../media/image20.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7.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1.wmf"/><Relationship Id="rId4" Type="http://schemas.openxmlformats.org/officeDocument/2006/relationships/oleObject" Target="../embeddings/oleObject6.bin"/><Relationship Id="rId9" Type="http://schemas.openxmlformats.org/officeDocument/2006/relationships/image" Target="../media/image2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29.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35.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16.bin"/><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7.wmf"/><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3.wmf"/><Relationship Id="rId4" Type="http://schemas.openxmlformats.org/officeDocument/2006/relationships/oleObject" Target="../embeddings/oleObject18.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Stochastic algorithms</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Arial" charset="0"/>
                <a:cs typeface="Arial" charset="0"/>
              </a:rPr>
              <a:t>Random Numbers</a:t>
            </a:r>
          </a:p>
        </p:txBody>
      </p:sp>
      <p:sp>
        <p:nvSpPr>
          <p:cNvPr id="286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best hope is to generate (using mathematics) a sequence of numbers which </a:t>
            </a:r>
            <a:r>
              <a:rPr lang="en-US" altLang="en-US" i="1" smtClean="0">
                <a:latin typeface="Arial" charset="0"/>
                <a:cs typeface="Arial" charset="0"/>
              </a:rPr>
              <a:t>appears</a:t>
            </a:r>
            <a:r>
              <a:rPr lang="en-US" altLang="en-US" smtClean="0">
                <a:latin typeface="Arial" charset="0"/>
                <a:cs typeface="Arial" charset="0"/>
              </a:rPr>
              <a:t> to be random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 sequence of numbers which appears to be random but is not is said to be </a:t>
            </a:r>
            <a:r>
              <a:rPr lang="en-US" altLang="en-US" i="1" smtClean="0">
                <a:latin typeface="Arial" charset="0"/>
                <a:cs typeface="Arial" charset="0"/>
              </a:rPr>
              <a:t>pseudo-random</a:t>
            </a:r>
          </a:p>
          <a:p>
            <a:pPr lvl="1"/>
            <a:r>
              <a:rPr lang="en-US" altLang="en-US" smtClean="0">
                <a:latin typeface="Arial" charset="0"/>
                <a:cs typeface="Arial" charset="0"/>
              </a:rPr>
              <a:t>We will look at one </a:t>
            </a:r>
            <a:r>
              <a:rPr lang="en-US" altLang="en-US" i="1" smtClean="0">
                <a:latin typeface="Arial" charset="0"/>
                <a:cs typeface="Arial" charset="0"/>
              </a:rPr>
              <a:t>random number generator</a:t>
            </a:r>
          </a:p>
        </p:txBody>
      </p:sp>
    </p:spTree>
    <p:extLst>
      <p:ext uri="{BB962C8B-B14F-4D97-AF65-F5344CB8AC3E}">
        <p14:creationId xmlns:p14="http://schemas.microsoft.com/office/powerpoint/2010/main" val="19113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first pseudo-random number generator which we will look as described by Lehmer in 1951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It is called a linear congruential generator because:</a:t>
            </a:r>
          </a:p>
          <a:p>
            <a:pPr lvl="1"/>
            <a:r>
              <a:rPr lang="en-US" altLang="en-US" smtClean="0">
                <a:latin typeface="Arial" charset="0"/>
                <a:cs typeface="Arial" charset="0"/>
              </a:rPr>
              <a:t>it uses a linear multiplier</a:t>
            </a:r>
          </a:p>
          <a:p>
            <a:pPr lvl="1"/>
            <a:r>
              <a:rPr lang="en-US" altLang="en-US" smtClean="0">
                <a:latin typeface="Arial" charset="0"/>
                <a:cs typeface="Arial" charset="0"/>
              </a:rPr>
              <a:t>it produces objects of the same </a:t>
            </a:r>
            <a:r>
              <a:rPr lang="en-US" altLang="en-US" i="1" smtClean="0">
                <a:latin typeface="Arial" charset="0"/>
                <a:cs typeface="Arial" charset="0"/>
              </a:rPr>
              <a:t>shape</a:t>
            </a:r>
            <a:endParaRPr lang="en-US" altLang="en-US" smtClean="0">
              <a:latin typeface="Arial" charset="0"/>
              <a:cs typeface="Arial" charset="0"/>
            </a:endParaRPr>
          </a:p>
        </p:txBody>
      </p:sp>
    </p:spTree>
    <p:extLst>
      <p:ext uri="{BB962C8B-B14F-4D97-AF65-F5344CB8AC3E}">
        <p14:creationId xmlns:p14="http://schemas.microsoft.com/office/powerpoint/2010/main" val="344313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307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Select an initial value </a:t>
            </a:r>
            <a:r>
              <a:rPr lang="en-US" altLang="en-US" i="1" smtClean="0">
                <a:latin typeface="Times New Roman" pitchFamily="18" charset="0"/>
                <a:cs typeface="Arial" charset="0"/>
              </a:rPr>
              <a:t>x</a:t>
            </a:r>
            <a:r>
              <a:rPr lang="en-US" altLang="en-US" baseline="-25000" smtClean="0">
                <a:latin typeface="Times New Roman" pitchFamily="18" charset="0"/>
                <a:cs typeface="Arial" charset="0"/>
              </a:rPr>
              <a:t>0</a:t>
            </a:r>
            <a:r>
              <a:rPr lang="en-US" altLang="en-US" smtClean="0">
                <a:latin typeface="Arial" charset="0"/>
                <a:cs typeface="Arial" charset="0"/>
              </a:rPr>
              <a:t> (called the </a:t>
            </a:r>
            <a:r>
              <a:rPr lang="en-US" altLang="en-US" i="1" smtClean="0">
                <a:latin typeface="Arial" charset="0"/>
                <a:cs typeface="Arial" charset="0"/>
              </a:rPr>
              <a:t>seed</a:t>
            </a:r>
            <a:r>
              <a:rPr lang="en-US" altLang="en-US" smtClean="0">
                <a:latin typeface="Arial" charset="0"/>
                <a:cs typeface="Arial" charset="0"/>
              </a:rPr>
              <a:t>)</a:t>
            </a:r>
            <a:endParaRPr lang="en-US" altLang="en-US" smtClean="0">
              <a:latin typeface="Times New Roman" pitchFamily="18" charset="0"/>
              <a:cs typeface="Arial" charset="0"/>
            </a:endParaRPr>
          </a:p>
          <a:p>
            <a:pPr>
              <a:buFont typeface="Arial" charset="0"/>
              <a:buNone/>
            </a:pPr>
            <a:r>
              <a:rPr lang="en-US" altLang="en-US" smtClean="0">
                <a:latin typeface="Arial" charset="0"/>
                <a:cs typeface="Arial" charset="0"/>
              </a:rPr>
              <a:t>	Choose two fixed values </a:t>
            </a:r>
            <a:r>
              <a:rPr lang="en-US" altLang="en-US" i="1" smtClean="0">
                <a:latin typeface="Times New Roman" pitchFamily="18" charset="0"/>
                <a:cs typeface="Arial" charset="0"/>
              </a:rPr>
              <a:t>A</a:t>
            </a:r>
            <a:r>
              <a:rPr lang="en-US" altLang="en-US" smtClean="0">
                <a:latin typeface="Times New Roman" pitchFamily="18" charset="0"/>
                <a:cs typeface="Arial" charset="0"/>
              </a:rPr>
              <a:t> &gt; 0</a:t>
            </a:r>
            <a:r>
              <a:rPr lang="en-US" altLang="en-US" smtClean="0">
                <a:latin typeface="Arial" charset="0"/>
                <a:cs typeface="Arial" charset="0"/>
              </a:rPr>
              <a:t> and </a:t>
            </a:r>
            <a:r>
              <a:rPr lang="en-US" altLang="en-US" i="1" smtClean="0">
                <a:latin typeface="Times New Roman" pitchFamily="18" charset="0"/>
                <a:cs typeface="Arial" charset="0"/>
              </a:rPr>
              <a:t>M</a:t>
            </a:r>
            <a:r>
              <a:rPr lang="en-US" altLang="en-US" smtClean="0">
                <a:latin typeface="Times New Roman" pitchFamily="18" charset="0"/>
                <a:cs typeface="Arial" charset="0"/>
              </a:rPr>
              <a:t> &gt; 1</a:t>
            </a:r>
          </a:p>
          <a:p>
            <a:pPr>
              <a:buFont typeface="Arial" charset="0"/>
              <a:buNone/>
            </a:pPr>
            <a:r>
              <a:rPr lang="en-US" altLang="en-US" smtClean="0">
                <a:latin typeface="Arial" charset="0"/>
                <a:cs typeface="Arial" charset="0"/>
              </a:rPr>
              <a:t>	Given</a:t>
            </a:r>
            <a:r>
              <a:rPr lang="en-US" altLang="en-US" smtClean="0">
                <a:latin typeface="Times New Roman" pitchFamily="18" charset="0"/>
                <a:cs typeface="Arial" charset="0"/>
              </a:rPr>
              <a:t> </a:t>
            </a:r>
            <a:r>
              <a:rPr lang="en-US" altLang="en-US" i="1" smtClean="0">
                <a:latin typeface="Times New Roman" pitchFamily="18" charset="0"/>
                <a:cs typeface="Arial" charset="0"/>
              </a:rPr>
              <a:t>x</a:t>
            </a:r>
            <a:r>
              <a:rPr lang="en-US" altLang="en-US" i="1" baseline="-25000" smtClean="0">
                <a:latin typeface="Times New Roman" pitchFamily="18" charset="0"/>
                <a:cs typeface="Arial" charset="0"/>
              </a:rPr>
              <a:t>i</a:t>
            </a:r>
            <a:r>
              <a:rPr lang="en-US" altLang="en-US" smtClean="0">
                <a:latin typeface="Arial" charset="0"/>
                <a:cs typeface="Arial" charset="0"/>
              </a:rPr>
              <a:t>, calculate</a:t>
            </a:r>
          </a:p>
          <a:p>
            <a:pPr algn="ctr">
              <a:buFontTx/>
              <a:buNone/>
            </a:pPr>
            <a:r>
              <a:rPr lang="en-US" altLang="en-US" smtClean="0">
                <a:latin typeface="Arial" charset="0"/>
                <a:cs typeface="Arial" charset="0"/>
              </a:rPr>
              <a:t>	</a:t>
            </a:r>
            <a:r>
              <a:rPr lang="en-US" altLang="en-US" i="1" smtClean="0">
                <a:latin typeface="Times New Roman" pitchFamily="18" charset="0"/>
                <a:cs typeface="Arial" charset="0"/>
              </a:rPr>
              <a:t>x</a:t>
            </a:r>
            <a:r>
              <a:rPr lang="en-US" altLang="en-US" i="1" baseline="-25000" smtClean="0">
                <a:latin typeface="Times New Roman" pitchFamily="18" charset="0"/>
                <a:cs typeface="Arial" charset="0"/>
              </a:rPr>
              <a:t>i</a:t>
            </a:r>
            <a:r>
              <a:rPr lang="en-US" altLang="en-US" baseline="-25000" smtClean="0">
                <a:latin typeface="Times New Roman" pitchFamily="18" charset="0"/>
                <a:cs typeface="Arial" charset="0"/>
              </a:rPr>
              <a:t> + 1</a:t>
            </a:r>
            <a:r>
              <a:rPr lang="en-US" altLang="en-US" smtClean="0">
                <a:latin typeface="Times New Roman" pitchFamily="18" charset="0"/>
                <a:cs typeface="Arial" charset="0"/>
              </a:rPr>
              <a:t> = </a:t>
            </a:r>
            <a:r>
              <a:rPr lang="en-US" altLang="en-US" i="1" smtClean="0">
                <a:latin typeface="Times New Roman" pitchFamily="18" charset="0"/>
                <a:cs typeface="Arial" charset="0"/>
              </a:rPr>
              <a:t>Ax</a:t>
            </a:r>
            <a:r>
              <a:rPr lang="en-US" altLang="en-US" i="1" baseline="-25000" smtClean="0">
                <a:latin typeface="Times New Roman" pitchFamily="18" charset="0"/>
                <a:cs typeface="Arial" charset="0"/>
              </a:rPr>
              <a:t>i</a:t>
            </a:r>
            <a:r>
              <a:rPr lang="en-US" altLang="en-US" smtClean="0">
                <a:latin typeface="Times New Roman" pitchFamily="18" charset="0"/>
                <a:cs typeface="Arial" charset="0"/>
              </a:rPr>
              <a:t> mod </a:t>
            </a:r>
            <a:r>
              <a:rPr lang="en-US" altLang="en-US" i="1" smtClean="0">
                <a:latin typeface="Times New Roman" pitchFamily="18" charset="0"/>
                <a:cs typeface="Arial" charset="0"/>
              </a:rPr>
              <a:t>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 are some restrictions on these values:</a:t>
            </a:r>
          </a:p>
          <a:p>
            <a:pPr lvl="1"/>
            <a:r>
              <a:rPr lang="en-US" altLang="en-US" i="1" smtClean="0">
                <a:latin typeface="Times New Roman" pitchFamily="18" charset="0"/>
                <a:cs typeface="Arial" charset="0"/>
              </a:rPr>
              <a:t>M</a:t>
            </a:r>
            <a:r>
              <a:rPr lang="en-US" altLang="en-US" smtClean="0">
                <a:latin typeface="Arial" charset="0"/>
                <a:cs typeface="Arial" charset="0"/>
              </a:rPr>
              <a:t> should be prime</a:t>
            </a:r>
          </a:p>
          <a:p>
            <a:pPr lvl="1"/>
            <a:r>
              <a:rPr lang="en-US" altLang="en-US" i="1" smtClean="0">
                <a:latin typeface="Times New Roman" pitchFamily="18" charset="0"/>
                <a:cs typeface="Arial" charset="0"/>
              </a:rPr>
              <a:t>A</a:t>
            </a:r>
            <a:r>
              <a:rPr lang="en-US" altLang="en-US" smtClean="0">
                <a:latin typeface="Arial" charset="0"/>
                <a:cs typeface="Arial" charset="0"/>
              </a:rPr>
              <a:t> and </a:t>
            </a:r>
            <a:r>
              <a:rPr lang="en-US" altLang="en-US" i="1" smtClean="0">
                <a:latin typeface="Times New Roman" pitchFamily="18" charset="0"/>
                <a:cs typeface="Arial" charset="0"/>
              </a:rPr>
              <a:t>x</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a:t>
            </a:r>
            <a:r>
              <a:rPr lang="en-US" altLang="en-US" smtClean="0">
                <a:latin typeface="Arial" charset="0"/>
                <a:cs typeface="Arial" charset="0"/>
              </a:rPr>
              <a:t>should both be relatively prime to </a:t>
            </a:r>
            <a:r>
              <a:rPr lang="en-US" altLang="en-US" i="1" smtClean="0">
                <a:latin typeface="Times New Roman" pitchFamily="18" charset="0"/>
                <a:cs typeface="Arial" charset="0"/>
              </a:rPr>
              <a:t>M</a:t>
            </a:r>
          </a:p>
        </p:txBody>
      </p:sp>
    </p:spTree>
    <p:extLst>
      <p:ext uri="{BB962C8B-B14F-4D97-AF65-F5344CB8AC3E}">
        <p14:creationId xmlns:p14="http://schemas.microsoft.com/office/powerpoint/2010/main" val="1028524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317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if </a:t>
            </a:r>
            <a:r>
              <a:rPr lang="en-US" altLang="en-US" i="1" smtClean="0">
                <a:latin typeface="Times New Roman" pitchFamily="18" charset="0"/>
                <a:cs typeface="Arial" charset="0"/>
              </a:rPr>
              <a:t>M</a:t>
            </a:r>
            <a:r>
              <a:rPr lang="en-US" altLang="en-US" smtClean="0">
                <a:latin typeface="Times New Roman" pitchFamily="18" charset="0"/>
                <a:cs typeface="Arial" charset="0"/>
              </a:rPr>
              <a:t> = 17</a:t>
            </a:r>
            <a:r>
              <a:rPr lang="en-US" altLang="en-US" smtClean="0">
                <a:latin typeface="Arial" charset="0"/>
                <a:cs typeface="Arial" charset="0"/>
              </a:rPr>
              <a:t>, </a:t>
            </a:r>
            <a:r>
              <a:rPr lang="en-US" altLang="en-US" i="1" smtClean="0">
                <a:latin typeface="Times New Roman" pitchFamily="18" charset="0"/>
                <a:cs typeface="Arial" charset="0"/>
              </a:rPr>
              <a:t>A</a:t>
            </a:r>
            <a:r>
              <a:rPr lang="en-US" altLang="en-US" smtClean="0">
                <a:latin typeface="Times New Roman" pitchFamily="18" charset="0"/>
                <a:cs typeface="Arial" charset="0"/>
              </a:rPr>
              <a:t> = 6</a:t>
            </a:r>
            <a:r>
              <a:rPr lang="en-US" altLang="en-US" smtClean="0">
                <a:latin typeface="Arial" charset="0"/>
                <a:cs typeface="Arial" charset="0"/>
              </a:rPr>
              <a:t>, and </a:t>
            </a:r>
            <a:r>
              <a:rPr lang="en-US" altLang="en-US" i="1" smtClean="0">
                <a:latin typeface="Times New Roman" pitchFamily="18" charset="0"/>
                <a:cs typeface="Arial" charset="0"/>
              </a:rPr>
              <a:t>x</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 3</a:t>
            </a:r>
            <a:r>
              <a:rPr lang="en-US" altLang="en-US" smtClean="0">
                <a:latin typeface="Arial" charset="0"/>
                <a:cs typeface="Arial" charset="0"/>
              </a:rPr>
              <a:t>, the first </a:t>
            </a:r>
            <a:r>
              <a:rPr lang="en-US" altLang="en-US" smtClean="0">
                <a:latin typeface="Times New Roman" pitchFamily="18" charset="0"/>
                <a:cs typeface="Arial" charset="0"/>
              </a:rPr>
              <a:t>17</a:t>
            </a:r>
            <a:r>
              <a:rPr lang="en-US" altLang="en-US" smtClean="0">
                <a:latin typeface="Arial" charset="0"/>
                <a:cs typeface="Arial" charset="0"/>
              </a:rPr>
              <a:t> numbers are:</a:t>
            </a:r>
            <a:endParaRPr lang="en-US" altLang="en-US" smtClean="0">
              <a:latin typeface="Times New Roman" pitchFamily="18" charset="0"/>
              <a:cs typeface="Arial" charset="0"/>
            </a:endParaRPr>
          </a:p>
          <a:p>
            <a:pPr algn="ctr">
              <a:buFontTx/>
              <a:buNone/>
            </a:pPr>
            <a:r>
              <a:rPr lang="en-US" altLang="en-US" smtClean="0">
                <a:latin typeface="Times New Roman" pitchFamily="18" charset="0"/>
                <a:cs typeface="Arial" charset="0"/>
              </a:rPr>
              <a:t>3, 1, 6, 2, 12, 4, 7, 8, 14, 16, 11, 15, 5, 13, 10, 9, 3</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17</a:t>
            </a:r>
            <a:r>
              <a:rPr lang="en-US" altLang="en-US" baseline="30000" smtClean="0">
                <a:latin typeface="Arial" charset="0"/>
                <a:cs typeface="Arial" charset="0"/>
              </a:rPr>
              <a:t>th</a:t>
            </a:r>
            <a:r>
              <a:rPr lang="en-US" altLang="en-US" smtClean="0">
                <a:latin typeface="Arial" charset="0"/>
                <a:cs typeface="Arial" charset="0"/>
              </a:rPr>
              <a:t> number equals the first, so after this, the sequence will repeat itself</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 different seed generates a different sequence, e.g., with </a:t>
            </a:r>
            <a:r>
              <a:rPr lang="en-US" altLang="en-US" i="1" smtClean="0">
                <a:latin typeface="Times New Roman" pitchFamily="18" charset="0"/>
                <a:cs typeface="Arial" charset="0"/>
              </a:rPr>
              <a:t>x</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 4</a:t>
            </a:r>
            <a:r>
              <a:rPr lang="en-US" altLang="en-US" smtClean="0">
                <a:latin typeface="Arial" charset="0"/>
                <a:cs typeface="Arial" charset="0"/>
              </a:rPr>
              <a:t> we get</a:t>
            </a:r>
          </a:p>
          <a:p>
            <a:pPr algn="ctr">
              <a:buFontTx/>
              <a:buNone/>
            </a:pPr>
            <a:r>
              <a:rPr lang="en-US" altLang="en-US" smtClean="0">
                <a:latin typeface="Times New Roman" pitchFamily="18" charset="0"/>
                <a:cs typeface="Arial" charset="0"/>
              </a:rPr>
              <a:t>4, 7, 8, 14, 16, 11, 15, 5, 13, 10, 9, </a:t>
            </a:r>
            <a:r>
              <a:rPr lang="en-US" altLang="en-US" smtClean="0">
                <a:solidFill>
                  <a:srgbClr val="FF0000"/>
                </a:solidFill>
                <a:latin typeface="Times New Roman" pitchFamily="18" charset="0"/>
                <a:cs typeface="Arial" charset="0"/>
              </a:rPr>
              <a:t>3, 1, 6, 2, 12, 4</a:t>
            </a:r>
          </a:p>
          <a:p>
            <a:pPr>
              <a:buFontTx/>
              <a:buNone/>
            </a:pPr>
            <a:r>
              <a:rPr lang="en-US" altLang="en-US" smtClean="0">
                <a:latin typeface="Arial" charset="0"/>
                <a:cs typeface="Arial" charset="0"/>
              </a:rPr>
              <a:t>	however, it is only a shift...</a:t>
            </a:r>
          </a:p>
        </p:txBody>
      </p:sp>
      <p:sp>
        <p:nvSpPr>
          <p:cNvPr id="285701" name="Oval 5"/>
          <p:cNvSpPr>
            <a:spLocks noChangeArrowheads="1"/>
          </p:cNvSpPr>
          <p:nvPr/>
        </p:nvSpPr>
        <p:spPr bwMode="auto">
          <a:xfrm>
            <a:off x="1954213" y="1844675"/>
            <a:ext cx="1728787" cy="6477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2214206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327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choice of </a:t>
            </a:r>
            <a:r>
              <a:rPr lang="en-US" altLang="en-US" i="1" smtClean="0">
                <a:latin typeface="Times New Roman" pitchFamily="18" charset="0"/>
                <a:cs typeface="Arial" charset="0"/>
              </a:rPr>
              <a:t>A</a:t>
            </a:r>
            <a:r>
              <a:rPr lang="en-US" altLang="en-US" smtClean="0">
                <a:latin typeface="Arial" charset="0"/>
                <a:cs typeface="Arial" charset="0"/>
              </a:rPr>
              <a:t> will affect quality of the sequence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Given the previous seed and modulus, but if we choose </a:t>
            </a:r>
            <a:r>
              <a:rPr lang="en-US" altLang="en-US" i="1" smtClean="0">
                <a:latin typeface="Times New Roman" pitchFamily="18" charset="0"/>
                <a:cs typeface="Arial" charset="0"/>
              </a:rPr>
              <a:t>A</a:t>
            </a:r>
            <a:r>
              <a:rPr lang="en-US" altLang="en-US" smtClean="0">
                <a:latin typeface="Times New Roman" pitchFamily="18" charset="0"/>
                <a:cs typeface="Arial" charset="0"/>
              </a:rPr>
              <a:t> = 2</a:t>
            </a:r>
            <a:r>
              <a:rPr lang="en-US" altLang="en-US" smtClean="0">
                <a:latin typeface="Arial" charset="0"/>
                <a:cs typeface="Arial" charset="0"/>
              </a:rPr>
              <a:t>, we get the sequence</a:t>
            </a:r>
          </a:p>
          <a:p>
            <a:pPr algn="ctr">
              <a:buFontTx/>
              <a:buNone/>
            </a:pPr>
            <a:r>
              <a:rPr lang="en-US" altLang="en-US" smtClean="0">
                <a:latin typeface="Times New Roman" pitchFamily="18" charset="0"/>
                <a:cs typeface="Arial" charset="0"/>
              </a:rPr>
              <a:t>3, 6, 12, 7, 14, 11, 5, 10, 3, 6, 12, 7, 14, 11, 5, 10, 3</a:t>
            </a:r>
          </a:p>
          <a:p>
            <a:pPr>
              <a:buFontTx/>
              <a:buNone/>
            </a:pPr>
            <a:r>
              <a:rPr lang="en-US" altLang="en-US" smtClean="0">
                <a:latin typeface="Arial" charset="0"/>
                <a:cs typeface="Arial" charset="0"/>
              </a:rPr>
              <a:t>	which you may note repeats itself earlier than when we used </a:t>
            </a:r>
            <a:r>
              <a:rPr lang="en-US" altLang="en-US" i="1" smtClean="0">
                <a:latin typeface="Times New Roman" pitchFamily="18" charset="0"/>
                <a:cs typeface="Arial" charset="0"/>
              </a:rPr>
              <a:t>A</a:t>
            </a:r>
            <a:r>
              <a:rPr lang="en-US" altLang="en-US" smtClean="0">
                <a:latin typeface="Times New Roman" pitchFamily="18" charset="0"/>
                <a:cs typeface="Arial" charset="0"/>
              </a:rPr>
              <a:t> = 2</a:t>
            </a:r>
          </a:p>
        </p:txBody>
      </p:sp>
    </p:spTree>
    <p:extLst>
      <p:ext uri="{BB962C8B-B14F-4D97-AF65-F5344CB8AC3E}">
        <p14:creationId xmlns:p14="http://schemas.microsoft.com/office/powerpoint/2010/main" val="732480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choose the prime </a:t>
            </a:r>
            <a:r>
              <a:rPr lang="en-US" altLang="en-US" i="1" smtClean="0">
                <a:latin typeface="Times New Roman" pitchFamily="18" charset="0"/>
                <a:cs typeface="Arial" charset="0"/>
              </a:rPr>
              <a:t>M</a:t>
            </a:r>
            <a:r>
              <a:rPr lang="en-US" altLang="en-US" smtClean="0">
                <a:latin typeface="Times New Roman" pitchFamily="18" charset="0"/>
                <a:cs typeface="Arial" charset="0"/>
              </a:rPr>
              <a:t> = 2</a:t>
            </a:r>
            <a:r>
              <a:rPr lang="en-US" altLang="en-US" baseline="30000" smtClean="0">
                <a:latin typeface="Times New Roman" pitchFamily="18" charset="0"/>
                <a:cs typeface="Arial" charset="0"/>
              </a:rPr>
              <a:t>31</a:t>
            </a:r>
            <a:r>
              <a:rPr lang="en-US" altLang="en-US" smtClean="0">
                <a:latin typeface="Times New Roman" pitchFamily="18" charset="0"/>
                <a:cs typeface="Arial" charset="0"/>
              </a:rPr>
              <a:t> – 1</a:t>
            </a:r>
            <a:r>
              <a:rPr lang="en-US" altLang="en-US" smtClean="0">
                <a:latin typeface="Arial" charset="0"/>
                <a:cs typeface="Arial" charset="0"/>
              </a:rPr>
              <a:t>, then one value of </a:t>
            </a:r>
            <a:r>
              <a:rPr lang="en-US" altLang="en-US" i="1" smtClean="0">
                <a:latin typeface="Times New Roman" pitchFamily="18" charset="0"/>
                <a:cs typeface="Arial" charset="0"/>
              </a:rPr>
              <a:t>A</a:t>
            </a:r>
            <a:r>
              <a:rPr lang="en-US" altLang="en-US" smtClean="0">
                <a:latin typeface="Arial" charset="0"/>
                <a:cs typeface="Arial" charset="0"/>
              </a:rPr>
              <a:t> recommended by Lehmer is </a:t>
            </a:r>
            <a:r>
              <a:rPr lang="en-US" altLang="en-US" i="1" smtClean="0">
                <a:latin typeface="Times New Roman" pitchFamily="18" charset="0"/>
                <a:cs typeface="Arial" charset="0"/>
              </a:rPr>
              <a:t>A</a:t>
            </a:r>
            <a:r>
              <a:rPr lang="en-US" altLang="en-US" smtClean="0">
                <a:latin typeface="Times New Roman" pitchFamily="18" charset="0"/>
                <a:cs typeface="Arial" charset="0"/>
              </a:rPr>
              <a:t> = 48271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generates a sequence of </a:t>
            </a:r>
            <a:r>
              <a:rPr lang="en-US" altLang="en-US" smtClean="0">
                <a:latin typeface="Times New Roman" pitchFamily="18" charset="0"/>
                <a:cs typeface="Arial" charset="0"/>
              </a:rPr>
              <a:t>2</a:t>
            </a:r>
            <a:r>
              <a:rPr lang="en-US" altLang="en-US" baseline="30000" smtClean="0">
                <a:latin typeface="Times New Roman" pitchFamily="18" charset="0"/>
                <a:cs typeface="Arial" charset="0"/>
              </a:rPr>
              <a:t>31</a:t>
            </a:r>
            <a:r>
              <a:rPr lang="en-US" altLang="en-US" smtClean="0">
                <a:latin typeface="Times New Roman" pitchFamily="18" charset="0"/>
                <a:cs typeface="Arial" charset="0"/>
              </a:rPr>
              <a:t> – 2</a:t>
            </a:r>
            <a:r>
              <a:rPr lang="en-US" altLang="en-US" smtClean="0">
                <a:latin typeface="Arial" charset="0"/>
                <a:cs typeface="Arial" charset="0"/>
              </a:rPr>
              <a:t> unique numbers before it repeats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can then use modulus to map this onto a smaller range, or division</a:t>
            </a:r>
          </a:p>
        </p:txBody>
      </p:sp>
    </p:spTree>
    <p:extLst>
      <p:ext uri="{BB962C8B-B14F-4D97-AF65-F5344CB8AC3E}">
        <p14:creationId xmlns:p14="http://schemas.microsoft.com/office/powerpoint/2010/main" val="1692066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word on linear congruential generators and the like:</a:t>
            </a:r>
          </a:p>
          <a:p>
            <a:pPr lvl="1">
              <a:buFontTx/>
              <a:buNone/>
            </a:pPr>
            <a:r>
              <a:rPr lang="en-US" altLang="en-US" smtClean="0">
                <a:latin typeface="Arial" charset="0"/>
                <a:cs typeface="Arial" charset="0"/>
              </a:rPr>
              <a:t>			“Any one who considers arithmetical methods</a:t>
            </a:r>
          </a:p>
          <a:p>
            <a:pPr lvl="1">
              <a:buFontTx/>
              <a:buNone/>
            </a:pPr>
            <a:r>
              <a:rPr lang="en-US" altLang="en-US" smtClean="0">
                <a:latin typeface="Arial" charset="0"/>
                <a:cs typeface="Arial" charset="0"/>
              </a:rPr>
              <a:t>			 of producing </a:t>
            </a:r>
            <a:r>
              <a:rPr lang="en-US" altLang="en-US" b="1" smtClean="0">
                <a:latin typeface="Arial" charset="0"/>
                <a:cs typeface="Arial" charset="0"/>
              </a:rPr>
              <a:t>random</a:t>
            </a:r>
            <a:r>
              <a:rPr lang="en-US" altLang="en-US" smtClean="0">
                <a:latin typeface="Arial" charset="0"/>
                <a:cs typeface="Arial" charset="0"/>
              </a:rPr>
              <a:t> digits is, of course, in a</a:t>
            </a:r>
          </a:p>
          <a:p>
            <a:pPr lvl="1">
              <a:buFontTx/>
              <a:buNone/>
            </a:pPr>
            <a:r>
              <a:rPr lang="en-US" altLang="en-US" smtClean="0">
                <a:latin typeface="Arial" charset="0"/>
                <a:cs typeface="Arial" charset="0"/>
              </a:rPr>
              <a:t>			 state of sin...”			John von Neumann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point here is, these methods produce </a:t>
            </a:r>
            <a:r>
              <a:rPr lang="en-US" altLang="en-US" i="1" smtClean="0">
                <a:latin typeface="Arial" charset="0"/>
                <a:cs typeface="Arial" charset="0"/>
              </a:rPr>
              <a:t>pseudo-random</a:t>
            </a:r>
            <a:r>
              <a:rPr lang="en-US" altLang="en-US" smtClean="0">
                <a:latin typeface="Arial" charset="0"/>
                <a:cs typeface="Arial" charset="0"/>
              </a:rPr>
              <a:t> numbers and not actually </a:t>
            </a:r>
            <a:r>
              <a:rPr lang="en-US" altLang="en-US" i="1" smtClean="0">
                <a:latin typeface="Arial" charset="0"/>
                <a:cs typeface="Arial" charset="0"/>
              </a:rPr>
              <a:t>random</a:t>
            </a:r>
            <a:r>
              <a:rPr lang="en-US" altLang="en-US" smtClean="0">
                <a:latin typeface="Arial" charset="0"/>
                <a:cs typeface="Arial" charset="0"/>
              </a:rPr>
              <a:t> numbers</a:t>
            </a:r>
            <a:endParaRPr lang="en-US" altLang="en-US" i="1" smtClean="0">
              <a:latin typeface="Arial" charset="0"/>
              <a:cs typeface="Arial" charset="0"/>
            </a:endParaRPr>
          </a:p>
        </p:txBody>
      </p:sp>
    </p:spTree>
    <p:extLst>
      <p:ext uri="{BB962C8B-B14F-4D97-AF65-F5344CB8AC3E}">
        <p14:creationId xmlns:p14="http://schemas.microsoft.com/office/powerpoint/2010/main" val="3061296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358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C++ standard library comes equipped with the </a:t>
            </a:r>
            <a:r>
              <a:rPr lang="en-US" altLang="en-US" smtClean="0">
                <a:latin typeface="Consolas" pitchFamily="49" charset="0"/>
                <a:cs typeface="Consolas" pitchFamily="49" charset="0"/>
              </a:rPr>
              <a:t>int rand()</a:t>
            </a:r>
            <a:r>
              <a:rPr lang="en-US" altLang="en-US" smtClean="0">
                <a:latin typeface="Arial" charset="0"/>
                <a:cs typeface="Arial" charset="0"/>
              </a:rPr>
              <a:t> function</a:t>
            </a:r>
          </a:p>
          <a:p>
            <a:pPr lvl="1"/>
            <a:r>
              <a:rPr lang="en-US" altLang="en-US" smtClean="0">
                <a:latin typeface="Arial" charset="0"/>
                <a:cs typeface="Arial" charset="0"/>
              </a:rPr>
              <a:t>Don’t use it...</a:t>
            </a:r>
          </a:p>
          <a:p>
            <a:pPr>
              <a:buFont typeface="Arial" charset="0"/>
              <a:buNone/>
            </a:pPr>
            <a:r>
              <a:rPr lang="en-US" altLang="en-US" smtClean="0">
                <a:latin typeface="Arial" charset="0"/>
                <a:cs typeface="Arial" charset="0"/>
              </a:rPr>
              <a:t>	Most C++ standard libraries come with:</a:t>
            </a:r>
          </a:p>
          <a:p>
            <a:pPr lvl="1">
              <a:buFontTx/>
              <a:buNone/>
            </a:pPr>
            <a:r>
              <a:rPr lang="en-US" altLang="en-US" smtClean="0">
                <a:latin typeface="Arial" charset="0"/>
                <a:cs typeface="Arial" charset="0"/>
              </a:rPr>
              <a:t>		</a:t>
            </a:r>
          </a:p>
        </p:txBody>
      </p:sp>
      <p:graphicFrame>
        <p:nvGraphicFramePr>
          <p:cNvPr id="290861" name="Group 45"/>
          <p:cNvGraphicFramePr>
            <a:graphicFrameLocks noGrp="1"/>
          </p:cNvGraphicFramePr>
          <p:nvPr/>
        </p:nvGraphicFramePr>
        <p:xfrm>
          <a:off x="2339975" y="3355975"/>
          <a:ext cx="4679950" cy="1584816"/>
        </p:xfrm>
        <a:graphic>
          <a:graphicData uri="http://schemas.openxmlformats.org/drawingml/2006/table">
            <a:tbl>
              <a:tblPr/>
              <a:tblGrid>
                <a:gridCol w="2664098"/>
                <a:gridCol w="2015852"/>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Function Name</a:t>
                      </a: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Range</a:t>
                      </a: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nsolas" pitchFamily="49" charset="0"/>
                          <a:cs typeface="Consolas" pitchFamily="49" charset="0"/>
                        </a:rPr>
                        <a:t>long lrand48()</a:t>
                      </a: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0, 1, ..., 2</a:t>
                      </a:r>
                      <a:r>
                        <a:rPr kumimoji="0" lang="en-US" sz="2000" b="0" i="0" u="none" strike="noStrike" cap="none" normalizeH="0" baseline="30000" dirty="0" smtClean="0">
                          <a:ln>
                            <a:noFill/>
                          </a:ln>
                          <a:solidFill>
                            <a:schemeClr val="tx1"/>
                          </a:solidFill>
                          <a:effectLst/>
                          <a:latin typeface="Times New Roman" pitchFamily="18" charset="0"/>
                        </a:rPr>
                        <a:t>31</a:t>
                      </a:r>
                      <a:r>
                        <a:rPr kumimoji="0" lang="en-US" sz="2000" b="0" i="0" u="none" strike="noStrike" cap="none" normalizeH="0" baseline="0" dirty="0" smtClean="0">
                          <a:ln>
                            <a:noFill/>
                          </a:ln>
                          <a:solidFill>
                            <a:schemeClr val="tx1"/>
                          </a:solidFill>
                          <a:effectLst/>
                          <a:latin typeface="Times New Roman" pitchFamily="18" charset="0"/>
                        </a:rPr>
                        <a:t> – 1</a:t>
                      </a:r>
                      <a:endParaRPr kumimoji="0" lang="en-US" sz="2000" b="0" i="0" u="none" strike="noStrike" cap="none" normalizeH="0" baseline="30000" dirty="0" smtClean="0">
                        <a:ln>
                          <a:noFill/>
                        </a:ln>
                        <a:solidFill>
                          <a:schemeClr val="tx1"/>
                        </a:solidFill>
                        <a:effectLst/>
                        <a:latin typeface="Times New Roman" pitchFamily="18" charset="0"/>
                      </a:endParaRP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nsolas" pitchFamily="49" charset="0"/>
                          <a:cs typeface="Consolas" pitchFamily="49" charset="0"/>
                        </a:rPr>
                        <a:t>long mrand48()</a:t>
                      </a: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a:t>
                      </a:r>
                      <a:r>
                        <a:rPr kumimoji="0" lang="en-US" sz="2000" b="0" i="0" u="none" strike="noStrike" cap="none" normalizeH="0" baseline="30000" dirty="0" smtClean="0">
                          <a:ln>
                            <a:noFill/>
                          </a:ln>
                          <a:solidFill>
                            <a:schemeClr val="tx1"/>
                          </a:solidFill>
                          <a:effectLst/>
                          <a:latin typeface="Times New Roman" pitchFamily="18" charset="0"/>
                        </a:rPr>
                        <a:t>31</a:t>
                      </a:r>
                      <a:r>
                        <a:rPr kumimoji="0" lang="en-US" sz="2000" b="0" i="0" u="none" strike="noStrike" cap="none" normalizeH="0" baseline="0" dirty="0" smtClean="0">
                          <a:ln>
                            <a:noFill/>
                          </a:ln>
                          <a:solidFill>
                            <a:schemeClr val="tx1"/>
                          </a:solidFill>
                          <a:effectLst/>
                          <a:latin typeface="Times New Roman" pitchFamily="18" charset="0"/>
                        </a:rPr>
                        <a:t>, ..., 2</a:t>
                      </a:r>
                      <a:r>
                        <a:rPr kumimoji="0" lang="en-US" sz="2000" b="0" i="0" u="none" strike="noStrike" cap="none" normalizeH="0" baseline="30000" dirty="0" smtClean="0">
                          <a:ln>
                            <a:noFill/>
                          </a:ln>
                          <a:solidFill>
                            <a:schemeClr val="tx1"/>
                          </a:solidFill>
                          <a:effectLst/>
                          <a:latin typeface="Times New Roman" pitchFamily="18" charset="0"/>
                        </a:rPr>
                        <a:t>31</a:t>
                      </a:r>
                      <a:r>
                        <a:rPr kumimoji="0" lang="en-US" sz="2000" b="0" i="0" u="none" strike="noStrike" cap="none" normalizeH="0" baseline="0" dirty="0" smtClean="0">
                          <a:ln>
                            <a:noFill/>
                          </a:ln>
                          <a:solidFill>
                            <a:schemeClr val="tx1"/>
                          </a:solidFill>
                          <a:effectLst/>
                          <a:latin typeface="Times New Roman" pitchFamily="18" charset="0"/>
                        </a:rPr>
                        <a:t> – 1</a:t>
                      </a:r>
                      <a:endParaRPr kumimoji="0" lang="en-US" sz="2000" b="0" i="0" u="none" strike="noStrike" cap="none" normalizeH="0" baseline="30000" dirty="0" smtClean="0">
                        <a:ln>
                          <a:noFill/>
                        </a:ln>
                        <a:solidFill>
                          <a:schemeClr val="tx1"/>
                        </a:solidFill>
                        <a:effectLst/>
                        <a:latin typeface="Times New Roman" pitchFamily="18" charset="0"/>
                      </a:endParaRP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nsolas" pitchFamily="49" charset="0"/>
                          <a:cs typeface="Consolas" pitchFamily="49" charset="0"/>
                        </a:rPr>
                        <a:t>double drand48()</a:t>
                      </a: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[0, 1)</a:t>
                      </a:r>
                    </a:p>
                  </a:txBody>
                  <a:tcPr marL="91433" marR="91433"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24618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Arial" charset="0"/>
                <a:cs typeface="Arial" charset="0"/>
              </a:rPr>
              <a:t>Linear Congruential Generators</a:t>
            </a:r>
            <a:endParaRPr lang="en-CA" altLang="en-US" smtClean="0">
              <a:latin typeface="Arial" charset="0"/>
              <a:cs typeface="Arial" charset="0"/>
            </a:endParaRPr>
          </a:p>
        </p:txBody>
      </p:sp>
      <p:sp>
        <p:nvSpPr>
          <p:cNvPr id="36867" name="Content Placeholder 2"/>
          <p:cNvSpPr>
            <a:spLocks noGrp="1"/>
          </p:cNvSpPr>
          <p:nvPr>
            <p:ph idx="1"/>
          </p:nvPr>
        </p:nvSpPr>
        <p:spPr/>
        <p:txBody>
          <a:bodyPr/>
          <a:lstStyle/>
          <a:p>
            <a:pPr>
              <a:buFont typeface="Arial" charset="0"/>
              <a:buNone/>
            </a:pPr>
            <a:r>
              <a:rPr lang="en-CA" altLang="en-US" smtClean="0">
                <a:latin typeface="Arial" charset="0"/>
                <a:cs typeface="Arial" charset="0"/>
              </a:rPr>
              <a:t>	By default, these use a 48-bit seed with </a:t>
            </a:r>
            <a:r>
              <a:rPr lang="en-CA" altLang="en-US" i="1" smtClean="0">
                <a:latin typeface="Times New Roman" pitchFamily="18" charset="0"/>
                <a:cs typeface="Times New Roman" pitchFamily="18" charset="0"/>
              </a:rPr>
              <a:t>x</a:t>
            </a:r>
            <a:r>
              <a:rPr lang="en-CA" altLang="en-US" baseline="-25000" smtClean="0">
                <a:latin typeface="Times New Roman" pitchFamily="18" charset="0"/>
                <a:cs typeface="Times New Roman" pitchFamily="18" charset="0"/>
              </a:rPr>
              <a:t>0</a:t>
            </a:r>
            <a:r>
              <a:rPr lang="en-CA" altLang="en-US" i="1" smtClean="0">
                <a:latin typeface="Times New Roman" pitchFamily="18" charset="0"/>
                <a:cs typeface="Times New Roman" pitchFamily="18" charset="0"/>
              </a:rPr>
              <a:t> =</a:t>
            </a:r>
            <a:r>
              <a:rPr lang="en-CA" altLang="en-US" smtClean="0">
                <a:latin typeface="Times New Roman" pitchFamily="18" charset="0"/>
                <a:cs typeface="Times New Roman" pitchFamily="18" charset="0"/>
              </a:rPr>
              <a:t> 0 </a:t>
            </a:r>
            <a:r>
              <a:rPr lang="en-CA" altLang="en-US" smtClean="0">
                <a:latin typeface="Arial" charset="0"/>
                <a:cs typeface="Arial" charset="0"/>
              </a:rPr>
              <a:t>and </a:t>
            </a:r>
          </a:p>
          <a:p>
            <a:pPr algn="ctr">
              <a:buFont typeface="Arial" charset="0"/>
              <a:buNone/>
            </a:pPr>
            <a:r>
              <a:rPr lang="en-US" altLang="en-US" i="1" smtClean="0">
                <a:latin typeface="Times New Roman" pitchFamily="18" charset="0"/>
                <a:cs typeface="Arial" charset="0"/>
              </a:rPr>
              <a:t>x</a:t>
            </a:r>
            <a:r>
              <a:rPr lang="en-US" altLang="en-US" i="1" baseline="-25000" smtClean="0">
                <a:latin typeface="Times New Roman" pitchFamily="18" charset="0"/>
                <a:cs typeface="Arial" charset="0"/>
              </a:rPr>
              <a:t>k</a:t>
            </a:r>
            <a:r>
              <a:rPr lang="en-US" altLang="en-US" baseline="-25000" smtClean="0">
                <a:latin typeface="Times New Roman" pitchFamily="18" charset="0"/>
                <a:cs typeface="Arial" charset="0"/>
              </a:rPr>
              <a:t> + 1</a:t>
            </a:r>
            <a:r>
              <a:rPr lang="en-US" altLang="en-US" smtClean="0">
                <a:latin typeface="Times New Roman" pitchFamily="18" charset="0"/>
                <a:cs typeface="Arial" charset="0"/>
              </a:rPr>
              <a:t> = (</a:t>
            </a:r>
            <a:r>
              <a:rPr lang="en-US" altLang="en-US" i="1" smtClean="0">
                <a:latin typeface="Times New Roman" pitchFamily="18" charset="0"/>
                <a:cs typeface="Arial" charset="0"/>
              </a:rPr>
              <a:t>Ax</a:t>
            </a:r>
            <a:r>
              <a:rPr lang="en-US" altLang="en-US" i="1" baseline="-25000" smtClean="0">
                <a:latin typeface="Times New Roman" pitchFamily="18" charset="0"/>
                <a:cs typeface="Arial" charset="0"/>
              </a:rPr>
              <a:t>k</a:t>
            </a:r>
            <a:r>
              <a:rPr lang="en-US" altLang="en-US" smtClean="0">
                <a:latin typeface="Times New Roman" pitchFamily="18" charset="0"/>
                <a:cs typeface="Arial" charset="0"/>
              </a:rPr>
              <a:t> + </a:t>
            </a:r>
            <a:r>
              <a:rPr lang="en-US" altLang="en-US" i="1" smtClean="0">
                <a:latin typeface="Times New Roman" pitchFamily="18" charset="0"/>
                <a:cs typeface="Arial" charset="0"/>
              </a:rPr>
              <a:t>C</a:t>
            </a:r>
            <a:r>
              <a:rPr lang="en-US" altLang="en-US" smtClean="0">
                <a:latin typeface="Times New Roman" pitchFamily="18" charset="0"/>
                <a:cs typeface="Arial" charset="0"/>
              </a:rPr>
              <a:t>) mod </a:t>
            </a:r>
            <a:r>
              <a:rPr lang="en-US" altLang="en-US" i="1" smtClean="0">
                <a:latin typeface="Times New Roman" pitchFamily="18" charset="0"/>
                <a:cs typeface="Arial" charset="0"/>
              </a:rPr>
              <a:t>M</a:t>
            </a:r>
            <a:r>
              <a:rPr lang="en-CA" altLang="en-US" smtClean="0">
                <a:latin typeface="Arial" charset="0"/>
                <a:cs typeface="Arial" charset="0"/>
              </a:rPr>
              <a:t>  </a:t>
            </a:r>
          </a:p>
          <a:p>
            <a:pPr>
              <a:buFont typeface="Arial" charset="0"/>
              <a:buNone/>
            </a:pPr>
            <a:r>
              <a:rPr lang="en-CA" altLang="en-US" smtClean="0">
                <a:latin typeface="Arial" charset="0"/>
                <a:cs typeface="Arial" charset="0"/>
              </a:rPr>
              <a:t>	where</a:t>
            </a:r>
            <a:endParaRPr lang="en-CA" altLang="en-US" smtClean="0">
              <a:latin typeface="Times New Roman" pitchFamily="18" charset="0"/>
              <a:cs typeface="Times New Roman" pitchFamily="18" charset="0"/>
            </a:endParaRPr>
          </a:p>
          <a:p>
            <a:pPr>
              <a:buFont typeface="Arial" charset="0"/>
              <a:buNone/>
            </a:pP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A</a:t>
            </a:r>
            <a:r>
              <a:rPr lang="en-CA" altLang="en-US" smtClean="0">
                <a:latin typeface="Times New Roman" pitchFamily="18" charset="0"/>
                <a:cs typeface="Times New Roman" pitchFamily="18" charset="0"/>
              </a:rPr>
              <a:t> = 25214903917	     10111011110111011001110011001101101</a:t>
            </a:r>
            <a:r>
              <a:rPr lang="en-CA" altLang="en-US" baseline="-25000" smtClean="0">
                <a:latin typeface="Times New Roman" pitchFamily="18" charset="0"/>
                <a:cs typeface="Times New Roman" pitchFamily="18" charset="0"/>
              </a:rPr>
              <a:t>2</a:t>
            </a:r>
            <a:endParaRPr lang="en-CA" altLang="en-US" smtClean="0">
              <a:latin typeface="Times New Roman" pitchFamily="18" charset="0"/>
              <a:cs typeface="Times New Roman" pitchFamily="18" charset="0"/>
            </a:endParaRPr>
          </a:p>
          <a:p>
            <a:pPr>
              <a:buFont typeface="Arial" charset="0"/>
              <a:buNone/>
            </a:pP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C</a:t>
            </a:r>
            <a:r>
              <a:rPr lang="en-CA" altLang="en-US" smtClean="0">
                <a:latin typeface="Times New Roman" pitchFamily="18" charset="0"/>
                <a:cs typeface="Times New Roman" pitchFamily="18" charset="0"/>
              </a:rPr>
              <a:t> = 11		     1011</a:t>
            </a:r>
            <a:r>
              <a:rPr lang="en-CA" altLang="en-US" baseline="-25000" smtClean="0">
                <a:latin typeface="Times New Roman" pitchFamily="18" charset="0"/>
                <a:cs typeface="Times New Roman" pitchFamily="18" charset="0"/>
              </a:rPr>
              <a:t>2</a:t>
            </a:r>
            <a:endParaRPr lang="en-CA" altLang="en-US" smtClean="0">
              <a:latin typeface="Times New Roman" pitchFamily="18" charset="0"/>
              <a:cs typeface="Times New Roman" pitchFamily="18" charset="0"/>
            </a:endParaRPr>
          </a:p>
          <a:p>
            <a:pPr>
              <a:buFont typeface="Arial" charset="0"/>
              <a:buNone/>
            </a:pPr>
            <a:r>
              <a:rPr lang="en-CA" altLang="en-US" smtClean="0">
                <a:latin typeface="Times New Roman" pitchFamily="18" charset="0"/>
                <a:cs typeface="Times New Roman" pitchFamily="18" charset="0"/>
              </a:rPr>
              <a:t>		</a:t>
            </a:r>
            <a:r>
              <a:rPr lang="en-CA" altLang="en-US" i="1" smtClean="0">
                <a:latin typeface="Times New Roman" pitchFamily="18" charset="0"/>
                <a:cs typeface="Times New Roman" pitchFamily="18" charset="0"/>
              </a:rPr>
              <a:t>M</a:t>
            </a:r>
            <a:r>
              <a:rPr lang="en-CA" altLang="en-US" smtClean="0">
                <a:latin typeface="Times New Roman" pitchFamily="18" charset="0"/>
                <a:cs typeface="Times New Roman" pitchFamily="18" charset="0"/>
              </a:rPr>
              <a:t> = 2</a:t>
            </a:r>
            <a:r>
              <a:rPr lang="en-CA" altLang="en-US" baseline="30000" smtClean="0">
                <a:latin typeface="Times New Roman" pitchFamily="18" charset="0"/>
                <a:cs typeface="Times New Roman" pitchFamily="18" charset="0"/>
              </a:rPr>
              <a:t>48</a:t>
            </a:r>
          </a:p>
          <a:p>
            <a:pPr>
              <a:buFont typeface="Arial" charset="0"/>
              <a:buNone/>
            </a:pPr>
            <a:r>
              <a:rPr lang="en-CA" altLang="en-US" baseline="30000" smtClean="0">
                <a:latin typeface="Times New Roman" pitchFamily="18" charset="0"/>
                <a:cs typeface="Times New Roman" pitchFamily="18" charset="0"/>
              </a:rPr>
              <a:t>	</a:t>
            </a:r>
            <a:r>
              <a:rPr lang="en-CA" altLang="en-US" smtClean="0">
                <a:latin typeface="Arial" charset="0"/>
                <a:cs typeface="Arial" charset="0"/>
              </a:rPr>
              <a:t> and where the most significant bits of </a:t>
            </a:r>
            <a:r>
              <a:rPr lang="en-US" altLang="en-US" i="1" smtClean="0">
                <a:latin typeface="Times New Roman" pitchFamily="18" charset="0"/>
                <a:cs typeface="Arial" charset="0"/>
              </a:rPr>
              <a:t>x</a:t>
            </a:r>
            <a:r>
              <a:rPr lang="en-US" altLang="en-US" i="1" baseline="-25000" smtClean="0">
                <a:latin typeface="Times New Roman" pitchFamily="18" charset="0"/>
                <a:cs typeface="Arial" charset="0"/>
              </a:rPr>
              <a:t>k</a:t>
            </a:r>
            <a:r>
              <a:rPr lang="en-US" altLang="en-US" baseline="-25000" smtClean="0">
                <a:latin typeface="Times New Roman" pitchFamily="18" charset="0"/>
                <a:cs typeface="Arial" charset="0"/>
              </a:rPr>
              <a:t> + 1</a:t>
            </a:r>
            <a:r>
              <a:rPr lang="en-US" altLang="en-US" smtClean="0">
                <a:latin typeface="Times New Roman" pitchFamily="18" charset="0"/>
                <a:cs typeface="Arial" charset="0"/>
              </a:rPr>
              <a:t> </a:t>
            </a:r>
            <a:r>
              <a:rPr lang="en-CA" altLang="en-US" smtClean="0">
                <a:latin typeface="Arial" charset="0"/>
                <a:cs typeface="Arial" charset="0"/>
              </a:rPr>
              <a:t>are used </a:t>
            </a:r>
            <a:endParaRPr lang="en-CA"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1296919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C:\Users\dwharder\Desktop\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3688"/>
            <a:ext cx="9144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altLang="en-US" smtClean="0">
                <a:latin typeface="Arial" charset="0"/>
                <a:cs typeface="Arial" charset="0"/>
              </a:rPr>
              <a:t>Linear Congruential Generators</a:t>
            </a:r>
            <a:endParaRPr lang="en-CA" altLang="en-US" smtClean="0">
              <a:latin typeface="Arial" charset="0"/>
              <a:cs typeface="Arial" charset="0"/>
            </a:endParaRPr>
          </a:p>
        </p:txBody>
      </p:sp>
      <p:sp>
        <p:nvSpPr>
          <p:cNvPr id="37892" name="Content Placeholder 2"/>
          <p:cNvSpPr>
            <a:spLocks noGrp="1"/>
          </p:cNvSpPr>
          <p:nvPr>
            <p:ph idx="1"/>
          </p:nvPr>
        </p:nvSpPr>
        <p:spPr/>
        <p:txBody>
          <a:bodyPr/>
          <a:lstStyle/>
          <a:p>
            <a:pPr>
              <a:buFont typeface="Arial" charset="0"/>
              <a:buNone/>
            </a:pPr>
            <a:r>
              <a:rPr lang="en-CA" altLang="en-US" smtClean="0">
                <a:latin typeface="Arial" charset="0"/>
                <a:cs typeface="Arial" charset="0"/>
              </a:rPr>
              <a:t>	All three generates use the same value</a:t>
            </a:r>
          </a:p>
          <a:p>
            <a:pPr lvl="1"/>
            <a:r>
              <a:rPr lang="en-CA" altLang="en-US" smtClean="0">
                <a:latin typeface="Arial" charset="0"/>
                <a:cs typeface="Arial" charset="0"/>
              </a:rPr>
              <a:t>Suppose that </a:t>
            </a:r>
            <a:r>
              <a:rPr lang="en-CA" altLang="en-US" i="1" smtClean="0">
                <a:latin typeface="Times New Roman" pitchFamily="18" charset="0"/>
                <a:cs typeface="Times New Roman" pitchFamily="18" charset="0"/>
              </a:rPr>
              <a:t>x</a:t>
            </a:r>
            <a:r>
              <a:rPr lang="en-CA" altLang="en-US" i="1" baseline="-25000" smtClean="0">
                <a:latin typeface="Times New Roman" pitchFamily="18" charset="0"/>
                <a:cs typeface="Times New Roman" pitchFamily="18" charset="0"/>
              </a:rPr>
              <a:t>k</a:t>
            </a:r>
            <a:r>
              <a:rPr lang="en-CA" altLang="en-US" baseline="-25000" smtClean="0">
                <a:latin typeface="Times New Roman" pitchFamily="18" charset="0"/>
                <a:cs typeface="Times New Roman" pitchFamily="18" charset="0"/>
              </a:rPr>
              <a:t> + 1</a:t>
            </a:r>
            <a:r>
              <a:rPr lang="en-CA" altLang="en-US" smtClean="0">
                <a:latin typeface="Times New Roman" pitchFamily="18" charset="0"/>
                <a:cs typeface="Times New Roman" pitchFamily="18" charset="0"/>
              </a:rPr>
              <a:t> </a:t>
            </a:r>
            <a:r>
              <a:rPr lang="en-CA" altLang="en-US" smtClean="0">
                <a:latin typeface="Arial" charset="0"/>
                <a:cs typeface="Arial" charset="0"/>
              </a:rPr>
              <a:t>is the value is the following 48 bits:</a:t>
            </a:r>
          </a:p>
        </p:txBody>
      </p:sp>
    </p:spTree>
    <p:extLst>
      <p:ext uri="{BB962C8B-B14F-4D97-AF65-F5344CB8AC3E}">
        <p14:creationId xmlns:p14="http://schemas.microsoft.com/office/powerpoint/2010/main" val="745444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topic, we will cover:</a:t>
            </a:r>
          </a:p>
          <a:p>
            <a:pPr lvl="1"/>
            <a:r>
              <a:rPr lang="en-US" altLang="en-US" dirty="0" smtClean="0">
                <a:latin typeface="Arial" charset="0"/>
                <a:cs typeface="Arial" charset="0"/>
              </a:rPr>
              <a:t>Concepts about random numbers</a:t>
            </a:r>
          </a:p>
          <a:p>
            <a:pPr lvl="1"/>
            <a:r>
              <a:rPr lang="en-US" altLang="en-US" dirty="0" smtClean="0">
                <a:latin typeface="Arial" charset="0"/>
                <a:cs typeface="Arial" charset="0"/>
              </a:rPr>
              <a:t>Random number generators</a:t>
            </a:r>
          </a:p>
          <a:p>
            <a:pPr lvl="1"/>
            <a:r>
              <a:rPr lang="en-US" altLang="en-US" dirty="0" smtClean="0">
                <a:latin typeface="Arial" charset="0"/>
                <a:cs typeface="Arial" charset="0"/>
              </a:rPr>
              <a:t>Monte Carlo methods</a:t>
            </a:r>
          </a:p>
          <a:p>
            <a:pPr lvl="2"/>
            <a:r>
              <a:rPr lang="en-US" altLang="en-US" dirty="0" smtClean="0">
                <a:latin typeface="Arial" charset="0"/>
                <a:cs typeface="Arial" charset="0"/>
              </a:rPr>
              <a:t>Monte Carlo integration</a:t>
            </a:r>
          </a:p>
          <a:p>
            <a:pPr lvl="1"/>
            <a:r>
              <a:rPr lang="en-US" altLang="en-US" dirty="0" smtClean="0">
                <a:latin typeface="Arial" charset="0"/>
                <a:cs typeface="Arial" charset="0"/>
              </a:rPr>
              <a:t>Randomized quicksort</a:t>
            </a:r>
          </a:p>
          <a:p>
            <a:pPr lvl="1"/>
            <a:r>
              <a:rPr lang="en-US" altLang="en-US" dirty="0" smtClean="0">
                <a:latin typeface="Arial" charset="0"/>
                <a:cs typeface="Arial" charset="0"/>
              </a:rPr>
              <a:t>Skip lists</a:t>
            </a:r>
          </a:p>
          <a:p>
            <a:pPr lvl="1"/>
            <a:endParaRPr lang="en-US" altLang="en-US" dirty="0" smtClean="0">
              <a:latin typeface="Arial"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4245408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Arial" charset="0"/>
                <a:cs typeface="Arial" charset="0"/>
              </a:rPr>
              <a:t>Linear Congruential Generators</a:t>
            </a:r>
            <a:endParaRPr lang="en-CA" altLang="en-US" smtClean="0">
              <a:latin typeface="Arial" charset="0"/>
              <a:cs typeface="Arial" charset="0"/>
            </a:endParaRPr>
          </a:p>
        </p:txBody>
      </p:sp>
      <p:sp>
        <p:nvSpPr>
          <p:cNvPr id="38915" name="Content Placeholder 2"/>
          <p:cNvSpPr>
            <a:spLocks noGrp="1"/>
          </p:cNvSpPr>
          <p:nvPr>
            <p:ph idx="1"/>
          </p:nvPr>
        </p:nvSpPr>
        <p:spPr/>
        <p:txBody>
          <a:bodyPr/>
          <a:lstStyle/>
          <a:p>
            <a:pPr>
              <a:buFont typeface="Arial" charset="0"/>
              <a:buNone/>
            </a:pPr>
            <a:r>
              <a:rPr lang="en-US" altLang="en-US" smtClean="0">
                <a:latin typeface="Consolas" pitchFamily="49" charset="0"/>
                <a:cs typeface="Consolas" pitchFamily="49" charset="0"/>
              </a:rPr>
              <a:t>	lrand48()</a:t>
            </a:r>
            <a:r>
              <a:rPr lang="en-CA" altLang="en-US" smtClean="0">
                <a:latin typeface="Arial" charset="0"/>
                <a:cs typeface="Arial" charset="0"/>
              </a:rPr>
              <a:t> uses the most significant 31 bits</a:t>
            </a:r>
          </a:p>
          <a:p>
            <a:pPr lvl="1"/>
            <a:r>
              <a:rPr lang="en-CA" altLang="en-US" smtClean="0">
                <a:latin typeface="Arial" charset="0"/>
                <a:cs typeface="Arial" charset="0"/>
              </a:rPr>
              <a:t>Recall the avalanche effect</a:t>
            </a:r>
          </a:p>
        </p:txBody>
      </p:sp>
      <p:pic>
        <p:nvPicPr>
          <p:cNvPr id="38916" name="Picture 8" descr="C:\Users\dwharder\Desktop\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3688"/>
            <a:ext cx="9144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326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C:\Users\dwharder\Desktop\k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3688"/>
            <a:ext cx="9144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p:txBody>
          <a:bodyPr/>
          <a:lstStyle/>
          <a:p>
            <a:r>
              <a:rPr lang="en-US" altLang="en-US" smtClean="0">
                <a:latin typeface="Arial" charset="0"/>
                <a:cs typeface="Arial" charset="0"/>
              </a:rPr>
              <a:t>Linear Congruential Generators</a:t>
            </a:r>
            <a:endParaRPr lang="en-CA" altLang="en-US" smtClean="0">
              <a:latin typeface="Arial" charset="0"/>
              <a:cs typeface="Arial" charset="0"/>
            </a:endParaRPr>
          </a:p>
        </p:txBody>
      </p:sp>
      <p:sp>
        <p:nvSpPr>
          <p:cNvPr id="39940" name="Content Placeholder 2"/>
          <p:cNvSpPr>
            <a:spLocks noGrp="1"/>
          </p:cNvSpPr>
          <p:nvPr>
            <p:ph idx="1"/>
          </p:nvPr>
        </p:nvSpPr>
        <p:spPr/>
        <p:txBody>
          <a:bodyPr/>
          <a:lstStyle/>
          <a:p>
            <a:pPr>
              <a:buFont typeface="Arial" charset="0"/>
              <a:buNone/>
            </a:pPr>
            <a:r>
              <a:rPr lang="en-US" altLang="en-US" smtClean="0">
                <a:latin typeface="Consolas" pitchFamily="49" charset="0"/>
                <a:cs typeface="Consolas" pitchFamily="49" charset="0"/>
              </a:rPr>
              <a:t>	mrand48()</a:t>
            </a:r>
            <a:r>
              <a:rPr lang="en-CA" altLang="en-US" smtClean="0">
                <a:latin typeface="Arial" charset="0"/>
                <a:cs typeface="Arial" charset="0"/>
              </a:rPr>
              <a:t> uses the most significant 32 bits</a:t>
            </a:r>
          </a:p>
          <a:p>
            <a:pPr lvl="1"/>
            <a:r>
              <a:rPr lang="en-CA" altLang="en-US" smtClean="0">
                <a:latin typeface="Arial" charset="0"/>
                <a:cs typeface="Arial" charset="0"/>
              </a:rPr>
              <a:t>This is a simple cast:  the 1</a:t>
            </a:r>
            <a:r>
              <a:rPr lang="en-CA" altLang="en-US" baseline="30000" smtClean="0">
                <a:latin typeface="Arial" charset="0"/>
                <a:cs typeface="Arial" charset="0"/>
              </a:rPr>
              <a:t>st</a:t>
            </a:r>
            <a:r>
              <a:rPr lang="en-CA" altLang="en-US" smtClean="0">
                <a:latin typeface="Arial" charset="0"/>
                <a:cs typeface="Arial" charset="0"/>
              </a:rPr>
              <a:t> bit is the sign bit</a:t>
            </a:r>
          </a:p>
          <a:p>
            <a:pPr lvl="1"/>
            <a:r>
              <a:rPr lang="en-CA" altLang="en-US" smtClean="0">
                <a:latin typeface="Arial" charset="0"/>
                <a:cs typeface="Arial" charset="0"/>
              </a:rPr>
              <a:t>This number is positive—use 2s complement to get the value</a:t>
            </a:r>
          </a:p>
        </p:txBody>
      </p:sp>
      <p:sp>
        <p:nvSpPr>
          <p:cNvPr id="5" name="Oval 4"/>
          <p:cNvSpPr/>
          <p:nvPr/>
        </p:nvSpPr>
        <p:spPr>
          <a:xfrm>
            <a:off x="377825" y="3919538"/>
            <a:ext cx="287338"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4229119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latin typeface="Arial" charset="0"/>
                <a:cs typeface="Arial" charset="0"/>
              </a:rPr>
              <a:t>Linear Congruential Generators</a:t>
            </a:r>
            <a:endParaRPr lang="en-CA" altLang="en-US" smtClean="0">
              <a:latin typeface="Arial" charset="0"/>
              <a:cs typeface="Arial" charset="0"/>
            </a:endParaRPr>
          </a:p>
        </p:txBody>
      </p:sp>
      <p:sp>
        <p:nvSpPr>
          <p:cNvPr id="3" name="Content Placeholder 2"/>
          <p:cNvSpPr>
            <a:spLocks noGrp="1"/>
          </p:cNvSpPr>
          <p:nvPr>
            <p:ph idx="1"/>
          </p:nvPr>
        </p:nvSpPr>
        <p:spPr/>
        <p:txBody>
          <a:bodyPr/>
          <a:lstStyle/>
          <a:p>
            <a:pPr>
              <a:buFont typeface="Arial" charset="0"/>
              <a:buNone/>
            </a:pPr>
            <a:r>
              <a:rPr lang="en-US" altLang="en-US" dirty="0" smtClean="0">
                <a:latin typeface="Consolas" pitchFamily="49" charset="0"/>
                <a:cs typeface="Consolas" pitchFamily="49" charset="0"/>
              </a:rPr>
              <a:t>	drand48()</a:t>
            </a:r>
            <a:r>
              <a:rPr lang="en-CA" altLang="en-US" dirty="0" smtClean="0">
                <a:latin typeface="Arial" charset="0"/>
                <a:cs typeface="Arial" charset="0"/>
              </a:rPr>
              <a:t> uses all 48 bits and treats it as a fractional value in </a:t>
            </a:r>
            <a:r>
              <a:rPr lang="en-CA" altLang="en-US" dirty="0" smtClean="0">
                <a:latin typeface="Times New Roman" pitchFamily="18" charset="0"/>
                <a:cs typeface="Times New Roman" pitchFamily="18" charset="0"/>
              </a:rPr>
              <a:t>[0, 1)</a:t>
            </a:r>
          </a:p>
          <a:p>
            <a:pPr lvl="1"/>
            <a:r>
              <a:rPr lang="en-CA" altLang="en-US" dirty="0" smtClean="0">
                <a:latin typeface="Arial" charset="0"/>
                <a:cs typeface="Arial" charset="0"/>
              </a:rPr>
              <a:t>The mantissa stores 52 bits with an implied leading </a:t>
            </a:r>
            <a:r>
              <a:rPr lang="en-CA" altLang="en-US" dirty="0" smtClean="0">
                <a:solidFill>
                  <a:srgbClr val="FF0000"/>
                </a:solidFill>
                <a:latin typeface="Consolas" pitchFamily="49" charset="0"/>
                <a:cs typeface="Consolas" pitchFamily="49" charset="0"/>
              </a:rPr>
              <a:t>1.</a:t>
            </a:r>
          </a:p>
          <a:p>
            <a:pPr lvl="1"/>
            <a:r>
              <a:rPr lang="en-CA" altLang="en-US" dirty="0" smtClean="0">
                <a:latin typeface="Arial" charset="0"/>
                <a:cs typeface="Arial" charset="0"/>
              </a:rPr>
              <a:t>The last five bits will be </a:t>
            </a:r>
            <a:r>
              <a:rPr lang="en-CA" altLang="en-US" dirty="0" smtClean="0">
                <a:solidFill>
                  <a:srgbClr val="00B0F0"/>
                </a:solidFill>
                <a:latin typeface="Consolas" pitchFamily="49" charset="0"/>
                <a:cs typeface="Consolas" pitchFamily="49" charset="0"/>
              </a:rPr>
              <a:t>0</a:t>
            </a:r>
          </a:p>
        </p:txBody>
      </p:sp>
      <p:pic>
        <p:nvPicPr>
          <p:cNvPr id="40964" name="Picture 6" descr="C:\Users\dwharder\Desktop\k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3688"/>
            <a:ext cx="9144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77825" y="2825750"/>
            <a:ext cx="287338"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Oval 7"/>
          <p:cNvSpPr/>
          <p:nvPr/>
        </p:nvSpPr>
        <p:spPr>
          <a:xfrm>
            <a:off x="8069263" y="3919538"/>
            <a:ext cx="792162" cy="36036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575213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419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These can be easily mapped onto different ranges:</a:t>
            </a:r>
          </a:p>
          <a:p>
            <a:pPr>
              <a:buFont typeface="Arial" charset="0"/>
              <a:buNone/>
            </a:pPr>
            <a:endParaRPr lang="en-US" altLang="en-US" b="1" smtClean="0">
              <a:latin typeface="Courier New" pitchFamily="49" charset="0"/>
              <a:cs typeface="Arial" charset="0"/>
            </a:endParaRPr>
          </a:p>
          <a:p>
            <a:pPr>
              <a:buFontTx/>
              <a:buNone/>
            </a:pPr>
            <a:r>
              <a:rPr lang="en-US" altLang="en-US" smtClean="0">
                <a:latin typeface="Consolas" pitchFamily="49" charset="0"/>
                <a:cs typeface="Consolas" pitchFamily="49" charset="0"/>
              </a:rPr>
              <a:t>		long lrand48ab( long a, long b ) {</a:t>
            </a:r>
          </a:p>
          <a:p>
            <a:pPr>
              <a:buFontTx/>
              <a:buNone/>
            </a:pPr>
            <a:r>
              <a:rPr lang="en-US" altLang="en-US" smtClean="0">
                <a:latin typeface="Consolas" pitchFamily="49" charset="0"/>
                <a:cs typeface="Consolas" pitchFamily="49" charset="0"/>
              </a:rPr>
              <a:t>		    return a + lrand48() % (b – a + 1);</a:t>
            </a:r>
          </a:p>
          <a:p>
            <a:pPr>
              <a:buFontTx/>
              <a:buNone/>
            </a:pPr>
            <a:r>
              <a:rPr lang="en-US" altLang="en-US" smtClean="0">
                <a:latin typeface="Consolas" pitchFamily="49" charset="0"/>
                <a:cs typeface="Consolas" pitchFamily="49" charset="0"/>
              </a:rPr>
              <a:t>		}</a:t>
            </a:r>
          </a:p>
          <a:p>
            <a:pPr>
              <a:buFontTx/>
              <a:buNone/>
            </a:pPr>
            <a:endParaRPr lang="en-US" altLang="en-US" smtClean="0">
              <a:latin typeface="Consolas" pitchFamily="49" charset="0"/>
              <a:cs typeface="Consolas" pitchFamily="49" charset="0"/>
            </a:endParaRPr>
          </a:p>
          <a:p>
            <a:pPr>
              <a:buFontTx/>
              <a:buNone/>
            </a:pPr>
            <a:r>
              <a:rPr lang="en-US" altLang="en-US" smtClean="0">
                <a:latin typeface="Consolas" pitchFamily="49" charset="0"/>
                <a:cs typeface="Consolas" pitchFamily="49" charset="0"/>
              </a:rPr>
              <a:t>		double drand48ab( double a, double b ) {</a:t>
            </a:r>
          </a:p>
          <a:p>
            <a:pPr>
              <a:buFontTx/>
              <a:buNone/>
            </a:pPr>
            <a:r>
              <a:rPr lang="en-US" altLang="en-US" smtClean="0">
                <a:latin typeface="Consolas" pitchFamily="49" charset="0"/>
                <a:cs typeface="Consolas" pitchFamily="49" charset="0"/>
              </a:rPr>
              <a:t>		    return a + drand48()*(b – a);</a:t>
            </a:r>
          </a:p>
          <a:p>
            <a:pPr>
              <a:buFontTx/>
              <a:buNone/>
            </a:pPr>
            <a:r>
              <a:rPr lang="en-US" altLang="en-US" smtClean="0">
                <a:latin typeface="Consolas" pitchFamily="49" charset="0"/>
                <a:cs typeface="Consolas" pitchFamily="49" charset="0"/>
              </a:rPr>
              <a:t>		}</a:t>
            </a:r>
          </a:p>
          <a:p>
            <a:pPr>
              <a:buFontTx/>
              <a:buNone/>
            </a:pPr>
            <a:endParaRPr lang="en-US" altLang="en-US" b="1" smtClean="0">
              <a:latin typeface="Courier New" pitchFamily="49" charset="0"/>
              <a:cs typeface="Arial" charset="0"/>
            </a:endParaRPr>
          </a:p>
        </p:txBody>
      </p:sp>
    </p:spTree>
    <p:extLst>
      <p:ext uri="{BB962C8B-B14F-4D97-AF65-F5344CB8AC3E}">
        <p14:creationId xmlns:p14="http://schemas.microsoft.com/office/powerpoint/2010/main" val="608065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latin typeface="Arial" charset="0"/>
                <a:cs typeface="Arial" charset="0"/>
              </a:rPr>
              <a:t>Other Pseudo-Random Number Generators</a:t>
            </a:r>
          </a:p>
        </p:txBody>
      </p:sp>
      <p:sp>
        <p:nvSpPr>
          <p:cNvPr id="430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Other random number generators:</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1995, George Marsaglia published his </a:t>
            </a:r>
            <a:r>
              <a:rPr lang="en-US" altLang="en-US" i="1" smtClean="0">
                <a:latin typeface="Arial" charset="0"/>
                <a:cs typeface="Arial" charset="0"/>
              </a:rPr>
              <a:t>diehard</a:t>
            </a:r>
            <a:r>
              <a:rPr lang="en-US" altLang="en-US" smtClean="0">
                <a:latin typeface="Arial" charset="0"/>
                <a:cs typeface="Arial" charset="0"/>
              </a:rPr>
              <a:t> battery of statistical tests for pseudo-random number generators</a:t>
            </a:r>
          </a:p>
          <a:p>
            <a:pPr>
              <a:buFont typeface="Arial" charset="0"/>
              <a:buNone/>
            </a:pPr>
            <a:r>
              <a:rPr lang="en-US" altLang="en-US" smtClean="0">
                <a:latin typeface="Arial" charset="0"/>
                <a:cs typeface="Arial" charset="0"/>
              </a:rPr>
              <a:t>		</a:t>
            </a:r>
            <a:endParaRPr lang="en-US" altLang="en-US" smtClean="0">
              <a:latin typeface="Times New Roman" pitchFamily="18"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64257242"/>
              </p:ext>
            </p:extLst>
          </p:nvPr>
        </p:nvGraphicFramePr>
        <p:xfrm>
          <a:off x="179388" y="1988839"/>
          <a:ext cx="8785225" cy="3240360"/>
        </p:xfrm>
        <a:graphic>
          <a:graphicData uri="http://schemas.openxmlformats.org/drawingml/2006/table">
            <a:tbl>
              <a:tblPr firstRow="1" bandRow="1">
                <a:tableStyleId>{2D5ABB26-0587-4C30-8999-92F81FD0307C}</a:tableStyleId>
              </a:tblPr>
              <a:tblGrid>
                <a:gridCol w="2160301"/>
                <a:gridCol w="6624924"/>
              </a:tblGrid>
              <a:tr h="837396">
                <a:tc>
                  <a:txBody>
                    <a:bodyPr/>
                    <a:lstStyle/>
                    <a:p>
                      <a:r>
                        <a:rPr lang="en-US" sz="2000" dirty="0" smtClean="0">
                          <a:latin typeface="Consolas" pitchFamily="49" charset="0"/>
                          <a:cs typeface="Consolas" pitchFamily="49" charset="0"/>
                        </a:rPr>
                        <a:t>long random()</a:t>
                      </a:r>
                      <a:endParaRPr lang="en-CA" sz="2000" dirty="0"/>
                    </a:p>
                  </a:txBody>
                  <a:tcPr marL="91443" marR="91443" marT="45725" marB="45725" anchor="ctr"/>
                </a:tc>
                <a:tc>
                  <a:txBody>
                    <a:bodyPr/>
                    <a:lstStyle/>
                    <a:p>
                      <a:r>
                        <a:rPr lang="en-CA" sz="2000" dirty="0" smtClean="0"/>
                        <a:t>Non-linear</a:t>
                      </a:r>
                      <a:r>
                        <a:rPr lang="en-CA" sz="2000" baseline="0" dirty="0" smtClean="0"/>
                        <a:t> additive feedback</a:t>
                      </a:r>
                      <a:endParaRPr lang="en-CA" sz="2000" dirty="0" smtClean="0"/>
                    </a:p>
                    <a:p>
                      <a:r>
                        <a:rPr lang="en-CA" sz="2000" dirty="0" smtClean="0">
                          <a:latin typeface="Consolas" pitchFamily="49" charset="0"/>
                          <a:cs typeface="Consolas" pitchFamily="49" charset="0"/>
                        </a:rPr>
                        <a:t>RAND_MAX</a:t>
                      </a:r>
                      <a:r>
                        <a:rPr lang="en-CA" sz="2000" baseline="0" dirty="0" smtClean="0"/>
                        <a:t> varies from platform to platform</a:t>
                      </a:r>
                      <a:endParaRPr lang="en-CA" sz="2000" dirty="0"/>
                    </a:p>
                  </a:txBody>
                  <a:tcPr marL="91443" marR="91443" marT="45725" marB="45725" anchor="ctr"/>
                </a:tc>
              </a:tr>
              <a:tr h="1201482">
                <a:tc>
                  <a:txBody>
                    <a:bodyPr/>
                    <a:lstStyle/>
                    <a:p>
                      <a:r>
                        <a:rPr lang="en-CA" sz="2000" dirty="0" err="1" smtClean="0"/>
                        <a:t>Mersenne</a:t>
                      </a:r>
                      <a:r>
                        <a:rPr lang="en-CA" sz="2000" dirty="0" smtClean="0"/>
                        <a:t> Twister</a:t>
                      </a:r>
                      <a:endParaRPr lang="en-CA" sz="2000" dirty="0"/>
                    </a:p>
                  </a:txBody>
                  <a:tcPr marL="91443" marR="91443"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Matrix linear recurrence over a finite binary field </a:t>
                      </a:r>
                      <a:r>
                        <a:rPr lang="en-CA" sz="2000" b="1" dirty="0" smtClean="0">
                          <a:latin typeface="Times New Roman" pitchFamily="18" charset="0"/>
                          <a:cs typeface="Times New Roman" pitchFamily="18" charset="0"/>
                        </a:rPr>
                        <a:t>F</a:t>
                      </a:r>
                      <a:r>
                        <a:rPr lang="en-CA" sz="2000" baseline="-25000" dirty="0" smtClean="0">
                          <a:latin typeface="Times New Roman" pitchFamily="18" charset="0"/>
                          <a:cs typeface="Times New Roman" pitchFamily="18" charset="0"/>
                        </a:rPr>
                        <a:t>2</a:t>
                      </a:r>
                      <a:endParaRPr lang="en-CA"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Excellent for simulations, poor for cryptography, long periods</a:t>
                      </a:r>
                    </a:p>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By Matsumoto and Nishimura in 1997</a:t>
                      </a:r>
                      <a:endParaRPr lang="en-CA" sz="2000" dirty="0"/>
                    </a:p>
                  </a:txBody>
                  <a:tcPr marL="91443" marR="91443" marT="45725" marB="45725" anchor="ctr"/>
                </a:tc>
              </a:tr>
              <a:tr h="1201482">
                <a:tc>
                  <a:txBody>
                    <a:bodyPr/>
                    <a:lstStyle/>
                    <a:p>
                      <a:r>
                        <a:rPr lang="en-CA" sz="2000" dirty="0" smtClean="0"/>
                        <a:t>Blum-Blum-</a:t>
                      </a:r>
                      <a:r>
                        <a:rPr lang="en-CA" sz="2000" dirty="0" err="1" smtClean="0"/>
                        <a:t>Shub</a:t>
                      </a:r>
                      <a:endParaRPr lang="en-CA" sz="2000" dirty="0"/>
                    </a:p>
                  </a:txBody>
                  <a:tcPr marL="91443" marR="91443" marT="45725" marB="45725" anchor="ctr"/>
                </a:tc>
                <a:tc>
                  <a:txBody>
                    <a:bodyPr/>
                    <a:lstStyle/>
                    <a:p>
                      <a:r>
                        <a:rPr lang="en-CA" sz="2000" dirty="0" smtClean="0"/>
                        <a:t>Slow but</a:t>
                      </a:r>
                      <a:r>
                        <a:rPr lang="en-CA" sz="2000" baseline="0" dirty="0" smtClean="0"/>
                        <a:t> good for cryptography</a:t>
                      </a:r>
                    </a:p>
                    <a:p>
                      <a:r>
                        <a:rPr lang="en-CA" sz="2000" i="1" baseline="0" dirty="0" err="1" smtClean="0">
                          <a:latin typeface="Times New Roman" pitchFamily="18" charset="0"/>
                          <a:cs typeface="Times New Roman" pitchFamily="18" charset="0"/>
                        </a:rPr>
                        <a:t>x</a:t>
                      </a:r>
                      <a:r>
                        <a:rPr lang="en-CA" sz="2000" i="1" baseline="-25000" dirty="0" err="1" smtClean="0">
                          <a:latin typeface="Times New Roman" pitchFamily="18" charset="0"/>
                          <a:cs typeface="Times New Roman" pitchFamily="18" charset="0"/>
                        </a:rPr>
                        <a:t>k</a:t>
                      </a:r>
                      <a:r>
                        <a:rPr lang="en-CA" sz="2000" i="1" baseline="-25000" dirty="0" smtClean="0">
                          <a:latin typeface="Times New Roman" pitchFamily="18" charset="0"/>
                          <a:cs typeface="Times New Roman" pitchFamily="18" charset="0"/>
                        </a:rPr>
                        <a:t> </a:t>
                      </a:r>
                      <a:r>
                        <a:rPr lang="en-CA" sz="2000" i="0" baseline="-25000" dirty="0" smtClean="0">
                          <a:latin typeface="Times New Roman" pitchFamily="18" charset="0"/>
                          <a:cs typeface="Times New Roman" pitchFamily="18" charset="0"/>
                        </a:rPr>
                        <a:t>+ 1</a:t>
                      </a:r>
                      <a:r>
                        <a:rPr lang="en-CA" sz="2000" i="0" baseline="0" dirty="0" smtClean="0">
                          <a:latin typeface="Times New Roman" pitchFamily="18" charset="0"/>
                          <a:cs typeface="Times New Roman" pitchFamily="18" charset="0"/>
                        </a:rPr>
                        <a:t> = </a:t>
                      </a:r>
                      <a:r>
                        <a:rPr lang="en-CA" sz="2000" i="1" baseline="0" dirty="0" smtClean="0">
                          <a:latin typeface="Times New Roman" pitchFamily="18" charset="0"/>
                          <a:cs typeface="Times New Roman" pitchFamily="18" charset="0"/>
                        </a:rPr>
                        <a:t>x</a:t>
                      </a:r>
                      <a:r>
                        <a:rPr lang="en-CA" sz="2000" i="1" baseline="-25000" dirty="0" smtClean="0">
                          <a:latin typeface="Times New Roman" pitchFamily="18" charset="0"/>
                          <a:cs typeface="Times New Roman" pitchFamily="18" charset="0"/>
                        </a:rPr>
                        <a:t>k</a:t>
                      </a:r>
                      <a:r>
                        <a:rPr lang="en-CA" sz="2000" i="0" baseline="30000" dirty="0" smtClean="0">
                          <a:latin typeface="Times New Roman" pitchFamily="18" charset="0"/>
                          <a:cs typeface="Times New Roman" pitchFamily="18" charset="0"/>
                        </a:rPr>
                        <a:t>2</a:t>
                      </a:r>
                      <a:r>
                        <a:rPr lang="en-CA" sz="2000" i="0" baseline="0" dirty="0" smtClean="0">
                          <a:latin typeface="Times New Roman" pitchFamily="18" charset="0"/>
                          <a:cs typeface="Times New Roman" pitchFamily="18" charset="0"/>
                        </a:rPr>
                        <a:t> mod </a:t>
                      </a:r>
                      <a:r>
                        <a:rPr lang="en-CA" sz="2000" i="1" baseline="0" dirty="0" err="1" smtClean="0">
                          <a:latin typeface="Times New Roman" pitchFamily="18" charset="0"/>
                          <a:cs typeface="Times New Roman" pitchFamily="18" charset="0"/>
                        </a:rPr>
                        <a:t>pq</a:t>
                      </a:r>
                      <a:r>
                        <a:rPr lang="en-CA" sz="2000" i="0" baseline="0" dirty="0" smtClean="0"/>
                        <a:t> where </a:t>
                      </a:r>
                      <a:r>
                        <a:rPr lang="en-CA" sz="2000" i="1" baseline="0" dirty="0" smtClean="0">
                          <a:latin typeface="Times New Roman" pitchFamily="18" charset="0"/>
                          <a:cs typeface="Times New Roman" pitchFamily="18" charset="0"/>
                        </a:rPr>
                        <a:t>p</a:t>
                      </a:r>
                      <a:r>
                        <a:rPr lang="en-CA" sz="2000" i="0" baseline="0" dirty="0" smtClean="0"/>
                        <a:t> and </a:t>
                      </a:r>
                      <a:r>
                        <a:rPr lang="en-CA" sz="2000" i="1" baseline="0" dirty="0" smtClean="0">
                          <a:latin typeface="Times New Roman" pitchFamily="18" charset="0"/>
                          <a:cs typeface="Times New Roman" pitchFamily="18" charset="0"/>
                        </a:rPr>
                        <a:t>q</a:t>
                      </a:r>
                      <a:r>
                        <a:rPr lang="en-CA" sz="2000" i="0" baseline="0" dirty="0" smtClean="0"/>
                        <a:t> are large prime numbers</a:t>
                      </a:r>
                    </a:p>
                    <a:p>
                      <a:r>
                        <a:rPr lang="en-CA" sz="2000" i="0" baseline="0" dirty="0" smtClean="0"/>
                        <a:t>By Blum, Blum and </a:t>
                      </a:r>
                      <a:r>
                        <a:rPr lang="en-CA" sz="2000" i="0" baseline="0" dirty="0" err="1" smtClean="0"/>
                        <a:t>Shub</a:t>
                      </a:r>
                      <a:r>
                        <a:rPr lang="en-CA" sz="2000" i="0" baseline="0" dirty="0" smtClean="0"/>
                        <a:t> in 1986</a:t>
                      </a:r>
                      <a:endParaRPr lang="en-CA" sz="2000" i="0" dirty="0"/>
                    </a:p>
                  </a:txBody>
                  <a:tcPr marL="91443" marR="91443" marT="45725" marB="45725" anchor="ctr"/>
                </a:tc>
              </a:tr>
            </a:tbl>
          </a:graphicData>
        </a:graphic>
      </p:graphicFrame>
    </p:spTree>
    <p:extLst>
      <p:ext uri="{BB962C8B-B14F-4D97-AF65-F5344CB8AC3E}">
        <p14:creationId xmlns:p14="http://schemas.microsoft.com/office/powerpoint/2010/main" val="1973822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latin typeface="Arial" charset="0"/>
                <a:cs typeface="Arial" charset="0"/>
              </a:rPr>
              <a:t>Linear Congruential Generators</a:t>
            </a:r>
          </a:p>
        </p:txBody>
      </p:sp>
      <p:sp>
        <p:nvSpPr>
          <p:cNvPr id="440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course text discusses a few further features which are of note:</a:t>
            </a:r>
          </a:p>
          <a:p>
            <a:pPr lvl="1"/>
            <a:r>
              <a:rPr lang="en-US" altLang="en-US" smtClean="0">
                <a:latin typeface="Arial" charset="0"/>
                <a:cs typeface="Arial" charset="0"/>
              </a:rPr>
              <a:t>Do not attempt to come up with your own random number generators:  use what is in the literature</a:t>
            </a:r>
          </a:p>
          <a:p>
            <a:pPr lvl="1"/>
            <a:r>
              <a:rPr lang="en-US" altLang="en-US" smtClean="0">
                <a:latin typeface="Arial" charset="0"/>
                <a:cs typeface="Arial" charset="0"/>
              </a:rPr>
              <a:t>Using the given value of </a:t>
            </a:r>
            <a:r>
              <a:rPr lang="en-US" altLang="en-US" i="1" smtClean="0">
                <a:latin typeface="Times New Roman" pitchFamily="18" charset="0"/>
                <a:cs typeface="Arial" charset="0"/>
              </a:rPr>
              <a:t>M</a:t>
            </a:r>
          </a:p>
          <a:p>
            <a:pPr lvl="1">
              <a:buFontTx/>
              <a:buNone/>
            </a:pPr>
            <a:r>
              <a:rPr lang="en-US" altLang="en-US" smtClean="0">
                <a:latin typeface="Arial" charset="0"/>
                <a:cs typeface="Arial" charset="0"/>
              </a:rPr>
              <a:t>	 </a:t>
            </a:r>
            <a:r>
              <a:rPr lang="en-US" altLang="en-US" sz="2400" smtClean="0">
                <a:latin typeface="Times New Roman" pitchFamily="18" charset="0"/>
                <a:cs typeface="Arial" charset="0"/>
              </a:rPr>
              <a:t>00111111111111111111111111111111</a:t>
            </a:r>
            <a:r>
              <a:rPr lang="en-US" altLang="en-US" sz="2400" baseline="-25000" smtClean="0">
                <a:latin typeface="Times New Roman" pitchFamily="18" charset="0"/>
                <a:cs typeface="Arial" charset="0"/>
              </a:rPr>
              <a:t>2</a:t>
            </a:r>
            <a:r>
              <a:rPr lang="en-US" altLang="en-US" sz="2400" smtClean="0">
                <a:latin typeface="Times New Roman" pitchFamily="18" charset="0"/>
                <a:cs typeface="Arial" charset="0"/>
              </a:rPr>
              <a:t> = 3FFF</a:t>
            </a:r>
            <a:r>
              <a:rPr lang="en-US" altLang="en-US" sz="2400" baseline="-25000" smtClean="0">
                <a:latin typeface="Times New Roman" pitchFamily="18" charset="0"/>
                <a:cs typeface="Arial" charset="0"/>
              </a:rPr>
              <a:t>16</a:t>
            </a:r>
            <a:endParaRPr lang="en-US" altLang="en-US" sz="2400" smtClean="0">
              <a:latin typeface="Times New Roman" pitchFamily="18" charset="0"/>
              <a:cs typeface="Arial" charset="0"/>
            </a:endParaRPr>
          </a:p>
          <a:p>
            <a:pPr lvl="1">
              <a:buFontTx/>
              <a:buNone/>
            </a:pPr>
            <a:r>
              <a:rPr lang="en-US" altLang="en-US" smtClean="0">
                <a:latin typeface="Arial" charset="0"/>
                <a:cs typeface="Arial" charset="0"/>
              </a:rPr>
              <a:t>	calculating </a:t>
            </a:r>
            <a:r>
              <a:rPr lang="en-US" altLang="en-US" i="1" smtClean="0">
                <a:latin typeface="Times New Roman" pitchFamily="18" charset="0"/>
                <a:cs typeface="Arial" charset="0"/>
              </a:rPr>
              <a:t>Ax</a:t>
            </a:r>
            <a:r>
              <a:rPr lang="en-US" altLang="en-US" i="1" baseline="-25000" smtClean="0">
                <a:latin typeface="Times New Roman" pitchFamily="18" charset="0"/>
                <a:cs typeface="Arial" charset="0"/>
              </a:rPr>
              <a:t>i</a:t>
            </a:r>
            <a:r>
              <a:rPr lang="en-US" altLang="en-US" smtClean="0">
                <a:latin typeface="Arial" charset="0"/>
                <a:cs typeface="Arial" charset="0"/>
              </a:rPr>
              <a:t> may cause an overflow</a:t>
            </a:r>
          </a:p>
          <a:p>
            <a:pPr lvl="1"/>
            <a:r>
              <a:rPr lang="en-US" altLang="en-US" smtClean="0">
                <a:latin typeface="Arial" charset="0"/>
                <a:cs typeface="Arial" charset="0"/>
              </a:rPr>
              <a:t>It is possible to program </a:t>
            </a:r>
            <a:r>
              <a:rPr lang="en-US" altLang="en-US" i="1" smtClean="0">
                <a:latin typeface="Times New Roman" pitchFamily="18" charset="0"/>
                <a:cs typeface="Arial" charset="0"/>
              </a:rPr>
              <a:t>Ax</a:t>
            </a:r>
            <a:r>
              <a:rPr lang="en-US" altLang="en-US" i="1" baseline="-25000" smtClean="0">
                <a:latin typeface="Times New Roman" pitchFamily="18" charset="0"/>
                <a:cs typeface="Arial" charset="0"/>
              </a:rPr>
              <a:t>i</a:t>
            </a:r>
            <a:r>
              <a:rPr lang="en-US" altLang="en-US" smtClean="0">
                <a:latin typeface="Times New Roman" pitchFamily="18" charset="0"/>
                <a:cs typeface="Arial" charset="0"/>
              </a:rPr>
              <a:t> mod </a:t>
            </a:r>
            <a:r>
              <a:rPr lang="en-US" altLang="en-US" i="1" smtClean="0">
                <a:latin typeface="Times New Roman" pitchFamily="18" charset="0"/>
                <a:cs typeface="Arial" charset="0"/>
              </a:rPr>
              <a:t>M</a:t>
            </a:r>
            <a:r>
              <a:rPr lang="en-US" altLang="en-US" smtClean="0">
                <a:latin typeface="Arial" charset="0"/>
                <a:cs typeface="Arial" charset="0"/>
              </a:rPr>
              <a:t> to avoid this</a:t>
            </a:r>
          </a:p>
        </p:txBody>
      </p:sp>
    </p:spTree>
    <p:extLst>
      <p:ext uri="{BB962C8B-B14F-4D97-AF65-F5344CB8AC3E}">
        <p14:creationId xmlns:p14="http://schemas.microsoft.com/office/powerpoint/2010/main" val="939409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altLang="en-US" smtClean="0">
                <a:latin typeface="Arial" charset="0"/>
                <a:cs typeface="Arial" charset="0"/>
              </a:rPr>
              <a:t>Normal Distributions</a:t>
            </a:r>
          </a:p>
        </p:txBody>
      </p:sp>
      <p:pic>
        <p:nvPicPr>
          <p:cNvPr id="450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688" y="2892425"/>
            <a:ext cx="6402387"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84900" y="6381750"/>
            <a:ext cx="2347913" cy="338138"/>
          </a:xfrm>
          <a:prstGeom prst="rect">
            <a:avLst/>
          </a:prstGeom>
          <a:noFill/>
        </p:spPr>
        <p:txBody>
          <a:bodyPr wrap="none">
            <a:spAutoFit/>
          </a:bodyPr>
          <a:lstStyle/>
          <a:p>
            <a:pPr>
              <a:defRPr/>
            </a:pPr>
            <a:r>
              <a:rPr lang="en-CA" sz="1600" dirty="0">
                <a:solidFill>
                  <a:schemeClr val="tx1">
                    <a:lumMod val="50000"/>
                    <a:lumOff val="50000"/>
                  </a:schemeClr>
                </a:solidFill>
              </a:rPr>
              <a:t>David </a:t>
            </a:r>
            <a:r>
              <a:rPr lang="en-CA" sz="1600" dirty="0" err="1">
                <a:solidFill>
                  <a:schemeClr val="tx1">
                    <a:lumMod val="50000"/>
                    <a:lumOff val="50000"/>
                  </a:schemeClr>
                </a:solidFill>
              </a:rPr>
              <a:t>Rennie</a:t>
            </a:r>
            <a:r>
              <a:rPr lang="en-CA" sz="1600" dirty="0">
                <a:solidFill>
                  <a:schemeClr val="tx1">
                    <a:lumMod val="50000"/>
                    <a:lumOff val="50000"/>
                  </a:schemeClr>
                </a:solidFill>
              </a:rPr>
              <a:t>, ECE 437</a:t>
            </a:r>
          </a:p>
        </p:txBody>
      </p:sp>
      <p:sp>
        <p:nvSpPr>
          <p:cNvPr id="7" name="Rectangle 6"/>
          <p:cNvSpPr/>
          <p:nvPr/>
        </p:nvSpPr>
        <p:spPr>
          <a:xfrm>
            <a:off x="5795963" y="2533650"/>
            <a:ext cx="3313112" cy="3816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45062" name="Content Placeholder 2"/>
          <p:cNvSpPr>
            <a:spLocks noGrp="1"/>
          </p:cNvSpPr>
          <p:nvPr>
            <p:ph idx="1"/>
          </p:nvPr>
        </p:nvSpPr>
        <p:spPr/>
        <p:txBody>
          <a:bodyPr/>
          <a:lstStyle/>
          <a:p>
            <a:pPr>
              <a:buFont typeface="Arial" charset="0"/>
              <a:buNone/>
            </a:pPr>
            <a:r>
              <a:rPr lang="en-CA" altLang="en-US" smtClean="0">
                <a:latin typeface="Arial" charset="0"/>
                <a:cs typeface="Arial" charset="0"/>
              </a:rPr>
              <a:t>	If you take 1000 similar inverters and measure their delays, you will find that the delay are not all the same:</a:t>
            </a:r>
          </a:p>
          <a:p>
            <a:pPr lvl="1"/>
            <a:r>
              <a:rPr lang="en-CA" altLang="en-US" smtClean="0">
                <a:latin typeface="Arial" charset="0"/>
                <a:cs typeface="Arial" charset="0"/>
              </a:rPr>
              <a:t>All will be close to some expected value (the mean </a:t>
            </a:r>
            <a:r>
              <a:rPr lang="en-CA" altLang="en-US" i="1" smtClean="0">
                <a:latin typeface="Symbol" pitchFamily="18" charset="2"/>
                <a:cs typeface="Arial" charset="0"/>
              </a:rPr>
              <a:t>m</a:t>
            </a:r>
            <a:r>
              <a:rPr lang="en-CA" altLang="en-US" smtClean="0">
                <a:latin typeface="Arial" charset="0"/>
                <a:cs typeface="Arial" charset="0"/>
              </a:rPr>
              <a:t>)</a:t>
            </a:r>
          </a:p>
          <a:p>
            <a:pPr lvl="1"/>
            <a:r>
              <a:rPr lang="en-CA" altLang="en-US" smtClean="0">
                <a:latin typeface="Arial" charset="0"/>
                <a:cs typeface="Arial" charset="0"/>
              </a:rPr>
              <a:t>Most will be close to </a:t>
            </a:r>
            <a:r>
              <a:rPr lang="en-CA" altLang="en-US" i="1" smtClean="0">
                <a:latin typeface="Symbol" pitchFamily="18" charset="2"/>
                <a:cs typeface="Arial" charset="0"/>
              </a:rPr>
              <a:t>m</a:t>
            </a:r>
            <a:r>
              <a:rPr lang="en-CA" altLang="en-US" smtClean="0">
                <a:latin typeface="Arial" charset="0"/>
                <a:cs typeface="Arial" charset="0"/>
              </a:rPr>
              <a:t> while some will be further away</a:t>
            </a:r>
          </a:p>
        </p:txBody>
      </p:sp>
    </p:spTree>
    <p:extLst>
      <p:ext uri="{BB962C8B-B14F-4D97-AF65-F5344CB8AC3E}">
        <p14:creationId xmlns:p14="http://schemas.microsoft.com/office/powerpoint/2010/main" val="202169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CA" altLang="en-US" smtClean="0">
                <a:latin typeface="Arial" charset="0"/>
                <a:cs typeface="Arial" charset="0"/>
              </a:rPr>
              <a:t>Normal Distributions</a:t>
            </a:r>
          </a:p>
        </p:txBody>
      </p:sp>
      <p:sp>
        <p:nvSpPr>
          <p:cNvPr id="5" name="TextBox 4"/>
          <p:cNvSpPr txBox="1"/>
          <p:nvPr/>
        </p:nvSpPr>
        <p:spPr>
          <a:xfrm>
            <a:off x="4384675" y="6475413"/>
            <a:ext cx="2347913" cy="338137"/>
          </a:xfrm>
          <a:prstGeom prst="rect">
            <a:avLst/>
          </a:prstGeom>
          <a:noFill/>
        </p:spPr>
        <p:txBody>
          <a:bodyPr wrap="none">
            <a:spAutoFit/>
          </a:bodyPr>
          <a:lstStyle/>
          <a:p>
            <a:pPr>
              <a:defRPr/>
            </a:pPr>
            <a:r>
              <a:rPr lang="en-CA" sz="1600" dirty="0">
                <a:solidFill>
                  <a:schemeClr val="tx1">
                    <a:lumMod val="50000"/>
                    <a:lumOff val="50000"/>
                  </a:schemeClr>
                </a:solidFill>
              </a:rPr>
              <a:t>David </a:t>
            </a:r>
            <a:r>
              <a:rPr lang="en-CA" sz="1600" dirty="0" err="1">
                <a:solidFill>
                  <a:schemeClr val="tx1">
                    <a:lumMod val="50000"/>
                    <a:lumOff val="50000"/>
                  </a:schemeClr>
                </a:solidFill>
              </a:rPr>
              <a:t>Rennie</a:t>
            </a:r>
            <a:r>
              <a:rPr lang="en-CA" sz="1600" dirty="0">
                <a:solidFill>
                  <a:schemeClr val="tx1">
                    <a:lumMod val="50000"/>
                    <a:lumOff val="50000"/>
                  </a:schemeClr>
                </a:solidFill>
              </a:rPr>
              <a:t>, ECE 437</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202113"/>
            <a:ext cx="48926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a:t>
            </a:r>
            <a:r>
              <a:rPr lang="en-CA" altLang="en-US" i="1" smtClean="0">
                <a:latin typeface="Arial" charset="0"/>
                <a:cs typeface="Arial" charset="0"/>
              </a:rPr>
              <a:t>spread</a:t>
            </a:r>
            <a:r>
              <a:rPr lang="en-CA" altLang="en-US" smtClean="0">
                <a:latin typeface="Arial" charset="0"/>
                <a:cs typeface="Arial" charset="0"/>
              </a:rPr>
              <a:t> is defined by the standard deviation </a:t>
            </a:r>
            <a:r>
              <a:rPr lang="en-CA" altLang="en-US" i="1" smtClean="0">
                <a:latin typeface="Symbol" pitchFamily="18" charset="2"/>
                <a:cs typeface="Times New Roman" pitchFamily="18" charset="0"/>
              </a:rPr>
              <a:t>s</a:t>
            </a:r>
          </a:p>
          <a:p>
            <a:pPr lvl="1"/>
            <a:r>
              <a:rPr lang="en-CA" altLang="en-US" smtClean="0">
                <a:latin typeface="Arial" charset="0"/>
                <a:cs typeface="Arial" charset="0"/>
              </a:rPr>
              <a:t>If the mean and standard deviation of a manufacturing process is known, then</a:t>
            </a:r>
          </a:p>
          <a:p>
            <a:pPr lvl="2"/>
            <a:r>
              <a:rPr lang="en-CA" altLang="en-US" smtClean="0">
                <a:latin typeface="Arial" charset="0"/>
                <a:cs typeface="Arial" charset="0"/>
              </a:rPr>
              <a:t>99.7 %     will fall within 3</a:t>
            </a:r>
            <a:r>
              <a:rPr lang="en-CA" altLang="en-US" i="1" smtClean="0">
                <a:latin typeface="Symbol" pitchFamily="18" charset="2"/>
                <a:cs typeface="Times New Roman" pitchFamily="18" charset="0"/>
              </a:rPr>
              <a:t>s</a:t>
            </a:r>
            <a:r>
              <a:rPr lang="en-CA" altLang="en-US" smtClean="0">
                <a:latin typeface="Arial" charset="0"/>
                <a:cs typeface="Arial" charset="0"/>
              </a:rPr>
              <a:t>  of the mean</a:t>
            </a:r>
          </a:p>
          <a:p>
            <a:pPr lvl="2"/>
            <a:r>
              <a:rPr lang="en-CA" altLang="en-US" smtClean="0">
                <a:latin typeface="Arial" charset="0"/>
                <a:cs typeface="Arial" charset="0"/>
              </a:rPr>
              <a:t>99.993 % will fall within 4</a:t>
            </a:r>
            <a:r>
              <a:rPr lang="en-CA" altLang="en-US" i="1" smtClean="0">
                <a:latin typeface="Symbol" pitchFamily="18" charset="2"/>
                <a:cs typeface="Times New Roman" pitchFamily="18" charset="0"/>
              </a:rPr>
              <a:t>s</a:t>
            </a:r>
            <a:r>
              <a:rPr lang="en-CA" altLang="en-US" smtClean="0">
                <a:latin typeface="Arial" charset="0"/>
                <a:cs typeface="Arial" charset="0"/>
              </a:rPr>
              <a:t>  of the mean</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Many natural systems follow such distributions</a:t>
            </a:r>
          </a:p>
          <a:p>
            <a:pPr lvl="1"/>
            <a:r>
              <a:rPr lang="en-CA" altLang="en-US" smtClean="0">
                <a:latin typeface="Arial" charset="0"/>
                <a:cs typeface="Arial" charset="0"/>
              </a:rPr>
              <a:t>The variability in a resistor or capacitor, </a:t>
            </a:r>
            <a:r>
              <a:rPr lang="en-CA" altLang="en-US" i="1" smtClean="0">
                <a:latin typeface="Arial" charset="0"/>
                <a:cs typeface="Arial" charset="0"/>
              </a:rPr>
              <a:t>etc</a:t>
            </a:r>
            <a:r>
              <a:rPr lang="en-CA" altLang="en-US" smtClean="0">
                <a:latin typeface="Arial" charset="0"/>
                <a:cs typeface="Arial" charset="0"/>
              </a:rPr>
              <a:t>.</a:t>
            </a:r>
          </a:p>
        </p:txBody>
      </p:sp>
    </p:spTree>
    <p:extLst>
      <p:ext uri="{BB962C8B-B14F-4D97-AF65-F5344CB8AC3E}">
        <p14:creationId xmlns:p14="http://schemas.microsoft.com/office/powerpoint/2010/main" val="346235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CA" altLang="en-US" smtClean="0">
                <a:latin typeface="Arial" charset="0"/>
                <a:cs typeface="Arial" charset="0"/>
              </a:rPr>
              <a:t>Normal Distributions</a:t>
            </a:r>
          </a:p>
        </p:txBody>
      </p:sp>
      <p:sp>
        <p:nvSpPr>
          <p:cNvPr id="5" name="TextBox 4"/>
          <p:cNvSpPr txBox="1"/>
          <p:nvPr/>
        </p:nvSpPr>
        <p:spPr>
          <a:xfrm>
            <a:off x="4384675" y="4621213"/>
            <a:ext cx="2347913" cy="338137"/>
          </a:xfrm>
          <a:prstGeom prst="rect">
            <a:avLst/>
          </a:prstGeom>
          <a:noFill/>
        </p:spPr>
        <p:txBody>
          <a:bodyPr wrap="none">
            <a:spAutoFit/>
          </a:bodyPr>
          <a:lstStyle/>
          <a:p>
            <a:pPr>
              <a:defRPr/>
            </a:pPr>
            <a:r>
              <a:rPr lang="en-CA" sz="1600" dirty="0">
                <a:solidFill>
                  <a:schemeClr val="tx1">
                    <a:lumMod val="50000"/>
                    <a:lumOff val="50000"/>
                  </a:schemeClr>
                </a:solidFill>
              </a:rPr>
              <a:t>David </a:t>
            </a:r>
            <a:r>
              <a:rPr lang="en-CA" sz="1600" dirty="0" err="1">
                <a:solidFill>
                  <a:schemeClr val="tx1">
                    <a:lumMod val="50000"/>
                    <a:lumOff val="50000"/>
                  </a:schemeClr>
                </a:solidFill>
              </a:rPr>
              <a:t>Rennie</a:t>
            </a:r>
            <a:r>
              <a:rPr lang="en-CA" sz="1600" dirty="0">
                <a:solidFill>
                  <a:schemeClr val="tx1">
                    <a:lumMod val="50000"/>
                    <a:lumOff val="50000"/>
                  </a:schemeClr>
                </a:solidFill>
              </a:rPr>
              <a:t>, ECE 437</a:t>
            </a:r>
          </a:p>
        </p:txBody>
      </p:sp>
      <p:sp>
        <p:nvSpPr>
          <p:cNvPr id="47108" name="Content Placeholder 2"/>
          <p:cNvSpPr>
            <a:spLocks noGrp="1"/>
          </p:cNvSpPr>
          <p:nvPr>
            <p:ph idx="1"/>
          </p:nvPr>
        </p:nvSpPr>
        <p:spPr/>
        <p:txBody>
          <a:bodyPr/>
          <a:lstStyle/>
          <a:p>
            <a:pPr>
              <a:buFont typeface="Arial" charset="0"/>
              <a:buNone/>
            </a:pPr>
            <a:r>
              <a:rPr lang="en-CA" altLang="en-US" smtClean="0">
                <a:latin typeface="Arial" charset="0"/>
                <a:cs typeface="Arial" charset="0"/>
              </a:rPr>
              <a:t>	A </a:t>
            </a:r>
            <a:r>
              <a:rPr lang="en-CA" altLang="en-US" i="1" smtClean="0">
                <a:latin typeface="Arial" charset="0"/>
                <a:cs typeface="Arial" charset="0"/>
              </a:rPr>
              <a:t>standard normal </a:t>
            </a:r>
            <a:r>
              <a:rPr lang="en-CA" altLang="en-US" smtClean="0">
                <a:latin typeface="Arial" charset="0"/>
                <a:cs typeface="Arial" charset="0"/>
              </a:rPr>
              <a:t>has a mean </a:t>
            </a:r>
            <a:r>
              <a:rPr lang="en-CA" altLang="en-US" i="1" smtClean="0">
                <a:latin typeface="Symbol" pitchFamily="18" charset="2"/>
                <a:cs typeface="Arial" charset="0"/>
              </a:rPr>
              <a:t>m</a:t>
            </a:r>
            <a:r>
              <a:rPr lang="en-CA" altLang="en-US" smtClean="0">
                <a:latin typeface="Times New Roman" pitchFamily="18" charset="0"/>
                <a:cs typeface="Times New Roman" pitchFamily="18" charset="0"/>
              </a:rPr>
              <a:t> = 0</a:t>
            </a:r>
            <a:r>
              <a:rPr lang="en-CA" altLang="en-US" smtClean="0">
                <a:latin typeface="Arial" charset="0"/>
                <a:cs typeface="Arial" charset="0"/>
              </a:rPr>
              <a:t> and standard deviation </a:t>
            </a:r>
            <a:r>
              <a:rPr lang="en-CA" altLang="en-US" i="1" smtClean="0">
                <a:latin typeface="Symbol" pitchFamily="18" charset="2"/>
                <a:cs typeface="Times New Roman" pitchFamily="18" charset="0"/>
              </a:rPr>
              <a:t>s</a:t>
            </a:r>
            <a:r>
              <a:rPr lang="en-CA" altLang="en-US" smtClean="0">
                <a:latin typeface="Symbol" pitchFamily="18" charset="2"/>
                <a:cs typeface="Times New Roman" pitchFamily="18" charset="0"/>
              </a:rPr>
              <a:t> = 1</a:t>
            </a:r>
            <a:r>
              <a:rPr lang="en-CA" altLang="en-US" smtClean="0">
                <a:latin typeface="Arial" charset="0"/>
                <a:cs typeface="Arial" charset="0"/>
              </a:rPr>
              <a:t> </a:t>
            </a:r>
          </a:p>
        </p:txBody>
      </p:sp>
      <p:pic>
        <p:nvPicPr>
          <p:cNvPr id="47109" name="Picture 3" descr="C:\Users\dwharder\Desktop\adfdf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205038"/>
            <a:ext cx="50514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1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smtClean="0">
                <a:latin typeface="Arial" charset="0"/>
                <a:cs typeface="Arial" charset="0"/>
              </a:rPr>
              <a:t>Normal Distributions</a:t>
            </a:r>
          </a:p>
        </p:txBody>
      </p:sp>
      <p:sp>
        <p:nvSpPr>
          <p:cNvPr id="205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There are more efficient algorithms:</a:t>
            </a:r>
          </a:p>
          <a:p>
            <a:pPr lvl="1"/>
            <a:r>
              <a:rPr lang="en-US" altLang="en-US" dirty="0" smtClean="0">
                <a:latin typeface="Arial" charset="0"/>
                <a:cs typeface="Arial" charset="0"/>
              </a:rPr>
              <a:t>The </a:t>
            </a:r>
            <a:r>
              <a:rPr lang="en-US" altLang="en-US" dirty="0" err="1" smtClean="0">
                <a:latin typeface="Arial" charset="0"/>
                <a:cs typeface="Arial" charset="0"/>
              </a:rPr>
              <a:t>Marsaglia</a:t>
            </a:r>
            <a:r>
              <a:rPr lang="en-US" altLang="en-US" dirty="0" smtClean="0">
                <a:latin typeface="Arial" charset="0"/>
                <a:cs typeface="Arial" charset="0"/>
              </a:rPr>
              <a:t> polar method is efficient, is to choose two pseudo-random numbers </a:t>
            </a:r>
            <a:r>
              <a:rPr lang="en-US" altLang="en-US" i="1" dirty="0" smtClean="0">
                <a:latin typeface="Times New Roman" pitchFamily="18" charset="0"/>
                <a:cs typeface="Times New Roman" pitchFamily="18" charset="0"/>
              </a:rPr>
              <a:t>u</a:t>
            </a:r>
            <a:r>
              <a:rPr lang="en-US" altLang="en-US" baseline="-25000" dirty="0" smtClean="0">
                <a:latin typeface="Times New Roman" pitchFamily="18" charset="0"/>
                <a:cs typeface="Times New Roman" pitchFamily="18" charset="0"/>
              </a:rPr>
              <a:t>1</a:t>
            </a:r>
            <a:r>
              <a:rPr lang="en-US" altLang="en-US" dirty="0" smtClean="0">
                <a:latin typeface="Arial" charset="0"/>
                <a:cs typeface="Arial" charset="0"/>
              </a:rPr>
              <a:t> and </a:t>
            </a:r>
            <a:r>
              <a:rPr lang="en-US" altLang="en-US" i="1" dirty="0" smtClean="0">
                <a:latin typeface="Times New Roman" pitchFamily="18" charset="0"/>
                <a:cs typeface="Times New Roman" pitchFamily="18" charset="0"/>
              </a:rPr>
              <a:t>u</a:t>
            </a:r>
            <a:r>
              <a:rPr lang="en-US" altLang="en-US" baseline="-25000" dirty="0" smtClean="0">
                <a:latin typeface="Times New Roman" pitchFamily="18" charset="0"/>
                <a:cs typeface="Times New Roman" pitchFamily="18" charset="0"/>
              </a:rPr>
              <a:t>2</a:t>
            </a:r>
            <a:r>
              <a:rPr lang="en-US" altLang="en-US" dirty="0" smtClean="0">
                <a:latin typeface="Arial" charset="0"/>
                <a:cs typeface="Arial" charset="0"/>
              </a:rPr>
              <a:t> from the uniform distribution on </a:t>
            </a:r>
            <a:r>
              <a:rPr lang="en-US" altLang="en-US" dirty="0" smtClean="0">
                <a:latin typeface="Times New Roman" pitchFamily="18" charset="0"/>
                <a:cs typeface="Times New Roman" pitchFamily="18" charset="0"/>
              </a:rPr>
              <a:t>(–1, 1) </a:t>
            </a:r>
            <a:r>
              <a:rPr lang="en-US" altLang="en-US" dirty="0" smtClean="0">
                <a:latin typeface="Arial" charset="0"/>
                <a:cs typeface="Arial" charset="0"/>
              </a:rPr>
              <a:t>and if</a:t>
            </a:r>
            <a:br>
              <a:rPr lang="en-US" altLang="en-US" dirty="0" smtClean="0">
                <a:latin typeface="Arial" charset="0"/>
                <a:cs typeface="Arial" charset="0"/>
              </a:rPr>
            </a:br>
            <a:r>
              <a:rPr lang="en-US" altLang="en-US" i="1" dirty="0" smtClean="0">
                <a:latin typeface="Times New Roman" pitchFamily="18" charset="0"/>
                <a:cs typeface="Times New Roman" pitchFamily="18" charset="0"/>
              </a:rPr>
              <a:t>s</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u</a:t>
            </a:r>
            <a:r>
              <a:rPr lang="en-US" altLang="en-US" baseline="-25000" dirty="0" smtClean="0">
                <a:latin typeface="Times New Roman" pitchFamily="18" charset="0"/>
                <a:cs typeface="Times New Roman" pitchFamily="18" charset="0"/>
              </a:rPr>
              <a:t>1</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u</a:t>
            </a:r>
            <a:r>
              <a:rPr lang="en-US" altLang="en-US" baseline="-25000" dirty="0" smtClean="0">
                <a:latin typeface="Times New Roman" pitchFamily="18" charset="0"/>
                <a:cs typeface="Times New Roman" pitchFamily="18" charset="0"/>
              </a:rPr>
              <a:t>2</a:t>
            </a:r>
            <a:r>
              <a:rPr lang="en-US" altLang="en-US" baseline="30000" dirty="0" smtClean="0">
                <a:latin typeface="Times New Roman" pitchFamily="18" charset="0"/>
                <a:cs typeface="Times New Roman" pitchFamily="18" charset="0"/>
              </a:rPr>
              <a:t>2</a:t>
            </a:r>
            <a:r>
              <a:rPr lang="en-US" altLang="en-US" dirty="0" smtClean="0">
                <a:latin typeface="Times New Roman" pitchFamily="18" charset="0"/>
                <a:cs typeface="Times New Roman" pitchFamily="18" charset="0"/>
              </a:rPr>
              <a:t> &lt; 1</a:t>
            </a:r>
            <a:r>
              <a:rPr lang="en-US" altLang="en-US" dirty="0" smtClean="0">
                <a:latin typeface="Arial" charset="0"/>
                <a:cs typeface="Arial" charset="0"/>
              </a:rPr>
              <a:t>, calculate</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buFont typeface="Arial" charset="0"/>
              <a:buNone/>
            </a:pPr>
            <a:r>
              <a:rPr lang="en-US" altLang="en-US" dirty="0" smtClean="0">
                <a:latin typeface="Arial" charset="0"/>
                <a:cs typeface="Arial" charset="0"/>
              </a:rPr>
              <a:t>	both of which are independent (one gives no information about the other) and normally distributed</a:t>
            </a:r>
          </a:p>
          <a:p>
            <a:pPr lvl="1"/>
            <a:endParaRPr lang="en-US" altLang="en-US" dirty="0" smtClean="0">
              <a:latin typeface="Arial" charset="0"/>
              <a:cs typeface="Arial" charset="0"/>
            </a:endParaRPr>
          </a:p>
          <a:p>
            <a:pPr lvl="1"/>
            <a:r>
              <a:rPr lang="en-US" altLang="en-US" dirty="0" smtClean="0">
                <a:latin typeface="Arial" charset="0"/>
                <a:cs typeface="Arial" charset="0"/>
              </a:rPr>
              <a:t>If these </a:t>
            </a:r>
            <a:r>
              <a:rPr lang="en-US" altLang="en-US" dirty="0" smtClean="0">
                <a:latin typeface="Arial" charset="0"/>
                <a:cs typeface="Arial" charset="0"/>
              </a:rPr>
              <a:t>functions are not available, calculate twelve pseudo-random numbers from the uniform distribution on </a:t>
            </a:r>
            <a:r>
              <a:rPr lang="en-US" altLang="en-US" dirty="0" smtClean="0">
                <a:latin typeface="Times New Roman" pitchFamily="18" charset="0"/>
                <a:cs typeface="Times New Roman" pitchFamily="18" charset="0"/>
              </a:rPr>
              <a:t>[0, 1]</a:t>
            </a:r>
            <a:r>
              <a:rPr lang="en-US" altLang="en-US" dirty="0" smtClean="0">
                <a:latin typeface="Arial" charset="0"/>
                <a:cs typeface="Arial" charset="0"/>
              </a:rPr>
              <a:t> and subtract </a:t>
            </a:r>
            <a:r>
              <a:rPr lang="en-US" altLang="en-US" dirty="0" smtClean="0">
                <a:latin typeface="Times New Roman" pitchFamily="18" charset="0"/>
                <a:cs typeface="Times New Roman" pitchFamily="18" charset="0"/>
              </a:rPr>
              <a:t>6</a:t>
            </a:r>
          </a:p>
          <a:p>
            <a:pPr lvl="2"/>
            <a:r>
              <a:rPr lang="en-US" altLang="en-US" dirty="0" smtClean="0">
                <a:latin typeface="Arial" charset="0"/>
                <a:cs typeface="Arial" charset="0"/>
              </a:rPr>
              <a:t>The distribution approximates a normal distribution via the central limit theorem</a:t>
            </a:r>
          </a:p>
          <a:p>
            <a:pPr lvl="1">
              <a:buFont typeface="Arial" charset="0"/>
              <a:buNone/>
            </a:pPr>
            <a:endParaRPr lang="en-US" altLang="en-US" i="1" baseline="30000" dirty="0" smtClean="0">
              <a:latin typeface="Times New Roman" pitchFamily="18" charset="0"/>
              <a:cs typeface="Arial" charset="0"/>
            </a:endParaRPr>
          </a:p>
        </p:txBody>
      </p:sp>
      <p:graphicFrame>
        <p:nvGraphicFramePr>
          <p:cNvPr id="2050" name="Object 6"/>
          <p:cNvGraphicFramePr>
            <a:graphicFrameLocks noChangeAspect="1"/>
          </p:cNvGraphicFramePr>
          <p:nvPr/>
        </p:nvGraphicFramePr>
        <p:xfrm>
          <a:off x="3132138" y="2667000"/>
          <a:ext cx="1846262" cy="1554163"/>
        </p:xfrm>
        <a:graphic>
          <a:graphicData uri="http://schemas.openxmlformats.org/presentationml/2006/ole">
            <mc:AlternateContent xmlns:mc="http://schemas.openxmlformats.org/markup-compatibility/2006">
              <mc:Choice xmlns:v="urn:schemas-microsoft-com:vml" Requires="v">
                <p:oleObj spid="_x0000_s14344" name="Equation" r:id="rId4" imgW="1117440" imgH="939600" progId="Equation.DSMT4">
                  <p:embed/>
                </p:oleObj>
              </mc:Choice>
              <mc:Fallback>
                <p:oleObj name="Equation" r:id="rId4" imgW="1117440" imgH="93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667000"/>
                        <a:ext cx="1846262"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98159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Stochastic</a:t>
            </a:r>
            <a:endParaRPr lang="en-CA" dirty="0"/>
          </a:p>
        </p:txBody>
      </p:sp>
      <p:sp>
        <p:nvSpPr>
          <p:cNvPr id="3" name="Content Placeholder 2"/>
          <p:cNvSpPr>
            <a:spLocks noGrp="1"/>
          </p:cNvSpPr>
          <p:nvPr>
            <p:ph idx="1"/>
          </p:nvPr>
        </p:nvSpPr>
        <p:spPr/>
        <p:txBody>
          <a:bodyPr/>
          <a:lstStyle/>
          <a:p>
            <a:pPr marL="358775" indent="-358775">
              <a:buNone/>
            </a:pPr>
            <a:r>
              <a:rPr lang="en-CA" dirty="0" smtClean="0"/>
              <a:t>	The word </a:t>
            </a:r>
            <a:r>
              <a:rPr lang="en-CA" i="1" dirty="0" smtClean="0"/>
              <a:t>stochastic</a:t>
            </a:r>
            <a:r>
              <a:rPr lang="en-CA" dirty="0" smtClean="0"/>
              <a:t> </a:t>
            </a:r>
            <a:r>
              <a:rPr lang="en-CA" dirty="0"/>
              <a:t>comes from </a:t>
            </a:r>
            <a:r>
              <a:rPr lang="en-CA" dirty="0" smtClean="0"/>
              <a:t>Greek:  </a:t>
            </a:r>
            <a:r>
              <a:rPr lang="en-CA" dirty="0" err="1" smtClean="0">
                <a:latin typeface="Times New Roman" panose="02020603050405020304" pitchFamily="18" charset="0"/>
                <a:cs typeface="Times New Roman" panose="02020603050405020304" pitchFamily="18" charset="0"/>
              </a:rPr>
              <a:t>στόχος</a:t>
            </a:r>
            <a:r>
              <a:rPr lang="en-CA" dirty="0" smtClean="0"/>
              <a:t>,</a:t>
            </a:r>
          </a:p>
          <a:p>
            <a:pPr lvl="1"/>
            <a:r>
              <a:rPr lang="en-CA" dirty="0" smtClean="0"/>
              <a:t>The relative translation is a word describing a target stick for archery practices</a:t>
            </a:r>
          </a:p>
          <a:p>
            <a:pPr lvl="1"/>
            <a:r>
              <a:rPr lang="en-CA" dirty="0" smtClean="0"/>
              <a:t>The pattern of arrow hits represents a stochastic process</a:t>
            </a:r>
            <a:endParaRPr lang="en-CA"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405353"/>
            <a:ext cx="4457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3848" y="6339053"/>
            <a:ext cx="4572000" cy="307777"/>
          </a:xfrm>
          <a:prstGeom prst="rect">
            <a:avLst/>
          </a:prstGeom>
        </p:spPr>
        <p:txBody>
          <a:bodyPr>
            <a:spAutoFit/>
          </a:bodyPr>
          <a:lstStyle/>
          <a:p>
            <a:r>
              <a:rPr lang="en-CA" sz="1400" dirty="0">
                <a:solidFill>
                  <a:schemeClr val="tx1">
                    <a:lumMod val="50000"/>
                    <a:lumOff val="50000"/>
                  </a:schemeClr>
                </a:solidFill>
              </a:rPr>
              <a:t>http://marshfieldrodandgunclub.com/Archery</a:t>
            </a:r>
          </a:p>
        </p:txBody>
      </p:sp>
    </p:spTree>
    <p:extLst>
      <p:ext uri="{BB962C8B-B14F-4D97-AF65-F5344CB8AC3E}">
        <p14:creationId xmlns:p14="http://schemas.microsoft.com/office/powerpoint/2010/main" val="181067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40" y="2500306"/>
            <a:ext cx="5634671" cy="251287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2"/>
          <p:cNvSpPr>
            <a:spLocks noGrp="1" noChangeArrowheads="1"/>
          </p:cNvSpPr>
          <p:nvPr>
            <p:ph type="title"/>
          </p:nvPr>
        </p:nvSpPr>
        <p:spPr/>
        <p:txBody>
          <a:bodyPr/>
          <a:lstStyle/>
          <a:p>
            <a:r>
              <a:rPr lang="en-US" altLang="en-US" smtClean="0">
                <a:latin typeface="Arial" charset="0"/>
                <a:cs typeface="Arial" charset="0"/>
              </a:rPr>
              <a:t>Normal Distributions</a:t>
            </a:r>
          </a:p>
        </p:txBody>
      </p:sp>
      <p:sp>
        <p:nvSpPr>
          <p:cNvPr id="205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Recall the Greek origin of the word </a:t>
            </a:r>
            <a:r>
              <a:rPr lang="en-US" altLang="en-US" i="1" dirty="0" smtClean="0">
                <a:latin typeface="Arial" charset="0"/>
                <a:cs typeface="Arial" charset="0"/>
              </a:rPr>
              <a:t>stochastic</a:t>
            </a:r>
            <a:endParaRPr lang="en-US" altLang="en-US" dirty="0" smtClean="0">
              <a:latin typeface="Arial" charset="0"/>
              <a:cs typeface="Arial" charset="0"/>
            </a:endParaRPr>
          </a:p>
          <a:p>
            <a:pPr lvl="1"/>
            <a:r>
              <a:rPr lang="en-US" altLang="en-US" dirty="0" smtClean="0">
                <a:latin typeface="Arial" charset="0"/>
                <a:cs typeface="Arial" charset="0"/>
              </a:rPr>
              <a:t>Here are two archery targets with </a:t>
            </a:r>
            <a:r>
              <a:rPr lang="en-US" altLang="en-US" dirty="0" smtClean="0">
                <a:latin typeface="Arial" charset="0"/>
                <a:cs typeface="Arial" charset="0"/>
              </a:rPr>
              <a:t>ten hits </a:t>
            </a:r>
            <a:r>
              <a:rPr lang="en-US" altLang="en-US" dirty="0" smtClean="0">
                <a:latin typeface="Arial" charset="0"/>
                <a:cs typeface="Arial" charset="0"/>
              </a:rPr>
              <a:t>generated using the </a:t>
            </a:r>
            <a:r>
              <a:rPr lang="en-US" altLang="en-US" dirty="0" err="1" smtClean="0">
                <a:latin typeface="Arial" charset="0"/>
                <a:cs typeface="Arial" charset="0"/>
              </a:rPr>
              <a:t>Marsaglia</a:t>
            </a:r>
            <a:r>
              <a:rPr lang="en-US" altLang="en-US" dirty="0" smtClean="0">
                <a:latin typeface="Arial" charset="0"/>
                <a:cs typeface="Arial" charset="0"/>
              </a:rPr>
              <a:t> polar </a:t>
            </a:r>
            <a:r>
              <a:rPr lang="en-US" altLang="en-US" dirty="0" smtClean="0">
                <a:latin typeface="Arial" charset="0"/>
                <a:cs typeface="Arial" charset="0"/>
              </a:rPr>
              <a:t>method</a:t>
            </a:r>
          </a:p>
        </p:txBody>
      </p:sp>
      <p:sp>
        <p:nvSpPr>
          <p:cNvPr id="2" name="Rectangle 1"/>
          <p:cNvSpPr/>
          <p:nvPr/>
        </p:nvSpPr>
        <p:spPr>
          <a:xfrm>
            <a:off x="157664" y="3861048"/>
            <a:ext cx="8158752" cy="2893100"/>
          </a:xfrm>
          <a:prstGeom prst="rect">
            <a:avLst/>
          </a:prstGeom>
        </p:spPr>
        <p:txBody>
          <a:bodyPr wrap="square">
            <a:spAutoFit/>
          </a:bodyPr>
          <a:lstStyle/>
          <a:p>
            <a:r>
              <a:rPr lang="en-CA" sz="1400" dirty="0" smtClean="0">
                <a:latin typeface="Consolas" panose="020B0609020204030204" pitchFamily="49" charset="0"/>
                <a:cs typeface="Consolas" panose="020B0609020204030204" pitchFamily="49" charset="0"/>
              </a:rPr>
              <a:t>for (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a:t>
            </a:r>
            <a:r>
              <a:rPr lang="en-CA" sz="1400" dirty="0" smtClean="0">
                <a:latin typeface="Consolas" panose="020B0609020204030204" pitchFamily="49" charset="0"/>
                <a:cs typeface="Consolas" panose="020B0609020204030204" pitchFamily="49" charset="0"/>
              </a:rPr>
              <a:t> = 0; </a:t>
            </a:r>
            <a:r>
              <a:rPr lang="en-CA" sz="1400" dirty="0" err="1" smtClean="0">
                <a:latin typeface="Consolas" panose="020B0609020204030204" pitchFamily="49" charset="0"/>
                <a:cs typeface="Consolas" panose="020B0609020204030204" pitchFamily="49" charset="0"/>
              </a:rPr>
              <a:t>i</a:t>
            </a:r>
            <a:r>
              <a:rPr lang="en-CA" sz="1400" dirty="0" smtClean="0">
                <a:latin typeface="Consolas" panose="020B0609020204030204" pitchFamily="49" charset="0"/>
                <a:cs typeface="Consolas" panose="020B0609020204030204" pitchFamily="49" charset="0"/>
              </a:rPr>
              <a:t> &lt; 10; ++</a:t>
            </a:r>
            <a:r>
              <a:rPr lang="en-CA" sz="1400" dirty="0" err="1" smtClean="0">
                <a:latin typeface="Consolas" panose="020B0609020204030204" pitchFamily="49" charset="0"/>
                <a:cs typeface="Consolas" panose="020B0609020204030204" pitchFamily="49" charset="0"/>
              </a:rPr>
              <a:t>i</a:t>
            </a:r>
            <a:r>
              <a:rPr lang="en-CA" sz="1400" dirty="0" smtClean="0">
                <a:latin typeface="Consolas" panose="020B0609020204030204" pitchFamily="49" charset="0"/>
                <a:cs typeface="Consolas" panose="020B0609020204030204" pitchFamily="49" charset="0"/>
              </a:rPr>
              <a:t> ) {</a:t>
            </a:r>
          </a:p>
          <a:p>
            <a:r>
              <a:rPr lang="en-CA" sz="1400" dirty="0" smtClean="0">
                <a:latin typeface="Consolas" panose="020B0609020204030204" pitchFamily="49" charset="0"/>
                <a:cs typeface="Consolas" panose="020B0609020204030204" pitchFamily="49" charset="0"/>
              </a:rPr>
              <a:t>    double </a:t>
            </a:r>
            <a:r>
              <a:rPr lang="en-CA" sz="1400" dirty="0" smtClean="0">
                <a:latin typeface="Consolas" panose="020B0609020204030204" pitchFamily="49" charset="0"/>
                <a:cs typeface="Consolas" panose="020B0609020204030204" pitchFamily="49" charset="0"/>
              </a:rPr>
              <a:t>x</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y, s;</a:t>
            </a:r>
            <a:endParaRPr lang="en-CA" sz="1400" dirty="0" smtClean="0">
              <a:latin typeface="Consolas" panose="020B0609020204030204" pitchFamily="49" charset="0"/>
              <a:cs typeface="Consolas" panose="020B0609020204030204" pitchFamily="49" charset="0"/>
            </a:endParaRPr>
          </a:p>
          <a:p>
            <a:endParaRPr lang="en-CA" sz="1400" dirty="0" smtClean="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    do {</a:t>
            </a:r>
          </a:p>
          <a:p>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x = 2.0*drand48() - 1;</a:t>
            </a:r>
          </a:p>
          <a:p>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y = 2.0*drand48() - 1;</a:t>
            </a:r>
          </a:p>
          <a:p>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 = x*x + y*y;</a:t>
            </a:r>
          </a:p>
          <a:p>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while ( s &gt;= 1.0 );</a:t>
            </a:r>
          </a:p>
          <a:p>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    </a:t>
            </a:r>
            <a:r>
              <a:rPr lang="pl-PL" sz="1400" dirty="0" smtClean="0">
                <a:latin typeface="Consolas" panose="020B0609020204030204" pitchFamily="49" charset="0"/>
                <a:cs typeface="Consolas" panose="020B0609020204030204" pitchFamily="49" charset="0"/>
              </a:rPr>
              <a:t>s = </a:t>
            </a: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a:t>
            </a:r>
            <a:r>
              <a:rPr lang="pl-PL" sz="1400" dirty="0" smtClean="0">
                <a:latin typeface="Consolas" panose="020B0609020204030204" pitchFamily="49" charset="0"/>
                <a:cs typeface="Consolas" panose="020B0609020204030204" pitchFamily="49" charset="0"/>
              </a:rPr>
              <a:t>sqrt</a:t>
            </a:r>
            <a:r>
              <a:rPr lang="pl-PL" sz="1400" dirty="0">
                <a:latin typeface="Consolas" panose="020B0609020204030204" pitchFamily="49" charset="0"/>
                <a:cs typeface="Consolas" panose="020B0609020204030204" pitchFamily="49" charset="0"/>
              </a:rPr>
              <a:t>( -</a:t>
            </a:r>
            <a:r>
              <a:rPr lang="pl-PL" sz="1400" dirty="0" smtClean="0">
                <a:latin typeface="Consolas" panose="020B0609020204030204" pitchFamily="49" charset="0"/>
                <a:cs typeface="Consolas" panose="020B0609020204030204" pitchFamily="49" charset="0"/>
              </a:rPr>
              <a:t>2.0*</a:t>
            </a: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::log</a:t>
            </a:r>
            <a:r>
              <a:rPr lang="pl-PL" sz="1400" dirty="0" smtClean="0">
                <a:latin typeface="Consolas" panose="020B0609020204030204" pitchFamily="49" charset="0"/>
                <a:cs typeface="Consolas" panose="020B0609020204030204" pitchFamily="49" charset="0"/>
              </a:rPr>
              <a:t>(s</a:t>
            </a:r>
            <a:r>
              <a:rPr lang="pl-PL" sz="1400" dirty="0">
                <a:latin typeface="Consolas" panose="020B0609020204030204" pitchFamily="49" charset="0"/>
                <a:cs typeface="Consolas" panose="020B0609020204030204" pitchFamily="49" charset="0"/>
              </a:rPr>
              <a:t>)/s </a:t>
            </a:r>
            <a:r>
              <a:rPr lang="pl-PL" sz="1400" dirty="0" smtClean="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 log(x) is the natural logarithm</a:t>
            </a:r>
            <a:endParaRPr lang="pl-PL" sz="1400" dirty="0">
              <a:latin typeface="Consolas" panose="020B0609020204030204" pitchFamily="49" charset="0"/>
              <a:cs typeface="Consolas" panose="020B0609020204030204" pitchFamily="49" charset="0"/>
            </a:endParaRPr>
          </a:p>
          <a:p>
            <a:endParaRPr lang="pl-PL" sz="1400" dirty="0">
              <a:latin typeface="Consolas" panose="020B0609020204030204" pitchFamily="49" charset="0"/>
              <a:cs typeface="Consolas" panose="020B0609020204030204" pitchFamily="49" charset="0"/>
            </a:endParaRPr>
          </a:p>
          <a:p>
            <a:r>
              <a:rPr lang="pl-PL"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cout</a:t>
            </a:r>
            <a:r>
              <a:rPr lang="en-CA" sz="1400" dirty="0" smtClean="0">
                <a:latin typeface="Consolas" panose="020B0609020204030204" pitchFamily="49" charset="0"/>
                <a:cs typeface="Consolas" panose="020B0609020204030204" pitchFamily="49" charset="0"/>
              </a:rPr>
              <a:t> &lt;&lt; "(" &lt;&lt; x*s &lt;&lt; ", " &lt;&lt; y*s &lt;&lt; ")" &lt;&lt; </a:t>
            </a: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endl</a:t>
            </a:r>
            <a:r>
              <a:rPr lang="en-CA" sz="1400" dirty="0" smtClean="0">
                <a:latin typeface="Consolas" panose="020B0609020204030204" pitchFamily="49" charset="0"/>
                <a:cs typeface="Consolas" panose="020B0609020204030204" pitchFamily="49" charset="0"/>
              </a:rPr>
              <a:t>;</a:t>
            </a:r>
            <a:endParaRPr lang="pl-PL"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47934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latin typeface="Arial" charset="0"/>
                <a:cs typeface="Arial" charset="0"/>
              </a:rPr>
              <a:t>Monte Carlo Methods</a:t>
            </a:r>
          </a:p>
        </p:txBody>
      </p:sp>
      <p:sp>
        <p:nvSpPr>
          <p:cNvPr id="481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operations:</a:t>
            </a:r>
          </a:p>
          <a:p>
            <a:pPr lvl="1"/>
            <a:r>
              <a:rPr lang="en-US" altLang="en-US" smtClean="0">
                <a:latin typeface="Arial" charset="0"/>
                <a:cs typeface="Arial" charset="0"/>
              </a:rPr>
              <a:t>integration, equality testing, simulations</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In some cases, it may be impossible to accurately calculate correct answers</a:t>
            </a:r>
          </a:p>
          <a:p>
            <a:pPr lvl="1"/>
            <a:r>
              <a:rPr lang="en-US" altLang="en-US" smtClean="0">
                <a:latin typeface="Arial" charset="0"/>
                <a:cs typeface="Arial" charset="0"/>
              </a:rPr>
              <a:t>integrals in higher dimensions over irregular regions</a:t>
            </a:r>
          </a:p>
          <a:p>
            <a:pPr lvl="1"/>
            <a:r>
              <a:rPr lang="en-US" altLang="en-US" smtClean="0">
                <a:latin typeface="Arial" charset="0"/>
                <a:cs typeface="Arial" charset="0"/>
              </a:rPr>
              <a:t>simulating the behaviour of the arrival of clients in a client-server model</a:t>
            </a:r>
          </a:p>
        </p:txBody>
      </p:sp>
    </p:spTree>
    <p:extLst>
      <p:ext uri="{BB962C8B-B14F-4D97-AF65-F5344CB8AC3E}">
        <p14:creationId xmlns:p14="http://schemas.microsoft.com/office/powerpoint/2010/main" val="21408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latin typeface="Arial" charset="0"/>
                <a:cs typeface="Arial" charset="0"/>
              </a:rPr>
              <a:t>Monte Carlo Methods</a:t>
            </a:r>
          </a:p>
        </p:txBody>
      </p:sp>
      <p:sp>
        <p:nvSpPr>
          <p:cNvPr id="491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 algorithm which attempts to approximate an answer using repeated sampling is said to be a Monte Carlo method </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789363"/>
            <a:ext cx="2786063"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636838"/>
            <a:ext cx="42418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96188" y="5589588"/>
            <a:ext cx="1100137" cy="307975"/>
          </a:xfrm>
          <a:prstGeom prst="rect">
            <a:avLst/>
          </a:prstGeom>
          <a:noFill/>
        </p:spPr>
        <p:txBody>
          <a:bodyPr wrap="none">
            <a:spAutoFit/>
          </a:bodyPr>
          <a:lstStyle/>
          <a:p>
            <a:pPr>
              <a:defRPr/>
            </a:pPr>
            <a:r>
              <a:rPr lang="en-CA" sz="1400" dirty="0" err="1">
                <a:solidFill>
                  <a:schemeClr val="tx1">
                    <a:lumMod val="50000"/>
                    <a:lumOff val="50000"/>
                  </a:schemeClr>
                </a:solidFill>
              </a:rPr>
              <a:t>Conor</a:t>
            </a:r>
            <a:r>
              <a:rPr lang="en-CA" sz="1400" dirty="0">
                <a:solidFill>
                  <a:schemeClr val="tx1">
                    <a:lumMod val="50000"/>
                    <a:lumOff val="50000"/>
                  </a:schemeClr>
                </a:solidFill>
              </a:rPr>
              <a:t> Ogle</a:t>
            </a:r>
          </a:p>
        </p:txBody>
      </p:sp>
      <p:sp>
        <p:nvSpPr>
          <p:cNvPr id="9" name="TextBox 8"/>
          <p:cNvSpPr txBox="1"/>
          <p:nvPr/>
        </p:nvSpPr>
        <p:spPr>
          <a:xfrm>
            <a:off x="2411413" y="6381750"/>
            <a:ext cx="1774825" cy="307975"/>
          </a:xfrm>
          <a:prstGeom prst="rect">
            <a:avLst/>
          </a:prstGeom>
          <a:noFill/>
        </p:spPr>
        <p:txBody>
          <a:bodyPr wrap="none">
            <a:spAutoFit/>
          </a:bodyPr>
          <a:lstStyle/>
          <a:p>
            <a:pPr>
              <a:defRPr/>
            </a:pPr>
            <a:r>
              <a:rPr lang="en-CA" sz="1400" dirty="0">
                <a:solidFill>
                  <a:schemeClr val="tx1">
                    <a:lumMod val="50000"/>
                    <a:lumOff val="50000"/>
                  </a:schemeClr>
                </a:solidFill>
              </a:rPr>
              <a:t>http://www.gouv.mc/</a:t>
            </a:r>
          </a:p>
        </p:txBody>
      </p:sp>
    </p:spTree>
    <p:extLst>
      <p:ext uri="{BB962C8B-B14F-4D97-AF65-F5344CB8AC3E}">
        <p14:creationId xmlns:p14="http://schemas.microsoft.com/office/powerpoint/2010/main" val="3942723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latin typeface="Arial" charset="0"/>
                <a:cs typeface="Arial" charset="0"/>
              </a:rPr>
              <a:t>Monte Carlo Methods</a:t>
            </a:r>
          </a:p>
        </p:txBody>
      </p:sp>
      <p:sp>
        <p:nvSpPr>
          <p:cNvPr id="501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problem of determining if </a:t>
            </a:r>
            <a:r>
              <a:rPr lang="en-US" altLang="en-US" i="1" smtClean="0">
                <a:latin typeface="Times New Roman" pitchFamily="18" charset="0"/>
                <a:cs typeface="Arial" charset="0"/>
              </a:rPr>
              <a:t>p</a:t>
            </a:r>
            <a:r>
              <a:rPr lang="en-US" altLang="en-US" smtClean="0">
                <a:latin typeface="Arial" charset="0"/>
                <a:cs typeface="Arial" charset="0"/>
              </a:rPr>
              <a:t> is a prime number</a:t>
            </a:r>
          </a:p>
          <a:p>
            <a:pPr lvl="1"/>
            <a:r>
              <a:rPr lang="en-US" altLang="en-US" smtClean="0">
                <a:latin typeface="Arial" charset="0"/>
                <a:cs typeface="Arial" charset="0"/>
              </a:rPr>
              <a:t>If </a:t>
            </a:r>
            <a:r>
              <a:rPr lang="en-US" altLang="en-US" i="1" smtClean="0">
                <a:latin typeface="Times New Roman" pitchFamily="18" charset="0"/>
                <a:cs typeface="Arial" charset="0"/>
              </a:rPr>
              <a:t>p</a:t>
            </a:r>
            <a:r>
              <a:rPr lang="en-US" altLang="en-US" smtClean="0">
                <a:latin typeface="Arial" charset="0"/>
                <a:cs typeface="Arial" charset="0"/>
              </a:rPr>
              <a:t> is not prime, then given a random number </a:t>
            </a:r>
            <a:r>
              <a:rPr lang="en-US" altLang="en-US" smtClean="0">
                <a:latin typeface="Times New Roman" pitchFamily="18" charset="0"/>
                <a:cs typeface="Arial" charset="0"/>
              </a:rPr>
              <a:t>1 &lt; </a:t>
            </a:r>
            <a:r>
              <a:rPr lang="en-US" altLang="en-US" i="1" smtClean="0">
                <a:latin typeface="Times New Roman" pitchFamily="18" charset="0"/>
                <a:cs typeface="Arial" charset="0"/>
              </a:rPr>
              <a:t>x</a:t>
            </a:r>
            <a:r>
              <a:rPr lang="en-US" altLang="en-US" smtClean="0">
                <a:latin typeface="Times New Roman" pitchFamily="18" charset="0"/>
                <a:cs typeface="Arial" charset="0"/>
              </a:rPr>
              <a:t> ≤ 2 ln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r>
              <a:rPr lang="en-US" altLang="en-US" i="1" smtClean="0">
                <a:latin typeface="Times New Roman" pitchFamily="18" charset="0"/>
                <a:cs typeface="Arial" charset="0"/>
              </a:rPr>
              <a:t>p</a:t>
            </a:r>
            <a:r>
              <a:rPr lang="en-US" altLang="en-US" smtClean="0">
                <a:latin typeface="Times New Roman" pitchFamily="18" charset="0"/>
                <a:cs typeface="Arial" charset="0"/>
              </a:rPr>
              <a:t>)</a:t>
            </a:r>
            <a:r>
              <a:rPr lang="en-US" altLang="en-US" smtClean="0">
                <a:latin typeface="Arial" charset="0"/>
                <a:cs typeface="Arial" charset="0"/>
              </a:rPr>
              <a:t>, the Miller-Rabin primality test has at least a 75% chance of showing that </a:t>
            </a:r>
            <a:r>
              <a:rPr lang="en-US" altLang="en-US" i="1" smtClean="0">
                <a:latin typeface="Times New Roman" pitchFamily="18" charset="0"/>
                <a:cs typeface="Arial" charset="0"/>
              </a:rPr>
              <a:t>p</a:t>
            </a:r>
            <a:r>
              <a:rPr lang="en-US" altLang="en-US" smtClean="0">
                <a:latin typeface="Arial" charset="0"/>
                <a:cs typeface="Arial" charset="0"/>
              </a:rPr>
              <a:t> is not prime</a:t>
            </a:r>
          </a:p>
          <a:p>
            <a:pPr lvl="2"/>
            <a:r>
              <a:rPr lang="en-US" altLang="en-US" smtClean="0">
                <a:latin typeface="Arial" charset="0"/>
                <a:cs typeface="Arial" charset="0"/>
              </a:rPr>
              <a:t>Uses Fermat’s </a:t>
            </a:r>
            <a:r>
              <a:rPr lang="en-US" altLang="en-US" i="1" smtClean="0">
                <a:latin typeface="Arial" charset="0"/>
                <a:cs typeface="Arial" charset="0"/>
              </a:rPr>
              <a:t>little</a:t>
            </a:r>
            <a:r>
              <a:rPr lang="en-US" altLang="en-US" smtClean="0">
                <a:latin typeface="Arial" charset="0"/>
                <a:cs typeface="Arial" charset="0"/>
              </a:rPr>
              <a:t> theorem (not </a:t>
            </a:r>
            <a:r>
              <a:rPr lang="en-US" altLang="en-US" i="1" smtClean="0">
                <a:latin typeface="Times New Roman" pitchFamily="18" charset="0"/>
                <a:cs typeface="Arial" charset="0"/>
              </a:rPr>
              <a:t>x</a:t>
            </a:r>
            <a:r>
              <a:rPr lang="en-US" altLang="en-US" i="1" baseline="30000" smtClean="0">
                <a:latin typeface="Times New Roman" pitchFamily="18" charset="0"/>
                <a:cs typeface="Arial" charset="0"/>
              </a:rPr>
              <a:t>n</a:t>
            </a:r>
            <a:r>
              <a:rPr lang="en-US" altLang="en-US" smtClean="0">
                <a:latin typeface="Times New Roman" pitchFamily="18" charset="0"/>
                <a:cs typeface="Arial" charset="0"/>
              </a:rPr>
              <a:t> + </a:t>
            </a:r>
            <a:r>
              <a:rPr lang="en-US" altLang="en-US" i="1" smtClean="0">
                <a:latin typeface="Times New Roman" pitchFamily="18" charset="0"/>
                <a:cs typeface="Arial" charset="0"/>
              </a:rPr>
              <a:t>y</a:t>
            </a:r>
            <a:r>
              <a:rPr lang="en-US" altLang="en-US" i="1" baseline="30000" smtClean="0">
                <a:latin typeface="Times New Roman" pitchFamily="18" charset="0"/>
                <a:cs typeface="Arial" charset="0"/>
              </a:rPr>
              <a:t>n</a:t>
            </a:r>
            <a:r>
              <a:rPr lang="en-US" altLang="en-US" smtClean="0">
                <a:latin typeface="Times New Roman" pitchFamily="18" charset="0"/>
                <a:cs typeface="Arial" charset="0"/>
              </a:rPr>
              <a:t> = </a:t>
            </a:r>
            <a:r>
              <a:rPr lang="en-US" altLang="en-US" i="1" smtClean="0">
                <a:latin typeface="Times New Roman" pitchFamily="18" charset="0"/>
                <a:cs typeface="Arial" charset="0"/>
              </a:rPr>
              <a:t>z</a:t>
            </a:r>
            <a:r>
              <a:rPr lang="en-US" altLang="en-US" i="1" baseline="30000" smtClean="0">
                <a:latin typeface="Times New Roman" pitchFamily="18" charset="0"/>
                <a:cs typeface="Arial" charset="0"/>
              </a:rPr>
              <a:t>n</a:t>
            </a:r>
            <a:r>
              <a:rPr lang="en-US" altLang="en-US" smtClean="0">
                <a:latin typeface="Arial" charset="0"/>
                <a:cs typeface="Arial" charset="0"/>
              </a:rPr>
              <a:t>)</a:t>
            </a:r>
          </a:p>
          <a:p>
            <a:pPr lvl="1"/>
            <a:endParaRPr lang="en-US" altLang="en-US" smtClean="0">
              <a:latin typeface="Arial" charset="0"/>
              <a:cs typeface="Arial" charset="0"/>
            </a:endParaRPr>
          </a:p>
          <a:p>
            <a:pPr lvl="1"/>
            <a:r>
              <a:rPr lang="en-US" altLang="en-US" smtClean="0">
                <a:latin typeface="Arial" charset="0"/>
                <a:cs typeface="Arial" charset="0"/>
              </a:rPr>
              <a:t>Therefore, test </a:t>
            </a:r>
            <a:r>
              <a:rPr lang="en-US" altLang="en-US" i="1" smtClean="0">
                <a:latin typeface="Times New Roman" pitchFamily="18" charset="0"/>
                <a:cs typeface="Arial" charset="0"/>
              </a:rPr>
              <a:t>n</a:t>
            </a:r>
            <a:r>
              <a:rPr lang="en-US" altLang="en-US" smtClean="0">
                <a:latin typeface="Arial" charset="0"/>
                <a:cs typeface="Arial" charset="0"/>
              </a:rPr>
              <a:t> different integers, and the probability of not being able to show that a composite </a:t>
            </a:r>
            <a:r>
              <a:rPr lang="en-US" altLang="en-US" i="1" smtClean="0">
                <a:latin typeface="Times New Roman" pitchFamily="18" charset="0"/>
                <a:cs typeface="Arial" charset="0"/>
              </a:rPr>
              <a:t>p</a:t>
            </a:r>
            <a:r>
              <a:rPr lang="en-US" altLang="en-US" smtClean="0">
                <a:latin typeface="Arial" charset="0"/>
                <a:cs typeface="Arial" charset="0"/>
              </a:rPr>
              <a:t> is not prime is </a:t>
            </a:r>
            <a:r>
              <a:rPr lang="en-US" altLang="en-US" smtClean="0">
                <a:latin typeface="Times New Roman" pitchFamily="18" charset="0"/>
                <a:cs typeface="Arial" charset="0"/>
              </a:rPr>
              <a:t>1/4</a:t>
            </a:r>
            <a:r>
              <a:rPr lang="en-US" altLang="en-US" i="1" baseline="30000" smtClean="0">
                <a:latin typeface="Times New Roman" pitchFamily="18" charset="0"/>
                <a:cs typeface="Arial" charset="0"/>
              </a:rPr>
              <a:t>n</a:t>
            </a:r>
          </a:p>
        </p:txBody>
      </p:sp>
    </p:spTree>
    <p:extLst>
      <p:ext uri="{BB962C8B-B14F-4D97-AF65-F5344CB8AC3E}">
        <p14:creationId xmlns:p14="http://schemas.microsoft.com/office/powerpoint/2010/main" val="1037700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30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will look at a technique for estimating an integral on irregular region </a:t>
            </a:r>
            <a:r>
              <a:rPr lang="en-US" altLang="en-US" i="1" smtClean="0">
                <a:latin typeface="Times New Roman" pitchFamily="18" charset="0"/>
                <a:cs typeface="Arial" charset="0"/>
              </a:rPr>
              <a:t>V</a:t>
            </a:r>
            <a:r>
              <a:rPr lang="en-US" altLang="en-US" smtClean="0">
                <a:latin typeface="Arial" charset="0"/>
                <a:cs typeface="Arial" charset="0"/>
              </a:rPr>
              <a:t>, i.e.,</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Here, </a:t>
            </a:r>
            <a:r>
              <a:rPr lang="en-US" altLang="en-US" i="1" smtClean="0">
                <a:latin typeface="Times New Roman" pitchFamily="18" charset="0"/>
                <a:cs typeface="Times New Roman" pitchFamily="18" charset="0"/>
              </a:rPr>
              <a:t>V</a:t>
            </a:r>
            <a:r>
              <a:rPr lang="en-US" altLang="en-US" smtClean="0">
                <a:latin typeface="Arial" charset="0"/>
                <a:cs typeface="Arial" charset="0"/>
              </a:rPr>
              <a:t> may be a region in </a:t>
            </a:r>
            <a:r>
              <a:rPr lang="en-US" altLang="en-US" b="1" smtClean="0">
                <a:latin typeface="Times New Roman" pitchFamily="18" charset="0"/>
                <a:cs typeface="Times New Roman" pitchFamily="18" charset="0"/>
              </a:rPr>
              <a:t>R</a:t>
            </a:r>
            <a:r>
              <a:rPr lang="en-US" altLang="en-US" i="1" baseline="30000" smtClean="0">
                <a:latin typeface="Times New Roman" pitchFamily="18" charset="0"/>
                <a:cs typeface="Times New Roman" pitchFamily="18" charset="0"/>
              </a:rPr>
              <a:t>n</a:t>
            </a:r>
            <a:r>
              <a:rPr lang="en-US" altLang="en-US" smtClean="0">
                <a:latin typeface="Arial" charset="0"/>
                <a:cs typeface="Arial" charset="0"/>
              </a:rPr>
              <a:t> where the dimension could be reasonably high</a:t>
            </a:r>
          </a:p>
          <a:p>
            <a:pPr lvl="1"/>
            <a:r>
              <a:rPr lang="en-US" altLang="en-US" smtClean="0">
                <a:latin typeface="Arial" charset="0"/>
                <a:cs typeface="Arial" charset="0"/>
              </a:rPr>
              <a:t>It may either be unreasonable or impossible to perform an exact approximation using calculus</a:t>
            </a:r>
          </a:p>
          <a:p>
            <a:pPr lvl="1"/>
            <a:r>
              <a:rPr lang="en-US" altLang="en-US" smtClean="0">
                <a:latin typeface="Arial" charset="0"/>
                <a:cs typeface="Arial" charset="0"/>
              </a:rPr>
              <a:t>If the dimension is too high, it may be unreasonable to even us a uniform grid of points</a:t>
            </a:r>
            <a:endParaRPr lang="en-US" altLang="en-US" smtClean="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3732213" y="2060575"/>
          <a:ext cx="1177925" cy="706438"/>
        </p:xfrm>
        <a:graphic>
          <a:graphicData uri="http://schemas.openxmlformats.org/presentationml/2006/ole">
            <mc:AlternateContent xmlns:mc="http://schemas.openxmlformats.org/markup-compatibility/2006">
              <mc:Choice xmlns:v="urn:schemas-microsoft-com:vml" Requires="v">
                <p:oleObj spid="_x0000_s15368" name="Equation" r:id="rId4" imgW="634680" imgH="380880" progId="Equation.DSMT4">
                  <p:embed/>
                </p:oleObj>
              </mc:Choice>
              <mc:Fallback>
                <p:oleObj name="Equation" r:id="rId4" imgW="63468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213" y="2060575"/>
                        <a:ext cx="1177925"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64118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410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solve this, the average value of a function is</a:t>
            </a:r>
          </a:p>
          <a:p>
            <a:pPr>
              <a:buFont typeface="Arial" charset="0"/>
              <a:buNone/>
            </a:pPr>
            <a:endParaRPr lang="en-US" altLang="en-US" smtClean="0">
              <a:latin typeface="Arial" charset="0"/>
              <a:cs typeface="Arial" charset="0"/>
            </a:endParaRPr>
          </a:p>
          <a:p>
            <a:pPr lvl="1"/>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Solving for the integral, we get:</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Thus, if we can approximate the average value         , we can approximate the integral</a:t>
            </a:r>
          </a:p>
        </p:txBody>
      </p:sp>
      <p:graphicFrame>
        <p:nvGraphicFramePr>
          <p:cNvPr id="4098" name="Object 2"/>
          <p:cNvGraphicFramePr>
            <a:graphicFrameLocks noChangeAspect="1"/>
          </p:cNvGraphicFramePr>
          <p:nvPr/>
        </p:nvGraphicFramePr>
        <p:xfrm>
          <a:off x="3203575" y="1989138"/>
          <a:ext cx="2568575" cy="871537"/>
        </p:xfrm>
        <a:graphic>
          <a:graphicData uri="http://schemas.openxmlformats.org/presentationml/2006/ole">
            <mc:AlternateContent xmlns:mc="http://schemas.openxmlformats.org/markup-compatibility/2006">
              <mc:Choice xmlns:v="urn:schemas-microsoft-com:vml" Requires="v">
                <p:oleObj spid="_x0000_s16404" name="Equation" r:id="rId4" imgW="1384200" imgH="469800" progId="Equation.DSMT4">
                  <p:embed/>
                </p:oleObj>
              </mc:Choice>
              <mc:Fallback>
                <p:oleObj name="Equation" r:id="rId4" imgW="1384200" imgH="46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989138"/>
                        <a:ext cx="2568575"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3276600" y="3500438"/>
          <a:ext cx="2733675" cy="871537"/>
        </p:xfrm>
        <a:graphic>
          <a:graphicData uri="http://schemas.openxmlformats.org/presentationml/2006/ole">
            <mc:AlternateContent xmlns:mc="http://schemas.openxmlformats.org/markup-compatibility/2006">
              <mc:Choice xmlns:v="urn:schemas-microsoft-com:vml" Requires="v">
                <p:oleObj spid="_x0000_s16405" name="Equation" r:id="rId6" imgW="1473120" imgH="469800" progId="Equation.DSMT4">
                  <p:embed/>
                </p:oleObj>
              </mc:Choice>
              <mc:Fallback>
                <p:oleObj name="Equation" r:id="rId6" imgW="147312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500438"/>
                        <a:ext cx="2733675"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6237288" y="4437063"/>
          <a:ext cx="566737" cy="469900"/>
        </p:xfrm>
        <a:graphic>
          <a:graphicData uri="http://schemas.openxmlformats.org/presentationml/2006/ole">
            <mc:AlternateContent xmlns:mc="http://schemas.openxmlformats.org/markup-compatibility/2006">
              <mc:Choice xmlns:v="urn:schemas-microsoft-com:vml" Requires="v">
                <p:oleObj spid="_x0000_s16406" name="Equation" r:id="rId8" imgW="304560" imgH="253800" progId="Equation.DSMT4">
                  <p:embed/>
                </p:oleObj>
              </mc:Choice>
              <mc:Fallback>
                <p:oleObj name="Equation" r:id="rId8" imgW="30456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7288" y="4437063"/>
                        <a:ext cx="56673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4263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512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Similarly, suppose we wish to integrate a scalar-valued function </a:t>
            </a:r>
            <a:r>
              <a:rPr lang="en-US" altLang="en-US" i="1" smtClean="0">
                <a:latin typeface="Times New Roman" pitchFamily="18" charset="0"/>
                <a:cs typeface="Arial" charset="0"/>
              </a:rPr>
              <a:t>f</a:t>
            </a:r>
            <a:r>
              <a:rPr lang="en-US" altLang="en-US" smtClean="0">
                <a:latin typeface="Times New Roman" pitchFamily="18" charset="0"/>
                <a:cs typeface="Arial" charset="0"/>
              </a:rPr>
              <a:t>(</a:t>
            </a:r>
            <a:r>
              <a:rPr lang="en-US" altLang="en-US" b="1" smtClean="0">
                <a:latin typeface="Times New Roman" pitchFamily="18" charset="0"/>
                <a:cs typeface="Arial" charset="0"/>
              </a:rPr>
              <a:t>v</a:t>
            </a:r>
            <a:r>
              <a:rPr lang="en-US" altLang="en-US" smtClean="0">
                <a:latin typeface="Times New Roman" pitchFamily="18" charset="0"/>
                <a:cs typeface="Arial" charset="0"/>
              </a:rPr>
              <a:t>) </a:t>
            </a:r>
            <a:r>
              <a:rPr lang="en-US" altLang="en-US" smtClean="0">
                <a:latin typeface="Arial" charset="0"/>
                <a:cs typeface="Arial" charset="0"/>
              </a:rPr>
              <a:t>over a region</a:t>
            </a:r>
          </a:p>
          <a:p>
            <a:pPr lvl="1"/>
            <a:r>
              <a:rPr lang="en-US" altLang="en-US" smtClean="0">
                <a:latin typeface="Arial" charset="0"/>
                <a:cs typeface="Arial" charset="0"/>
              </a:rPr>
              <a:t>The formula for the average value is the same:</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lvl="1"/>
            <a:r>
              <a:rPr lang="en-US" altLang="en-US" smtClean="0">
                <a:latin typeface="Arial" charset="0"/>
                <a:cs typeface="Arial" charset="0"/>
              </a:rPr>
              <a:t>Solving for the integral, we get</a:t>
            </a: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lvl="1"/>
            <a:r>
              <a:rPr lang="en-US" altLang="en-US" smtClean="0">
                <a:latin typeface="Arial" charset="0"/>
                <a:cs typeface="Arial" charset="0"/>
              </a:rPr>
              <a:t>If we can approximate both the average value       and the volume of the region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a:t>
            </a:r>
            <a:r>
              <a:rPr lang="en-US" altLang="en-US" smtClean="0">
                <a:latin typeface="Arial" charset="0"/>
                <a:cs typeface="Arial" charset="0"/>
              </a:rPr>
              <a:t>, we can approximate the integral</a:t>
            </a:r>
            <a:endParaRPr lang="en-US" altLang="en-US" smtClean="0">
              <a:latin typeface="Times New Roman" pitchFamily="18" charset="0"/>
              <a:cs typeface="Times New Roman" pitchFamily="18" charset="0"/>
            </a:endParaRPr>
          </a:p>
        </p:txBody>
      </p:sp>
      <p:graphicFrame>
        <p:nvGraphicFramePr>
          <p:cNvPr id="5122" name="Object 2"/>
          <p:cNvGraphicFramePr>
            <a:graphicFrameLocks noChangeAspect="1"/>
          </p:cNvGraphicFramePr>
          <p:nvPr/>
        </p:nvGraphicFramePr>
        <p:xfrm>
          <a:off x="3552825" y="2605088"/>
          <a:ext cx="2120900" cy="823912"/>
        </p:xfrm>
        <a:graphic>
          <a:graphicData uri="http://schemas.openxmlformats.org/presentationml/2006/ole">
            <mc:AlternateContent xmlns:mc="http://schemas.openxmlformats.org/markup-compatibility/2006">
              <mc:Choice xmlns:v="urn:schemas-microsoft-com:vml" Requires="v">
                <p:oleObj spid="_x0000_s17428" name="Equation" r:id="rId4" imgW="1143000" imgH="444240" progId="Equation.DSMT4">
                  <p:embed/>
                </p:oleObj>
              </mc:Choice>
              <mc:Fallback>
                <p:oleObj name="Equation" r:id="rId4" imgW="1143000" imgH="444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605088"/>
                        <a:ext cx="21209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5"/>
          <p:cNvGraphicFramePr>
            <a:graphicFrameLocks noChangeAspect="1"/>
          </p:cNvGraphicFramePr>
          <p:nvPr/>
        </p:nvGraphicFramePr>
        <p:xfrm>
          <a:off x="3733800" y="3732213"/>
          <a:ext cx="2074863" cy="704850"/>
        </p:xfrm>
        <a:graphic>
          <a:graphicData uri="http://schemas.openxmlformats.org/presentationml/2006/ole">
            <mc:AlternateContent xmlns:mc="http://schemas.openxmlformats.org/markup-compatibility/2006">
              <mc:Choice xmlns:v="urn:schemas-microsoft-com:vml" Requires="v">
                <p:oleObj spid="_x0000_s17429" name="Equation" r:id="rId6" imgW="1117440" imgH="380880" progId="Equation.DSMT4">
                  <p:embed/>
                </p:oleObj>
              </mc:Choice>
              <mc:Fallback>
                <p:oleObj name="Equation" r:id="rId6" imgW="1117440" imgH="380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732213"/>
                        <a:ext cx="2074863"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5953125" y="4338638"/>
          <a:ext cx="354013" cy="446087"/>
        </p:xfrm>
        <a:graphic>
          <a:graphicData uri="http://schemas.openxmlformats.org/presentationml/2006/ole">
            <mc:AlternateContent xmlns:mc="http://schemas.openxmlformats.org/markup-compatibility/2006">
              <mc:Choice xmlns:v="urn:schemas-microsoft-com:vml" Requires="v">
                <p:oleObj spid="_x0000_s17430" name="Equation" r:id="rId8" imgW="190440" imgH="241200" progId="Equation.DSMT4">
                  <p:embed/>
                </p:oleObj>
              </mc:Choice>
              <mc:Fallback>
                <p:oleObj name="Equation" r:id="rId8" imgW="1904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3125" y="4338638"/>
                        <a:ext cx="354013"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20999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614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we will look at the easier problem of determining the volume of this region by estimating:</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Suppose we know that </a:t>
            </a:r>
            <a:r>
              <a:rPr lang="en-US" altLang="en-US" i="1" smtClean="0">
                <a:latin typeface="Times New Roman" pitchFamily="18" charset="0"/>
                <a:cs typeface="Arial" charset="0"/>
              </a:rPr>
              <a:t>V</a:t>
            </a:r>
            <a:r>
              <a:rPr lang="en-US" altLang="en-US" smtClean="0">
                <a:latin typeface="Times New Roman" pitchFamily="18" charset="0"/>
                <a:cs typeface="Arial" charset="0"/>
              </a:rPr>
              <a:t> ⊆ [0, 1]</a:t>
            </a:r>
            <a:r>
              <a:rPr lang="en-US" altLang="en-US" i="1" baseline="30000" smtClean="0">
                <a:latin typeface="Times New Roman" pitchFamily="18" charset="0"/>
                <a:cs typeface="Arial" charset="0"/>
              </a:rPr>
              <a:t>n</a:t>
            </a:r>
            <a:r>
              <a:rPr lang="en-US" altLang="en-US" i="1" baseline="-25000" smtClean="0">
                <a:latin typeface="Times New Roman" pitchFamily="18" charset="0"/>
                <a:cs typeface="Arial" charset="0"/>
              </a:rPr>
              <a:t> </a:t>
            </a:r>
            <a:r>
              <a:rPr lang="en-US" altLang="en-US" i="1" smtClean="0">
                <a:latin typeface="Times New Roman" pitchFamily="18" charset="0"/>
                <a:cs typeface="Arial" charset="0"/>
              </a:rPr>
              <a:t>= </a:t>
            </a:r>
            <a:r>
              <a:rPr lang="en-US" altLang="en-US" smtClean="0">
                <a:latin typeface="Times New Roman" pitchFamily="18" charset="0"/>
                <a:cs typeface="Arial" charset="0"/>
              </a:rPr>
              <a:t>S</a:t>
            </a:r>
            <a:r>
              <a:rPr lang="en-US" altLang="en-US" baseline="-25000" smtClean="0">
                <a:latin typeface="Arial" charset="0"/>
                <a:cs typeface="Arial" charset="0"/>
              </a:rPr>
              <a:t> </a:t>
            </a:r>
            <a:r>
              <a:rPr lang="en-US" altLang="en-US" smtClean="0">
                <a:latin typeface="Arial" charset="0"/>
                <a:cs typeface="Arial" charset="0"/>
              </a:rPr>
              <a:t>for some dimension </a:t>
            </a:r>
            <a:r>
              <a:rPr lang="en-US" altLang="en-US" i="1" smtClean="0">
                <a:latin typeface="Times New Roman" pitchFamily="18" charset="0"/>
                <a:cs typeface="Arial" charset="0"/>
              </a:rPr>
              <a:t>n</a:t>
            </a:r>
            <a:endParaRPr lang="en-US" altLang="en-US" smtClean="0">
              <a:latin typeface="Times New Roman" pitchFamily="18" charset="0"/>
              <a:cs typeface="Arial" charset="0"/>
            </a:endParaRPr>
          </a:p>
          <a:p>
            <a:pPr lvl="1"/>
            <a:r>
              <a:rPr lang="en-US" altLang="en-US" smtClean="0">
                <a:latin typeface="Arial" charset="0"/>
                <a:cs typeface="Arial" charset="0"/>
              </a:rPr>
              <a:t>Let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 </a:t>
            </a:r>
            <a:r>
              <a:rPr lang="en-US" altLang="en-US" smtClean="0">
                <a:latin typeface="Arial" charset="0"/>
                <a:cs typeface="Arial" charset="0"/>
              </a:rPr>
              <a:t>be the volume of the region</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In this case, given our previous algorithm, we can easily pick a random point in </a:t>
            </a:r>
            <a:r>
              <a:rPr lang="en-US" altLang="en-US" smtClean="0">
                <a:latin typeface="Times New Roman" pitchFamily="18" charset="0"/>
                <a:cs typeface="Arial" charset="0"/>
              </a:rPr>
              <a:t>S</a:t>
            </a:r>
            <a:r>
              <a:rPr lang="en-US" altLang="en-US" smtClean="0">
                <a:latin typeface="Arial" charset="0"/>
                <a:cs typeface="Arial" charset="0"/>
              </a:rPr>
              <a:t> by creating a vector </a:t>
            </a:r>
            <a:r>
              <a:rPr lang="en-US" altLang="en-US" b="1" smtClean="0">
                <a:latin typeface="Times New Roman" pitchFamily="18" charset="0"/>
                <a:cs typeface="Arial" charset="0"/>
              </a:rPr>
              <a:t>v</a:t>
            </a:r>
            <a:r>
              <a:rPr lang="en-US" altLang="en-US" smtClean="0">
                <a:latin typeface="Times New Roman" pitchFamily="18" charset="0"/>
                <a:cs typeface="Arial" charset="0"/>
              </a:rPr>
              <a:t> = (</a:t>
            </a:r>
            <a:r>
              <a:rPr lang="en-US" altLang="en-US" i="1" smtClean="0">
                <a:latin typeface="Times New Roman" pitchFamily="18" charset="0"/>
                <a:cs typeface="Arial" charset="0"/>
              </a:rPr>
              <a:t>x</a:t>
            </a:r>
            <a:r>
              <a:rPr lang="en-US" altLang="en-US" baseline="-25000" smtClean="0">
                <a:latin typeface="Times New Roman" pitchFamily="18" charset="0"/>
                <a:cs typeface="Arial" charset="0"/>
              </a:rPr>
              <a:t>1</a:t>
            </a:r>
            <a:r>
              <a:rPr lang="en-US" altLang="en-US" smtClean="0">
                <a:latin typeface="Times New Roman" pitchFamily="18" charset="0"/>
                <a:cs typeface="Arial" charset="0"/>
              </a:rPr>
              <a:t>, ..., </a:t>
            </a:r>
            <a:r>
              <a:rPr lang="en-US" altLang="en-US" i="1" smtClean="0">
                <a:latin typeface="Times New Roman" pitchFamily="18" charset="0"/>
                <a:cs typeface="Arial" charset="0"/>
              </a:rPr>
              <a:t>x</a:t>
            </a:r>
            <a:r>
              <a:rPr lang="en-US" altLang="en-US" i="1" baseline="-25000" smtClean="0">
                <a:latin typeface="Times New Roman" pitchFamily="18" charset="0"/>
                <a:cs typeface="Arial" charset="0"/>
              </a:rPr>
              <a:t>n</a:t>
            </a:r>
            <a:r>
              <a:rPr lang="en-US" altLang="en-US" smtClean="0">
                <a:latin typeface="Times New Roman" pitchFamily="18" charset="0"/>
                <a:cs typeface="Arial" charset="0"/>
              </a:rPr>
              <a:t>)</a:t>
            </a:r>
            <a:r>
              <a:rPr lang="en-US" altLang="en-US" baseline="30000" smtClean="0">
                <a:latin typeface="Times New Roman" pitchFamily="18" charset="0"/>
                <a:cs typeface="Arial" charset="0"/>
              </a:rPr>
              <a:t>T</a:t>
            </a:r>
            <a:r>
              <a:rPr lang="en-US" altLang="en-US" smtClean="0">
                <a:latin typeface="Arial" charset="0"/>
                <a:cs typeface="Arial" charset="0"/>
              </a:rPr>
              <a:t> where each </a:t>
            </a:r>
            <a:br>
              <a:rPr lang="en-US" altLang="en-US" smtClean="0">
                <a:latin typeface="Arial" charset="0"/>
                <a:cs typeface="Arial" charset="0"/>
              </a:rPr>
            </a:br>
            <a:r>
              <a:rPr lang="en-US" altLang="en-US" smtClean="0">
                <a:latin typeface="Arial" charset="0"/>
                <a:cs typeface="Arial" charset="0"/>
              </a:rPr>
              <a:t> </a:t>
            </a:r>
            <a:r>
              <a:rPr lang="en-US" altLang="en-US" i="1" smtClean="0">
                <a:latin typeface="Times New Roman" pitchFamily="18" charset="0"/>
                <a:cs typeface="Arial" charset="0"/>
              </a:rPr>
              <a:t>x</a:t>
            </a:r>
            <a:r>
              <a:rPr lang="en-US" altLang="en-US" i="1" baseline="-25000" smtClean="0">
                <a:latin typeface="Times New Roman" pitchFamily="18" charset="0"/>
                <a:cs typeface="Arial" charset="0"/>
              </a:rPr>
              <a:t>k</a:t>
            </a:r>
            <a:r>
              <a:rPr lang="en-US" altLang="en-US" baseline="-25000" smtClean="0">
                <a:latin typeface="Times New Roman" pitchFamily="18" charset="0"/>
                <a:cs typeface="Arial" charset="0"/>
              </a:rPr>
              <a:t> </a:t>
            </a:r>
            <a:r>
              <a:rPr lang="en-US" altLang="en-US" smtClean="0">
                <a:latin typeface="Times New Roman" pitchFamily="18" charset="0"/>
                <a:cs typeface="Arial" charset="0"/>
              </a:rPr>
              <a:t>∈ [0, 1]</a:t>
            </a:r>
          </a:p>
          <a:p>
            <a:pPr lvl="1"/>
            <a:r>
              <a:rPr lang="en-US" altLang="en-US" smtClean="0">
                <a:latin typeface="Arial" charset="0"/>
                <a:cs typeface="Arial" charset="0"/>
              </a:rPr>
              <a:t>Create </a:t>
            </a:r>
            <a:r>
              <a:rPr lang="en-US" altLang="en-US" i="1" smtClean="0">
                <a:latin typeface="Times New Roman" pitchFamily="18" charset="0"/>
                <a:cs typeface="Arial" charset="0"/>
              </a:rPr>
              <a:t>M</a:t>
            </a:r>
            <a:r>
              <a:rPr lang="en-US" altLang="en-US" smtClean="0">
                <a:latin typeface="Arial" charset="0"/>
                <a:cs typeface="Arial" charset="0"/>
              </a:rPr>
              <a:t> random vectors in </a:t>
            </a:r>
            <a:r>
              <a:rPr lang="en-US" altLang="en-US" i="1" smtClean="0">
                <a:latin typeface="Times New Roman" pitchFamily="18" charset="0"/>
                <a:cs typeface="Times New Roman" pitchFamily="18" charset="0"/>
              </a:rPr>
              <a:t>S</a:t>
            </a:r>
            <a:r>
              <a:rPr lang="en-US" altLang="en-US" smtClean="0">
                <a:latin typeface="Arial" charset="0"/>
                <a:cs typeface="Arial" charset="0"/>
              </a:rPr>
              <a:t>, and count the number </a:t>
            </a:r>
            <a:r>
              <a:rPr lang="en-US" altLang="en-US" i="1" smtClean="0">
                <a:latin typeface="Times New Roman" pitchFamily="18" charset="0"/>
                <a:cs typeface="Arial" charset="0"/>
              </a:rPr>
              <a:t>m</a:t>
            </a:r>
            <a:r>
              <a:rPr lang="en-US" altLang="en-US" smtClean="0">
                <a:latin typeface="Arial" charset="0"/>
                <a:cs typeface="Arial" charset="0"/>
              </a:rPr>
              <a:t> that fall inside </a:t>
            </a:r>
            <a:r>
              <a:rPr lang="en-US" altLang="en-US" i="1" smtClean="0">
                <a:latin typeface="Times New Roman" pitchFamily="18" charset="0"/>
                <a:cs typeface="Arial" charset="0"/>
              </a:rPr>
              <a:t>V</a:t>
            </a:r>
          </a:p>
          <a:p>
            <a:pPr>
              <a:buFont typeface="Arial" charset="0"/>
              <a:buNone/>
            </a:pPr>
            <a:endParaRPr lang="en-US" altLang="en-US" smtClean="0">
              <a:latin typeface="Arial" charset="0"/>
              <a:cs typeface="Arial" charset="0"/>
            </a:endParaRPr>
          </a:p>
        </p:txBody>
      </p:sp>
      <p:graphicFrame>
        <p:nvGraphicFramePr>
          <p:cNvPr id="6146" name="Object 3"/>
          <p:cNvGraphicFramePr>
            <a:graphicFrameLocks noChangeAspect="1"/>
          </p:cNvGraphicFramePr>
          <p:nvPr/>
        </p:nvGraphicFramePr>
        <p:xfrm>
          <a:off x="4044950" y="2133600"/>
          <a:ext cx="742950" cy="741363"/>
        </p:xfrm>
        <a:graphic>
          <a:graphicData uri="http://schemas.openxmlformats.org/presentationml/2006/ole">
            <mc:AlternateContent xmlns:mc="http://schemas.openxmlformats.org/markup-compatibility/2006">
              <mc:Choice xmlns:v="urn:schemas-microsoft-com:vml" Requires="v">
                <p:oleObj spid="_x0000_s18440" name="Equation" r:id="rId4" imgW="380880" imgH="380880" progId="Equation.DSMT4">
                  <p:embed/>
                </p:oleObj>
              </mc:Choice>
              <mc:Fallback>
                <p:oleObj name="Equation" r:id="rId4" imgW="38088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950" y="2133600"/>
                        <a:ext cx="742950"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2676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717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the distribution of the vectors </a:t>
            </a:r>
            <a:r>
              <a:rPr lang="en-US" altLang="en-US" b="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 ∈</a:t>
            </a:r>
            <a:r>
              <a:rPr lang="en-US" altLang="en-US" smtClean="0">
                <a:latin typeface="Times New Roman" pitchFamily="18" charset="0"/>
                <a:cs typeface="Arial" charset="0"/>
              </a:rPr>
              <a:t> </a:t>
            </a:r>
            <a:r>
              <a:rPr lang="en-US" altLang="en-US" i="1" smtClean="0">
                <a:latin typeface="Times New Roman" pitchFamily="18" charset="0"/>
                <a:cs typeface="Arial" charset="0"/>
              </a:rPr>
              <a:t>S</a:t>
            </a:r>
            <a:r>
              <a:rPr lang="en-US" altLang="en-US" smtClean="0">
                <a:latin typeface="Arial" charset="0"/>
                <a:cs typeface="Arial" charset="0"/>
              </a:rPr>
              <a:t> is random, then the proportion </a:t>
            </a:r>
            <a:r>
              <a:rPr lang="en-US" altLang="en-US" i="1" smtClean="0">
                <a:latin typeface="Times New Roman" pitchFamily="18" charset="0"/>
                <a:cs typeface="Arial" charset="0"/>
              </a:rPr>
              <a:t>m</a:t>
            </a:r>
            <a:r>
              <a:rPr lang="en-US" altLang="en-US" smtClean="0">
                <a:latin typeface="Times New Roman" pitchFamily="18" charset="0"/>
                <a:cs typeface="Arial" charset="0"/>
              </a:rPr>
              <a:t>/</a:t>
            </a:r>
            <a:r>
              <a:rPr lang="en-US" altLang="en-US" i="1" smtClean="0">
                <a:latin typeface="Times New Roman" pitchFamily="18" charset="0"/>
                <a:cs typeface="Arial" charset="0"/>
              </a:rPr>
              <a:t>M</a:t>
            </a:r>
            <a:r>
              <a:rPr lang="en-US" altLang="en-US" smtClean="0">
                <a:latin typeface="Arial" charset="0"/>
                <a:cs typeface="Arial" charset="0"/>
              </a:rPr>
              <a:t> of these vectors in </a:t>
            </a:r>
            <a:r>
              <a:rPr lang="en-US" altLang="en-US" i="1" smtClean="0">
                <a:latin typeface="Times New Roman" pitchFamily="18" charset="0"/>
                <a:cs typeface="Arial" charset="0"/>
              </a:rPr>
              <a:t>V</a:t>
            </a:r>
            <a:r>
              <a:rPr lang="en-US" altLang="en-US" smtClean="0">
                <a:latin typeface="Arial" charset="0"/>
                <a:cs typeface="Arial" charset="0"/>
              </a:rPr>
              <a:t> will be approximately the ratio </a:t>
            </a:r>
            <a:r>
              <a:rPr lang="en-US" altLang="en-US" smtClean="0">
                <a:latin typeface="Times New Roman" pitchFamily="18" charset="0"/>
                <a:cs typeface="Arial" charset="0"/>
              </a:rPr>
              <a:t>|</a:t>
            </a:r>
            <a:r>
              <a:rPr lang="en-US" altLang="en-US" i="1" smtClean="0">
                <a:latin typeface="Times New Roman" pitchFamily="18" charset="0"/>
                <a:cs typeface="Arial" charset="0"/>
              </a:rPr>
              <a:t>V</a:t>
            </a:r>
            <a:r>
              <a:rPr lang="en-US" altLang="en-US" smtClean="0">
                <a:latin typeface="Times New Roman" pitchFamily="18" charset="0"/>
                <a:cs typeface="Arial" charset="0"/>
              </a:rPr>
              <a:t>|/|</a:t>
            </a:r>
            <a:r>
              <a:rPr lang="en-US" altLang="en-US" i="1" smtClean="0">
                <a:latin typeface="Times New Roman" pitchFamily="18" charset="0"/>
                <a:cs typeface="Arial" charset="0"/>
              </a:rPr>
              <a:t>S</a:t>
            </a:r>
            <a:r>
              <a:rPr lang="en-US" altLang="en-US" smtClean="0">
                <a:latin typeface="Times New Roman" pitchFamily="18" charset="0"/>
                <a:cs typeface="Arial" charset="0"/>
              </a:rPr>
              <a:t>|</a:t>
            </a:r>
            <a:r>
              <a:rPr lang="en-US" altLang="en-US" smtClean="0">
                <a:latin typeface="Arial" charset="0"/>
                <a:cs typeface="Arial" charset="0"/>
              </a:rPr>
              <a:t>, that is, the volume of </a:t>
            </a:r>
            <a:r>
              <a:rPr lang="en-US" altLang="en-US" i="1" smtClean="0">
                <a:latin typeface="Times New Roman" pitchFamily="18" charset="0"/>
                <a:cs typeface="Arial" charset="0"/>
              </a:rPr>
              <a:t>V</a:t>
            </a:r>
            <a:r>
              <a:rPr lang="en-US" altLang="en-US" smtClean="0">
                <a:latin typeface="Arial" charset="0"/>
                <a:cs typeface="Arial" charset="0"/>
              </a:rPr>
              <a:t> over the volume of </a:t>
            </a:r>
            <a:r>
              <a:rPr lang="en-US" altLang="en-US" i="1" smtClean="0">
                <a:latin typeface="Times New Roman" pitchFamily="18" charset="0"/>
                <a:cs typeface="Arial" charset="0"/>
              </a:rPr>
              <a:t>S</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a:t>
            </a:r>
          </a:p>
        </p:txBody>
      </p:sp>
      <p:graphicFrame>
        <p:nvGraphicFramePr>
          <p:cNvPr id="7170" name="Object 2"/>
          <p:cNvGraphicFramePr>
            <a:graphicFrameLocks noChangeAspect="1"/>
          </p:cNvGraphicFramePr>
          <p:nvPr/>
        </p:nvGraphicFramePr>
        <p:xfrm>
          <a:off x="2124075" y="2776538"/>
          <a:ext cx="1271588" cy="728662"/>
        </p:xfrm>
        <a:graphic>
          <a:graphicData uri="http://schemas.openxmlformats.org/presentationml/2006/ole">
            <mc:AlternateContent xmlns:mc="http://schemas.openxmlformats.org/markup-compatibility/2006">
              <mc:Choice xmlns:v="urn:schemas-microsoft-com:vml" Requires="v">
                <p:oleObj spid="_x0000_s19464" name="Equation" r:id="rId4" imgW="685800" imgH="393480" progId="Equation.DSMT4">
                  <p:embed/>
                </p:oleObj>
              </mc:Choice>
              <mc:Fallback>
                <p:oleObj name="Equation" r:id="rId4" imgW="685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776538"/>
                        <a:ext cx="1271588"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20183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613" y="2395538"/>
            <a:ext cx="37020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5120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let us find the area of a circle</a:t>
            </a:r>
          </a:p>
          <a:p>
            <a:pPr lvl="1"/>
            <a:r>
              <a:rPr lang="en-US" altLang="en-US" smtClean="0">
                <a:latin typeface="Arial" charset="0"/>
                <a:cs typeface="Arial" charset="0"/>
              </a:rPr>
              <a:t>Choose </a:t>
            </a:r>
            <a:r>
              <a:rPr lang="en-US" altLang="en-US" smtClean="0">
                <a:latin typeface="Times New Roman" pitchFamily="18" charset="0"/>
                <a:cs typeface="Arial" charset="0"/>
              </a:rPr>
              <a:t>1000</a:t>
            </a:r>
            <a:r>
              <a:rPr lang="en-US" altLang="en-US" smtClean="0">
                <a:latin typeface="Arial" charset="0"/>
                <a:cs typeface="Arial" charset="0"/>
              </a:rPr>
              <a:t> points in </a:t>
            </a:r>
            <a:r>
              <a:rPr lang="en-US" altLang="en-US" smtClean="0">
                <a:latin typeface="Times New Roman" pitchFamily="18" charset="0"/>
                <a:cs typeface="Arial" charset="0"/>
              </a:rPr>
              <a:t>[0, 1] × [0, 1]</a:t>
            </a:r>
            <a:r>
              <a:rPr lang="en-US" altLang="en-US" smtClean="0">
                <a:latin typeface="Arial" charset="0"/>
                <a:cs typeface="Arial" charset="0"/>
              </a:rPr>
              <a:t>:</a:t>
            </a:r>
          </a:p>
        </p:txBody>
      </p:sp>
      <p:sp>
        <p:nvSpPr>
          <p:cNvPr id="51205" name="Oval 7"/>
          <p:cNvSpPr>
            <a:spLocks noChangeArrowheads="1"/>
          </p:cNvSpPr>
          <p:nvPr/>
        </p:nvSpPr>
        <p:spPr bwMode="auto">
          <a:xfrm>
            <a:off x="2916238" y="2481263"/>
            <a:ext cx="3455987" cy="345598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156726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Random Numbers</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 flipped a coin 30 times:</a:t>
            </a:r>
          </a:p>
          <a:p>
            <a:pPr lvl="1" algn="ctr">
              <a:buFontTx/>
              <a:buNone/>
            </a:pPr>
            <a:r>
              <a:rPr lang="en-US" altLang="en-US" dirty="0" smtClean="0">
                <a:latin typeface="Arial" charset="0"/>
                <a:cs typeface="Arial" charset="0"/>
              </a:rPr>
              <a:t>H</a:t>
            </a:r>
            <a:r>
              <a:rPr lang="en-US" altLang="en-US" dirty="0" smtClean="0">
                <a:solidFill>
                  <a:srgbClr val="FF0000"/>
                </a:solidFill>
                <a:latin typeface="Arial" charset="0"/>
                <a:cs typeface="Arial" charset="0"/>
              </a:rPr>
              <a:t>T</a:t>
            </a:r>
            <a:r>
              <a:rPr lang="en-US" altLang="en-US" dirty="0" smtClean="0">
                <a:latin typeface="Arial" charset="0"/>
                <a:cs typeface="Arial" charset="0"/>
              </a:rPr>
              <a:t>H</a:t>
            </a:r>
            <a:r>
              <a:rPr lang="en-US" altLang="en-US" dirty="0" smtClean="0">
                <a:solidFill>
                  <a:srgbClr val="FF0000"/>
                </a:solidFill>
                <a:latin typeface="Arial" charset="0"/>
                <a:cs typeface="Arial" charset="0"/>
              </a:rPr>
              <a:t>T</a:t>
            </a:r>
            <a:r>
              <a:rPr lang="en-US" altLang="en-US" dirty="0" smtClean="0">
                <a:latin typeface="Arial" charset="0"/>
                <a:cs typeface="Arial" charset="0"/>
              </a:rPr>
              <a:t>HHH</a:t>
            </a:r>
            <a:r>
              <a:rPr lang="en-US" altLang="en-US" dirty="0" smtClean="0">
                <a:solidFill>
                  <a:srgbClr val="FF0000"/>
                </a:solidFill>
                <a:latin typeface="Arial" charset="0"/>
                <a:cs typeface="Arial" charset="0"/>
              </a:rPr>
              <a:t>TTT</a:t>
            </a:r>
            <a:r>
              <a:rPr lang="en-US" altLang="en-US" dirty="0" smtClean="0">
                <a:latin typeface="Arial" charset="0"/>
                <a:cs typeface="Arial" charset="0"/>
              </a:rPr>
              <a:t>HHH</a:t>
            </a:r>
            <a:r>
              <a:rPr lang="en-US" altLang="en-US" dirty="0" smtClean="0">
                <a:solidFill>
                  <a:srgbClr val="FF0000"/>
                </a:solidFill>
                <a:latin typeface="Arial" charset="0"/>
                <a:cs typeface="Arial" charset="0"/>
              </a:rPr>
              <a:t>T</a:t>
            </a:r>
            <a:r>
              <a:rPr lang="en-US" altLang="en-US" dirty="0" smtClean="0">
                <a:latin typeface="Arial" charset="0"/>
                <a:cs typeface="Arial" charset="0"/>
              </a:rPr>
              <a:t>H</a:t>
            </a:r>
            <a:r>
              <a:rPr lang="en-US" altLang="en-US" dirty="0" smtClean="0">
                <a:solidFill>
                  <a:srgbClr val="FF0000"/>
                </a:solidFill>
                <a:latin typeface="Arial" charset="0"/>
                <a:cs typeface="Arial" charset="0"/>
              </a:rPr>
              <a:t>TTTTTT</a:t>
            </a:r>
            <a:r>
              <a:rPr lang="en-US" altLang="en-US" dirty="0" smtClean="0">
                <a:latin typeface="Arial" charset="0"/>
                <a:cs typeface="Arial" charset="0"/>
              </a:rPr>
              <a:t>HHHHHH</a:t>
            </a:r>
            <a:r>
              <a:rPr lang="en-US" altLang="en-US" dirty="0" smtClean="0">
                <a:solidFill>
                  <a:srgbClr val="FF0000"/>
                </a:solidFill>
                <a:latin typeface="Arial" charset="0"/>
                <a:cs typeface="Arial" charset="0"/>
              </a:rPr>
              <a:t>TT</a:t>
            </a:r>
            <a:r>
              <a:rPr lang="en-US" altLang="en-US" dirty="0" smtClean="0">
                <a:latin typeface="Arial" charset="0"/>
                <a:cs typeface="Arial" charset="0"/>
              </a:rPr>
              <a:t>H</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One may almost suggest such a sequence is not random:  what is the probability of getting 6 tails and then 6 heads?</a:t>
            </a:r>
          </a:p>
          <a:p>
            <a:pPr>
              <a:buFont typeface="Arial" charset="0"/>
              <a:buNone/>
            </a:pPr>
            <a:endParaRPr lang="en-US" altLang="en-US" dirty="0" smtClean="0">
              <a:latin typeface="Arial" charset="0"/>
              <a:cs typeface="Arial" charset="0"/>
            </a:endParaRPr>
          </a:p>
          <a:p>
            <a:pPr lvl="1"/>
            <a:r>
              <a:rPr lang="en-US" altLang="en-US" dirty="0" smtClean="0">
                <a:latin typeface="Arial" charset="0"/>
                <a:cs typeface="Arial" charset="0"/>
              </a:rPr>
              <a:t>Unfortunately, this is exactly what I got with the first attempt to generate such a sequence, and is as random a sequence as I can generate</a:t>
            </a:r>
          </a:p>
          <a:p>
            <a:pPr lvl="1"/>
            <a:r>
              <a:rPr lang="en-US" altLang="en-US" dirty="0" smtClean="0">
                <a:latin typeface="Arial" charset="0"/>
                <a:cs typeface="Arial" charset="0"/>
              </a:rPr>
              <a:t>Humans see patterns where none are…</a:t>
            </a:r>
          </a:p>
        </p:txBody>
      </p:sp>
    </p:spTree>
    <p:extLst>
      <p:ext uri="{BB962C8B-B14F-4D97-AF65-F5344CB8AC3E}">
        <p14:creationId xmlns:p14="http://schemas.microsoft.com/office/powerpoint/2010/main" val="2002266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522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only consider those points which are less than 0.5 distance from the center, we get:</a:t>
            </a:r>
          </a:p>
        </p:txBody>
      </p:sp>
      <p:pic>
        <p:nvPicPr>
          <p:cNvPr id="522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406650"/>
            <a:ext cx="4086225"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Oval 7"/>
          <p:cNvSpPr>
            <a:spLocks noChangeArrowheads="1"/>
          </p:cNvSpPr>
          <p:nvPr/>
        </p:nvSpPr>
        <p:spPr bwMode="auto">
          <a:xfrm>
            <a:off x="2916238" y="2481263"/>
            <a:ext cx="3455987" cy="345598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1355806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532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By coincidence, the number of points within the given circle was exactly 800 (in this case)</a:t>
            </a:r>
          </a:p>
          <a:p>
            <a:pPr lvl="1"/>
            <a:r>
              <a:rPr lang="en-US" altLang="en-US" smtClean="0">
                <a:latin typeface="Arial" charset="0"/>
                <a:cs typeface="Arial" charset="0"/>
              </a:rPr>
              <a:t>By our algorithm, this would mean that an approximation of the area of that circle is </a:t>
            </a:r>
            <a:r>
              <a:rPr lang="en-US" altLang="en-US" smtClean="0">
                <a:latin typeface="Times New Roman" pitchFamily="18" charset="0"/>
                <a:cs typeface="Arial" charset="0"/>
              </a:rPr>
              <a:t>800/1000 = 0.8</a:t>
            </a:r>
            <a:endParaRPr lang="en-US" altLang="en-US" smtClean="0">
              <a:latin typeface="Arial" charset="0"/>
              <a:cs typeface="Arial" charset="0"/>
            </a:endParaRPr>
          </a:p>
          <a:p>
            <a:pPr lvl="1"/>
            <a:r>
              <a:rPr lang="en-US" altLang="en-US" smtClean="0">
                <a:latin typeface="Arial" charset="0"/>
                <a:cs typeface="Arial" charset="0"/>
              </a:rPr>
              <a:t>The correct area is </a:t>
            </a:r>
            <a:r>
              <a:rPr lang="en-US" altLang="en-US" smtClean="0">
                <a:latin typeface="Times New Roman" pitchFamily="18" charset="0"/>
                <a:cs typeface="Arial" charset="0"/>
              </a:rPr>
              <a:t>0.25</a:t>
            </a:r>
            <a:r>
              <a:rPr lang="en-US" altLang="en-US" smtClean="0">
                <a:latin typeface="Symbol" pitchFamily="18" charset="2"/>
                <a:cs typeface="Arial" charset="0"/>
              </a:rPr>
              <a:t>p</a:t>
            </a:r>
            <a:r>
              <a:rPr lang="en-US" altLang="en-US" smtClean="0">
                <a:latin typeface="Times New Roman" pitchFamily="18" charset="0"/>
                <a:cs typeface="Arial" charset="0"/>
              </a:rPr>
              <a:t> ≈ 0.7853981635</a:t>
            </a:r>
          </a:p>
          <a:p>
            <a:pPr lvl="1"/>
            <a:r>
              <a:rPr lang="en-US" altLang="en-US" smtClean="0">
                <a:latin typeface="Times New Roman" pitchFamily="18" charset="0"/>
                <a:cs typeface="Arial" charset="0"/>
              </a:rPr>
              <a:t>0.8 </a:t>
            </a:r>
            <a:r>
              <a:rPr lang="en-US" altLang="en-US" smtClean="0">
                <a:latin typeface="Arial" charset="0"/>
                <a:cs typeface="Arial" charset="0"/>
              </a:rPr>
              <a:t>is not that poor an approximation...</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933825"/>
            <a:ext cx="38893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95963" y="5949950"/>
            <a:ext cx="1687512" cy="306388"/>
          </a:xfrm>
          <a:prstGeom prst="rect">
            <a:avLst/>
          </a:prstGeom>
          <a:noFill/>
        </p:spPr>
        <p:txBody>
          <a:bodyPr wrap="none">
            <a:spAutoFit/>
          </a:bodyPr>
          <a:lstStyle/>
          <a:p>
            <a:pPr>
              <a:defRPr/>
            </a:pPr>
            <a:r>
              <a:rPr lang="en-CA" sz="1400" dirty="0">
                <a:solidFill>
                  <a:schemeClr val="tx1">
                    <a:lumMod val="50000"/>
                    <a:lumOff val="50000"/>
                  </a:schemeClr>
                </a:solidFill>
              </a:rPr>
              <a:t>http://xkcd.com/10/</a:t>
            </a:r>
          </a:p>
        </p:txBody>
      </p:sp>
    </p:spTree>
    <p:extLst>
      <p:ext uri="{BB962C8B-B14F-4D97-AF65-F5344CB8AC3E}">
        <p14:creationId xmlns:p14="http://schemas.microsoft.com/office/powerpoint/2010/main" val="3287996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819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wanted to integrate the function</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over the circle given in the previous region</a:t>
            </a:r>
          </a:p>
          <a:p>
            <a:pPr lvl="1"/>
            <a:r>
              <a:rPr lang="en-US" altLang="en-US" smtClean="0">
                <a:latin typeface="Arial" charset="0"/>
                <a:cs typeface="Arial" charset="0"/>
              </a:rPr>
              <a:t>For each point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x</a:t>
            </a:r>
            <a:r>
              <a:rPr lang="en-US" altLang="en-US" baseline="-25000" smtClean="0">
                <a:latin typeface="Times New Roman" pitchFamily="18" charset="0"/>
                <a:cs typeface="Times New Roman" pitchFamily="18" charset="0"/>
              </a:rPr>
              <a:t>1</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x</a:t>
            </a:r>
            <a:r>
              <a:rPr lang="en-US" altLang="en-US" baseline="-25000" smtClean="0">
                <a:latin typeface="Times New Roman" pitchFamily="18" charset="0"/>
                <a:cs typeface="Times New Roman" pitchFamily="18" charset="0"/>
              </a:rPr>
              <a:t>2</a:t>
            </a:r>
            <a:r>
              <a:rPr lang="en-US" altLang="en-US" smtClean="0">
                <a:latin typeface="Times New Roman" pitchFamily="18" charset="0"/>
                <a:cs typeface="Times New Roman" pitchFamily="18" charset="0"/>
              </a:rPr>
              <a:t>) </a:t>
            </a:r>
            <a:r>
              <a:rPr lang="en-US" altLang="en-US" smtClean="0">
                <a:latin typeface="Arial" charset="0"/>
                <a:cs typeface="Arial" charset="0"/>
              </a:rPr>
              <a:t>that is in the circle, evaluate the function and average these</a:t>
            </a:r>
          </a:p>
          <a:p>
            <a:pPr lvl="1"/>
            <a:r>
              <a:rPr lang="en-US" altLang="en-US" smtClean="0">
                <a:latin typeface="Arial" charset="0"/>
                <a:cs typeface="Arial" charset="0"/>
              </a:rPr>
              <a:t>In this example, we have:</a:t>
            </a:r>
          </a:p>
          <a:p>
            <a:pPr lvl="1">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graphicFrame>
        <p:nvGraphicFramePr>
          <p:cNvPr id="8194" name="Object 4"/>
          <p:cNvGraphicFramePr>
            <a:graphicFrameLocks noChangeAspect="1"/>
          </p:cNvGraphicFramePr>
          <p:nvPr/>
        </p:nvGraphicFramePr>
        <p:xfrm>
          <a:off x="1911350" y="4059238"/>
          <a:ext cx="6059488" cy="820737"/>
        </p:xfrm>
        <a:graphic>
          <a:graphicData uri="http://schemas.openxmlformats.org/presentationml/2006/ole">
            <mc:AlternateContent xmlns:mc="http://schemas.openxmlformats.org/markup-compatibility/2006">
              <mc:Choice xmlns:v="urn:schemas-microsoft-com:vml" Requires="v">
                <p:oleObj spid="_x0000_s20494" name="Equation" r:id="rId4" imgW="3263760" imgH="444240" progId="Equation.DSMT4">
                  <p:embed/>
                </p:oleObj>
              </mc:Choice>
              <mc:Fallback>
                <p:oleObj name="Equation" r:id="rId4" imgW="3263760" imgH="444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350" y="4059238"/>
                        <a:ext cx="6059488"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3106738" y="1844675"/>
          <a:ext cx="2686050" cy="868363"/>
        </p:xfrm>
        <a:graphic>
          <a:graphicData uri="http://schemas.openxmlformats.org/presentationml/2006/ole">
            <mc:AlternateContent xmlns:mc="http://schemas.openxmlformats.org/markup-compatibility/2006">
              <mc:Choice xmlns:v="urn:schemas-microsoft-com:vml" Requires="v">
                <p:oleObj spid="_x0000_s20495" name="Equation" r:id="rId6" imgW="1447560" imgH="469800" progId="Equation.DSMT4">
                  <p:embed/>
                </p:oleObj>
              </mc:Choice>
              <mc:Fallback>
                <p:oleObj name="Equation" r:id="rId6" imgW="144756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6738" y="1844675"/>
                        <a:ext cx="268605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82651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922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case, the approximation of the integral is</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 determine how well this algorithm works, use geometry, calculus and Maple</a:t>
            </a:r>
          </a:p>
        </p:txBody>
      </p:sp>
      <p:graphicFrame>
        <p:nvGraphicFramePr>
          <p:cNvPr id="9218" name="Object 4"/>
          <p:cNvGraphicFramePr>
            <a:graphicFrameLocks noChangeAspect="1"/>
          </p:cNvGraphicFramePr>
          <p:nvPr/>
        </p:nvGraphicFramePr>
        <p:xfrm>
          <a:off x="1535113" y="2219325"/>
          <a:ext cx="6153150" cy="704850"/>
        </p:xfrm>
        <a:graphic>
          <a:graphicData uri="http://schemas.openxmlformats.org/presentationml/2006/ole">
            <mc:AlternateContent xmlns:mc="http://schemas.openxmlformats.org/markup-compatibility/2006">
              <mc:Choice xmlns:v="urn:schemas-microsoft-com:vml" Requires="v">
                <p:oleObj spid="_x0000_s21512" name="Equation" r:id="rId4" imgW="3314520" imgH="380880" progId="Equation.DSMT4">
                  <p:embed/>
                </p:oleObj>
              </mc:Choice>
              <mc:Fallback>
                <p:oleObj name="Equation" r:id="rId4" imgW="331452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113" y="2219325"/>
                        <a:ext cx="61531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3736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3" descr="C:\Users\dwharder\Desktop\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068638"/>
            <a:ext cx="287972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1"/>
          <p:cNvSpPr>
            <a:spLocks noGrp="1"/>
          </p:cNvSpPr>
          <p:nvPr>
            <p:ph type="title"/>
          </p:nvPr>
        </p:nvSpPr>
        <p:spPr/>
        <p:txBody>
          <a:bodyPr/>
          <a:lstStyle/>
          <a:p>
            <a:r>
              <a:rPr lang="en-US" altLang="en-US" smtClean="0">
                <a:latin typeface="Arial" charset="0"/>
                <a:cs typeface="Arial" charset="0"/>
              </a:rPr>
              <a:t>Monte Carlo Integration</a:t>
            </a:r>
            <a:endParaRPr lang="en-CA" altLang="en-US" smtClean="0">
              <a:latin typeface="Arial" charset="0"/>
              <a:cs typeface="Arial" charset="0"/>
            </a:endParaRPr>
          </a:p>
        </p:txBody>
      </p:sp>
      <p:sp>
        <p:nvSpPr>
          <p:cNvPr id="10246"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region we are integrating over has:</a:t>
            </a:r>
          </a:p>
          <a:p>
            <a:pPr lvl="1"/>
            <a:r>
              <a:rPr lang="en-CA" altLang="en-US" smtClean="0">
                <a:latin typeface="Arial" charset="0"/>
                <a:cs typeface="Arial" charset="0"/>
              </a:rPr>
              <a:t>For any value of </a:t>
            </a:r>
            <a:r>
              <a:rPr lang="en-CA" altLang="en-US" i="1" smtClean="0">
                <a:latin typeface="Times New Roman" pitchFamily="18" charset="0"/>
                <a:cs typeface="Times New Roman" pitchFamily="18" charset="0"/>
              </a:rPr>
              <a:t>x</a:t>
            </a:r>
            <a:r>
              <a:rPr lang="en-CA" altLang="en-US" smtClean="0">
                <a:latin typeface="Arial" charset="0"/>
                <a:cs typeface="Arial" charset="0"/>
              </a:rPr>
              <a:t> such that </a:t>
            </a:r>
            <a:r>
              <a:rPr lang="en-CA" altLang="en-US" smtClean="0">
                <a:latin typeface="Times New Roman" pitchFamily="18" charset="0"/>
                <a:cs typeface="Times New Roman" pitchFamily="18" charset="0"/>
              </a:rPr>
              <a:t>0 ≤ </a:t>
            </a:r>
            <a:r>
              <a:rPr lang="en-CA" altLang="en-US" i="1" smtClean="0">
                <a:latin typeface="Times New Roman" pitchFamily="18" charset="0"/>
                <a:cs typeface="Times New Roman" pitchFamily="18" charset="0"/>
              </a:rPr>
              <a:t>x</a:t>
            </a:r>
            <a:r>
              <a:rPr lang="en-CA" altLang="en-US" baseline="-25000" smtClean="0">
                <a:latin typeface="Times New Roman" pitchFamily="18" charset="0"/>
                <a:cs typeface="Times New Roman" pitchFamily="18" charset="0"/>
              </a:rPr>
              <a:t> </a:t>
            </a:r>
            <a:r>
              <a:rPr lang="en-CA" altLang="en-US" smtClean="0">
                <a:latin typeface="Times New Roman" pitchFamily="18" charset="0"/>
                <a:cs typeface="Times New Roman" pitchFamily="18" charset="0"/>
              </a:rPr>
              <a:t>≤ 1</a:t>
            </a:r>
            <a:r>
              <a:rPr lang="en-CA" altLang="en-US" smtClean="0">
                <a:latin typeface="Arial" charset="0"/>
                <a:cs typeface="Arial" charset="0"/>
              </a:rPr>
              <a:t>,</a:t>
            </a:r>
          </a:p>
          <a:p>
            <a:pPr lvl="1"/>
            <a:endParaRPr lang="en-CA" altLang="en-US" smtClean="0">
              <a:latin typeface="Arial" charset="0"/>
              <a:cs typeface="Arial" charset="0"/>
            </a:endParaRPr>
          </a:p>
          <a:p>
            <a:pPr lvl="1"/>
            <a:r>
              <a:rPr lang="en-CA" altLang="en-US" smtClean="0">
                <a:latin typeface="Arial" charset="0"/>
                <a:cs typeface="Arial" charset="0"/>
              </a:rPr>
              <a:t>We have that </a:t>
            </a:r>
            <a:r>
              <a:rPr lang="en-CA" altLang="en-US" i="1" smtClean="0">
                <a:latin typeface="Times New Roman" pitchFamily="18" charset="0"/>
                <a:cs typeface="Times New Roman" pitchFamily="18" charset="0"/>
              </a:rPr>
              <a:t>y</a:t>
            </a:r>
            <a:r>
              <a:rPr lang="en-CA" altLang="en-US" smtClean="0">
                <a:latin typeface="Arial" charset="0"/>
                <a:cs typeface="Arial" charset="0"/>
              </a:rPr>
              <a:t> runs from                       to </a:t>
            </a:r>
          </a:p>
        </p:txBody>
      </p:sp>
      <p:graphicFrame>
        <p:nvGraphicFramePr>
          <p:cNvPr id="10242" name="Object 4"/>
          <p:cNvGraphicFramePr>
            <a:graphicFrameLocks noChangeAspect="1"/>
          </p:cNvGraphicFramePr>
          <p:nvPr/>
        </p:nvGraphicFramePr>
        <p:xfrm>
          <a:off x="3902075" y="2522538"/>
          <a:ext cx="1303338" cy="500062"/>
        </p:xfrm>
        <a:graphic>
          <a:graphicData uri="http://schemas.openxmlformats.org/presentationml/2006/ole">
            <mc:AlternateContent xmlns:mc="http://schemas.openxmlformats.org/markup-compatibility/2006">
              <mc:Choice xmlns:v="urn:schemas-microsoft-com:vml" Requires="v">
                <p:oleObj spid="_x0000_s22542" name="Equation" r:id="rId5" imgW="723600" imgH="279360" progId="Equation.DSMT4">
                  <p:embed/>
                </p:oleObj>
              </mc:Choice>
              <mc:Fallback>
                <p:oleObj name="Equation" r:id="rId5" imgW="72360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2075" y="2522538"/>
                        <a:ext cx="1303338"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6"/>
          <p:cNvGraphicFramePr>
            <a:graphicFrameLocks noChangeAspect="1"/>
          </p:cNvGraphicFramePr>
          <p:nvPr/>
        </p:nvGraphicFramePr>
        <p:xfrm>
          <a:off x="5573713" y="2522538"/>
          <a:ext cx="1301750" cy="500062"/>
        </p:xfrm>
        <a:graphic>
          <a:graphicData uri="http://schemas.openxmlformats.org/presentationml/2006/ole">
            <mc:AlternateContent xmlns:mc="http://schemas.openxmlformats.org/markup-compatibility/2006">
              <mc:Choice xmlns:v="urn:schemas-microsoft-com:vml" Requires="v">
                <p:oleObj spid="_x0000_s22543" name="Equation" r:id="rId7" imgW="723600" imgH="279360" progId="Equation.DSMT4">
                  <p:embed/>
                </p:oleObj>
              </mc:Choice>
              <mc:Fallback>
                <p:oleObj name="Equation" r:id="rId7" imgW="72360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3713" y="2522538"/>
                        <a:ext cx="1301750"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Box 6"/>
          <p:cNvSpPr txBox="1">
            <a:spLocks noChangeArrowheads="1"/>
          </p:cNvSpPr>
          <p:nvPr/>
        </p:nvSpPr>
        <p:spPr bwMode="auto">
          <a:xfrm>
            <a:off x="5216525" y="5805488"/>
            <a:ext cx="29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i="1">
                <a:latin typeface="Times New Roman" pitchFamily="18" charset="0"/>
                <a:cs typeface="Times New Roman" pitchFamily="18" charset="0"/>
              </a:rPr>
              <a:t>x</a:t>
            </a:r>
            <a:endParaRPr lang="en-CA" altLang="en-US" sz="2000"/>
          </a:p>
        </p:txBody>
      </p:sp>
      <p:sp>
        <p:nvSpPr>
          <p:cNvPr id="10248" name="TextBox 7"/>
          <p:cNvSpPr txBox="1">
            <a:spLocks noChangeArrowheads="1"/>
          </p:cNvSpPr>
          <p:nvPr/>
        </p:nvSpPr>
        <p:spPr bwMode="auto">
          <a:xfrm>
            <a:off x="2695575" y="3357563"/>
            <a:ext cx="29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i="1">
                <a:latin typeface="Times New Roman" pitchFamily="18" charset="0"/>
                <a:cs typeface="Times New Roman" pitchFamily="18" charset="0"/>
              </a:rPr>
              <a:t>y</a:t>
            </a:r>
            <a:endParaRPr lang="en-CA" altLang="en-US" sz="2000"/>
          </a:p>
        </p:txBody>
      </p:sp>
    </p:spTree>
    <p:extLst>
      <p:ext uri="{BB962C8B-B14F-4D97-AF65-F5344CB8AC3E}">
        <p14:creationId xmlns:p14="http://schemas.microsoft.com/office/powerpoint/2010/main" val="2346121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11268" name="Rectangle 3"/>
          <p:cNvSpPr>
            <a:spLocks noGrp="1" noChangeArrowheads="1"/>
          </p:cNvSpPr>
          <p:nvPr>
            <p:ph type="body" idx="1"/>
          </p:nvPr>
        </p:nvSpPr>
        <p:spPr/>
        <p:txBody>
          <a:bodyPr/>
          <a:lstStyle/>
          <a:p>
            <a:pPr>
              <a:buFontTx/>
              <a:buNone/>
            </a:pPr>
            <a:r>
              <a:rPr lang="en-US" altLang="en-US" sz="16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lcirc := 1/2 – sqrt(x - x^2);</a:t>
            </a:r>
          </a:p>
          <a:p>
            <a:pPr>
              <a:buFontTx/>
              <a:buNone/>
            </a:pPr>
            <a:r>
              <a:rPr lang="en-US" altLang="en-US" sz="1600" b="1" smtClean="0">
                <a:solidFill>
                  <a:srgbClr val="FF0000"/>
                </a:solidFill>
                <a:latin typeface="Courier New" pitchFamily="49" charset="0"/>
                <a:cs typeface="Arial" charset="0"/>
              </a:rPr>
              <a:t>  ucirc := 1/2 + sqrt(x – x^2);</a:t>
            </a:r>
          </a:p>
          <a:p>
            <a:pPr>
              <a:buFontTx/>
              <a:buNone/>
            </a:pPr>
            <a:r>
              <a:rPr lang="en-US" altLang="en-US" sz="16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int( int( 1/(x^2 + y^2), y = lcirc..ucirc ), x = 0..1 );</a:t>
            </a:r>
          </a:p>
          <a:p>
            <a:pPr>
              <a:buFontTx/>
              <a:buNone/>
            </a:pPr>
            <a:r>
              <a:rPr lang="en-US" altLang="en-US" sz="1600" b="1" smtClean="0">
                <a:solidFill>
                  <a:srgbClr val="FF0000"/>
                </a:solidFill>
                <a:latin typeface="Courier New" pitchFamily="49" charset="0"/>
                <a:cs typeface="Arial" charset="0"/>
              </a:rPr>
              <a:t/>
            </a:r>
            <a:br>
              <a:rPr lang="en-US" altLang="en-US" sz="1600" b="1" smtClean="0">
                <a:solidFill>
                  <a:srgbClr val="FF0000"/>
                </a:solidFill>
                <a:latin typeface="Courier New" pitchFamily="49" charset="0"/>
                <a:cs typeface="Arial" charset="0"/>
              </a:rPr>
            </a:br>
            <a:r>
              <a:rPr lang="en-US" altLang="en-US" sz="1600" b="1" smtClean="0">
                <a:solidFill>
                  <a:srgbClr val="FF0000"/>
                </a:solidFill>
                <a:latin typeface="Courier New" pitchFamily="49" charset="0"/>
                <a:cs typeface="Arial" charset="0"/>
              </a:rPr>
              <a:t/>
            </a:r>
            <a:br>
              <a:rPr lang="en-US" altLang="en-US" sz="1600" b="1" smtClean="0">
                <a:solidFill>
                  <a:srgbClr val="FF0000"/>
                </a:solidFill>
                <a:latin typeface="Courier New" pitchFamily="49" charset="0"/>
                <a:cs typeface="Arial" charset="0"/>
              </a:rPr>
            </a:br>
            <a:endParaRPr lang="en-US" altLang="en-US" sz="1600" b="1" smtClean="0">
              <a:solidFill>
                <a:srgbClr val="FF0000"/>
              </a:solidFill>
              <a:latin typeface="Courier New" pitchFamily="49" charset="0"/>
              <a:cs typeface="Arial" charset="0"/>
            </a:endParaRPr>
          </a:p>
          <a:p>
            <a:pPr>
              <a:buFontTx/>
              <a:buNone/>
            </a:pPr>
            <a:endParaRPr lang="en-US" altLang="en-US" sz="1600" b="1" smtClean="0">
              <a:solidFill>
                <a:srgbClr val="FF0000"/>
              </a:solidFill>
              <a:latin typeface="Courier New" pitchFamily="49" charset="0"/>
              <a:cs typeface="Arial" charset="0"/>
            </a:endParaRPr>
          </a:p>
          <a:p>
            <a:pPr>
              <a:buFontTx/>
              <a:buNone/>
            </a:pPr>
            <a:r>
              <a:rPr lang="en-US" altLang="en-US" sz="1600" b="1" smtClean="0">
                <a:solidFill>
                  <a:srgbClr val="FF0000"/>
                </a:solidFill>
                <a:latin typeface="Courier New" pitchFamily="49" charset="0"/>
                <a:cs typeface="Arial" charset="0"/>
              </a:rPr>
              <a:t/>
            </a:r>
            <a:br>
              <a:rPr lang="en-US" altLang="en-US" sz="1600" b="1" smtClean="0">
                <a:solidFill>
                  <a:srgbClr val="FF0000"/>
                </a:solidFill>
                <a:latin typeface="Courier New" pitchFamily="49" charset="0"/>
                <a:cs typeface="Arial" charset="0"/>
              </a:rPr>
            </a:br>
            <a:endParaRPr lang="en-US" altLang="en-US" sz="1600" b="1" smtClean="0">
              <a:solidFill>
                <a:srgbClr val="FF0000"/>
              </a:solidFill>
              <a:latin typeface="Courier New" pitchFamily="49" charset="0"/>
              <a:cs typeface="Arial" charset="0"/>
            </a:endParaRPr>
          </a:p>
          <a:p>
            <a:pPr>
              <a:buFontTx/>
              <a:buNone/>
            </a:pPr>
            <a:r>
              <a:rPr lang="en-US" altLang="en-US" sz="16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evalf( % );    # Maple got one integral, we need numerical</a:t>
            </a:r>
            <a:br>
              <a:rPr lang="en-US" altLang="en-US" sz="1600" b="1" smtClean="0">
                <a:solidFill>
                  <a:srgbClr val="FF0000"/>
                </a:solidFill>
                <a:latin typeface="Courier New" pitchFamily="49" charset="0"/>
                <a:cs typeface="Arial" charset="0"/>
              </a:rPr>
            </a:br>
            <a:r>
              <a:rPr lang="en-US" altLang="en-US" sz="1600" b="1" smtClean="0">
                <a:solidFill>
                  <a:srgbClr val="FF0000"/>
                </a:solidFill>
                <a:latin typeface="Courier New" pitchFamily="49" charset="0"/>
                <a:cs typeface="Arial" charset="0"/>
              </a:rPr>
              <a:t>              # algorithms for the second</a:t>
            </a:r>
          </a:p>
          <a:p>
            <a:pPr>
              <a:buFontTx/>
              <a:buNone/>
            </a:pPr>
            <a:endParaRPr lang="en-CA" altLang="en-US" sz="1600" smtClean="0">
              <a:latin typeface="Arial" charset="0"/>
              <a:cs typeface="Arial" charset="0"/>
            </a:endParaRPr>
          </a:p>
          <a:p>
            <a:pPr algn="ctr">
              <a:spcBef>
                <a:spcPct val="0"/>
              </a:spcBef>
            </a:pPr>
            <a:endParaRPr lang="en-US" altLang="en-US" sz="1600" b="1" smtClean="0">
              <a:solidFill>
                <a:srgbClr val="FF0000"/>
              </a:solidFill>
              <a:latin typeface="Courier New" pitchFamily="49" charset="0"/>
              <a:cs typeface="Arial" charset="0"/>
            </a:endParaRPr>
          </a:p>
        </p:txBody>
      </p:sp>
      <p:pic>
        <p:nvPicPr>
          <p:cNvPr id="11269" name="Picture 8" descr="C:\Users\dwharder\Desktop\Untsadf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2565400"/>
            <a:ext cx="3314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0"/>
          <p:cNvSpPr txBox="1">
            <a:spLocks noChangeArrowheads="1"/>
          </p:cNvSpPr>
          <p:nvPr/>
        </p:nvSpPr>
        <p:spPr bwMode="auto">
          <a:xfrm>
            <a:off x="3492500" y="4652963"/>
            <a:ext cx="2249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CA" altLang="en-US" sz="2800">
                <a:solidFill>
                  <a:srgbClr val="0000FF"/>
                </a:solidFill>
                <a:latin typeface="Times New Roman" pitchFamily="18" charset="0"/>
                <a:cs typeface="Times New Roman" pitchFamily="18" charset="0"/>
              </a:rPr>
              <a:t>2.1775860903</a:t>
            </a:r>
          </a:p>
        </p:txBody>
      </p:sp>
      <p:graphicFrame>
        <p:nvGraphicFramePr>
          <p:cNvPr id="11266" name="Object 4"/>
          <p:cNvGraphicFramePr>
            <a:graphicFrameLocks noChangeAspect="1"/>
          </p:cNvGraphicFramePr>
          <p:nvPr/>
        </p:nvGraphicFramePr>
        <p:xfrm>
          <a:off x="4505325" y="5478463"/>
          <a:ext cx="2946400" cy="704850"/>
        </p:xfrm>
        <a:graphic>
          <a:graphicData uri="http://schemas.openxmlformats.org/presentationml/2006/ole">
            <mc:AlternateContent xmlns:mc="http://schemas.openxmlformats.org/markup-compatibility/2006">
              <mc:Choice xmlns:v="urn:schemas-microsoft-com:vml" Requires="v">
                <p:oleObj spid="_x0000_s23560" name="Equation" r:id="rId5" imgW="1587240" imgH="380880" progId="Equation.DSMT4">
                  <p:embed/>
                </p:oleObj>
              </mc:Choice>
              <mc:Fallback>
                <p:oleObj name="Equation" r:id="rId5" imgW="1587240" imgH="380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5478463"/>
                        <a:ext cx="294640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Box 12"/>
          <p:cNvSpPr txBox="1">
            <a:spLocks noChangeArrowheads="1"/>
          </p:cNvSpPr>
          <p:nvPr/>
        </p:nvSpPr>
        <p:spPr bwMode="auto">
          <a:xfrm>
            <a:off x="1979613" y="5516563"/>
            <a:ext cx="236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a:t>Our approximation:</a:t>
            </a:r>
          </a:p>
        </p:txBody>
      </p:sp>
    </p:spTree>
    <p:extLst>
      <p:ext uri="{BB962C8B-B14F-4D97-AF65-F5344CB8AC3E}">
        <p14:creationId xmlns:p14="http://schemas.microsoft.com/office/powerpoint/2010/main" val="645754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latin typeface="Arial" charset="0"/>
                <a:cs typeface="Arial" charset="0"/>
              </a:rPr>
              <a:t>Monte Carlo Integration</a:t>
            </a:r>
          </a:p>
        </p:txBody>
      </p:sp>
      <p:sp>
        <p:nvSpPr>
          <p:cNvPr id="1229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approximation was, again, reasonably close considering we did no calculus:</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relative error is 1.2 %</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graphicFrame>
        <p:nvGraphicFramePr>
          <p:cNvPr id="12290" name="Object 2"/>
          <p:cNvGraphicFramePr>
            <a:graphicFrameLocks noChangeAspect="1"/>
          </p:cNvGraphicFramePr>
          <p:nvPr/>
        </p:nvGraphicFramePr>
        <p:xfrm>
          <a:off x="2206625" y="2436813"/>
          <a:ext cx="4806950" cy="704850"/>
        </p:xfrm>
        <a:graphic>
          <a:graphicData uri="http://schemas.openxmlformats.org/presentationml/2006/ole">
            <mc:AlternateContent xmlns:mc="http://schemas.openxmlformats.org/markup-compatibility/2006">
              <mc:Choice xmlns:v="urn:schemas-microsoft-com:vml" Requires="v">
                <p:oleObj spid="_x0000_s24584" name="Equation" r:id="rId4" imgW="2590560" imgH="380880" progId="Equation.DSMT4">
                  <p:embed/>
                </p:oleObj>
              </mc:Choice>
              <mc:Fallback>
                <p:oleObj name="Equation" r:id="rId4" imgW="259056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25" y="2436813"/>
                        <a:ext cx="48069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12849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latin typeface="Arial" charset="0"/>
                <a:cs typeface="Arial" charset="0"/>
              </a:rPr>
              <a:t>Monte Carlo Testing</a:t>
            </a:r>
          </a:p>
        </p:txBody>
      </p:sp>
      <p:sp>
        <p:nvSpPr>
          <p:cNvPr id="542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you have created a reasonably complex IC</a:t>
            </a:r>
          </a:p>
          <a:p>
            <a:pPr lvl="1"/>
            <a:r>
              <a:rPr lang="en-US" altLang="en-US" smtClean="0">
                <a:latin typeface="Arial" charset="0"/>
                <a:cs typeface="Arial" charset="0"/>
              </a:rPr>
              <a:t>Your design will assume “ideal” characteristics</a:t>
            </a:r>
          </a:p>
          <a:p>
            <a:pPr lvl="1"/>
            <a:r>
              <a:rPr lang="en-US" altLang="en-US" smtClean="0">
                <a:latin typeface="Arial" charset="0"/>
                <a:cs typeface="Arial" charset="0"/>
              </a:rPr>
              <a:t>Reality is different:  Consider the propagation delay of an inverter</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pic>
        <p:nvPicPr>
          <p:cNvPr id="542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288" y="2636838"/>
            <a:ext cx="64008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89500" y="6330950"/>
            <a:ext cx="2346325" cy="338138"/>
          </a:xfrm>
          <a:prstGeom prst="rect">
            <a:avLst/>
          </a:prstGeom>
          <a:noFill/>
        </p:spPr>
        <p:txBody>
          <a:bodyPr wrap="none">
            <a:spAutoFit/>
          </a:bodyPr>
          <a:lstStyle/>
          <a:p>
            <a:pPr>
              <a:defRPr/>
            </a:pPr>
            <a:r>
              <a:rPr lang="en-CA" sz="1600" dirty="0">
                <a:solidFill>
                  <a:schemeClr val="tx1">
                    <a:lumMod val="50000"/>
                    <a:lumOff val="50000"/>
                  </a:schemeClr>
                </a:solidFill>
              </a:rPr>
              <a:t>David </a:t>
            </a:r>
            <a:r>
              <a:rPr lang="en-CA" sz="1600" dirty="0" err="1">
                <a:solidFill>
                  <a:schemeClr val="tx1">
                    <a:lumMod val="50000"/>
                    <a:lumOff val="50000"/>
                  </a:schemeClr>
                </a:solidFill>
              </a:rPr>
              <a:t>Rennie</a:t>
            </a:r>
            <a:r>
              <a:rPr lang="en-CA" sz="1600" dirty="0">
                <a:solidFill>
                  <a:schemeClr val="tx1">
                    <a:lumMod val="50000"/>
                    <a:lumOff val="50000"/>
                  </a:schemeClr>
                </a:solidFill>
              </a:rPr>
              <a:t>, ECE 437</a:t>
            </a:r>
          </a:p>
        </p:txBody>
      </p:sp>
    </p:spTree>
    <p:extLst>
      <p:ext uri="{BB962C8B-B14F-4D97-AF65-F5344CB8AC3E}">
        <p14:creationId xmlns:p14="http://schemas.microsoft.com/office/powerpoint/2010/main" val="2026226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latin typeface="Arial" charset="0"/>
                <a:cs typeface="Arial" charset="0"/>
              </a:rPr>
              <a:t>Monte Carlo Testing</a:t>
            </a:r>
          </a:p>
        </p:txBody>
      </p:sp>
      <p:sp>
        <p:nvSpPr>
          <p:cNvPr id="552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you have created a reasonably complex IC</a:t>
            </a:r>
          </a:p>
          <a:p>
            <a:pPr lvl="1"/>
            <a:r>
              <a:rPr lang="en-US" altLang="en-US" smtClean="0">
                <a:latin typeface="Arial" charset="0"/>
                <a:cs typeface="Arial" charset="0"/>
              </a:rPr>
              <a:t>Accurate shapes will impossible for wiring and transistors</a:t>
            </a:r>
          </a:p>
          <a:p>
            <a:pPr>
              <a:buFont typeface="Arial" charset="0"/>
              <a:buNone/>
            </a:pPr>
            <a:r>
              <a:rPr lang="en-US" altLang="en-US" smtClean="0">
                <a:latin typeface="Arial" charset="0"/>
                <a:cs typeface="Arial" charset="0"/>
              </a:rPr>
              <a:t>	</a:t>
            </a:r>
          </a:p>
        </p:txBody>
      </p:sp>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565400"/>
            <a:ext cx="44767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00563" y="6165850"/>
            <a:ext cx="2346325" cy="338138"/>
          </a:xfrm>
          <a:prstGeom prst="rect">
            <a:avLst/>
          </a:prstGeom>
          <a:noFill/>
        </p:spPr>
        <p:txBody>
          <a:bodyPr wrap="none">
            <a:spAutoFit/>
          </a:bodyPr>
          <a:lstStyle/>
          <a:p>
            <a:pPr>
              <a:defRPr/>
            </a:pPr>
            <a:r>
              <a:rPr lang="en-CA" sz="1600" dirty="0">
                <a:solidFill>
                  <a:schemeClr val="tx1">
                    <a:lumMod val="50000"/>
                    <a:lumOff val="50000"/>
                  </a:schemeClr>
                </a:solidFill>
              </a:rPr>
              <a:t>David </a:t>
            </a:r>
            <a:r>
              <a:rPr lang="en-CA" sz="1600" dirty="0" err="1">
                <a:solidFill>
                  <a:schemeClr val="tx1">
                    <a:lumMod val="50000"/>
                    <a:lumOff val="50000"/>
                  </a:schemeClr>
                </a:solidFill>
              </a:rPr>
              <a:t>Rennie</a:t>
            </a:r>
            <a:r>
              <a:rPr lang="en-CA" sz="1600" dirty="0">
                <a:solidFill>
                  <a:schemeClr val="tx1">
                    <a:lumMod val="50000"/>
                    <a:lumOff val="50000"/>
                  </a:schemeClr>
                </a:solidFill>
              </a:rPr>
              <a:t>, ECE 437</a:t>
            </a:r>
          </a:p>
        </p:txBody>
      </p:sp>
    </p:spTree>
    <p:extLst>
      <p:ext uri="{BB962C8B-B14F-4D97-AF65-F5344CB8AC3E}">
        <p14:creationId xmlns:p14="http://schemas.microsoft.com/office/powerpoint/2010/main" val="1924162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latin typeface="Arial" charset="0"/>
                <a:cs typeface="Arial" charset="0"/>
              </a:rPr>
              <a:t>Monte Carlo Testing</a:t>
            </a:r>
          </a:p>
        </p:txBody>
      </p:sp>
      <p:sp>
        <p:nvSpPr>
          <p:cNvPr id="563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you have created a reasonably complex IC</a:t>
            </a:r>
          </a:p>
          <a:p>
            <a:pPr lvl="1"/>
            <a:r>
              <a:rPr lang="en-US" altLang="en-US" smtClean="0">
                <a:latin typeface="Arial" charset="0"/>
                <a:cs typeface="Arial" charset="0"/>
              </a:rPr>
              <a:t>There will be variability in doping</a:t>
            </a:r>
          </a:p>
          <a:p>
            <a:pPr>
              <a:buFont typeface="Arial" charset="0"/>
              <a:buNone/>
            </a:pPr>
            <a:r>
              <a:rPr lang="en-US" altLang="en-US" smtClean="0">
                <a:latin typeface="Arial" charset="0"/>
                <a:cs typeface="Arial" charset="0"/>
              </a:rPr>
              <a:t>	</a:t>
            </a:r>
          </a:p>
        </p:txBody>
      </p:sp>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565400"/>
            <a:ext cx="54483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219700" y="5805488"/>
            <a:ext cx="3022600" cy="338137"/>
          </a:xfrm>
          <a:prstGeom prst="rect">
            <a:avLst/>
          </a:prstGeom>
          <a:noFill/>
        </p:spPr>
        <p:txBody>
          <a:bodyPr wrap="none">
            <a:spAutoFit/>
          </a:bodyPr>
          <a:lstStyle/>
          <a:p>
            <a:pPr>
              <a:defRPr/>
            </a:pPr>
            <a:r>
              <a:rPr lang="en-CA" sz="1600" dirty="0">
                <a:solidFill>
                  <a:schemeClr val="tx1">
                    <a:lumMod val="50000"/>
                    <a:lumOff val="50000"/>
                  </a:schemeClr>
                </a:solidFill>
              </a:rPr>
              <a:t>Friedberg and </a:t>
            </a:r>
            <a:r>
              <a:rPr lang="en-CA" sz="1600" dirty="0" err="1">
                <a:solidFill>
                  <a:schemeClr val="tx1">
                    <a:lumMod val="50000"/>
                    <a:lumOff val="50000"/>
                  </a:schemeClr>
                </a:solidFill>
              </a:rPr>
              <a:t>Spanos</a:t>
            </a:r>
            <a:r>
              <a:rPr lang="en-CA" sz="1600" dirty="0">
                <a:solidFill>
                  <a:schemeClr val="tx1">
                    <a:lumMod val="50000"/>
                    <a:lumOff val="50000"/>
                  </a:schemeClr>
                </a:solidFill>
              </a:rPr>
              <a:t>, SPIE05</a:t>
            </a:r>
          </a:p>
        </p:txBody>
      </p:sp>
    </p:spTree>
    <p:extLst>
      <p:ext uri="{BB962C8B-B14F-4D97-AF65-F5344CB8AC3E}">
        <p14:creationId xmlns:p14="http://schemas.microsoft.com/office/powerpoint/2010/main" val="107640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Random Numbers</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Generating random numbers is difficult…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 small radioactive source is believed to have been used to generate the Rand Corporation's book </a:t>
            </a:r>
            <a:r>
              <a:rPr lang="en-US" altLang="en-US" i="1" dirty="0" smtClean="0">
                <a:latin typeface="Arial" charset="0"/>
                <a:cs typeface="Arial" charset="0"/>
              </a:rPr>
              <a:t>A Million Random Digits with 100,000 Normal Deviates</a:t>
            </a:r>
          </a:p>
          <a:p>
            <a:pPr lvl="1"/>
            <a:r>
              <a:rPr lang="en-US" altLang="en-US" dirty="0" smtClean="0">
                <a:latin typeface="Arial" charset="0"/>
                <a:cs typeface="Arial" charset="0"/>
              </a:rPr>
              <a:t>Called an electronic </a:t>
            </a:r>
            <a:r>
              <a:rPr lang="en-US" altLang="en-US" i="1" dirty="0" smtClean="0">
                <a:latin typeface="Arial" charset="0"/>
                <a:cs typeface="Arial" charset="0"/>
              </a:rPr>
              <a:t>“roulette wheel”</a:t>
            </a:r>
            <a:endParaRPr lang="en-US" altLang="en-US" dirty="0" smtClean="0">
              <a:latin typeface="Arial" charset="0"/>
              <a:cs typeface="Arial" charset="0"/>
            </a:endParaRPr>
          </a:p>
          <a:p>
            <a:pPr lvl="2"/>
            <a:r>
              <a:rPr lang="en-US" altLang="en-US" dirty="0" smtClean="0">
                <a:latin typeface="Arial" charset="0"/>
                <a:cs typeface="Arial" charset="0"/>
              </a:rPr>
              <a:t>uses a “random frequency pulse source”</a:t>
            </a:r>
          </a:p>
          <a:p>
            <a:pPr lvl="1"/>
            <a:r>
              <a:rPr lang="en-US" altLang="en-US" dirty="0" smtClean="0">
                <a:latin typeface="Arial" charset="0"/>
                <a:cs typeface="Arial" charset="0"/>
              </a:rPr>
              <a:t>20,000 lines with 50 decimal digits per line divided into five columns of ten digits each</a:t>
            </a:r>
          </a:p>
          <a:p>
            <a:pPr lvl="1"/>
            <a:r>
              <a:rPr lang="en-US" altLang="en-US" dirty="0" smtClean="0">
                <a:latin typeface="Arial" charset="0"/>
                <a:cs typeface="Arial" charset="0"/>
              </a:rPr>
              <a:t>Available at the low price of USD $90</a:t>
            </a:r>
          </a:p>
        </p:txBody>
      </p:sp>
      <p:sp>
        <p:nvSpPr>
          <p:cNvPr id="23556" name="Text Box 4"/>
          <p:cNvSpPr txBox="1">
            <a:spLocks noChangeArrowheads="1"/>
          </p:cNvSpPr>
          <p:nvPr/>
        </p:nvSpPr>
        <p:spPr bwMode="auto">
          <a:xfrm>
            <a:off x="3852863" y="6165850"/>
            <a:ext cx="489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http://www.wps.com/projects/million/index.html</a:t>
            </a:r>
          </a:p>
        </p:txBody>
      </p:sp>
    </p:spTree>
    <p:extLst>
      <p:ext uri="{BB962C8B-B14F-4D97-AF65-F5344CB8AC3E}">
        <p14:creationId xmlns:p14="http://schemas.microsoft.com/office/powerpoint/2010/main" val="1161292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latin typeface="Arial" charset="0"/>
                <a:cs typeface="Arial" charset="0"/>
              </a:rPr>
              <a:t>Monte Carlo Testing</a:t>
            </a:r>
          </a:p>
        </p:txBody>
      </p:sp>
      <p:sp>
        <p:nvSpPr>
          <p:cNvPr id="573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Variability in digital gates will require designers to compensate for uncertainties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Possible solutions:</a:t>
            </a:r>
          </a:p>
          <a:p>
            <a:pPr lvl="1"/>
            <a:r>
              <a:rPr lang="en-US" altLang="en-US" smtClean="0">
                <a:latin typeface="Arial" charset="0"/>
                <a:cs typeface="Arial" charset="0"/>
              </a:rPr>
              <a:t>Use and design for the worst-case delay for each gate </a:t>
            </a:r>
          </a:p>
          <a:p>
            <a:pPr lvl="2"/>
            <a:r>
              <a:rPr lang="en-US" altLang="en-US" smtClean="0">
                <a:latin typeface="Arial" charset="0"/>
                <a:cs typeface="Arial" charset="0"/>
              </a:rPr>
              <a:t>Consequences:  unnecessary, pessimistic and results in </a:t>
            </a:r>
            <a:r>
              <a:rPr lang="en-US" altLang="en-US" i="1" smtClean="0">
                <a:latin typeface="Arial" charset="0"/>
                <a:cs typeface="Arial" charset="0"/>
              </a:rPr>
              <a:t>over-engineering</a:t>
            </a:r>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Use statistics</a:t>
            </a:r>
          </a:p>
          <a:p>
            <a:pPr lvl="2"/>
            <a:r>
              <a:rPr lang="en-US" altLang="en-US" smtClean="0">
                <a:latin typeface="Arial" charset="0"/>
                <a:cs typeface="Arial" charset="0"/>
              </a:rPr>
              <a:t>In ECE 316, you will learn about probability distributions</a:t>
            </a:r>
          </a:p>
          <a:p>
            <a:pPr lvl="2"/>
            <a:r>
              <a:rPr lang="en-US" altLang="en-US" smtClean="0">
                <a:latin typeface="Arial" charset="0"/>
                <a:cs typeface="Arial" charset="0"/>
              </a:rPr>
              <a:t>This, however, is computationally prohibitive</a:t>
            </a:r>
          </a:p>
          <a:p>
            <a:pPr lvl="2">
              <a:buFont typeface="Arial" charset="0"/>
              <a:buNone/>
            </a:pPr>
            <a:endParaRPr lang="en-US" altLang="en-US" smtClean="0">
              <a:latin typeface="Arial" charset="0"/>
              <a:cs typeface="Arial" charset="0"/>
            </a:endParaRPr>
          </a:p>
        </p:txBody>
      </p:sp>
    </p:spTree>
    <p:extLst>
      <p:ext uri="{BB962C8B-B14F-4D97-AF65-F5344CB8AC3E}">
        <p14:creationId xmlns:p14="http://schemas.microsoft.com/office/powerpoint/2010/main" val="595675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latin typeface="Arial" charset="0"/>
                <a:cs typeface="Arial" charset="0"/>
              </a:rPr>
              <a:t>Monte Carlo Testing</a:t>
            </a:r>
          </a:p>
        </p:txBody>
      </p:sp>
      <p:sp>
        <p:nvSpPr>
          <p:cNvPr id="583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reasonable solution is to run a few hundred simulations where the parameter on the circuit elements, the delays, </a:t>
            </a:r>
            <a:r>
              <a:rPr lang="en-US" altLang="en-US" i="1" smtClean="0">
                <a:latin typeface="Arial" charset="0"/>
                <a:cs typeface="Arial" charset="0"/>
              </a:rPr>
              <a:t>etc</a:t>
            </a:r>
            <a:r>
              <a:rPr lang="en-US" altLang="en-US" smtClean="0">
                <a:latin typeface="Arial" charset="0"/>
                <a:cs typeface="Arial" charset="0"/>
              </a:rPr>
              <a:t>. are perturbed randomly within the expected distribution</a:t>
            </a:r>
          </a:p>
          <a:p>
            <a:pPr lvl="1"/>
            <a:r>
              <a:rPr lang="en-US" altLang="en-US" smtClean="0">
                <a:latin typeface="Arial" charset="0"/>
                <a:cs typeface="Arial" charset="0"/>
              </a:rPr>
              <a:t>Suppose one resistor is </a:t>
            </a:r>
            <a:r>
              <a:rPr lang="en-US" altLang="en-US" smtClean="0">
                <a:latin typeface="Times New Roman" pitchFamily="18" charset="0"/>
                <a:cs typeface="Times New Roman" pitchFamily="18" charset="0"/>
              </a:rPr>
              <a:t>120</a:t>
            </a:r>
            <a:r>
              <a:rPr lang="en-US" altLang="en-US" smtClean="0">
                <a:latin typeface="Arial" charset="0"/>
                <a:cs typeface="Arial" charset="0"/>
              </a:rPr>
              <a:t> </a:t>
            </a:r>
            <a:r>
              <a:rPr lang="en-CA" altLang="en-US" smtClean="0">
                <a:latin typeface="Symbol" pitchFamily="18" charset="2"/>
                <a:cs typeface="Arial" charset="0"/>
              </a:rPr>
              <a:t>W</a:t>
            </a:r>
            <a:r>
              <a:rPr lang="en-US" altLang="en-US" smtClean="0">
                <a:latin typeface="Arial" charset="0"/>
                <a:cs typeface="Arial" charset="0"/>
              </a:rPr>
              <a:t> </a:t>
            </a:r>
            <a:r>
              <a:rPr lang="en-CA" altLang="en-US" smtClean="0">
                <a:latin typeface="Times New Roman" pitchFamily="18" charset="0"/>
                <a:cs typeface="Times New Roman" pitchFamily="18" charset="0"/>
              </a:rPr>
              <a:t>± 5 </a:t>
            </a:r>
            <a:r>
              <a:rPr lang="en-CA" altLang="en-US" smtClean="0">
                <a:latin typeface="Symbol" pitchFamily="18" charset="2"/>
                <a:cs typeface="Arial" charset="0"/>
              </a:rPr>
              <a:t>W</a:t>
            </a:r>
            <a:r>
              <a:rPr lang="en-US" altLang="en-US" smtClean="0">
                <a:latin typeface="Arial" charset="0"/>
                <a:cs typeface="Arial" charset="0"/>
              </a:rPr>
              <a:t> </a:t>
            </a:r>
          </a:p>
          <a:p>
            <a:pPr lvl="1"/>
            <a:r>
              <a:rPr lang="en-US" altLang="en-US" smtClean="0">
                <a:latin typeface="Arial" charset="0"/>
                <a:cs typeface="Arial" charset="0"/>
              </a:rPr>
              <a:t>For each simulation, create a standard normal variable </a:t>
            </a:r>
            <a:r>
              <a:rPr lang="en-US" altLang="en-US" i="1" smtClean="0">
                <a:latin typeface="Times New Roman" pitchFamily="18" charset="0"/>
                <a:cs typeface="Times New Roman" pitchFamily="18" charset="0"/>
              </a:rPr>
              <a:t>x</a:t>
            </a:r>
            <a:r>
              <a:rPr lang="en-US" altLang="en-US" smtClean="0">
                <a:latin typeface="Arial" charset="0"/>
                <a:cs typeface="Arial" charset="0"/>
              </a:rPr>
              <a:t> and then calculate </a:t>
            </a:r>
            <a:r>
              <a:rPr lang="en-US" altLang="en-US" smtClean="0">
                <a:latin typeface="Times New Roman" pitchFamily="18" charset="0"/>
                <a:cs typeface="Times New Roman" pitchFamily="18" charset="0"/>
              </a:rPr>
              <a:t>120 + 5</a:t>
            </a:r>
            <a:r>
              <a:rPr lang="en-US" altLang="en-US" i="1" smtClean="0">
                <a:latin typeface="Times New Roman" pitchFamily="18" charset="0"/>
                <a:cs typeface="Times New Roman" pitchFamily="18" charset="0"/>
              </a:rPr>
              <a:t>x</a:t>
            </a:r>
            <a:r>
              <a:rPr lang="en-US" altLang="en-US" smtClean="0">
                <a:latin typeface="Times New Roman" pitchFamily="18" charset="0"/>
                <a:cs typeface="Times New Roman" pitchFamily="18" charset="0"/>
              </a:rPr>
              <a:t> </a:t>
            </a:r>
            <a:r>
              <a:rPr lang="en-US" altLang="en-US" smtClean="0">
                <a:latin typeface="Arial" charset="0"/>
                <a:cs typeface="Arial" charset="0"/>
              </a:rPr>
              <a:t> </a:t>
            </a:r>
          </a:p>
          <a:p>
            <a:pPr lvl="2"/>
            <a:r>
              <a:rPr lang="en-US" altLang="en-US" smtClean="0">
                <a:latin typeface="Arial" charset="0"/>
                <a:cs typeface="Arial" charset="0"/>
              </a:rPr>
              <a:t>This number will be a random sample with mean 120 and a standard deviation of 5</a:t>
            </a:r>
          </a:p>
          <a:p>
            <a:pPr lvl="1"/>
            <a:r>
              <a:rPr lang="en-US" altLang="en-US" smtClean="0">
                <a:latin typeface="Arial" charset="0"/>
                <a:cs typeface="Arial" charset="0"/>
              </a:rPr>
              <a:t>Run the simulation with this resistor at that particular random value</a:t>
            </a:r>
            <a:endParaRPr lang="en-US" altLang="en-US" smtClean="0">
              <a:latin typeface="Symbol" pitchFamily="18" charset="2"/>
              <a:cs typeface="Arial" charset="0"/>
            </a:endParaRPr>
          </a:p>
        </p:txBody>
      </p:sp>
    </p:spTree>
    <p:extLst>
      <p:ext uri="{BB962C8B-B14F-4D97-AF65-F5344CB8AC3E}">
        <p14:creationId xmlns:p14="http://schemas.microsoft.com/office/powerpoint/2010/main" val="251844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latin typeface="Arial" charset="0"/>
                <a:cs typeface="Arial" charset="0"/>
              </a:rPr>
              <a:t>Randomized quicksort</a:t>
            </a:r>
          </a:p>
        </p:txBody>
      </p:sp>
      <p:sp>
        <p:nvSpPr>
          <p:cNvPr id="593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Recall from quicksort that we select a pivot and then separate the elements based on whether they are greater than or less than the pivot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If we always choose the median of the first, middle, and last entries an array when performing quicksort, this gives us an algorithm for devising a list which will run in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a:t>
            </a:r>
            <a:r>
              <a:rPr lang="en-US" altLang="en-US" dirty="0" smtClean="0">
                <a:latin typeface="Arial" charset="0"/>
                <a:cs typeface="Arial" charset="0"/>
              </a:rPr>
              <a:t> time</a:t>
            </a:r>
          </a:p>
          <a:p>
            <a:pPr lvl="1"/>
            <a:r>
              <a:rPr lang="en-US" altLang="en-US" dirty="0" smtClean="0">
                <a:latin typeface="Arial" charset="0"/>
                <a:cs typeface="Arial" charset="0"/>
              </a:rPr>
              <a:t>The median-of-three algorithm, however, ensures that quicksort will not perform poorly if we pass it an already sorted list</a:t>
            </a:r>
          </a:p>
        </p:txBody>
      </p:sp>
    </p:spTree>
    <p:extLst>
      <p:ext uri="{BB962C8B-B14F-4D97-AF65-F5344CB8AC3E}">
        <p14:creationId xmlns:p14="http://schemas.microsoft.com/office/powerpoint/2010/main" val="2409442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latin typeface="Arial" charset="0"/>
                <a:cs typeface="Arial" charset="0"/>
              </a:rPr>
              <a:t>Randomized quicksort</a:t>
            </a:r>
          </a:p>
        </p:txBody>
      </p:sp>
      <p:sp>
        <p:nvSpPr>
          <p:cNvPr id="604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Building this worst-case would be difficult:  for each sub-list, the median of the three must be either:</a:t>
            </a:r>
          </a:p>
          <a:p>
            <a:pPr lvl="1"/>
            <a:r>
              <a:rPr lang="en-US" altLang="en-US" smtClean="0">
                <a:latin typeface="Arial" charset="0"/>
                <a:cs typeface="Arial" charset="0"/>
              </a:rPr>
              <a:t>the second smallest number, or</a:t>
            </a:r>
          </a:p>
          <a:p>
            <a:pPr lvl="1"/>
            <a:r>
              <a:rPr lang="en-US" altLang="en-US" smtClean="0">
                <a:latin typeface="Arial" charset="0"/>
                <a:cs typeface="Arial" charset="0"/>
              </a:rPr>
              <a:t>the second largest number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this will give us one iteration of the worst case:</a:t>
            </a:r>
          </a:p>
          <a:p>
            <a:pPr>
              <a:buFontTx/>
              <a:buNone/>
            </a:pPr>
            <a:r>
              <a:rPr lang="en-US" altLang="en-US" smtClean="0">
                <a:latin typeface="Arial" charset="0"/>
                <a:cs typeface="Arial" charset="0"/>
              </a:rPr>
              <a:t>		</a:t>
            </a:r>
            <a:r>
              <a:rPr lang="en-US" altLang="en-US" smtClean="0">
                <a:solidFill>
                  <a:srgbClr val="FF0000"/>
                </a:solidFill>
                <a:latin typeface="Arial" charset="0"/>
                <a:cs typeface="Arial" charset="0"/>
              </a:rPr>
              <a:t>1</a:t>
            </a:r>
            <a:r>
              <a:rPr lang="en-US" altLang="en-US" smtClean="0">
                <a:latin typeface="Arial" charset="0"/>
                <a:cs typeface="Arial" charset="0"/>
              </a:rPr>
              <a:t>, 3, 4, 5, 6, 7, 8, </a:t>
            </a:r>
            <a:r>
              <a:rPr lang="en-US" altLang="en-US" smtClean="0">
                <a:solidFill>
                  <a:srgbClr val="FF0000"/>
                </a:solidFill>
                <a:latin typeface="Arial" charset="0"/>
                <a:cs typeface="Arial" charset="0"/>
              </a:rPr>
              <a:t>2</a:t>
            </a:r>
            <a:r>
              <a:rPr lang="en-US" altLang="en-US" smtClean="0">
                <a:latin typeface="Arial" charset="0"/>
                <a:cs typeface="Arial" charset="0"/>
              </a:rPr>
              <a:t>, 9, 10, 11, 12, 13, 14, </a:t>
            </a:r>
            <a:r>
              <a:rPr lang="en-US" altLang="en-US" smtClean="0">
                <a:solidFill>
                  <a:srgbClr val="FF0000"/>
                </a:solidFill>
                <a:latin typeface="Arial" charset="0"/>
                <a:cs typeface="Arial" charset="0"/>
              </a:rPr>
              <a:t>15</a:t>
            </a:r>
          </a:p>
        </p:txBody>
      </p:sp>
    </p:spTree>
    <p:extLst>
      <p:ext uri="{BB962C8B-B14F-4D97-AF65-F5344CB8AC3E}">
        <p14:creationId xmlns:p14="http://schemas.microsoft.com/office/powerpoint/2010/main" val="1100485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latin typeface="Arial" charset="0"/>
                <a:cs typeface="Arial" charset="0"/>
              </a:rPr>
              <a:t>Randomized quicksort</a:t>
            </a:r>
          </a:p>
        </p:txBody>
      </p:sp>
      <p:sp>
        <p:nvSpPr>
          <p:cNvPr id="614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However, further if we want three steps to fail, we must have the following form:</a:t>
            </a:r>
          </a:p>
          <a:p>
            <a:pPr>
              <a:buFontTx/>
              <a:buNone/>
            </a:pPr>
            <a:r>
              <a:rPr lang="en-US" altLang="en-US" smtClean="0">
                <a:latin typeface="Arial" charset="0"/>
                <a:cs typeface="Arial" charset="0"/>
              </a:rPr>
              <a:t>		</a:t>
            </a:r>
            <a:r>
              <a:rPr lang="en-US" altLang="en-US" smtClean="0">
                <a:solidFill>
                  <a:srgbClr val="FF0000"/>
                </a:solidFill>
                <a:latin typeface="Arial" charset="0"/>
                <a:cs typeface="Arial" charset="0"/>
              </a:rPr>
              <a:t>1</a:t>
            </a:r>
            <a:r>
              <a:rPr lang="en-US" altLang="en-US" smtClean="0">
                <a:latin typeface="Arial" charset="0"/>
                <a:cs typeface="Arial" charset="0"/>
              </a:rPr>
              <a:t>, 3, 5, 7, 8, 9, 10, </a:t>
            </a:r>
            <a:r>
              <a:rPr lang="en-US" altLang="en-US" smtClean="0">
                <a:solidFill>
                  <a:srgbClr val="FF0000"/>
                </a:solidFill>
                <a:latin typeface="Arial" charset="0"/>
                <a:cs typeface="Arial" charset="0"/>
              </a:rPr>
              <a:t>2</a:t>
            </a:r>
            <a:r>
              <a:rPr lang="en-US" altLang="en-US" smtClean="0">
                <a:latin typeface="Arial" charset="0"/>
                <a:cs typeface="Arial" charset="0"/>
              </a:rPr>
              <a:t>, 4, 6, 11, 12, 13, 14, </a:t>
            </a:r>
            <a:r>
              <a:rPr lang="en-US" altLang="en-US" smtClean="0">
                <a:solidFill>
                  <a:srgbClr val="FF0000"/>
                </a:solidFill>
                <a:latin typeface="Arial" charset="0"/>
                <a:cs typeface="Arial" charset="0"/>
              </a:rPr>
              <a:t>15</a:t>
            </a:r>
          </a:p>
          <a:p>
            <a:pPr>
              <a:buFontTx/>
              <a:buNone/>
            </a:pPr>
            <a:r>
              <a:rPr lang="en-US" altLang="en-US" smtClean="0">
                <a:solidFill>
                  <a:srgbClr val="FF0000"/>
                </a:solidFill>
                <a:latin typeface="Arial" charset="0"/>
                <a:cs typeface="Arial" charset="0"/>
              </a:rPr>
              <a:t>		</a:t>
            </a:r>
            <a:r>
              <a:rPr lang="en-US" altLang="en-US" smtClean="0">
                <a:solidFill>
                  <a:schemeClr val="hlink"/>
                </a:solidFill>
                <a:latin typeface="Arial" charset="0"/>
                <a:cs typeface="Arial" charset="0"/>
              </a:rPr>
              <a:t>1, 2</a:t>
            </a:r>
            <a:r>
              <a:rPr lang="en-US" altLang="en-US" smtClean="0">
                <a:latin typeface="Arial" charset="0"/>
                <a:cs typeface="Arial" charset="0"/>
              </a:rPr>
              <a:t>, </a:t>
            </a:r>
            <a:r>
              <a:rPr lang="en-US" altLang="en-US" smtClean="0">
                <a:solidFill>
                  <a:srgbClr val="FF0000"/>
                </a:solidFill>
                <a:latin typeface="Arial" charset="0"/>
                <a:cs typeface="Arial" charset="0"/>
              </a:rPr>
              <a:t>3</a:t>
            </a:r>
            <a:r>
              <a:rPr lang="en-US" altLang="en-US" smtClean="0">
                <a:latin typeface="Arial" charset="0"/>
                <a:cs typeface="Arial" charset="0"/>
              </a:rPr>
              <a:t>, 5, 7, 8, 9, 10, </a:t>
            </a:r>
            <a:r>
              <a:rPr lang="en-US" altLang="en-US" smtClean="0">
                <a:solidFill>
                  <a:srgbClr val="FF0000"/>
                </a:solidFill>
                <a:latin typeface="Arial" charset="0"/>
                <a:cs typeface="Arial" charset="0"/>
              </a:rPr>
              <a:t>4</a:t>
            </a:r>
            <a:r>
              <a:rPr lang="en-US" altLang="en-US" smtClean="0">
                <a:latin typeface="Arial" charset="0"/>
                <a:cs typeface="Arial" charset="0"/>
              </a:rPr>
              <a:t>, 6, 11, 12, 13, 14, </a:t>
            </a:r>
            <a:r>
              <a:rPr lang="en-US" altLang="en-US" smtClean="0">
                <a:solidFill>
                  <a:srgbClr val="FF0000"/>
                </a:solidFill>
                <a:latin typeface="Arial" charset="0"/>
                <a:cs typeface="Arial" charset="0"/>
              </a:rPr>
              <a:t>15</a:t>
            </a:r>
          </a:p>
          <a:p>
            <a:pPr>
              <a:buFontTx/>
              <a:buNone/>
            </a:pPr>
            <a:r>
              <a:rPr lang="en-US" altLang="en-US" smtClean="0">
                <a:solidFill>
                  <a:srgbClr val="FF0000"/>
                </a:solidFill>
                <a:latin typeface="Arial" charset="0"/>
                <a:cs typeface="Arial" charset="0"/>
              </a:rPr>
              <a:t>		</a:t>
            </a:r>
            <a:r>
              <a:rPr lang="en-US" altLang="en-US" smtClean="0">
                <a:solidFill>
                  <a:schemeClr val="hlink"/>
                </a:solidFill>
                <a:latin typeface="Arial" charset="0"/>
                <a:cs typeface="Arial" charset="0"/>
              </a:rPr>
              <a:t>1, 2, 3, 4</a:t>
            </a:r>
            <a:r>
              <a:rPr lang="en-US" altLang="en-US" smtClean="0">
                <a:latin typeface="Arial" charset="0"/>
                <a:cs typeface="Arial" charset="0"/>
              </a:rPr>
              <a:t>, </a:t>
            </a:r>
            <a:r>
              <a:rPr lang="en-US" altLang="en-US" smtClean="0">
                <a:solidFill>
                  <a:srgbClr val="FF0000"/>
                </a:solidFill>
                <a:latin typeface="Arial" charset="0"/>
                <a:cs typeface="Arial" charset="0"/>
              </a:rPr>
              <a:t>5</a:t>
            </a:r>
            <a:r>
              <a:rPr lang="en-US" altLang="en-US" smtClean="0">
                <a:latin typeface="Arial" charset="0"/>
                <a:cs typeface="Arial" charset="0"/>
              </a:rPr>
              <a:t>, 7, 8, 9, 10, </a:t>
            </a:r>
            <a:r>
              <a:rPr lang="en-US" altLang="en-US" smtClean="0">
                <a:solidFill>
                  <a:srgbClr val="FF0000"/>
                </a:solidFill>
                <a:latin typeface="Arial" charset="0"/>
                <a:cs typeface="Arial" charset="0"/>
              </a:rPr>
              <a:t>6</a:t>
            </a:r>
            <a:r>
              <a:rPr lang="en-US" altLang="en-US" smtClean="0">
                <a:latin typeface="Arial" charset="0"/>
                <a:cs typeface="Arial" charset="0"/>
              </a:rPr>
              <a:t>, 11, 12, 13, 14, </a:t>
            </a:r>
            <a:r>
              <a:rPr lang="en-US" altLang="en-US" smtClean="0">
                <a:solidFill>
                  <a:srgbClr val="FF0000"/>
                </a:solidFill>
                <a:latin typeface="Arial" charset="0"/>
                <a:cs typeface="Arial" charset="0"/>
              </a:rPr>
              <a:t>15</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Watching this pattern, we may hypothesize that the worst case scenario is the input</a:t>
            </a:r>
          </a:p>
          <a:p>
            <a:pPr>
              <a:buFontTx/>
              <a:buNone/>
            </a:pPr>
            <a:r>
              <a:rPr lang="en-US" altLang="en-US" smtClean="0">
                <a:solidFill>
                  <a:srgbClr val="FF0000"/>
                </a:solidFill>
                <a:latin typeface="Arial" charset="0"/>
                <a:cs typeface="Arial" charset="0"/>
              </a:rPr>
              <a:t>		</a:t>
            </a:r>
            <a:r>
              <a:rPr lang="en-US" altLang="en-US" smtClean="0">
                <a:latin typeface="Arial" charset="0"/>
                <a:cs typeface="Arial" charset="0"/>
              </a:rPr>
              <a:t>1, 3, 5, 7, 9, 11, 13, 2, 4, 6, 8, 10, 12, 14, 15</a:t>
            </a:r>
            <a:endParaRPr lang="en-US" altLang="en-US" smtClean="0">
              <a:solidFill>
                <a:srgbClr val="FF0000"/>
              </a:solidFill>
              <a:latin typeface="Arial" charset="0"/>
              <a:cs typeface="Arial" charset="0"/>
            </a:endParaRPr>
          </a:p>
          <a:p>
            <a:pPr>
              <a:buFontTx/>
              <a:buNone/>
            </a:pPr>
            <a:endParaRPr lang="en-US" altLang="en-US" smtClean="0">
              <a:solidFill>
                <a:srgbClr val="FF0000"/>
              </a:solidFill>
              <a:latin typeface="Arial" charset="0"/>
              <a:cs typeface="Arial" charset="0"/>
            </a:endParaRPr>
          </a:p>
        </p:txBody>
      </p:sp>
    </p:spTree>
    <p:extLst>
      <p:ext uri="{BB962C8B-B14F-4D97-AF65-F5344CB8AC3E}">
        <p14:creationId xmlns:p14="http://schemas.microsoft.com/office/powerpoint/2010/main" val="2143586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latin typeface="Arial" charset="0"/>
                <a:cs typeface="Arial" charset="0"/>
              </a:rPr>
              <a:t>Randomized quicksort</a:t>
            </a:r>
          </a:p>
        </p:txBody>
      </p:sp>
      <p:sp>
        <p:nvSpPr>
          <p:cNvPr id="624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instead of choose three random numbers and take the median of those three, then we would still partition the points into two sub-lists which are, on average, of a ratio of size 2:1</a:t>
            </a:r>
          </a:p>
          <a:p>
            <a:pPr lvl="1"/>
            <a:r>
              <a:rPr lang="en-US" altLang="en-US" smtClean="0">
                <a:latin typeface="Arial" charset="0"/>
                <a:cs typeface="Arial" charset="0"/>
              </a:rPr>
              <a:t>This will still give us, on average, the expected run time</a:t>
            </a:r>
          </a:p>
        </p:txBody>
      </p:sp>
    </p:spTree>
    <p:extLst>
      <p:ext uri="{BB962C8B-B14F-4D97-AF65-F5344CB8AC3E}">
        <p14:creationId xmlns:p14="http://schemas.microsoft.com/office/powerpoint/2010/main" val="11153876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smtClean="0">
                <a:latin typeface="Arial" charset="0"/>
                <a:cs typeface="Arial" charset="0"/>
              </a:rPr>
              <a:t>Randomized quicksort</a:t>
            </a:r>
          </a:p>
        </p:txBody>
      </p:sp>
      <p:sp>
        <p:nvSpPr>
          <p:cNvPr id="634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However, because the choice of these three changes with each application of quicksort, we cannot create one sequence which must result in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a:t>
            </a:r>
            <a:r>
              <a:rPr lang="en-US" altLang="en-US" dirty="0" smtClean="0">
                <a:latin typeface="Arial" charset="0"/>
                <a:cs typeface="Arial" charset="0"/>
              </a:rPr>
              <a:t>  behaviour</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Thus, for a given list, it may run more slow than with the deterministic algorithm, but it will also speed up other cases, and we cannot construct one example which must fail</a:t>
            </a:r>
          </a:p>
        </p:txBody>
      </p:sp>
    </p:spTree>
    <p:extLst>
      <p:ext uri="{BB962C8B-B14F-4D97-AF65-F5344CB8AC3E}">
        <p14:creationId xmlns:p14="http://schemas.microsoft.com/office/powerpoint/2010/main" val="3529201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645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linked list has desirable insertion and deletion characteristics if we have a pointer to one of the nodes</a:t>
            </a:r>
          </a:p>
          <a:p>
            <a:pPr lvl="1"/>
            <a:r>
              <a:rPr lang="en-US" altLang="en-US" smtClean="0">
                <a:latin typeface="Arial" charset="0"/>
                <a:cs typeface="Arial" charset="0"/>
              </a:rPr>
              <a:t>Searching a linked list with </a:t>
            </a:r>
            <a:r>
              <a:rPr lang="en-US" altLang="en-US" i="1" smtClean="0">
                <a:latin typeface="Times New Roman" pitchFamily="18" charset="0"/>
                <a:cs typeface="Arial" charset="0"/>
              </a:rPr>
              <a:t>n</a:t>
            </a:r>
            <a:r>
              <a:rPr lang="en-US" altLang="en-US" smtClean="0">
                <a:latin typeface="Arial" charset="0"/>
                <a:cs typeface="Arial" charset="0"/>
              </a:rPr>
              <a:t> elements, however is </a:t>
            </a:r>
            <a:r>
              <a:rPr lang="en-US" altLang="en-US" smtClean="0">
                <a:latin typeface="Times New Roman" pitchFamily="18" charset="0"/>
                <a:cs typeface="Arial" charset="0"/>
              </a:rPr>
              <a:t>O(</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1"/>
            <a:r>
              <a:rPr lang="en-US" altLang="en-US" smtClean="0">
                <a:latin typeface="Arial" charset="0"/>
                <a:cs typeface="Arial" charset="0"/>
              </a:rPr>
              <a:t>Can we achieve some of the characteristics of an array for searching?</a:t>
            </a:r>
          </a:p>
        </p:txBody>
      </p:sp>
    </p:spTree>
    <p:extLst>
      <p:ext uri="{BB962C8B-B14F-4D97-AF65-F5344CB8AC3E}">
        <p14:creationId xmlns:p14="http://schemas.microsoft.com/office/powerpoint/2010/main" val="42344125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655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an array, we have a means of finding the central element in </a:t>
            </a:r>
            <a:r>
              <a:rPr lang="en-US" altLang="en-US" b="1" smtClean="0">
                <a:latin typeface="Times New Roman" pitchFamily="18" charset="0"/>
                <a:cs typeface="Arial" charset="0"/>
              </a:rPr>
              <a:t>O</a:t>
            </a:r>
            <a:r>
              <a:rPr lang="en-US" altLang="en-US" smtClean="0">
                <a:latin typeface="Times New Roman" pitchFamily="18" charset="0"/>
                <a:cs typeface="Arial" charset="0"/>
              </a:rPr>
              <a:t>(1)</a:t>
            </a:r>
            <a:r>
              <a:rPr lang="en-US" altLang="en-US" smtClean="0">
                <a:latin typeface="Arial" charset="0"/>
                <a:cs typeface="Arial" charset="0"/>
              </a:rPr>
              <a:t> time</a:t>
            </a:r>
          </a:p>
          <a:p>
            <a:pPr lvl="1"/>
            <a:r>
              <a:rPr lang="en-US" altLang="en-US" smtClean="0">
                <a:latin typeface="Arial" charset="0"/>
                <a:cs typeface="Arial" charset="0"/>
              </a:rPr>
              <a:t>To achieve this in a linked list, we require a pointer to the central element</a:t>
            </a:r>
          </a:p>
        </p:txBody>
      </p:sp>
    </p:spTree>
    <p:extLst>
      <p:ext uri="{BB962C8B-B14F-4D97-AF65-F5344CB8AC3E}">
        <p14:creationId xmlns:p14="http://schemas.microsoft.com/office/powerpoint/2010/main" val="13198403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836863"/>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665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linked list...</a:t>
            </a:r>
          </a:p>
          <a:p>
            <a:pPr lvl="1"/>
            <a:r>
              <a:rPr lang="en-US" altLang="en-US" smtClean="0">
                <a:latin typeface="Arial" charset="0"/>
                <a:cs typeface="Arial" charset="0"/>
              </a:rPr>
              <a:t>searching is </a:t>
            </a:r>
            <a:r>
              <a:rPr lang="en-US" altLang="en-US" smtClean="0">
                <a:latin typeface="Times New Roman" pitchFamily="18" charset="0"/>
                <a:cs typeface="Times New Roman" pitchFamily="18" charset="0"/>
              </a:rPr>
              <a:t>O(</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a:t>
            </a:r>
          </a:p>
        </p:txBody>
      </p:sp>
    </p:spTree>
    <p:extLst>
      <p:ext uri="{BB962C8B-B14F-4D97-AF65-F5344CB8AC3E}">
        <p14:creationId xmlns:p14="http://schemas.microsoft.com/office/powerpoint/2010/main" val="2852059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Random Numbers</a:t>
            </a:r>
          </a:p>
        </p:txBody>
      </p:sp>
      <p:sp>
        <p:nvSpPr>
          <p:cNvPr id="245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Problem: humans will not open the book to a random page...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instructions include:</a:t>
            </a:r>
          </a:p>
          <a:p>
            <a:pPr lvl="2">
              <a:buFontTx/>
              <a:buNone/>
            </a:pPr>
            <a:r>
              <a:rPr lang="en-US" altLang="en-US" sz="1800" smtClean="0">
                <a:latin typeface="Arial" charset="0"/>
                <a:cs typeface="Arial" charset="0"/>
              </a:rPr>
              <a:t>“...open the book to an unselected page...</a:t>
            </a:r>
          </a:p>
          <a:p>
            <a:pPr lvl="2">
              <a:buFontTx/>
              <a:buNone/>
            </a:pPr>
            <a:r>
              <a:rPr lang="en-US" altLang="en-US" sz="1800" smtClean="0">
                <a:latin typeface="Arial" charset="0"/>
                <a:cs typeface="Arial" charset="0"/>
              </a:rPr>
              <a:t>  blindly choose a 5-digit number; this</a:t>
            </a:r>
          </a:p>
          <a:p>
            <a:pPr lvl="2">
              <a:buFontTx/>
              <a:buNone/>
            </a:pPr>
            <a:r>
              <a:rPr lang="en-US" altLang="en-US" sz="1800" smtClean="0">
                <a:latin typeface="Arial" charset="0"/>
                <a:cs typeface="Arial" charset="0"/>
              </a:rPr>
              <a:t>  number reduced modulo 2 determines the</a:t>
            </a:r>
          </a:p>
          <a:p>
            <a:pPr lvl="2">
              <a:buFontTx/>
              <a:buNone/>
            </a:pPr>
            <a:r>
              <a:rPr lang="en-US" altLang="en-US" sz="1800" smtClean="0">
                <a:latin typeface="Arial" charset="0"/>
                <a:cs typeface="Arial" charset="0"/>
              </a:rPr>
              <a:t>  starting line; the two digits to the right...</a:t>
            </a:r>
          </a:p>
          <a:p>
            <a:pPr lvl="2">
              <a:buFontTx/>
              <a:buNone/>
            </a:pPr>
            <a:r>
              <a:rPr lang="en-US" altLang="en-US" sz="1800" smtClean="0">
                <a:latin typeface="Arial" charset="0"/>
                <a:cs typeface="Arial" charset="0"/>
              </a:rPr>
              <a:t>  determine the starting column...”</a:t>
            </a:r>
          </a:p>
        </p:txBody>
      </p:sp>
      <p:sp>
        <p:nvSpPr>
          <p:cNvPr id="24580" name="Rectangle 4"/>
          <p:cNvSpPr>
            <a:spLocks noChangeArrowheads="1"/>
          </p:cNvSpPr>
          <p:nvPr/>
        </p:nvSpPr>
        <p:spPr bwMode="auto">
          <a:xfrm>
            <a:off x="6731000" y="2071688"/>
            <a:ext cx="23050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1400" b="1">
                <a:latin typeface="Times New Roman" pitchFamily="18" charset="0"/>
              </a:rPr>
              <a:t>73735 45963   78134 63873</a:t>
            </a:r>
          </a:p>
          <a:p>
            <a:pPr eaLnBrk="1" hangingPunct="1">
              <a:spcBef>
                <a:spcPct val="20000"/>
              </a:spcBef>
            </a:pPr>
            <a:r>
              <a:rPr lang="en-US" altLang="en-US" sz="1400" b="1">
                <a:latin typeface="Times New Roman" pitchFamily="18" charset="0"/>
              </a:rPr>
              <a:t>02965 58303   90708 20025</a:t>
            </a:r>
          </a:p>
          <a:p>
            <a:pPr eaLnBrk="1" hangingPunct="1">
              <a:spcBef>
                <a:spcPct val="20000"/>
              </a:spcBef>
            </a:pPr>
            <a:r>
              <a:rPr lang="en-US" altLang="en-US" sz="1400" b="1">
                <a:latin typeface="Times New Roman" pitchFamily="18" charset="0"/>
              </a:rPr>
              <a:t>98859 23851   27965 62394</a:t>
            </a:r>
          </a:p>
          <a:p>
            <a:pPr eaLnBrk="1" hangingPunct="1">
              <a:spcBef>
                <a:spcPct val="20000"/>
              </a:spcBef>
            </a:pPr>
            <a:r>
              <a:rPr lang="en-US" altLang="en-US" sz="1400" b="1">
                <a:latin typeface="Times New Roman" pitchFamily="18" charset="0"/>
              </a:rPr>
              <a:t>33666 62570   64775 78428</a:t>
            </a:r>
          </a:p>
          <a:p>
            <a:pPr eaLnBrk="1" hangingPunct="1">
              <a:spcBef>
                <a:spcPct val="20000"/>
              </a:spcBef>
            </a:pPr>
            <a:r>
              <a:rPr lang="en-US" altLang="en-US" sz="1400" b="1">
                <a:latin typeface="Times New Roman" pitchFamily="18" charset="0"/>
              </a:rPr>
              <a:t>81666 26440   20422 05720</a:t>
            </a:r>
          </a:p>
          <a:p>
            <a:pPr eaLnBrk="1" hangingPunct="1">
              <a:spcBef>
                <a:spcPct val="20000"/>
              </a:spcBef>
            </a:pPr>
            <a:endParaRPr lang="en-US" altLang="en-US" sz="1400" b="1">
              <a:latin typeface="Times New Roman" pitchFamily="18" charset="0"/>
            </a:endParaRPr>
          </a:p>
          <a:p>
            <a:pPr eaLnBrk="1" hangingPunct="1">
              <a:spcBef>
                <a:spcPct val="20000"/>
              </a:spcBef>
            </a:pPr>
            <a:r>
              <a:rPr lang="en-US" altLang="en-US" sz="1400" b="1">
                <a:latin typeface="Times New Roman" pitchFamily="18" charset="0"/>
              </a:rPr>
              <a:t>15838 47174   76866 14330</a:t>
            </a:r>
          </a:p>
          <a:p>
            <a:pPr eaLnBrk="1" hangingPunct="1">
              <a:spcBef>
                <a:spcPct val="20000"/>
              </a:spcBef>
            </a:pPr>
            <a:r>
              <a:rPr lang="en-US" altLang="en-US" sz="1400" b="1">
                <a:latin typeface="Times New Roman" pitchFamily="18" charset="0"/>
              </a:rPr>
              <a:t>89793 34378   08730 56522</a:t>
            </a:r>
          </a:p>
          <a:p>
            <a:pPr eaLnBrk="1" hangingPunct="1">
              <a:spcBef>
                <a:spcPct val="20000"/>
              </a:spcBef>
            </a:pPr>
            <a:r>
              <a:rPr lang="en-US" altLang="en-US" sz="1400" b="1">
                <a:latin typeface="Times New Roman" pitchFamily="18" charset="0"/>
              </a:rPr>
              <a:t>78155 22466   </a:t>
            </a:r>
            <a:r>
              <a:rPr lang="en-US" altLang="en-US" sz="1400" b="1">
                <a:solidFill>
                  <a:srgbClr val="FF0000"/>
                </a:solidFill>
                <a:latin typeface="Times New Roman" pitchFamily="18" charset="0"/>
              </a:rPr>
              <a:t>81978</a:t>
            </a:r>
            <a:r>
              <a:rPr lang="en-US" altLang="en-US" sz="1400" b="1">
                <a:latin typeface="Times New Roman" pitchFamily="18" charset="0"/>
              </a:rPr>
              <a:t> 57323</a:t>
            </a:r>
          </a:p>
          <a:p>
            <a:pPr eaLnBrk="1" hangingPunct="1">
              <a:spcBef>
                <a:spcPct val="20000"/>
              </a:spcBef>
            </a:pPr>
            <a:r>
              <a:rPr lang="en-US" altLang="en-US" sz="1400" b="1">
                <a:latin typeface="Times New Roman" pitchFamily="18" charset="0"/>
              </a:rPr>
              <a:t>16381 66207   11698 99314</a:t>
            </a:r>
          </a:p>
          <a:p>
            <a:pPr eaLnBrk="1" hangingPunct="1">
              <a:spcBef>
                <a:spcPct val="20000"/>
              </a:spcBef>
            </a:pPr>
            <a:r>
              <a:rPr lang="en-US" altLang="en-US" sz="1400" b="1">
                <a:latin typeface="Times New Roman" pitchFamily="18" charset="0"/>
              </a:rPr>
              <a:t>75002 80827   53867 37797</a:t>
            </a:r>
          </a:p>
          <a:p>
            <a:pPr eaLnBrk="1" hangingPunct="1">
              <a:spcBef>
                <a:spcPct val="20000"/>
              </a:spcBef>
            </a:pPr>
            <a:endParaRPr lang="en-US" altLang="en-US" sz="1400" b="1">
              <a:latin typeface="Times New Roman" pitchFamily="18" charset="0"/>
            </a:endParaRPr>
          </a:p>
          <a:p>
            <a:pPr eaLnBrk="1" hangingPunct="1">
              <a:spcBef>
                <a:spcPct val="20000"/>
              </a:spcBef>
            </a:pPr>
            <a:r>
              <a:rPr lang="en-US" altLang="en-US" sz="1400" b="1">
                <a:latin typeface="Times New Roman" pitchFamily="18" charset="0"/>
              </a:rPr>
              <a:t>99982 27601   62686 44711</a:t>
            </a:r>
          </a:p>
          <a:p>
            <a:pPr eaLnBrk="1" hangingPunct="1">
              <a:spcBef>
                <a:spcPct val="20000"/>
              </a:spcBef>
            </a:pPr>
            <a:r>
              <a:rPr lang="en-US" altLang="en-US" sz="1400" b="1">
                <a:latin typeface="Times New Roman" pitchFamily="18" charset="0"/>
              </a:rPr>
              <a:t>84543 87442   50033 14021</a:t>
            </a:r>
          </a:p>
          <a:p>
            <a:pPr eaLnBrk="1" hangingPunct="1">
              <a:spcBef>
                <a:spcPct val="20000"/>
              </a:spcBef>
            </a:pPr>
            <a:r>
              <a:rPr lang="en-US" altLang="en-US" sz="1400" b="1">
                <a:latin typeface="Times New Roman" pitchFamily="18" charset="0"/>
              </a:rPr>
              <a:t>77757 54043   46176 42391</a:t>
            </a:r>
          </a:p>
          <a:p>
            <a:pPr eaLnBrk="1" hangingPunct="1">
              <a:spcBef>
                <a:spcPct val="20000"/>
              </a:spcBef>
            </a:pPr>
            <a:r>
              <a:rPr lang="en-US" altLang="en-US" sz="1400" b="1">
                <a:latin typeface="Times New Roman" pitchFamily="18" charset="0"/>
              </a:rPr>
              <a:t>80871 32792   87989 72248</a:t>
            </a:r>
          </a:p>
          <a:p>
            <a:pPr eaLnBrk="1" hangingPunct="1">
              <a:spcBef>
                <a:spcPct val="20000"/>
              </a:spcBef>
            </a:pPr>
            <a:r>
              <a:rPr lang="en-US" altLang="en-US" sz="1400" b="1">
                <a:latin typeface="Times New Roman" pitchFamily="18" charset="0"/>
              </a:rPr>
              <a:t>30500 28220   12444 71840</a:t>
            </a:r>
          </a:p>
        </p:txBody>
      </p:sp>
      <p:sp>
        <p:nvSpPr>
          <p:cNvPr id="24581" name="Oval 5"/>
          <p:cNvSpPr>
            <a:spLocks noChangeArrowheads="1"/>
          </p:cNvSpPr>
          <p:nvPr/>
        </p:nvSpPr>
        <p:spPr bwMode="auto">
          <a:xfrm>
            <a:off x="7794625" y="4076700"/>
            <a:ext cx="649288" cy="3603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4582" name="Line 6"/>
          <p:cNvSpPr>
            <a:spLocks noChangeShapeType="1"/>
          </p:cNvSpPr>
          <p:nvPr/>
        </p:nvSpPr>
        <p:spPr bwMode="auto">
          <a:xfrm flipH="1">
            <a:off x="2555875" y="4292600"/>
            <a:ext cx="5256213" cy="7921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4583" name="Text Box 8"/>
          <p:cNvSpPr txBox="1">
            <a:spLocks noChangeArrowheads="1"/>
          </p:cNvSpPr>
          <p:nvPr/>
        </p:nvSpPr>
        <p:spPr bwMode="auto">
          <a:xfrm>
            <a:off x="1970088" y="5511800"/>
            <a:ext cx="360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Line: </a:t>
            </a:r>
            <a:r>
              <a:rPr lang="en-US" altLang="en-US" b="1">
                <a:latin typeface="Courier New" pitchFamily="49" charset="0"/>
              </a:rPr>
              <a:t>81978 % 20000 = 01978</a:t>
            </a:r>
          </a:p>
        </p:txBody>
      </p:sp>
      <p:sp>
        <p:nvSpPr>
          <p:cNvPr id="24584" name="Text Box 9"/>
          <p:cNvSpPr txBox="1">
            <a:spLocks noChangeArrowheads="1"/>
          </p:cNvSpPr>
          <p:nvPr/>
        </p:nvSpPr>
        <p:spPr bwMode="auto">
          <a:xfrm>
            <a:off x="815975" y="5013325"/>
            <a:ext cx="3419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Column: </a:t>
            </a:r>
            <a:r>
              <a:rPr lang="en-US" altLang="en-US" b="1">
                <a:latin typeface="Courier New" pitchFamily="49" charset="0"/>
              </a:rPr>
              <a:t>81978 / 20000 = 4</a:t>
            </a:r>
          </a:p>
        </p:txBody>
      </p:sp>
    </p:spTree>
    <p:extLst>
      <p:ext uri="{BB962C8B-B14F-4D97-AF65-F5344CB8AC3E}">
        <p14:creationId xmlns:p14="http://schemas.microsoft.com/office/powerpoint/2010/main" val="14466634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675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however, if we had an array of head pointers</a:t>
            </a:r>
          </a:p>
        </p:txBody>
      </p:sp>
      <p:pic>
        <p:nvPicPr>
          <p:cNvPr id="67588" name="Picture 4" descr="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836863"/>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75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6861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we could point to every second node</a:t>
            </a:r>
          </a:p>
          <a:p>
            <a:pPr lvl="1"/>
            <a:r>
              <a:rPr lang="en-US" altLang="en-US" smtClean="0">
                <a:latin typeface="Arial" charset="0"/>
                <a:cs typeface="Arial" charset="0"/>
              </a:rPr>
              <a:t>but this is still </a:t>
            </a:r>
            <a:r>
              <a:rPr lang="en-US" altLang="en-US" smtClean="0">
                <a:latin typeface="Times New Roman" pitchFamily="18" charset="0"/>
                <a:cs typeface="Times New Roman" pitchFamily="18" charset="0"/>
              </a:rPr>
              <a:t>O(</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/2) = O(</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p>
        </p:txBody>
      </p:sp>
    </p:spTree>
    <p:extLst>
      <p:ext uri="{BB962C8B-B14F-4D97-AF65-F5344CB8AC3E}">
        <p14:creationId xmlns:p14="http://schemas.microsoft.com/office/powerpoint/2010/main" val="3095853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6963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continue by pointing to every 4</a:t>
            </a:r>
            <a:r>
              <a:rPr lang="en-US" altLang="en-US" baseline="30000" smtClean="0">
                <a:latin typeface="Arial" charset="0"/>
                <a:cs typeface="Arial" charset="0"/>
              </a:rPr>
              <a:t>th</a:t>
            </a:r>
            <a:r>
              <a:rPr lang="en-US" altLang="en-US" smtClean="0">
                <a:latin typeface="Arial" charset="0"/>
                <a:cs typeface="Arial" charset="0"/>
              </a:rPr>
              <a:t> entry</a:t>
            </a:r>
          </a:p>
        </p:txBody>
      </p:sp>
    </p:spTree>
    <p:extLst>
      <p:ext uri="{BB962C8B-B14F-4D97-AF65-F5344CB8AC3E}">
        <p14:creationId xmlns:p14="http://schemas.microsoft.com/office/powerpoint/2010/main" val="5904818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066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And then every 8</a:t>
            </a:r>
            <a:r>
              <a:rPr lang="en-US" altLang="en-US" baseline="30000" smtClean="0">
                <a:latin typeface="Arial" charset="0"/>
                <a:cs typeface="Arial" charset="0"/>
              </a:rPr>
              <a:t>th</a:t>
            </a:r>
            <a:r>
              <a:rPr lang="en-US" altLang="en-US" smtClean="0">
                <a:latin typeface="Arial" charset="0"/>
                <a:cs typeface="Arial" charset="0"/>
              </a:rPr>
              <a:t> entry, and so on...</a:t>
            </a:r>
          </a:p>
        </p:txBody>
      </p:sp>
    </p:spTree>
    <p:extLst>
      <p:ext uri="{BB962C8B-B14F-4D97-AF65-F5344CB8AC3E}">
        <p14:creationId xmlns:p14="http://schemas.microsoft.com/office/powerpoint/2010/main" val="48775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16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47</a:t>
            </a:r>
          </a:p>
          <a:p>
            <a:pPr lvl="1"/>
            <a:r>
              <a:rPr lang="en-US" altLang="en-US" smtClean="0">
                <a:latin typeface="Arial" charset="0"/>
                <a:cs typeface="Arial" charset="0"/>
              </a:rPr>
              <a:t>Following the 4</a:t>
            </a:r>
            <a:r>
              <a:rPr lang="en-US" altLang="en-US" baseline="30000" smtClean="0">
                <a:latin typeface="Arial" charset="0"/>
                <a:cs typeface="Arial" charset="0"/>
              </a:rPr>
              <a:t>th</a:t>
            </a:r>
            <a:r>
              <a:rPr lang="en-US" altLang="en-US" smtClean="0">
                <a:latin typeface="Arial" charset="0"/>
                <a:cs typeface="Arial" charset="0"/>
              </a:rPr>
              <a:t>-level pointer, first 32 &lt; 47 but the next pointer is </a:t>
            </a:r>
            <a:r>
              <a:rPr lang="en-US" altLang="en-US" smtClean="0">
                <a:latin typeface="Consolas" pitchFamily="49" charset="0"/>
                <a:cs typeface="Consolas" pitchFamily="49" charset="0"/>
              </a:rPr>
              <a:t>0</a:t>
            </a:r>
          </a:p>
          <a:p>
            <a:pPr lvl="1"/>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p:txBody>
      </p:sp>
      <p:pic>
        <p:nvPicPr>
          <p:cNvPr id="71684" name="Picture 7"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4597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27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47</a:t>
            </a:r>
          </a:p>
          <a:p>
            <a:pPr lvl="1"/>
            <a:r>
              <a:rPr lang="en-US" altLang="en-US" smtClean="0">
                <a:latin typeface="Arial" charset="0"/>
                <a:cs typeface="Arial" charset="0"/>
              </a:rPr>
              <a:t>Continuing with the 3</a:t>
            </a:r>
            <a:r>
              <a:rPr lang="en-US" altLang="en-US" baseline="30000" smtClean="0">
                <a:latin typeface="Arial" charset="0"/>
                <a:cs typeface="Arial" charset="0"/>
              </a:rPr>
              <a:t>rd</a:t>
            </a:r>
            <a:r>
              <a:rPr lang="en-US" altLang="en-US" smtClean="0">
                <a:latin typeface="Arial" charset="0"/>
                <a:cs typeface="Arial" charset="0"/>
              </a:rPr>
              <a:t>-level pointer from 32, 53 &gt; 47</a:t>
            </a:r>
            <a:endParaRPr lang="en-US" altLang="en-US" smtClean="0">
              <a:latin typeface="Consolas" pitchFamily="49" charset="0"/>
              <a:cs typeface="Consolas" pitchFamily="49" charset="0"/>
            </a:endParaRPr>
          </a:p>
        </p:txBody>
      </p:sp>
      <p:pic>
        <p:nvPicPr>
          <p:cNvPr id="72708" name="Picture 8"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537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37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47</a:t>
            </a:r>
          </a:p>
          <a:p>
            <a:pPr lvl="1"/>
            <a:r>
              <a:rPr lang="en-US" altLang="en-US" smtClean="0">
                <a:latin typeface="Arial" charset="0"/>
                <a:cs typeface="Arial" charset="0"/>
              </a:rPr>
              <a:t>Continuing with the 2</a:t>
            </a:r>
            <a:r>
              <a:rPr lang="en-US" altLang="en-US" baseline="30000" smtClean="0">
                <a:latin typeface="Arial" charset="0"/>
                <a:cs typeface="Arial" charset="0"/>
              </a:rPr>
              <a:t>nd</a:t>
            </a:r>
            <a:r>
              <a:rPr lang="en-US" altLang="en-US" smtClean="0">
                <a:latin typeface="Arial" charset="0"/>
                <a:cs typeface="Arial" charset="0"/>
              </a:rPr>
              <a:t>-level pointer from 32, 47 &gt; 42 but 53 &lt; 47</a:t>
            </a:r>
            <a:endParaRPr lang="en-US" altLang="en-US" smtClean="0">
              <a:latin typeface="Consolas" pitchFamily="49" charset="0"/>
              <a:cs typeface="Consolas" pitchFamily="49" charset="0"/>
            </a:endParaRPr>
          </a:p>
        </p:txBody>
      </p:sp>
      <p:pic>
        <p:nvPicPr>
          <p:cNvPr id="73732" name="Picture 9" descr="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238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47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47</a:t>
            </a:r>
          </a:p>
          <a:p>
            <a:pPr lvl="1"/>
            <a:r>
              <a:rPr lang="en-US" altLang="en-US" smtClean="0">
                <a:latin typeface="Arial" charset="0"/>
                <a:cs typeface="Arial" charset="0"/>
              </a:rPr>
              <a:t>Continuing with the 1</a:t>
            </a:r>
            <a:r>
              <a:rPr lang="en-US" altLang="en-US" baseline="30000" smtClean="0">
                <a:latin typeface="Arial" charset="0"/>
                <a:cs typeface="Arial" charset="0"/>
              </a:rPr>
              <a:t>st</a:t>
            </a:r>
            <a:r>
              <a:rPr lang="en-US" altLang="en-US" smtClean="0">
                <a:latin typeface="Arial" charset="0"/>
                <a:cs typeface="Arial" charset="0"/>
              </a:rPr>
              <a:t>-level pointer from 42, we find 47</a:t>
            </a:r>
            <a:endParaRPr lang="en-US" altLang="en-US" smtClean="0">
              <a:latin typeface="Consolas" pitchFamily="49" charset="0"/>
              <a:cs typeface="Consolas" pitchFamily="49" charset="0"/>
            </a:endParaRPr>
          </a:p>
        </p:txBody>
      </p:sp>
      <p:pic>
        <p:nvPicPr>
          <p:cNvPr id="74756" name="Picture 10" descr="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2267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57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24</a:t>
            </a:r>
          </a:p>
          <a:p>
            <a:pPr lvl="1"/>
            <a:r>
              <a:rPr lang="en-US" altLang="en-US" smtClean="0">
                <a:latin typeface="Arial" charset="0"/>
                <a:cs typeface="Arial" charset="0"/>
              </a:rPr>
              <a:t>With the 4</a:t>
            </a:r>
            <a:r>
              <a:rPr lang="en-US" altLang="en-US" baseline="30000" smtClean="0">
                <a:latin typeface="Arial" charset="0"/>
                <a:cs typeface="Arial" charset="0"/>
              </a:rPr>
              <a:t>th</a:t>
            </a:r>
            <a:r>
              <a:rPr lang="en-US" altLang="en-US" smtClean="0">
                <a:latin typeface="Arial" charset="0"/>
                <a:cs typeface="Arial" charset="0"/>
              </a:rPr>
              <a:t>-level pointer, 32 &gt; 24</a:t>
            </a:r>
          </a:p>
        </p:txBody>
      </p:sp>
      <p:pic>
        <p:nvPicPr>
          <p:cNvPr id="75780" name="Picture 5" descr="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78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68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24</a:t>
            </a:r>
          </a:p>
          <a:p>
            <a:pPr lvl="1"/>
            <a:r>
              <a:rPr lang="en-US" altLang="en-US" smtClean="0">
                <a:latin typeface="Arial" charset="0"/>
                <a:cs typeface="Arial" charset="0"/>
              </a:rPr>
              <a:t>Following the 3</a:t>
            </a:r>
            <a:r>
              <a:rPr lang="en-US" altLang="en-US" baseline="30000" smtClean="0">
                <a:latin typeface="Arial" charset="0"/>
                <a:cs typeface="Arial" charset="0"/>
              </a:rPr>
              <a:t>rd</a:t>
            </a:r>
            <a:r>
              <a:rPr lang="en-US" altLang="en-US" smtClean="0">
                <a:latin typeface="Arial" charset="0"/>
                <a:cs typeface="Arial" charset="0"/>
              </a:rPr>
              <a:t>-level pointers, 4 &lt; 24 but 32 &gt; 24</a:t>
            </a:r>
          </a:p>
        </p:txBody>
      </p:sp>
      <p:pic>
        <p:nvPicPr>
          <p:cNvPr id="76804" name="Picture 5" descr="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384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Random Numbers</a:t>
            </a: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Strategy 0:</a:t>
            </a:r>
          </a:p>
          <a:p>
            <a:pPr lvl="1"/>
            <a:r>
              <a:rPr lang="en-US" altLang="en-US" smtClean="0">
                <a:latin typeface="Arial" charset="0"/>
                <a:cs typeface="Arial" charset="0"/>
              </a:rPr>
              <a:t>Roll a die</a:t>
            </a:r>
          </a:p>
          <a:p>
            <a:pPr>
              <a:buFont typeface="Arial" charset="0"/>
              <a:buNone/>
            </a:pPr>
            <a:r>
              <a:rPr lang="en-US" altLang="en-US" smtClean="0">
                <a:latin typeface="Arial" charset="0"/>
                <a:cs typeface="Arial" charset="0"/>
              </a:rPr>
              <a:t>	</a:t>
            </a:r>
          </a:p>
          <a:p>
            <a:pPr>
              <a:buFont typeface="Arial" charset="0"/>
              <a:buNone/>
            </a:pPr>
            <a:r>
              <a:rPr lang="en-US" altLang="en-US" smtClean="0">
                <a:latin typeface="Arial" charset="0"/>
                <a:cs typeface="Arial" charset="0"/>
              </a:rPr>
              <a:t>	Not very useful, especially for computers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3141663"/>
            <a:ext cx="381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07138" y="4508500"/>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http://xkcd.com/221/</a:t>
            </a:r>
          </a:p>
        </p:txBody>
      </p:sp>
    </p:spTree>
    <p:extLst>
      <p:ext uri="{BB962C8B-B14F-4D97-AF65-F5344CB8AC3E}">
        <p14:creationId xmlns:p14="http://schemas.microsoft.com/office/powerpoint/2010/main" val="34826074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78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24</a:t>
            </a:r>
          </a:p>
          <a:p>
            <a:pPr lvl="1"/>
            <a:r>
              <a:rPr lang="en-US" altLang="en-US" smtClean="0">
                <a:latin typeface="Arial" charset="0"/>
                <a:cs typeface="Arial" charset="0"/>
              </a:rPr>
              <a:t>Following the 2</a:t>
            </a:r>
            <a:r>
              <a:rPr lang="en-US" altLang="en-US" baseline="30000" smtClean="0">
                <a:latin typeface="Arial" charset="0"/>
                <a:cs typeface="Arial" charset="0"/>
              </a:rPr>
              <a:t>nd</a:t>
            </a:r>
            <a:r>
              <a:rPr lang="en-US" altLang="en-US" smtClean="0">
                <a:latin typeface="Arial" charset="0"/>
                <a:cs typeface="Arial" charset="0"/>
              </a:rPr>
              <a:t>-level pointer from 14, 23 &lt; 24 but 32 &gt; 24</a:t>
            </a:r>
          </a:p>
          <a:p>
            <a:pPr>
              <a:buFont typeface="Arial" charset="0"/>
              <a:buNone/>
            </a:pPr>
            <a:endParaRPr lang="en-US" altLang="en-US" smtClean="0">
              <a:latin typeface="Arial" charset="0"/>
              <a:cs typeface="Arial" charset="0"/>
            </a:endParaRPr>
          </a:p>
        </p:txBody>
      </p:sp>
      <p:pic>
        <p:nvPicPr>
          <p:cNvPr id="77828" name="Picture 4" descr="a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834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88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we search for 24</a:t>
            </a:r>
          </a:p>
          <a:p>
            <a:pPr lvl="1"/>
            <a:r>
              <a:rPr lang="en-US" altLang="en-US" smtClean="0">
                <a:latin typeface="Arial" charset="0"/>
                <a:cs typeface="Arial" charset="0"/>
              </a:rPr>
              <a:t>Following the 1</a:t>
            </a:r>
            <a:r>
              <a:rPr lang="en-US" altLang="en-US" baseline="30000" smtClean="0">
                <a:latin typeface="Arial" charset="0"/>
                <a:cs typeface="Arial" charset="0"/>
              </a:rPr>
              <a:t>st</a:t>
            </a:r>
            <a:r>
              <a:rPr lang="en-US" altLang="en-US" smtClean="0">
                <a:latin typeface="Arial" charset="0"/>
                <a:cs typeface="Arial" charset="0"/>
              </a:rPr>
              <a:t>-level pointer from 23, 25 &gt; 24</a:t>
            </a:r>
          </a:p>
          <a:p>
            <a:pPr lvl="1"/>
            <a:r>
              <a:rPr lang="en-US" altLang="en-US" smtClean="0">
                <a:latin typeface="Arial" charset="0"/>
                <a:cs typeface="Arial" charset="0"/>
              </a:rPr>
              <a:t>Thus, 24 is not in the skip list</a:t>
            </a:r>
          </a:p>
        </p:txBody>
      </p:sp>
      <p:pic>
        <p:nvPicPr>
          <p:cNvPr id="78852" name="Picture 5" descr="a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8877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6" desc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798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Problem:  in order to maintain this structure, we would be forced to perform a number of expensive operations</a:t>
            </a:r>
          </a:p>
          <a:p>
            <a:pPr lvl="1"/>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suppose we insert the number 8</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cxnSp>
        <p:nvCxnSpPr>
          <p:cNvPr id="7" name="Straight Arrow Connector 6"/>
          <p:cNvCxnSpPr/>
          <p:nvPr/>
        </p:nvCxnSpPr>
        <p:spPr>
          <a:xfrm flipV="1">
            <a:off x="2771775" y="3716338"/>
            <a:ext cx="0" cy="64928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1659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6" desc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840038"/>
            <a:ext cx="83851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8090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that with each insertion, we don’t require that the exact shape is kept, but rather, only the distribution of how many next pointers a node may have</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z="1900" smtClean="0">
              <a:latin typeface="Arial" charset="0"/>
              <a:cs typeface="Arial" charset="0"/>
            </a:endParaRPr>
          </a:p>
          <a:p>
            <a:pPr lvl="1"/>
            <a:endParaRPr lang="en-US" altLang="en-US" smtClean="0">
              <a:latin typeface="Arial" charset="0"/>
              <a:cs typeface="Arial" charset="0"/>
            </a:endParaRPr>
          </a:p>
        </p:txBody>
      </p:sp>
      <p:sp>
        <p:nvSpPr>
          <p:cNvPr id="80901" name="Rectangle 4"/>
          <p:cNvSpPr>
            <a:spLocks noChangeArrowheads="1"/>
          </p:cNvSpPr>
          <p:nvPr/>
        </p:nvSpPr>
        <p:spPr bwMode="auto">
          <a:xfrm>
            <a:off x="1979613" y="4221163"/>
            <a:ext cx="45720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t>Instead, note that:</a:t>
            </a:r>
          </a:p>
          <a:p>
            <a:pPr lvl="1" eaLnBrk="1" hangingPunct="1"/>
            <a:r>
              <a:rPr lang="en-US" altLang="en-US" sz="2000"/>
              <a:t>1 node has 4 next pointers</a:t>
            </a:r>
          </a:p>
          <a:p>
            <a:pPr lvl="1" eaLnBrk="1" hangingPunct="1"/>
            <a:r>
              <a:rPr lang="en-US" altLang="en-US" sz="2000"/>
              <a:t>2 nodes have 3 next pointers</a:t>
            </a:r>
          </a:p>
          <a:p>
            <a:pPr lvl="1" eaLnBrk="1" hangingPunct="1"/>
            <a:r>
              <a:rPr lang="en-US" altLang="en-US" sz="2000"/>
              <a:t>4 nodes have 2 next pointers, and</a:t>
            </a:r>
          </a:p>
          <a:p>
            <a:pPr lvl="1" eaLnBrk="1" hangingPunct="1"/>
            <a:r>
              <a:rPr lang="en-US" altLang="en-US" sz="2000"/>
              <a:t>8 nodes have only 1 next pointer</a:t>
            </a:r>
          </a:p>
        </p:txBody>
      </p:sp>
    </p:spTree>
    <p:extLst>
      <p:ext uri="{BB962C8B-B14F-4D97-AF65-F5344CB8AC3E}">
        <p14:creationId xmlns:p14="http://schemas.microsoft.com/office/powerpoint/2010/main" val="7880301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1331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are inserting into a skip list with </a:t>
            </a:r>
            <a:r>
              <a:rPr lang="en-US" altLang="en-US" smtClean="0">
                <a:latin typeface="Times New Roman" pitchFamily="18" charset="0"/>
                <a:cs typeface="Times New Roman" pitchFamily="18" charset="0"/>
              </a:rPr>
              <a:t>2</a:t>
            </a:r>
            <a:r>
              <a:rPr lang="en-US" altLang="en-US" i="1" baseline="30000" smtClean="0">
                <a:latin typeface="Times New Roman" pitchFamily="18" charset="0"/>
                <a:cs typeface="Times New Roman" pitchFamily="18" charset="0"/>
              </a:rPr>
              <a:t>h</a:t>
            </a:r>
            <a:r>
              <a:rPr lang="en-US" altLang="en-US" smtClean="0">
                <a:latin typeface="Times New Roman" pitchFamily="18" charset="0"/>
                <a:cs typeface="Times New Roman" pitchFamily="18" charset="0"/>
              </a:rPr>
              <a:t> – 1 </a:t>
            </a:r>
            <a:r>
              <a:rPr lang="en-CA" altLang="en-US" smtClean="0">
                <a:latin typeface="Times New Roman" pitchFamily="18" charset="0"/>
                <a:cs typeface="Times New Roman" pitchFamily="18" charset="0"/>
              </a:rPr>
              <a:t>≤</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&lt; 2</a:t>
            </a:r>
            <a:r>
              <a:rPr lang="en-US" altLang="en-US" i="1" baseline="30000" smtClean="0">
                <a:latin typeface="Times New Roman" pitchFamily="18" charset="0"/>
                <a:cs typeface="Times New Roman" pitchFamily="18" charset="0"/>
              </a:rPr>
              <a:t>h</a:t>
            </a:r>
            <a:r>
              <a:rPr lang="en-US" altLang="en-US" baseline="30000" smtClean="0">
                <a:latin typeface="Times New Roman" pitchFamily="18" charset="0"/>
                <a:cs typeface="Times New Roman" pitchFamily="18" charset="0"/>
              </a:rPr>
              <a:t> + 1</a:t>
            </a:r>
            <a:r>
              <a:rPr lang="en-US" altLang="en-US" smtClean="0">
                <a:latin typeface="Arial" charset="0"/>
                <a:cs typeface="Arial" charset="0"/>
              </a:rPr>
              <a:t>, we will choose a height between </a:t>
            </a:r>
            <a:r>
              <a:rPr lang="en-US" altLang="en-US" smtClean="0">
                <a:latin typeface="Times New Roman" pitchFamily="18" charset="0"/>
                <a:cs typeface="Times New Roman" pitchFamily="18" charset="0"/>
              </a:rPr>
              <a:t>1</a:t>
            </a:r>
            <a:r>
              <a:rPr lang="en-US" altLang="en-US" smtClean="0">
                <a:latin typeface="Arial" charset="0"/>
                <a:cs typeface="Arial" charset="0"/>
              </a:rPr>
              <a:t> and </a:t>
            </a:r>
            <a:r>
              <a:rPr lang="en-US" altLang="en-US" i="1" smtClean="0">
                <a:latin typeface="Times New Roman" pitchFamily="18" charset="0"/>
                <a:cs typeface="Times New Roman" pitchFamily="18" charset="0"/>
              </a:rPr>
              <a:t>h</a:t>
            </a:r>
            <a:r>
              <a:rPr lang="en-US" altLang="en-US" smtClean="0">
                <a:latin typeface="Arial" charset="0"/>
                <a:cs typeface="Arial" charset="0"/>
              </a:rPr>
              <a:t> such that the probability of having the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height </a:t>
            </a:r>
            <a:r>
              <a:rPr lang="en-US" altLang="en-US" i="1" smtClean="0">
                <a:latin typeface="Times New Roman" pitchFamily="18" charset="0"/>
                <a:cs typeface="Times New Roman" pitchFamily="18" charset="0"/>
              </a:rPr>
              <a:t>k</a:t>
            </a:r>
            <a:r>
              <a:rPr lang="en-US" altLang="en-US" smtClean="0">
                <a:latin typeface="Arial" charset="0"/>
                <a:cs typeface="Arial" charset="0"/>
              </a:rPr>
              <a:t> is </a:t>
            </a:r>
          </a:p>
          <a:p>
            <a:pPr lvl="1"/>
            <a:endParaRPr lang="en-US" altLang="en-US" smtClean="0">
              <a:latin typeface="Arial" charset="0"/>
              <a:cs typeface="Arial" charset="0"/>
            </a:endParaRPr>
          </a:p>
          <a:p>
            <a:pPr lvl="1"/>
            <a:r>
              <a:rPr lang="en-US" altLang="en-US" smtClean="0">
                <a:latin typeface="Arial" charset="0"/>
                <a:cs typeface="Arial" charset="0"/>
              </a:rPr>
              <a:t>We will choose a value between </a:t>
            </a:r>
            <a:r>
              <a:rPr lang="en-US" altLang="en-US" smtClean="0">
                <a:latin typeface="Consolas" pitchFamily="49" charset="0"/>
                <a:cs typeface="Consolas" pitchFamily="49" charset="0"/>
              </a:rPr>
              <a:t>1</a:t>
            </a:r>
            <a:r>
              <a:rPr lang="en-US" altLang="en-US" smtClean="0">
                <a:latin typeface="Arial" charset="0"/>
                <a:cs typeface="Arial" charset="0"/>
              </a:rPr>
              <a:t> and </a:t>
            </a:r>
            <a:r>
              <a:rPr lang="en-CA" altLang="en-US" smtClean="0">
                <a:latin typeface="Arial" charset="0"/>
                <a:cs typeface="Arial" charset="0"/>
              </a:rPr>
              <a:t>⌊</a:t>
            </a:r>
            <a:r>
              <a:rPr lang="en-US" altLang="en-US" smtClean="0">
                <a:latin typeface="Times New Roman" pitchFamily="18" charset="0"/>
                <a:cs typeface="Times New Roman" pitchFamily="18" charset="0"/>
              </a:rPr>
              <a:t>lg(</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+ 1)</a:t>
            </a:r>
            <a:r>
              <a:rPr lang="en-CA" altLang="en-US" smtClean="0">
                <a:latin typeface="Arial" charset="0"/>
                <a:cs typeface="Arial" charset="0"/>
              </a:rPr>
              <a:t>⌋</a:t>
            </a:r>
            <a:r>
              <a:rPr lang="en-CA" altLang="en-US" smtClean="0">
                <a:latin typeface="Times New Roman" pitchFamily="18" charset="0"/>
                <a:cs typeface="Times New Roman" pitchFamily="18" charset="0"/>
              </a:rPr>
              <a:t> </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a:t>
            </a:r>
          </a:p>
          <a:p>
            <a:pPr lvl="1">
              <a:buFont typeface="Arial" charset="0"/>
              <a:buNone/>
            </a:pPr>
            <a:r>
              <a:rPr lang="en-US" altLang="en-US" smtClean="0">
                <a:latin typeface="Arial" charset="0"/>
                <a:cs typeface="Arial" charset="0"/>
              </a:rPr>
              <a:t>	Table 1.  For </a:t>
            </a:r>
            <a:r>
              <a:rPr lang="en-US" altLang="en-US" smtClean="0">
                <a:latin typeface="Times New Roman" pitchFamily="18" charset="0"/>
                <a:cs typeface="Times New Roman" pitchFamily="18" charset="0"/>
              </a:rPr>
              <a:t>7 </a:t>
            </a:r>
            <a:r>
              <a:rPr lang="en-CA" altLang="en-US" smtClean="0">
                <a:latin typeface="Times New Roman" pitchFamily="18" charset="0"/>
                <a:cs typeface="Times New Roman" pitchFamily="18" charset="0"/>
              </a:rPr>
              <a:t>≤</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&lt; 15</a:t>
            </a:r>
            <a:r>
              <a:rPr lang="en-US" altLang="en-US" smtClean="0">
                <a:latin typeface="Arial" charset="0"/>
                <a:cs typeface="Arial" charset="0"/>
              </a:rPr>
              <a:t> 	          Table 2.  For </a:t>
            </a:r>
            <a:r>
              <a:rPr lang="en-US" altLang="en-US" smtClean="0">
                <a:latin typeface="Times New Roman" pitchFamily="18" charset="0"/>
                <a:cs typeface="Times New Roman" pitchFamily="18" charset="0"/>
              </a:rPr>
              <a:t>15 </a:t>
            </a:r>
            <a:r>
              <a:rPr lang="en-CA" altLang="en-US" smtClean="0">
                <a:latin typeface="Times New Roman" pitchFamily="18" charset="0"/>
                <a:cs typeface="Times New Roman" pitchFamily="18" charset="0"/>
              </a:rPr>
              <a:t>≤</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 &lt; 31</a:t>
            </a:r>
            <a:endParaRPr lang="en-US" altLang="en-US" smtClean="0">
              <a:latin typeface="Arial" charset="0"/>
              <a:cs typeface="Arial" charset="0"/>
            </a:endParaRPr>
          </a:p>
        </p:txBody>
      </p:sp>
      <p:graphicFrame>
        <p:nvGraphicFramePr>
          <p:cNvPr id="13314" name="Object 4"/>
          <p:cNvGraphicFramePr>
            <a:graphicFrameLocks noChangeAspect="1"/>
          </p:cNvGraphicFramePr>
          <p:nvPr/>
        </p:nvGraphicFramePr>
        <p:xfrm>
          <a:off x="2051050" y="2276475"/>
          <a:ext cx="784225" cy="811213"/>
        </p:xfrm>
        <a:graphic>
          <a:graphicData uri="http://schemas.openxmlformats.org/presentationml/2006/ole">
            <mc:AlternateContent xmlns:mc="http://schemas.openxmlformats.org/markup-compatibility/2006">
              <mc:Choice xmlns:v="urn:schemas-microsoft-com:vml" Requires="v">
                <p:oleObj spid="_x0000_s25608" name="Equation" r:id="rId4" imgW="368280" imgH="380880" progId="Equation.DSMT4">
                  <p:embed/>
                </p:oleObj>
              </mc:Choice>
              <mc:Fallback>
                <p:oleObj name="Equation" r:id="rId4" imgW="368280" imgH="380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276475"/>
                        <a:ext cx="784225"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Table 4"/>
          <p:cNvGraphicFramePr>
            <a:graphicFrameLocks noGrp="1"/>
          </p:cNvGraphicFramePr>
          <p:nvPr/>
        </p:nvGraphicFramePr>
        <p:xfrm>
          <a:off x="1187450" y="4598988"/>
          <a:ext cx="2232025" cy="1482724"/>
        </p:xfrm>
        <a:graphic>
          <a:graphicData uri="http://schemas.openxmlformats.org/drawingml/2006/table">
            <a:tbl>
              <a:tblPr firstRow="1" bandRow="1">
                <a:tableStyleId>{2D5ABB26-0587-4C30-8999-92F81FD0307C}</a:tableStyleId>
              </a:tblPr>
              <a:tblGrid>
                <a:gridCol w="1008011"/>
                <a:gridCol w="1224014"/>
              </a:tblGrid>
              <a:tr h="370681">
                <a:tc>
                  <a:txBody>
                    <a:bodyPr/>
                    <a:lstStyle/>
                    <a:p>
                      <a:pPr algn="ctr"/>
                      <a:r>
                        <a:rPr lang="en-CA" sz="1800" b="1" dirty="0" smtClean="0"/>
                        <a:t>Height</a:t>
                      </a:r>
                      <a:endParaRPr lang="en-CA" sz="1800" b="1" dirty="0"/>
                    </a:p>
                  </a:txBody>
                  <a:tcPr marL="91431" marR="91431" marT="45700" marB="45700">
                    <a:lnB w="12700" cap="flat" cmpd="sng" algn="ctr">
                      <a:solidFill>
                        <a:schemeClr val="tx1"/>
                      </a:solidFill>
                      <a:prstDash val="solid"/>
                      <a:round/>
                      <a:headEnd type="none" w="med" len="med"/>
                      <a:tailEnd type="none" w="med" len="med"/>
                    </a:lnB>
                  </a:tcPr>
                </a:tc>
                <a:tc>
                  <a:txBody>
                    <a:bodyPr/>
                    <a:lstStyle/>
                    <a:p>
                      <a:pPr algn="ctr"/>
                      <a:r>
                        <a:rPr lang="en-CA" sz="1800" b="1" dirty="0" smtClean="0"/>
                        <a:t>Probability</a:t>
                      </a:r>
                      <a:endParaRPr lang="en-CA" sz="1800" b="1" dirty="0"/>
                    </a:p>
                  </a:txBody>
                  <a:tcPr marL="91431" marR="91431" marT="45700" marB="45700">
                    <a:lnB w="12700" cap="flat" cmpd="sng" algn="ctr">
                      <a:solidFill>
                        <a:schemeClr val="tx1"/>
                      </a:solidFill>
                      <a:prstDash val="solid"/>
                      <a:round/>
                      <a:headEnd type="none" w="med" len="med"/>
                      <a:tailEnd type="none" w="med" len="med"/>
                    </a:lnB>
                  </a:tcPr>
                </a:tc>
              </a:tr>
              <a:tr h="370681">
                <a:tc>
                  <a:txBody>
                    <a:bodyPr/>
                    <a:lstStyle/>
                    <a:p>
                      <a:pPr algn="ctr"/>
                      <a:r>
                        <a:rPr lang="en-CA" sz="1800" dirty="0" smtClean="0"/>
                        <a:t>1</a:t>
                      </a:r>
                      <a:endParaRPr lang="en-CA" sz="1800" dirty="0"/>
                    </a:p>
                  </a:txBody>
                  <a:tcPr marL="91431" marR="91431" marT="45700" marB="45700">
                    <a:lnT w="12700" cap="flat" cmpd="sng" algn="ctr">
                      <a:solidFill>
                        <a:schemeClr val="tx1"/>
                      </a:solidFill>
                      <a:prstDash val="solid"/>
                      <a:round/>
                      <a:headEnd type="none" w="med" len="med"/>
                      <a:tailEnd type="none" w="med" len="med"/>
                    </a:lnT>
                  </a:tcPr>
                </a:tc>
                <a:tc>
                  <a:txBody>
                    <a:bodyPr/>
                    <a:lstStyle/>
                    <a:p>
                      <a:pPr algn="ctr"/>
                      <a:r>
                        <a:rPr lang="en-CA" sz="1800" dirty="0" smtClean="0"/>
                        <a:t>4/7</a:t>
                      </a:r>
                      <a:endParaRPr lang="en-CA" sz="1800" dirty="0"/>
                    </a:p>
                  </a:txBody>
                  <a:tcPr marL="91431" marR="91431" marT="45700" marB="45700">
                    <a:lnT w="12700" cap="flat" cmpd="sng" algn="ctr">
                      <a:solidFill>
                        <a:schemeClr val="tx1"/>
                      </a:solidFill>
                      <a:prstDash val="solid"/>
                      <a:round/>
                      <a:headEnd type="none" w="med" len="med"/>
                      <a:tailEnd type="none" w="med" len="med"/>
                    </a:lnT>
                  </a:tcPr>
                </a:tc>
              </a:tr>
              <a:tr h="370681">
                <a:tc>
                  <a:txBody>
                    <a:bodyPr/>
                    <a:lstStyle/>
                    <a:p>
                      <a:pPr algn="ctr"/>
                      <a:r>
                        <a:rPr lang="en-CA" sz="1800" dirty="0" smtClean="0"/>
                        <a:t>2</a:t>
                      </a:r>
                      <a:endParaRPr lang="en-CA" sz="1800" dirty="0"/>
                    </a:p>
                  </a:txBody>
                  <a:tcPr marL="91431" marR="91431" marT="45700" marB="45700"/>
                </a:tc>
                <a:tc>
                  <a:txBody>
                    <a:bodyPr/>
                    <a:lstStyle/>
                    <a:p>
                      <a:pPr algn="ctr"/>
                      <a:r>
                        <a:rPr lang="en-CA" sz="1800" dirty="0" smtClean="0"/>
                        <a:t>2/7</a:t>
                      </a:r>
                      <a:endParaRPr lang="en-CA" sz="1800" dirty="0"/>
                    </a:p>
                  </a:txBody>
                  <a:tcPr marL="91431" marR="91431" marT="45700" marB="45700"/>
                </a:tc>
              </a:tr>
              <a:tr h="370681">
                <a:tc>
                  <a:txBody>
                    <a:bodyPr/>
                    <a:lstStyle/>
                    <a:p>
                      <a:pPr algn="ctr"/>
                      <a:r>
                        <a:rPr lang="en-CA" sz="1800" dirty="0" smtClean="0"/>
                        <a:t>3</a:t>
                      </a:r>
                      <a:endParaRPr lang="en-CA" sz="1800" dirty="0"/>
                    </a:p>
                  </a:txBody>
                  <a:tcPr marL="91431" marR="91431" marT="45700" marB="45700"/>
                </a:tc>
                <a:tc>
                  <a:txBody>
                    <a:bodyPr/>
                    <a:lstStyle/>
                    <a:p>
                      <a:pPr algn="ctr"/>
                      <a:r>
                        <a:rPr lang="en-CA" sz="1800" dirty="0" smtClean="0"/>
                        <a:t>1/7</a:t>
                      </a:r>
                      <a:endParaRPr lang="en-CA" sz="1800" dirty="0"/>
                    </a:p>
                  </a:txBody>
                  <a:tcPr marL="91431" marR="91431" marT="45700" marB="45700"/>
                </a:tc>
              </a:tr>
            </a:tbl>
          </a:graphicData>
        </a:graphic>
      </p:graphicFrame>
      <p:graphicFrame>
        <p:nvGraphicFramePr>
          <p:cNvPr id="6" name="Table 5"/>
          <p:cNvGraphicFramePr>
            <a:graphicFrameLocks noGrp="1"/>
          </p:cNvGraphicFramePr>
          <p:nvPr/>
        </p:nvGraphicFramePr>
        <p:xfrm>
          <a:off x="4716463" y="4598988"/>
          <a:ext cx="2232025" cy="1854200"/>
        </p:xfrm>
        <a:graphic>
          <a:graphicData uri="http://schemas.openxmlformats.org/drawingml/2006/table">
            <a:tbl>
              <a:tblPr firstRow="1" bandRow="1">
                <a:tableStyleId>{2D5ABB26-0587-4C30-8999-92F81FD0307C}</a:tableStyleId>
              </a:tblPr>
              <a:tblGrid>
                <a:gridCol w="1008011"/>
                <a:gridCol w="1224014"/>
              </a:tblGrid>
              <a:tr h="370840">
                <a:tc>
                  <a:txBody>
                    <a:bodyPr/>
                    <a:lstStyle/>
                    <a:p>
                      <a:pPr algn="ctr"/>
                      <a:r>
                        <a:rPr lang="en-CA" b="1" dirty="0" smtClean="0"/>
                        <a:t>Height</a:t>
                      </a:r>
                      <a:endParaRPr lang="en-CA" b="1" dirty="0"/>
                    </a:p>
                  </a:txBody>
                  <a:tcPr marL="91431" marR="91431">
                    <a:lnB w="12700" cap="flat" cmpd="sng" algn="ctr">
                      <a:solidFill>
                        <a:schemeClr val="tx1"/>
                      </a:solidFill>
                      <a:prstDash val="solid"/>
                      <a:round/>
                      <a:headEnd type="none" w="med" len="med"/>
                      <a:tailEnd type="none" w="med" len="med"/>
                    </a:lnB>
                  </a:tcPr>
                </a:tc>
                <a:tc>
                  <a:txBody>
                    <a:bodyPr/>
                    <a:lstStyle/>
                    <a:p>
                      <a:pPr algn="ctr"/>
                      <a:r>
                        <a:rPr lang="en-CA" b="1" dirty="0" smtClean="0"/>
                        <a:t>Probability</a:t>
                      </a:r>
                      <a:endParaRPr lang="en-CA" b="1" dirty="0"/>
                    </a:p>
                  </a:txBody>
                  <a:tcPr marL="91431" marR="91431">
                    <a:lnB w="12700" cap="flat" cmpd="sng" algn="ctr">
                      <a:solidFill>
                        <a:schemeClr val="tx1"/>
                      </a:solidFill>
                      <a:prstDash val="solid"/>
                      <a:round/>
                      <a:headEnd type="none" w="med" len="med"/>
                      <a:tailEnd type="none" w="med" len="med"/>
                    </a:lnB>
                  </a:tcPr>
                </a:tc>
              </a:tr>
              <a:tr h="370840">
                <a:tc>
                  <a:txBody>
                    <a:bodyPr/>
                    <a:lstStyle/>
                    <a:p>
                      <a:pPr algn="ctr"/>
                      <a:r>
                        <a:rPr lang="en-CA" dirty="0" smtClean="0"/>
                        <a:t>1</a:t>
                      </a:r>
                      <a:endParaRPr lang="en-CA" dirty="0"/>
                    </a:p>
                  </a:txBody>
                  <a:tcPr marL="91431" marR="91431">
                    <a:lnT w="12700" cap="flat" cmpd="sng" algn="ctr">
                      <a:solidFill>
                        <a:schemeClr val="tx1"/>
                      </a:solidFill>
                      <a:prstDash val="solid"/>
                      <a:round/>
                      <a:headEnd type="none" w="med" len="med"/>
                      <a:tailEnd type="none" w="med" len="med"/>
                    </a:lnT>
                  </a:tcPr>
                </a:tc>
                <a:tc>
                  <a:txBody>
                    <a:bodyPr/>
                    <a:lstStyle/>
                    <a:p>
                      <a:pPr algn="ctr"/>
                      <a:r>
                        <a:rPr lang="en-CA" dirty="0" smtClean="0"/>
                        <a:t>8/15</a:t>
                      </a:r>
                      <a:endParaRPr lang="en-CA" dirty="0"/>
                    </a:p>
                  </a:txBody>
                  <a:tcPr marL="91431" marR="91431">
                    <a:lnT w="12700" cap="flat" cmpd="sng" algn="ctr">
                      <a:solidFill>
                        <a:schemeClr val="tx1"/>
                      </a:solidFill>
                      <a:prstDash val="solid"/>
                      <a:round/>
                      <a:headEnd type="none" w="med" len="med"/>
                      <a:tailEnd type="none" w="med" len="med"/>
                    </a:lnT>
                  </a:tcPr>
                </a:tc>
              </a:tr>
              <a:tr h="370840">
                <a:tc>
                  <a:txBody>
                    <a:bodyPr/>
                    <a:lstStyle/>
                    <a:p>
                      <a:pPr algn="ctr"/>
                      <a:r>
                        <a:rPr lang="en-CA" dirty="0" smtClean="0"/>
                        <a:t>2</a:t>
                      </a:r>
                      <a:endParaRPr lang="en-CA" dirty="0"/>
                    </a:p>
                  </a:txBody>
                  <a:tcPr marL="91431" marR="91431"/>
                </a:tc>
                <a:tc>
                  <a:txBody>
                    <a:bodyPr/>
                    <a:lstStyle/>
                    <a:p>
                      <a:pPr algn="ctr"/>
                      <a:r>
                        <a:rPr lang="en-CA" dirty="0" smtClean="0"/>
                        <a:t>4/15</a:t>
                      </a:r>
                      <a:endParaRPr lang="en-CA" dirty="0"/>
                    </a:p>
                  </a:txBody>
                  <a:tcPr marL="91431" marR="91431"/>
                </a:tc>
              </a:tr>
              <a:tr h="370840">
                <a:tc>
                  <a:txBody>
                    <a:bodyPr/>
                    <a:lstStyle/>
                    <a:p>
                      <a:pPr algn="ctr"/>
                      <a:r>
                        <a:rPr lang="en-CA" dirty="0" smtClean="0"/>
                        <a:t>3</a:t>
                      </a:r>
                      <a:endParaRPr lang="en-CA" dirty="0"/>
                    </a:p>
                  </a:txBody>
                  <a:tcPr marL="91431" marR="91431"/>
                </a:tc>
                <a:tc>
                  <a:txBody>
                    <a:bodyPr/>
                    <a:lstStyle/>
                    <a:p>
                      <a:pPr algn="ctr"/>
                      <a:r>
                        <a:rPr lang="en-CA" dirty="0" smtClean="0"/>
                        <a:t>2/15</a:t>
                      </a:r>
                      <a:endParaRPr lang="en-CA" dirty="0"/>
                    </a:p>
                  </a:txBody>
                  <a:tcPr marL="91431" marR="91431"/>
                </a:tc>
              </a:tr>
              <a:tr h="370840">
                <a:tc>
                  <a:txBody>
                    <a:bodyPr/>
                    <a:lstStyle/>
                    <a:p>
                      <a:pPr algn="ctr"/>
                      <a:r>
                        <a:rPr lang="en-CA" dirty="0" smtClean="0"/>
                        <a:t>4</a:t>
                      </a:r>
                      <a:endParaRPr lang="en-CA" dirty="0"/>
                    </a:p>
                  </a:txBody>
                  <a:tcPr marL="91431" marR="91431"/>
                </a:tc>
                <a:tc>
                  <a:txBody>
                    <a:bodyPr/>
                    <a:lstStyle/>
                    <a:p>
                      <a:pPr algn="ctr"/>
                      <a:r>
                        <a:rPr lang="en-CA" dirty="0" smtClean="0"/>
                        <a:t>1/15</a:t>
                      </a:r>
                      <a:endParaRPr lang="en-CA" dirty="0"/>
                    </a:p>
                  </a:txBody>
                  <a:tcPr marL="91431" marR="91431"/>
                </a:tc>
              </a:tr>
            </a:tbl>
          </a:graphicData>
        </a:graphic>
      </p:graphicFrame>
    </p:spTree>
    <p:extLst>
      <p:ext uri="{BB962C8B-B14F-4D97-AF65-F5344CB8AC3E}">
        <p14:creationId xmlns:p14="http://schemas.microsoft.com/office/powerpoint/2010/main" val="21105877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smtClean="0">
                <a:latin typeface="Arial" charset="0"/>
                <a:cs typeface="Arial" charset="0"/>
              </a:rPr>
              <a:t>Skip lists</a:t>
            </a:r>
          </a:p>
        </p:txBody>
      </p:sp>
      <p:sp>
        <p:nvSpPr>
          <p:cNvPr id="819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get such a distribution, we need a</a:t>
            </a:r>
            <a:br>
              <a:rPr lang="en-US" altLang="en-US" smtClean="0">
                <a:latin typeface="Arial" charset="0"/>
                <a:cs typeface="Arial" charset="0"/>
              </a:rPr>
            </a:br>
            <a:r>
              <a:rPr lang="en-US" altLang="en-US" smtClean="0">
                <a:latin typeface="Arial" charset="0"/>
                <a:cs typeface="Arial" charset="0"/>
              </a:rPr>
              <a:t>number from </a:t>
            </a:r>
            <a:r>
              <a:rPr lang="en-US" altLang="en-US" smtClean="0">
                <a:latin typeface="Times New Roman" pitchFamily="18" charset="0"/>
                <a:cs typeface="Times New Roman" pitchFamily="18" charset="0"/>
              </a:rPr>
              <a:t>1</a:t>
            </a:r>
            <a:r>
              <a:rPr lang="en-US" altLang="en-US" smtClean="0">
                <a:latin typeface="Arial" charset="0"/>
                <a:cs typeface="Arial" charset="0"/>
              </a:rPr>
              <a:t> to </a:t>
            </a:r>
            <a:r>
              <a:rPr lang="en-US" altLang="en-US" smtClean="0">
                <a:latin typeface="Times New Roman" pitchFamily="18" charset="0"/>
                <a:cs typeface="Times New Roman" pitchFamily="18" charset="0"/>
              </a:rPr>
              <a:t>2</a:t>
            </a:r>
            <a:r>
              <a:rPr lang="en-US" altLang="en-US" i="1" baseline="30000" smtClean="0">
                <a:latin typeface="Times New Roman" pitchFamily="18" charset="0"/>
                <a:cs typeface="Times New Roman" pitchFamily="18" charset="0"/>
              </a:rPr>
              <a:t>h</a:t>
            </a:r>
            <a:r>
              <a:rPr lang="en-US" altLang="en-US" smtClean="0">
                <a:latin typeface="Times New Roman" pitchFamily="18" charset="0"/>
                <a:cs typeface="Times New Roman" pitchFamily="18" charset="0"/>
              </a:rPr>
              <a:t> – 1 </a:t>
            </a:r>
            <a:r>
              <a:rPr lang="en-US" altLang="en-US" smtClean="0">
                <a:latin typeface="Arial" charset="0"/>
                <a:cs typeface="Arial" charset="0"/>
              </a:rPr>
              <a:t>and determine</a:t>
            </a:r>
            <a:br>
              <a:rPr lang="en-US" altLang="en-US" smtClean="0">
                <a:latin typeface="Arial" charset="0"/>
                <a:cs typeface="Arial" charset="0"/>
              </a:rPr>
            </a:br>
            <a:r>
              <a:rPr lang="en-US" altLang="en-US" smtClean="0">
                <a:latin typeface="Arial" charset="0"/>
                <a:cs typeface="Arial" charset="0"/>
              </a:rPr>
              <a:t>the location of the least-significant bit</a:t>
            </a:r>
          </a:p>
          <a:p>
            <a:pPr>
              <a:buFont typeface="Arial" charset="0"/>
              <a:buNone/>
            </a:pPr>
            <a:r>
              <a:rPr lang="en-US" altLang="en-US" smtClean="0">
                <a:latin typeface="Arial" charset="0"/>
                <a:cs typeface="Arial" charset="0"/>
              </a:rPr>
              <a:t>	that is equal to 1 </a:t>
            </a:r>
          </a:p>
          <a:p>
            <a:pPr>
              <a:buFont typeface="Arial" charset="0"/>
              <a:buNone/>
            </a:pPr>
            <a:endParaRPr lang="en-US" altLang="en-US" smtClean="0">
              <a:latin typeface="Arial" charset="0"/>
              <a:cs typeface="Arial" charset="0"/>
            </a:endParaRPr>
          </a:p>
          <a:p>
            <a:pPr>
              <a:buFontTx/>
              <a:buNone/>
            </a:pPr>
            <a:endParaRPr lang="en-US" altLang="en-US" smtClean="0">
              <a:latin typeface="Arial" charset="0"/>
              <a:cs typeface="Arial" charset="0"/>
            </a:endParaRPr>
          </a:p>
        </p:txBody>
      </p:sp>
      <p:graphicFrame>
        <p:nvGraphicFramePr>
          <p:cNvPr id="6" name="Table 5"/>
          <p:cNvGraphicFramePr>
            <a:graphicFrameLocks noGrp="1"/>
          </p:cNvGraphicFramePr>
          <p:nvPr/>
        </p:nvGraphicFramePr>
        <p:xfrm>
          <a:off x="2411413" y="3527425"/>
          <a:ext cx="1439862" cy="2926000"/>
        </p:xfrm>
        <a:graphic>
          <a:graphicData uri="http://schemas.openxmlformats.org/drawingml/2006/table">
            <a:tbl>
              <a:tblPr firstRow="1" bandRow="1">
                <a:tableStyleId>{2D5ABB26-0587-4C30-8999-92F81FD0307C}</a:tableStyleId>
              </a:tblPr>
              <a:tblGrid>
                <a:gridCol w="719931"/>
                <a:gridCol w="719931"/>
              </a:tblGrid>
              <a:tr h="365720">
                <a:tc>
                  <a:txBody>
                    <a:bodyPr/>
                    <a:lstStyle/>
                    <a:p>
                      <a:pPr algn="ctr"/>
                      <a:r>
                        <a:rPr lang="en-CA" sz="1800" b="1" dirty="0" smtClean="0"/>
                        <a:t>Value</a:t>
                      </a:r>
                      <a:endParaRPr lang="en-CA" sz="1800" b="1" dirty="0"/>
                    </a:p>
                  </a:txBody>
                  <a:tcPr marL="91421" marR="91421" marT="45715" marB="45715">
                    <a:lnB w="12700" cap="flat" cmpd="sng" algn="ctr">
                      <a:solidFill>
                        <a:schemeClr val="tx1"/>
                      </a:solidFill>
                      <a:prstDash val="solid"/>
                      <a:round/>
                      <a:headEnd type="none" w="med" len="med"/>
                      <a:tailEnd type="none" w="med" len="med"/>
                    </a:lnB>
                  </a:tcPr>
                </a:tc>
                <a:tc>
                  <a:txBody>
                    <a:bodyPr/>
                    <a:lstStyle/>
                    <a:p>
                      <a:pPr algn="ctr"/>
                      <a:r>
                        <a:rPr lang="en-CA" sz="1800" b="1" i="1" dirty="0" smtClean="0">
                          <a:latin typeface="Times New Roman" pitchFamily="18" charset="0"/>
                          <a:cs typeface="Times New Roman" pitchFamily="18" charset="0"/>
                        </a:rPr>
                        <a:t>k</a:t>
                      </a:r>
                      <a:endParaRPr lang="en-CA" sz="1800" b="1" i="1" dirty="0">
                        <a:latin typeface="Times New Roman" pitchFamily="18" charset="0"/>
                        <a:cs typeface="Times New Roman" pitchFamily="18" charset="0"/>
                      </a:endParaRPr>
                    </a:p>
                  </a:txBody>
                  <a:tcPr marL="91421" marR="91421" marT="45715" marB="45715">
                    <a:lnB w="12700" cap="flat" cmpd="sng" algn="ctr">
                      <a:solidFill>
                        <a:schemeClr val="tx1"/>
                      </a:solidFill>
                      <a:prstDash val="solid"/>
                      <a:round/>
                      <a:headEnd type="none" w="med" len="med"/>
                      <a:tailEnd type="none" w="med" len="med"/>
                    </a:lnB>
                  </a:tcPr>
                </a:tc>
              </a:tr>
              <a:tr h="365720">
                <a:tc>
                  <a:txBody>
                    <a:bodyPr/>
                    <a:lstStyle/>
                    <a:p>
                      <a:pPr algn="ctr"/>
                      <a:r>
                        <a:rPr lang="en-CA" sz="1800" dirty="0" smtClean="0"/>
                        <a:t>00</a:t>
                      </a:r>
                      <a:r>
                        <a:rPr lang="en-CA" sz="1800" dirty="0" smtClean="0">
                          <a:solidFill>
                            <a:srgbClr val="FF0000"/>
                          </a:solidFill>
                        </a:rPr>
                        <a:t>1</a:t>
                      </a:r>
                      <a:endParaRPr lang="en-CA" sz="1800" dirty="0">
                        <a:solidFill>
                          <a:srgbClr val="FF0000"/>
                        </a:solidFill>
                      </a:endParaRPr>
                    </a:p>
                  </a:txBody>
                  <a:tcPr marL="91421" marR="91421" marT="45715" marB="45715">
                    <a:lnT w="12700" cap="flat" cmpd="sng" algn="ctr">
                      <a:solidFill>
                        <a:schemeClr val="tx1"/>
                      </a:solidFill>
                      <a:prstDash val="solid"/>
                      <a:round/>
                      <a:headEnd type="none" w="med" len="med"/>
                      <a:tailEnd type="none" w="med" len="med"/>
                    </a:lnT>
                  </a:tcPr>
                </a:tc>
                <a:tc>
                  <a:txBody>
                    <a:bodyPr/>
                    <a:lstStyle/>
                    <a:p>
                      <a:pPr algn="ctr"/>
                      <a:r>
                        <a:rPr lang="en-CA" sz="1800" dirty="0" smtClean="0"/>
                        <a:t>1</a:t>
                      </a:r>
                      <a:endParaRPr lang="en-CA" sz="1800" dirty="0"/>
                    </a:p>
                  </a:txBody>
                  <a:tcPr marL="91421" marR="91421" marT="45715" marB="45715">
                    <a:lnT w="12700" cap="flat" cmpd="sng" algn="ctr">
                      <a:solidFill>
                        <a:schemeClr val="tx1"/>
                      </a:solidFill>
                      <a:prstDash val="solid"/>
                      <a:round/>
                      <a:headEnd type="none" w="med" len="med"/>
                      <a:tailEnd type="none" w="med" len="med"/>
                    </a:lnT>
                  </a:tcPr>
                </a:tc>
              </a:tr>
              <a:tr h="365720">
                <a:tc>
                  <a:txBody>
                    <a:bodyPr/>
                    <a:lstStyle/>
                    <a:p>
                      <a:pPr algn="ctr"/>
                      <a:r>
                        <a:rPr lang="en-CA" sz="1800" dirty="0" smtClean="0"/>
                        <a:t>0</a:t>
                      </a:r>
                      <a:r>
                        <a:rPr lang="en-CA" sz="1800" dirty="0" smtClean="0">
                          <a:solidFill>
                            <a:srgbClr val="FF0000"/>
                          </a:solidFill>
                        </a:rPr>
                        <a:t>1</a:t>
                      </a:r>
                      <a:r>
                        <a:rPr lang="en-CA" sz="1800" dirty="0" smtClean="0"/>
                        <a:t>0</a:t>
                      </a:r>
                      <a:endParaRPr lang="en-CA" sz="1800" dirty="0"/>
                    </a:p>
                  </a:txBody>
                  <a:tcPr marL="91421" marR="91421" marT="45715" marB="45715"/>
                </a:tc>
                <a:tc>
                  <a:txBody>
                    <a:bodyPr/>
                    <a:lstStyle/>
                    <a:p>
                      <a:pPr algn="ctr"/>
                      <a:r>
                        <a:rPr lang="en-CA" sz="1800" dirty="0" smtClean="0"/>
                        <a:t>2</a:t>
                      </a:r>
                      <a:endParaRPr lang="en-CA" sz="1800" dirty="0"/>
                    </a:p>
                  </a:txBody>
                  <a:tcPr marL="91421" marR="91421" marT="45715" marB="45715"/>
                </a:tc>
              </a:tr>
              <a:tr h="365720">
                <a:tc>
                  <a:txBody>
                    <a:bodyPr/>
                    <a:lstStyle/>
                    <a:p>
                      <a:pPr algn="ctr"/>
                      <a:r>
                        <a:rPr lang="en-CA" sz="1800" dirty="0" smtClean="0"/>
                        <a:t>01</a:t>
                      </a:r>
                      <a:r>
                        <a:rPr lang="en-CA" sz="1800" dirty="0" smtClean="0">
                          <a:solidFill>
                            <a:srgbClr val="FF0000"/>
                          </a:solidFill>
                        </a:rPr>
                        <a:t>1</a:t>
                      </a:r>
                      <a:endParaRPr lang="en-CA" sz="1800" dirty="0" smtClean="0"/>
                    </a:p>
                  </a:txBody>
                  <a:tcPr marL="91421" marR="91421" marT="45715" marB="45715"/>
                </a:tc>
                <a:tc>
                  <a:txBody>
                    <a:bodyPr/>
                    <a:lstStyle/>
                    <a:p>
                      <a:pPr algn="ctr"/>
                      <a:r>
                        <a:rPr lang="en-CA" sz="1800" dirty="0" smtClean="0"/>
                        <a:t>1</a:t>
                      </a:r>
                      <a:endParaRPr lang="en-CA" sz="1800" dirty="0"/>
                    </a:p>
                  </a:txBody>
                  <a:tcPr marL="91421" marR="91421" marT="45715" marB="45715"/>
                </a:tc>
              </a:tr>
              <a:tr h="365720">
                <a:tc>
                  <a:txBody>
                    <a:bodyPr/>
                    <a:lstStyle/>
                    <a:p>
                      <a:pPr algn="ctr"/>
                      <a:r>
                        <a:rPr lang="en-CA" sz="1800" dirty="0" smtClean="0">
                          <a:solidFill>
                            <a:srgbClr val="FF0000"/>
                          </a:solidFill>
                        </a:rPr>
                        <a:t>1</a:t>
                      </a:r>
                      <a:r>
                        <a:rPr lang="en-CA" sz="1800" dirty="0" smtClean="0"/>
                        <a:t>00</a:t>
                      </a:r>
                      <a:endParaRPr lang="en-CA" sz="1800" dirty="0"/>
                    </a:p>
                  </a:txBody>
                  <a:tcPr marL="91421" marR="91421" marT="45715" marB="45715"/>
                </a:tc>
                <a:tc>
                  <a:txBody>
                    <a:bodyPr/>
                    <a:lstStyle/>
                    <a:p>
                      <a:pPr algn="ctr"/>
                      <a:r>
                        <a:rPr lang="en-CA" sz="1800" dirty="0" smtClean="0"/>
                        <a:t>3</a:t>
                      </a:r>
                      <a:endParaRPr lang="en-CA" sz="1800" dirty="0"/>
                    </a:p>
                  </a:txBody>
                  <a:tcPr marL="91421" marR="91421" marT="45715" marB="45715"/>
                </a:tc>
              </a:tr>
              <a:tr h="365720">
                <a:tc>
                  <a:txBody>
                    <a:bodyPr/>
                    <a:lstStyle/>
                    <a:p>
                      <a:pPr algn="ctr"/>
                      <a:r>
                        <a:rPr lang="en-CA" sz="1800" dirty="0" smtClean="0"/>
                        <a:t>10</a:t>
                      </a:r>
                      <a:r>
                        <a:rPr lang="en-CA" sz="1800" dirty="0" smtClean="0">
                          <a:solidFill>
                            <a:srgbClr val="FF0000"/>
                          </a:solidFill>
                        </a:rPr>
                        <a:t>1</a:t>
                      </a:r>
                      <a:endParaRPr lang="en-CA" sz="1800" dirty="0"/>
                    </a:p>
                  </a:txBody>
                  <a:tcPr marL="91421" marR="91421" marT="45715" marB="45715"/>
                </a:tc>
                <a:tc>
                  <a:txBody>
                    <a:bodyPr/>
                    <a:lstStyle/>
                    <a:p>
                      <a:pPr algn="ctr"/>
                      <a:r>
                        <a:rPr lang="en-CA" sz="1800" dirty="0" smtClean="0"/>
                        <a:t>1</a:t>
                      </a:r>
                      <a:endParaRPr lang="en-CA" sz="1800" dirty="0"/>
                    </a:p>
                  </a:txBody>
                  <a:tcPr marL="91421" marR="91421" marT="45715" marB="45715"/>
                </a:tc>
              </a:tr>
              <a:tr h="365720">
                <a:tc>
                  <a:txBody>
                    <a:bodyPr/>
                    <a:lstStyle/>
                    <a:p>
                      <a:pPr algn="ctr"/>
                      <a:r>
                        <a:rPr lang="en-CA" sz="1800" dirty="0" smtClean="0"/>
                        <a:t>1</a:t>
                      </a:r>
                      <a:r>
                        <a:rPr lang="en-CA" sz="1800" dirty="0" smtClean="0">
                          <a:solidFill>
                            <a:srgbClr val="FF0000"/>
                          </a:solidFill>
                        </a:rPr>
                        <a:t>1</a:t>
                      </a:r>
                      <a:r>
                        <a:rPr lang="en-CA" sz="1800" dirty="0" smtClean="0"/>
                        <a:t>0</a:t>
                      </a:r>
                      <a:endParaRPr lang="en-CA" sz="1800" dirty="0"/>
                    </a:p>
                  </a:txBody>
                  <a:tcPr marL="91421" marR="91421" marT="45715" marB="45715"/>
                </a:tc>
                <a:tc>
                  <a:txBody>
                    <a:bodyPr/>
                    <a:lstStyle/>
                    <a:p>
                      <a:pPr algn="ctr"/>
                      <a:r>
                        <a:rPr lang="en-CA" sz="1800" dirty="0" smtClean="0"/>
                        <a:t>2</a:t>
                      </a:r>
                      <a:endParaRPr lang="en-CA" sz="1800" dirty="0"/>
                    </a:p>
                  </a:txBody>
                  <a:tcPr marL="91421" marR="91421" marT="45715" marB="45715"/>
                </a:tc>
              </a:tr>
              <a:tr h="365720">
                <a:tc>
                  <a:txBody>
                    <a:bodyPr/>
                    <a:lstStyle/>
                    <a:p>
                      <a:pPr algn="ctr"/>
                      <a:r>
                        <a:rPr lang="en-CA" sz="1800" dirty="0" smtClean="0"/>
                        <a:t>11</a:t>
                      </a:r>
                      <a:r>
                        <a:rPr lang="en-CA" sz="1800" dirty="0" smtClean="0">
                          <a:solidFill>
                            <a:srgbClr val="FF0000"/>
                          </a:solidFill>
                        </a:rPr>
                        <a:t>1</a:t>
                      </a:r>
                      <a:endParaRPr lang="en-CA" sz="1800" dirty="0"/>
                    </a:p>
                  </a:txBody>
                  <a:tcPr marL="91421" marR="91421" marT="45715" marB="45715"/>
                </a:tc>
                <a:tc>
                  <a:txBody>
                    <a:bodyPr/>
                    <a:lstStyle/>
                    <a:p>
                      <a:pPr algn="ctr"/>
                      <a:r>
                        <a:rPr lang="en-CA" sz="1800" dirty="0" smtClean="0"/>
                        <a:t>1</a:t>
                      </a:r>
                      <a:endParaRPr lang="en-CA" sz="1800" dirty="0"/>
                    </a:p>
                  </a:txBody>
                  <a:tcPr marL="91421" marR="91421" marT="45715" marB="45715"/>
                </a:tc>
              </a:tr>
            </a:tbl>
          </a:graphicData>
        </a:graphic>
      </p:graphicFrame>
      <p:graphicFrame>
        <p:nvGraphicFramePr>
          <p:cNvPr id="7" name="Table 6"/>
          <p:cNvGraphicFramePr>
            <a:graphicFrameLocks noGrp="1"/>
          </p:cNvGraphicFramePr>
          <p:nvPr/>
        </p:nvGraphicFramePr>
        <p:xfrm>
          <a:off x="6153150" y="744538"/>
          <a:ext cx="1511300" cy="5853120"/>
        </p:xfrm>
        <a:graphic>
          <a:graphicData uri="http://schemas.openxmlformats.org/drawingml/2006/table">
            <a:tbl>
              <a:tblPr firstRow="1" bandRow="1">
                <a:tableStyleId>{2D5ABB26-0587-4C30-8999-92F81FD0307C}</a:tableStyleId>
              </a:tblPr>
              <a:tblGrid>
                <a:gridCol w="863600"/>
                <a:gridCol w="647700"/>
              </a:tblGrid>
              <a:tr h="365820">
                <a:tc>
                  <a:txBody>
                    <a:bodyPr/>
                    <a:lstStyle/>
                    <a:p>
                      <a:pPr algn="ctr"/>
                      <a:r>
                        <a:rPr lang="en-CA" sz="1800" b="1" dirty="0" smtClean="0"/>
                        <a:t>Value</a:t>
                      </a:r>
                      <a:endParaRPr lang="en-CA" sz="1800" b="1" dirty="0"/>
                    </a:p>
                  </a:txBody>
                  <a:tcPr marL="91388" marR="91388" marT="45727" marB="45727">
                    <a:lnB w="12700" cap="flat" cmpd="sng" algn="ctr">
                      <a:solidFill>
                        <a:schemeClr val="tx1"/>
                      </a:solidFill>
                      <a:prstDash val="solid"/>
                      <a:round/>
                      <a:headEnd type="none" w="med" len="med"/>
                      <a:tailEnd type="none" w="med" len="med"/>
                    </a:lnB>
                  </a:tcPr>
                </a:tc>
                <a:tc>
                  <a:txBody>
                    <a:bodyPr/>
                    <a:lstStyle/>
                    <a:p>
                      <a:pPr algn="ctr"/>
                      <a:r>
                        <a:rPr lang="en-CA" sz="1800" b="1" i="1" dirty="0" smtClean="0">
                          <a:latin typeface="Times New Roman" pitchFamily="18" charset="0"/>
                          <a:cs typeface="Times New Roman" pitchFamily="18" charset="0"/>
                        </a:rPr>
                        <a:t>k</a:t>
                      </a:r>
                      <a:endParaRPr lang="en-CA" sz="1800" b="1" i="1" dirty="0">
                        <a:latin typeface="Times New Roman" pitchFamily="18" charset="0"/>
                        <a:cs typeface="Times New Roman" pitchFamily="18" charset="0"/>
                      </a:endParaRPr>
                    </a:p>
                  </a:txBody>
                  <a:tcPr marL="91388" marR="91388" marT="45727" marB="45727">
                    <a:lnB w="12700" cap="flat" cmpd="sng" algn="ctr">
                      <a:solidFill>
                        <a:schemeClr val="tx1"/>
                      </a:solidFill>
                      <a:prstDash val="solid"/>
                      <a:round/>
                      <a:headEnd type="none" w="med" len="med"/>
                      <a:tailEnd type="none" w="med" len="med"/>
                    </a:lnB>
                  </a:tcPr>
                </a:tc>
              </a:tr>
              <a:tr h="365820">
                <a:tc>
                  <a:txBody>
                    <a:bodyPr/>
                    <a:lstStyle/>
                    <a:p>
                      <a:pPr algn="ctr"/>
                      <a:r>
                        <a:rPr lang="en-CA" sz="1800" dirty="0" smtClean="0"/>
                        <a:t>000</a:t>
                      </a:r>
                      <a:r>
                        <a:rPr lang="en-CA" sz="1800" dirty="0" smtClean="0">
                          <a:solidFill>
                            <a:srgbClr val="FF0000"/>
                          </a:solidFill>
                        </a:rPr>
                        <a:t>1</a:t>
                      </a:r>
                      <a:endParaRPr lang="en-CA" sz="1800" dirty="0">
                        <a:solidFill>
                          <a:srgbClr val="FF0000"/>
                        </a:solidFill>
                      </a:endParaRPr>
                    </a:p>
                  </a:txBody>
                  <a:tcPr marL="91388" marR="91388" marT="45727" marB="45727">
                    <a:lnT w="12700" cap="flat" cmpd="sng" algn="ctr">
                      <a:solidFill>
                        <a:schemeClr val="tx1"/>
                      </a:solidFill>
                      <a:prstDash val="solid"/>
                      <a:round/>
                      <a:headEnd type="none" w="med" len="med"/>
                      <a:tailEnd type="none" w="med" len="med"/>
                    </a:lnT>
                  </a:tcPr>
                </a:tc>
                <a:tc>
                  <a:txBody>
                    <a:bodyPr/>
                    <a:lstStyle/>
                    <a:p>
                      <a:pPr algn="ctr"/>
                      <a:r>
                        <a:rPr lang="en-CA" sz="1800" dirty="0" smtClean="0"/>
                        <a:t>1</a:t>
                      </a:r>
                      <a:endParaRPr lang="en-CA" sz="1800" dirty="0"/>
                    </a:p>
                  </a:txBody>
                  <a:tcPr marL="91388" marR="91388" marT="45727" marB="45727">
                    <a:lnT w="12700" cap="flat" cmpd="sng" algn="ctr">
                      <a:solidFill>
                        <a:schemeClr val="tx1"/>
                      </a:solidFill>
                      <a:prstDash val="solid"/>
                      <a:round/>
                      <a:headEnd type="none" w="med" len="med"/>
                      <a:tailEnd type="none" w="med" len="med"/>
                    </a:lnT>
                  </a:tcPr>
                </a:tc>
              </a:tr>
              <a:tr h="365820">
                <a:tc>
                  <a:txBody>
                    <a:bodyPr/>
                    <a:lstStyle/>
                    <a:p>
                      <a:pPr algn="ctr"/>
                      <a:r>
                        <a:rPr lang="en-CA" sz="1800" dirty="0" smtClean="0"/>
                        <a:t>00</a:t>
                      </a:r>
                      <a:r>
                        <a:rPr lang="en-CA" sz="1800" dirty="0" smtClean="0">
                          <a:solidFill>
                            <a:srgbClr val="FF0000"/>
                          </a:solidFill>
                        </a:rPr>
                        <a:t>1</a:t>
                      </a:r>
                      <a:r>
                        <a:rPr lang="en-CA" sz="1800" dirty="0" smtClean="0"/>
                        <a:t>0</a:t>
                      </a:r>
                      <a:endParaRPr lang="en-CA" sz="1800" dirty="0"/>
                    </a:p>
                  </a:txBody>
                  <a:tcPr marL="91388" marR="91388" marT="45727" marB="45727"/>
                </a:tc>
                <a:tc>
                  <a:txBody>
                    <a:bodyPr/>
                    <a:lstStyle/>
                    <a:p>
                      <a:pPr algn="ctr"/>
                      <a:r>
                        <a:rPr lang="en-CA" sz="1800" dirty="0" smtClean="0"/>
                        <a:t>2</a:t>
                      </a:r>
                      <a:endParaRPr lang="en-CA" sz="1800" dirty="0"/>
                    </a:p>
                  </a:txBody>
                  <a:tcPr marL="91388" marR="91388" marT="45727" marB="45727"/>
                </a:tc>
              </a:tr>
              <a:tr h="365820">
                <a:tc>
                  <a:txBody>
                    <a:bodyPr/>
                    <a:lstStyle/>
                    <a:p>
                      <a:pPr algn="ctr"/>
                      <a:r>
                        <a:rPr lang="en-CA" sz="1800" dirty="0" smtClean="0"/>
                        <a:t>001</a:t>
                      </a:r>
                      <a:r>
                        <a:rPr lang="en-CA" sz="1800" dirty="0" smtClean="0">
                          <a:solidFill>
                            <a:srgbClr val="FF0000"/>
                          </a:solidFill>
                        </a:rPr>
                        <a:t>1</a:t>
                      </a:r>
                      <a:endParaRPr lang="en-CA" sz="1800" dirty="0" smtClean="0"/>
                    </a:p>
                  </a:txBody>
                  <a:tcPr marL="91388" marR="91388" marT="45727" marB="45727"/>
                </a:tc>
                <a:tc>
                  <a:txBody>
                    <a:bodyPr/>
                    <a:lstStyle/>
                    <a:p>
                      <a:pPr algn="ctr"/>
                      <a:r>
                        <a:rPr lang="en-CA" sz="1800" dirty="0" smtClean="0"/>
                        <a:t>1</a:t>
                      </a:r>
                      <a:endParaRPr lang="en-CA" sz="1800" dirty="0"/>
                    </a:p>
                  </a:txBody>
                  <a:tcPr marL="91388" marR="91388" marT="45727" marB="45727"/>
                </a:tc>
              </a:tr>
              <a:tr h="365820">
                <a:tc>
                  <a:txBody>
                    <a:bodyPr/>
                    <a:lstStyle/>
                    <a:p>
                      <a:pPr algn="ctr"/>
                      <a:r>
                        <a:rPr lang="en-CA" sz="1800" dirty="0" smtClean="0"/>
                        <a:t>0</a:t>
                      </a:r>
                      <a:r>
                        <a:rPr lang="en-CA" sz="1800" dirty="0" smtClean="0">
                          <a:solidFill>
                            <a:srgbClr val="FF0000"/>
                          </a:solidFill>
                        </a:rPr>
                        <a:t>1</a:t>
                      </a:r>
                      <a:r>
                        <a:rPr lang="en-CA" sz="1800" dirty="0" smtClean="0"/>
                        <a:t>00</a:t>
                      </a:r>
                      <a:endParaRPr lang="en-CA" sz="1800" dirty="0"/>
                    </a:p>
                  </a:txBody>
                  <a:tcPr marL="91388" marR="91388" marT="45727" marB="45727"/>
                </a:tc>
                <a:tc>
                  <a:txBody>
                    <a:bodyPr/>
                    <a:lstStyle/>
                    <a:p>
                      <a:pPr algn="ctr"/>
                      <a:r>
                        <a:rPr lang="en-CA" sz="1800" dirty="0" smtClean="0"/>
                        <a:t>3</a:t>
                      </a:r>
                      <a:endParaRPr lang="en-CA" sz="1800" dirty="0"/>
                    </a:p>
                  </a:txBody>
                  <a:tcPr marL="91388" marR="91388" marT="45727" marB="45727"/>
                </a:tc>
              </a:tr>
              <a:tr h="365820">
                <a:tc>
                  <a:txBody>
                    <a:bodyPr/>
                    <a:lstStyle/>
                    <a:p>
                      <a:pPr algn="ctr"/>
                      <a:r>
                        <a:rPr lang="en-CA" sz="1800" dirty="0" smtClean="0"/>
                        <a:t>010</a:t>
                      </a:r>
                      <a:r>
                        <a:rPr lang="en-CA" sz="1800" dirty="0" smtClean="0">
                          <a:solidFill>
                            <a:srgbClr val="FF0000"/>
                          </a:solidFill>
                        </a:rPr>
                        <a:t>1</a:t>
                      </a:r>
                      <a:endParaRPr lang="en-CA" sz="1800" dirty="0"/>
                    </a:p>
                  </a:txBody>
                  <a:tcPr marL="91388" marR="91388" marT="45727" marB="45727"/>
                </a:tc>
                <a:tc>
                  <a:txBody>
                    <a:bodyPr/>
                    <a:lstStyle/>
                    <a:p>
                      <a:pPr algn="ctr"/>
                      <a:r>
                        <a:rPr lang="en-CA" sz="1800" dirty="0" smtClean="0"/>
                        <a:t>1</a:t>
                      </a:r>
                      <a:endParaRPr lang="en-CA" sz="1800" dirty="0"/>
                    </a:p>
                  </a:txBody>
                  <a:tcPr marL="91388" marR="91388" marT="45727" marB="45727"/>
                </a:tc>
              </a:tr>
              <a:tr h="365820">
                <a:tc>
                  <a:txBody>
                    <a:bodyPr/>
                    <a:lstStyle/>
                    <a:p>
                      <a:pPr algn="ctr"/>
                      <a:r>
                        <a:rPr lang="en-CA" sz="1800" dirty="0" smtClean="0"/>
                        <a:t>01</a:t>
                      </a:r>
                      <a:r>
                        <a:rPr lang="en-CA" sz="1800" dirty="0" smtClean="0">
                          <a:solidFill>
                            <a:srgbClr val="FF0000"/>
                          </a:solidFill>
                        </a:rPr>
                        <a:t>1</a:t>
                      </a:r>
                      <a:r>
                        <a:rPr lang="en-CA" sz="1800" dirty="0" smtClean="0"/>
                        <a:t>0</a:t>
                      </a:r>
                      <a:endParaRPr lang="en-CA" sz="1800" dirty="0"/>
                    </a:p>
                  </a:txBody>
                  <a:tcPr marL="91388" marR="91388" marT="45727" marB="45727"/>
                </a:tc>
                <a:tc>
                  <a:txBody>
                    <a:bodyPr/>
                    <a:lstStyle/>
                    <a:p>
                      <a:pPr algn="ctr"/>
                      <a:r>
                        <a:rPr lang="en-CA" sz="1800" dirty="0" smtClean="0"/>
                        <a:t>2</a:t>
                      </a:r>
                      <a:endParaRPr lang="en-CA" sz="1800" dirty="0"/>
                    </a:p>
                  </a:txBody>
                  <a:tcPr marL="91388" marR="91388" marT="45727" marB="45727"/>
                </a:tc>
              </a:tr>
              <a:tr h="365820">
                <a:tc>
                  <a:txBody>
                    <a:bodyPr/>
                    <a:lstStyle/>
                    <a:p>
                      <a:pPr algn="ctr"/>
                      <a:r>
                        <a:rPr lang="en-CA" sz="1800" dirty="0" smtClean="0"/>
                        <a:t>011</a:t>
                      </a:r>
                      <a:r>
                        <a:rPr lang="en-CA" sz="1800" dirty="0" smtClean="0">
                          <a:solidFill>
                            <a:srgbClr val="FF0000"/>
                          </a:solidFill>
                        </a:rPr>
                        <a:t>1</a:t>
                      </a:r>
                      <a:endParaRPr lang="en-CA" sz="1800" dirty="0"/>
                    </a:p>
                  </a:txBody>
                  <a:tcPr marL="91388" marR="91388" marT="45727" marB="45727"/>
                </a:tc>
                <a:tc>
                  <a:txBody>
                    <a:bodyPr/>
                    <a:lstStyle/>
                    <a:p>
                      <a:pPr algn="ctr"/>
                      <a:r>
                        <a:rPr lang="en-CA" sz="1800" dirty="0" smtClean="0"/>
                        <a:t>1</a:t>
                      </a:r>
                      <a:endParaRPr lang="en-CA" sz="1800" dirty="0"/>
                    </a:p>
                  </a:txBody>
                  <a:tcPr marL="91388" marR="91388" marT="45727" marB="45727"/>
                </a:tc>
              </a:tr>
              <a:tr h="365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dirty="0" smtClean="0">
                          <a:solidFill>
                            <a:srgbClr val="FF0000"/>
                          </a:solidFill>
                        </a:rPr>
                        <a:t>1</a:t>
                      </a:r>
                      <a:r>
                        <a:rPr lang="en-CA" sz="1800" dirty="0" smtClean="0">
                          <a:solidFill>
                            <a:schemeClr val="tx1"/>
                          </a:solidFill>
                        </a:rPr>
                        <a:t>000</a:t>
                      </a:r>
                    </a:p>
                  </a:txBody>
                  <a:tcPr marL="91388" marR="91388" marT="45727" marB="45727"/>
                </a:tc>
                <a:tc>
                  <a:txBody>
                    <a:bodyPr/>
                    <a:lstStyle/>
                    <a:p>
                      <a:pPr algn="ctr"/>
                      <a:r>
                        <a:rPr lang="en-CA" sz="1800" dirty="0" smtClean="0"/>
                        <a:t>4</a:t>
                      </a:r>
                      <a:endParaRPr lang="en-CA" sz="1800" dirty="0"/>
                    </a:p>
                  </a:txBody>
                  <a:tcPr marL="91388" marR="91388" marT="45727" marB="45727"/>
                </a:tc>
              </a:tr>
              <a:tr h="365820">
                <a:tc>
                  <a:txBody>
                    <a:bodyPr/>
                    <a:lstStyle/>
                    <a:p>
                      <a:pPr algn="ctr"/>
                      <a:r>
                        <a:rPr lang="en-CA" sz="1800" dirty="0" smtClean="0"/>
                        <a:t>100</a:t>
                      </a:r>
                      <a:r>
                        <a:rPr lang="en-CA" sz="1800" dirty="0" smtClean="0">
                          <a:solidFill>
                            <a:srgbClr val="FF0000"/>
                          </a:solidFill>
                        </a:rPr>
                        <a:t>1</a:t>
                      </a:r>
                      <a:endParaRPr lang="en-CA" sz="1800" dirty="0">
                        <a:solidFill>
                          <a:srgbClr val="FF0000"/>
                        </a:solidFill>
                      </a:endParaRPr>
                    </a:p>
                  </a:txBody>
                  <a:tcPr marL="91388" marR="91388" marT="45727" marB="45727"/>
                </a:tc>
                <a:tc>
                  <a:txBody>
                    <a:bodyPr/>
                    <a:lstStyle/>
                    <a:p>
                      <a:pPr algn="ctr"/>
                      <a:r>
                        <a:rPr lang="en-CA" sz="1800" dirty="0" smtClean="0"/>
                        <a:t>1</a:t>
                      </a:r>
                      <a:endParaRPr lang="en-CA" sz="1800" dirty="0"/>
                    </a:p>
                  </a:txBody>
                  <a:tcPr marL="91388" marR="91388" marT="45727" marB="45727"/>
                </a:tc>
              </a:tr>
              <a:tr h="365820">
                <a:tc>
                  <a:txBody>
                    <a:bodyPr/>
                    <a:lstStyle/>
                    <a:p>
                      <a:pPr algn="ctr"/>
                      <a:r>
                        <a:rPr lang="en-CA" sz="1800" dirty="0" smtClean="0"/>
                        <a:t>10</a:t>
                      </a:r>
                      <a:r>
                        <a:rPr lang="en-CA" sz="1800" dirty="0" smtClean="0">
                          <a:solidFill>
                            <a:srgbClr val="FF0000"/>
                          </a:solidFill>
                        </a:rPr>
                        <a:t>1</a:t>
                      </a:r>
                      <a:r>
                        <a:rPr lang="en-CA" sz="1800" dirty="0" smtClean="0"/>
                        <a:t>0</a:t>
                      </a:r>
                      <a:endParaRPr lang="en-CA" sz="1800" dirty="0"/>
                    </a:p>
                  </a:txBody>
                  <a:tcPr marL="91388" marR="91388" marT="45727" marB="45727"/>
                </a:tc>
                <a:tc>
                  <a:txBody>
                    <a:bodyPr/>
                    <a:lstStyle/>
                    <a:p>
                      <a:pPr algn="ctr"/>
                      <a:r>
                        <a:rPr lang="en-CA" sz="1800" dirty="0" smtClean="0"/>
                        <a:t>2</a:t>
                      </a:r>
                      <a:endParaRPr lang="en-CA" sz="1800" dirty="0"/>
                    </a:p>
                  </a:txBody>
                  <a:tcPr marL="91388" marR="91388" marT="45727" marB="45727"/>
                </a:tc>
              </a:tr>
              <a:tr h="365820">
                <a:tc>
                  <a:txBody>
                    <a:bodyPr/>
                    <a:lstStyle/>
                    <a:p>
                      <a:pPr algn="ctr"/>
                      <a:r>
                        <a:rPr lang="en-CA" sz="1800" dirty="0" smtClean="0"/>
                        <a:t>101</a:t>
                      </a:r>
                      <a:r>
                        <a:rPr lang="en-CA" sz="1800" dirty="0" smtClean="0">
                          <a:solidFill>
                            <a:srgbClr val="FF0000"/>
                          </a:solidFill>
                        </a:rPr>
                        <a:t>1</a:t>
                      </a:r>
                      <a:endParaRPr lang="en-CA" sz="1800" dirty="0" smtClean="0"/>
                    </a:p>
                  </a:txBody>
                  <a:tcPr marL="91388" marR="91388" marT="45727" marB="45727"/>
                </a:tc>
                <a:tc>
                  <a:txBody>
                    <a:bodyPr/>
                    <a:lstStyle/>
                    <a:p>
                      <a:pPr algn="ctr"/>
                      <a:r>
                        <a:rPr lang="en-CA" sz="1800" dirty="0" smtClean="0"/>
                        <a:t>1</a:t>
                      </a:r>
                      <a:endParaRPr lang="en-CA" sz="1800" dirty="0"/>
                    </a:p>
                  </a:txBody>
                  <a:tcPr marL="91388" marR="91388" marT="45727" marB="45727"/>
                </a:tc>
              </a:tr>
              <a:tr h="365820">
                <a:tc>
                  <a:txBody>
                    <a:bodyPr/>
                    <a:lstStyle/>
                    <a:p>
                      <a:pPr algn="ctr"/>
                      <a:r>
                        <a:rPr lang="en-CA" sz="1800" dirty="0" smtClean="0"/>
                        <a:t>1</a:t>
                      </a:r>
                      <a:r>
                        <a:rPr lang="en-CA" sz="1800" dirty="0" smtClean="0">
                          <a:solidFill>
                            <a:srgbClr val="FF0000"/>
                          </a:solidFill>
                        </a:rPr>
                        <a:t>1</a:t>
                      </a:r>
                      <a:r>
                        <a:rPr lang="en-CA" sz="1800" dirty="0" smtClean="0"/>
                        <a:t>00</a:t>
                      </a:r>
                      <a:endParaRPr lang="en-CA" sz="1800" dirty="0"/>
                    </a:p>
                  </a:txBody>
                  <a:tcPr marL="91388" marR="91388" marT="45727" marB="45727"/>
                </a:tc>
                <a:tc>
                  <a:txBody>
                    <a:bodyPr/>
                    <a:lstStyle/>
                    <a:p>
                      <a:pPr algn="ctr"/>
                      <a:r>
                        <a:rPr lang="en-CA" sz="1800" dirty="0" smtClean="0"/>
                        <a:t>3</a:t>
                      </a:r>
                      <a:endParaRPr lang="en-CA" sz="1800" dirty="0"/>
                    </a:p>
                  </a:txBody>
                  <a:tcPr marL="91388" marR="91388" marT="45727" marB="45727"/>
                </a:tc>
              </a:tr>
              <a:tr h="365820">
                <a:tc>
                  <a:txBody>
                    <a:bodyPr/>
                    <a:lstStyle/>
                    <a:p>
                      <a:pPr algn="ctr"/>
                      <a:r>
                        <a:rPr lang="en-CA" sz="1800" dirty="0" smtClean="0"/>
                        <a:t>110</a:t>
                      </a:r>
                      <a:r>
                        <a:rPr lang="en-CA" sz="1800" dirty="0" smtClean="0">
                          <a:solidFill>
                            <a:srgbClr val="FF0000"/>
                          </a:solidFill>
                        </a:rPr>
                        <a:t>1</a:t>
                      </a:r>
                      <a:endParaRPr lang="en-CA" sz="1800" dirty="0"/>
                    </a:p>
                  </a:txBody>
                  <a:tcPr marL="91388" marR="91388" marT="45727" marB="45727"/>
                </a:tc>
                <a:tc>
                  <a:txBody>
                    <a:bodyPr/>
                    <a:lstStyle/>
                    <a:p>
                      <a:pPr algn="ctr"/>
                      <a:r>
                        <a:rPr lang="en-CA" sz="1800" dirty="0" smtClean="0"/>
                        <a:t>1</a:t>
                      </a:r>
                      <a:endParaRPr lang="en-CA" sz="1800" dirty="0"/>
                    </a:p>
                  </a:txBody>
                  <a:tcPr marL="91388" marR="91388" marT="45727" marB="45727"/>
                </a:tc>
              </a:tr>
              <a:tr h="365820">
                <a:tc>
                  <a:txBody>
                    <a:bodyPr/>
                    <a:lstStyle/>
                    <a:p>
                      <a:pPr algn="ctr"/>
                      <a:r>
                        <a:rPr lang="en-CA" sz="1800" dirty="0" smtClean="0"/>
                        <a:t>11</a:t>
                      </a:r>
                      <a:r>
                        <a:rPr lang="en-CA" sz="1800" dirty="0" smtClean="0">
                          <a:solidFill>
                            <a:srgbClr val="FF0000"/>
                          </a:solidFill>
                        </a:rPr>
                        <a:t>1</a:t>
                      </a:r>
                      <a:r>
                        <a:rPr lang="en-CA" sz="1800" dirty="0" smtClean="0"/>
                        <a:t>0</a:t>
                      </a:r>
                      <a:endParaRPr lang="en-CA" sz="1800" dirty="0"/>
                    </a:p>
                  </a:txBody>
                  <a:tcPr marL="91388" marR="91388" marT="45727" marB="45727"/>
                </a:tc>
                <a:tc>
                  <a:txBody>
                    <a:bodyPr/>
                    <a:lstStyle/>
                    <a:p>
                      <a:pPr algn="ctr"/>
                      <a:r>
                        <a:rPr lang="en-CA" sz="1800" dirty="0" smtClean="0"/>
                        <a:t>2</a:t>
                      </a:r>
                      <a:endParaRPr lang="en-CA" sz="1800" dirty="0"/>
                    </a:p>
                  </a:txBody>
                  <a:tcPr marL="91388" marR="91388" marT="45727" marB="45727"/>
                </a:tc>
              </a:tr>
              <a:tr h="365820">
                <a:tc>
                  <a:txBody>
                    <a:bodyPr/>
                    <a:lstStyle/>
                    <a:p>
                      <a:pPr algn="ctr"/>
                      <a:r>
                        <a:rPr lang="en-CA" sz="1800" dirty="0" smtClean="0"/>
                        <a:t>111</a:t>
                      </a:r>
                      <a:r>
                        <a:rPr lang="en-CA" sz="1800" dirty="0" smtClean="0">
                          <a:solidFill>
                            <a:srgbClr val="FF0000"/>
                          </a:solidFill>
                        </a:rPr>
                        <a:t>1</a:t>
                      </a:r>
                      <a:endParaRPr lang="en-CA" sz="1800" dirty="0"/>
                    </a:p>
                  </a:txBody>
                  <a:tcPr marL="91388" marR="91388" marT="45727" marB="45727"/>
                </a:tc>
                <a:tc>
                  <a:txBody>
                    <a:bodyPr/>
                    <a:lstStyle/>
                    <a:p>
                      <a:pPr algn="ctr"/>
                      <a:r>
                        <a:rPr lang="en-CA" sz="1800" dirty="0" smtClean="0"/>
                        <a:t>1</a:t>
                      </a:r>
                      <a:endParaRPr lang="en-CA" sz="1800" dirty="0"/>
                    </a:p>
                  </a:txBody>
                  <a:tcPr marL="91388" marR="91388" marT="45727" marB="45727"/>
                </a:tc>
              </a:tr>
            </a:tbl>
          </a:graphicData>
        </a:graphic>
      </p:graphicFrame>
      <p:sp>
        <p:nvSpPr>
          <p:cNvPr id="81976" name="Rectangle 7"/>
          <p:cNvSpPr>
            <a:spLocks noChangeArrowheads="1"/>
          </p:cNvSpPr>
          <p:nvPr/>
        </p:nvSpPr>
        <p:spPr bwMode="auto">
          <a:xfrm>
            <a:off x="2339975" y="3152775"/>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Table 1.  For </a:t>
            </a:r>
            <a:r>
              <a:rPr lang="en-US" altLang="en-US">
                <a:latin typeface="Times New Roman" pitchFamily="18" charset="0"/>
                <a:cs typeface="Times New Roman" pitchFamily="18" charset="0"/>
              </a:rPr>
              <a:t>7 </a:t>
            </a:r>
            <a:r>
              <a:rPr lang="en-CA" altLang="en-US">
                <a:latin typeface="Times New Roman" pitchFamily="18" charset="0"/>
                <a:cs typeface="Times New Roman" pitchFamily="18" charset="0"/>
              </a:rPr>
              <a:t>≤</a:t>
            </a:r>
            <a:r>
              <a:rPr lang="en-US" altLang="en-US">
                <a:latin typeface="Times New Roman" pitchFamily="18" charset="0"/>
                <a:cs typeface="Times New Roman" pitchFamily="18" charset="0"/>
              </a:rPr>
              <a:t> </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&lt; 15</a:t>
            </a:r>
            <a:endParaRPr lang="en-CA" altLang="en-US"/>
          </a:p>
        </p:txBody>
      </p:sp>
      <p:sp>
        <p:nvSpPr>
          <p:cNvPr id="81977" name="Rectangle 8"/>
          <p:cNvSpPr>
            <a:spLocks noChangeArrowheads="1"/>
          </p:cNvSpPr>
          <p:nvPr/>
        </p:nvSpPr>
        <p:spPr bwMode="auto">
          <a:xfrm>
            <a:off x="6153150" y="385763"/>
            <a:ext cx="2595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Table 2.  For </a:t>
            </a:r>
            <a:r>
              <a:rPr lang="en-US" altLang="en-US">
                <a:latin typeface="Times New Roman" pitchFamily="18" charset="0"/>
                <a:cs typeface="Times New Roman" pitchFamily="18" charset="0"/>
              </a:rPr>
              <a:t>15 </a:t>
            </a:r>
            <a:r>
              <a:rPr lang="en-CA" altLang="en-US">
                <a:latin typeface="Times New Roman" pitchFamily="18" charset="0"/>
                <a:cs typeface="Times New Roman" pitchFamily="18" charset="0"/>
              </a:rPr>
              <a:t>≤</a:t>
            </a:r>
            <a:r>
              <a:rPr lang="en-US" altLang="en-US">
                <a:latin typeface="Times New Roman" pitchFamily="18" charset="0"/>
                <a:cs typeface="Times New Roman" pitchFamily="18" charset="0"/>
              </a:rPr>
              <a:t> </a:t>
            </a:r>
            <a:r>
              <a:rPr lang="en-US" altLang="en-US" i="1">
                <a:latin typeface="Times New Roman" pitchFamily="18" charset="0"/>
                <a:cs typeface="Times New Roman" pitchFamily="18" charset="0"/>
              </a:rPr>
              <a:t>n</a:t>
            </a:r>
            <a:r>
              <a:rPr lang="en-US" altLang="en-US">
                <a:latin typeface="Times New Roman" pitchFamily="18" charset="0"/>
                <a:cs typeface="Times New Roman" pitchFamily="18" charset="0"/>
              </a:rPr>
              <a:t> &lt; 31</a:t>
            </a:r>
            <a:endParaRPr lang="en-CA" altLang="en-US"/>
          </a:p>
        </p:txBody>
      </p:sp>
    </p:spTree>
    <p:extLst>
      <p:ext uri="{BB962C8B-B14F-4D97-AF65-F5344CB8AC3E}">
        <p14:creationId xmlns:p14="http://schemas.microsoft.com/office/powerpoint/2010/main" val="12340327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82947" name="Rectangle 3"/>
          <p:cNvSpPr>
            <a:spLocks noGrp="1" noChangeArrowheads="1"/>
          </p:cNvSpPr>
          <p:nvPr>
            <p:ph type="body" idx="1"/>
          </p:nvPr>
        </p:nvSpPr>
        <p:spPr>
          <a:xfrm>
            <a:off x="457200" y="1600200"/>
            <a:ext cx="8686800" cy="4525963"/>
          </a:xfrm>
        </p:spPr>
        <p:txBody>
          <a:bodyPr/>
          <a:lstStyle/>
          <a:p>
            <a:pPr>
              <a:buFont typeface="Arial" charset="0"/>
              <a:buNone/>
            </a:pPr>
            <a:r>
              <a:rPr lang="en-US" altLang="en-US" smtClean="0">
                <a:latin typeface="Arial" charset="0"/>
                <a:cs typeface="Arial" charset="0"/>
              </a:rPr>
              <a:t>	This is relatively easy to program:</a:t>
            </a:r>
          </a:p>
          <a:p>
            <a:pPr lvl="1">
              <a:buFont typeface="Arial" charset="0"/>
              <a:buNone/>
            </a:pPr>
            <a:r>
              <a:rPr lang="en-US" altLang="en-US" sz="1600" smtClean="0">
                <a:latin typeface="Consolas" pitchFamily="49" charset="0"/>
                <a:cs typeface="Consolas" pitchFamily="49" charset="0"/>
              </a:rPr>
              <a:t>	int new_height() const {</a:t>
            </a:r>
          </a:p>
          <a:p>
            <a:pPr lvl="1">
              <a:buFont typeface="Arial" charset="0"/>
              <a:buNone/>
            </a:pPr>
            <a:r>
              <a:rPr lang="en-US" altLang="en-US" sz="1600" smtClean="0">
                <a:latin typeface="Consolas" pitchFamily="49" charset="0"/>
                <a:cs typeface="Consolas" pitchFamily="49" charset="0"/>
              </a:rPr>
              <a:t>	    int n = 1 &lt;&lt; height;</a:t>
            </a:r>
          </a:p>
          <a:p>
            <a:pPr lvl="1">
              <a:buFont typeface="Arial" charset="0"/>
              <a:buNone/>
            </a:pPr>
            <a:r>
              <a:rPr lang="en-US" altLang="en-US" sz="1600" smtClean="0">
                <a:latin typeface="Consolas" pitchFamily="49" charset="0"/>
                <a:cs typeface="Consolas" pitchFamily="49" charset="0"/>
              </a:rPr>
              <a:t>	    // Generate a random number between 1 and 2^height - 1, inclusive</a:t>
            </a:r>
          </a:p>
          <a:p>
            <a:pPr lvl="1">
              <a:buFont typeface="Arial" charset="0"/>
              <a:buNone/>
            </a:pPr>
            <a:r>
              <a:rPr lang="en-US" altLang="en-US" sz="1600" smtClean="0">
                <a:latin typeface="Consolas" pitchFamily="49" charset="0"/>
                <a:cs typeface="Consolas" pitchFamily="49" charset="0"/>
              </a:rPr>
              <a:t>	    int rand = ( lrand48() % (n - 1) ) + 1;</a:t>
            </a:r>
          </a:p>
          <a:p>
            <a:pPr lvl="1">
              <a:buFont typeface="Arial" charset="0"/>
              <a:buNone/>
            </a:pPr>
            <a:r>
              <a:rPr lang="en-US" altLang="en-US" sz="1600" smtClean="0">
                <a:latin typeface="Consolas" pitchFamily="49" charset="0"/>
                <a:cs typeface="Consolas" pitchFamily="49" charset="0"/>
              </a:rPr>
              <a:t>	    </a:t>
            </a:r>
          </a:p>
          <a:p>
            <a:pPr lvl="1">
              <a:buFont typeface="Arial" charset="0"/>
              <a:buNone/>
            </a:pPr>
            <a:r>
              <a:rPr lang="en-US" altLang="en-US" sz="1600" smtClean="0">
                <a:latin typeface="Consolas" pitchFamily="49" charset="0"/>
                <a:cs typeface="Consolas" pitchFamily="49" charset="0"/>
              </a:rPr>
              <a:t>	    // Starting with the least-significant bit, check if it equals 1</a:t>
            </a:r>
          </a:p>
          <a:p>
            <a:pPr lvl="1">
              <a:buFont typeface="Arial" charset="0"/>
              <a:buNone/>
            </a:pPr>
            <a:r>
              <a:rPr lang="en-US" altLang="en-US" sz="1600" smtClean="0">
                <a:latin typeface="Consolas" pitchFamily="49" charset="0"/>
                <a:cs typeface="Consolas" pitchFamily="49" charset="0"/>
              </a:rPr>
              <a:t>	    for ( int mask = 1, k = 1; true; mask &lt;&lt;= 1, ++k ) {</a:t>
            </a:r>
          </a:p>
          <a:p>
            <a:pPr lvl="1">
              <a:buFont typeface="Arial" charset="0"/>
              <a:buNone/>
            </a:pPr>
            <a:r>
              <a:rPr lang="en-US" altLang="en-US" sz="1600" smtClean="0">
                <a:latin typeface="Consolas" pitchFamily="49" charset="0"/>
                <a:cs typeface="Consolas" pitchFamily="49" charset="0"/>
              </a:rPr>
              <a:t>	        // If the bit is set to 1, return k</a:t>
            </a:r>
          </a:p>
          <a:p>
            <a:pPr lvl="1">
              <a:buFont typeface="Arial" charset="0"/>
              <a:buNone/>
            </a:pPr>
            <a:r>
              <a:rPr lang="en-US" altLang="en-US" sz="1600" smtClean="0">
                <a:latin typeface="Consolas" pitchFamily="49" charset="0"/>
                <a:cs typeface="Consolas" pitchFamily="49" charset="0"/>
              </a:rPr>
              <a:t>	        if ( rand &amp; mask ) {</a:t>
            </a:r>
          </a:p>
          <a:p>
            <a:pPr lvl="1">
              <a:buFont typeface="Arial" charset="0"/>
              <a:buNone/>
            </a:pPr>
            <a:r>
              <a:rPr lang="en-US" altLang="en-US" sz="1600" smtClean="0">
                <a:latin typeface="Consolas" pitchFamily="49" charset="0"/>
                <a:cs typeface="Consolas" pitchFamily="49" charset="0"/>
              </a:rPr>
              <a:t>	            return k;</a:t>
            </a:r>
          </a:p>
          <a:p>
            <a:pPr lvl="1">
              <a:buFont typeface="Arial" charset="0"/>
              <a:buNone/>
            </a:pPr>
            <a:r>
              <a:rPr lang="en-US" altLang="en-US" sz="1600" smtClean="0">
                <a:latin typeface="Consolas" pitchFamily="49" charset="0"/>
                <a:cs typeface="Consolas" pitchFamily="49" charset="0"/>
              </a:rPr>
              <a:t>	        }</a:t>
            </a:r>
          </a:p>
          <a:p>
            <a:pPr lvl="1">
              <a:buFont typeface="Arial" charset="0"/>
              <a:buNone/>
            </a:pPr>
            <a:r>
              <a:rPr lang="en-US" altLang="en-US" sz="1600" smtClean="0">
                <a:latin typeface="Consolas" pitchFamily="49" charset="0"/>
                <a:cs typeface="Consolas" pitchFamily="49" charset="0"/>
              </a:rPr>
              <a:t>	    }</a:t>
            </a:r>
          </a:p>
          <a:p>
            <a:pPr lvl="1">
              <a:buFont typeface="Arial" charset="0"/>
              <a:buNone/>
            </a:pPr>
            <a:endParaRPr lang="en-US" altLang="en-US" sz="1600" smtClean="0">
              <a:latin typeface="Consolas" pitchFamily="49" charset="0"/>
              <a:cs typeface="Consolas" pitchFamily="49" charset="0"/>
            </a:endParaRPr>
          </a:p>
          <a:p>
            <a:pPr lvl="1">
              <a:buFont typeface="Arial" charset="0"/>
              <a:buNone/>
            </a:pPr>
            <a:r>
              <a:rPr lang="en-US" altLang="en-US" sz="1600" smtClean="0">
                <a:latin typeface="Consolas" pitchFamily="49" charset="0"/>
                <a:cs typeface="Consolas" pitchFamily="49" charset="0"/>
              </a:rPr>
              <a:t>	    // This should never be executed:  requires #include &lt;cassert&gt;</a:t>
            </a:r>
          </a:p>
          <a:p>
            <a:pPr lvl="1">
              <a:buFont typeface="Arial" charset="0"/>
              <a:buNone/>
            </a:pPr>
            <a:r>
              <a:rPr lang="en-US" altLang="en-US" sz="1600" smtClean="0">
                <a:latin typeface="Consolas" pitchFamily="49" charset="0"/>
                <a:cs typeface="Consolas" pitchFamily="49" charset="0"/>
              </a:rPr>
              <a:t>	    assert( false );</a:t>
            </a:r>
          </a:p>
          <a:p>
            <a:pPr lvl="1">
              <a:buFont typeface="Arial" charset="0"/>
              <a:buNone/>
            </a:pPr>
            <a:r>
              <a:rPr lang="en-US" altLang="en-US" sz="1600" smtClean="0">
                <a:latin typeface="Consolas" pitchFamily="49" charset="0"/>
                <a:cs typeface="Consolas" pitchFamily="49" charset="0"/>
              </a:rPr>
              <a:t>	}</a:t>
            </a:r>
          </a:p>
        </p:txBody>
      </p:sp>
    </p:spTree>
    <p:extLst>
      <p:ext uri="{BB962C8B-B14F-4D97-AF65-F5344CB8AC3E}">
        <p14:creationId xmlns:p14="http://schemas.microsoft.com/office/powerpoint/2010/main" val="39053882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839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suppose we insert the following numbers into a skip list:</a:t>
            </a:r>
          </a:p>
          <a:p>
            <a:pPr algn="ctr">
              <a:buFont typeface="Arial" charset="0"/>
              <a:buNone/>
            </a:pPr>
            <a:r>
              <a:rPr lang="en-US" altLang="en-US" smtClean="0">
                <a:latin typeface="Arial" charset="0"/>
                <a:cs typeface="Arial" charset="0"/>
              </a:rPr>
              <a:t>	94, 28, 15, 45, 31, 52, 88, 76</a:t>
            </a:r>
          </a:p>
        </p:txBody>
      </p:sp>
    </p:spTree>
    <p:extLst>
      <p:ext uri="{BB962C8B-B14F-4D97-AF65-F5344CB8AC3E}">
        <p14:creationId xmlns:p14="http://schemas.microsoft.com/office/powerpoint/2010/main" val="25896308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849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first number, 94,  is placed into the list as if it were a sorted linked list</a:t>
            </a:r>
          </a:p>
        </p:txBody>
      </p:sp>
      <p:pic>
        <p:nvPicPr>
          <p:cNvPr id="84996" name="Picture 14" descr="C:\Users\dwharder\Desktop\q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1874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latin typeface="Arial" charset="0"/>
                <a:cs typeface="Arial" charset="0"/>
              </a:rPr>
              <a:t>Skip List Example</a:t>
            </a:r>
            <a:endParaRPr lang="en-CA" altLang="en-US" smtClean="0">
              <a:latin typeface="Arial" charset="0"/>
              <a:cs typeface="Arial" charset="0"/>
            </a:endParaRPr>
          </a:p>
        </p:txBody>
      </p:sp>
      <p:sp>
        <p:nvSpPr>
          <p:cNvPr id="86019" name="Content Placeholder 2"/>
          <p:cNvSpPr>
            <a:spLocks noGrp="1"/>
          </p:cNvSpPr>
          <p:nvPr>
            <p:ph idx="1"/>
          </p:nvPr>
        </p:nvSpPr>
        <p:spPr/>
        <p:txBody>
          <a:bodyPr/>
          <a:lstStyle/>
          <a:p>
            <a:pPr>
              <a:buFont typeface="Arial" charset="0"/>
              <a:buNone/>
            </a:pPr>
            <a:r>
              <a:rPr lang="en-US" altLang="en-US" smtClean="0">
                <a:latin typeface="Arial" charset="0"/>
                <a:cs typeface="Arial" charset="0"/>
              </a:rPr>
              <a:t>	The second number, 28, is also simply inserted into the correct location</a:t>
            </a:r>
          </a:p>
          <a:p>
            <a:endParaRPr lang="en-CA" altLang="en-US" smtClean="0">
              <a:latin typeface="Arial" charset="0"/>
              <a:cs typeface="Arial" charset="0"/>
            </a:endParaRPr>
          </a:p>
        </p:txBody>
      </p:sp>
      <p:pic>
        <p:nvPicPr>
          <p:cNvPr id="86020" name="Picture 15" descr="C:\Users\dwharder\Desktop\q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4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Random Numbers</a:t>
            </a:r>
          </a:p>
        </p:txBody>
      </p:sp>
      <p:sp>
        <p:nvSpPr>
          <p:cNvPr id="2662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Strategy 1:</a:t>
            </a:r>
          </a:p>
          <a:p>
            <a:pPr lvl="1"/>
            <a:r>
              <a:rPr lang="en-US" altLang="en-US" dirty="0" smtClean="0">
                <a:latin typeface="Arial" charset="0"/>
                <a:cs typeface="Arial" charset="0"/>
              </a:rPr>
              <a:t>Use the system clock</a:t>
            </a:r>
          </a:p>
          <a:p>
            <a:pPr>
              <a:buFont typeface="Arial" charset="0"/>
              <a:buNone/>
            </a:pPr>
            <a:r>
              <a:rPr lang="en-US" altLang="en-US" dirty="0" smtClean="0">
                <a:latin typeface="Arial" charset="0"/>
                <a:cs typeface="Arial" charset="0"/>
              </a:rPr>
              <a:t>	</a:t>
            </a:r>
          </a:p>
          <a:p>
            <a:pPr>
              <a:buFont typeface="Arial" charset="0"/>
              <a:buNone/>
            </a:pPr>
            <a:r>
              <a:rPr lang="en-US" altLang="en-US" dirty="0" smtClean="0">
                <a:latin typeface="Arial" charset="0"/>
                <a:cs typeface="Arial" charset="0"/>
              </a:rPr>
              <a:t>	This is very useful for picking one 5-decimal-digit number about once a day</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It is also very poor for picking many random numbers, as any program doing so will most likely do so periodically</a:t>
            </a:r>
          </a:p>
          <a:p>
            <a:pPr>
              <a:buFontTx/>
              <a:buNone/>
            </a:pPr>
            <a:endParaRPr lang="en-US" altLang="en-US" dirty="0" smtClean="0">
              <a:latin typeface="Arial" charset="0"/>
              <a:cs typeface="Arial" charset="0"/>
            </a:endParaRPr>
          </a:p>
        </p:txBody>
      </p:sp>
    </p:spTree>
    <p:extLst>
      <p:ext uri="{BB962C8B-B14F-4D97-AF65-F5344CB8AC3E}">
        <p14:creationId xmlns:p14="http://schemas.microsoft.com/office/powerpoint/2010/main" val="40886216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870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Now </a:t>
            </a:r>
            <a:r>
              <a:rPr lang="en-CA" altLang="en-US" smtClean="0">
                <a:latin typeface="Arial" charset="0"/>
                <a:cs typeface="Arial" charset="0"/>
              </a:rPr>
              <a:t>⌊</a:t>
            </a:r>
            <a:r>
              <a:rPr lang="en-US" altLang="en-US" smtClean="0">
                <a:latin typeface="Times New Roman" pitchFamily="18" charset="0"/>
                <a:cs typeface="Times New Roman" pitchFamily="18" charset="0"/>
              </a:rPr>
              <a:t>lg(3 + 1)</a:t>
            </a:r>
            <a:r>
              <a:rPr lang="en-CA" altLang="en-US" smtClean="0">
                <a:latin typeface="Arial" charset="0"/>
                <a:cs typeface="Arial" charset="0"/>
              </a:rPr>
              <a:t>⌋</a:t>
            </a:r>
            <a:r>
              <a:rPr lang="en-CA" altLang="en-US" smtClean="0">
                <a:latin typeface="Times New Roman" pitchFamily="18" charset="0"/>
                <a:cs typeface="Times New Roman" pitchFamily="18" charset="0"/>
              </a:rPr>
              <a:t> = 2</a:t>
            </a:r>
            <a:r>
              <a:rPr lang="en-US" altLang="en-US" smtClean="0">
                <a:latin typeface="Arial" charset="0"/>
                <a:cs typeface="Arial" charset="0"/>
              </a:rPr>
              <a:t>; hence for the third number, 15, we pick a random number between 1 and 3:  3 = 1</a:t>
            </a:r>
            <a:r>
              <a:rPr lang="en-US" altLang="en-US" smtClean="0">
                <a:solidFill>
                  <a:srgbClr val="FF0000"/>
                </a:solidFill>
                <a:latin typeface="Arial" charset="0"/>
                <a:cs typeface="Arial" charset="0"/>
              </a:rPr>
              <a:t>1</a:t>
            </a:r>
            <a:r>
              <a:rPr lang="en-US" altLang="en-US" baseline="-25000" smtClean="0">
                <a:latin typeface="Arial" charset="0"/>
                <a:cs typeface="Arial" charset="0"/>
              </a:rPr>
              <a:t>2</a:t>
            </a:r>
            <a:endParaRPr lang="en-US" altLang="en-US" smtClean="0">
              <a:latin typeface="Arial" charset="0"/>
              <a:cs typeface="Arial" charset="0"/>
            </a:endParaRPr>
          </a:p>
        </p:txBody>
      </p:sp>
      <p:pic>
        <p:nvPicPr>
          <p:cNvPr id="87044" name="Picture 16" descr="C:\Users\dwharder\Desktop\q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7217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88067"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Similarly with </a:t>
            </a:r>
            <a:r>
              <a:rPr lang="en-US" altLang="en-US" smtClean="0">
                <a:latin typeface="Arial" charset="0"/>
                <a:cs typeface="Arial" charset="0"/>
              </a:rPr>
              <a:t>for the next number, 45, we pick a random number between 1 and 3:  1 = 0</a:t>
            </a:r>
            <a:r>
              <a:rPr lang="en-US" altLang="en-US" smtClean="0">
                <a:solidFill>
                  <a:srgbClr val="FF0000"/>
                </a:solidFill>
                <a:latin typeface="Arial" charset="0"/>
                <a:cs typeface="Arial" charset="0"/>
              </a:rPr>
              <a:t>1</a:t>
            </a:r>
            <a:r>
              <a:rPr lang="en-US" altLang="en-US" baseline="-25000" smtClean="0">
                <a:latin typeface="Arial" charset="0"/>
                <a:cs typeface="Arial" charset="0"/>
              </a:rPr>
              <a:t>2</a:t>
            </a:r>
            <a:endParaRPr lang="en-US" altLang="en-US" smtClean="0">
              <a:latin typeface="Arial" charset="0"/>
              <a:cs typeface="Arial" charset="0"/>
            </a:endParaRPr>
          </a:p>
        </p:txBody>
      </p:sp>
      <p:pic>
        <p:nvPicPr>
          <p:cNvPr id="88068" name="Picture 17" descr="C:\Users\dwharder\Desktop\q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9360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890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When we insert 31, the random number was 2 = </a:t>
            </a:r>
            <a:r>
              <a:rPr lang="en-US" altLang="en-US" smtClean="0">
                <a:solidFill>
                  <a:srgbClr val="FF0000"/>
                </a:solidFill>
                <a:latin typeface="Arial" charset="0"/>
                <a:cs typeface="Arial" charset="0"/>
              </a:rPr>
              <a:t>1</a:t>
            </a:r>
            <a:r>
              <a:rPr lang="en-US" altLang="en-US" smtClean="0">
                <a:latin typeface="Arial" charset="0"/>
                <a:cs typeface="Arial" charset="0"/>
              </a:rPr>
              <a:t>0</a:t>
            </a:r>
            <a:r>
              <a:rPr lang="en-US" altLang="en-US" baseline="-25000" smtClean="0">
                <a:latin typeface="Arial" charset="0"/>
                <a:cs typeface="Arial" charset="0"/>
              </a:rPr>
              <a:t>2</a:t>
            </a:r>
            <a:r>
              <a:rPr lang="en-US" altLang="en-US" smtClean="0">
                <a:latin typeface="Arial" charset="0"/>
                <a:cs typeface="Arial" charset="0"/>
              </a:rPr>
              <a:t>:</a:t>
            </a:r>
          </a:p>
        </p:txBody>
      </p:sp>
      <p:pic>
        <p:nvPicPr>
          <p:cNvPr id="89092" name="Picture 18" descr="C:\Users\dwharder\Desktop\q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879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901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52, the random number is 3 = 1</a:t>
            </a:r>
            <a:r>
              <a:rPr lang="en-US" altLang="en-US" smtClean="0">
                <a:solidFill>
                  <a:srgbClr val="FF0000"/>
                </a:solidFill>
                <a:latin typeface="Arial" charset="0"/>
                <a:cs typeface="Arial" charset="0"/>
              </a:rPr>
              <a:t>1</a:t>
            </a:r>
            <a:r>
              <a:rPr lang="en-US" altLang="en-US" baseline="-25000" smtClean="0">
                <a:latin typeface="Arial" charset="0"/>
                <a:cs typeface="Arial" charset="0"/>
              </a:rPr>
              <a:t>2</a:t>
            </a:r>
            <a:r>
              <a:rPr lang="en-US" altLang="en-US" smtClean="0">
                <a:latin typeface="Arial" charset="0"/>
                <a:cs typeface="Arial" charset="0"/>
              </a:rPr>
              <a:t>:</a:t>
            </a:r>
          </a:p>
        </p:txBody>
      </p:sp>
      <p:pic>
        <p:nvPicPr>
          <p:cNvPr id="90116" name="Picture 19" descr="C:\Users\dwharder\Desktop\q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9404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911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Inserting 88, we find </a:t>
            </a:r>
            <a:r>
              <a:rPr lang="en-CA" altLang="en-US" smtClean="0">
                <a:latin typeface="Arial" charset="0"/>
                <a:cs typeface="Arial" charset="0"/>
              </a:rPr>
              <a:t>⌊</a:t>
            </a:r>
            <a:r>
              <a:rPr lang="en-US" altLang="en-US" smtClean="0">
                <a:latin typeface="Times New Roman" pitchFamily="18" charset="0"/>
                <a:cs typeface="Times New Roman" pitchFamily="18" charset="0"/>
              </a:rPr>
              <a:t>lg(7 + 1)</a:t>
            </a:r>
            <a:r>
              <a:rPr lang="en-CA" altLang="en-US" smtClean="0">
                <a:latin typeface="Arial" charset="0"/>
                <a:cs typeface="Arial" charset="0"/>
              </a:rPr>
              <a:t>⌋</a:t>
            </a:r>
            <a:r>
              <a:rPr lang="en-CA" altLang="en-US" smtClean="0">
                <a:latin typeface="Times New Roman" pitchFamily="18" charset="0"/>
                <a:cs typeface="Times New Roman" pitchFamily="18" charset="0"/>
              </a:rPr>
              <a:t> = 3</a:t>
            </a:r>
            <a:r>
              <a:rPr lang="en-US" altLang="en-US" smtClean="0">
                <a:latin typeface="Arial" charset="0"/>
                <a:cs typeface="Arial" charset="0"/>
              </a:rPr>
              <a:t>:  5 = 10</a:t>
            </a:r>
            <a:r>
              <a:rPr lang="en-US" altLang="en-US" smtClean="0">
                <a:solidFill>
                  <a:srgbClr val="FF0000"/>
                </a:solidFill>
                <a:latin typeface="Arial" charset="0"/>
                <a:cs typeface="Arial" charset="0"/>
              </a:rPr>
              <a:t>1</a:t>
            </a:r>
            <a:r>
              <a:rPr lang="en-US" altLang="en-US" baseline="-25000" smtClean="0">
                <a:latin typeface="Arial" charset="0"/>
                <a:cs typeface="Arial" charset="0"/>
              </a:rPr>
              <a:t>2</a:t>
            </a:r>
            <a:r>
              <a:rPr lang="en-US" altLang="en-US" smtClean="0">
                <a:latin typeface="Arial" charset="0"/>
                <a:cs typeface="Arial" charset="0"/>
              </a:rPr>
              <a:t>:</a:t>
            </a:r>
          </a:p>
        </p:txBody>
      </p:sp>
      <p:pic>
        <p:nvPicPr>
          <p:cNvPr id="91140" name="Picture 20" descr="C:\Users\dwharder\Desktop\q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696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921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Inserting 76, the random number is 4 = </a:t>
            </a:r>
            <a:r>
              <a:rPr lang="en-US" altLang="en-US" smtClean="0">
                <a:solidFill>
                  <a:srgbClr val="FF0000"/>
                </a:solidFill>
                <a:latin typeface="Arial" charset="0"/>
                <a:cs typeface="Arial" charset="0"/>
              </a:rPr>
              <a:t>1</a:t>
            </a:r>
            <a:r>
              <a:rPr lang="en-US" altLang="en-US" smtClean="0">
                <a:latin typeface="Arial" charset="0"/>
                <a:cs typeface="Arial" charset="0"/>
              </a:rPr>
              <a:t>00</a:t>
            </a:r>
            <a:r>
              <a:rPr lang="en-US" altLang="en-US" baseline="-25000" smtClean="0">
                <a:latin typeface="Arial" charset="0"/>
                <a:cs typeface="Arial" charset="0"/>
              </a:rPr>
              <a:t>2</a:t>
            </a:r>
            <a:r>
              <a:rPr lang="en-US" altLang="en-US" smtClean="0">
                <a:latin typeface="Arial" charset="0"/>
                <a:cs typeface="Arial" charset="0"/>
              </a:rPr>
              <a:t>:</a:t>
            </a:r>
          </a:p>
        </p:txBody>
      </p:sp>
      <p:pic>
        <p:nvPicPr>
          <p:cNvPr id="92164" name="Picture 21" descr="C:\Users\dwharder\Desktop\q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1827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931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problem with skip lists is that it doesn’t seem initially intuitive that it works</a:t>
            </a:r>
          </a:p>
          <a:p>
            <a:pPr lvl="1"/>
            <a:r>
              <a:rPr lang="en-US" altLang="en-US" smtClean="0">
                <a:latin typeface="Arial" charset="0"/>
                <a:cs typeface="Arial" charset="0"/>
              </a:rPr>
              <a:t>We need significantly larger examples</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There is an implementation of skip lists at</a:t>
            </a:r>
          </a:p>
          <a:p>
            <a:pPr lvl="1">
              <a:buFont typeface="Arial" charset="0"/>
              <a:buNone/>
            </a:pPr>
            <a:r>
              <a:rPr lang="en-US" altLang="en-US" smtClean="0">
                <a:latin typeface="Arial" charset="0"/>
                <a:cs typeface="Arial" charset="0"/>
              </a:rPr>
              <a:t>		http://ece.uwaterloo.ca/~ece250/Algorithms/Skip_lists/</a:t>
            </a:r>
          </a:p>
        </p:txBody>
      </p:sp>
      <p:pic>
        <p:nvPicPr>
          <p:cNvPr id="93188" name="Picture 21" descr="C:\Users\dwharder\Desktop\q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317875"/>
            <a:ext cx="64055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5999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mtClean="0">
                <a:latin typeface="Arial" charset="0"/>
                <a:cs typeface="Arial" charset="0"/>
              </a:rPr>
              <a:t>Skip List Example</a:t>
            </a:r>
          </a:p>
        </p:txBody>
      </p:sp>
      <p:sp>
        <p:nvSpPr>
          <p:cNvPr id="942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following are five examples of skip lists of randomly generated lists</a:t>
            </a:r>
          </a:p>
        </p:txBody>
      </p:sp>
      <p:pic>
        <p:nvPicPr>
          <p:cNvPr id="94212" name="Picture 5" descr="C:\Users\dwharder\Desktop\sk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060575"/>
            <a:ext cx="541496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261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latin typeface="Arial" charset="0"/>
                <a:cs typeface="Arial" charset="0"/>
              </a:rPr>
              <a:t>Skip List Search Time</a:t>
            </a:r>
            <a:endParaRPr lang="en-CA" altLang="en-US" smtClean="0">
              <a:latin typeface="Arial" charset="0"/>
              <a:cs typeface="Arial" charset="0"/>
            </a:endParaRPr>
          </a:p>
        </p:txBody>
      </p:sp>
      <p:sp>
        <p:nvSpPr>
          <p:cNvPr id="95235"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This plot shows:</a:t>
            </a:r>
          </a:p>
          <a:p>
            <a:pPr lvl="1"/>
            <a:r>
              <a:rPr lang="en-CA" altLang="en-US" smtClean="0">
                <a:latin typeface="Arial" charset="0"/>
                <a:cs typeface="Arial" charset="0"/>
              </a:rPr>
              <a:t>The average number of searches for a binary search (blue)</a:t>
            </a:r>
          </a:p>
          <a:p>
            <a:pPr lvl="1"/>
            <a:r>
              <a:rPr lang="en-CA" altLang="en-US" smtClean="0">
                <a:latin typeface="Arial" charset="0"/>
                <a:cs typeface="Arial" charset="0"/>
              </a:rPr>
              <a:t>The average number of searches in a skip list with a best fitting line of the form </a:t>
            </a:r>
            <a:r>
              <a:rPr lang="en-CA" altLang="en-US" i="1" smtClean="0">
                <a:latin typeface="Times New Roman" pitchFamily="18" charset="0"/>
                <a:cs typeface="Times New Roman" pitchFamily="18" charset="0"/>
              </a:rPr>
              <a:t>a</a:t>
            </a:r>
            <a:r>
              <a:rPr lang="en-CA" altLang="en-US" smtClean="0">
                <a:latin typeface="Times New Roman" pitchFamily="18" charset="0"/>
                <a:cs typeface="Times New Roman" pitchFamily="18" charset="0"/>
              </a:rPr>
              <a:t> + </a:t>
            </a:r>
            <a:r>
              <a:rPr lang="en-CA" altLang="en-US" i="1" smtClean="0">
                <a:latin typeface="Times New Roman" pitchFamily="18" charset="0"/>
                <a:cs typeface="Times New Roman" pitchFamily="18" charset="0"/>
              </a:rPr>
              <a:t>b</a:t>
            </a:r>
            <a:r>
              <a:rPr lang="en-CA" altLang="en-US" smtClean="0">
                <a:latin typeface="Times New Roman" pitchFamily="18" charset="0"/>
                <a:cs typeface="Times New Roman" pitchFamily="18" charset="0"/>
              </a:rPr>
              <a:t> ln(</a:t>
            </a:r>
            <a:r>
              <a:rPr lang="en-CA" altLang="en-US" i="1" smtClean="0">
                <a:latin typeface="Times New Roman" pitchFamily="18" charset="0"/>
                <a:cs typeface="Times New Roman" pitchFamily="18" charset="0"/>
              </a:rPr>
              <a:t>n</a:t>
            </a:r>
            <a:r>
              <a:rPr lang="en-CA" altLang="en-US" smtClean="0">
                <a:latin typeface="Times New Roman" pitchFamily="18" charset="0"/>
                <a:cs typeface="Times New Roman" pitchFamily="18" charset="0"/>
              </a:rPr>
              <a:t>)</a:t>
            </a:r>
          </a:p>
        </p:txBody>
      </p:sp>
      <p:pic>
        <p:nvPicPr>
          <p:cNvPr id="952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86063"/>
            <a:ext cx="33147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212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en.wikipedia.org/wiki/Topological_sorting</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None/>
            </a:pPr>
            <a:r>
              <a:rPr lang="en-US" altLang="en-US" sz="1400" dirty="0">
                <a:latin typeface="Arial" charset="0"/>
                <a:cs typeface="Arial" charset="0"/>
              </a:rPr>
              <a:t>[2]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Wesley, §9.2, p.342-5.</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Random Numbers</a:t>
            </a:r>
          </a:p>
        </p:txBody>
      </p:sp>
      <p:sp>
        <p:nvSpPr>
          <p:cNvPr id="276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Strategy 2:</a:t>
            </a:r>
          </a:p>
          <a:p>
            <a:pPr lvl="1"/>
            <a:r>
              <a:rPr lang="en-US" altLang="en-US" dirty="0" smtClean="0">
                <a:latin typeface="Arial" charset="0"/>
                <a:cs typeface="Arial" charset="0"/>
              </a:rPr>
              <a:t>Use the keyboard</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Certain encryption programs use intervals between keystrokes to generate random numbers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user is asked to generate some text which is then analyzed</a:t>
            </a:r>
          </a:p>
          <a:p>
            <a:pPr lvl="1"/>
            <a:r>
              <a:rPr lang="en-US" altLang="en-US" dirty="0" smtClean="0">
                <a:latin typeface="Arial" charset="0"/>
                <a:cs typeface="Arial" charset="0"/>
              </a:rPr>
              <a:t>Random, but slow and tedious</a:t>
            </a:r>
          </a:p>
        </p:txBody>
      </p:sp>
    </p:spTree>
    <p:extLst>
      <p:ext uri="{BB962C8B-B14F-4D97-AF65-F5344CB8AC3E}">
        <p14:creationId xmlns:p14="http://schemas.microsoft.com/office/powerpoint/2010/main" val="2281626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22726</TotalTime>
  <Words>803</Words>
  <Application>Microsoft Office PowerPoint</Application>
  <PresentationFormat>On-screen Show (4:3)</PresentationFormat>
  <Paragraphs>703</Paragraphs>
  <Slides>89</Slides>
  <Notes>80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Custom Design</vt:lpstr>
      <vt:lpstr>Equation</vt:lpstr>
      <vt:lpstr>PowerPoint Presentation</vt:lpstr>
      <vt:lpstr>Outline</vt:lpstr>
      <vt:lpstr>Stochastic</vt:lpstr>
      <vt:lpstr>Random Numbers</vt:lpstr>
      <vt:lpstr>Random Numbers</vt:lpstr>
      <vt:lpstr>Random Numbers</vt:lpstr>
      <vt:lpstr>Random Numbers</vt:lpstr>
      <vt:lpstr>Random Numbers</vt:lpstr>
      <vt:lpstr>Random Numbers</vt:lpstr>
      <vt:lpstr>Random Numbers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Linear Congruential Generators</vt:lpstr>
      <vt:lpstr>Other Pseudo-Random Number Generators</vt:lpstr>
      <vt:lpstr>Linear Congruential Generators</vt:lpstr>
      <vt:lpstr>Normal Distributions</vt:lpstr>
      <vt:lpstr>Normal Distributions</vt:lpstr>
      <vt:lpstr>Normal Distributions</vt:lpstr>
      <vt:lpstr>Normal Distributions</vt:lpstr>
      <vt:lpstr>Normal Distributions</vt:lpstr>
      <vt:lpstr>Monte Carlo Methods</vt:lpstr>
      <vt:lpstr>Monte Carlo Methods</vt:lpstr>
      <vt:lpstr>Monte Carlo Methods</vt:lpstr>
      <vt:lpstr>Monte Carlo Integration</vt:lpstr>
      <vt:lpstr>Monte Carlo Integration</vt:lpstr>
      <vt:lpstr>Monte Carlo Integration</vt:lpstr>
      <vt:lpstr>Monte Carlo Integration</vt:lpstr>
      <vt:lpstr>Monte Carlo Integration</vt:lpstr>
      <vt:lpstr>Monte Carlo Integration</vt:lpstr>
      <vt:lpstr>Monte Carlo Integration</vt:lpstr>
      <vt:lpstr>Monte Carlo Integration</vt:lpstr>
      <vt:lpstr>Monte Carlo Integration</vt:lpstr>
      <vt:lpstr>Monte Carlo Integration</vt:lpstr>
      <vt:lpstr>Monte Carlo Integration</vt:lpstr>
      <vt:lpstr>Monte Carlo Integration</vt:lpstr>
      <vt:lpstr>Monte Carlo Integration</vt:lpstr>
      <vt:lpstr>Monte Carlo Testing</vt:lpstr>
      <vt:lpstr>Monte Carlo Testing</vt:lpstr>
      <vt:lpstr>Monte Carlo Testing</vt:lpstr>
      <vt:lpstr>Monte Carlo Testing</vt:lpstr>
      <vt:lpstr>Monte Carlo Testing</vt:lpstr>
      <vt:lpstr>Randomized quicksort</vt:lpstr>
      <vt:lpstr>Randomized quicksort</vt:lpstr>
      <vt:lpstr>Randomized quicksort</vt:lpstr>
      <vt:lpstr>Randomized quicksort</vt:lpstr>
      <vt:lpstr>Randomized quicksort</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lists</vt:lpstr>
      <vt:lpstr>Skip List Example</vt:lpstr>
      <vt:lpstr>Skip List Example</vt:lpstr>
      <vt:lpstr>Skip List Example</vt:lpstr>
      <vt:lpstr>Skip List Example</vt:lpstr>
      <vt:lpstr>Skip List Example</vt:lpstr>
      <vt:lpstr>Skip List Example</vt:lpstr>
      <vt:lpstr>Skip List Example</vt:lpstr>
      <vt:lpstr>Skip List Example</vt:lpstr>
      <vt:lpstr>Skip List Example</vt:lpstr>
      <vt:lpstr>Skip List Example</vt:lpstr>
      <vt:lpstr>Skip List Example</vt:lpstr>
      <vt:lpstr>Skip List Example</vt:lpstr>
      <vt:lpstr>Skip List Search Time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1257</cp:revision>
  <dcterms:created xsi:type="dcterms:W3CDTF">2009-09-11T23:00:44Z</dcterms:created>
  <dcterms:modified xsi:type="dcterms:W3CDTF">2014-04-08T13:47:58Z</dcterms:modified>
</cp:coreProperties>
</file>