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4"/>
  </p:notesMasterIdLst>
  <p:handoutMasterIdLst>
    <p:handoutMasterId r:id="rId115"/>
  </p:handoutMasterIdLst>
  <p:sldIdLst>
    <p:sldId id="256" r:id="rId2"/>
    <p:sldId id="544" r:id="rId3"/>
    <p:sldId id="545" r:id="rId4"/>
    <p:sldId id="546" r:id="rId5"/>
    <p:sldId id="547" r:id="rId6"/>
    <p:sldId id="548" r:id="rId7"/>
    <p:sldId id="549" r:id="rId8"/>
    <p:sldId id="550" r:id="rId9"/>
    <p:sldId id="551"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 id="564" r:id="rId23"/>
    <p:sldId id="659"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620" r:id="rId50"/>
    <p:sldId id="621" r:id="rId51"/>
    <p:sldId id="622" r:id="rId52"/>
    <p:sldId id="590" r:id="rId53"/>
    <p:sldId id="649" r:id="rId54"/>
    <p:sldId id="650" r:id="rId55"/>
    <p:sldId id="651" r:id="rId56"/>
    <p:sldId id="652" r:id="rId57"/>
    <p:sldId id="645" r:id="rId58"/>
    <p:sldId id="646" r:id="rId59"/>
    <p:sldId id="647" r:id="rId60"/>
    <p:sldId id="648" r:id="rId61"/>
    <p:sldId id="623" r:id="rId62"/>
    <p:sldId id="642" r:id="rId63"/>
    <p:sldId id="641" r:id="rId64"/>
    <p:sldId id="643" r:id="rId65"/>
    <p:sldId id="626" r:id="rId66"/>
    <p:sldId id="624" r:id="rId67"/>
    <p:sldId id="629" r:id="rId68"/>
    <p:sldId id="625" r:id="rId69"/>
    <p:sldId id="636" r:id="rId70"/>
    <p:sldId id="628" r:id="rId71"/>
    <p:sldId id="627" r:id="rId72"/>
    <p:sldId id="630" r:id="rId73"/>
    <p:sldId id="634" r:id="rId74"/>
    <p:sldId id="635" r:id="rId75"/>
    <p:sldId id="631" r:id="rId76"/>
    <p:sldId id="638" r:id="rId77"/>
    <p:sldId id="644" r:id="rId78"/>
    <p:sldId id="637" r:id="rId79"/>
    <p:sldId id="639" r:id="rId80"/>
    <p:sldId id="640" r:id="rId81"/>
    <p:sldId id="595" r:id="rId82"/>
    <p:sldId id="596" r:id="rId83"/>
    <p:sldId id="597" r:id="rId84"/>
    <p:sldId id="598" r:id="rId85"/>
    <p:sldId id="599" r:id="rId86"/>
    <p:sldId id="600" r:id="rId87"/>
    <p:sldId id="601" r:id="rId88"/>
    <p:sldId id="602" r:id="rId89"/>
    <p:sldId id="603" r:id="rId90"/>
    <p:sldId id="604" r:id="rId91"/>
    <p:sldId id="605" r:id="rId92"/>
    <p:sldId id="606" r:id="rId93"/>
    <p:sldId id="607" r:id="rId94"/>
    <p:sldId id="608" r:id="rId95"/>
    <p:sldId id="609" r:id="rId96"/>
    <p:sldId id="610" r:id="rId97"/>
    <p:sldId id="611" r:id="rId98"/>
    <p:sldId id="612" r:id="rId99"/>
    <p:sldId id="653" r:id="rId100"/>
    <p:sldId id="613" r:id="rId101"/>
    <p:sldId id="614" r:id="rId102"/>
    <p:sldId id="654" r:id="rId103"/>
    <p:sldId id="655" r:id="rId104"/>
    <p:sldId id="615" r:id="rId105"/>
    <p:sldId id="656" r:id="rId106"/>
    <p:sldId id="657" r:id="rId107"/>
    <p:sldId id="616" r:id="rId108"/>
    <p:sldId id="617" r:id="rId109"/>
    <p:sldId id="658" r:id="rId110"/>
    <p:sldId id="618" r:id="rId111"/>
    <p:sldId id="619" r:id="rId112"/>
    <p:sldId id="373" r:id="rId1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523AD"/>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2" d="100"/>
          <a:sy n="72" d="100"/>
        </p:scale>
        <p:origin x="-810" y="-10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5.wmf"/><Relationship Id="rId1"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4.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4.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9.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27.wmf"/><Relationship Id="rId1" Type="http://schemas.openxmlformats.org/officeDocument/2006/relationships/image" Target="../media/image138.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15/04/2014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885BB75-8F35-4CC2-BBA0-76B1CB43B226}" type="slidenum">
              <a:rPr lang="en-CA" smtClean="0"/>
              <a:pPr>
                <a:defRPr/>
              </a:pPr>
              <a:t>10</a:t>
            </a:fld>
            <a:endParaRPr lang="en-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106</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B2B0283-7482-41C9-B390-2C586C54C1F5}" type="slidenum">
              <a:rPr lang="en-CA" smtClean="0"/>
              <a:pPr>
                <a:defRPr/>
              </a:pPr>
              <a:t>107</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5A89339-6A3F-4BCE-A72C-01D3F529A4BC}" type="slidenum">
              <a:rPr lang="en-CA" smtClean="0"/>
              <a:pPr>
                <a:defRPr/>
              </a:pPr>
              <a:t>108</a:t>
            </a:fld>
            <a:endParaRPr lang="en-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109</a:t>
            </a:fld>
            <a:endParaRPr lang="en-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B0EE0E-4D7A-48B7-8D3C-A0CB55179A20}" type="slidenum">
              <a:rPr lang="en-CA" smtClean="0"/>
              <a:pPr>
                <a:defRPr/>
              </a:pPr>
              <a:t>110</a:t>
            </a:fld>
            <a:endParaRPr lang="en-C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C4EDCD7-3725-43A2-920E-8C6CF4488142}" type="slidenum">
              <a:rPr lang="en-CA" smtClean="0"/>
              <a:pPr>
                <a:defRPr/>
              </a:pPr>
              <a:t>111</a:t>
            </a:fld>
            <a:endParaRPr lang="en-C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D10722-8A4B-469C-9F15-E887236F77C4}"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E3CE9C2-0F5B-4059-BA26-3529161D4FD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4789CD-960E-4B5B-979A-3DFB0236C9C6}"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AB35D3-3F82-4791-BA60-ACFE0AA3FFF3}"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C1B768F-47A1-4DBC-831E-A95480A06083}"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1425EC-F415-4C45-B155-52CF3537358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7E8770C-D015-4342-A81D-AE2AFD5889B4}"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9D34B62-EE16-4BBD-8305-E0297AAF1FC2}"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FD77D6B-D340-4EF9-85A1-C12CBF192959}"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B2D82E-56E5-4254-9330-372BBE8D1143}"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8391415-0710-458D-B94D-824C313F0EA7}"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C805C61-5B1A-4D3B-9F58-1F16F21C693A}" type="slidenum">
              <a:rPr lang="en-CA" sz="1200">
                <a:latin typeface="+mn-lt"/>
                <a:cs typeface="+mn-cs"/>
              </a:rPr>
              <a:pPr algn="r" fontAlgn="auto">
                <a:spcBef>
                  <a:spcPts val="0"/>
                </a:spcBef>
                <a:spcAft>
                  <a:spcPts val="0"/>
                </a:spcAft>
                <a:defRPr/>
              </a:pPr>
              <a:t>21</a:t>
            </a:fld>
            <a:endParaRPr lang="en-CA"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5620A82-6FAF-4AC5-A569-9871D4EDD7FA}"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4EAD0F-424D-4EAF-801C-DB11B2D46BCA}"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A5EC953-B6D4-4D3E-9D8D-F2B433E7C8DC}"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EE7BA04-C039-4133-A119-CA5030E381E4}"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B30AB2-83BC-41CA-A966-620D6064B889}"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1941200-8014-4E49-96AB-3B0FEC68452A}"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47325F5-1D5B-4C98-8967-A3DCB3E01089}"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3F4450-C551-4A19-BE65-AAC5400B2711}"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2620514-80E7-4D29-8478-79C9743EACFB}"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1FB364C-3775-4D84-A3C4-224A360DE13D}"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0F4E6AD-9335-4B17-9657-56F149A53412}"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95CD75-65DC-4670-983E-44EA6EF5AB78}"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DB85A9-5A43-445E-9DE1-5DE44D4DB94B}" type="slidenum">
              <a:rPr lang="en-CA" smtClean="0"/>
              <a:pPr>
                <a:defRPr/>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2F03C1-3167-41B3-9C20-A9ABF042ACA6}" type="slidenum">
              <a:rPr lang="en-CA" smtClean="0"/>
              <a:pPr>
                <a:defRPr/>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93367C1-348F-48E7-860C-90881E715FD2}" type="slidenum">
              <a:rPr lang="en-CA" smtClean="0"/>
              <a:pPr>
                <a:defRPr/>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C2D13D-F5FB-4050-8ACF-9BA674502165}" type="slidenum">
              <a:rPr lang="en-CA" smtClean="0"/>
              <a:pPr>
                <a:defRPr/>
              </a:pPr>
              <a:t>37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B2C66E-0A71-4B6A-9AFE-CBCEA6394A71}" type="slidenum">
              <a:rPr lang="en-CA" smtClean="0"/>
              <a:pPr>
                <a:defRPr/>
              </a:pPr>
              <a:t>38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CD3B0E-7C0C-4389-893C-E943B9315582}" type="slidenum">
              <a:rPr lang="en-CA" smtClean="0"/>
              <a:pPr>
                <a:defRPr/>
              </a:pPr>
              <a:t>39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8D436B5-C768-42CE-8862-89FD220B42DE}"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33A02C-7482-4C9D-AD03-A6D8560A0D0A}"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77579F-9752-4272-9B44-91C3F684ADA4}" type="slidenum">
              <a:rPr lang="en-CA" smtClean="0"/>
              <a:pPr>
                <a:defRPr/>
              </a:pPr>
              <a:t>41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6D1CC7-EF8A-431F-966C-006444BFA558}" type="slidenum">
              <a:rPr lang="en-CA" smtClean="0"/>
              <a:pPr>
                <a:defRPr/>
              </a:pPr>
              <a:t>42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D5F237-0AB3-4B0C-AAAF-2D8F69FB8623}" type="slidenum">
              <a:rPr lang="en-CA" smtClean="0"/>
              <a:pPr>
                <a:defRPr/>
              </a:pPr>
              <a:t>43</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BB9E857-52C2-4BD6-AF94-64F3D1B04102}" type="slidenum">
              <a:rPr lang="en-CA" smtClean="0"/>
              <a:pPr>
                <a:defRPr/>
              </a:pPr>
              <a:t>44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5EF3EA-2D02-4365-BFE2-6F4599B7AD46}"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33CFBA-105A-450C-8203-4BDE3A7A24FE}"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7B8EB3E-7B45-4922-BCB2-BEF9F11276D9}"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9AF986F-C5FE-4315-B769-707CD0BE75BB}" type="slidenum">
              <a:rPr lang="en-CA" smtClean="0"/>
              <a:pPr>
                <a:defRPr/>
              </a:pPr>
              <a:t>48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77579F-9752-4272-9B44-91C3F684ADA4}" type="slidenum">
              <a:rPr lang="en-CA" smtClean="0"/>
              <a:pPr>
                <a:defRPr/>
              </a:pPr>
              <a:t>51</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4B8A65-9FE4-4C43-AD1B-36E1DA428958}"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53</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54</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55</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56</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57</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58</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59</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60</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61</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97994D3-2549-45E4-BABD-B42A4DF28A14}"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63</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64</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65</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66</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67</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68</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69</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70</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71</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A85D195-45D7-4F1D-BC9F-7BEA0F9ADA87}"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73</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74</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75</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76</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C02A96-CC75-4F40-BB98-9F0A956DE66B}" type="slidenum">
              <a:rPr lang="en-CA" smtClean="0"/>
              <a:pPr>
                <a:defRPr/>
              </a:pPr>
              <a:t>77</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26C59A-78DB-43C6-A902-C08717B3ECFC}" type="slidenum">
              <a:rPr lang="en-CA" smtClean="0"/>
              <a:pPr>
                <a:defRPr/>
              </a:pPr>
              <a:t>81</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1BE66E-FBE3-424F-ABBB-B3D0EDC08ABA}" type="slidenum">
              <a:rPr lang="en-CA" smtClean="0"/>
              <a:pPr>
                <a:defRPr/>
              </a:pPr>
              <a:t>82</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886686F-51A5-44B4-8E39-907ACE60E6AB}" type="slidenum">
              <a:rPr lang="en-CA" smtClean="0"/>
              <a:pPr>
                <a:defRPr/>
              </a:pPr>
              <a:t>83</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01842B-96BE-4800-98D9-DFC8DE8B4FC4}" type="slidenum">
              <a:rPr lang="en-CA" smtClean="0"/>
              <a:pPr>
                <a:defRPr/>
              </a:pPr>
              <a:t>84</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CDC0B6-6842-4F61-A5D2-907D06875C23}" type="slidenum">
              <a:rPr lang="en-CA" smtClean="0"/>
              <a:pPr>
                <a:defRPr/>
              </a:pPr>
              <a:t>85</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E4A5C72-86CB-4E6B-83FD-4273DCBC85B0}"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5043BC3-48AC-45FC-9B5D-10AF83BF572E}" type="slidenum">
              <a:rPr lang="en-CA" smtClean="0"/>
              <a:pPr>
                <a:defRPr/>
              </a:pPr>
              <a:t>86</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152E5E-7A95-41A0-98DF-38955BF9BF95}" type="slidenum">
              <a:rPr lang="en-CA" smtClean="0"/>
              <a:pPr>
                <a:defRPr/>
              </a:pPr>
              <a:t>87</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D48222-FA08-41C5-9BE3-25EC08A2A389}" type="slidenum">
              <a:rPr lang="en-CA" smtClean="0"/>
              <a:pPr>
                <a:defRPr/>
              </a:pPr>
              <a:t>88</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04C1047-C093-4227-B900-7E54F357D6FF}" type="slidenum">
              <a:rPr lang="en-CA" smtClean="0"/>
              <a:pPr>
                <a:defRPr/>
              </a:pPr>
              <a:t>89</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E97B43-EB6D-4445-9510-EB6E9B686827}" type="slidenum">
              <a:rPr lang="en-CA" smtClean="0"/>
              <a:pPr>
                <a:defRPr/>
              </a:pPr>
              <a:t>90</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30210D-3462-4FE7-9DA7-61B1B3F7D308}" type="slidenum">
              <a:rPr lang="en-CA" smtClean="0"/>
              <a:pPr>
                <a:defRPr/>
              </a:pPr>
              <a:t>91</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F31BAF-A363-47E8-B9BD-FE5DC4B3DAB1}" type="slidenum">
              <a:rPr lang="en-CA" smtClean="0"/>
              <a:pPr>
                <a:defRPr/>
              </a:pPr>
              <a:t>92</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9FA889-63C1-443B-AC6D-269BD35CF596}" type="slidenum">
              <a:rPr lang="en-CA" smtClean="0"/>
              <a:pPr>
                <a:defRPr/>
              </a:pPr>
              <a:t>93</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253370-6945-452B-B0DC-71C3AA2F7E5C}" type="slidenum">
              <a:rPr lang="en-CA" smtClean="0"/>
              <a:pPr>
                <a:defRPr/>
              </a:pPr>
              <a:t>94</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A8C14A-1836-41CF-81C0-345B6486EF3A}" type="slidenum">
              <a:rPr lang="en-CA" smtClean="0"/>
              <a:pPr>
                <a:defRPr/>
              </a:pPr>
              <a:t>95</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D1BA4C6-3BA1-4C92-B715-7F08DAF6D939}"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CAE92C-4572-4DF3-AC72-432E61F99A0D}" type="slidenum">
              <a:rPr lang="en-CA" smtClean="0"/>
              <a:pPr>
                <a:defRPr/>
              </a:pPr>
              <a:t>96</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9206AA-CA2A-4B28-86D0-3CE0F360208F}" type="slidenum">
              <a:rPr lang="en-CA" smtClean="0"/>
              <a:pPr>
                <a:defRPr/>
              </a:pPr>
              <a:t>97</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98</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99</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B67FDC-859C-480C-A4D2-515B3EB08FF3}" type="slidenum">
              <a:rPr lang="en-CA" smtClean="0"/>
              <a:pPr>
                <a:defRPr/>
              </a:pPr>
              <a:t>100</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928F82-B682-4F96-871D-19DF61F8EE9C}" type="slidenum">
              <a:rPr lang="en-CA" smtClean="0"/>
              <a:pPr>
                <a:defRPr/>
              </a:pPr>
              <a:t>101</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102</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103</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F69AA5-22B5-4C0C-AF7B-981C862C93D6}" type="slidenum">
              <a:rPr lang="en-CA" smtClean="0"/>
              <a:pPr>
                <a:defRPr/>
              </a:pPr>
              <a:t>104</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0A94AE-B068-4B3D-A892-EA2F17F138CD}" type="slidenum">
              <a:rPr lang="en-CA" smtClean="0"/>
              <a:pPr>
                <a:defRPr/>
              </a:pPr>
              <a:t>105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Divide-and-conquer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33.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28.bin"/><Relationship Id="rId5" Type="http://schemas.openxmlformats.org/officeDocument/2006/relationships/image" Target="../media/image132.wmf"/><Relationship Id="rId4" Type="http://schemas.openxmlformats.org/officeDocument/2006/relationships/oleObject" Target="../embeddings/oleObject127.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30.bin"/><Relationship Id="rId5" Type="http://schemas.openxmlformats.org/officeDocument/2006/relationships/image" Target="../media/image134.wmf"/><Relationship Id="rId4" Type="http://schemas.openxmlformats.org/officeDocument/2006/relationships/oleObject" Target="../embeddings/oleObject129.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32.bin"/><Relationship Id="rId5" Type="http://schemas.openxmlformats.org/officeDocument/2006/relationships/image" Target="../media/image136.wmf"/><Relationship Id="rId4" Type="http://schemas.openxmlformats.org/officeDocument/2006/relationships/oleObject" Target="../embeddings/oleObject131.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41.wmf"/><Relationship Id="rId3" Type="http://schemas.openxmlformats.org/officeDocument/2006/relationships/notesSlide" Target="../notesSlides/notesSlide104.xml"/><Relationship Id="rId7" Type="http://schemas.openxmlformats.org/officeDocument/2006/relationships/image" Target="../media/image127.wmf"/><Relationship Id="rId12" Type="http://schemas.openxmlformats.org/officeDocument/2006/relationships/oleObject" Target="../embeddings/oleObject137.bin"/><Relationship Id="rId17" Type="http://schemas.openxmlformats.org/officeDocument/2006/relationships/image" Target="../media/image143.wmf"/><Relationship Id="rId2" Type="http://schemas.openxmlformats.org/officeDocument/2006/relationships/slideLayout" Target="../slideLayouts/slideLayout2.xml"/><Relationship Id="rId16" Type="http://schemas.openxmlformats.org/officeDocument/2006/relationships/oleObject" Target="../embeddings/oleObject139.bin"/><Relationship Id="rId1" Type="http://schemas.openxmlformats.org/officeDocument/2006/relationships/vmlDrawing" Target="../drawings/vmlDrawing53.vml"/><Relationship Id="rId6" Type="http://schemas.openxmlformats.org/officeDocument/2006/relationships/oleObject" Target="../embeddings/oleObject134.bin"/><Relationship Id="rId11" Type="http://schemas.openxmlformats.org/officeDocument/2006/relationships/image" Target="../media/image140.wmf"/><Relationship Id="rId5" Type="http://schemas.openxmlformats.org/officeDocument/2006/relationships/image" Target="../media/image138.wmf"/><Relationship Id="rId15" Type="http://schemas.openxmlformats.org/officeDocument/2006/relationships/image" Target="../media/image142.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39.wmf"/><Relationship Id="rId14" Type="http://schemas.openxmlformats.org/officeDocument/2006/relationships/oleObject" Target="../embeddings/oleObject138.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6.wmf"/><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7.wmf"/><Relationship Id="rId4" Type="http://schemas.openxmlformats.org/officeDocument/2006/relationships/oleObject" Target="../embeddings/oleObject1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png"/><Relationship Id="rId5" Type="http://schemas.openxmlformats.org/officeDocument/2006/relationships/image" Target="../media/image48.wmf"/><Relationship Id="rId4" Type="http://schemas.openxmlformats.org/officeDocument/2006/relationships/oleObject" Target="../embeddings/oleObject1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1.bin"/><Relationship Id="rId5" Type="http://schemas.openxmlformats.org/officeDocument/2006/relationships/image" Target="../media/image49.wmf"/><Relationship Id="rId4" Type="http://schemas.openxmlformats.org/officeDocument/2006/relationships/oleObject" Target="../embeddings/oleObject2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3.bin"/><Relationship Id="rId5" Type="http://schemas.openxmlformats.org/officeDocument/2006/relationships/image" Target="../media/image52.wmf"/><Relationship Id="rId4" Type="http://schemas.openxmlformats.org/officeDocument/2006/relationships/oleObject" Target="../embeddings/oleObject22.bin"/></Relationships>
</file>

<file path=ppt/slides/_rels/slide6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61.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2.wmf"/><Relationship Id="rId5" Type="http://schemas.openxmlformats.org/officeDocument/2006/relationships/oleObject" Target="../embeddings/oleObject24.bin"/><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7.bin"/><Relationship Id="rId5" Type="http://schemas.openxmlformats.org/officeDocument/2006/relationships/image" Target="../media/image53.wmf"/><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63.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1.wmf"/><Relationship Id="rId5" Type="http://schemas.openxmlformats.org/officeDocument/2006/relationships/oleObject" Target="../embeddings/oleObject28.bin"/><Relationship Id="rId10" Type="http://schemas.openxmlformats.org/officeDocument/2006/relationships/image" Target="../media/image55.wmf"/><Relationship Id="rId4" Type="http://schemas.openxmlformats.org/officeDocument/2006/relationships/image" Target="../media/image56.png"/><Relationship Id="rId9" Type="http://schemas.openxmlformats.org/officeDocument/2006/relationships/oleObject" Target="../embeddings/oleObject3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2.bin"/><Relationship Id="rId5" Type="http://schemas.openxmlformats.org/officeDocument/2006/relationships/image" Target="../media/image53.wmf"/><Relationship Id="rId4" Type="http://schemas.openxmlformats.org/officeDocument/2006/relationships/oleObject" Target="../embeddings/oleObject31.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65.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4.bin"/><Relationship Id="rId5" Type="http://schemas.openxmlformats.org/officeDocument/2006/relationships/image" Target="../media/image57.wmf"/><Relationship Id="rId4" Type="http://schemas.openxmlformats.org/officeDocument/2006/relationships/oleObject" Target="../embeddings/oleObject33.bin"/><Relationship Id="rId9" Type="http://schemas.openxmlformats.org/officeDocument/2006/relationships/image" Target="../media/image59.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7.bin"/><Relationship Id="rId5" Type="http://schemas.openxmlformats.org/officeDocument/2006/relationships/image" Target="../media/image60.wmf"/><Relationship Id="rId4"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9.bin"/><Relationship Id="rId5" Type="http://schemas.openxmlformats.org/officeDocument/2006/relationships/image" Target="../media/image62.wmf"/><Relationship Id="rId4"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1.bin"/><Relationship Id="rId5" Type="http://schemas.openxmlformats.org/officeDocument/2006/relationships/image" Target="../media/image63.wmf"/><Relationship Id="rId4" Type="http://schemas.openxmlformats.org/officeDocument/2006/relationships/oleObject" Target="../embeddings/oleObject40.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69.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3.bin"/><Relationship Id="rId5" Type="http://schemas.openxmlformats.org/officeDocument/2006/relationships/image" Target="../media/image64.wmf"/><Relationship Id="rId4" Type="http://schemas.openxmlformats.org/officeDocument/2006/relationships/oleObject" Target="../embeddings/oleObject42.bin"/><Relationship Id="rId9" Type="http://schemas.openxmlformats.org/officeDocument/2006/relationships/image" Target="../media/image61.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70.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6.bin"/><Relationship Id="rId5" Type="http://schemas.openxmlformats.org/officeDocument/2006/relationships/image" Target="../media/image66.wmf"/><Relationship Id="rId4" Type="http://schemas.openxmlformats.org/officeDocument/2006/relationships/oleObject" Target="../embeddings/oleObject45.bin"/><Relationship Id="rId9" Type="http://schemas.openxmlformats.org/officeDocument/2006/relationships/image" Target="../media/image61.w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9.bin"/><Relationship Id="rId5" Type="http://schemas.openxmlformats.org/officeDocument/2006/relationships/image" Target="../media/image64.wmf"/><Relationship Id="rId4" Type="http://schemas.openxmlformats.org/officeDocument/2006/relationships/oleObject" Target="../embeddings/oleObject48.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51.bin"/><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73.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53.bin"/><Relationship Id="rId5" Type="http://schemas.openxmlformats.org/officeDocument/2006/relationships/image" Target="../media/image67.wmf"/><Relationship Id="rId4" Type="http://schemas.openxmlformats.org/officeDocument/2006/relationships/oleObject" Target="../embeddings/oleObject52.bin"/><Relationship Id="rId9" Type="http://schemas.openxmlformats.org/officeDocument/2006/relationships/image" Target="../media/image69.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4.wmf"/><Relationship Id="rId3" Type="http://schemas.openxmlformats.org/officeDocument/2006/relationships/notesSlide" Target="../notesSlides/notesSlide74.xml"/><Relationship Id="rId7" Type="http://schemas.openxmlformats.org/officeDocument/2006/relationships/image" Target="../media/image71.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56.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72.wmf"/><Relationship Id="rId14" Type="http://schemas.openxmlformats.org/officeDocument/2006/relationships/oleObject" Target="../embeddings/oleObject60.bin"/></Relationships>
</file>

<file path=ppt/slides/_rels/slide78.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66.bin"/><Relationship Id="rId18" Type="http://schemas.openxmlformats.org/officeDocument/2006/relationships/image" Target="../media/image83.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80.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33.vml"/><Relationship Id="rId6" Type="http://schemas.openxmlformats.org/officeDocument/2006/relationships/image" Target="../media/image77.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79.wmf"/><Relationship Id="rId19" Type="http://schemas.openxmlformats.org/officeDocument/2006/relationships/oleObject" Target="../embeddings/oleObject69.bin"/><Relationship Id="rId4" Type="http://schemas.openxmlformats.org/officeDocument/2006/relationships/image" Target="../media/image76.wmf"/><Relationship Id="rId9" Type="http://schemas.openxmlformats.org/officeDocument/2006/relationships/oleObject" Target="../embeddings/oleObject64.bin"/><Relationship Id="rId14" Type="http://schemas.openxmlformats.org/officeDocument/2006/relationships/image" Target="../media/image81.wmf"/></Relationships>
</file>

<file path=ppt/slides/_rels/slide79.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75.bin"/><Relationship Id="rId18" Type="http://schemas.openxmlformats.org/officeDocument/2006/relationships/image" Target="../media/image90.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87.w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89.wmf"/><Relationship Id="rId20" Type="http://schemas.openxmlformats.org/officeDocument/2006/relationships/image" Target="../media/image91.wmf"/><Relationship Id="rId1" Type="http://schemas.openxmlformats.org/officeDocument/2006/relationships/vmlDrawing" Target="../drawings/vmlDrawing34.vml"/><Relationship Id="rId6" Type="http://schemas.openxmlformats.org/officeDocument/2006/relationships/image" Target="../media/image77.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86.wmf"/><Relationship Id="rId19" Type="http://schemas.openxmlformats.org/officeDocument/2006/relationships/oleObject" Target="../embeddings/oleObject78.bin"/><Relationship Id="rId4" Type="http://schemas.openxmlformats.org/officeDocument/2006/relationships/image" Target="../media/image76.wmf"/><Relationship Id="rId9" Type="http://schemas.openxmlformats.org/officeDocument/2006/relationships/oleObject" Target="../embeddings/oleObject73.bin"/><Relationship Id="rId14" Type="http://schemas.openxmlformats.org/officeDocument/2006/relationships/image" Target="../media/image88.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3.wmf"/><Relationship Id="rId5" Type="http://schemas.openxmlformats.org/officeDocument/2006/relationships/oleObject" Target="../embeddings/oleObject80.bin"/><Relationship Id="rId4" Type="http://schemas.openxmlformats.org/officeDocument/2006/relationships/image" Target="../media/image92.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8.wmf"/><Relationship Id="rId3" Type="http://schemas.openxmlformats.org/officeDocument/2006/relationships/notesSlide" Target="../notesSlides/notesSlide75.xml"/><Relationship Id="rId7" Type="http://schemas.openxmlformats.org/officeDocument/2006/relationships/image" Target="../media/image95.wmf"/><Relationship Id="rId12"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82.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96.wmf"/><Relationship Id="rId14" Type="http://schemas.openxmlformats.org/officeDocument/2006/relationships/oleObject" Target="../embeddings/oleObject86.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00.wmf"/><Relationship Id="rId4" Type="http://schemas.openxmlformats.org/officeDocument/2006/relationships/oleObject" Target="../embeddings/oleObject87.bin"/></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notesSlide" Target="../notesSlides/notesSlide80.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89.bin"/><Relationship Id="rId5" Type="http://schemas.openxmlformats.org/officeDocument/2006/relationships/image" Target="../media/image102.wmf"/><Relationship Id="rId4" Type="http://schemas.openxmlformats.org/officeDocument/2006/relationships/oleObject" Target="../embeddings/oleObject88.bin"/><Relationship Id="rId9" Type="http://schemas.openxmlformats.org/officeDocument/2006/relationships/image" Target="../media/image104.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105.wmf"/><Relationship Id="rId4" Type="http://schemas.openxmlformats.org/officeDocument/2006/relationships/oleObject" Target="../embeddings/oleObject9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93.bin"/><Relationship Id="rId5" Type="http://schemas.openxmlformats.org/officeDocument/2006/relationships/image" Target="../media/image106.wmf"/><Relationship Id="rId4" Type="http://schemas.openxmlformats.org/officeDocument/2006/relationships/oleObject" Target="../embeddings/oleObject92.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83.xml"/><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95.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1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13.wmf"/><Relationship Id="rId3" Type="http://schemas.openxmlformats.org/officeDocument/2006/relationships/notesSlide" Target="../notesSlides/notesSlide84.xml"/><Relationship Id="rId7" Type="http://schemas.openxmlformats.org/officeDocument/2006/relationships/image" Target="../media/image109.wmf"/><Relationship Id="rId12"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99.bin"/><Relationship Id="rId11" Type="http://schemas.openxmlformats.org/officeDocument/2006/relationships/image" Target="../media/image112.wmf"/><Relationship Id="rId5" Type="http://schemas.openxmlformats.org/officeDocument/2006/relationships/image" Target="../media/image108.wmf"/><Relationship Id="rId15" Type="http://schemas.openxmlformats.org/officeDocument/2006/relationships/image" Target="../media/image114.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10.wmf"/><Relationship Id="rId14" Type="http://schemas.openxmlformats.org/officeDocument/2006/relationships/oleObject" Target="../embeddings/oleObject103.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notesSlide" Target="../notesSlides/notesSlide85.xml"/><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05.bin"/><Relationship Id="rId11" Type="http://schemas.openxmlformats.org/officeDocument/2006/relationships/image" Target="../media/image118.wmf"/><Relationship Id="rId5" Type="http://schemas.openxmlformats.org/officeDocument/2006/relationships/image" Target="../media/image115.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17.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13.wmf"/><Relationship Id="rId3" Type="http://schemas.openxmlformats.org/officeDocument/2006/relationships/notesSlide" Target="../notesSlides/notesSlide86.xml"/><Relationship Id="rId7" Type="http://schemas.openxmlformats.org/officeDocument/2006/relationships/image" Target="../media/image109.wmf"/><Relationship Id="rId12" Type="http://schemas.openxmlformats.org/officeDocument/2006/relationships/oleObject" Target="../embeddings/oleObject112.bin"/><Relationship Id="rId17"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oleObject" Target="../embeddings/oleObject114.bin"/><Relationship Id="rId1" Type="http://schemas.openxmlformats.org/officeDocument/2006/relationships/vmlDrawing" Target="../drawings/vmlDrawing44.vml"/><Relationship Id="rId6" Type="http://schemas.openxmlformats.org/officeDocument/2006/relationships/oleObject" Target="../embeddings/oleObject109.bin"/><Relationship Id="rId11" Type="http://schemas.openxmlformats.org/officeDocument/2006/relationships/image" Target="../media/image112.wmf"/><Relationship Id="rId5" Type="http://schemas.openxmlformats.org/officeDocument/2006/relationships/image" Target="../media/image108.wmf"/><Relationship Id="rId15" Type="http://schemas.openxmlformats.org/officeDocument/2006/relationships/image" Target="../media/image114.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10.wmf"/><Relationship Id="rId14" Type="http://schemas.openxmlformats.org/officeDocument/2006/relationships/oleObject" Target="../embeddings/oleObject113.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116.bin"/><Relationship Id="rId5" Type="http://schemas.openxmlformats.org/officeDocument/2006/relationships/image" Target="../media/image120.wmf"/><Relationship Id="rId4" Type="http://schemas.openxmlformats.org/officeDocument/2006/relationships/oleObject" Target="../embeddings/oleObject11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122.wmf"/><Relationship Id="rId4" Type="http://schemas.openxmlformats.org/officeDocument/2006/relationships/oleObject" Target="../embeddings/oleObject11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123.wmf"/><Relationship Id="rId4" Type="http://schemas.openxmlformats.org/officeDocument/2006/relationships/oleObject" Target="../embeddings/oleObject118.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20.bin"/><Relationship Id="rId5" Type="http://schemas.openxmlformats.org/officeDocument/2006/relationships/image" Target="../media/image124.wmf"/><Relationship Id="rId4" Type="http://schemas.openxmlformats.org/officeDocument/2006/relationships/oleObject" Target="../embeddings/oleObject119.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30.wmf"/><Relationship Id="rId3" Type="http://schemas.openxmlformats.org/officeDocument/2006/relationships/notesSlide" Target="../notesSlides/notesSlide91.xml"/><Relationship Id="rId7" Type="http://schemas.openxmlformats.org/officeDocument/2006/relationships/image" Target="../media/image127.wmf"/><Relationship Id="rId12"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22.bin"/><Relationship Id="rId11" Type="http://schemas.openxmlformats.org/officeDocument/2006/relationships/image" Target="../media/image129.wmf"/><Relationship Id="rId5" Type="http://schemas.openxmlformats.org/officeDocument/2006/relationships/image" Target="../media/image126.wmf"/><Relationship Id="rId15" Type="http://schemas.openxmlformats.org/officeDocument/2006/relationships/image" Target="../media/image131.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28.wmf"/><Relationship Id="rId14" Type="http://schemas.openxmlformats.org/officeDocument/2006/relationships/oleObject" Target="../embeddings/oleObject126.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539552" y="2558504"/>
            <a:ext cx="8208912"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Divide-and-conquer algorithms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430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Before we solve the general case, let us look at some more complex examples:</a:t>
            </a:r>
          </a:p>
          <a:p>
            <a:pPr lvl="1"/>
            <a:r>
              <a:rPr lang="en-US" altLang="en-US" smtClean="0">
                <a:latin typeface="Arial" charset="0"/>
                <a:cs typeface="Arial" charset="0"/>
              </a:rPr>
              <a:t>Searching an ordered matrix</a:t>
            </a:r>
          </a:p>
          <a:p>
            <a:pPr lvl="1"/>
            <a:r>
              <a:rPr lang="en-US" altLang="en-US" smtClean="0">
                <a:latin typeface="Arial" charset="0"/>
                <a:cs typeface="Arial" charset="0"/>
              </a:rPr>
              <a:t>Integer multiplication (Karatsuba algorithm)</a:t>
            </a:r>
          </a:p>
          <a:p>
            <a:pPr lvl="1"/>
            <a:r>
              <a:rPr lang="en-US" altLang="en-US" smtClean="0">
                <a:latin typeface="Arial" charset="0"/>
                <a:cs typeface="Arial" charset="0"/>
              </a:rPr>
              <a:t>Matrix multiplication</a:t>
            </a:r>
          </a:p>
        </p:txBody>
      </p:sp>
    </p:spTree>
    <p:extLst>
      <p:ext uri="{BB962C8B-B14F-4D97-AF65-F5344CB8AC3E}">
        <p14:creationId xmlns:p14="http://schemas.microsoft.com/office/powerpoint/2010/main" val="40342105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altLang="en-US" i="1" dirty="0" err="1" smtClean="0">
                <a:latin typeface="Times New Roman" pitchFamily="18" charset="0"/>
                <a:cs typeface="Arial" charset="0"/>
              </a:rPr>
              <a:t>b</a:t>
            </a:r>
            <a:r>
              <a:rPr lang="en-US" altLang="en-US" i="1" baseline="30000" dirty="0" err="1" smtClean="0">
                <a:latin typeface="Times New Roman" pitchFamily="18" charset="0"/>
                <a:cs typeface="Arial" charset="0"/>
              </a:rPr>
              <a:t>k</a:t>
            </a:r>
            <a:r>
              <a:rPr lang="en-US" altLang="en-US" dirty="0" smtClean="0">
                <a:latin typeface="Times New Roman" pitchFamily="18" charset="0"/>
                <a:cs typeface="Arial" charset="0"/>
              </a:rPr>
              <a:t> &lt; </a:t>
            </a:r>
            <a:r>
              <a:rPr lang="en-US" altLang="en-US" i="1" dirty="0" smtClean="0">
                <a:latin typeface="Times New Roman" pitchFamily="18" charset="0"/>
                <a:cs typeface="Arial" charset="0"/>
              </a:rPr>
              <a:t>a</a:t>
            </a:r>
          </a:p>
        </p:txBody>
      </p:sp>
      <p:sp>
        <p:nvSpPr>
          <p:cNvPr id="2867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r>
              <a:rPr lang="en-US" altLang="en-US" smtClean="0">
                <a:latin typeface="Arial" charset="0"/>
                <a:cs typeface="Arial" charset="0"/>
              </a:rPr>
              <a:t>	where                                             is a constant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Tx/>
              <a:buNone/>
            </a:pPr>
            <a:r>
              <a:rPr lang="en-US" altLang="en-US" smtClean="0">
                <a:latin typeface="Arial" charset="0"/>
                <a:cs typeface="Arial" charset="0"/>
              </a:rPr>
              <a:t>	which we may asymptotically ignore</a:t>
            </a:r>
          </a:p>
        </p:txBody>
      </p:sp>
      <p:graphicFrame>
        <p:nvGraphicFramePr>
          <p:cNvPr id="28674" name="Object 2"/>
          <p:cNvGraphicFramePr>
            <a:graphicFrameLocks noChangeAspect="1"/>
          </p:cNvGraphicFramePr>
          <p:nvPr/>
        </p:nvGraphicFramePr>
        <p:xfrm>
          <a:off x="1692275" y="1844675"/>
          <a:ext cx="5589588" cy="1123950"/>
        </p:xfrm>
        <a:graphic>
          <a:graphicData uri="http://schemas.openxmlformats.org/presentationml/2006/ole">
            <mc:AlternateContent xmlns:mc="http://schemas.openxmlformats.org/markup-compatibility/2006">
              <mc:Choice xmlns:v="urn:schemas-microsoft-com:vml" Requires="v">
                <p:oleObj spid="_x0000_s33840" name="Equation" r:id="rId4" imgW="2603160" imgH="520560" progId="Equation.3">
                  <p:embed/>
                </p:oleObj>
              </mc:Choice>
              <mc:Fallback>
                <p:oleObj name="Equation" r:id="rId4" imgW="260316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844675"/>
                        <a:ext cx="5589588"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628775" y="3035300"/>
          <a:ext cx="3108325" cy="1479550"/>
        </p:xfrm>
        <a:graphic>
          <a:graphicData uri="http://schemas.openxmlformats.org/presentationml/2006/ole">
            <mc:AlternateContent xmlns:mc="http://schemas.openxmlformats.org/markup-compatibility/2006">
              <mc:Choice xmlns:v="urn:schemas-microsoft-com:vml" Requires="v">
                <p:oleObj spid="_x0000_s33841" name="Equation" r:id="rId6" imgW="1447560" imgH="685800" progId="Equation.3">
                  <p:embed/>
                </p:oleObj>
              </mc:Choice>
              <mc:Fallback>
                <p:oleObj name="Equation" r:id="rId6" imgW="144756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775" y="3035300"/>
                        <a:ext cx="3108325" cy="147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559090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&lt; </a:t>
            </a:r>
            <a:r>
              <a:rPr lang="en-US" altLang="en-US" i="1" dirty="0">
                <a:latin typeface="Times New Roman" pitchFamily="18" charset="0"/>
                <a:cs typeface="Arial" charset="0"/>
              </a:rPr>
              <a:t>a</a:t>
            </a:r>
            <a:endParaRPr lang="en-US" altLang="en-US" i="1" dirty="0" smtClean="0">
              <a:latin typeface="Times New Roman" pitchFamily="18" charset="0"/>
              <a:cs typeface="Arial" charset="0"/>
            </a:endParaRPr>
          </a:p>
        </p:txBody>
      </p:sp>
      <p:sp>
        <p:nvSpPr>
          <p:cNvPr id="798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Therefore, </a:t>
            </a:r>
            <a:r>
              <a:rPr lang="en-US" altLang="en-US" dirty="0" smtClean="0">
                <a:latin typeface="Times New Roman" pitchFamily="18" charset="0"/>
                <a:cs typeface="Arial" charset="0"/>
              </a:rPr>
              <a:t>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O(</a:t>
            </a:r>
            <a:r>
              <a:rPr lang="en-US" altLang="en-US" i="1" dirty="0" smtClean="0">
                <a:latin typeface="Times New Roman" pitchFamily="18" charset="0"/>
                <a:cs typeface="Arial" charset="0"/>
              </a:rPr>
              <a:t>a</a:t>
            </a:r>
            <a:r>
              <a:rPr lang="en-US" altLang="en-US" i="1" baseline="30000" dirty="0" smtClean="0">
                <a:latin typeface="Times New Roman" pitchFamily="18" charset="0"/>
                <a:cs typeface="Arial" charset="0"/>
              </a:rPr>
              <a:t>m</a:t>
            </a:r>
            <a:r>
              <a:rPr lang="en-US" altLang="en-US" dirty="0" smtClean="0">
                <a:latin typeface="Times New Roman" pitchFamily="18" charset="0"/>
                <a:cs typeface="Arial" charset="0"/>
              </a:rPr>
              <a:t>)</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By assumption, </a:t>
            </a:r>
            <a:r>
              <a:rPr lang="en-US" altLang="en-US" i="1" dirty="0" smtClean="0">
                <a:latin typeface="Times New Roman" pitchFamily="18" charset="0"/>
                <a:cs typeface="Arial" charset="0"/>
              </a:rPr>
              <a:t>n = </a:t>
            </a:r>
            <a:r>
              <a:rPr lang="en-US" altLang="en-US" i="1" dirty="0" err="1" smtClean="0">
                <a:latin typeface="Times New Roman" pitchFamily="18" charset="0"/>
                <a:cs typeface="Arial" charset="0"/>
              </a:rPr>
              <a:t>b</a:t>
            </a:r>
            <a:r>
              <a:rPr lang="en-US" altLang="en-US" i="1" baseline="30000" dirty="0" err="1" smtClean="0">
                <a:latin typeface="Times New Roman" pitchFamily="18" charset="0"/>
                <a:cs typeface="Arial" charset="0"/>
              </a:rPr>
              <a:t>m</a:t>
            </a:r>
            <a:r>
              <a:rPr lang="en-US" altLang="en-US" dirty="0" smtClean="0">
                <a:latin typeface="Arial" charset="0"/>
                <a:cs typeface="Arial" charset="0"/>
              </a:rPr>
              <a:t>, hence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a:t>
            </a:r>
            <a:r>
              <a:rPr lang="en-US" altLang="en-US" dirty="0" err="1" smtClean="0">
                <a:latin typeface="Times New Roman" pitchFamily="18" charset="0"/>
                <a:cs typeface="Arial" charset="0"/>
              </a:rPr>
              <a:t>log</a:t>
            </a:r>
            <a:r>
              <a:rPr lang="en-US" altLang="en-US" i="1" baseline="-25000" dirty="0" err="1" smtClean="0">
                <a:latin typeface="Times New Roman" pitchFamily="18" charset="0"/>
                <a:cs typeface="Arial" charset="0"/>
              </a:rPr>
              <a:t>b</a:t>
            </a:r>
            <a:r>
              <a:rPr lang="en-US" altLang="en-US" i="1" dirty="0" err="1" smtClean="0">
                <a:latin typeface="Times New Roman" pitchFamily="18" charset="0"/>
                <a:cs typeface="Arial" charset="0"/>
              </a:rPr>
              <a:t>n</a:t>
            </a:r>
            <a:r>
              <a:rPr lang="en-US" altLang="en-US" dirty="0" smtClean="0">
                <a:latin typeface="Arial" charset="0"/>
                <a:cs typeface="Arial" charset="0"/>
              </a:rPr>
              <a:t> and therefore</a:t>
            </a:r>
          </a:p>
          <a:p>
            <a:pPr algn="ctr">
              <a:buFontTx/>
              <a:buNone/>
            </a:pPr>
            <a:r>
              <a:rPr lang="en-US" altLang="en-US" dirty="0" smtClean="0">
                <a:latin typeface="Times New Roman" pitchFamily="18" charset="0"/>
                <a:cs typeface="Arial" charset="0"/>
              </a:rPr>
              <a:t>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b="1" dirty="0" smtClean="0">
                <a:latin typeface="Times New Roman" pitchFamily="18" charset="0"/>
                <a:cs typeface="Arial" charset="0"/>
              </a:rPr>
              <a:t> </a:t>
            </a:r>
            <a:r>
              <a:rPr lang="en-US" altLang="en-US" dirty="0" smtClean="0">
                <a:latin typeface="Times New Roman" pitchFamily="18" charset="0"/>
                <a:cs typeface="Arial" charset="0"/>
              </a:rPr>
              <a:t>O(</a:t>
            </a:r>
            <a:r>
              <a:rPr lang="en-US" altLang="en-US" i="1" dirty="0" err="1" smtClean="0">
                <a:latin typeface="Times New Roman" pitchFamily="18" charset="0"/>
                <a:cs typeface="Arial" charset="0"/>
              </a:rPr>
              <a:t>a</a:t>
            </a:r>
            <a:r>
              <a:rPr lang="en-US" altLang="en-US" baseline="30000" dirty="0" err="1" smtClean="0">
                <a:latin typeface="Times New Roman" pitchFamily="18" charset="0"/>
                <a:cs typeface="Arial" charset="0"/>
              </a:rPr>
              <a:t>log</a:t>
            </a:r>
            <a:r>
              <a:rPr lang="en-US" altLang="en-US" sz="1400" i="1" baseline="30000" dirty="0" err="1" smtClean="0">
                <a:latin typeface="Times New Roman" pitchFamily="18" charset="0"/>
                <a:cs typeface="Arial" charset="0"/>
              </a:rPr>
              <a:t>b</a:t>
            </a:r>
            <a:r>
              <a:rPr lang="en-US" altLang="en-US" i="1" baseline="30000" dirty="0" err="1" smtClean="0">
                <a:latin typeface="Times New Roman" pitchFamily="18" charset="0"/>
                <a:cs typeface="Arial" charset="0"/>
              </a:rPr>
              <a:t>n</a:t>
            </a:r>
            <a:r>
              <a:rPr lang="en-US" altLang="en-US" dirty="0" smtClean="0">
                <a:latin typeface="Times New Roman" pitchFamily="18" charset="0"/>
                <a:cs typeface="Arial" charset="0"/>
              </a:rPr>
              <a:t>) = O(</a:t>
            </a:r>
            <a:r>
              <a:rPr lang="en-US" altLang="en-US" i="1" dirty="0" err="1" smtClean="0">
                <a:latin typeface="Times New Roman" pitchFamily="18" charset="0"/>
                <a:cs typeface="Arial" charset="0"/>
              </a:rPr>
              <a:t>n</a:t>
            </a:r>
            <a:r>
              <a:rPr lang="en-US" altLang="en-US" baseline="30000" dirty="0" err="1" smtClean="0">
                <a:latin typeface="Times New Roman" pitchFamily="18" charset="0"/>
                <a:cs typeface="Arial" charset="0"/>
              </a:rPr>
              <a:t>log</a:t>
            </a:r>
            <a:r>
              <a:rPr lang="en-US" altLang="en-US" sz="1400" i="1" baseline="30000" dirty="0" err="1" smtClean="0">
                <a:latin typeface="Times New Roman" pitchFamily="18" charset="0"/>
                <a:cs typeface="Arial" charset="0"/>
              </a:rPr>
              <a:t>b</a:t>
            </a:r>
            <a:r>
              <a:rPr lang="en-US" altLang="en-US" i="1" baseline="30000" dirty="0" err="1" smtClean="0">
                <a:latin typeface="Times New Roman" pitchFamily="18" charset="0"/>
                <a:cs typeface="Arial" charset="0"/>
              </a:rPr>
              <a:t>a</a:t>
            </a:r>
            <a:r>
              <a:rPr lang="en-US" altLang="en-US" dirty="0" smtClean="0">
                <a:latin typeface="Times New Roman" pitchFamily="18" charset="0"/>
                <a:cs typeface="Arial" charset="0"/>
              </a:rPr>
              <a:t>) </a:t>
            </a:r>
          </a:p>
        </p:txBody>
      </p:sp>
    </p:spTree>
    <p:extLst>
      <p:ext uri="{BB962C8B-B14F-4D97-AF65-F5344CB8AC3E}">
        <p14:creationId xmlns:p14="http://schemas.microsoft.com/office/powerpoint/2010/main" val="41475300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&lt; </a:t>
            </a:r>
            <a:r>
              <a:rPr lang="en-US" altLang="en-US" i="1" dirty="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Going back to our examples:</a:t>
            </a:r>
          </a:p>
        </p:txBody>
      </p:sp>
      <p:graphicFrame>
        <p:nvGraphicFramePr>
          <p:cNvPr id="5" name="Table 4"/>
          <p:cNvGraphicFramePr>
            <a:graphicFrameLocks noGrp="1"/>
          </p:cNvGraphicFramePr>
          <p:nvPr>
            <p:extLst>
              <p:ext uri="{D42A27DB-BD31-4B8C-83A1-F6EECF244321}">
                <p14:modId xmlns:p14="http://schemas.microsoft.com/office/powerpoint/2010/main" val="3150712229"/>
              </p:ext>
            </p:extLst>
          </p:nvPr>
        </p:nvGraphicFramePr>
        <p:xfrm>
          <a:off x="251520" y="2060848"/>
          <a:ext cx="8640960" cy="2225040"/>
        </p:xfrm>
        <a:graphic>
          <a:graphicData uri="http://schemas.openxmlformats.org/drawingml/2006/table">
            <a:tbl>
              <a:tblPr firstRow="1" bandRow="1">
                <a:tableStyleId>{2D5ABB26-0587-4C30-8999-92F81FD0307C}</a:tableStyleId>
              </a:tblPr>
              <a:tblGrid>
                <a:gridCol w="4824536"/>
                <a:gridCol w="432048"/>
                <a:gridCol w="432048"/>
                <a:gridCol w="432048"/>
                <a:gridCol w="432048"/>
                <a:gridCol w="864096"/>
                <a:gridCol w="1224136"/>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err="1" smtClean="0">
                          <a:latin typeface="Times New Roman" panose="02020603050405020304" pitchFamily="18" charset="0"/>
                          <a:cs typeface="Times New Roman" panose="02020603050405020304" pitchFamily="18" charset="0"/>
                        </a:rPr>
                        <a:t>log</a:t>
                      </a:r>
                      <a:r>
                        <a:rPr lang="en-CA" i="1" baseline="-25000" dirty="0" err="1" smtClean="0">
                          <a:latin typeface="Times New Roman" panose="02020603050405020304" pitchFamily="18" charset="0"/>
                          <a:cs typeface="Times New Roman" panose="02020603050405020304" pitchFamily="18" charset="0"/>
                        </a:rPr>
                        <a:t>b</a:t>
                      </a:r>
                      <a:r>
                        <a:rPr lang="en-CA" i="0" baseline="0" dirty="0" smtClean="0">
                          <a:latin typeface="Times New Roman" panose="02020603050405020304" pitchFamily="18" charset="0"/>
                          <a:cs typeface="Times New Roman" panose="02020603050405020304" pitchFamily="18" charset="0"/>
                        </a:rPr>
                        <a:t>(</a:t>
                      </a:r>
                      <a:r>
                        <a:rPr lang="en-CA" i="1" baseline="0" dirty="0" smtClean="0">
                          <a:latin typeface="Times New Roman" panose="02020603050405020304" pitchFamily="18" charset="0"/>
                          <a:cs typeface="Times New Roman" panose="02020603050405020304" pitchFamily="18" charset="0"/>
                        </a:rPr>
                        <a:t>a</a:t>
                      </a:r>
                      <a:r>
                        <a:rPr lang="en-CA" i="0" baseline="0" dirty="0" smtClean="0">
                          <a:latin typeface="Times New Roman" panose="02020603050405020304" pitchFamily="18" charset="0"/>
                          <a:cs typeface="Times New Roman" panose="02020603050405020304" pitchFamily="18" charset="0"/>
                        </a:rPr>
                        <a:t>)</a:t>
                      </a:r>
                      <a:endParaRPr lang="en-CA" i="0" dirty="0" smtClean="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sz="1600" i="0" dirty="0" smtClean="0">
                          <a:latin typeface="Arial" panose="020B0604020202020204" pitchFamily="34" charset="0"/>
                          <a:cs typeface="Arial" panose="020B0604020202020204" pitchFamily="34" charset="0"/>
                        </a:rPr>
                        <a:t>Run time</a:t>
                      </a:r>
                      <a:endParaRPr lang="en-CA" sz="1600" i="0" dirty="0">
                        <a:latin typeface="Arial" panose="020B0604020202020204" pitchFamily="34" charset="0"/>
                        <a:cs typeface="Arial" panose="020B0604020202020204" pitchFamily="34"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Traversal</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r>
                        <a:rPr lang="en-CA" baseline="0" dirty="0" smtClean="0">
                          <a:solidFill>
                            <a:schemeClr val="bg1"/>
                          </a:solidFill>
                          <a:latin typeface="Times New Roman" panose="02020603050405020304" pitchFamily="18" charset="0"/>
                          <a:cs typeface="Times New Roman" panose="02020603050405020304" pitchFamily="18" charset="0"/>
                        </a:rPr>
                        <a:t>000</a:t>
                      </a:r>
                      <a:endParaRPr lang="en-CA"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i="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CA" dirty="0" smtClean="0">
                          <a:latin typeface="Arial" panose="020B0604020202020204" pitchFamily="34" charset="0"/>
                          <a:cs typeface="Arial" panose="020B0604020202020204" pitchFamily="34" charset="0"/>
                        </a:rPr>
                        <a:t>Quaternary search of an ordered matrix</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1.585</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i="0" baseline="30000" dirty="0" smtClean="0">
                          <a:latin typeface="Times New Roman" panose="02020603050405020304" pitchFamily="18" charset="0"/>
                          <a:cs typeface="Times New Roman" panose="02020603050405020304" pitchFamily="18" charset="0"/>
                        </a:rPr>
                        <a:t>1.585</a:t>
                      </a:r>
                      <a:r>
                        <a:rPr lang="en-CA" i="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err="1" smtClean="0">
                          <a:latin typeface="Arial" panose="020B0604020202020204" pitchFamily="34" charset="0"/>
                          <a:cs typeface="Arial" panose="020B0604020202020204" pitchFamily="34" charset="0"/>
                        </a:rPr>
                        <a:t>Karatsuba’s</a:t>
                      </a:r>
                      <a:r>
                        <a:rPr lang="en-CA" dirty="0" smtClean="0">
                          <a:latin typeface="Arial" panose="020B0604020202020204" pitchFamily="34" charset="0"/>
                          <a:cs typeface="Arial" panose="020B0604020202020204" pitchFamily="34" charset="0"/>
                        </a:rPr>
                        <a:t> integer-multiplication</a:t>
                      </a:r>
                      <a:r>
                        <a:rPr lang="en-CA" baseline="0" dirty="0" smtClean="0">
                          <a:latin typeface="Arial" panose="020B0604020202020204" pitchFamily="34" charset="0"/>
                          <a:cs typeface="Arial" panose="020B0604020202020204" pitchFamily="34" charset="0"/>
                        </a:rPr>
                        <a:t>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1.465</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i="0" baseline="30000" dirty="0" smtClean="0">
                          <a:latin typeface="Times New Roman" panose="02020603050405020304" pitchFamily="18" charset="0"/>
                          <a:cs typeface="Times New Roman" panose="02020603050405020304" pitchFamily="18" charset="0"/>
                        </a:rPr>
                        <a:t>1.585</a:t>
                      </a:r>
                      <a:r>
                        <a:rPr lang="en-CA" i="0" dirty="0" smtClean="0">
                          <a:latin typeface="Times New Roman" panose="02020603050405020304" pitchFamily="18" charset="0"/>
                          <a:cs typeface="Times New Roman" panose="02020603050405020304" pitchFamily="18" charset="0"/>
                        </a:rPr>
                        <a:t>)</a:t>
                      </a:r>
                      <a:endParaRPr lang="en-CA" dirty="0" smtClean="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smtClean="0">
                          <a:latin typeface="Arial" panose="020B0604020202020204" pitchFamily="34" charset="0"/>
                          <a:cs typeface="Arial" panose="020B0604020202020204" pitchFamily="34" charset="0"/>
                        </a:rPr>
                        <a:t>Toom-3 integer-multiplication</a:t>
                      </a:r>
                      <a:r>
                        <a:rPr lang="en-CA" baseline="0" dirty="0" smtClean="0">
                          <a:latin typeface="Arial" panose="020B0604020202020204" pitchFamily="34" charset="0"/>
                          <a:cs typeface="Arial" panose="020B0604020202020204" pitchFamily="34" charset="0"/>
                        </a:rPr>
                        <a:t>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5</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1.465</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i="0" baseline="30000" dirty="0" smtClean="0">
                          <a:latin typeface="Times New Roman" panose="02020603050405020304" pitchFamily="18" charset="0"/>
                          <a:cs typeface="Times New Roman" panose="02020603050405020304" pitchFamily="18" charset="0"/>
                        </a:rPr>
                        <a:t>1.465</a:t>
                      </a:r>
                      <a:r>
                        <a:rPr lang="en-CA" i="0" dirty="0" smtClean="0">
                          <a:latin typeface="Times New Roman" panose="02020603050405020304" pitchFamily="18" charset="0"/>
                          <a:cs typeface="Times New Roman" panose="02020603050405020304" pitchFamily="18" charset="0"/>
                        </a:rPr>
                        <a:t>)</a:t>
                      </a:r>
                      <a:endParaRPr lang="en-CA" dirty="0" smtClean="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US" altLang="en-US" dirty="0" err="1" smtClean="0">
                          <a:latin typeface="Arial" charset="0"/>
                          <a:cs typeface="Arial" charset="0"/>
                        </a:rPr>
                        <a:t>Strassen’s</a:t>
                      </a:r>
                      <a:r>
                        <a:rPr lang="en-US" altLang="en-US" dirty="0" smtClean="0">
                          <a:latin typeface="Arial" charset="0"/>
                          <a:cs typeface="Arial" charset="0"/>
                        </a:rPr>
                        <a:t> matrix-multiplication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7</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2.807</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i="0" baseline="30000" dirty="0" smtClean="0">
                          <a:latin typeface="Times New Roman" panose="02020603050405020304" pitchFamily="18" charset="0"/>
                          <a:cs typeface="Times New Roman" panose="02020603050405020304" pitchFamily="18" charset="0"/>
                        </a:rPr>
                        <a:t>2.807</a:t>
                      </a:r>
                      <a:r>
                        <a:rPr lang="en-CA" i="0" dirty="0" smtClean="0">
                          <a:latin typeface="Times New Roman" panose="02020603050405020304" pitchFamily="18" charset="0"/>
                          <a:cs typeface="Times New Roman" panose="02020603050405020304" pitchFamily="18" charset="0"/>
                        </a:rPr>
                        <a:t>)</a:t>
                      </a:r>
                      <a:endParaRPr lang="en-CA" dirty="0" smtClean="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bl>
          </a:graphicData>
        </a:graphic>
      </p:graphicFrame>
    </p:spTree>
    <p:extLst>
      <p:ext uri="{BB962C8B-B14F-4D97-AF65-F5344CB8AC3E}">
        <p14:creationId xmlns:p14="http://schemas.microsoft.com/office/powerpoint/2010/main" val="19870423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a:t>
            </a:r>
            <a:r>
              <a:rPr lang="en-US" altLang="en-US" dirty="0" smtClean="0">
                <a:latin typeface="Times New Roman" pitchFamily="18" charset="0"/>
                <a:cs typeface="Arial" charset="0"/>
              </a:rPr>
              <a:t>= </a:t>
            </a:r>
            <a:r>
              <a:rPr lang="en-US" altLang="en-US" i="1" dirty="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Which examples fall in this case?</a:t>
            </a:r>
          </a:p>
        </p:txBody>
      </p:sp>
      <p:graphicFrame>
        <p:nvGraphicFramePr>
          <p:cNvPr id="2" name="Table 1"/>
          <p:cNvGraphicFramePr>
            <a:graphicFrameLocks noGrp="1"/>
          </p:cNvGraphicFramePr>
          <p:nvPr>
            <p:extLst>
              <p:ext uri="{D42A27DB-BD31-4B8C-83A1-F6EECF244321}">
                <p14:modId xmlns:p14="http://schemas.microsoft.com/office/powerpoint/2010/main" val="3269723547"/>
              </p:ext>
            </p:extLst>
          </p:nvPr>
        </p:nvGraphicFramePr>
        <p:xfrm>
          <a:off x="1475656" y="2132856"/>
          <a:ext cx="6552728" cy="1483360"/>
        </p:xfrm>
        <a:graphic>
          <a:graphicData uri="http://schemas.openxmlformats.org/drawingml/2006/table">
            <a:tbl>
              <a:tblPr firstRow="1" bandRow="1">
                <a:tableStyleId>{2D5ABB26-0587-4C30-8999-92F81FD0307C}</a:tableStyleId>
              </a:tblPr>
              <a:tblGrid>
                <a:gridCol w="4824536"/>
                <a:gridCol w="432048"/>
                <a:gridCol w="432048"/>
                <a:gridCol w="432048"/>
                <a:gridCol w="432048"/>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Binary search</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CA" dirty="0" smtClean="0">
                          <a:latin typeface="Arial" panose="020B0604020202020204" pitchFamily="34" charset="0"/>
                          <a:cs typeface="Arial" panose="020B0604020202020204" pitchFamily="34" charset="0"/>
                        </a:rPr>
                        <a:t>Merge</a:t>
                      </a:r>
                      <a:r>
                        <a:rPr lang="en-CA" baseline="0" dirty="0" smtClean="0">
                          <a:latin typeface="Arial" panose="020B0604020202020204" pitchFamily="34" charset="0"/>
                          <a:cs typeface="Arial" panose="020B0604020202020204" pitchFamily="34" charset="0"/>
                        </a:rPr>
                        <a:t> sort</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smtClean="0">
                          <a:latin typeface="Arial" panose="020B0604020202020204" pitchFamily="34" charset="0"/>
                          <a:cs typeface="Arial" panose="020B0604020202020204" pitchFamily="34" charset="0"/>
                        </a:rPr>
                        <a:t>Fast Fourier</a:t>
                      </a:r>
                      <a:r>
                        <a:rPr lang="en-CA" baseline="0" dirty="0" smtClean="0">
                          <a:latin typeface="Arial" panose="020B0604020202020204" pitchFamily="34" charset="0"/>
                          <a:cs typeface="Arial" panose="020B0604020202020204" pitchFamily="34" charset="0"/>
                        </a:rPr>
                        <a:t> transform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bl>
          </a:graphicData>
        </a:graphic>
      </p:graphicFrame>
    </p:spTree>
    <p:extLst>
      <p:ext uri="{BB962C8B-B14F-4D97-AF65-F5344CB8AC3E}">
        <p14:creationId xmlns:p14="http://schemas.microsoft.com/office/powerpoint/2010/main" val="7029250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 </a:t>
            </a:r>
            <a:r>
              <a:rPr lang="en-US" altLang="en-US" i="1" dirty="0">
                <a:latin typeface="Times New Roman" pitchFamily="18" charset="0"/>
                <a:cs typeface="Arial" charset="0"/>
              </a:rPr>
              <a:t>a</a:t>
            </a:r>
            <a:endParaRPr lang="en-US" altLang="en-US" i="1" dirty="0" smtClean="0">
              <a:latin typeface="Times New Roman" pitchFamily="18" charset="0"/>
              <a:cs typeface="Arial" charset="0"/>
            </a:endParaRPr>
          </a:p>
        </p:txBody>
      </p:sp>
      <p:sp>
        <p:nvSpPr>
          <p:cNvPr id="2970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case,</a:t>
            </a: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Therefore, </a:t>
            </a:r>
            <a:r>
              <a:rPr lang="en-US" altLang="en-US" dirty="0" smtClean="0">
                <a:latin typeface="Times New Roman" pitchFamily="18" charset="0"/>
                <a:cs typeface="Arial" charset="0"/>
              </a:rPr>
              <a:t>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a:t>
            </a:r>
            <a:r>
              <a:rPr lang="en-US" altLang="en-US" i="1" baseline="30000" dirty="0" smtClean="0">
                <a:latin typeface="Times New Roman" pitchFamily="18" charset="0"/>
                <a:cs typeface="Arial" charset="0"/>
              </a:rPr>
              <a:t>m</a:t>
            </a:r>
            <a:r>
              <a:rPr lang="en-US" altLang="en-US" dirty="0" smtClean="0">
                <a:latin typeface="Times New Roman" pitchFamily="18" charset="0"/>
                <a:cs typeface="Arial" charset="0"/>
              </a:rPr>
              <a:t>)</a:t>
            </a:r>
          </a:p>
          <a:p>
            <a:pPr>
              <a:buFont typeface="Arial" charset="0"/>
              <a:buNone/>
            </a:pPr>
            <a:endParaRPr lang="en-US" altLang="en-US" dirty="0" smtClean="0">
              <a:latin typeface="Arial" charset="0"/>
              <a:cs typeface="Arial" charset="0"/>
            </a:endParaRPr>
          </a:p>
          <a:p>
            <a:pPr>
              <a:buNone/>
            </a:pPr>
            <a:r>
              <a:rPr lang="en-US" altLang="en-US" dirty="0" smtClean="0">
                <a:latin typeface="Arial" charset="0"/>
                <a:cs typeface="Arial" charset="0"/>
              </a:rPr>
              <a:t>	By assumption, </a:t>
            </a:r>
            <a:r>
              <a:rPr lang="en-US" altLang="en-US" i="1" dirty="0" smtClean="0">
                <a:latin typeface="Times New Roman" pitchFamily="18" charset="0"/>
                <a:cs typeface="Arial" charset="0"/>
              </a:rPr>
              <a:t>n = </a:t>
            </a:r>
            <a:r>
              <a:rPr lang="en-US" altLang="en-US" i="1" dirty="0" err="1" smtClean="0">
                <a:latin typeface="Times New Roman" pitchFamily="18" charset="0"/>
                <a:cs typeface="Arial" charset="0"/>
              </a:rPr>
              <a:t>b</a:t>
            </a:r>
            <a:r>
              <a:rPr lang="en-US" altLang="en-US" i="1" baseline="30000" dirty="0" err="1" smtClean="0">
                <a:latin typeface="Times New Roman" pitchFamily="18" charset="0"/>
                <a:cs typeface="Arial" charset="0"/>
              </a:rPr>
              <a:t>m</a:t>
            </a:r>
            <a:r>
              <a:rPr lang="en-US" altLang="en-US" dirty="0" smtClean="0">
                <a:latin typeface="Arial" charset="0"/>
                <a:cs typeface="Arial" charset="0"/>
              </a:rPr>
              <a:t>      and  </a:t>
            </a:r>
            <a:r>
              <a:rPr lang="en-US" altLang="en-US" i="1" dirty="0" smtClean="0">
                <a:latin typeface="Times New Roman" pitchFamily="18" charset="0"/>
                <a:cs typeface="Arial" charset="0"/>
              </a:rPr>
              <a:t>a = </a:t>
            </a:r>
            <a:r>
              <a:rPr lang="en-US" altLang="en-US" i="1" dirty="0" err="1" smtClean="0">
                <a:latin typeface="Times New Roman" pitchFamily="18" charset="0"/>
                <a:cs typeface="Arial" charset="0"/>
              </a:rPr>
              <a:t>b</a:t>
            </a:r>
            <a:r>
              <a:rPr lang="en-US" altLang="en-US" i="1" baseline="30000" dirty="0" err="1" smtClean="0">
                <a:latin typeface="Times New Roman" pitchFamily="18" charset="0"/>
                <a:cs typeface="Arial" charset="0"/>
              </a:rPr>
              <a:t>k</a:t>
            </a:r>
            <a:r>
              <a:rPr lang="en-US" altLang="en-US" dirty="0" smtClean="0">
                <a:latin typeface="Arial" charset="0"/>
                <a:cs typeface="Arial" charset="0"/>
              </a:rPr>
              <a:t> </a:t>
            </a:r>
            <a:br>
              <a:rPr lang="en-US" altLang="en-US" dirty="0" smtClean="0">
                <a:latin typeface="Arial" charset="0"/>
                <a:cs typeface="Arial" charset="0"/>
              </a:rPr>
            </a:br>
            <a:r>
              <a:rPr lang="en-US" altLang="en-US" dirty="0" smtClean="0">
                <a:latin typeface="Arial" charset="0"/>
                <a:cs typeface="Arial" charset="0"/>
              </a:rPr>
              <a:t>                      </a:t>
            </a:r>
            <a:r>
              <a:rPr lang="en-CA" dirty="0" smtClean="0"/>
              <a:t>∴</a:t>
            </a:r>
            <a:r>
              <a:rPr lang="en-US" altLang="en-US" dirty="0" smtClean="0">
                <a:latin typeface="Arial" charset="0"/>
                <a:cs typeface="Arial" charset="0"/>
              </a:rPr>
              <a:t>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a:t>
            </a:r>
            <a:r>
              <a:rPr lang="en-US" altLang="en-US" dirty="0" err="1" smtClean="0">
                <a:latin typeface="Times New Roman" pitchFamily="18" charset="0"/>
                <a:cs typeface="Arial" charset="0"/>
              </a:rPr>
              <a:t>log</a:t>
            </a:r>
            <a:r>
              <a:rPr lang="en-US" altLang="en-US" i="1" baseline="-25000" dirty="0" err="1" smtClean="0">
                <a:latin typeface="Times New Roman" pitchFamily="18" charset="0"/>
                <a:cs typeface="Arial" charset="0"/>
              </a:rPr>
              <a:t>b</a:t>
            </a:r>
            <a:r>
              <a:rPr lang="en-US" altLang="en-US" i="1" dirty="0" err="1" smtClean="0">
                <a:latin typeface="Times New Roman" pitchFamily="18" charset="0"/>
                <a:cs typeface="Arial" charset="0"/>
              </a:rPr>
              <a:t>n</a:t>
            </a:r>
            <a:r>
              <a:rPr lang="en-US" altLang="en-US" dirty="0" smtClean="0">
                <a:latin typeface="Arial" charset="0"/>
                <a:cs typeface="Arial" charset="0"/>
              </a:rPr>
              <a:t>  and  </a:t>
            </a:r>
            <a:r>
              <a:rPr lang="en-US" altLang="en-US" i="1" dirty="0" smtClean="0">
                <a:latin typeface="Times New Roman" pitchFamily="18" charset="0"/>
                <a:cs typeface="Arial" charset="0"/>
              </a:rPr>
              <a:t>k</a:t>
            </a:r>
            <a:r>
              <a:rPr lang="en-US" altLang="en-US" dirty="0" smtClean="0">
                <a:latin typeface="Times New Roman" pitchFamily="18" charset="0"/>
                <a:cs typeface="Arial" charset="0"/>
              </a:rPr>
              <a:t> = </a:t>
            </a:r>
            <a:r>
              <a:rPr lang="en-US" altLang="en-US" dirty="0" err="1" smtClean="0">
                <a:latin typeface="Times New Roman" pitchFamily="18" charset="0"/>
                <a:cs typeface="Arial" charset="0"/>
              </a:rPr>
              <a:t>log</a:t>
            </a:r>
            <a:r>
              <a:rPr lang="en-US" altLang="en-US" i="1" baseline="-25000" dirty="0" err="1" smtClean="0">
                <a:latin typeface="Times New Roman" pitchFamily="18" charset="0"/>
                <a:cs typeface="Arial" charset="0"/>
              </a:rPr>
              <a:t>b</a:t>
            </a:r>
            <a:r>
              <a:rPr lang="en-US" altLang="en-US" i="1" dirty="0" err="1" smtClean="0">
                <a:latin typeface="Times New Roman" pitchFamily="18" charset="0"/>
                <a:cs typeface="Arial" charset="0"/>
              </a:rPr>
              <a:t>a</a:t>
            </a:r>
            <a:r>
              <a:rPr lang="en-US" altLang="en-US" dirty="0" smtClean="0">
                <a:latin typeface="Arial" charset="0"/>
                <a:cs typeface="Arial" charset="0"/>
              </a:rPr>
              <a:t> </a:t>
            </a:r>
          </a:p>
          <a:p>
            <a:pPr>
              <a:buFontTx/>
              <a:buNone/>
            </a:pPr>
            <a:r>
              <a:rPr lang="en-US" altLang="en-US" dirty="0">
                <a:latin typeface="Arial" charset="0"/>
                <a:cs typeface="Arial" charset="0"/>
              </a:rPr>
              <a:t>	</a:t>
            </a:r>
            <a:r>
              <a:rPr lang="en-US" altLang="en-US" dirty="0" smtClean="0">
                <a:latin typeface="Arial" charset="0"/>
                <a:cs typeface="Arial" charset="0"/>
              </a:rPr>
              <a:t>Hence</a:t>
            </a:r>
          </a:p>
          <a:p>
            <a:pPr>
              <a:buFontTx/>
              <a:buNone/>
            </a:pPr>
            <a:endParaRPr lang="en-US" altLang="en-US" dirty="0" smtClean="0">
              <a:latin typeface="Arial" charset="0"/>
              <a:cs typeface="Arial" charset="0"/>
            </a:endParaRPr>
          </a:p>
        </p:txBody>
      </p:sp>
      <p:graphicFrame>
        <p:nvGraphicFramePr>
          <p:cNvPr id="29698" name="Object 2"/>
          <p:cNvGraphicFramePr>
            <a:graphicFrameLocks noChangeAspect="1"/>
          </p:cNvGraphicFramePr>
          <p:nvPr>
            <p:extLst>
              <p:ext uri="{D42A27DB-BD31-4B8C-83A1-F6EECF244321}">
                <p14:modId xmlns:p14="http://schemas.microsoft.com/office/powerpoint/2010/main" val="3711436430"/>
              </p:ext>
            </p:extLst>
          </p:nvPr>
        </p:nvGraphicFramePr>
        <p:xfrm>
          <a:off x="2268438" y="1306860"/>
          <a:ext cx="4895850" cy="952500"/>
        </p:xfrm>
        <a:graphic>
          <a:graphicData uri="http://schemas.openxmlformats.org/presentationml/2006/ole">
            <mc:AlternateContent xmlns:mc="http://schemas.openxmlformats.org/markup-compatibility/2006">
              <mc:Choice xmlns:v="urn:schemas-microsoft-com:vml" Requires="v">
                <p:oleObj spid="_x0000_s34850" name="Equation" r:id="rId4" imgW="2692080" imgH="520560" progId="Equation.3">
                  <p:embed/>
                </p:oleObj>
              </mc:Choice>
              <mc:Fallback>
                <p:oleObj name="Equation" r:id="rId4" imgW="269208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438" y="1306860"/>
                        <a:ext cx="489585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26992520"/>
              </p:ext>
            </p:extLst>
          </p:nvPr>
        </p:nvGraphicFramePr>
        <p:xfrm>
          <a:off x="1735113" y="3721819"/>
          <a:ext cx="2700338" cy="2813050"/>
        </p:xfrm>
        <a:graphic>
          <a:graphicData uri="http://schemas.openxmlformats.org/presentationml/2006/ole">
            <mc:AlternateContent xmlns:mc="http://schemas.openxmlformats.org/markup-compatibility/2006">
              <mc:Choice xmlns:v="urn:schemas-microsoft-com:vml" Requires="v">
                <p:oleObj spid="_x0000_s34851" name="Equation" r:id="rId6" imgW="1485720" imgH="1536480" progId="Equation.DSMT4">
                  <p:embed/>
                </p:oleObj>
              </mc:Choice>
              <mc:Fallback>
                <p:oleObj name="Equation" r:id="rId6" imgW="1485720" imgH="1536480" progId="Equation.DSMT4">
                  <p:embed/>
                  <p:pic>
                    <p:nvPicPr>
                      <p:cNvPr id="0" name="Object 2"/>
                      <p:cNvPicPr>
                        <a:picLocks noChangeAspect="1" noChangeArrowheads="1"/>
                      </p:cNvPicPr>
                      <p:nvPr/>
                    </p:nvPicPr>
                    <p:blipFill>
                      <a:blip r:embed="rId7"/>
                      <a:srcRect/>
                      <a:stretch>
                        <a:fillRect/>
                      </a:stretch>
                    </p:blipFill>
                    <p:spPr bwMode="auto">
                      <a:xfrm>
                        <a:off x="1735113" y="3721819"/>
                        <a:ext cx="2700338" cy="281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129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a:t>
            </a:r>
            <a:r>
              <a:rPr lang="en-US" altLang="en-US" dirty="0" smtClean="0">
                <a:latin typeface="Times New Roman" pitchFamily="18" charset="0"/>
                <a:cs typeface="Arial" charset="0"/>
              </a:rPr>
              <a:t>= </a:t>
            </a:r>
            <a:r>
              <a:rPr lang="en-US" altLang="en-US" i="1" dirty="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Going back to our examples:</a:t>
            </a:r>
          </a:p>
        </p:txBody>
      </p:sp>
      <p:graphicFrame>
        <p:nvGraphicFramePr>
          <p:cNvPr id="5" name="Table 4"/>
          <p:cNvGraphicFramePr>
            <a:graphicFrameLocks noGrp="1"/>
          </p:cNvGraphicFramePr>
          <p:nvPr>
            <p:extLst>
              <p:ext uri="{D42A27DB-BD31-4B8C-83A1-F6EECF244321}">
                <p14:modId xmlns:p14="http://schemas.microsoft.com/office/powerpoint/2010/main" val="2153596280"/>
              </p:ext>
            </p:extLst>
          </p:nvPr>
        </p:nvGraphicFramePr>
        <p:xfrm>
          <a:off x="251520" y="2060848"/>
          <a:ext cx="7776864" cy="1483360"/>
        </p:xfrm>
        <a:graphic>
          <a:graphicData uri="http://schemas.openxmlformats.org/drawingml/2006/table">
            <a:tbl>
              <a:tblPr firstRow="1" bandRow="1">
                <a:tableStyleId>{2D5ABB26-0587-4C30-8999-92F81FD0307C}</a:tableStyleId>
              </a:tblPr>
              <a:tblGrid>
                <a:gridCol w="4824536"/>
                <a:gridCol w="432048"/>
                <a:gridCol w="432048"/>
                <a:gridCol w="432048"/>
                <a:gridCol w="432048"/>
                <a:gridCol w="1224136"/>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sz="1600" i="0" dirty="0" smtClean="0">
                          <a:latin typeface="Arial" panose="020B0604020202020204" pitchFamily="34" charset="0"/>
                          <a:cs typeface="Arial" panose="020B0604020202020204" pitchFamily="34" charset="0"/>
                        </a:rPr>
                        <a:t>Run time</a:t>
                      </a:r>
                      <a:endParaRPr lang="en-CA" sz="1600" i="0" dirty="0">
                        <a:latin typeface="Arial" panose="020B0604020202020204" pitchFamily="34" charset="0"/>
                        <a:cs typeface="Arial" panose="020B0604020202020204" pitchFamily="34"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Binary search</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O(</a:t>
                      </a:r>
                      <a:r>
                        <a:rPr lang="en-CA" i="0" dirty="0" smtClean="0">
                          <a:latin typeface="Times New Roman" panose="02020603050405020304" pitchFamily="18" charset="0"/>
                          <a:cs typeface="Times New Roman" panose="02020603050405020304" pitchFamily="18" charset="0"/>
                        </a:rPr>
                        <a:t>1</a:t>
                      </a:r>
                      <a:r>
                        <a:rPr lang="en-CA" i="1" dirty="0" smtClean="0">
                          <a:latin typeface="Times New Roman" panose="02020603050405020304" pitchFamily="18" charset="0"/>
                          <a:cs typeface="Times New Roman" panose="02020603050405020304" pitchFamily="18" charset="0"/>
                        </a:rPr>
                        <a:t>·</a:t>
                      </a:r>
                      <a:r>
                        <a:rPr lang="en-CA" i="0" dirty="0" smtClean="0">
                          <a:latin typeface="Times New Roman" panose="02020603050405020304" pitchFamily="18" charset="0"/>
                          <a:cs typeface="Times New Roman" panose="02020603050405020304" pitchFamily="18" charset="0"/>
                        </a:rPr>
                        <a:t>ln(</a:t>
                      </a:r>
                      <a:r>
                        <a:rPr lang="en-CA" i="1" dirty="0" smtClean="0">
                          <a:latin typeface="Times New Roman" panose="02020603050405020304" pitchFamily="18" charset="0"/>
                          <a:cs typeface="Times New Roman" panose="02020603050405020304" pitchFamily="18" charset="0"/>
                        </a:rPr>
                        <a:t>n</a:t>
                      </a:r>
                      <a:r>
                        <a:rPr lang="en-CA" i="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CA" dirty="0" smtClean="0">
                          <a:latin typeface="Arial" panose="020B0604020202020204" pitchFamily="34" charset="0"/>
                          <a:cs typeface="Arial" panose="020B0604020202020204" pitchFamily="34" charset="0"/>
                        </a:rPr>
                        <a:t>Merge</a:t>
                      </a:r>
                      <a:r>
                        <a:rPr lang="en-CA" baseline="0" dirty="0" smtClean="0">
                          <a:latin typeface="Arial" panose="020B0604020202020204" pitchFamily="34" charset="0"/>
                          <a:cs typeface="Arial" panose="020B0604020202020204" pitchFamily="34" charset="0"/>
                        </a:rPr>
                        <a:t> sort</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 </a:t>
                      </a:r>
                      <a:r>
                        <a:rPr lang="en-CA" i="0" dirty="0" err="1" smtClean="0">
                          <a:latin typeface="Times New Roman" panose="02020603050405020304" pitchFamily="18" charset="0"/>
                          <a:cs typeface="Times New Roman" panose="02020603050405020304" pitchFamily="18" charset="0"/>
                        </a:rPr>
                        <a:t>ln</a:t>
                      </a:r>
                      <a:r>
                        <a:rPr lang="en-CA" i="0"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i="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smtClean="0">
                          <a:latin typeface="Arial" panose="020B0604020202020204" pitchFamily="34" charset="0"/>
                          <a:cs typeface="Arial" panose="020B0604020202020204" pitchFamily="34" charset="0"/>
                        </a:rPr>
                        <a:t>Fast Fourier</a:t>
                      </a:r>
                      <a:r>
                        <a:rPr lang="en-CA" baseline="0" dirty="0" smtClean="0">
                          <a:latin typeface="Arial" panose="020B0604020202020204" pitchFamily="34" charset="0"/>
                          <a:cs typeface="Arial" panose="020B0604020202020204" pitchFamily="34" charset="0"/>
                        </a:rPr>
                        <a:t> transform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 </a:t>
                      </a:r>
                      <a:r>
                        <a:rPr lang="en-CA" i="0" dirty="0" err="1" smtClean="0">
                          <a:latin typeface="Times New Roman" panose="02020603050405020304" pitchFamily="18" charset="0"/>
                          <a:cs typeface="Times New Roman" panose="02020603050405020304" pitchFamily="18" charset="0"/>
                        </a:rPr>
                        <a:t>ln</a:t>
                      </a:r>
                      <a:r>
                        <a:rPr lang="en-CA" i="0"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i="0" dirty="0" smtClean="0">
                          <a:latin typeface="Times New Roman" panose="02020603050405020304" pitchFamily="18" charset="0"/>
                          <a:cs typeface="Times New Roman" panose="02020603050405020304" pitchFamily="18" charset="0"/>
                        </a:rPr>
                        <a:t>))</a:t>
                      </a:r>
                      <a:endParaRPr lang="en-CA" dirty="0" smtClean="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bl>
          </a:graphicData>
        </a:graphic>
      </p:graphicFrame>
    </p:spTree>
    <p:extLst>
      <p:ext uri="{BB962C8B-B14F-4D97-AF65-F5344CB8AC3E}">
        <p14:creationId xmlns:p14="http://schemas.microsoft.com/office/powerpoint/2010/main" val="8066607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&gt;</a:t>
            </a:r>
            <a:r>
              <a:rPr lang="en-US" altLang="en-US" dirty="0" smtClean="0">
                <a:latin typeface="Times New Roman" pitchFamily="18" charset="0"/>
                <a:cs typeface="Arial" charset="0"/>
              </a:rPr>
              <a:t> </a:t>
            </a:r>
            <a:r>
              <a:rPr lang="en-US" altLang="en-US" i="1" dirty="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haven’t seen any examples that fall into this case</a:t>
            </a:r>
          </a:p>
          <a:p>
            <a:pPr lvl="1"/>
            <a:r>
              <a:rPr lang="en-US" altLang="en-US" dirty="0" smtClean="0">
                <a:latin typeface="Arial" charset="0"/>
                <a:cs typeface="Arial" charset="0"/>
              </a:rPr>
              <a:t>Suppose we divide the problem into two, but we must perform a linear operation to determine which half to recursively call</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08722393"/>
              </p:ext>
            </p:extLst>
          </p:nvPr>
        </p:nvGraphicFramePr>
        <p:xfrm>
          <a:off x="2627784" y="2759328"/>
          <a:ext cx="3384376" cy="741680"/>
        </p:xfrm>
        <a:graphic>
          <a:graphicData uri="http://schemas.openxmlformats.org/drawingml/2006/table">
            <a:tbl>
              <a:tblPr firstRow="1" bandRow="1">
                <a:tableStyleId>{2D5ABB26-0587-4C30-8999-92F81FD0307C}</a:tableStyleId>
              </a:tblPr>
              <a:tblGrid>
                <a:gridCol w="1224136"/>
                <a:gridCol w="576064"/>
                <a:gridCol w="576064"/>
                <a:gridCol w="504056"/>
                <a:gridCol w="504056"/>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Sample </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5698458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n-US" altLang="en-US" i="1" dirty="0" err="1" smtClean="0">
                <a:latin typeface="Times New Roman" pitchFamily="18" charset="0"/>
                <a:cs typeface="Arial" charset="0"/>
              </a:rPr>
              <a:t>b</a:t>
            </a:r>
            <a:r>
              <a:rPr lang="en-US" altLang="en-US" i="1" baseline="30000" dirty="0" err="1" smtClean="0">
                <a:latin typeface="Times New Roman" pitchFamily="18" charset="0"/>
                <a:cs typeface="Arial" charset="0"/>
              </a:rPr>
              <a:t>k</a:t>
            </a:r>
            <a:r>
              <a:rPr lang="en-US" altLang="en-US" dirty="0" smtClean="0">
                <a:latin typeface="Times New Roman" pitchFamily="18" charset="0"/>
                <a:cs typeface="Arial" charset="0"/>
              </a:rPr>
              <a:t> &gt; </a:t>
            </a:r>
            <a:r>
              <a:rPr lang="en-US" altLang="en-US" i="1" dirty="0" smtClean="0">
                <a:latin typeface="Times New Roman" pitchFamily="18" charset="0"/>
                <a:cs typeface="Arial" charset="0"/>
              </a:rPr>
              <a:t>a</a:t>
            </a:r>
          </a:p>
        </p:txBody>
      </p:sp>
      <p:sp>
        <p:nvSpPr>
          <p:cNvPr id="3072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Factor out the constant term and simplify to get:</a:t>
            </a:r>
          </a:p>
        </p:txBody>
      </p:sp>
      <p:graphicFrame>
        <p:nvGraphicFramePr>
          <p:cNvPr id="30722" name="Object 2"/>
          <p:cNvGraphicFramePr>
            <a:graphicFrameLocks noChangeAspect="1"/>
          </p:cNvGraphicFramePr>
          <p:nvPr/>
        </p:nvGraphicFramePr>
        <p:xfrm>
          <a:off x="1952625" y="1412875"/>
          <a:ext cx="4962525" cy="2001838"/>
        </p:xfrm>
        <a:graphic>
          <a:graphicData uri="http://schemas.openxmlformats.org/presentationml/2006/ole">
            <mc:AlternateContent xmlns:mc="http://schemas.openxmlformats.org/markup-compatibility/2006">
              <mc:Choice xmlns:v="urn:schemas-microsoft-com:vml" Requires="v">
                <p:oleObj spid="_x0000_s35888" name="Equation" r:id="rId4" imgW="2311200" imgH="927000" progId="Equation.3">
                  <p:embed/>
                </p:oleObj>
              </mc:Choice>
              <mc:Fallback>
                <p:oleObj name="Equation" r:id="rId4" imgW="2311200" imgH="9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1412875"/>
                        <a:ext cx="4962525" cy="200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887413" y="3860800"/>
          <a:ext cx="7473950" cy="1508125"/>
        </p:xfrm>
        <a:graphic>
          <a:graphicData uri="http://schemas.openxmlformats.org/presentationml/2006/ole">
            <mc:AlternateContent xmlns:mc="http://schemas.openxmlformats.org/markup-compatibility/2006">
              <mc:Choice xmlns:v="urn:schemas-microsoft-com:vml" Requires="v">
                <p:oleObj spid="_x0000_s35889" name="Equation" r:id="rId6" imgW="3479760" imgH="698400" progId="Equation.3">
                  <p:embed/>
                </p:oleObj>
              </mc:Choice>
              <mc:Fallback>
                <p:oleObj name="Equation" r:id="rId6" imgW="347976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413" y="3860800"/>
                        <a:ext cx="7473950"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Oval 7"/>
          <p:cNvSpPr>
            <a:spLocks noChangeArrowheads="1"/>
          </p:cNvSpPr>
          <p:nvPr/>
        </p:nvSpPr>
        <p:spPr bwMode="auto">
          <a:xfrm>
            <a:off x="5435600" y="4508500"/>
            <a:ext cx="936625" cy="8651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0727" name="Oval 8"/>
          <p:cNvSpPr>
            <a:spLocks noChangeArrowheads="1"/>
          </p:cNvSpPr>
          <p:nvPr/>
        </p:nvSpPr>
        <p:spPr bwMode="auto">
          <a:xfrm>
            <a:off x="6988175" y="4508500"/>
            <a:ext cx="936625" cy="8651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0728" name="Line 10"/>
          <p:cNvSpPr>
            <a:spLocks noChangeShapeType="1"/>
          </p:cNvSpPr>
          <p:nvPr/>
        </p:nvSpPr>
        <p:spPr bwMode="auto">
          <a:xfrm flipV="1">
            <a:off x="5076825" y="5229225"/>
            <a:ext cx="503238" cy="5048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0729" name="Line 11"/>
          <p:cNvSpPr>
            <a:spLocks noChangeShapeType="1"/>
          </p:cNvSpPr>
          <p:nvPr/>
        </p:nvSpPr>
        <p:spPr bwMode="auto">
          <a:xfrm flipV="1">
            <a:off x="5076825" y="5013325"/>
            <a:ext cx="1943100" cy="7207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0730" name="Text Box 12"/>
          <p:cNvSpPr txBox="1">
            <a:spLocks noChangeArrowheads="1"/>
          </p:cNvSpPr>
          <p:nvPr/>
        </p:nvSpPr>
        <p:spPr bwMode="auto">
          <a:xfrm>
            <a:off x="2843213" y="5654675"/>
            <a:ext cx="434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Both positive constants (see assumption)</a:t>
            </a:r>
          </a:p>
        </p:txBody>
      </p:sp>
    </p:spTree>
    <p:extLst>
      <p:ext uri="{BB962C8B-B14F-4D97-AF65-F5344CB8AC3E}">
        <p14:creationId xmlns:p14="http://schemas.microsoft.com/office/powerpoint/2010/main" val="42919083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a:t>
            </a:r>
            <a:r>
              <a:rPr lang="en-US" altLang="en-US" dirty="0" smtClean="0">
                <a:latin typeface="Times New Roman" pitchFamily="18" charset="0"/>
                <a:cs typeface="Arial" charset="0"/>
              </a:rPr>
              <a:t>&gt; </a:t>
            </a:r>
            <a:r>
              <a:rPr lang="en-US" altLang="en-US" i="1" dirty="0" smtClean="0">
                <a:latin typeface="Times New Roman" pitchFamily="18" charset="0"/>
                <a:cs typeface="Arial" charset="0"/>
              </a:rPr>
              <a:t>a</a:t>
            </a:r>
          </a:p>
        </p:txBody>
      </p:sp>
      <p:sp>
        <p:nvSpPr>
          <p:cNvPr id="808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that if </a:t>
            </a:r>
            <a:r>
              <a:rPr lang="en-US" altLang="en-US" i="1" smtClean="0">
                <a:latin typeface="Times New Roman" pitchFamily="18" charset="0"/>
                <a:cs typeface="Arial" charset="0"/>
              </a:rPr>
              <a:t>p</a:t>
            </a:r>
            <a:r>
              <a:rPr lang="en-US" altLang="en-US" smtClean="0">
                <a:latin typeface="Times New Roman" pitchFamily="18" charset="0"/>
                <a:cs typeface="Arial" charset="0"/>
              </a:rPr>
              <a:t> &lt; </a:t>
            </a:r>
            <a:r>
              <a:rPr lang="en-US" altLang="en-US" i="1" smtClean="0">
                <a:latin typeface="Times New Roman" pitchFamily="18" charset="0"/>
                <a:cs typeface="Arial" charset="0"/>
              </a:rPr>
              <a:t>q</a:t>
            </a:r>
            <a:r>
              <a:rPr lang="en-US" altLang="en-US" smtClean="0">
                <a:latin typeface="Arial" charset="0"/>
                <a:cs typeface="Arial" charset="0"/>
              </a:rPr>
              <a:t> then </a:t>
            </a:r>
            <a:r>
              <a:rPr lang="en-US" altLang="en-US" i="1" smtClean="0">
                <a:latin typeface="Times New Roman" pitchFamily="18" charset="0"/>
                <a:cs typeface="Arial" charset="0"/>
              </a:rPr>
              <a:t>p</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q</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a:t>
            </a:r>
            <a:r>
              <a:rPr lang="en-US" altLang="en-US" smtClean="0">
                <a:latin typeface="Arial" charset="0"/>
                <a:cs typeface="Arial" charset="0"/>
              </a:rPr>
              <a:t>, hence</a:t>
            </a:r>
          </a:p>
          <a:p>
            <a:pPr algn="ctr">
              <a:buFontTx/>
              <a:buNone/>
            </a:pPr>
            <a:r>
              <a:rPr lang="en-US" altLang="en-US" smtClean="0">
                <a:latin typeface="Arial" charset="0"/>
                <a:cs typeface="Arial" charset="0"/>
              </a:rPr>
              <a:t>	 </a:t>
            </a:r>
            <a:r>
              <a:rPr lang="en-US" altLang="en-US" i="1" smtClean="0">
                <a:latin typeface="Times New Roman" pitchFamily="18" charset="0"/>
                <a:cs typeface="Arial" charset="0"/>
              </a:rPr>
              <a:t>a</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Thus, we can ignore the second term:</a:t>
            </a:r>
          </a:p>
          <a:p>
            <a:pPr algn="ctr">
              <a:buFontTx/>
              <a:buNone/>
            </a:pP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km</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a:t>
            </a:r>
            <a:r>
              <a:rPr lang="en-US" altLang="en-US" smtClean="0">
                <a:latin typeface="Arial" charset="0"/>
                <a:cs typeface="Arial" charset="0"/>
              </a:rPr>
              <a:t> </a:t>
            </a:r>
            <a:r>
              <a:rPr lang="en-US" altLang="en-US" smtClean="0">
                <a:latin typeface="Times New Roman" pitchFamily="18" charset="0"/>
                <a:cs typeface="Arial" charset="0"/>
              </a:rPr>
              <a:t>=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km</a:t>
            </a:r>
            <a:r>
              <a:rPr lang="en-US" altLang="en-US" smtClean="0">
                <a:latin typeface="Times New Roman" pitchFamily="18" charset="0"/>
                <a:cs typeface="Arial" charset="0"/>
              </a:rPr>
              <a: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Again, by assumption, </a:t>
            </a:r>
            <a:r>
              <a:rPr lang="en-US" altLang="en-US" i="1" smtClean="0">
                <a:latin typeface="Times New Roman" pitchFamily="18" charset="0"/>
                <a:cs typeface="Arial" charset="0"/>
              </a:rPr>
              <a:t>n = b</a:t>
            </a:r>
            <a:r>
              <a:rPr lang="en-US" altLang="en-US" i="1" baseline="30000" smtClean="0">
                <a:latin typeface="Times New Roman" pitchFamily="18" charset="0"/>
                <a:cs typeface="Arial" charset="0"/>
              </a:rPr>
              <a:t>m</a:t>
            </a:r>
            <a:r>
              <a:rPr lang="en-US" altLang="en-US" smtClean="0">
                <a:latin typeface="Arial" charset="0"/>
                <a:cs typeface="Arial" charset="0"/>
              </a:rPr>
              <a:t>, hence</a:t>
            </a:r>
          </a:p>
          <a:p>
            <a:pPr algn="ctr">
              <a:buFontTx/>
              <a:buNone/>
            </a:pPr>
            <a:r>
              <a:rPr lang="en-US" altLang="en-US" smtClean="0">
                <a:latin typeface="Arial" charset="0"/>
                <a:cs typeface="Arial" charset="0"/>
              </a:rPr>
              <a:t>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b="1" smtClean="0">
                <a:latin typeface="Times New Roman" pitchFamily="18" charset="0"/>
                <a:cs typeface="Arial" charset="0"/>
              </a:rPr>
              <a:t> O</a:t>
            </a:r>
            <a:r>
              <a:rPr lang="en-US" altLang="en-US" smtClean="0">
                <a:latin typeface="Times New Roman" pitchFamily="18" charset="0"/>
                <a:cs typeface="Arial" charset="0"/>
              </a:rPr>
              <a:t>((</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p>
          <a:p>
            <a:pPr>
              <a:buFontTx/>
              <a:buNone/>
            </a:pPr>
            <a:endParaRPr lang="en-US" altLang="en-US" smtClean="0">
              <a:latin typeface="Arial" charset="0"/>
              <a:cs typeface="Arial" charset="0"/>
            </a:endParaRPr>
          </a:p>
        </p:txBody>
      </p:sp>
    </p:spTree>
    <p:extLst>
      <p:ext uri="{BB962C8B-B14F-4D97-AF65-F5344CB8AC3E}">
        <p14:creationId xmlns:p14="http://schemas.microsoft.com/office/powerpoint/2010/main" val="18454646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a:t>
            </a:r>
            <a:r>
              <a:rPr lang="en-US" altLang="en-US" dirty="0" smtClean="0">
                <a:latin typeface="Times New Roman" pitchFamily="18" charset="0"/>
                <a:cs typeface="Arial" charset="0"/>
              </a:rPr>
              <a:t>&gt; </a:t>
            </a:r>
            <a:r>
              <a:rPr lang="en-US" altLang="en-US" i="1" dirty="0" smtClean="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Going back to our example:</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The linear operation contributes more than the divide-and-conquer component</a:t>
            </a:r>
          </a:p>
        </p:txBody>
      </p:sp>
      <p:graphicFrame>
        <p:nvGraphicFramePr>
          <p:cNvPr id="6" name="Table 5"/>
          <p:cNvGraphicFramePr>
            <a:graphicFrameLocks noGrp="1"/>
          </p:cNvGraphicFramePr>
          <p:nvPr>
            <p:extLst>
              <p:ext uri="{D42A27DB-BD31-4B8C-83A1-F6EECF244321}">
                <p14:modId xmlns:p14="http://schemas.microsoft.com/office/powerpoint/2010/main" val="3720052180"/>
              </p:ext>
            </p:extLst>
          </p:nvPr>
        </p:nvGraphicFramePr>
        <p:xfrm>
          <a:off x="1907704" y="2132856"/>
          <a:ext cx="4032448" cy="741680"/>
        </p:xfrm>
        <a:graphic>
          <a:graphicData uri="http://schemas.openxmlformats.org/drawingml/2006/table">
            <a:tbl>
              <a:tblPr firstRow="1" bandRow="1">
                <a:tableStyleId>{2D5ABB26-0587-4C30-8999-92F81FD0307C}</a:tableStyleId>
              </a:tblPr>
              <a:tblGrid>
                <a:gridCol w="1080120"/>
                <a:gridCol w="432048"/>
                <a:gridCol w="432048"/>
                <a:gridCol w="432048"/>
                <a:gridCol w="504056"/>
                <a:gridCol w="1152128"/>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sz="1600" i="0" dirty="0" smtClean="0">
                          <a:latin typeface="Arial" panose="020B0604020202020204" pitchFamily="34" charset="0"/>
                          <a:cs typeface="Arial" panose="020B0604020202020204" pitchFamily="34" charset="0"/>
                        </a:rPr>
                        <a:t>Run time</a:t>
                      </a:r>
                      <a:endParaRPr lang="en-CA" sz="1600" i="0" dirty="0">
                        <a:latin typeface="Arial" panose="020B0604020202020204" pitchFamily="34" charset="0"/>
                        <a:cs typeface="Arial" panose="020B0604020202020204" pitchFamily="34"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Sample </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b="1" dirty="0" smtClean="0">
                          <a:solidFill>
                            <a:srgbClr val="FF0000"/>
                          </a:solidFill>
                          <a:latin typeface="Times New Roman" panose="02020603050405020304" pitchFamily="18" charset="0"/>
                          <a:cs typeface="Times New Roman" panose="02020603050405020304" pitchFamily="18" charset="0"/>
                        </a:rPr>
                        <a:t>1</a:t>
                      </a:r>
                      <a:endParaRPr lang="en-CA" b="1" dirty="0">
                        <a:solidFill>
                          <a:srgbClr val="FF0000"/>
                        </a:solidFill>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b="1" i="0" baseline="30000" dirty="0" smtClean="0">
                          <a:solidFill>
                            <a:srgbClr val="FF0000"/>
                          </a:solidFill>
                          <a:latin typeface="Times New Roman" panose="02020603050405020304" pitchFamily="18" charset="0"/>
                          <a:cs typeface="Times New Roman" panose="02020603050405020304" pitchFamily="18" charset="0"/>
                        </a:rPr>
                        <a:t>1</a:t>
                      </a:r>
                      <a:r>
                        <a:rPr lang="en-CA" i="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8149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1228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an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n</a:t>
            </a:r>
            <a:r>
              <a:rPr lang="en-US" altLang="en-US" dirty="0" smtClean="0">
                <a:latin typeface="Arial" charset="0"/>
                <a:cs typeface="Arial" charset="0"/>
              </a:rPr>
              <a:t> matrix where each row and column is linearly ordered; for example:</a:t>
            </a:r>
          </a:p>
          <a:p>
            <a:pPr lvl="1"/>
            <a:r>
              <a:rPr lang="en-US" altLang="en-US" dirty="0" smtClean="0">
                <a:latin typeface="Arial" charset="0"/>
                <a:cs typeface="Arial" charset="0"/>
              </a:rPr>
              <a:t>How can we determine if </a:t>
            </a:r>
            <a:r>
              <a:rPr lang="en-US" altLang="en-US" dirty="0" smtClean="0">
                <a:latin typeface="Times New Roman" pitchFamily="18" charset="0"/>
                <a:cs typeface="Arial" charset="0"/>
              </a:rPr>
              <a:t>19</a:t>
            </a:r>
            <a:r>
              <a:rPr lang="en-US" altLang="en-US" dirty="0" smtClean="0">
                <a:latin typeface="Arial" charset="0"/>
                <a:cs typeface="Arial" charset="0"/>
              </a:rPr>
              <a:t> is in the matrix?</a:t>
            </a:r>
          </a:p>
        </p:txBody>
      </p:sp>
      <p:pic>
        <p:nvPicPr>
          <p:cNvPr id="44036" name="Picture 6"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06750"/>
            <a:ext cx="302418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03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2"/>
          <p:cNvSpPr>
            <a:spLocks noGrp="1" noChangeArrowheads="1"/>
          </p:cNvSpPr>
          <p:nvPr>
            <p:ph type="title"/>
          </p:nvPr>
        </p:nvSpPr>
        <p:spPr/>
        <p:txBody>
          <a:bodyPr/>
          <a:lstStyle/>
          <a:p>
            <a:r>
              <a:rPr lang="en-US" altLang="en-US" dirty="0" smtClean="0">
                <a:latin typeface="Arial" charset="0"/>
                <a:cs typeface="Arial" charset="0"/>
              </a:rPr>
              <a:t>Summary of cases</a:t>
            </a:r>
          </a:p>
        </p:txBody>
      </p:sp>
      <p:sp>
        <p:nvSpPr>
          <p:cNvPr id="3175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summarize these run times:</a:t>
            </a:r>
          </a:p>
        </p:txBody>
      </p:sp>
      <p:graphicFrame>
        <p:nvGraphicFramePr>
          <p:cNvPr id="31746" name="Object 2"/>
          <p:cNvGraphicFramePr>
            <a:graphicFrameLocks noChangeAspect="1"/>
          </p:cNvGraphicFramePr>
          <p:nvPr/>
        </p:nvGraphicFramePr>
        <p:xfrm>
          <a:off x="2152650" y="2420938"/>
          <a:ext cx="928688" cy="904875"/>
        </p:xfrm>
        <a:graphic>
          <a:graphicData uri="http://schemas.openxmlformats.org/presentationml/2006/ole">
            <mc:AlternateContent xmlns:mc="http://schemas.openxmlformats.org/markup-compatibility/2006">
              <mc:Choice xmlns:v="urn:schemas-microsoft-com:vml" Requires="v">
                <p:oleObj spid="_x0000_s37013" name="Equation" r:id="rId4" imgW="431640" imgH="419040" progId="Equation.3">
                  <p:embed/>
                </p:oleObj>
              </mc:Choice>
              <mc:Fallback>
                <p:oleObj name="Equation" r:id="rId4" imgW="4316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2420938"/>
                        <a:ext cx="928688"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2138363" y="3500438"/>
          <a:ext cx="957262" cy="904875"/>
        </p:xfrm>
        <a:graphic>
          <a:graphicData uri="http://schemas.openxmlformats.org/presentationml/2006/ole">
            <mc:AlternateContent xmlns:mc="http://schemas.openxmlformats.org/markup-compatibility/2006">
              <mc:Choice xmlns:v="urn:schemas-microsoft-com:vml" Requires="v">
                <p:oleObj spid="_x0000_s37014" name="Equation" r:id="rId6" imgW="444240" imgH="419040" progId="Equation.3">
                  <p:embed/>
                </p:oleObj>
              </mc:Choice>
              <mc:Fallback>
                <p:oleObj name="Equation" r:id="rId6" imgW="4442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8363" y="3500438"/>
                        <a:ext cx="957262"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2124075" y="4579938"/>
          <a:ext cx="957263" cy="904875"/>
        </p:xfrm>
        <a:graphic>
          <a:graphicData uri="http://schemas.openxmlformats.org/presentationml/2006/ole">
            <mc:AlternateContent xmlns:mc="http://schemas.openxmlformats.org/markup-compatibility/2006">
              <mc:Choice xmlns:v="urn:schemas-microsoft-com:vml" Requires="v">
                <p:oleObj spid="_x0000_s37015" name="Equation" r:id="rId8" imgW="444240" imgH="419040" progId="Equation.3">
                  <p:embed/>
                </p:oleObj>
              </mc:Choice>
              <mc:Fallback>
                <p:oleObj name="Equation" r:id="rId8" imgW="44424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4579938"/>
                        <a:ext cx="957263"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067175" y="2613025"/>
          <a:ext cx="1336675" cy="519113"/>
        </p:xfrm>
        <a:graphic>
          <a:graphicData uri="http://schemas.openxmlformats.org/presentationml/2006/ole">
            <mc:AlternateContent xmlns:mc="http://schemas.openxmlformats.org/markup-compatibility/2006">
              <mc:Choice xmlns:v="urn:schemas-microsoft-com:vml" Requires="v">
                <p:oleObj spid="_x0000_s37016" name="Equation" r:id="rId10" imgW="622080" imgH="241200" progId="Equation.3">
                  <p:embed/>
                </p:oleObj>
              </mc:Choice>
              <mc:Fallback>
                <p:oleObj name="Equation" r:id="rId10" imgW="62208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175" y="2613025"/>
                        <a:ext cx="13366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4094163" y="3644900"/>
          <a:ext cx="4668837" cy="546100"/>
        </p:xfrm>
        <a:graphic>
          <a:graphicData uri="http://schemas.openxmlformats.org/presentationml/2006/ole">
            <mc:AlternateContent xmlns:mc="http://schemas.openxmlformats.org/markup-compatibility/2006">
              <mc:Choice xmlns:v="urn:schemas-microsoft-com:vml" Requires="v">
                <p:oleObj spid="_x0000_s37017" name="Equation" r:id="rId12" imgW="2171520" imgH="253800" progId="Equation.3">
                  <p:embed/>
                </p:oleObj>
              </mc:Choice>
              <mc:Fallback>
                <p:oleObj name="Equation" r:id="rId12" imgW="217152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3644900"/>
                        <a:ext cx="466883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7"/>
          <p:cNvGraphicFramePr>
            <a:graphicFrameLocks noChangeAspect="1"/>
          </p:cNvGraphicFramePr>
          <p:nvPr/>
        </p:nvGraphicFramePr>
        <p:xfrm>
          <a:off x="4140200" y="4665663"/>
          <a:ext cx="927100" cy="519112"/>
        </p:xfrm>
        <a:graphic>
          <a:graphicData uri="http://schemas.openxmlformats.org/presentationml/2006/ole">
            <mc:AlternateContent xmlns:mc="http://schemas.openxmlformats.org/markup-compatibility/2006">
              <mc:Choice xmlns:v="urn:schemas-microsoft-com:vml" Requires="v">
                <p:oleObj spid="_x0000_s37018" name="Equation" r:id="rId14" imgW="431640" imgH="241200" progId="Equation.3">
                  <p:embed/>
                </p:oleObj>
              </mc:Choice>
              <mc:Fallback>
                <p:oleObj name="Equation" r:id="rId14" imgW="43164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0200" y="4665663"/>
                        <a:ext cx="927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6" name="Oval 10"/>
          <p:cNvSpPr>
            <a:spLocks noChangeArrowheads="1"/>
          </p:cNvSpPr>
          <p:nvPr/>
        </p:nvSpPr>
        <p:spPr bwMode="auto">
          <a:xfrm>
            <a:off x="4644007" y="4706939"/>
            <a:ext cx="288355" cy="25161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03787" name="Oval 11"/>
          <p:cNvSpPr>
            <a:spLocks noChangeArrowheads="1"/>
          </p:cNvSpPr>
          <p:nvPr/>
        </p:nvSpPr>
        <p:spPr bwMode="auto">
          <a:xfrm>
            <a:off x="8172450" y="3646488"/>
            <a:ext cx="431800" cy="5032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03788" name="Oval 12"/>
          <p:cNvSpPr>
            <a:spLocks noChangeArrowheads="1"/>
          </p:cNvSpPr>
          <p:nvPr/>
        </p:nvSpPr>
        <p:spPr bwMode="auto">
          <a:xfrm>
            <a:off x="4427538" y="2636838"/>
            <a:ext cx="792162" cy="5032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03789" name="Oval 13"/>
          <p:cNvSpPr>
            <a:spLocks noChangeArrowheads="1"/>
          </p:cNvSpPr>
          <p:nvPr/>
        </p:nvSpPr>
        <p:spPr bwMode="auto">
          <a:xfrm>
            <a:off x="5507038" y="3644900"/>
            <a:ext cx="865187" cy="5032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1752" name="Object 8"/>
          <p:cNvGraphicFramePr>
            <a:graphicFrameLocks noChangeAspect="1"/>
          </p:cNvGraphicFramePr>
          <p:nvPr/>
        </p:nvGraphicFramePr>
        <p:xfrm>
          <a:off x="6443663" y="4221163"/>
          <a:ext cx="1800225" cy="427037"/>
        </p:xfrm>
        <a:graphic>
          <a:graphicData uri="http://schemas.openxmlformats.org/presentationml/2006/ole">
            <mc:AlternateContent xmlns:mc="http://schemas.openxmlformats.org/markup-compatibility/2006">
              <mc:Choice xmlns:v="urn:schemas-microsoft-com:vml" Requires="v">
                <p:oleObj spid="_x0000_s37019" name="Equation" r:id="rId16" imgW="965160" imgH="228600" progId="Equation.3">
                  <p:embed/>
                </p:oleObj>
              </mc:Choice>
              <mc:Fallback>
                <p:oleObj name="Equation" r:id="rId16" imgW="96516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43663" y="4221163"/>
                        <a:ext cx="18002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32689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6" grpId="0" animBg="1"/>
      <p:bldP spid="203787" grpId="0" animBg="1"/>
      <p:bldP spid="203788" grpId="0" animBg="1"/>
      <p:bldP spid="20378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819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Therefore:</a:t>
            </a:r>
          </a:p>
          <a:p>
            <a:pPr lvl="1"/>
            <a:r>
              <a:rPr lang="en-US" altLang="en-US" smtClean="0">
                <a:latin typeface="Arial" charset="0"/>
                <a:cs typeface="Arial" charset="0"/>
              </a:rPr>
              <a:t>If the amount of work being done at each step to either sub-divide the problem or to recombine the solutions dominates, then this is the run time of the algorithm: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p>
          <a:p>
            <a:pPr lvl="1"/>
            <a:r>
              <a:rPr lang="en-US" altLang="en-US" smtClean="0">
                <a:latin typeface="Arial" charset="0"/>
                <a:cs typeface="Arial" charset="0"/>
              </a:rPr>
              <a:t>If the problem is being divided into many small sub-problems (</a:t>
            </a:r>
            <a:r>
              <a:rPr lang="en-US" altLang="en-US" i="1" smtClean="0">
                <a:latin typeface="Times New Roman" pitchFamily="18" charset="0"/>
                <a:cs typeface="Arial" charset="0"/>
              </a:rPr>
              <a:t>a</a:t>
            </a:r>
            <a:r>
              <a:rPr lang="en-US" altLang="en-US" smtClean="0">
                <a:latin typeface="Times New Roman" pitchFamily="18" charset="0"/>
                <a:cs typeface="Arial" charset="0"/>
              </a:rPr>
              <a:t> &gt; </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a:t>
            </a:r>
            <a:r>
              <a:rPr lang="en-US" altLang="en-US" smtClean="0">
                <a:latin typeface="Arial" charset="0"/>
                <a:cs typeface="Arial" charset="0"/>
              </a:rPr>
              <a:t>) then the number of sub-problems dominates: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log</a:t>
            </a:r>
            <a:r>
              <a:rPr lang="en-US" altLang="en-US" sz="1600" i="1" baseline="30000" smtClean="0">
                <a:latin typeface="Times New Roman" pitchFamily="18" charset="0"/>
                <a:cs typeface="Arial" charset="0"/>
              </a:rPr>
              <a:t>b</a:t>
            </a:r>
            <a:r>
              <a:rPr lang="en-US" altLang="en-US" baseline="30000" smtClean="0">
                <a:latin typeface="Times New Roman" pitchFamily="18" charset="0"/>
                <a:cs typeface="Arial" charset="0"/>
              </a:rPr>
              <a:t>(</a:t>
            </a:r>
            <a:r>
              <a:rPr lang="en-US" altLang="en-US" i="1" baseline="30000" smtClean="0">
                <a:latin typeface="Times New Roman" pitchFamily="18" charset="0"/>
                <a:cs typeface="Arial" charset="0"/>
              </a:rPr>
              <a:t>a</a:t>
            </a:r>
            <a:r>
              <a:rPr lang="en-US" altLang="en-US" baseline="30000" smtClean="0">
                <a:latin typeface="Times New Roman" pitchFamily="18" charset="0"/>
                <a:cs typeface="Arial" charset="0"/>
              </a:rPr>
              <a:t>)</a:t>
            </a:r>
            <a:r>
              <a:rPr lang="en-US" altLang="en-US" smtClean="0">
                <a:latin typeface="Times New Roman" pitchFamily="18" charset="0"/>
                <a:cs typeface="Arial" charset="0"/>
              </a:rPr>
              <a:t>)</a:t>
            </a:r>
            <a:endParaRPr lang="en-US" altLang="en-US" smtClean="0">
              <a:latin typeface="Arial" charset="0"/>
              <a:cs typeface="Arial" charset="0"/>
            </a:endParaRPr>
          </a:p>
          <a:p>
            <a:pPr lvl="1"/>
            <a:r>
              <a:rPr lang="en-US" altLang="en-US" smtClean="0">
                <a:latin typeface="Arial" charset="0"/>
                <a:cs typeface="Arial" charset="0"/>
              </a:rPr>
              <a:t>In between, a little more (logarithmically more) work must be done</a:t>
            </a:r>
          </a:p>
        </p:txBody>
      </p:sp>
    </p:spTree>
    <p:extLst>
      <p:ext uri="{BB962C8B-B14F-4D97-AF65-F5344CB8AC3E}">
        <p14:creationId xmlns:p14="http://schemas.microsoft.com/office/powerpoint/2010/main" val="21951302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en.wikipedia.org/wiki/Divide_and_conquer</a:t>
            </a:r>
            <a:endParaRPr lang="en-US" sz="1400" dirty="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dc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13100"/>
            <a:ext cx="30226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1239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search for </a:t>
            </a:r>
            <a:r>
              <a:rPr lang="en-US" altLang="en-US" smtClean="0">
                <a:latin typeface="Times New Roman" pitchFamily="18" charset="0"/>
                <a:cs typeface="Arial" charset="0"/>
              </a:rPr>
              <a:t>19</a:t>
            </a:r>
            <a:r>
              <a:rPr lang="en-US" altLang="en-US" smtClean="0">
                <a:latin typeface="Arial" charset="0"/>
                <a:cs typeface="Arial" charset="0"/>
              </a:rPr>
              <a:t>:</a:t>
            </a:r>
          </a:p>
          <a:p>
            <a:pPr lvl="1"/>
            <a:r>
              <a:rPr lang="en-US" altLang="en-US" smtClean="0">
                <a:latin typeface="Arial" charset="0"/>
                <a:cs typeface="Arial" charset="0"/>
              </a:rPr>
              <a:t>Search across until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i,j + 1</a:t>
            </a:r>
            <a:r>
              <a:rPr lang="en-US" altLang="en-US" smtClean="0">
                <a:latin typeface="Times New Roman" pitchFamily="18" charset="0"/>
                <a:cs typeface="Arial" charset="0"/>
              </a:rPr>
              <a:t> &gt; 19</a:t>
            </a:r>
          </a:p>
          <a:p>
            <a:pPr lvl="1"/>
            <a:r>
              <a:rPr lang="en-US" altLang="en-US" smtClean="0">
                <a:latin typeface="Arial" charset="0"/>
                <a:cs typeface="Arial" charset="0"/>
              </a:rPr>
              <a:t>Alternate between</a:t>
            </a:r>
          </a:p>
          <a:p>
            <a:pPr lvl="2"/>
            <a:r>
              <a:rPr lang="en-US" altLang="en-US" smtClean="0">
                <a:latin typeface="Arial" charset="0"/>
                <a:cs typeface="Arial" charset="0"/>
              </a:rPr>
              <a:t>Searching down until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i,j</a:t>
            </a:r>
            <a:r>
              <a:rPr lang="en-US" altLang="en-US" smtClean="0">
                <a:latin typeface="Times New Roman" pitchFamily="18" charset="0"/>
                <a:cs typeface="Arial" charset="0"/>
              </a:rPr>
              <a:t> &gt; 19</a:t>
            </a:r>
          </a:p>
          <a:p>
            <a:pPr lvl="2"/>
            <a:r>
              <a:rPr lang="en-US" altLang="en-US" smtClean="0">
                <a:latin typeface="Arial" charset="0"/>
                <a:cs typeface="Arial" charset="0"/>
              </a:rPr>
              <a:t>Searching back until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i,j</a:t>
            </a:r>
            <a:r>
              <a:rPr lang="en-US" altLang="en-US" smtClean="0">
                <a:latin typeface="Times New Roman" pitchFamily="18" charset="0"/>
                <a:cs typeface="Arial" charset="0"/>
              </a:rPr>
              <a:t> &lt; 19</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requires us to check at most </a:t>
            </a:r>
            <a:r>
              <a:rPr lang="en-US" altLang="en-US" smtClean="0">
                <a:latin typeface="Times New Roman" pitchFamily="18" charset="0"/>
                <a:cs typeface="Arial" charset="0"/>
              </a:rPr>
              <a:t>3</a:t>
            </a:r>
            <a:r>
              <a:rPr lang="en-US" altLang="en-US" i="1" smtClean="0">
                <a:latin typeface="Times New Roman" pitchFamily="18" charset="0"/>
                <a:cs typeface="Arial" charset="0"/>
              </a:rPr>
              <a:t>n</a:t>
            </a:r>
            <a:r>
              <a:rPr lang="en-US" altLang="en-US" smtClean="0">
                <a:latin typeface="Arial" charset="0"/>
                <a:cs typeface="Arial" charset="0"/>
              </a:rPr>
              <a:t> entries: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t>
            </a:r>
          </a:p>
        </p:txBody>
      </p:sp>
      <p:sp>
        <p:nvSpPr>
          <p:cNvPr id="123911" name="Line 7"/>
          <p:cNvSpPr>
            <a:spLocks noChangeShapeType="1"/>
          </p:cNvSpPr>
          <p:nvPr/>
        </p:nvSpPr>
        <p:spPr bwMode="auto">
          <a:xfrm>
            <a:off x="3132138" y="3357563"/>
            <a:ext cx="266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2" name="Line 8"/>
          <p:cNvSpPr>
            <a:spLocks noChangeShapeType="1"/>
          </p:cNvSpPr>
          <p:nvPr/>
        </p:nvSpPr>
        <p:spPr bwMode="auto">
          <a:xfrm>
            <a:off x="5795963" y="3357563"/>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3" name="Line 9"/>
          <p:cNvSpPr>
            <a:spLocks noChangeShapeType="1"/>
          </p:cNvSpPr>
          <p:nvPr/>
        </p:nvSpPr>
        <p:spPr bwMode="auto">
          <a:xfrm flipH="1">
            <a:off x="4932363" y="400526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4" name="Line 10"/>
          <p:cNvSpPr>
            <a:spLocks noChangeShapeType="1"/>
          </p:cNvSpPr>
          <p:nvPr/>
        </p:nvSpPr>
        <p:spPr bwMode="auto">
          <a:xfrm>
            <a:off x="4932363" y="40052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5" name="Line 11"/>
          <p:cNvSpPr>
            <a:spLocks noChangeShapeType="1"/>
          </p:cNvSpPr>
          <p:nvPr/>
        </p:nvSpPr>
        <p:spPr bwMode="auto">
          <a:xfrm flipH="1">
            <a:off x="4500563" y="43656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6" name="Line 12"/>
          <p:cNvSpPr>
            <a:spLocks noChangeShapeType="1"/>
          </p:cNvSpPr>
          <p:nvPr/>
        </p:nvSpPr>
        <p:spPr bwMode="auto">
          <a:xfrm>
            <a:off x="4500563" y="4364038"/>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7" name="Line 13"/>
          <p:cNvSpPr>
            <a:spLocks noChangeShapeType="1"/>
          </p:cNvSpPr>
          <p:nvPr/>
        </p:nvSpPr>
        <p:spPr bwMode="auto">
          <a:xfrm flipH="1">
            <a:off x="4067175" y="47244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8" name="Line 14"/>
          <p:cNvSpPr>
            <a:spLocks noChangeShapeType="1"/>
          </p:cNvSpPr>
          <p:nvPr/>
        </p:nvSpPr>
        <p:spPr bwMode="auto">
          <a:xfrm>
            <a:off x="4067175" y="47244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19" name="Line 15"/>
          <p:cNvSpPr>
            <a:spLocks noChangeShapeType="1"/>
          </p:cNvSpPr>
          <p:nvPr/>
        </p:nvSpPr>
        <p:spPr bwMode="auto">
          <a:xfrm flipH="1">
            <a:off x="3635375" y="50133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920" name="Line 16"/>
          <p:cNvSpPr>
            <a:spLocks noChangeShapeType="1"/>
          </p:cNvSpPr>
          <p:nvPr/>
        </p:nvSpPr>
        <p:spPr bwMode="auto">
          <a:xfrm>
            <a:off x="3635375" y="5013325"/>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27659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9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39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P spid="123912" grpId="0" animBg="1"/>
      <p:bldP spid="123913" grpId="0" animBg="1"/>
      <p:bldP spid="123914" grpId="0" animBg="1"/>
      <p:bldP spid="123915" grpId="0" animBg="1"/>
      <p:bldP spid="123916" grpId="0" animBg="1"/>
      <p:bldP spid="123917" grpId="0" animBg="1"/>
      <p:bldP spid="123918" grpId="0" animBg="1"/>
      <p:bldP spid="123919" grpId="0" animBg="1"/>
      <p:bldP spid="1239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13100"/>
            <a:ext cx="302418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460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Can we do better than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a:t>
            </a:r>
          </a:p>
          <a:p>
            <a:pPr>
              <a:buFont typeface="Arial" charset="0"/>
              <a:buNone/>
            </a:pPr>
            <a:r>
              <a:rPr lang="en-US" altLang="en-US" smtClean="0">
                <a:latin typeface="Arial" charset="0"/>
                <a:cs typeface="Arial" charset="0"/>
              </a:rPr>
              <a:t>	Logically, no: any number could appear in up to </a:t>
            </a:r>
            <a:r>
              <a:rPr lang="en-US" altLang="en-US" i="1" smtClean="0">
                <a:latin typeface="Times New Roman" pitchFamily="18" charset="0"/>
                <a:cs typeface="Arial" charset="0"/>
              </a:rPr>
              <a:t>n</a:t>
            </a:r>
            <a:r>
              <a:rPr lang="en-US" altLang="en-US" smtClean="0">
                <a:latin typeface="Arial" charset="0"/>
                <a:cs typeface="Arial" charset="0"/>
              </a:rPr>
              <a:t> positions, each of which must be checked</a:t>
            </a:r>
          </a:p>
          <a:p>
            <a:pPr lvl="1"/>
            <a:r>
              <a:rPr lang="en-US" altLang="en-US" smtClean="0">
                <a:latin typeface="Arial" charset="0"/>
                <a:cs typeface="Arial" charset="0"/>
              </a:rPr>
              <a:t>Never-the-less: let’s generalize checking the middle entry</a:t>
            </a:r>
          </a:p>
        </p:txBody>
      </p:sp>
      <p:sp>
        <p:nvSpPr>
          <p:cNvPr id="46085" name="Oval 5"/>
          <p:cNvSpPr>
            <a:spLocks noChangeArrowheads="1"/>
          </p:cNvSpPr>
          <p:nvPr/>
        </p:nvSpPr>
        <p:spPr bwMode="auto">
          <a:xfrm>
            <a:off x="4260850" y="4219575"/>
            <a:ext cx="431800" cy="2873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03755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13100"/>
            <a:ext cx="302418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47108" name="Rectangle 3"/>
          <p:cNvSpPr>
            <a:spLocks noGrp="1" noChangeArrowheads="1"/>
          </p:cNvSpPr>
          <p:nvPr>
            <p:ph type="body" idx="1"/>
          </p:nvPr>
        </p:nvSpPr>
        <p:spPr/>
        <p:txBody>
          <a:bodyPr/>
          <a:lstStyle/>
          <a:p>
            <a:pPr>
              <a:buFont typeface="Arial" charset="0"/>
              <a:buNone/>
            </a:pPr>
            <a:r>
              <a:rPr lang="en-US" altLang="en-US" smtClean="0">
                <a:latin typeface="Times New Roman" pitchFamily="18" charset="0"/>
                <a:cs typeface="Arial" charset="0"/>
              </a:rPr>
              <a:t>	17 &lt; 19</a:t>
            </a:r>
            <a:r>
              <a:rPr lang="en-US" altLang="en-US" smtClean="0">
                <a:latin typeface="Arial" charset="0"/>
                <a:cs typeface="Arial" charset="0"/>
              </a:rPr>
              <a:t>, and therefore, we can only exclude the top-left sub-matrix:</a:t>
            </a:r>
          </a:p>
        </p:txBody>
      </p:sp>
      <p:sp>
        <p:nvSpPr>
          <p:cNvPr id="47109" name="Rectangle 6"/>
          <p:cNvSpPr>
            <a:spLocks noChangeArrowheads="1"/>
          </p:cNvSpPr>
          <p:nvPr/>
        </p:nvSpPr>
        <p:spPr bwMode="auto">
          <a:xfrm>
            <a:off x="3059113" y="4530725"/>
            <a:ext cx="1657350"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7110" name="Rectangle 7"/>
          <p:cNvSpPr>
            <a:spLocks noChangeArrowheads="1"/>
          </p:cNvSpPr>
          <p:nvPr/>
        </p:nvSpPr>
        <p:spPr bwMode="auto">
          <a:xfrm>
            <a:off x="4716463" y="3235325"/>
            <a:ext cx="1223962" cy="129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7111" name="Rectangle 8"/>
          <p:cNvSpPr>
            <a:spLocks noChangeArrowheads="1"/>
          </p:cNvSpPr>
          <p:nvPr/>
        </p:nvSpPr>
        <p:spPr bwMode="auto">
          <a:xfrm>
            <a:off x="4716463" y="4530725"/>
            <a:ext cx="1223962"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7112" name="Oval 5"/>
          <p:cNvSpPr>
            <a:spLocks noChangeArrowheads="1"/>
          </p:cNvSpPr>
          <p:nvPr/>
        </p:nvSpPr>
        <p:spPr bwMode="auto">
          <a:xfrm>
            <a:off x="4260850" y="4219575"/>
            <a:ext cx="431800" cy="2873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68250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13100"/>
            <a:ext cx="302418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4813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must recursively search three of the four sub-matrices</a:t>
            </a:r>
          </a:p>
          <a:p>
            <a:pPr lvl="1"/>
            <a:r>
              <a:rPr lang="en-US" altLang="en-US" smtClean="0">
                <a:latin typeface="Arial" charset="0"/>
                <a:cs typeface="Arial" charset="0"/>
              </a:rPr>
              <a:t>Each sub-matrix is approximately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p:txBody>
      </p:sp>
      <p:sp>
        <p:nvSpPr>
          <p:cNvPr id="48133" name="Rectangle 6"/>
          <p:cNvSpPr>
            <a:spLocks noChangeArrowheads="1"/>
          </p:cNvSpPr>
          <p:nvPr/>
        </p:nvSpPr>
        <p:spPr bwMode="auto">
          <a:xfrm>
            <a:off x="3059113" y="4530725"/>
            <a:ext cx="1657350"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8134" name="Rectangle 7"/>
          <p:cNvSpPr>
            <a:spLocks noChangeArrowheads="1"/>
          </p:cNvSpPr>
          <p:nvPr/>
        </p:nvSpPr>
        <p:spPr bwMode="auto">
          <a:xfrm>
            <a:off x="4716463" y="3235325"/>
            <a:ext cx="1223962" cy="129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8135" name="Rectangle 8"/>
          <p:cNvSpPr>
            <a:spLocks noChangeArrowheads="1"/>
          </p:cNvSpPr>
          <p:nvPr/>
        </p:nvSpPr>
        <p:spPr bwMode="auto">
          <a:xfrm>
            <a:off x="4716463" y="4530725"/>
            <a:ext cx="1223962"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8136" name="Oval 5"/>
          <p:cNvSpPr>
            <a:spLocks noChangeArrowheads="1"/>
          </p:cNvSpPr>
          <p:nvPr/>
        </p:nvSpPr>
        <p:spPr bwMode="auto">
          <a:xfrm>
            <a:off x="4260850" y="4219575"/>
            <a:ext cx="431800" cy="2873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22415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9"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13100"/>
            <a:ext cx="302418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4915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number we are searching for was less than the middle element,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t>
            </a:r>
            <a:r>
              <a:rPr lang="en-US" altLang="en-US" smtClean="0">
                <a:latin typeface="Times New Roman" pitchFamily="18" charset="0"/>
                <a:cs typeface="Arial" charset="0"/>
              </a:rPr>
              <a:t>9</a:t>
            </a:r>
            <a:r>
              <a:rPr lang="en-US" altLang="en-US" smtClean="0">
                <a:latin typeface="Arial" charset="0"/>
                <a:cs typeface="Arial" charset="0"/>
              </a:rPr>
              <a:t>, we would have to search three different squares</a:t>
            </a:r>
          </a:p>
        </p:txBody>
      </p:sp>
      <p:sp>
        <p:nvSpPr>
          <p:cNvPr id="49157" name="Rectangle 6"/>
          <p:cNvSpPr>
            <a:spLocks noChangeArrowheads="1"/>
          </p:cNvSpPr>
          <p:nvPr/>
        </p:nvSpPr>
        <p:spPr bwMode="auto">
          <a:xfrm>
            <a:off x="4284663" y="3233738"/>
            <a:ext cx="1657350"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9158" name="Rectangle 7"/>
          <p:cNvSpPr>
            <a:spLocks noChangeArrowheads="1"/>
          </p:cNvSpPr>
          <p:nvPr/>
        </p:nvSpPr>
        <p:spPr bwMode="auto">
          <a:xfrm>
            <a:off x="3059113" y="4243388"/>
            <a:ext cx="1223962" cy="129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9159" name="Rectangle 8"/>
          <p:cNvSpPr>
            <a:spLocks noChangeArrowheads="1"/>
          </p:cNvSpPr>
          <p:nvPr/>
        </p:nvSpPr>
        <p:spPr bwMode="auto">
          <a:xfrm>
            <a:off x="3059113" y="3233738"/>
            <a:ext cx="1223962" cy="1009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9160" name="Oval 5"/>
          <p:cNvSpPr>
            <a:spLocks noChangeArrowheads="1"/>
          </p:cNvSpPr>
          <p:nvPr/>
        </p:nvSpPr>
        <p:spPr bwMode="auto">
          <a:xfrm>
            <a:off x="4260850" y="4219575"/>
            <a:ext cx="431800" cy="2873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2794100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the recurrence relation must be</a:t>
            </a: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because</a:t>
            </a:r>
          </a:p>
          <a:p>
            <a:pPr lvl="1"/>
            <a:r>
              <a:rPr lang="en-US" altLang="en-US" smtClean="0">
                <a:solidFill>
                  <a:srgbClr val="FF0000"/>
                </a:solidFill>
                <a:latin typeface="Times New Roman" pitchFamily="18" charset="0"/>
                <a:cs typeface="Arial" charset="0"/>
              </a:rPr>
              <a:t>T(</a:t>
            </a:r>
            <a:r>
              <a:rPr lang="en-US" altLang="en-US" i="1" smtClean="0">
                <a:solidFill>
                  <a:srgbClr val="FF0000"/>
                </a:solidFill>
                <a:latin typeface="Times New Roman" pitchFamily="18" charset="0"/>
                <a:cs typeface="Arial" charset="0"/>
              </a:rPr>
              <a:t>n</a:t>
            </a:r>
            <a:r>
              <a:rPr lang="en-US" altLang="en-US" smtClean="0">
                <a:solidFill>
                  <a:srgbClr val="FF0000"/>
                </a:solidFill>
                <a:latin typeface="Times New Roman" pitchFamily="18" charset="0"/>
                <a:cs typeface="Arial" charset="0"/>
              </a:rPr>
              <a:t>)</a:t>
            </a:r>
            <a:r>
              <a:rPr lang="en-US" altLang="en-US" smtClean="0">
                <a:latin typeface="Arial" charset="0"/>
                <a:cs typeface="Arial" charset="0"/>
              </a:rPr>
              <a:t> is the time to search a matrix of size </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n</a:t>
            </a:r>
            <a:endParaRPr lang="en-US" altLang="en-US" smtClean="0">
              <a:latin typeface="Arial" charset="0"/>
              <a:cs typeface="Arial" charset="0"/>
            </a:endParaRPr>
          </a:p>
          <a:p>
            <a:pPr lvl="1"/>
            <a:r>
              <a:rPr lang="en-US" altLang="en-US" smtClean="0">
                <a:latin typeface="Arial" charset="0"/>
                <a:cs typeface="Arial" charset="0"/>
              </a:rPr>
              <a:t>The matrix is divided into 4 sub-matrices of size </a:t>
            </a:r>
            <a:r>
              <a:rPr lang="en-US" altLang="en-US" i="1" smtClean="0">
                <a:solidFill>
                  <a:srgbClr val="FF0000"/>
                </a:solidFill>
                <a:latin typeface="Times New Roman" pitchFamily="18" charset="0"/>
                <a:cs typeface="Times New Roman" pitchFamily="18" charset="0"/>
              </a:rPr>
              <a:t>n</a:t>
            </a:r>
            <a:r>
              <a:rPr lang="en-US" altLang="en-US" smtClean="0">
                <a:solidFill>
                  <a:srgbClr val="FF0000"/>
                </a:solidFill>
                <a:latin typeface="Times New Roman" pitchFamily="18" charset="0"/>
                <a:cs typeface="Times New Roman" pitchFamily="18" charset="0"/>
              </a:rPr>
              <a:t>/2</a:t>
            </a:r>
            <a:r>
              <a:rPr lang="en-US" altLang="en-US" smtClean="0">
                <a:latin typeface="Times New Roman" pitchFamily="18" charset="0"/>
                <a:cs typeface="Times New Roman" pitchFamily="18" charset="0"/>
              </a:rPr>
              <a:t> × </a:t>
            </a:r>
            <a:r>
              <a:rPr lang="en-US" altLang="en-US" i="1" smtClean="0">
                <a:solidFill>
                  <a:srgbClr val="FF0000"/>
                </a:solidFill>
                <a:latin typeface="Times New Roman" pitchFamily="18" charset="0"/>
                <a:cs typeface="Arial" charset="0"/>
              </a:rPr>
              <a:t>n</a:t>
            </a:r>
            <a:r>
              <a:rPr lang="en-US" altLang="en-US" smtClean="0">
                <a:solidFill>
                  <a:srgbClr val="FF0000"/>
                </a:solidFill>
                <a:latin typeface="Times New Roman" pitchFamily="18" charset="0"/>
                <a:cs typeface="Arial" charset="0"/>
              </a:rPr>
              <a:t>/2</a:t>
            </a:r>
            <a:endParaRPr lang="en-US" altLang="en-US" smtClean="0">
              <a:solidFill>
                <a:srgbClr val="FF0000"/>
              </a:solidFill>
              <a:latin typeface="Arial" charset="0"/>
              <a:cs typeface="Arial" charset="0"/>
            </a:endParaRPr>
          </a:p>
          <a:p>
            <a:pPr lvl="1"/>
            <a:r>
              <a:rPr lang="en-US" altLang="en-US" smtClean="0">
                <a:latin typeface="Arial" charset="0"/>
                <a:cs typeface="Arial" charset="0"/>
              </a:rPr>
              <a:t>Search </a:t>
            </a:r>
            <a:r>
              <a:rPr lang="en-US" altLang="en-US" smtClean="0">
                <a:solidFill>
                  <a:srgbClr val="FF0000"/>
                </a:solidFill>
                <a:latin typeface="Arial" charset="0"/>
                <a:cs typeface="Arial" charset="0"/>
              </a:rPr>
              <a:t>3</a:t>
            </a:r>
            <a:r>
              <a:rPr lang="en-US" altLang="en-US" smtClean="0">
                <a:latin typeface="Arial" charset="0"/>
                <a:cs typeface="Arial" charset="0"/>
              </a:rPr>
              <a:t> of those sub-matrices</a:t>
            </a:r>
          </a:p>
          <a:p>
            <a:pPr lvl="1"/>
            <a:r>
              <a:rPr lang="en-US" altLang="en-US" smtClean="0">
                <a:latin typeface="Arial" charset="0"/>
                <a:cs typeface="Arial" charset="0"/>
              </a:rPr>
              <a:t>At each step, we only need compare the middle element: </a:t>
            </a:r>
            <a:r>
              <a:rPr lang="en-US" altLang="en-US" b="1" smtClean="0">
                <a:solidFill>
                  <a:srgbClr val="FF0000"/>
                </a:solidFill>
                <a:latin typeface="Symbol" pitchFamily="18" charset="2"/>
                <a:cs typeface="Arial" charset="0"/>
              </a:rPr>
              <a:t>Q</a:t>
            </a:r>
            <a:r>
              <a:rPr lang="en-US" altLang="en-US" smtClean="0">
                <a:solidFill>
                  <a:srgbClr val="FF0000"/>
                </a:solidFill>
                <a:latin typeface="Times New Roman" pitchFamily="18" charset="0"/>
                <a:cs typeface="Arial" charset="0"/>
              </a:rPr>
              <a:t>(1)</a:t>
            </a:r>
          </a:p>
        </p:txBody>
      </p:sp>
      <p:graphicFrame>
        <p:nvGraphicFramePr>
          <p:cNvPr id="3074" name="Object 2"/>
          <p:cNvGraphicFramePr>
            <a:graphicFrameLocks noChangeAspect="1"/>
          </p:cNvGraphicFramePr>
          <p:nvPr/>
        </p:nvGraphicFramePr>
        <p:xfrm>
          <a:off x="2943225" y="2057400"/>
          <a:ext cx="2698750" cy="893763"/>
        </p:xfrm>
        <a:graphic>
          <a:graphicData uri="http://schemas.openxmlformats.org/presentationml/2006/ole">
            <mc:AlternateContent xmlns:mc="http://schemas.openxmlformats.org/markup-compatibility/2006">
              <mc:Choice xmlns:v="urn:schemas-microsoft-com:vml" Requires="v">
                <p:oleObj spid="_x0000_s8215" name="Equation" r:id="rId4" imgW="1841400" imgH="609480" progId="Equation.3">
                  <p:embed/>
                </p:oleObj>
              </mc:Choice>
              <mc:Fallback>
                <p:oleObj name="Equation" r:id="rId4" imgW="184140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057400"/>
                        <a:ext cx="269875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62508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410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solve the recurrence relationship </a:t>
            </a:r>
          </a:p>
          <a:p>
            <a:endParaRPr lang="en-US" altLang="en-US" smtClean="0">
              <a:latin typeface="Arial" charset="0"/>
              <a:cs typeface="Arial" charset="0"/>
            </a:endParaRPr>
          </a:p>
          <a:p>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using Maple:</a:t>
            </a:r>
          </a:p>
          <a:p>
            <a:pPr>
              <a:buFontTx/>
              <a:buNone/>
            </a:pPr>
            <a:r>
              <a:rPr lang="en-US" altLang="en-US" sz="18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rsolve( {T(n) = 3*T(n/2) + 1, T(1) = 1}, T(n) );</a:t>
            </a:r>
          </a:p>
          <a:p>
            <a:pPr>
              <a:buFontTx/>
              <a:buNone/>
            </a:pPr>
            <a:endParaRPr lang="en-US" altLang="en-US" sz="1600" b="1" smtClean="0">
              <a:solidFill>
                <a:srgbClr val="FF0000"/>
              </a:solidFill>
              <a:latin typeface="Courier New" pitchFamily="49" charset="0"/>
              <a:cs typeface="Arial" charset="0"/>
            </a:endParaRPr>
          </a:p>
          <a:p>
            <a:pPr>
              <a:buFontTx/>
              <a:buNone/>
            </a:pPr>
            <a:endParaRPr lang="en-US" altLang="en-US" sz="1600" b="1" smtClean="0">
              <a:solidFill>
                <a:srgbClr val="FF0000"/>
              </a:solidFill>
              <a:latin typeface="Courier New" pitchFamily="49" charset="0"/>
              <a:cs typeface="Arial" charset="0"/>
            </a:endParaRPr>
          </a:p>
          <a:p>
            <a:pPr>
              <a:buFontTx/>
              <a:buNone/>
            </a:pPr>
            <a:endParaRPr lang="en-US" altLang="en-US" sz="1600" b="1" smtClean="0">
              <a:solidFill>
                <a:srgbClr val="FF0000"/>
              </a:solidFill>
              <a:latin typeface="Courier New" pitchFamily="49" charset="0"/>
              <a:cs typeface="Arial" charset="0"/>
            </a:endParaRPr>
          </a:p>
          <a:p>
            <a:pPr>
              <a:buFontTx/>
              <a:buNone/>
            </a:pPr>
            <a:r>
              <a:rPr lang="en-US" altLang="en-US" sz="18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evalf( log[2]( 3 ) );</a:t>
            </a:r>
          </a:p>
        </p:txBody>
      </p:sp>
      <p:graphicFrame>
        <p:nvGraphicFramePr>
          <p:cNvPr id="4098" name="Object 2"/>
          <p:cNvGraphicFramePr>
            <a:graphicFrameLocks noChangeAspect="1"/>
          </p:cNvGraphicFramePr>
          <p:nvPr/>
        </p:nvGraphicFramePr>
        <p:xfrm>
          <a:off x="2943225" y="2060575"/>
          <a:ext cx="2698750" cy="893763"/>
        </p:xfrm>
        <a:graphic>
          <a:graphicData uri="http://schemas.openxmlformats.org/presentationml/2006/ole">
            <mc:AlternateContent xmlns:mc="http://schemas.openxmlformats.org/markup-compatibility/2006">
              <mc:Choice xmlns:v="urn:schemas-microsoft-com:vml" Requires="v">
                <p:oleObj spid="_x0000_s9239" name="Equation" r:id="rId4" imgW="1841400" imgH="609480" progId="Equation.3">
                  <p:embed/>
                </p:oleObj>
              </mc:Choice>
              <mc:Fallback>
                <p:oleObj name="Equation" r:id="rId4" imgW="184140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060575"/>
                        <a:ext cx="269875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3789363"/>
            <a:ext cx="15843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738" y="4941888"/>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182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50179" name="Rectangle 3"/>
          <p:cNvSpPr>
            <a:spLocks noGrp="1" noChangeArrowheads="1"/>
          </p:cNvSpPr>
          <p:nvPr>
            <p:ph type="body" idx="1"/>
          </p:nvPr>
        </p:nvSpPr>
        <p:spPr/>
        <p:txBody>
          <a:bodyPr/>
          <a:lstStyle/>
          <a:p>
            <a:pPr>
              <a:buFont typeface="Arial" charset="0"/>
              <a:buNone/>
            </a:pPr>
            <a:r>
              <a:rPr lang="en-US" altLang="en-US" sz="2800" smtClean="0">
                <a:latin typeface="Arial" charset="0"/>
                <a:cs typeface="Arial" charset="0"/>
              </a:rPr>
              <a:t>	</a:t>
            </a:r>
            <a:r>
              <a:rPr lang="en-US" altLang="en-US" smtClean="0">
                <a:latin typeface="Arial" charset="0"/>
                <a:cs typeface="Arial" charset="0"/>
              </a:rPr>
              <a:t>Therefore, this search is approximately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1.585</a:t>
            </a:r>
            <a:r>
              <a:rPr lang="en-US" altLang="en-US" smtClean="0">
                <a:latin typeface="Times New Roman" pitchFamily="18" charset="0"/>
                <a:cs typeface="Arial" charset="0"/>
              </a:rPr>
              <a:t>)</a:t>
            </a:r>
            <a:r>
              <a:rPr lang="en-US" altLang="en-US" smtClean="0">
                <a:latin typeface="Arial" charset="0"/>
                <a:cs typeface="Arial" charset="0"/>
              </a:rPr>
              <a:t>, which is significantly worse than a linear search:</a:t>
            </a:r>
          </a:p>
        </p:txBody>
      </p:sp>
      <p:pic>
        <p:nvPicPr>
          <p:cNvPr id="501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3213100"/>
            <a:ext cx="3001962"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57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seen four divide-and-conquer algorithms:</a:t>
            </a:r>
          </a:p>
          <a:p>
            <a:pPr lvl="1"/>
            <a:r>
              <a:rPr lang="en-US" altLang="en-US" smtClean="0">
                <a:latin typeface="Arial" charset="0"/>
                <a:cs typeface="Arial" charset="0"/>
              </a:rPr>
              <a:t>Binary search</a:t>
            </a:r>
          </a:p>
          <a:p>
            <a:pPr lvl="1"/>
            <a:r>
              <a:rPr lang="en-US" altLang="en-US" smtClean="0">
                <a:latin typeface="Arial" charset="0"/>
                <a:cs typeface="Arial" charset="0"/>
              </a:rPr>
              <a:t>Depth-first tree traversals</a:t>
            </a:r>
          </a:p>
          <a:p>
            <a:pPr lvl="1"/>
            <a:r>
              <a:rPr lang="en-US" altLang="en-US" smtClean="0">
                <a:latin typeface="Arial" charset="0"/>
                <a:cs typeface="Arial" charset="0"/>
              </a:rPr>
              <a:t>Merge sort</a:t>
            </a:r>
          </a:p>
          <a:p>
            <a:pPr lvl="1"/>
            <a:r>
              <a:rPr lang="en-US" altLang="en-US" smtClean="0">
                <a:latin typeface="Arial" charset="0"/>
                <a:cs typeface="Arial" charset="0"/>
              </a:rPr>
              <a:t>Quick sort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steps are:</a:t>
            </a:r>
          </a:p>
          <a:p>
            <a:pPr lvl="1"/>
            <a:r>
              <a:rPr lang="en-US" altLang="en-US" smtClean="0">
                <a:latin typeface="Arial" charset="0"/>
                <a:cs typeface="Arial" charset="0"/>
              </a:rPr>
              <a:t>A larger problem is broken up into smaller problems</a:t>
            </a:r>
          </a:p>
          <a:p>
            <a:pPr lvl="1"/>
            <a:r>
              <a:rPr lang="en-US" altLang="en-US" smtClean="0">
                <a:latin typeface="Arial" charset="0"/>
                <a:cs typeface="Arial" charset="0"/>
              </a:rPr>
              <a:t>The smaller problems are recursively</a:t>
            </a:r>
          </a:p>
          <a:p>
            <a:pPr lvl="1"/>
            <a:r>
              <a:rPr lang="en-US" altLang="en-US" smtClean="0">
                <a:latin typeface="Arial" charset="0"/>
                <a:cs typeface="Arial" charset="0"/>
              </a:rPr>
              <a:t>The results are combined together again into a solution</a:t>
            </a:r>
          </a:p>
        </p:txBody>
      </p:sp>
    </p:spTree>
    <p:extLst>
      <p:ext uri="{BB962C8B-B14F-4D97-AF65-F5344CB8AC3E}">
        <p14:creationId xmlns:p14="http://schemas.microsoft.com/office/powerpoint/2010/main" val="1846664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latin typeface="Arial" charset="0"/>
                <a:cs typeface="Arial" charset="0"/>
              </a:rPr>
              <a:t>Searching an ordered matrix</a:t>
            </a:r>
          </a:p>
        </p:txBody>
      </p:sp>
      <p:sp>
        <p:nvSpPr>
          <p:cNvPr id="512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that it is</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3T(</a:t>
            </a:r>
            <a:r>
              <a:rPr lang="en-US" altLang="en-US" i="1" smtClean="0">
                <a:latin typeface="Times New Roman" pitchFamily="18" charset="0"/>
                <a:cs typeface="Arial" charset="0"/>
              </a:rPr>
              <a:t>n</a:t>
            </a:r>
            <a:r>
              <a:rPr lang="en-US" altLang="en-US" smtClean="0">
                <a:latin typeface="Times New Roman" pitchFamily="18" charset="0"/>
                <a:cs typeface="Arial" charset="0"/>
              </a:rPr>
              <a:t>/2) + </a:t>
            </a:r>
            <a:r>
              <a:rPr lang="en-US" altLang="en-US" b="1" smtClean="0">
                <a:latin typeface="Symbol" pitchFamily="18" charset="2"/>
                <a:cs typeface="Arial" charset="0"/>
              </a:rPr>
              <a:t>Q</a:t>
            </a:r>
            <a:r>
              <a:rPr lang="en-US" altLang="en-US" smtClean="0">
                <a:latin typeface="Times New Roman" pitchFamily="18" charset="0"/>
                <a:cs typeface="Arial" charset="0"/>
              </a:rPr>
              <a:t>(1)</a:t>
            </a:r>
          </a:p>
          <a:p>
            <a:pPr>
              <a:buFontTx/>
              <a:buNone/>
            </a:pPr>
            <a:r>
              <a:rPr lang="en-US" altLang="en-US" smtClean="0">
                <a:latin typeface="Arial" charset="0"/>
                <a:cs typeface="Arial" charset="0"/>
              </a:rPr>
              <a:t>	and </a:t>
            </a:r>
            <a:r>
              <a:rPr lang="en-US" altLang="en-US" smtClean="0">
                <a:solidFill>
                  <a:srgbClr val="FF0000"/>
                </a:solidFill>
                <a:latin typeface="Arial" charset="0"/>
                <a:cs typeface="Arial" charset="0"/>
              </a:rPr>
              <a:t>not</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3T(</a:t>
            </a:r>
            <a:r>
              <a:rPr lang="en-US" altLang="en-US" i="1" smtClean="0">
                <a:latin typeface="Times New Roman" pitchFamily="18" charset="0"/>
                <a:cs typeface="Arial" charset="0"/>
              </a:rPr>
              <a:t>n</a:t>
            </a:r>
            <a:r>
              <a:rPr lang="en-US" altLang="en-US" smtClean="0">
                <a:latin typeface="Times New Roman" pitchFamily="18" charset="0"/>
                <a:cs typeface="Arial" charset="0"/>
              </a:rPr>
              <a:t>/4) + </a:t>
            </a:r>
            <a:r>
              <a:rPr lang="en-US" altLang="en-US" b="1" smtClean="0">
                <a:latin typeface="Symbol" pitchFamily="18" charset="2"/>
                <a:cs typeface="Arial" charset="0"/>
              </a:rPr>
              <a:t>Q</a:t>
            </a:r>
            <a:r>
              <a:rPr lang="en-US" altLang="en-US" smtClean="0">
                <a:latin typeface="Times New Roman" pitchFamily="18" charset="0"/>
                <a:cs typeface="Arial" charset="0"/>
              </a:rPr>
              <a:t>(1)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are breaking the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Arial" charset="0"/>
                <a:cs typeface="Arial" charset="0"/>
              </a:rPr>
              <a:t>matrix into four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a:t>
            </a:r>
            <a:r>
              <a:rPr lang="en-US" altLang="en-US" smtClean="0">
                <a:latin typeface="Times New Roman" pitchFamily="18" charset="0"/>
                <a:cs typeface="Arial" charset="0"/>
              </a:rPr>
              <a:t>) </a:t>
            </a:r>
            <a:r>
              <a:rPr lang="en-US" altLang="en-US" smtClean="0">
                <a:latin typeface="Arial" charset="0"/>
                <a:cs typeface="Arial" charset="0"/>
              </a:rPr>
              <a:t>matrices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Arial" charset="0"/>
                <a:cs typeface="Arial" charset="0"/>
              </a:rPr>
              <a:t>, then we could write</a:t>
            </a:r>
          </a:p>
          <a:p>
            <a:pPr>
              <a:buFontTx/>
              <a:buNone/>
            </a:pPr>
            <a:r>
              <a:rPr lang="en-US" altLang="en-US" smtClean="0">
                <a:latin typeface="Arial" charset="0"/>
                <a:cs typeface="Arial" charset="0"/>
              </a:rPr>
              <a:t>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3T(</a:t>
            </a:r>
            <a:r>
              <a:rPr lang="en-US" altLang="en-US" i="1" smtClean="0">
                <a:latin typeface="Times New Roman" pitchFamily="18" charset="0"/>
                <a:cs typeface="Arial" charset="0"/>
              </a:rPr>
              <a:t>N</a:t>
            </a:r>
            <a:r>
              <a:rPr lang="en-US" altLang="en-US" smtClean="0">
                <a:latin typeface="Times New Roman" pitchFamily="18" charset="0"/>
                <a:cs typeface="Arial" charset="0"/>
              </a:rPr>
              <a:t>/4) + </a:t>
            </a:r>
            <a:r>
              <a:rPr lang="en-US" altLang="en-US" b="1" smtClean="0">
                <a:latin typeface="Symbol" pitchFamily="18" charset="2"/>
                <a:cs typeface="Arial" charset="0"/>
              </a:rPr>
              <a:t>Q</a:t>
            </a:r>
            <a:r>
              <a:rPr lang="en-US" altLang="en-US" smtClean="0">
                <a:latin typeface="Times New Roman" pitchFamily="18" charset="0"/>
                <a:cs typeface="Arial" charset="0"/>
              </a:rPr>
              <a:t>(1)</a:t>
            </a:r>
          </a:p>
        </p:txBody>
      </p:sp>
    </p:spTree>
    <p:extLst>
      <p:ext uri="{BB962C8B-B14F-4D97-AF65-F5344CB8AC3E}">
        <p14:creationId xmlns:p14="http://schemas.microsoft.com/office/powerpoint/2010/main" val="3137740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989138"/>
            <a:ext cx="4519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idx="4294967295"/>
          </p:nvPr>
        </p:nvSpPr>
        <p:spPr/>
        <p:txBody>
          <a:bodyPr/>
          <a:lstStyle/>
          <a:p>
            <a:r>
              <a:rPr lang="en-US" altLang="en-US" dirty="0" smtClean="0">
                <a:latin typeface="Arial" charset="0"/>
                <a:cs typeface="Arial" charset="0"/>
              </a:rPr>
              <a:t>Searching an ordered matrix</a:t>
            </a:r>
          </a:p>
        </p:txBody>
      </p:sp>
      <p:sp>
        <p:nvSpPr>
          <p:cNvPr id="52228" name="Rectangle 3"/>
          <p:cNvSpPr>
            <a:spLocks noGrp="1" noChangeArrowheads="1"/>
          </p:cNvSpPr>
          <p:nvPr>
            <p:ph type="body" idx="4294967295"/>
          </p:nvPr>
        </p:nvSpPr>
        <p:spPr/>
        <p:txBody>
          <a:bodyPr/>
          <a:lstStyle/>
          <a:p>
            <a:pPr>
              <a:buFont typeface="Arial" charset="0"/>
              <a:buNone/>
            </a:pPr>
            <a:r>
              <a:rPr lang="en-US" altLang="en-US" dirty="0" smtClean="0">
                <a:latin typeface="Arial" charset="0"/>
                <a:cs typeface="Arial" charset="0"/>
              </a:rPr>
              <a:t>	Where is such a search necessary?</a:t>
            </a:r>
          </a:p>
          <a:p>
            <a:pPr lvl="1"/>
            <a:r>
              <a:rPr lang="en-US" altLang="en-US" dirty="0" smtClean="0">
                <a:latin typeface="Arial" charset="0"/>
                <a:cs typeface="Arial" charset="0"/>
              </a:rPr>
              <a:t>Consider a bi-parental heap</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Without proof, most operations are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      )</a:t>
            </a:r>
            <a:r>
              <a:rPr lang="en-US" altLang="en-US" dirty="0" smtClean="0">
                <a:latin typeface="Arial" charset="0"/>
                <a:cs typeface="Arial" charset="0"/>
              </a:rPr>
              <a:t> including searches</a:t>
            </a:r>
          </a:p>
          <a:p>
            <a:pPr lvl="1"/>
            <a:r>
              <a:rPr lang="en-US" altLang="en-US" dirty="0" smtClean="0">
                <a:latin typeface="Arial" charset="0"/>
                <a:cs typeface="Arial" charset="0"/>
              </a:rPr>
              <a:t>Binary heaps: most operations are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but</a:t>
            </a:r>
            <a:r>
              <a:rPr lang="en-US" altLang="en-US" dirty="0" smtClean="0">
                <a:latin typeface="Arial" charset="0"/>
                <a:cs typeface="Arial" charset="0"/>
              </a:rPr>
              <a:t> searches are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920270342"/>
              </p:ext>
            </p:extLst>
          </p:nvPr>
        </p:nvGraphicFramePr>
        <p:xfrm>
          <a:off x="5066531" y="5257775"/>
          <a:ext cx="384175" cy="363538"/>
        </p:xfrm>
        <a:graphic>
          <a:graphicData uri="http://schemas.openxmlformats.org/presentationml/2006/ole">
            <mc:AlternateContent xmlns:mc="http://schemas.openxmlformats.org/markup-compatibility/2006">
              <mc:Choice xmlns:v="urn:schemas-microsoft-com:vml" Requires="v">
                <p:oleObj spid="_x0000_s67594" name="Equation" r:id="rId5" imgW="228600" imgH="215640" progId="Equation.DSMT4">
                  <p:embed/>
                </p:oleObj>
              </mc:Choice>
              <mc:Fallback>
                <p:oleObj name="Equation" r:id="rId5" imgW="228600" imgH="215640" progId="Equation.DSMT4">
                  <p:embed/>
                  <p:pic>
                    <p:nvPicPr>
                      <p:cNvPr id="0" name="Object 1"/>
                      <p:cNvPicPr>
                        <a:picLocks noChangeAspect="1" noChangeArrowheads="1"/>
                      </p:cNvPicPr>
                      <p:nvPr/>
                    </p:nvPicPr>
                    <p:blipFill>
                      <a:blip r:embed="rId6"/>
                      <a:srcRect/>
                      <a:stretch>
                        <a:fillRect/>
                      </a:stretch>
                    </p:blipFill>
                    <p:spPr bwMode="auto">
                      <a:xfrm>
                        <a:off x="5066531" y="5257775"/>
                        <a:ext cx="384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923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1989138"/>
            <a:ext cx="4519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p:cNvSpPr>
          <p:nvPr>
            <p:ph type="title" idx="4294967295"/>
          </p:nvPr>
        </p:nvSpPr>
        <p:spPr/>
        <p:txBody>
          <a:bodyPr/>
          <a:lstStyle/>
          <a:p>
            <a:r>
              <a:rPr lang="en-US" altLang="en-US" dirty="0" smtClean="0">
                <a:latin typeface="Arial" charset="0"/>
                <a:cs typeface="Arial" charset="0"/>
              </a:rPr>
              <a:t>Searching an ordered matrix</a:t>
            </a:r>
          </a:p>
        </p:txBody>
      </p:sp>
      <p:sp>
        <p:nvSpPr>
          <p:cNvPr id="53252"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example, consider a search for the value 44:</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lvl="1"/>
            <a:r>
              <a:rPr lang="en-US" altLang="en-US" dirty="0" smtClean="0">
                <a:latin typeface="Arial" charset="0"/>
                <a:cs typeface="Arial" charset="0"/>
              </a:rPr>
              <a:t>The matrix has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entries in</a:t>
            </a:r>
          </a:p>
          <a:p>
            <a:pPr marL="457200" lvl="1" indent="0">
              <a:buNone/>
            </a:pPr>
            <a:r>
              <a:rPr lang="en-US" altLang="en-US" dirty="0" smtClean="0">
                <a:latin typeface="Arial" charset="0"/>
                <a:cs typeface="Arial" charset="0"/>
              </a:rPr>
              <a:t>	</a:t>
            </a:r>
          </a:p>
          <a:p>
            <a:pPr>
              <a:buFont typeface="Arial" charset="0"/>
              <a:buNone/>
            </a:pPr>
            <a:r>
              <a:rPr lang="en-US" altLang="en-US" dirty="0" smtClean="0">
                <a:latin typeface="Arial" charset="0"/>
                <a:cs typeface="Arial" charset="0"/>
              </a:rPr>
              <a:t>	See:  </a:t>
            </a:r>
            <a:r>
              <a:rPr lang="en-US" altLang="en-US" sz="1800" dirty="0" smtClean="0">
                <a:latin typeface="Consolas" panose="020B0609020204030204" pitchFamily="49" charset="0"/>
                <a:cs typeface="Consolas" panose="020B0609020204030204" pitchFamily="49" charset="0"/>
              </a:rPr>
              <a:t>http://ece.uwaterloo.ca/~dwharder/aads/Algorithms/Beaps/</a:t>
            </a:r>
          </a:p>
        </p:txBody>
      </p:sp>
      <p:graphicFrame>
        <p:nvGraphicFramePr>
          <p:cNvPr id="2" name="Object 1"/>
          <p:cNvGraphicFramePr>
            <a:graphicFrameLocks noChangeAspect="1"/>
          </p:cNvGraphicFramePr>
          <p:nvPr>
            <p:extLst>
              <p:ext uri="{D42A27DB-BD31-4B8C-83A1-F6EECF244321}">
                <p14:modId xmlns:p14="http://schemas.microsoft.com/office/powerpoint/2010/main" val="658104419"/>
              </p:ext>
            </p:extLst>
          </p:nvPr>
        </p:nvGraphicFramePr>
        <p:xfrm>
          <a:off x="3973902" y="4868056"/>
          <a:ext cx="876605" cy="363426"/>
        </p:xfrm>
        <a:graphic>
          <a:graphicData uri="http://schemas.openxmlformats.org/presentationml/2006/ole">
            <mc:AlternateContent xmlns:mc="http://schemas.openxmlformats.org/markup-compatibility/2006">
              <mc:Choice xmlns:v="urn:schemas-microsoft-com:vml" Requires="v">
                <p:oleObj spid="_x0000_s66571" name="Equation" r:id="rId5" imgW="520560" imgH="215640" progId="Equation.DSMT4">
                  <p:embed/>
                </p:oleObj>
              </mc:Choice>
              <mc:Fallback>
                <p:oleObj name="Equation" r:id="rId5" imgW="520560" imgH="215640" progId="Equation.DSMT4">
                  <p:embed/>
                  <p:pic>
                    <p:nvPicPr>
                      <p:cNvPr id="0" name="Object 2"/>
                      <p:cNvPicPr>
                        <a:picLocks noChangeAspect="1" noChangeArrowheads="1"/>
                      </p:cNvPicPr>
                      <p:nvPr/>
                    </p:nvPicPr>
                    <p:blipFill>
                      <a:blip r:embed="rId6"/>
                      <a:srcRect/>
                      <a:stretch>
                        <a:fillRect/>
                      </a:stretch>
                    </p:blipFill>
                    <p:spPr bwMode="auto">
                      <a:xfrm>
                        <a:off x="3973902" y="4868056"/>
                        <a:ext cx="876605" cy="3634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68785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Searching an ordered matrix</a:t>
            </a:r>
            <a:endParaRPr lang="en-CA" dirty="0"/>
          </a:p>
        </p:txBody>
      </p:sp>
      <p:sp>
        <p:nvSpPr>
          <p:cNvPr id="3" name="Content Placeholder 2"/>
          <p:cNvSpPr>
            <a:spLocks noGrp="1"/>
          </p:cNvSpPr>
          <p:nvPr>
            <p:ph idx="1"/>
          </p:nvPr>
        </p:nvSpPr>
        <p:spPr/>
        <p:txBody>
          <a:bodyPr/>
          <a:lstStyle/>
          <a:p>
            <a:pPr marL="357188" indent="-357188">
              <a:buNone/>
            </a:pPr>
            <a:r>
              <a:rPr lang="en-CA" dirty="0" smtClean="0"/>
              <a:t>	Note:  the linear searching algorithm is only optimal for square matrices</a:t>
            </a:r>
          </a:p>
          <a:p>
            <a:pPr lvl="1"/>
            <a:r>
              <a:rPr lang="en-CA" dirty="0" smtClean="0"/>
              <a:t>A binary search would be optimal for a </a:t>
            </a:r>
            <a:r>
              <a:rPr lang="en-CA" dirty="0" smtClean="0">
                <a:latin typeface="Times New Roman" panose="02020603050405020304" pitchFamily="18" charset="0"/>
                <a:cs typeface="Times New Roman" panose="02020603050405020304" pitchFamily="18" charset="0"/>
              </a:rPr>
              <a:t>1 </a:t>
            </a:r>
            <a:r>
              <a:rPr lang="en-US" altLang="en-US"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n</a:t>
            </a:r>
            <a:r>
              <a:rPr lang="en-CA" dirty="0" smtClean="0"/>
              <a:t> or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1</a:t>
            </a:r>
            <a:r>
              <a:rPr lang="en-CA" dirty="0" smtClean="0"/>
              <a:t> matrix</a:t>
            </a:r>
          </a:p>
          <a:p>
            <a:pPr lvl="1"/>
            <a:r>
              <a:rPr lang="en-CA" dirty="0" smtClean="0"/>
              <a:t>Craig </a:t>
            </a:r>
            <a:r>
              <a:rPr lang="en-CA" dirty="0" err="1" smtClean="0"/>
              <a:t>Gidney</a:t>
            </a:r>
            <a:r>
              <a:rPr lang="en-CA" dirty="0" smtClean="0"/>
              <a:t> posts an interesting discussion on such searches when the matrix is not close to square</a:t>
            </a:r>
          </a:p>
          <a:p>
            <a:pPr marL="857250" lvl="2" indent="0">
              <a:buNone/>
            </a:pPr>
            <a:r>
              <a:rPr lang="en-CA" dirty="0"/>
              <a:t>http://</a:t>
            </a:r>
            <a:r>
              <a:rPr lang="en-CA" dirty="0" smtClean="0"/>
              <a:t>twistedoakstudios.com/blog/Post5365_searching-a-sorted-matrix-faster</a:t>
            </a:r>
          </a:p>
        </p:txBody>
      </p:sp>
    </p:spTree>
    <p:extLst>
      <p:ext uri="{BB962C8B-B14F-4D97-AF65-F5344CB8AC3E}">
        <p14:creationId xmlns:p14="http://schemas.microsoft.com/office/powerpoint/2010/main" val="982412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42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Calculate the product of two </a:t>
            </a:r>
            <a:r>
              <a:rPr lang="en-US" altLang="en-US" dirty="0" smtClean="0">
                <a:latin typeface="Times New Roman" pitchFamily="18" charset="0"/>
                <a:cs typeface="Arial" charset="0"/>
              </a:rPr>
              <a:t>16</a:t>
            </a:r>
            <a:r>
              <a:rPr lang="en-US" altLang="en-US" dirty="0" smtClean="0">
                <a:latin typeface="Arial" charset="0"/>
                <a:cs typeface="Arial" charset="0"/>
              </a:rPr>
              <a:t>-digit integers</a:t>
            </a:r>
          </a:p>
          <a:p>
            <a:pPr algn="ctr">
              <a:buFontTx/>
              <a:buNone/>
            </a:pPr>
            <a:r>
              <a:rPr lang="en-US" altLang="en-US" dirty="0" smtClean="0">
                <a:latin typeface="Times New Roman" pitchFamily="18" charset="0"/>
                <a:cs typeface="Arial" charset="0"/>
              </a:rPr>
              <a:t>3563474256143563 × 8976558458718976</a:t>
            </a:r>
          </a:p>
          <a:p>
            <a:pPr>
              <a:buFont typeface="Arial" charset="0"/>
              <a:buNone/>
            </a:pPr>
            <a:r>
              <a:rPr lang="en-US" altLang="en-US" dirty="0" smtClean="0">
                <a:latin typeface="Arial" charset="0"/>
                <a:cs typeface="Arial" charset="0"/>
              </a:rPr>
              <a:t>	Multiplying two </a:t>
            </a:r>
            <a:r>
              <a:rPr lang="en-US" altLang="en-US" i="1" dirty="0" smtClean="0">
                <a:latin typeface="Times New Roman" pitchFamily="18" charset="0"/>
                <a:cs typeface="Arial" charset="0"/>
              </a:rPr>
              <a:t>n</a:t>
            </a:r>
            <a:r>
              <a:rPr lang="en-US" altLang="en-US" dirty="0" smtClean="0">
                <a:latin typeface="Arial" charset="0"/>
                <a:cs typeface="Arial" charset="0"/>
              </a:rPr>
              <a:t>-digit numbers requires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multiplications of two decimal digits:</a:t>
            </a:r>
          </a:p>
          <a:p>
            <a:pPr lvl="1">
              <a:buFontTx/>
              <a:buNone/>
            </a:pPr>
            <a:r>
              <a:rPr lang="en-US" altLang="en-US" sz="900" dirty="0" smtClean="0">
                <a:latin typeface="Arial" charset="0"/>
                <a:cs typeface="Arial" charset="0"/>
              </a:rPr>
              <a:t>			                                   3563474256143563 </a:t>
            </a:r>
            <a:br>
              <a:rPr lang="en-US" altLang="en-US" sz="900" dirty="0" smtClean="0">
                <a:latin typeface="Arial" charset="0"/>
                <a:cs typeface="Arial" charset="0"/>
              </a:rPr>
            </a:br>
            <a:r>
              <a:rPr lang="en-US" altLang="en-US" sz="900" dirty="0" smtClean="0">
                <a:latin typeface="Arial" charset="0"/>
                <a:cs typeface="Arial" charset="0"/>
              </a:rPr>
              <a:t>		                               </a:t>
            </a:r>
            <a:r>
              <a:rPr lang="en-US" altLang="en-US" sz="900" u="sng" dirty="0" smtClean="0">
                <a:latin typeface="Arial" charset="0"/>
                <a:cs typeface="Arial" charset="0"/>
              </a:rPr>
              <a:t> × 8976558458718976</a:t>
            </a:r>
            <a:r>
              <a:rPr lang="en-US" altLang="en-US" sz="900" dirty="0" smtClean="0">
                <a:latin typeface="Arial" charset="0"/>
                <a:cs typeface="Arial" charset="0"/>
              </a:rPr>
              <a:t/>
            </a:r>
            <a:br>
              <a:rPr lang="en-US" altLang="en-US" sz="900" dirty="0" smtClean="0">
                <a:latin typeface="Arial" charset="0"/>
                <a:cs typeface="Arial" charset="0"/>
              </a:rPr>
            </a:br>
            <a:r>
              <a:rPr lang="en-US" altLang="en-US" sz="900" dirty="0" smtClean="0">
                <a:latin typeface="Arial" charset="0"/>
                <a:cs typeface="Arial" charset="0"/>
              </a:rPr>
              <a:t>		                                 21380845536861378</a:t>
            </a:r>
          </a:p>
          <a:p>
            <a:pPr lvl="1">
              <a:buFontTx/>
              <a:buNone/>
            </a:pPr>
            <a:r>
              <a:rPr lang="en-US" altLang="en-US" sz="900" dirty="0" smtClean="0">
                <a:latin typeface="Arial" charset="0"/>
                <a:cs typeface="Arial" charset="0"/>
              </a:rPr>
              <a:t>			                               24944319793004941</a:t>
            </a:r>
          </a:p>
          <a:p>
            <a:pPr lvl="1">
              <a:buFontTx/>
              <a:buNone/>
            </a:pPr>
            <a:r>
              <a:rPr lang="en-US" altLang="en-US" sz="900" dirty="0" smtClean="0">
                <a:latin typeface="Arial" charset="0"/>
                <a:cs typeface="Arial" charset="0"/>
              </a:rPr>
              <a:t>			                             32071268305292067</a:t>
            </a:r>
          </a:p>
          <a:p>
            <a:pPr lvl="1">
              <a:buFontTx/>
              <a:buNone/>
            </a:pPr>
            <a:r>
              <a:rPr lang="en-US" altLang="en-US" sz="900" dirty="0" smtClean="0">
                <a:latin typeface="Arial" charset="0"/>
                <a:cs typeface="Arial" charset="0"/>
              </a:rPr>
              <a:t>			                           28507794049148504</a:t>
            </a:r>
          </a:p>
          <a:p>
            <a:pPr lvl="1">
              <a:buFontTx/>
              <a:buNone/>
            </a:pPr>
            <a:r>
              <a:rPr lang="en-US" altLang="en-US" sz="900" dirty="0" smtClean="0">
                <a:latin typeface="Arial" charset="0"/>
                <a:cs typeface="Arial" charset="0"/>
              </a:rPr>
              <a:t>			                           3563474256143563</a:t>
            </a:r>
          </a:p>
          <a:p>
            <a:pPr lvl="1">
              <a:buFontTx/>
              <a:buNone/>
            </a:pPr>
            <a:r>
              <a:rPr lang="en-US" altLang="en-US" sz="900" dirty="0" smtClean="0">
                <a:latin typeface="Arial" charset="0"/>
                <a:cs typeface="Arial" charset="0"/>
              </a:rPr>
              <a:t>			                       24944319793004941</a:t>
            </a:r>
          </a:p>
          <a:p>
            <a:pPr lvl="1">
              <a:buFontTx/>
              <a:buNone/>
            </a:pPr>
            <a:r>
              <a:rPr lang="en-US" altLang="en-US" sz="900" dirty="0" smtClean="0">
                <a:latin typeface="Arial" charset="0"/>
                <a:cs typeface="Arial" charset="0"/>
              </a:rPr>
              <a:t>			                     28507794049148504</a:t>
            </a:r>
          </a:p>
          <a:p>
            <a:pPr lvl="1">
              <a:buFontTx/>
              <a:buNone/>
            </a:pPr>
            <a:r>
              <a:rPr lang="en-US" altLang="en-US" sz="900" dirty="0" smtClean="0">
                <a:latin typeface="Arial" charset="0"/>
                <a:cs typeface="Arial" charset="0"/>
              </a:rPr>
              <a:t>			                   17817371280717815</a:t>
            </a:r>
          </a:p>
          <a:p>
            <a:pPr lvl="1">
              <a:buFontTx/>
              <a:buNone/>
            </a:pPr>
            <a:r>
              <a:rPr lang="en-US" altLang="en-US" sz="900" dirty="0" smtClean="0">
                <a:latin typeface="Arial" charset="0"/>
                <a:cs typeface="Arial" charset="0"/>
              </a:rPr>
              <a:t>			                 14253897024574252</a:t>
            </a:r>
          </a:p>
          <a:p>
            <a:pPr lvl="1">
              <a:buFontTx/>
              <a:buNone/>
            </a:pPr>
            <a:r>
              <a:rPr lang="en-US" altLang="en-US" sz="900" dirty="0" smtClean="0">
                <a:latin typeface="Arial" charset="0"/>
                <a:cs typeface="Arial" charset="0"/>
              </a:rPr>
              <a:t>			               28507794049148504</a:t>
            </a:r>
          </a:p>
          <a:p>
            <a:pPr lvl="1">
              <a:buFontTx/>
              <a:buNone/>
            </a:pPr>
            <a:r>
              <a:rPr lang="en-US" altLang="en-US" sz="900" dirty="0" smtClean="0">
                <a:latin typeface="Arial" charset="0"/>
                <a:cs typeface="Arial" charset="0"/>
              </a:rPr>
              <a:t>			             17817371280717815</a:t>
            </a:r>
          </a:p>
          <a:p>
            <a:pPr lvl="1">
              <a:buFontTx/>
              <a:buNone/>
            </a:pPr>
            <a:r>
              <a:rPr lang="en-US" altLang="en-US" sz="900" dirty="0" smtClean="0">
                <a:latin typeface="Arial" charset="0"/>
                <a:cs typeface="Arial" charset="0"/>
              </a:rPr>
              <a:t>			           17817371280717815</a:t>
            </a:r>
          </a:p>
          <a:p>
            <a:pPr lvl="1">
              <a:buFontTx/>
              <a:buNone/>
            </a:pPr>
            <a:r>
              <a:rPr lang="en-US" altLang="en-US" sz="900" dirty="0" smtClean="0">
                <a:latin typeface="Arial" charset="0"/>
                <a:cs typeface="Arial" charset="0"/>
              </a:rPr>
              <a:t>			         21380845536861378</a:t>
            </a:r>
          </a:p>
          <a:p>
            <a:pPr lvl="1">
              <a:buFontTx/>
              <a:buNone/>
            </a:pPr>
            <a:r>
              <a:rPr lang="en-US" altLang="en-US" sz="900" dirty="0" smtClean="0">
                <a:latin typeface="Arial" charset="0"/>
                <a:cs typeface="Arial" charset="0"/>
              </a:rPr>
              <a:t>			       24944319793004941</a:t>
            </a:r>
          </a:p>
          <a:p>
            <a:pPr lvl="1">
              <a:buFontTx/>
              <a:buNone/>
            </a:pPr>
            <a:r>
              <a:rPr lang="en-US" altLang="en-US" sz="900" dirty="0" smtClean="0">
                <a:latin typeface="Arial" charset="0"/>
                <a:cs typeface="Arial" charset="0"/>
              </a:rPr>
              <a:t>			     32071268305292067</a:t>
            </a:r>
          </a:p>
          <a:p>
            <a:pPr lvl="1">
              <a:buFontTx/>
              <a:buNone/>
            </a:pPr>
            <a:r>
              <a:rPr lang="en-US" altLang="en-US" sz="900" dirty="0" smtClean="0">
                <a:latin typeface="Arial" charset="0"/>
                <a:cs typeface="Arial" charset="0"/>
              </a:rPr>
              <a:t>			</a:t>
            </a:r>
            <a:r>
              <a:rPr lang="en-US" altLang="en-US" sz="900" u="sng" dirty="0" smtClean="0">
                <a:latin typeface="Arial" charset="0"/>
                <a:cs typeface="Arial" charset="0"/>
              </a:rPr>
              <a:t>+ 28507794049148504                              </a:t>
            </a:r>
            <a:r>
              <a:rPr lang="en-US" altLang="en-US" sz="900" u="sng" dirty="0" smtClean="0">
                <a:solidFill>
                  <a:schemeClr val="bg1"/>
                </a:solidFill>
                <a:latin typeface="Arial" charset="0"/>
                <a:cs typeface="Arial" charset="0"/>
              </a:rPr>
              <a:t>.</a:t>
            </a:r>
          </a:p>
          <a:p>
            <a:pPr lvl="1">
              <a:buFontTx/>
              <a:buNone/>
            </a:pPr>
            <a:r>
              <a:rPr lang="en-US" altLang="en-US" sz="900" dirty="0" smtClean="0">
                <a:latin typeface="Arial" charset="0"/>
                <a:cs typeface="Arial" charset="0"/>
              </a:rPr>
              <a:t>			   31987734976412811376690928351488</a:t>
            </a:r>
          </a:p>
        </p:txBody>
      </p:sp>
      <p:sp>
        <p:nvSpPr>
          <p:cNvPr id="54276" name="Line 4"/>
          <p:cNvSpPr>
            <a:spLocks noChangeShapeType="1"/>
          </p:cNvSpPr>
          <p:nvPr/>
        </p:nvSpPr>
        <p:spPr bwMode="auto">
          <a:xfrm flipV="1">
            <a:off x="5076825" y="3500438"/>
            <a:ext cx="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54277" name="Text Box 5"/>
          <p:cNvSpPr txBox="1">
            <a:spLocks noChangeArrowheads="1"/>
          </p:cNvSpPr>
          <p:nvPr/>
        </p:nvSpPr>
        <p:spPr bwMode="auto">
          <a:xfrm>
            <a:off x="4921250" y="45815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rPr>
              <a:t>n</a:t>
            </a:r>
          </a:p>
        </p:txBody>
      </p:sp>
      <p:sp>
        <p:nvSpPr>
          <p:cNvPr id="54278" name="Line 6"/>
          <p:cNvSpPr>
            <a:spLocks noChangeShapeType="1"/>
          </p:cNvSpPr>
          <p:nvPr/>
        </p:nvSpPr>
        <p:spPr bwMode="auto">
          <a:xfrm>
            <a:off x="5076825" y="4941888"/>
            <a:ext cx="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76273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Rewrite the product</a:t>
            </a:r>
          </a:p>
          <a:p>
            <a:pPr algn="ctr">
              <a:buFontTx/>
              <a:buNone/>
            </a:pPr>
            <a:r>
              <a:rPr lang="en-US" altLang="en-US" smtClean="0">
                <a:solidFill>
                  <a:srgbClr val="FF0000"/>
                </a:solidFill>
                <a:latin typeface="Times New Roman" pitchFamily="18" charset="0"/>
                <a:cs typeface="Times New Roman" pitchFamily="18" charset="0"/>
              </a:rPr>
              <a:t>35634742</a:t>
            </a:r>
            <a:r>
              <a:rPr lang="en-US" altLang="en-US" smtClean="0">
                <a:latin typeface="Times New Roman" pitchFamily="18" charset="0"/>
                <a:cs typeface="Times New Roman" pitchFamily="18" charset="0"/>
              </a:rPr>
              <a:t>56143563 × </a:t>
            </a:r>
            <a:r>
              <a:rPr lang="en-US" altLang="en-US" smtClean="0">
                <a:solidFill>
                  <a:srgbClr val="FF33CC"/>
                </a:solidFill>
                <a:latin typeface="Times New Roman" pitchFamily="18" charset="0"/>
                <a:cs typeface="Times New Roman" pitchFamily="18" charset="0"/>
              </a:rPr>
              <a:t>89765584</a:t>
            </a:r>
            <a:r>
              <a:rPr lang="en-US" altLang="en-US" smtClean="0">
                <a:solidFill>
                  <a:srgbClr val="00B0F0"/>
                </a:solidFill>
                <a:latin typeface="Times New Roman" pitchFamily="18" charset="0"/>
                <a:cs typeface="Times New Roman" pitchFamily="18" charset="0"/>
              </a:rPr>
              <a:t>58718976</a:t>
            </a:r>
          </a:p>
          <a:p>
            <a:pPr>
              <a:buFontTx/>
              <a:buNone/>
            </a:pPr>
            <a:r>
              <a:rPr lang="en-US" altLang="en-US" smtClean="0">
                <a:latin typeface="Arial" charset="0"/>
                <a:cs typeface="Arial" charset="0"/>
              </a:rPr>
              <a:t>	as</a:t>
            </a:r>
          </a:p>
          <a:p>
            <a:pPr algn="ctr">
              <a:buFontTx/>
              <a:buNone/>
            </a:pPr>
            <a:r>
              <a:rPr lang="en-US" altLang="en-US" smtClean="0">
                <a:latin typeface="Times New Roman" pitchFamily="18" charset="0"/>
                <a:cs typeface="Arial" charset="0"/>
              </a:rPr>
              <a:t>	(</a:t>
            </a:r>
            <a:r>
              <a:rPr lang="en-US" altLang="en-US" smtClean="0">
                <a:solidFill>
                  <a:srgbClr val="FF0000"/>
                </a:solidFill>
                <a:latin typeface="Times New Roman" pitchFamily="18" charset="0"/>
                <a:cs typeface="Times New Roman" pitchFamily="18" charset="0"/>
              </a:rPr>
              <a:t>35634742 </a:t>
            </a:r>
            <a:r>
              <a:rPr lang="en-US" altLang="en-US" smtClean="0">
                <a:latin typeface="Times New Roman" pitchFamily="18" charset="0"/>
                <a:cs typeface="Times New Roman" pitchFamily="18" charset="0"/>
              </a:rPr>
              <a:t>× 10</a:t>
            </a:r>
            <a:r>
              <a:rPr lang="en-US" altLang="en-US" baseline="30000" smtClean="0">
                <a:latin typeface="Times New Roman" pitchFamily="18" charset="0"/>
                <a:cs typeface="Times New Roman" pitchFamily="18" charset="0"/>
              </a:rPr>
              <a:t>8</a:t>
            </a:r>
            <a:r>
              <a:rPr lang="en-US" altLang="en-US" smtClean="0">
                <a:latin typeface="Times New Roman" pitchFamily="18" charset="0"/>
                <a:cs typeface="Times New Roman" pitchFamily="18" charset="0"/>
              </a:rPr>
              <a:t> + 56143563) × (</a:t>
            </a:r>
            <a:r>
              <a:rPr lang="en-US" altLang="en-US" smtClean="0">
                <a:solidFill>
                  <a:srgbClr val="FF33CC"/>
                </a:solidFill>
                <a:latin typeface="Times New Roman" pitchFamily="18" charset="0"/>
                <a:cs typeface="Times New Roman" pitchFamily="18" charset="0"/>
              </a:rPr>
              <a:t>89765584</a:t>
            </a:r>
            <a:r>
              <a:rPr lang="en-US" altLang="en-US" smtClean="0">
                <a:latin typeface="Times New Roman" pitchFamily="18" charset="0"/>
                <a:cs typeface="Times New Roman" pitchFamily="18" charset="0"/>
              </a:rPr>
              <a:t>×10</a:t>
            </a:r>
            <a:r>
              <a:rPr lang="en-US" altLang="en-US" baseline="30000" smtClean="0">
                <a:latin typeface="Times New Roman" pitchFamily="18" charset="0"/>
                <a:cs typeface="Times New Roman" pitchFamily="18" charset="0"/>
              </a:rPr>
              <a:t>8</a:t>
            </a:r>
            <a:r>
              <a:rPr lang="en-US" altLang="en-US" smtClean="0">
                <a:latin typeface="Times New Roman" pitchFamily="18" charset="0"/>
                <a:cs typeface="Times New Roman" pitchFamily="18" charset="0"/>
              </a:rPr>
              <a:t> + </a:t>
            </a:r>
            <a:r>
              <a:rPr lang="en-US" altLang="en-US" smtClean="0">
                <a:solidFill>
                  <a:srgbClr val="00B0F0"/>
                </a:solidFill>
                <a:latin typeface="Times New Roman" pitchFamily="18" charset="0"/>
                <a:cs typeface="Times New Roman" pitchFamily="18" charset="0"/>
              </a:rPr>
              <a:t>58718976</a:t>
            </a:r>
            <a:r>
              <a:rPr lang="en-US" altLang="en-US" smtClean="0">
                <a:latin typeface="Times New Roman" pitchFamily="18" charset="0"/>
                <a:cs typeface="Arial" charset="0"/>
              </a:rPr>
              <a:t>)</a:t>
            </a:r>
          </a:p>
          <a:p>
            <a:pPr>
              <a:buFontTx/>
              <a:buNone/>
            </a:pPr>
            <a:r>
              <a:rPr lang="en-US" altLang="en-US" smtClean="0">
                <a:latin typeface="Arial" charset="0"/>
                <a:cs typeface="Arial" charset="0"/>
              </a:rPr>
              <a:t>	which requires four multiplications of </a:t>
            </a:r>
            <a:r>
              <a:rPr lang="en-US" altLang="en-US" smtClean="0">
                <a:latin typeface="Times New Roman" pitchFamily="18" charset="0"/>
                <a:cs typeface="Arial" charset="0"/>
              </a:rPr>
              <a:t>8</a:t>
            </a:r>
            <a:r>
              <a:rPr lang="en-US" altLang="en-US" smtClean="0">
                <a:latin typeface="Arial" charset="0"/>
                <a:cs typeface="Arial" charset="0"/>
              </a:rPr>
              <a:t>-digit integers:</a:t>
            </a:r>
          </a:p>
          <a:p>
            <a:pPr>
              <a:buFontTx/>
              <a:buNone/>
            </a:pPr>
            <a:r>
              <a:rPr lang="en-US" altLang="en-US" sz="1800" smtClean="0">
                <a:latin typeface="Times New Roman" pitchFamily="18" charset="0"/>
                <a:cs typeface="Times New Roman" pitchFamily="18" charset="0"/>
              </a:rPr>
              <a:t>                                                     (</a:t>
            </a:r>
            <a:r>
              <a:rPr lang="en-US" altLang="en-US" sz="1800" smtClean="0">
                <a:solidFill>
                  <a:srgbClr val="FF0000"/>
                </a:solidFill>
                <a:latin typeface="Times New Roman" pitchFamily="18" charset="0"/>
                <a:cs typeface="Times New Roman" pitchFamily="18" charset="0"/>
              </a:rPr>
              <a:t>35634742 ×</a:t>
            </a:r>
            <a:r>
              <a:rPr lang="en-US" altLang="en-US" sz="1800" b="1" smtClean="0">
                <a:solidFill>
                  <a:srgbClr val="FF0000"/>
                </a:solidFill>
                <a:latin typeface="Times New Roman" pitchFamily="18" charset="0"/>
                <a:cs typeface="Times New Roman" pitchFamily="18" charset="0"/>
              </a:rPr>
              <a:t> </a:t>
            </a:r>
            <a:r>
              <a:rPr lang="en-US" altLang="en-US" sz="1800" smtClean="0">
                <a:solidFill>
                  <a:srgbClr val="FF33CC"/>
                </a:solidFill>
                <a:latin typeface="Times New Roman" pitchFamily="18" charset="0"/>
                <a:cs typeface="Times New Roman" pitchFamily="18" charset="0"/>
              </a:rPr>
              <a:t>89765584</a:t>
            </a:r>
            <a:r>
              <a:rPr lang="en-US" altLang="en-US" sz="1800" smtClean="0">
                <a:latin typeface="Times New Roman" pitchFamily="18" charset="0"/>
                <a:cs typeface="Times New Roman" pitchFamily="18" charset="0"/>
              </a:rPr>
              <a:t>)×10</a:t>
            </a:r>
            <a:r>
              <a:rPr lang="en-US" altLang="en-US" sz="1800" baseline="30000" smtClean="0">
                <a:latin typeface="Times New Roman" pitchFamily="18" charset="0"/>
                <a:cs typeface="Times New Roman" pitchFamily="18" charset="0"/>
              </a:rPr>
              <a:t>16</a:t>
            </a:r>
            <a:r>
              <a:rPr lang="en-US" altLang="en-US" sz="1800" smtClean="0">
                <a:latin typeface="Times New Roman" pitchFamily="18" charset="0"/>
                <a:cs typeface="Times New Roman" pitchFamily="18" charset="0"/>
              </a:rPr>
              <a:t> +</a:t>
            </a:r>
            <a:endParaRPr lang="en-US" altLang="en-US" sz="1800" baseline="30000" smtClean="0">
              <a:latin typeface="Times New Roman" pitchFamily="18" charset="0"/>
              <a:cs typeface="Times New Roman" pitchFamily="18" charset="0"/>
            </a:endParaRPr>
          </a:p>
          <a:p>
            <a:pPr>
              <a:buFontTx/>
              <a:buNone/>
            </a:pPr>
            <a:r>
              <a:rPr lang="en-US" altLang="en-US" sz="1800" baseline="30000" smtClean="0">
                <a:latin typeface="Times New Roman" pitchFamily="18" charset="0"/>
                <a:cs typeface="Times New Roman" pitchFamily="18" charset="0"/>
              </a:rPr>
              <a:t>            </a:t>
            </a:r>
            <a:r>
              <a:rPr lang="en-US" altLang="en-US" sz="1800" smtClean="0">
                <a:latin typeface="Times New Roman" pitchFamily="18" charset="0"/>
                <a:cs typeface="Times New Roman" pitchFamily="18" charset="0"/>
              </a:rPr>
              <a:t>    (</a:t>
            </a:r>
            <a:r>
              <a:rPr lang="en-US" altLang="en-US" sz="1800" smtClean="0">
                <a:solidFill>
                  <a:srgbClr val="FF0000"/>
                </a:solidFill>
                <a:latin typeface="Times New Roman" pitchFamily="18" charset="0"/>
                <a:cs typeface="Times New Roman" pitchFamily="18" charset="0"/>
              </a:rPr>
              <a:t>35634742 ×</a:t>
            </a:r>
            <a:r>
              <a:rPr lang="en-US" altLang="en-US" sz="1800" b="1" smtClean="0">
                <a:solidFill>
                  <a:srgbClr val="FF0000"/>
                </a:solidFill>
                <a:latin typeface="Times New Roman" pitchFamily="18" charset="0"/>
                <a:cs typeface="Times New Roman" pitchFamily="18" charset="0"/>
              </a:rPr>
              <a:t> </a:t>
            </a:r>
            <a:r>
              <a:rPr lang="en-US" altLang="en-US" sz="1800" smtClean="0">
                <a:solidFill>
                  <a:srgbClr val="00B0F0"/>
                </a:solidFill>
                <a:latin typeface="Times New Roman" pitchFamily="18" charset="0"/>
                <a:cs typeface="Times New Roman" pitchFamily="18" charset="0"/>
              </a:rPr>
              <a:t>58718976</a:t>
            </a:r>
            <a:r>
              <a:rPr lang="en-US" altLang="en-US" sz="1800" smtClean="0">
                <a:solidFill>
                  <a:schemeClr val="accent2"/>
                </a:solidFill>
                <a:latin typeface="Times New Roman" pitchFamily="18" charset="0"/>
                <a:cs typeface="Times New Roman" pitchFamily="18" charset="0"/>
              </a:rPr>
              <a:t> </a:t>
            </a:r>
            <a:r>
              <a:rPr lang="en-US" altLang="en-US" sz="1800" smtClean="0">
                <a:latin typeface="Times New Roman" pitchFamily="18" charset="0"/>
                <a:cs typeface="Times New Roman" pitchFamily="18" charset="0"/>
              </a:rPr>
              <a:t>+ 56143563 </a:t>
            </a:r>
            <a:r>
              <a:rPr lang="en-US" altLang="en-US" sz="1800" smtClean="0">
                <a:solidFill>
                  <a:srgbClr val="FF0000"/>
                </a:solidFill>
                <a:latin typeface="Times New Roman" pitchFamily="18" charset="0"/>
                <a:cs typeface="Times New Roman" pitchFamily="18" charset="0"/>
              </a:rPr>
              <a:t>×</a:t>
            </a:r>
            <a:r>
              <a:rPr lang="en-US" altLang="en-US" sz="1800" b="1" smtClean="0">
                <a:solidFill>
                  <a:srgbClr val="FF0000"/>
                </a:solidFill>
                <a:latin typeface="Times New Roman" pitchFamily="18" charset="0"/>
                <a:cs typeface="Times New Roman" pitchFamily="18" charset="0"/>
              </a:rPr>
              <a:t> </a:t>
            </a:r>
            <a:r>
              <a:rPr lang="en-US" altLang="en-US" sz="1800" smtClean="0">
                <a:solidFill>
                  <a:srgbClr val="FF33CC"/>
                </a:solidFill>
                <a:latin typeface="Times New Roman" pitchFamily="18" charset="0"/>
                <a:cs typeface="Times New Roman" pitchFamily="18" charset="0"/>
              </a:rPr>
              <a:t>89765584</a:t>
            </a:r>
            <a:r>
              <a:rPr lang="en-US" altLang="en-US" sz="1800" smtClean="0">
                <a:latin typeface="Times New Roman" pitchFamily="18" charset="0"/>
                <a:cs typeface="Times New Roman" pitchFamily="18" charset="0"/>
              </a:rPr>
              <a:t>)×10</a:t>
            </a:r>
            <a:r>
              <a:rPr lang="en-US" altLang="en-US" sz="1800" baseline="30000" smtClean="0">
                <a:latin typeface="Times New Roman" pitchFamily="18" charset="0"/>
                <a:cs typeface="Times New Roman" pitchFamily="18" charset="0"/>
              </a:rPr>
              <a:t>8</a:t>
            </a:r>
            <a:r>
              <a:rPr lang="en-US" altLang="en-US" sz="1800" smtClean="0">
                <a:latin typeface="Times New Roman" pitchFamily="18" charset="0"/>
                <a:cs typeface="Times New Roman" pitchFamily="18" charset="0"/>
              </a:rPr>
              <a:t>  +</a:t>
            </a:r>
          </a:p>
          <a:p>
            <a:pPr>
              <a:buFontTx/>
              <a:buNone/>
            </a:pPr>
            <a:r>
              <a:rPr lang="en-US" altLang="en-US" sz="1800" smtClean="0">
                <a:latin typeface="Times New Roman" pitchFamily="18" charset="0"/>
                <a:cs typeface="Times New Roman" pitchFamily="18" charset="0"/>
              </a:rPr>
              <a:t>                                                     (56143563 </a:t>
            </a:r>
            <a:r>
              <a:rPr lang="en-US" altLang="en-US" sz="1800" smtClean="0">
                <a:solidFill>
                  <a:srgbClr val="FF0000"/>
                </a:solidFill>
                <a:latin typeface="Times New Roman" pitchFamily="18" charset="0"/>
                <a:cs typeface="Times New Roman" pitchFamily="18" charset="0"/>
              </a:rPr>
              <a:t>×</a:t>
            </a:r>
            <a:r>
              <a:rPr lang="en-US" altLang="en-US" sz="1800" b="1" smtClean="0">
                <a:solidFill>
                  <a:srgbClr val="FF0000"/>
                </a:solidFill>
                <a:latin typeface="Times New Roman" pitchFamily="18" charset="0"/>
                <a:cs typeface="Times New Roman" pitchFamily="18" charset="0"/>
              </a:rPr>
              <a:t> </a:t>
            </a:r>
            <a:r>
              <a:rPr lang="en-US" altLang="en-US" sz="1800" smtClean="0">
                <a:solidFill>
                  <a:srgbClr val="00B0F0"/>
                </a:solidFill>
                <a:latin typeface="Times New Roman" pitchFamily="18" charset="0"/>
                <a:cs typeface="Times New Roman" pitchFamily="18" charset="0"/>
              </a:rPr>
              <a:t>58718976</a:t>
            </a:r>
            <a:r>
              <a:rPr lang="en-US" altLang="en-US" sz="1800" smtClean="0">
                <a:latin typeface="Times New Roman" pitchFamily="18" charset="0"/>
                <a:cs typeface="Times New Roman" pitchFamily="18" charset="0"/>
              </a:rPr>
              <a:t>)</a:t>
            </a:r>
          </a:p>
          <a:p>
            <a:pPr>
              <a:buFont typeface="Arial" charset="0"/>
              <a:buNone/>
            </a:pPr>
            <a:r>
              <a:rPr lang="en-US" altLang="en-US" smtClean="0">
                <a:latin typeface="Arial" charset="0"/>
                <a:cs typeface="Arial" charset="0"/>
              </a:rPr>
              <a:t>	Adding two </a:t>
            </a:r>
            <a:r>
              <a:rPr lang="en-US" altLang="en-US" i="1" smtClean="0">
                <a:latin typeface="Times New Roman" pitchFamily="18" charset="0"/>
                <a:cs typeface="Arial" charset="0"/>
              </a:rPr>
              <a:t>n</a:t>
            </a:r>
            <a:r>
              <a:rPr lang="en-US" altLang="en-US" smtClean="0">
                <a:latin typeface="Arial" charset="0"/>
                <a:cs typeface="Arial" charset="0"/>
              </a:rPr>
              <a:t>-digit integers is a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operation</a:t>
            </a:r>
          </a:p>
        </p:txBody>
      </p:sp>
    </p:spTree>
    <p:extLst>
      <p:ext uri="{BB962C8B-B14F-4D97-AF65-F5344CB8AC3E}">
        <p14:creationId xmlns:p14="http://schemas.microsoft.com/office/powerpoint/2010/main" val="302671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12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the recurrence relation is: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Again, we solve the recurrence relation using Maple:</a:t>
            </a:r>
          </a:p>
          <a:p>
            <a:pPr>
              <a:buFontTx/>
              <a:buNone/>
            </a:pPr>
            <a:r>
              <a:rPr lang="en-US" altLang="en-US" sz="18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rsolve( {T(n) = 4*T(n/2) + n, T(1) = 1}, T(n) );</a:t>
            </a:r>
          </a:p>
          <a:p>
            <a:endParaRPr lang="en-US" altLang="en-US" sz="1600" smtClean="0">
              <a:latin typeface="Arial" charset="0"/>
              <a:cs typeface="Arial" charset="0"/>
            </a:endParaRPr>
          </a:p>
          <a:p>
            <a:endParaRPr lang="en-US" altLang="en-US" sz="1600" smtClean="0">
              <a:latin typeface="Arial" charset="0"/>
              <a:cs typeface="Arial" charset="0"/>
            </a:endParaRPr>
          </a:p>
          <a:p>
            <a:endParaRPr lang="en-US" altLang="en-US" sz="1600" smtClean="0">
              <a:latin typeface="Arial" charset="0"/>
              <a:cs typeface="Arial" charset="0"/>
            </a:endParaRPr>
          </a:p>
          <a:p>
            <a:pPr>
              <a:buFont typeface="Arial" charset="0"/>
              <a:buNone/>
            </a:pPr>
            <a:r>
              <a:rPr lang="en-US" altLang="en-US" smtClean="0">
                <a:latin typeface="Arial" charset="0"/>
                <a:cs typeface="Arial" charset="0"/>
              </a:rPr>
              <a:t>	This is still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endParaRPr lang="en-US" altLang="en-US" smtClean="0">
              <a:latin typeface="Arial" charset="0"/>
              <a:cs typeface="Arial" charset="0"/>
            </a:endParaRPr>
          </a:p>
          <a:p>
            <a:pPr>
              <a:buFontTx/>
              <a:buNone/>
            </a:pPr>
            <a:endParaRPr lang="en-US" altLang="en-US" smtClean="0">
              <a:latin typeface="Arial" charset="0"/>
              <a:cs typeface="Arial" charset="0"/>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1808474616"/>
              </p:ext>
            </p:extLst>
          </p:nvPr>
        </p:nvGraphicFramePr>
        <p:xfrm>
          <a:off x="3036888" y="2066925"/>
          <a:ext cx="2511425" cy="930275"/>
        </p:xfrm>
        <a:graphic>
          <a:graphicData uri="http://schemas.openxmlformats.org/presentationml/2006/ole">
            <mc:AlternateContent xmlns:mc="http://schemas.openxmlformats.org/markup-compatibility/2006">
              <mc:Choice xmlns:v="urn:schemas-microsoft-com:vml" Requires="v">
                <p:oleObj spid="_x0000_s10264" name="Equation" r:id="rId4" imgW="1714320" imgH="634680" progId="Equation.DSMT4">
                  <p:embed/>
                </p:oleObj>
              </mc:Choice>
              <mc:Fallback>
                <p:oleObj name="Equation" r:id="rId4" imgW="1714320" imgH="634680" progId="Equation.DSMT4">
                  <p:embed/>
                  <p:pic>
                    <p:nvPicPr>
                      <p:cNvPr id="0" name=""/>
                      <p:cNvPicPr>
                        <a:picLocks noChangeAspect="1" noChangeArrowheads="1"/>
                      </p:cNvPicPr>
                      <p:nvPr/>
                    </p:nvPicPr>
                    <p:blipFill>
                      <a:blip r:embed="rId5"/>
                      <a:srcRect/>
                      <a:stretch>
                        <a:fillRect/>
                      </a:stretch>
                    </p:blipFill>
                    <p:spPr bwMode="auto">
                      <a:xfrm>
                        <a:off x="3036888" y="2066925"/>
                        <a:ext cx="2511425"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3638550"/>
            <a:ext cx="1584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86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63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reduce the run time, the </a:t>
            </a:r>
            <a:r>
              <a:rPr lang="en-US" altLang="en-US" dirty="0" err="1" smtClean="0">
                <a:latin typeface="Arial" charset="0"/>
                <a:cs typeface="Arial" charset="0"/>
              </a:rPr>
              <a:t>Karatsuba</a:t>
            </a:r>
            <a:r>
              <a:rPr lang="en-US" altLang="en-US" dirty="0" smtClean="0">
                <a:latin typeface="Arial" charset="0"/>
                <a:cs typeface="Arial" charset="0"/>
              </a:rPr>
              <a:t> algorithm (1961) reduces the number of multiplications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Let</a:t>
            </a:r>
          </a:p>
          <a:p>
            <a:pPr algn="ctr">
              <a:buFontTx/>
              <a:buNone/>
            </a:pPr>
            <a:r>
              <a:rPr lang="en-US" altLang="en-US" i="1" dirty="0" smtClean="0">
                <a:latin typeface="Times New Roman" pitchFamily="18" charset="0"/>
                <a:cs typeface="Arial" charset="0"/>
              </a:rPr>
              <a:t>x</a:t>
            </a:r>
            <a:r>
              <a:rPr lang="en-US" altLang="en-US" dirty="0" smtClean="0">
                <a:latin typeface="Times New Roman" pitchFamily="18" charset="0"/>
                <a:cs typeface="Arial" charset="0"/>
              </a:rPr>
              <a:t> = </a:t>
            </a:r>
            <a:r>
              <a:rPr lang="en-US" altLang="en-US" dirty="0" smtClean="0">
                <a:solidFill>
                  <a:srgbClr val="FF0000"/>
                </a:solidFill>
                <a:latin typeface="Times New Roman" pitchFamily="18" charset="0"/>
                <a:cs typeface="Arial" charset="0"/>
              </a:rPr>
              <a:t>35634742</a:t>
            </a:r>
            <a:r>
              <a:rPr lang="en-US" altLang="en-US" dirty="0" smtClean="0">
                <a:latin typeface="Times New Roman" pitchFamily="18" charset="0"/>
                <a:cs typeface="Arial" charset="0"/>
              </a:rPr>
              <a:t>56143563 </a:t>
            </a:r>
          </a:p>
          <a:p>
            <a:pPr algn="ctr">
              <a:buFontTx/>
              <a:buNone/>
            </a:pPr>
            <a:r>
              <a:rPr lang="en-US" altLang="en-US" i="1" dirty="0" smtClean="0">
                <a:latin typeface="Times New Roman" pitchFamily="18" charset="0"/>
                <a:cs typeface="Arial" charset="0"/>
              </a:rPr>
              <a:t>y</a:t>
            </a:r>
            <a:r>
              <a:rPr lang="en-US" altLang="en-US" dirty="0" smtClean="0">
                <a:latin typeface="Times New Roman" pitchFamily="18" charset="0"/>
                <a:cs typeface="Arial" charset="0"/>
              </a:rPr>
              <a:t> = </a:t>
            </a:r>
            <a:r>
              <a:rPr lang="en-US" altLang="en-US" dirty="0" smtClean="0">
                <a:solidFill>
                  <a:srgbClr val="FF33CC"/>
                </a:solidFill>
                <a:latin typeface="Times New Roman" pitchFamily="18" charset="0"/>
                <a:cs typeface="Arial" charset="0"/>
              </a:rPr>
              <a:t>89765584</a:t>
            </a:r>
            <a:r>
              <a:rPr lang="en-US" altLang="en-US" dirty="0" smtClean="0">
                <a:solidFill>
                  <a:srgbClr val="00B0F0"/>
                </a:solidFill>
                <a:latin typeface="Times New Roman" pitchFamily="18" charset="0"/>
                <a:cs typeface="Arial" charset="0"/>
              </a:rPr>
              <a:t>58718976</a:t>
            </a:r>
          </a:p>
          <a:p>
            <a:pPr>
              <a:buFontTx/>
              <a:buNone/>
            </a:pPr>
            <a:r>
              <a:rPr lang="en-US" altLang="en-US" dirty="0" smtClean="0">
                <a:latin typeface="Arial" charset="0"/>
                <a:cs typeface="Arial" charset="0"/>
              </a:rPr>
              <a:t>	and define</a:t>
            </a:r>
          </a:p>
          <a:p>
            <a:pPr algn="ctr">
              <a:buFontTx/>
              <a:buNone/>
            </a:pP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MS</a:t>
            </a:r>
            <a:r>
              <a:rPr lang="en-US" altLang="en-US" baseline="-25000" dirty="0" smtClean="0">
                <a:latin typeface="Times New Roman" pitchFamily="18" charset="0"/>
                <a:cs typeface="Arial" charset="0"/>
              </a:rPr>
              <a:t> </a:t>
            </a:r>
            <a:r>
              <a:rPr lang="en-US" altLang="en-US" dirty="0" smtClean="0">
                <a:latin typeface="Times New Roman" pitchFamily="18" charset="0"/>
                <a:cs typeface="Arial" charset="0"/>
              </a:rPr>
              <a:t> =  </a:t>
            </a:r>
            <a:r>
              <a:rPr lang="en-US" altLang="en-US" dirty="0" smtClean="0">
                <a:solidFill>
                  <a:srgbClr val="FF0000"/>
                </a:solidFill>
                <a:latin typeface="Times New Roman" pitchFamily="18" charset="0"/>
                <a:cs typeface="Arial" charset="0"/>
              </a:rPr>
              <a:t>35634742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LS</a:t>
            </a:r>
            <a:r>
              <a:rPr lang="en-US" altLang="en-US" baseline="-25000" dirty="0" smtClean="0">
                <a:latin typeface="Times New Roman" pitchFamily="18" charset="0"/>
                <a:cs typeface="Arial" charset="0"/>
              </a:rPr>
              <a:t>  </a:t>
            </a:r>
            <a:r>
              <a:rPr lang="en-US" altLang="en-US" dirty="0" smtClean="0">
                <a:latin typeface="Times New Roman" pitchFamily="18" charset="0"/>
                <a:cs typeface="Arial" charset="0"/>
              </a:rPr>
              <a:t>=  56143563</a:t>
            </a:r>
          </a:p>
          <a:p>
            <a:pPr algn="ctr">
              <a:buFontTx/>
              <a:buNone/>
            </a:pP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MS</a:t>
            </a:r>
            <a:r>
              <a:rPr lang="en-US" altLang="en-US" dirty="0" smtClean="0">
                <a:latin typeface="Times New Roman" pitchFamily="18" charset="0"/>
                <a:cs typeface="Arial" charset="0"/>
              </a:rPr>
              <a:t>  =  </a:t>
            </a:r>
            <a:r>
              <a:rPr lang="en-US" altLang="en-US" dirty="0" smtClean="0">
                <a:solidFill>
                  <a:srgbClr val="FF33CC"/>
                </a:solidFill>
                <a:latin typeface="Times New Roman" pitchFamily="18" charset="0"/>
                <a:cs typeface="Arial" charset="0"/>
              </a:rPr>
              <a:t>89765584    </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LS</a:t>
            </a:r>
            <a:r>
              <a:rPr lang="en-US" altLang="en-US" baseline="-25000" dirty="0" smtClean="0">
                <a:latin typeface="Times New Roman" pitchFamily="18" charset="0"/>
                <a:cs typeface="Arial" charset="0"/>
              </a:rPr>
              <a:t> </a:t>
            </a:r>
            <a:r>
              <a:rPr lang="en-US" altLang="en-US" dirty="0" smtClean="0">
                <a:latin typeface="Times New Roman" pitchFamily="18" charset="0"/>
                <a:cs typeface="Arial" charset="0"/>
              </a:rPr>
              <a:t> =  </a:t>
            </a:r>
            <a:r>
              <a:rPr lang="en-US" altLang="en-US" dirty="0" smtClean="0">
                <a:solidFill>
                  <a:srgbClr val="00B0F0"/>
                </a:solidFill>
                <a:latin typeface="Times New Roman" pitchFamily="18" charset="0"/>
                <a:cs typeface="Arial" charset="0"/>
              </a:rPr>
              <a:t>58718976</a:t>
            </a:r>
          </a:p>
          <a:p>
            <a:pPr>
              <a:buFontTx/>
              <a:buNone/>
            </a:pPr>
            <a:r>
              <a:rPr lang="en-US" altLang="en-US" dirty="0" smtClean="0">
                <a:latin typeface="Arial" charset="0"/>
                <a:cs typeface="Arial" charset="0"/>
              </a:rPr>
              <a:t>	and thus</a:t>
            </a:r>
          </a:p>
          <a:p>
            <a:pPr algn="ctr">
              <a:buFontTx/>
              <a:buNone/>
            </a:pPr>
            <a:r>
              <a:rPr lang="en-US" altLang="en-US" i="1" dirty="0" smtClean="0">
                <a:latin typeface="Times New Roman" pitchFamily="18" charset="0"/>
                <a:cs typeface="Arial" charset="0"/>
              </a:rPr>
              <a:t>x </a:t>
            </a:r>
            <a:r>
              <a:rPr lang="en-US" altLang="en-US" dirty="0" smtClean="0">
                <a:latin typeface="Times New Roman" pitchFamily="18" charset="0"/>
                <a:cs typeface="Arial" charset="0"/>
              </a:rPr>
              <a:t> =  </a:t>
            </a:r>
            <a:r>
              <a:rPr lang="en-US" altLang="en-US" i="1" dirty="0" smtClean="0">
                <a:latin typeface="Times New Roman" pitchFamily="18" charset="0"/>
                <a:cs typeface="Times New Roman" pitchFamily="18" charset="0"/>
              </a:rPr>
              <a:t>x</a:t>
            </a:r>
            <a:r>
              <a:rPr lang="en-US" altLang="en-US" baseline="-25000" dirty="0" smtClean="0">
                <a:latin typeface="Times New Roman" pitchFamily="18" charset="0"/>
                <a:cs typeface="Times New Roman" pitchFamily="18" charset="0"/>
              </a:rPr>
              <a:t>MS</a:t>
            </a:r>
            <a:r>
              <a:rPr lang="en-US" altLang="en-US" dirty="0" smtClean="0">
                <a:latin typeface="Times New Roman" pitchFamily="18" charset="0"/>
                <a:cs typeface="Times New Roman" pitchFamily="18" charset="0"/>
              </a:rPr>
              <a:t>×10</a:t>
            </a:r>
            <a:r>
              <a:rPr lang="en-US" altLang="en-US" baseline="30000" dirty="0" smtClean="0">
                <a:latin typeface="Times New Roman" pitchFamily="18" charset="0"/>
                <a:cs typeface="Times New Roman" pitchFamily="18" charset="0"/>
              </a:rPr>
              <a:t>8</a:t>
            </a:r>
            <a:r>
              <a:rPr lang="en-US" altLang="en-US" dirty="0" smtClean="0">
                <a:latin typeface="Times New Roman" pitchFamily="18" charset="0"/>
                <a:cs typeface="Times New Roman" pitchFamily="18" charset="0"/>
              </a:rPr>
              <a:t> + </a:t>
            </a:r>
            <a:r>
              <a:rPr lang="en-US" altLang="en-US" i="1" dirty="0" err="1" smtClean="0">
                <a:latin typeface="Times New Roman" pitchFamily="18" charset="0"/>
                <a:cs typeface="Times New Roman" pitchFamily="18" charset="0"/>
              </a:rPr>
              <a:t>x</a:t>
            </a:r>
            <a:r>
              <a:rPr lang="en-US" altLang="en-US" baseline="-25000" dirty="0" err="1" smtClean="0">
                <a:latin typeface="Times New Roman" pitchFamily="18" charset="0"/>
                <a:cs typeface="Times New Roman" pitchFamily="18" charset="0"/>
              </a:rPr>
              <a:t>LS</a:t>
            </a:r>
            <a:endParaRPr lang="en-US" altLang="en-US" baseline="-25000" dirty="0" smtClean="0">
              <a:latin typeface="Times New Roman" pitchFamily="18" charset="0"/>
              <a:cs typeface="Times New Roman" pitchFamily="18" charset="0"/>
            </a:endParaRPr>
          </a:p>
          <a:p>
            <a:pPr algn="ctr">
              <a:buFontTx/>
              <a:buNone/>
            </a:pPr>
            <a:r>
              <a:rPr lang="en-US" altLang="en-US" i="1" dirty="0" smtClean="0">
                <a:latin typeface="Times New Roman" pitchFamily="18" charset="0"/>
                <a:cs typeface="Times New Roman" pitchFamily="18" charset="0"/>
              </a:rPr>
              <a:t>y</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y</a:t>
            </a:r>
            <a:r>
              <a:rPr lang="en-US" altLang="en-US" baseline="-25000" dirty="0" smtClean="0">
                <a:latin typeface="Times New Roman" pitchFamily="18" charset="0"/>
                <a:cs typeface="Times New Roman" pitchFamily="18" charset="0"/>
              </a:rPr>
              <a:t>MS</a:t>
            </a:r>
            <a:r>
              <a:rPr lang="en-US" altLang="en-US" dirty="0" smtClean="0">
                <a:latin typeface="Times New Roman" pitchFamily="18" charset="0"/>
                <a:cs typeface="Times New Roman" pitchFamily="18" charset="0"/>
              </a:rPr>
              <a:t>×10</a:t>
            </a:r>
            <a:r>
              <a:rPr lang="en-US" altLang="en-US" baseline="30000" dirty="0" smtClean="0">
                <a:latin typeface="Times New Roman" pitchFamily="18" charset="0"/>
                <a:cs typeface="Times New Roman" pitchFamily="18" charset="0"/>
              </a:rPr>
              <a:t>8</a:t>
            </a:r>
            <a:r>
              <a:rPr lang="en-US" altLang="en-US" dirty="0" smtClean="0">
                <a:latin typeface="Times New Roman" pitchFamily="18" charset="0"/>
                <a:cs typeface="Times New Roman" pitchFamily="18" charset="0"/>
              </a:rPr>
              <a:t> + </a:t>
            </a:r>
            <a:r>
              <a:rPr lang="en-US" altLang="en-US" i="1" dirty="0" err="1" smtClean="0">
                <a:latin typeface="Times New Roman" pitchFamily="18" charset="0"/>
                <a:cs typeface="Times New Roman" pitchFamily="18" charset="0"/>
              </a:rPr>
              <a:t>y</a:t>
            </a:r>
            <a:r>
              <a:rPr lang="en-US" altLang="en-US" baseline="-25000" dirty="0" err="1" smtClean="0">
                <a:latin typeface="Times New Roman" pitchFamily="18" charset="0"/>
                <a:cs typeface="Times New Roman" pitchFamily="18" charset="0"/>
              </a:rPr>
              <a:t>LS</a:t>
            </a:r>
            <a:endParaRPr lang="en-US" altLang="en-US" dirty="0" smtClean="0">
              <a:latin typeface="Times New Roman" pitchFamily="18" charset="0"/>
              <a:cs typeface="Times New Roman" pitchFamily="18" charset="0"/>
            </a:endParaRPr>
          </a:p>
          <a:p>
            <a:pPr>
              <a:buFontTx/>
              <a:buNone/>
            </a:pPr>
            <a:endParaRPr lang="en-US" altLang="en-US" dirty="0" smtClean="0">
              <a:latin typeface="Arial" charset="0"/>
              <a:cs typeface="Arial" charset="0"/>
            </a:endParaRPr>
          </a:p>
        </p:txBody>
      </p:sp>
    </p:spTree>
    <p:extLst>
      <p:ext uri="{BB962C8B-B14F-4D97-AF65-F5344CB8AC3E}">
        <p14:creationId xmlns:p14="http://schemas.microsoft.com/office/powerpoint/2010/main" val="3974731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63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multiplication is now:</a:t>
            </a:r>
            <a:endParaRPr lang="en-US" altLang="en-US" dirty="0" smtClean="0">
              <a:latin typeface="Times New Roman" pitchFamily="18" charset="0"/>
              <a:cs typeface="Arial" charset="0"/>
            </a:endParaRPr>
          </a:p>
          <a:p>
            <a:pPr algn="ctr">
              <a:buFontTx/>
              <a:buNone/>
            </a:pPr>
            <a:r>
              <a:rPr lang="en-US" altLang="en-US" i="1" dirty="0" err="1" smtClean="0">
                <a:latin typeface="Times New Roman" pitchFamily="18" charset="0"/>
                <a:cs typeface="Times New Roman" pitchFamily="18" charset="0"/>
              </a:rPr>
              <a:t>xy</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x</a:t>
            </a:r>
            <a:r>
              <a:rPr lang="en-US" altLang="en-US" baseline="-25000" dirty="0" smtClean="0">
                <a:latin typeface="Times New Roman" pitchFamily="18" charset="0"/>
                <a:cs typeface="Times New Roman" pitchFamily="18" charset="0"/>
              </a:rPr>
              <a:t>MS</a:t>
            </a:r>
            <a:r>
              <a:rPr lang="en-US" altLang="en-US" i="1" dirty="0" smtClean="0">
                <a:latin typeface="Times New Roman" pitchFamily="18" charset="0"/>
                <a:cs typeface="Times New Roman" pitchFamily="18" charset="0"/>
              </a:rPr>
              <a:t>y</a:t>
            </a:r>
            <a:r>
              <a:rPr lang="en-US" altLang="en-US" baseline="-25000" dirty="0" smtClean="0">
                <a:latin typeface="Times New Roman" pitchFamily="18" charset="0"/>
                <a:cs typeface="Times New Roman" pitchFamily="18" charset="0"/>
              </a:rPr>
              <a:t>MS</a:t>
            </a:r>
            <a:r>
              <a:rPr lang="en-US" altLang="en-US" dirty="0" smtClean="0">
                <a:latin typeface="Times New Roman" pitchFamily="18" charset="0"/>
                <a:cs typeface="Times New Roman" pitchFamily="18" charset="0"/>
              </a:rPr>
              <a:t>×10</a:t>
            </a:r>
            <a:r>
              <a:rPr lang="en-US" altLang="en-US" baseline="30000" dirty="0" smtClean="0">
                <a:latin typeface="Times New Roman" pitchFamily="18" charset="0"/>
                <a:cs typeface="Times New Roman" pitchFamily="18" charset="0"/>
              </a:rPr>
              <a:t>16</a:t>
            </a:r>
            <a:r>
              <a:rPr lang="en-US" altLang="en-US" dirty="0" smtClean="0">
                <a:latin typeface="Times New Roman" pitchFamily="18" charset="0"/>
                <a:cs typeface="Times New Roman" pitchFamily="18" charset="0"/>
              </a:rPr>
              <a:t> + (</a:t>
            </a:r>
            <a:r>
              <a:rPr lang="en-US" altLang="en-US" i="1" dirty="0" err="1" smtClean="0">
                <a:solidFill>
                  <a:srgbClr val="CC0099"/>
                </a:solidFill>
                <a:latin typeface="Times New Roman" pitchFamily="18" charset="0"/>
                <a:cs typeface="Times New Roman" pitchFamily="18" charset="0"/>
              </a:rPr>
              <a:t>x</a:t>
            </a:r>
            <a:r>
              <a:rPr lang="en-US" altLang="en-US" baseline="-25000" dirty="0" err="1" smtClean="0">
                <a:solidFill>
                  <a:srgbClr val="CC0099"/>
                </a:solidFill>
                <a:latin typeface="Times New Roman" pitchFamily="18" charset="0"/>
                <a:cs typeface="Times New Roman" pitchFamily="18" charset="0"/>
              </a:rPr>
              <a:t>L</a:t>
            </a:r>
            <a:r>
              <a:rPr lang="en-US" altLang="en-US" i="1" dirty="0" err="1" smtClean="0">
                <a:solidFill>
                  <a:srgbClr val="CC0099"/>
                </a:solidFill>
                <a:latin typeface="Times New Roman" pitchFamily="18" charset="0"/>
                <a:cs typeface="Times New Roman" pitchFamily="18" charset="0"/>
              </a:rPr>
              <a:t>y</a:t>
            </a:r>
            <a:r>
              <a:rPr lang="en-US" altLang="en-US" baseline="-25000" dirty="0" err="1" smtClean="0">
                <a:solidFill>
                  <a:srgbClr val="CC0099"/>
                </a:solidFill>
                <a:latin typeface="Times New Roman" pitchFamily="18" charset="0"/>
                <a:cs typeface="Times New Roman" pitchFamily="18" charset="0"/>
              </a:rPr>
              <a:t>R</a:t>
            </a:r>
            <a:r>
              <a:rPr lang="en-US" altLang="en-US" dirty="0" smtClean="0">
                <a:solidFill>
                  <a:srgbClr val="CC0099"/>
                </a:solidFill>
                <a:latin typeface="Times New Roman" pitchFamily="18" charset="0"/>
                <a:cs typeface="Times New Roman" pitchFamily="18" charset="0"/>
              </a:rPr>
              <a:t> + </a:t>
            </a:r>
            <a:r>
              <a:rPr lang="en-US" altLang="en-US" i="1" dirty="0" err="1" smtClean="0">
                <a:solidFill>
                  <a:srgbClr val="CC0099"/>
                </a:solidFill>
                <a:latin typeface="Times New Roman" pitchFamily="18" charset="0"/>
                <a:cs typeface="Times New Roman" pitchFamily="18" charset="0"/>
              </a:rPr>
              <a:t>x</a:t>
            </a:r>
            <a:r>
              <a:rPr lang="en-US" altLang="en-US" baseline="-25000" dirty="0" err="1" smtClean="0">
                <a:solidFill>
                  <a:srgbClr val="CC0099"/>
                </a:solidFill>
                <a:latin typeface="Times New Roman" pitchFamily="18" charset="0"/>
                <a:cs typeface="Times New Roman" pitchFamily="18" charset="0"/>
              </a:rPr>
              <a:t>R</a:t>
            </a:r>
            <a:r>
              <a:rPr lang="en-US" altLang="en-US" i="1" dirty="0" err="1" smtClean="0">
                <a:solidFill>
                  <a:srgbClr val="CC0099"/>
                </a:solidFill>
                <a:latin typeface="Times New Roman" pitchFamily="18" charset="0"/>
                <a:cs typeface="Times New Roman" pitchFamily="18" charset="0"/>
              </a:rPr>
              <a:t>y</a:t>
            </a:r>
            <a:r>
              <a:rPr lang="en-US" altLang="en-US" baseline="-25000" dirty="0" err="1" smtClean="0">
                <a:solidFill>
                  <a:srgbClr val="CC0099"/>
                </a:solidFill>
                <a:latin typeface="Times New Roman" pitchFamily="18" charset="0"/>
                <a:cs typeface="Times New Roman" pitchFamily="18" charset="0"/>
              </a:rPr>
              <a:t>L</a:t>
            </a:r>
            <a:r>
              <a:rPr lang="en-US" altLang="en-US" dirty="0" smtClean="0">
                <a:latin typeface="Times New Roman" pitchFamily="18" charset="0"/>
                <a:cs typeface="Times New Roman" pitchFamily="18" charset="0"/>
              </a:rPr>
              <a:t>)×10</a:t>
            </a:r>
            <a:r>
              <a:rPr lang="en-US" altLang="en-US" baseline="30000" dirty="0" smtClean="0">
                <a:latin typeface="Times New Roman" pitchFamily="18" charset="0"/>
                <a:cs typeface="Times New Roman" pitchFamily="18" charset="0"/>
              </a:rPr>
              <a:t>8</a:t>
            </a:r>
            <a:r>
              <a:rPr lang="en-US" altLang="en-US" dirty="0" smtClean="0">
                <a:latin typeface="Times New Roman" pitchFamily="18" charset="0"/>
                <a:cs typeface="Times New Roman" pitchFamily="18" charset="0"/>
              </a:rPr>
              <a:t> + </a:t>
            </a:r>
            <a:r>
              <a:rPr lang="en-US" altLang="en-US" i="1" dirty="0" err="1" smtClean="0">
                <a:latin typeface="Times New Roman" pitchFamily="18" charset="0"/>
                <a:cs typeface="Times New Roman" pitchFamily="18" charset="0"/>
              </a:rPr>
              <a:t>x</a:t>
            </a:r>
            <a:r>
              <a:rPr lang="en-US" altLang="en-US" baseline="-25000" dirty="0" err="1" smtClean="0">
                <a:latin typeface="Times New Roman" pitchFamily="18" charset="0"/>
                <a:cs typeface="Times New Roman" pitchFamily="18" charset="0"/>
              </a:rPr>
              <a:t>LS</a:t>
            </a:r>
            <a:r>
              <a:rPr lang="en-US" altLang="en-US" i="1" dirty="0" err="1" smtClean="0">
                <a:latin typeface="Times New Roman" pitchFamily="18" charset="0"/>
                <a:cs typeface="Times New Roman" pitchFamily="18" charset="0"/>
              </a:rPr>
              <a:t>y</a:t>
            </a:r>
            <a:r>
              <a:rPr lang="en-US" altLang="en-US" baseline="-25000" dirty="0" err="1" smtClean="0">
                <a:latin typeface="Times New Roman" pitchFamily="18" charset="0"/>
                <a:cs typeface="Times New Roman" pitchFamily="18" charset="0"/>
              </a:rPr>
              <a:t>LS</a:t>
            </a:r>
            <a:endParaRPr lang="en-US" altLang="en-US" baseline="-25000" dirty="0" smtClean="0">
              <a:latin typeface="Times New Roman" pitchFamily="18" charset="0"/>
              <a:cs typeface="Times New Roman" pitchFamily="18"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Rewrite the middle product as</a:t>
            </a:r>
            <a:r>
              <a:rPr lang="en-US" altLang="en-US" dirty="0" smtClean="0">
                <a:latin typeface="Times New Roman" pitchFamily="18" charset="0"/>
                <a:cs typeface="Arial" charset="0"/>
              </a:rPr>
              <a:t> </a:t>
            </a:r>
          </a:p>
          <a:p>
            <a:pPr algn="ctr">
              <a:buFontTx/>
              <a:buNone/>
            </a:pPr>
            <a:r>
              <a:rPr lang="en-US" altLang="en-US" i="1" dirty="0" err="1" smtClean="0">
                <a:solidFill>
                  <a:srgbClr val="CC0099"/>
                </a:solidFill>
                <a:latin typeface="Times New Roman" pitchFamily="18" charset="0"/>
                <a:cs typeface="Arial" charset="0"/>
              </a:rPr>
              <a:t>x</a:t>
            </a:r>
            <a:r>
              <a:rPr lang="en-US" altLang="en-US" baseline="-25000" dirty="0" err="1" smtClean="0">
                <a:solidFill>
                  <a:srgbClr val="CC0099"/>
                </a:solidFill>
                <a:latin typeface="Times New Roman" pitchFamily="18" charset="0"/>
                <a:cs typeface="Arial" charset="0"/>
              </a:rPr>
              <a:t>MS</a:t>
            </a:r>
            <a:r>
              <a:rPr lang="en-US" altLang="en-US" i="1" dirty="0" err="1" smtClean="0">
                <a:solidFill>
                  <a:srgbClr val="CC0099"/>
                </a:solidFill>
                <a:latin typeface="Times New Roman" pitchFamily="18" charset="0"/>
                <a:cs typeface="Arial" charset="0"/>
              </a:rPr>
              <a:t>y</a:t>
            </a:r>
            <a:r>
              <a:rPr lang="en-US" altLang="en-US" baseline="-25000" dirty="0" err="1" smtClean="0">
                <a:solidFill>
                  <a:srgbClr val="CC0099"/>
                </a:solidFill>
                <a:latin typeface="Times New Roman" pitchFamily="18" charset="0"/>
                <a:cs typeface="Arial" charset="0"/>
              </a:rPr>
              <a:t>LS</a:t>
            </a:r>
            <a:r>
              <a:rPr lang="en-US" altLang="en-US" dirty="0" smtClean="0">
                <a:solidFill>
                  <a:srgbClr val="CC0099"/>
                </a:solidFill>
                <a:latin typeface="Times New Roman" pitchFamily="18" charset="0"/>
                <a:cs typeface="Arial" charset="0"/>
              </a:rPr>
              <a:t> + </a:t>
            </a:r>
            <a:r>
              <a:rPr lang="en-US" altLang="en-US" i="1" dirty="0" err="1" smtClean="0">
                <a:solidFill>
                  <a:srgbClr val="CC0099"/>
                </a:solidFill>
                <a:latin typeface="Times New Roman" pitchFamily="18" charset="0"/>
                <a:cs typeface="Arial" charset="0"/>
              </a:rPr>
              <a:t>x</a:t>
            </a:r>
            <a:r>
              <a:rPr lang="en-US" altLang="en-US" baseline="-25000" dirty="0" err="1" smtClean="0">
                <a:solidFill>
                  <a:srgbClr val="CC0099"/>
                </a:solidFill>
                <a:latin typeface="Times New Roman" pitchFamily="18" charset="0"/>
                <a:cs typeface="Arial" charset="0"/>
              </a:rPr>
              <a:t>LS</a:t>
            </a:r>
            <a:r>
              <a:rPr lang="en-US" altLang="en-US" i="1" dirty="0" err="1" smtClean="0">
                <a:solidFill>
                  <a:srgbClr val="CC0099"/>
                </a:solidFill>
                <a:latin typeface="Times New Roman" pitchFamily="18" charset="0"/>
                <a:cs typeface="Arial" charset="0"/>
              </a:rPr>
              <a:t>y</a:t>
            </a:r>
            <a:r>
              <a:rPr lang="en-US" altLang="en-US" baseline="-25000" dirty="0" err="1" smtClean="0">
                <a:solidFill>
                  <a:srgbClr val="CC0099"/>
                </a:solidFill>
                <a:latin typeface="Times New Roman" pitchFamily="18" charset="0"/>
                <a:cs typeface="Arial" charset="0"/>
              </a:rPr>
              <a:t>MS</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LS</a:t>
            </a:r>
            <a:r>
              <a:rPr lang="en-US" altLang="en-US" baseline="-25000" dirty="0" smtClean="0">
                <a:latin typeface="Times New Roman" pitchFamily="18" charset="0"/>
                <a:cs typeface="Arial" charset="0"/>
              </a:rPr>
              <a:t> </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MS</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LS</a:t>
            </a:r>
            <a:r>
              <a:rPr lang="en-US" altLang="en-US" baseline="-25000" dirty="0" smtClean="0">
                <a:latin typeface="Times New Roman" pitchFamily="18" charset="0"/>
                <a:cs typeface="Arial" charset="0"/>
              </a:rPr>
              <a:t> </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MS</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MS</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MS</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x</a:t>
            </a:r>
            <a:r>
              <a:rPr lang="en-US" altLang="en-US" baseline="-25000" dirty="0" err="1" smtClean="0">
                <a:latin typeface="Times New Roman" pitchFamily="18" charset="0"/>
                <a:cs typeface="Arial" charset="0"/>
              </a:rPr>
              <a:t>LS</a:t>
            </a:r>
            <a:r>
              <a:rPr lang="en-US" altLang="en-US" i="1" dirty="0" err="1" smtClean="0">
                <a:latin typeface="Times New Roman" pitchFamily="18" charset="0"/>
                <a:cs typeface="Arial" charset="0"/>
              </a:rPr>
              <a:t>y</a:t>
            </a:r>
            <a:r>
              <a:rPr lang="en-US" altLang="en-US" baseline="-25000" dirty="0" err="1" smtClean="0">
                <a:latin typeface="Times New Roman" pitchFamily="18" charset="0"/>
                <a:cs typeface="Arial" charset="0"/>
              </a:rPr>
              <a:t>LS</a:t>
            </a:r>
            <a:endParaRPr lang="en-US" altLang="en-US" baseline="-25000" dirty="0" smtClean="0">
              <a:latin typeface="Times New Roman" pitchFamily="18"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Two of these are already calculated!</a:t>
            </a:r>
            <a:r>
              <a:rPr lang="en-US" altLang="en-US" dirty="0" smtClean="0">
                <a:latin typeface="Times New Roman" pitchFamily="18" charset="0"/>
                <a:cs typeface="Arial" charset="0"/>
              </a:rPr>
              <a:t> </a:t>
            </a:r>
          </a:p>
        </p:txBody>
      </p:sp>
      <p:sp>
        <p:nvSpPr>
          <p:cNvPr id="56324" name="Oval 4"/>
          <p:cNvSpPr>
            <a:spLocks noChangeArrowheads="1"/>
          </p:cNvSpPr>
          <p:nvPr/>
        </p:nvSpPr>
        <p:spPr bwMode="auto">
          <a:xfrm>
            <a:off x="5867400" y="3043238"/>
            <a:ext cx="792163" cy="5048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56325" name="Oval 5"/>
          <p:cNvSpPr>
            <a:spLocks noChangeArrowheads="1"/>
          </p:cNvSpPr>
          <p:nvPr/>
        </p:nvSpPr>
        <p:spPr bwMode="auto">
          <a:xfrm>
            <a:off x="6799263" y="3043238"/>
            <a:ext cx="792162" cy="504825"/>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56326" name="Oval 6"/>
          <p:cNvSpPr>
            <a:spLocks noChangeArrowheads="1"/>
          </p:cNvSpPr>
          <p:nvPr/>
        </p:nvSpPr>
        <p:spPr bwMode="auto">
          <a:xfrm>
            <a:off x="2662238" y="1966913"/>
            <a:ext cx="792162" cy="5048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56327" name="Oval 7"/>
          <p:cNvSpPr>
            <a:spLocks noChangeArrowheads="1"/>
          </p:cNvSpPr>
          <p:nvPr/>
        </p:nvSpPr>
        <p:spPr bwMode="auto">
          <a:xfrm>
            <a:off x="6240463" y="1966913"/>
            <a:ext cx="792162" cy="504825"/>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81240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614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the revised recurrence relation</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Tx/>
              <a:buNone/>
            </a:pPr>
            <a:r>
              <a:rPr lang="en-US" altLang="en-US" dirty="0" smtClean="0">
                <a:latin typeface="Arial" charset="0"/>
                <a:cs typeface="Arial" charset="0"/>
              </a:rPr>
              <a:t>	may again be solved using Maple:</a:t>
            </a:r>
          </a:p>
          <a:p>
            <a:pPr>
              <a:buFontTx/>
              <a:buNone/>
            </a:pPr>
            <a:endParaRPr lang="en-US" altLang="en-US" dirty="0" smtClean="0">
              <a:latin typeface="Arial" charset="0"/>
              <a:cs typeface="Arial" charset="0"/>
            </a:endParaRPr>
          </a:p>
          <a:p>
            <a:pPr>
              <a:buFontTx/>
              <a:buNone/>
            </a:pPr>
            <a:r>
              <a:rPr lang="en-US" altLang="en-US" sz="1800" b="1" dirty="0" smtClean="0">
                <a:latin typeface="Courier New" pitchFamily="49" charset="0"/>
                <a:cs typeface="Arial" charset="0"/>
              </a:rPr>
              <a:t>	&gt; </a:t>
            </a:r>
            <a:r>
              <a:rPr lang="en-US" altLang="en-US" sz="1600" b="1" dirty="0" err="1" smtClean="0">
                <a:solidFill>
                  <a:srgbClr val="FF0000"/>
                </a:solidFill>
                <a:latin typeface="Courier New" pitchFamily="49" charset="0"/>
                <a:cs typeface="Arial" charset="0"/>
              </a:rPr>
              <a:t>rsolve</a:t>
            </a:r>
            <a:r>
              <a:rPr lang="en-US" altLang="en-US" sz="1600" b="1" dirty="0" smtClean="0">
                <a:solidFill>
                  <a:srgbClr val="FF0000"/>
                </a:solidFill>
                <a:latin typeface="Courier New" pitchFamily="49" charset="0"/>
                <a:cs typeface="Arial" charset="0"/>
              </a:rPr>
              <a:t>( {T(n) = 3*T(n/2) + n, T(1) = 1}, T(n) );</a:t>
            </a:r>
          </a:p>
          <a:p>
            <a:pPr>
              <a:buFontTx/>
              <a:buNone/>
            </a:pPr>
            <a:endParaRPr lang="en-US" altLang="en-US" sz="1600" b="1" dirty="0" smtClean="0">
              <a:solidFill>
                <a:srgbClr val="FF0000"/>
              </a:solidFill>
              <a:latin typeface="Courier New" pitchFamily="49" charset="0"/>
              <a:cs typeface="Arial" charset="0"/>
            </a:endParaRPr>
          </a:p>
          <a:p>
            <a:pPr>
              <a:buFontTx/>
              <a:buNone/>
            </a:pPr>
            <a:endParaRPr lang="en-US" altLang="en-US" sz="1600" b="1" dirty="0" smtClean="0">
              <a:solidFill>
                <a:srgbClr val="FF0000"/>
              </a:solidFill>
              <a:latin typeface="Courier New" pitchFamily="49" charset="0"/>
              <a:cs typeface="Arial" charset="0"/>
            </a:endParaRPr>
          </a:p>
          <a:p>
            <a:pPr>
              <a:buFontTx/>
              <a:buNone/>
            </a:pPr>
            <a:endParaRPr lang="en-US" altLang="en-US" sz="1600" b="1" dirty="0" smtClean="0">
              <a:solidFill>
                <a:srgbClr val="FF0000"/>
              </a:solidFill>
              <a:latin typeface="Courier New" pitchFamily="49" charset="0"/>
              <a:cs typeface="Arial" charset="0"/>
            </a:endParaRPr>
          </a:p>
          <a:p>
            <a:pPr>
              <a:buFontTx/>
              <a:buNone/>
            </a:pPr>
            <a:r>
              <a:rPr lang="en-US" altLang="en-US" dirty="0" smtClean="0">
                <a:latin typeface="Arial" charset="0"/>
                <a:cs typeface="Arial" charset="0"/>
              </a:rPr>
              <a:t>	where </a:t>
            </a:r>
            <a:r>
              <a:rPr lang="en-US" altLang="en-US" dirty="0" smtClean="0">
                <a:latin typeface="Times New Roman" pitchFamily="18" charset="0"/>
                <a:cs typeface="Arial" charset="0"/>
              </a:rPr>
              <a:t>log</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(3) ≈ 1.585</a:t>
            </a:r>
          </a:p>
        </p:txBody>
      </p:sp>
      <p:graphicFrame>
        <p:nvGraphicFramePr>
          <p:cNvPr id="6146" name="Object 2"/>
          <p:cNvGraphicFramePr>
            <a:graphicFrameLocks noChangeAspect="1"/>
          </p:cNvGraphicFramePr>
          <p:nvPr/>
        </p:nvGraphicFramePr>
        <p:xfrm>
          <a:off x="2916238" y="2138363"/>
          <a:ext cx="2735262" cy="930275"/>
        </p:xfrm>
        <a:graphic>
          <a:graphicData uri="http://schemas.openxmlformats.org/presentationml/2006/ole">
            <mc:AlternateContent xmlns:mc="http://schemas.openxmlformats.org/markup-compatibility/2006">
              <mc:Choice xmlns:v="urn:schemas-microsoft-com:vml" Requires="v">
                <p:oleObj spid="_x0000_s11287" name="Equation" r:id="rId4" imgW="1866600" imgH="634680" progId="Equation.3">
                  <p:embed/>
                </p:oleObj>
              </mc:Choice>
              <mc:Fallback>
                <p:oleObj name="Equation" r:id="rId4" imgW="186660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138363"/>
                        <a:ext cx="2735262"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4140200"/>
            <a:ext cx="22320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merge sort:</a:t>
            </a:r>
          </a:p>
          <a:p>
            <a:pPr lvl="1"/>
            <a:r>
              <a:rPr lang="en-US" altLang="en-US" smtClean="0">
                <a:latin typeface="Arial" charset="0"/>
                <a:cs typeface="Arial" charset="0"/>
              </a:rPr>
              <a:t>Divide a list of size </a:t>
            </a:r>
            <a:r>
              <a:rPr lang="en-US" altLang="en-US" i="1" smtClean="0">
                <a:latin typeface="Times New Roman" pitchFamily="18" charset="0"/>
                <a:cs typeface="Arial" charset="0"/>
              </a:rPr>
              <a:t>n</a:t>
            </a:r>
            <a:r>
              <a:rPr lang="en-US" altLang="en-US" smtClean="0">
                <a:latin typeface="Arial" charset="0"/>
                <a:cs typeface="Arial" charset="0"/>
              </a:rPr>
              <a:t> into </a:t>
            </a:r>
            <a:r>
              <a:rPr lang="en-US" altLang="en-US" i="1" smtClean="0">
                <a:latin typeface="Times New Roman" pitchFamily="18" charset="0"/>
                <a:cs typeface="Arial" charset="0"/>
              </a:rPr>
              <a:t>b</a:t>
            </a:r>
            <a:r>
              <a:rPr lang="en-US" altLang="en-US" smtClean="0">
                <a:latin typeface="Times New Roman" pitchFamily="18" charset="0"/>
                <a:cs typeface="Arial" charset="0"/>
              </a:rPr>
              <a:t> = 2</a:t>
            </a:r>
            <a:r>
              <a:rPr lang="en-US" altLang="en-US" smtClean="0">
                <a:latin typeface="Arial" charset="0"/>
                <a:cs typeface="Arial" charset="0"/>
              </a:rPr>
              <a:t> sub-lists of size </a:t>
            </a:r>
            <a:r>
              <a:rPr lang="en-US" altLang="en-US" i="1" smtClean="0">
                <a:latin typeface="Times New Roman" pitchFamily="18" charset="0"/>
                <a:cs typeface="Arial" charset="0"/>
              </a:rPr>
              <a:t>n</a:t>
            </a:r>
            <a:r>
              <a:rPr lang="en-US" altLang="en-US" smtClean="0">
                <a:latin typeface="Times New Roman" pitchFamily="18" charset="0"/>
                <a:cs typeface="Arial" charset="0"/>
              </a:rPr>
              <a:t>/2</a:t>
            </a:r>
            <a:r>
              <a:rPr lang="en-US" altLang="en-US" smtClean="0">
                <a:latin typeface="Arial" charset="0"/>
                <a:cs typeface="Arial" charset="0"/>
              </a:rPr>
              <a:t> entries</a:t>
            </a:r>
          </a:p>
          <a:p>
            <a:pPr lvl="1"/>
            <a:r>
              <a:rPr lang="en-US" altLang="en-US" smtClean="0">
                <a:latin typeface="Arial" charset="0"/>
                <a:cs typeface="Arial" charset="0"/>
              </a:rPr>
              <a:t>Each sub-list is sorted recursively</a:t>
            </a:r>
          </a:p>
          <a:p>
            <a:pPr lvl="1"/>
            <a:r>
              <a:rPr lang="en-US" altLang="en-US" smtClean="0">
                <a:latin typeface="Arial" charset="0"/>
                <a:cs typeface="Arial" charset="0"/>
              </a:rPr>
              <a:t>The two sorted lists are merged into a single sorted list</a:t>
            </a:r>
          </a:p>
        </p:txBody>
      </p:sp>
      <p:pic>
        <p:nvPicPr>
          <p:cNvPr id="37892" name="Picture 4" descr="dc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357563"/>
            <a:ext cx="44640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218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83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Plotting the two functions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Arial" charset="0"/>
                <a:cs typeface="Arial" charset="0"/>
              </a:rPr>
              <a:t> and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1.585</a:t>
            </a:r>
            <a:r>
              <a:rPr lang="en-US" altLang="en-US" smtClean="0">
                <a:latin typeface="Arial" charset="0"/>
                <a:cs typeface="Arial" charset="0"/>
              </a:rPr>
              <a:t>, we see that they are significantly different</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276475"/>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806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593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the same asymptotic behaviour we saw for our alternate searching behaviour of an ordered matrix, however, in this case, it is an improvement on the original run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Even more interesting is that the recurrence relation are different:</a:t>
            </a:r>
          </a:p>
          <a:p>
            <a:pPr lvl="1"/>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3T(</a:t>
            </a:r>
            <a:r>
              <a:rPr lang="en-US" altLang="en-US" i="1" smtClean="0">
                <a:latin typeface="Times New Roman" pitchFamily="18" charset="0"/>
                <a:cs typeface="Arial" charset="0"/>
              </a:rPr>
              <a:t>n</a:t>
            </a:r>
            <a:r>
              <a:rPr lang="en-US" altLang="en-US" smtClean="0">
                <a:latin typeface="Times New Roman" pitchFamily="18" charset="0"/>
                <a:cs typeface="Arial" charset="0"/>
              </a:rPr>
              <a:t>/2) +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latin typeface="Arial" charset="0"/>
                <a:cs typeface="Arial" charset="0"/>
              </a:rPr>
              <a:t>integer multiplication</a:t>
            </a:r>
          </a:p>
          <a:p>
            <a:pPr lvl="1"/>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3T(</a:t>
            </a:r>
            <a:r>
              <a:rPr lang="en-US" altLang="en-US" i="1" smtClean="0">
                <a:latin typeface="Times New Roman" pitchFamily="18" charset="0"/>
                <a:cs typeface="Arial" charset="0"/>
              </a:rPr>
              <a:t>n</a:t>
            </a:r>
            <a:r>
              <a:rPr lang="en-US" altLang="en-US" smtClean="0">
                <a:latin typeface="Times New Roman" pitchFamily="18" charset="0"/>
                <a:cs typeface="Arial" charset="0"/>
              </a:rPr>
              <a:t>/2) + </a:t>
            </a:r>
            <a:r>
              <a:rPr lang="en-US" altLang="en-US" b="1" smtClean="0">
                <a:latin typeface="Symbol" pitchFamily="18" charset="2"/>
                <a:cs typeface="Arial" charset="0"/>
              </a:rPr>
              <a:t>Q</a:t>
            </a:r>
            <a:r>
              <a:rPr lang="en-US" altLang="en-US" smtClean="0">
                <a:latin typeface="Times New Roman" pitchFamily="18" charset="0"/>
                <a:cs typeface="Arial" charset="0"/>
              </a:rPr>
              <a:t>(1)   </a:t>
            </a:r>
            <a:r>
              <a:rPr lang="en-US" altLang="en-US" smtClean="0">
                <a:latin typeface="Arial" charset="0"/>
                <a:cs typeface="Arial" charset="0"/>
              </a:rPr>
              <a:t>searching an ordered matrix</a:t>
            </a:r>
          </a:p>
        </p:txBody>
      </p:sp>
    </p:spTree>
    <p:extLst>
      <p:ext uri="{BB962C8B-B14F-4D97-AF65-F5344CB8AC3E}">
        <p14:creationId xmlns:p14="http://schemas.microsoft.com/office/powerpoint/2010/main" val="3585684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604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reality, you would probably not use this technique:  there are others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 are also libraries available for fast integer multiplication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the GNU Image Manipulation Program (GIMP) comes with a complete set of tools for fast integer arithmetic</a:t>
            </a:r>
          </a:p>
          <a:p>
            <a:pPr lvl="1">
              <a:buFontTx/>
              <a:buNone/>
            </a:pPr>
            <a:r>
              <a:rPr lang="en-US" altLang="en-US" smtClean="0">
                <a:latin typeface="Arial" charset="0"/>
                <a:cs typeface="Arial" charset="0"/>
              </a:rPr>
              <a:t>	            http://www.gimp.org/</a:t>
            </a:r>
          </a:p>
        </p:txBody>
      </p:sp>
    </p:spTree>
    <p:extLst>
      <p:ext uri="{BB962C8B-B14F-4D97-AF65-F5344CB8AC3E}">
        <p14:creationId xmlns:p14="http://schemas.microsoft.com/office/powerpoint/2010/main" val="168305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latin typeface="Arial" charset="0"/>
                <a:cs typeface="Arial" charset="0"/>
              </a:rPr>
              <a:t>Integer multiplication</a:t>
            </a:r>
          </a:p>
        </p:txBody>
      </p:sp>
      <p:sp>
        <p:nvSpPr>
          <p:cNvPr id="614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Toom-Cook algorithm (1963 and 1966) splits the integers into </a:t>
            </a:r>
            <a:r>
              <a:rPr lang="en-US" altLang="en-US" i="1" smtClean="0">
                <a:latin typeface="Times New Roman" pitchFamily="18" charset="0"/>
                <a:cs typeface="Arial" charset="0"/>
              </a:rPr>
              <a:t>k</a:t>
            </a:r>
            <a:r>
              <a:rPr lang="en-US" altLang="en-US" smtClean="0">
                <a:latin typeface="Arial" charset="0"/>
                <a:cs typeface="Arial" charset="0"/>
              </a:rPr>
              <a:t> parts and reduces the </a:t>
            </a:r>
            <a:r>
              <a:rPr lang="en-US" altLang="en-US" i="1" smtClean="0">
                <a:latin typeface="Times New Roman" pitchFamily="18" charset="0"/>
                <a:cs typeface="Arial" charset="0"/>
              </a:rPr>
              <a:t>k</a:t>
            </a:r>
            <a:r>
              <a:rPr lang="en-US" altLang="en-US" baseline="30000" smtClean="0">
                <a:latin typeface="Times New Roman" pitchFamily="18" charset="0"/>
                <a:cs typeface="Arial" charset="0"/>
              </a:rPr>
              <a:t>2</a:t>
            </a:r>
            <a:r>
              <a:rPr lang="en-US" altLang="en-US" smtClean="0">
                <a:latin typeface="Arial" charset="0"/>
                <a:cs typeface="Arial" charset="0"/>
              </a:rPr>
              <a:t> multiplications</a:t>
            </a:r>
            <a:br>
              <a:rPr lang="en-US" altLang="en-US" smtClean="0">
                <a:latin typeface="Arial" charset="0"/>
                <a:cs typeface="Arial" charset="0"/>
              </a:rPr>
            </a:br>
            <a:r>
              <a:rPr lang="en-US" altLang="en-US" smtClean="0">
                <a:latin typeface="Arial" charset="0"/>
                <a:cs typeface="Arial" charset="0"/>
              </a:rPr>
              <a:t>to </a:t>
            </a:r>
            <a:r>
              <a:rPr lang="en-US" altLang="en-US" smtClean="0">
                <a:latin typeface="Times New Roman" pitchFamily="18" charset="0"/>
                <a:cs typeface="Arial" charset="0"/>
              </a:rPr>
              <a:t>2</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p>
          <a:p>
            <a:pPr lvl="1"/>
            <a:r>
              <a:rPr lang="en-US" altLang="en-US" smtClean="0">
                <a:latin typeface="Arial" charset="0"/>
                <a:cs typeface="Arial" charset="0"/>
              </a:rPr>
              <a:t>Complexity is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log</a:t>
            </a:r>
            <a:r>
              <a:rPr lang="en-US" altLang="en-US" sz="1400" i="1" baseline="30000" smtClean="0">
                <a:latin typeface="Times New Roman" pitchFamily="18" charset="0"/>
                <a:cs typeface="Arial" charset="0"/>
              </a:rPr>
              <a:t>k</a:t>
            </a:r>
            <a:r>
              <a:rPr lang="en-US" altLang="en-US" baseline="30000" smtClean="0">
                <a:latin typeface="Times New Roman" pitchFamily="18" charset="0"/>
                <a:cs typeface="Arial" charset="0"/>
              </a:rPr>
              <a:t>(2</a:t>
            </a:r>
            <a:r>
              <a:rPr lang="en-US" altLang="en-US" i="1" baseline="30000" smtClean="0">
                <a:latin typeface="Times New Roman" pitchFamily="18" charset="0"/>
                <a:cs typeface="Arial" charset="0"/>
              </a:rPr>
              <a:t>k</a:t>
            </a:r>
            <a:r>
              <a:rPr lang="en-US" altLang="en-US" baseline="30000" smtClean="0">
                <a:latin typeface="Times New Roman" pitchFamily="18" charset="0"/>
                <a:cs typeface="Arial" charset="0"/>
              </a:rPr>
              <a:t> – 1)</a:t>
            </a:r>
            <a:r>
              <a:rPr lang="en-US" altLang="en-US" smtClean="0">
                <a:latin typeface="Times New Roman" pitchFamily="18" charset="0"/>
                <a:cs typeface="Arial" charset="0"/>
              </a:rPr>
              <a:t>) </a:t>
            </a:r>
          </a:p>
          <a:p>
            <a:pPr lvl="1"/>
            <a:r>
              <a:rPr lang="en-US" altLang="en-US" smtClean="0">
                <a:latin typeface="Arial" charset="0"/>
                <a:cs typeface="Arial" charset="0"/>
              </a:rPr>
              <a:t>Karatsuba is a special case when </a:t>
            </a:r>
            <a:r>
              <a:rPr lang="en-US" altLang="en-US" i="1" smtClean="0">
                <a:latin typeface="Times New Roman" pitchFamily="18" charset="0"/>
                <a:cs typeface="Arial" charset="0"/>
              </a:rPr>
              <a:t>k</a:t>
            </a:r>
            <a:r>
              <a:rPr lang="en-US" altLang="en-US" smtClean="0">
                <a:latin typeface="Times New Roman" pitchFamily="18" charset="0"/>
                <a:cs typeface="Arial" charset="0"/>
              </a:rPr>
              <a:t> = 2</a:t>
            </a:r>
          </a:p>
          <a:p>
            <a:pPr lvl="1"/>
            <a:r>
              <a:rPr lang="en-US" altLang="en-US" smtClean="0">
                <a:latin typeface="Arial" charset="0"/>
                <a:cs typeface="Arial" charset="0"/>
              </a:rPr>
              <a:t>Toom-3 (</a:t>
            </a:r>
            <a:r>
              <a:rPr lang="en-US" altLang="en-US" i="1" smtClean="0">
                <a:latin typeface="Times New Roman" pitchFamily="18" charset="0"/>
                <a:cs typeface="Arial" charset="0"/>
              </a:rPr>
              <a:t>k</a:t>
            </a:r>
            <a:r>
              <a:rPr lang="en-US" altLang="en-US" smtClean="0">
                <a:latin typeface="Times New Roman" pitchFamily="18" charset="0"/>
                <a:cs typeface="Arial" charset="0"/>
              </a:rPr>
              <a:t> = 3</a:t>
            </a:r>
            <a:r>
              <a:rPr lang="en-US" altLang="en-US" smtClean="0">
                <a:latin typeface="Arial" charset="0"/>
                <a:cs typeface="Arial" charset="0"/>
              </a:rPr>
              <a:t>) results in a run time of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log</a:t>
            </a:r>
            <a:r>
              <a:rPr lang="en-US" altLang="en-US" sz="1400" baseline="30000" smtClean="0">
                <a:latin typeface="Times New Roman" pitchFamily="18" charset="0"/>
                <a:cs typeface="Arial" charset="0"/>
              </a:rPr>
              <a:t>3</a:t>
            </a:r>
            <a:r>
              <a:rPr lang="en-US" altLang="en-US" baseline="30000" smtClean="0">
                <a:latin typeface="Times New Roman" pitchFamily="18" charset="0"/>
                <a:cs typeface="Arial" charset="0"/>
              </a:rPr>
              <a:t>(5)</a:t>
            </a:r>
            <a:r>
              <a:rPr lang="en-US" altLang="en-US" smtClean="0">
                <a:latin typeface="Times New Roman" pitchFamily="18" charset="0"/>
                <a:cs typeface="Arial" charset="0"/>
              </a:rPr>
              <a:t>) =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1.465</a:t>
            </a:r>
            <a:r>
              <a:rPr lang="en-US" altLang="en-US" smtClean="0">
                <a:latin typeface="Times New Roman" pitchFamily="18"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Schönhage-Strassen algorithm runs in</a:t>
            </a:r>
            <a:br>
              <a:rPr lang="en-US" altLang="en-US" smtClean="0">
                <a:latin typeface="Arial" charset="0"/>
                <a:cs typeface="Arial" charset="0"/>
              </a:rPr>
            </a:b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 ln(ln(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 but is only useful for very large integers (greater than </a:t>
            </a:r>
            <a:r>
              <a:rPr lang="en-US" altLang="en-US" smtClean="0">
                <a:latin typeface="Times New Roman" pitchFamily="18" charset="0"/>
                <a:cs typeface="Arial" charset="0"/>
              </a:rPr>
              <a:t>10 000</a:t>
            </a:r>
            <a:r>
              <a:rPr lang="en-US" altLang="en-US" smtClean="0">
                <a:latin typeface="Arial" charset="0"/>
                <a:cs typeface="Arial" charset="0"/>
              </a:rPr>
              <a:t> decimal digits)</a:t>
            </a:r>
          </a:p>
        </p:txBody>
      </p:sp>
    </p:spTree>
    <p:extLst>
      <p:ext uri="{BB962C8B-B14F-4D97-AF65-F5344CB8AC3E}">
        <p14:creationId xmlns:p14="http://schemas.microsoft.com/office/powerpoint/2010/main" val="3498852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71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multiplying two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Arial" charset="0"/>
                <a:cs typeface="Arial" charset="0"/>
              </a:rPr>
              <a:t> matrices, </a:t>
            </a:r>
            <a:r>
              <a:rPr lang="en-US" altLang="en-US" b="1" smtClean="0">
                <a:latin typeface="Times New Roman" pitchFamily="18" charset="0"/>
                <a:cs typeface="Arial" charset="0"/>
              </a:rPr>
              <a:t>C</a:t>
            </a:r>
            <a:r>
              <a:rPr lang="en-US" altLang="en-US" smtClean="0">
                <a:latin typeface="Times New Roman" pitchFamily="18" charset="0"/>
                <a:cs typeface="Arial" charset="0"/>
              </a:rPr>
              <a:t> = </a:t>
            </a:r>
            <a:r>
              <a:rPr lang="en-US" altLang="en-US" b="1" smtClean="0">
                <a:latin typeface="Times New Roman" pitchFamily="18" charset="0"/>
                <a:cs typeface="Arial" charset="0"/>
              </a:rPr>
              <a:t>AB</a:t>
            </a:r>
          </a:p>
          <a:p>
            <a:pPr>
              <a:buFont typeface="Arial" charset="0"/>
              <a:buNone/>
            </a:pPr>
            <a:r>
              <a:rPr lang="en-US" altLang="en-US" smtClean="0">
                <a:latin typeface="Arial" charset="0"/>
                <a:cs typeface="Arial" charset="0"/>
              </a:rPr>
              <a:t>	This requires the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latin typeface="Arial" charset="0"/>
                <a:cs typeface="Arial" charset="0"/>
              </a:rPr>
              <a:t>dot product of each of the </a:t>
            </a:r>
            <a:r>
              <a:rPr lang="en-US" altLang="en-US" i="1" smtClean="0">
                <a:latin typeface="Times New Roman" pitchFamily="18" charset="0"/>
                <a:cs typeface="Arial" charset="0"/>
              </a:rPr>
              <a:t>n</a:t>
            </a:r>
            <a:r>
              <a:rPr lang="en-US" altLang="en-US" smtClean="0">
                <a:latin typeface="Arial" charset="0"/>
                <a:cs typeface="Arial" charset="0"/>
              </a:rPr>
              <a:t> rows of </a:t>
            </a:r>
            <a:r>
              <a:rPr lang="en-US" altLang="en-US" b="1" smtClean="0">
                <a:latin typeface="Times New Roman" pitchFamily="18" charset="0"/>
                <a:cs typeface="Arial" charset="0"/>
              </a:rPr>
              <a:t>A</a:t>
            </a:r>
            <a:r>
              <a:rPr lang="en-US" altLang="en-US" smtClean="0">
                <a:latin typeface="Arial" charset="0"/>
                <a:cs typeface="Arial" charset="0"/>
              </a:rPr>
              <a:t> with each of the </a:t>
            </a:r>
            <a:r>
              <a:rPr lang="en-US" altLang="en-US" i="1" smtClean="0">
                <a:latin typeface="Times New Roman" pitchFamily="18" charset="0"/>
                <a:cs typeface="Arial" charset="0"/>
              </a:rPr>
              <a:t>n</a:t>
            </a:r>
            <a:r>
              <a:rPr lang="en-US" altLang="en-US" smtClean="0">
                <a:latin typeface="Arial" charset="0"/>
                <a:cs typeface="Arial" charset="0"/>
              </a:rPr>
              <a:t> columns of </a:t>
            </a:r>
            <a:r>
              <a:rPr lang="en-US" altLang="en-US" b="1" smtClean="0">
                <a:latin typeface="Times New Roman" pitchFamily="18" charset="0"/>
                <a:cs typeface="Arial" charset="0"/>
              </a:rPr>
              <a:t>B</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The run time must be </a:t>
            </a:r>
            <a:r>
              <a:rPr lang="en-US" altLang="en-US" b="1" smtClean="0">
                <a:latin typeface="Symbol" pitchFamily="18" charset="2"/>
                <a:cs typeface="Arial" charset="0"/>
              </a:rPr>
              <a:t>Q</a:t>
            </a:r>
            <a:r>
              <a:rPr lang="en-US" altLang="en-US" smtClean="0">
                <a:latin typeface="Arial"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3</a:t>
            </a:r>
            <a:r>
              <a:rPr lang="en-US" altLang="en-US" smtClean="0">
                <a:latin typeface="Arial" charset="0"/>
                <a:cs typeface="Arial" charset="0"/>
              </a:rPr>
              <a:t>)</a:t>
            </a:r>
          </a:p>
          <a:p>
            <a:pPr lvl="1"/>
            <a:r>
              <a:rPr lang="en-US" altLang="en-US" smtClean="0">
                <a:latin typeface="Arial" charset="0"/>
                <a:cs typeface="Arial" charset="0"/>
              </a:rPr>
              <a:t>Can we do better?</a:t>
            </a:r>
          </a:p>
        </p:txBody>
      </p:sp>
      <p:pic>
        <p:nvPicPr>
          <p:cNvPr id="7173" name="Picture 4" descr="mm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852738"/>
            <a:ext cx="4392612"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0" name="Object 2"/>
          <p:cNvGraphicFramePr>
            <a:graphicFrameLocks noChangeAspect="1"/>
          </p:cNvGraphicFramePr>
          <p:nvPr/>
        </p:nvGraphicFramePr>
        <p:xfrm>
          <a:off x="5580063" y="2924175"/>
          <a:ext cx="2519362" cy="1154113"/>
        </p:xfrm>
        <a:graphic>
          <a:graphicData uri="http://schemas.openxmlformats.org/presentationml/2006/ole">
            <mc:AlternateContent xmlns:mc="http://schemas.openxmlformats.org/markup-compatibility/2006">
              <mc:Choice xmlns:v="urn:schemas-microsoft-com:vml" Requires="v">
                <p:oleObj spid="_x0000_s12311" name="Equation" r:id="rId5" imgW="1054080" imgH="482400" progId="Equation.3">
                  <p:embed/>
                </p:oleObj>
              </mc:Choice>
              <mc:Fallback>
                <p:oleObj name="Equation" r:id="rId5" imgW="105408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924175"/>
                        <a:ext cx="2519362"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Text Box 6"/>
          <p:cNvSpPr txBox="1">
            <a:spLocks noChangeArrowheads="1"/>
          </p:cNvSpPr>
          <p:nvPr/>
        </p:nvSpPr>
        <p:spPr bwMode="auto">
          <a:xfrm>
            <a:off x="827088" y="2846388"/>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rPr>
              <a:t>i</a:t>
            </a:r>
          </a:p>
        </p:txBody>
      </p:sp>
      <p:sp>
        <p:nvSpPr>
          <p:cNvPr id="7175" name="Text Box 7"/>
          <p:cNvSpPr txBox="1">
            <a:spLocks noChangeArrowheads="1"/>
          </p:cNvSpPr>
          <p:nvPr/>
        </p:nvSpPr>
        <p:spPr bwMode="auto">
          <a:xfrm>
            <a:off x="3184525" y="24923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rPr>
              <a:t>j</a:t>
            </a:r>
          </a:p>
        </p:txBody>
      </p:sp>
      <p:sp>
        <p:nvSpPr>
          <p:cNvPr id="7176" name="Text Box 8"/>
          <p:cNvSpPr txBox="1">
            <a:spLocks noChangeArrowheads="1"/>
          </p:cNvSpPr>
          <p:nvPr/>
        </p:nvSpPr>
        <p:spPr bwMode="auto">
          <a:xfrm>
            <a:off x="4500563" y="28082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solidFill>
                  <a:schemeClr val="bg1"/>
                </a:solidFill>
                <a:latin typeface="Times New Roman" pitchFamily="18" charset="0"/>
              </a:rPr>
              <a:t>c</a:t>
            </a:r>
            <a:r>
              <a:rPr lang="en-US" altLang="en-US" i="1" baseline="-25000">
                <a:solidFill>
                  <a:schemeClr val="bg1"/>
                </a:solidFill>
                <a:latin typeface="Times New Roman" pitchFamily="18" charset="0"/>
              </a:rPr>
              <a:t>i,j</a:t>
            </a:r>
          </a:p>
        </p:txBody>
      </p:sp>
    </p:spTree>
    <p:extLst>
      <p:ext uri="{BB962C8B-B14F-4D97-AF65-F5344CB8AC3E}">
        <p14:creationId xmlns:p14="http://schemas.microsoft.com/office/powerpoint/2010/main" val="1866459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special cases, faster algorithms exist:</a:t>
            </a:r>
          </a:p>
          <a:p>
            <a:pPr lvl="1"/>
            <a:r>
              <a:rPr lang="en-US" altLang="en-US" smtClean="0">
                <a:latin typeface="Arial" charset="0"/>
                <a:cs typeface="Arial" charset="0"/>
              </a:rPr>
              <a:t>If both matrices are diagonal or tri-diagonal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If one matrix is diagonal or tri-diagonal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p>
          <a:p>
            <a:pPr lvl="1"/>
            <a:endParaRPr lang="en-US" altLang="en-US" smtClean="0">
              <a:latin typeface="Times New Roman" pitchFamily="18" charset="0"/>
              <a:cs typeface="Arial" charset="0"/>
            </a:endParaRPr>
          </a:p>
          <a:p>
            <a:pPr lvl="1">
              <a:buFontTx/>
              <a:buNone/>
            </a:pPr>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In general, however, this was not believed to be possible to do better</a:t>
            </a:r>
          </a:p>
        </p:txBody>
      </p:sp>
      <p:pic>
        <p:nvPicPr>
          <p:cNvPr id="62467" name="Picture 4" descr="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49500"/>
            <a:ext cx="1295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pic>
        <p:nvPicPr>
          <p:cNvPr id="62469" name="Picture 5" descr="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30588"/>
            <a:ext cx="129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911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mm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08275"/>
            <a:ext cx="68405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349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this product of two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Arial" charset="0"/>
                <a:cs typeface="Arial" charset="0"/>
              </a:rPr>
              <a:t> matrices</a:t>
            </a:r>
          </a:p>
          <a:p>
            <a:pPr lvl="1"/>
            <a:r>
              <a:rPr lang="en-US" altLang="en-US" smtClean="0">
                <a:latin typeface="Arial" charset="0"/>
                <a:cs typeface="Arial" charset="0"/>
              </a:rPr>
              <a:t>How can we break this down into smaller sub-problems? </a:t>
            </a:r>
          </a:p>
        </p:txBody>
      </p:sp>
    </p:spTree>
    <p:extLst>
      <p:ext uri="{BB962C8B-B14F-4D97-AF65-F5344CB8AC3E}">
        <p14:creationId xmlns:p14="http://schemas.microsoft.com/office/powerpoint/2010/main" val="148878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Break each matrix into four </a:t>
            </a:r>
            <a:r>
              <a:rPr lang="en-US" altLang="en-US" smtClean="0">
                <a:latin typeface="Times New Roman" pitchFamily="18" charset="0"/>
                <a:cs typeface="Arial"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a:t>
            </a:r>
            <a:r>
              <a:rPr lang="en-US" altLang="en-US" smtClean="0">
                <a:latin typeface="Times New Roman" pitchFamily="18" charset="0"/>
                <a:cs typeface="Arial" charset="0"/>
              </a:rPr>
              <a:t>)</a:t>
            </a:r>
            <a:r>
              <a:rPr lang="en-US" altLang="en-US" smtClean="0">
                <a:latin typeface="Arial" charset="0"/>
                <a:cs typeface="Arial" charset="0"/>
              </a:rPr>
              <a:t> sub-matrices</a:t>
            </a:r>
          </a:p>
          <a:p>
            <a:pPr lvl="1"/>
            <a:r>
              <a:rPr lang="en-US" altLang="en-US" smtClean="0">
                <a:latin typeface="Arial" charset="0"/>
                <a:cs typeface="Arial" charset="0"/>
              </a:rPr>
              <a:t>Write each sub-matrix of </a:t>
            </a:r>
            <a:r>
              <a:rPr lang="en-US" altLang="en-US" b="1" smtClean="0">
                <a:latin typeface="Times New Roman" pitchFamily="18" charset="0"/>
                <a:cs typeface="Arial" charset="0"/>
              </a:rPr>
              <a:t>C</a:t>
            </a:r>
            <a:r>
              <a:rPr lang="en-US" altLang="en-US" smtClean="0">
                <a:latin typeface="Arial" charset="0"/>
                <a:cs typeface="Arial" charset="0"/>
              </a:rPr>
              <a:t> as a sum-of-products</a:t>
            </a:r>
          </a:p>
        </p:txBody>
      </p:sp>
      <p:pic>
        <p:nvPicPr>
          <p:cNvPr id="64516" name="Picture 4" descr="mm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05100"/>
            <a:ext cx="68405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9"/>
          <p:cNvSpPr txBox="1">
            <a:spLocks noChangeArrowheads="1"/>
          </p:cNvSpPr>
          <p:nvPr/>
        </p:nvSpPr>
        <p:spPr bwMode="auto">
          <a:xfrm>
            <a:off x="1503363" y="22510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rPr>
              <a:t>A</a:t>
            </a:r>
            <a:endParaRPr lang="en-US" altLang="en-US" sz="2400" b="1"/>
          </a:p>
        </p:txBody>
      </p:sp>
      <p:sp>
        <p:nvSpPr>
          <p:cNvPr id="64518" name="Text Box 10"/>
          <p:cNvSpPr txBox="1">
            <a:spLocks noChangeArrowheads="1"/>
          </p:cNvSpPr>
          <p:nvPr/>
        </p:nvSpPr>
        <p:spPr bwMode="auto">
          <a:xfrm>
            <a:off x="3662363" y="2251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rPr>
              <a:t>B</a:t>
            </a:r>
            <a:endParaRPr lang="en-US" altLang="en-US" sz="2400" b="1"/>
          </a:p>
        </p:txBody>
      </p:sp>
      <p:sp>
        <p:nvSpPr>
          <p:cNvPr id="64519" name="Text Box 11"/>
          <p:cNvSpPr txBox="1">
            <a:spLocks noChangeArrowheads="1"/>
          </p:cNvSpPr>
          <p:nvPr/>
        </p:nvSpPr>
        <p:spPr bwMode="auto">
          <a:xfrm>
            <a:off x="6232525" y="2251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rPr>
              <a:t>C</a:t>
            </a:r>
            <a:endParaRPr lang="en-US" altLang="en-US" sz="2400" b="1"/>
          </a:p>
        </p:txBody>
      </p:sp>
    </p:spTree>
    <p:extLst>
      <p:ext uri="{BB962C8B-B14F-4D97-AF65-F5344CB8AC3E}">
        <p14:creationId xmlns:p14="http://schemas.microsoft.com/office/powerpoint/2010/main" val="4230549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mm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08275"/>
            <a:ext cx="68405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55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Justification:</a:t>
            </a:r>
          </a:p>
          <a:p>
            <a:pPr lvl="1">
              <a:buFontTx/>
              <a:buNone/>
            </a:pPr>
            <a:r>
              <a:rPr lang="en-US" altLang="en-US" i="1" smtClean="0">
                <a:latin typeface="Times New Roman" pitchFamily="18" charset="0"/>
                <a:cs typeface="Arial" charset="0"/>
              </a:rPr>
              <a:t>c</a:t>
            </a:r>
            <a:r>
              <a:rPr lang="en-US" altLang="en-US" i="1" baseline="-25000" smtClean="0">
                <a:latin typeface="Times New Roman" pitchFamily="18" charset="0"/>
                <a:cs typeface="Arial" charset="0"/>
              </a:rPr>
              <a:t>ij</a:t>
            </a:r>
            <a:r>
              <a:rPr lang="en-US" altLang="en-US" smtClean="0">
                <a:latin typeface="Arial" charset="0"/>
                <a:cs typeface="Arial" charset="0"/>
              </a:rPr>
              <a:t> is the dot product of the </a:t>
            </a:r>
            <a:r>
              <a:rPr lang="en-US" altLang="en-US" i="1" smtClean="0">
                <a:latin typeface="Times New Roman" pitchFamily="18" charset="0"/>
                <a:cs typeface="Arial" charset="0"/>
              </a:rPr>
              <a:t>i</a:t>
            </a:r>
            <a:r>
              <a:rPr lang="en-US" altLang="en-US" baseline="30000" smtClean="0">
                <a:latin typeface="Arial" charset="0"/>
                <a:cs typeface="Arial" charset="0"/>
              </a:rPr>
              <a:t>th</a:t>
            </a:r>
            <a:r>
              <a:rPr lang="en-US" altLang="en-US" smtClean="0">
                <a:latin typeface="Arial" charset="0"/>
                <a:cs typeface="Arial" charset="0"/>
              </a:rPr>
              <a:t> row of </a:t>
            </a:r>
            <a:r>
              <a:rPr lang="en-US" altLang="en-US" b="1" smtClean="0">
                <a:latin typeface="Times New Roman" pitchFamily="18" charset="0"/>
                <a:cs typeface="Arial" charset="0"/>
              </a:rPr>
              <a:t>A</a:t>
            </a:r>
            <a:r>
              <a:rPr lang="en-US" altLang="en-US" smtClean="0">
                <a:latin typeface="Arial" charset="0"/>
                <a:cs typeface="Arial" charset="0"/>
              </a:rPr>
              <a:t> and the </a:t>
            </a:r>
            <a:r>
              <a:rPr lang="en-US" altLang="en-US" i="1" smtClean="0">
                <a:latin typeface="Times New Roman" pitchFamily="18" charset="0"/>
                <a:cs typeface="Arial" charset="0"/>
              </a:rPr>
              <a:t>j</a:t>
            </a:r>
            <a:r>
              <a:rPr lang="en-US" altLang="en-US" baseline="30000" smtClean="0">
                <a:latin typeface="Arial" charset="0"/>
                <a:cs typeface="Arial" charset="0"/>
              </a:rPr>
              <a:t>th</a:t>
            </a:r>
            <a:r>
              <a:rPr lang="en-US" altLang="en-US" smtClean="0">
                <a:latin typeface="Arial" charset="0"/>
                <a:cs typeface="Arial" charset="0"/>
              </a:rPr>
              <a:t> column of </a:t>
            </a:r>
            <a:r>
              <a:rPr lang="en-US" altLang="en-US" b="1" smtClean="0">
                <a:latin typeface="Times New Roman" pitchFamily="18" charset="0"/>
                <a:cs typeface="Arial" charset="0"/>
              </a:rPr>
              <a:t>B</a:t>
            </a:r>
            <a:endParaRPr lang="en-US" altLang="en-US" smtClean="0">
              <a:latin typeface="Arial" charset="0"/>
              <a:cs typeface="Arial" charset="0"/>
            </a:endParaRPr>
          </a:p>
        </p:txBody>
      </p:sp>
      <p:sp>
        <p:nvSpPr>
          <p:cNvPr id="65541" name="Text Box 8"/>
          <p:cNvSpPr txBox="1">
            <a:spLocks noChangeArrowheads="1"/>
          </p:cNvSpPr>
          <p:nvPr/>
        </p:nvSpPr>
        <p:spPr bwMode="auto">
          <a:xfrm>
            <a:off x="7021513" y="28527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solidFill>
                  <a:schemeClr val="bg1"/>
                </a:solidFill>
                <a:latin typeface="Times New Roman" pitchFamily="18" charset="0"/>
              </a:rPr>
              <a:t>c</a:t>
            </a:r>
            <a:r>
              <a:rPr lang="en-US" altLang="en-US" i="1" baseline="-25000">
                <a:solidFill>
                  <a:schemeClr val="bg1"/>
                </a:solidFill>
                <a:latin typeface="Times New Roman" pitchFamily="18" charset="0"/>
              </a:rPr>
              <a:t>i,j</a:t>
            </a:r>
          </a:p>
        </p:txBody>
      </p:sp>
    </p:spTree>
    <p:extLst>
      <p:ext uri="{BB962C8B-B14F-4D97-AF65-F5344CB8AC3E}">
        <p14:creationId xmlns:p14="http://schemas.microsoft.com/office/powerpoint/2010/main" val="4013395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mm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08275"/>
            <a:ext cx="68405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65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equivalent for each of the sub-matrices:</a:t>
            </a:r>
          </a:p>
        </p:txBody>
      </p:sp>
    </p:spTree>
    <p:extLst>
      <p:ext uri="{BB962C8B-B14F-4D97-AF65-F5344CB8AC3E}">
        <p14:creationId xmlns:p14="http://schemas.microsoft.com/office/powerpoint/2010/main" val="139521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389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More formally, we will consider only those algorithms which:</a:t>
            </a:r>
          </a:p>
          <a:p>
            <a:pPr lvl="1"/>
            <a:r>
              <a:rPr lang="en-US" altLang="en-US" dirty="0" smtClean="0">
                <a:latin typeface="Arial" charset="0"/>
                <a:cs typeface="Arial" charset="0"/>
              </a:rPr>
              <a:t>Divide a problem into </a:t>
            </a:r>
            <a:r>
              <a:rPr lang="en-US" altLang="en-US" i="1" dirty="0" smtClean="0">
                <a:latin typeface="Times New Roman" pitchFamily="18" charset="0"/>
                <a:cs typeface="Arial" charset="0"/>
              </a:rPr>
              <a:t>b </a:t>
            </a:r>
            <a:r>
              <a:rPr lang="en-US" altLang="en-US" dirty="0" smtClean="0">
                <a:latin typeface="Arial" charset="0"/>
                <a:cs typeface="Arial" charset="0"/>
              </a:rPr>
              <a:t>sub-problems, each approximately of size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b</a:t>
            </a:r>
            <a:endParaRPr lang="en-US" altLang="en-US" dirty="0" smtClean="0">
              <a:latin typeface="Arial" charset="0"/>
              <a:cs typeface="Arial" charset="0"/>
            </a:endParaRPr>
          </a:p>
          <a:p>
            <a:pPr lvl="2"/>
            <a:r>
              <a:rPr lang="en-US" altLang="en-US" dirty="0" smtClean="0">
                <a:latin typeface="Arial" charset="0"/>
                <a:cs typeface="Arial" charset="0"/>
              </a:rPr>
              <a:t>Up to now,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 = 2</a:t>
            </a:r>
          </a:p>
          <a:p>
            <a:pPr lvl="1"/>
            <a:r>
              <a:rPr lang="en-US" altLang="en-US" dirty="0" smtClean="0">
                <a:latin typeface="Arial" charset="0"/>
                <a:cs typeface="Arial" charset="0"/>
              </a:rPr>
              <a:t>Solve </a:t>
            </a:r>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 1 </a:t>
            </a:r>
            <a:r>
              <a:rPr lang="en-US" altLang="en-US" dirty="0" smtClean="0">
                <a:latin typeface="Arial" charset="0"/>
                <a:cs typeface="Arial" charset="0"/>
              </a:rPr>
              <a:t>of those sub-problems recursively</a:t>
            </a:r>
          </a:p>
          <a:p>
            <a:pPr lvl="2"/>
            <a:r>
              <a:rPr lang="en-US" altLang="en-US" dirty="0" smtClean="0">
                <a:latin typeface="Arial" charset="0"/>
                <a:cs typeface="Arial" charset="0"/>
              </a:rPr>
              <a:t>Merge sort and tree traversals solved </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 = 2</a:t>
            </a:r>
            <a:r>
              <a:rPr lang="en-US" altLang="en-US" dirty="0" smtClean="0">
                <a:latin typeface="Arial" charset="0"/>
                <a:cs typeface="Arial" charset="0"/>
              </a:rPr>
              <a:t> of them</a:t>
            </a:r>
          </a:p>
          <a:p>
            <a:pPr lvl="2"/>
            <a:r>
              <a:rPr lang="en-US" altLang="en-US" dirty="0" smtClean="0">
                <a:latin typeface="Arial" charset="0"/>
                <a:cs typeface="Arial" charset="0"/>
              </a:rPr>
              <a:t>Binary search solves </a:t>
            </a:r>
            <a:r>
              <a:rPr lang="en-US" altLang="en-US" i="1" dirty="0" smtClean="0">
                <a:latin typeface="Times New Roman" panose="02020603050405020304" pitchFamily="18" charset="0"/>
                <a:ea typeface="Tahoma" panose="020B0604030504040204" pitchFamily="34" charset="0"/>
                <a:cs typeface="Times New Roman" panose="02020603050405020304" pitchFamily="18" charset="0"/>
              </a:rPr>
              <a:t>a</a:t>
            </a:r>
            <a:r>
              <a:rPr lang="en-US" altLang="en-US" dirty="0" smtClean="0">
                <a:latin typeface="Times New Roman" panose="02020603050405020304" pitchFamily="18" charset="0"/>
                <a:ea typeface="Tahoma" panose="020B0604030504040204" pitchFamily="34" charset="0"/>
                <a:cs typeface="Times New Roman" panose="02020603050405020304" pitchFamily="18" charset="0"/>
              </a:rPr>
              <a:t> = 1</a:t>
            </a:r>
            <a:r>
              <a:rPr lang="en-US" altLang="en-US" dirty="0" smtClean="0">
                <a:latin typeface="Arial" charset="0"/>
                <a:cs typeface="Arial" charset="0"/>
              </a:rPr>
              <a:t> of them</a:t>
            </a:r>
          </a:p>
          <a:p>
            <a:pPr lvl="1"/>
            <a:r>
              <a:rPr lang="en-US" altLang="en-US" dirty="0" smtClean="0">
                <a:latin typeface="Arial" charset="0"/>
                <a:cs typeface="Arial" charset="0"/>
              </a:rPr>
              <a:t>Combine the solutions to the sub-problems to get a solution to the overall problem</a:t>
            </a:r>
          </a:p>
        </p:txBody>
      </p:sp>
    </p:spTree>
    <p:extLst>
      <p:ext uri="{BB962C8B-B14F-4D97-AF65-F5344CB8AC3E}">
        <p14:creationId xmlns:p14="http://schemas.microsoft.com/office/powerpoint/2010/main" val="5030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75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must calculate the four sums-of-products</a:t>
            </a:r>
          </a:p>
          <a:p>
            <a:pPr>
              <a:buFontTx/>
              <a:buNone/>
            </a:pPr>
            <a:r>
              <a:rPr lang="en-US" altLang="en-US" smtClean="0">
                <a:latin typeface="Times New Roman" pitchFamily="18" charset="0"/>
                <a:cs typeface="Arial" charset="0"/>
              </a:rPr>
              <a:t>		</a:t>
            </a:r>
            <a:r>
              <a:rPr lang="en-US" altLang="en-US" b="1" smtClean="0">
                <a:latin typeface="Times New Roman" pitchFamily="18" charset="0"/>
                <a:cs typeface="Arial" charset="0"/>
              </a:rPr>
              <a:t>C</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01</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10</a:t>
            </a:r>
            <a:endParaRPr lang="en-US" altLang="en-US" smtClean="0">
              <a:latin typeface="Times New Roman" pitchFamily="18" charset="0"/>
              <a:cs typeface="Arial" charset="0"/>
            </a:endParaRPr>
          </a:p>
          <a:p>
            <a:pPr>
              <a:buFontTx/>
              <a:buNone/>
            </a:pPr>
            <a:r>
              <a:rPr lang="en-US" altLang="en-US" smtClean="0">
                <a:latin typeface="Times New Roman" pitchFamily="18" charset="0"/>
                <a:cs typeface="Arial" charset="0"/>
              </a:rPr>
              <a:t>		</a:t>
            </a:r>
            <a:r>
              <a:rPr lang="en-US" altLang="en-US" b="1" smtClean="0">
                <a:latin typeface="Times New Roman" pitchFamily="18" charset="0"/>
                <a:cs typeface="Arial" charset="0"/>
              </a:rPr>
              <a:t>C</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01</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endParaRPr lang="en-US" altLang="en-US" smtClean="0">
              <a:latin typeface="Times New Roman" pitchFamily="18" charset="0"/>
              <a:cs typeface="Arial" charset="0"/>
            </a:endParaRPr>
          </a:p>
          <a:p>
            <a:pPr>
              <a:buFontTx/>
              <a:buNone/>
            </a:pPr>
            <a:r>
              <a:rPr lang="en-US" altLang="en-US" smtClean="0">
                <a:latin typeface="Times New Roman" pitchFamily="18" charset="0"/>
                <a:cs typeface="Arial" charset="0"/>
              </a:rPr>
              <a:t>		</a:t>
            </a:r>
            <a:r>
              <a:rPr lang="en-US" altLang="en-US" b="1" smtClean="0">
                <a:latin typeface="Times New Roman" pitchFamily="18" charset="0"/>
                <a:cs typeface="Arial" charset="0"/>
              </a:rPr>
              <a:t>C</a:t>
            </a:r>
            <a:r>
              <a:rPr lang="en-US" altLang="en-US" baseline="-25000" smtClean="0">
                <a:latin typeface="Times New Roman" pitchFamily="18" charset="0"/>
                <a:cs typeface="Arial" charset="0"/>
              </a:rPr>
              <a:t>10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10</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10</a:t>
            </a:r>
            <a:endParaRPr lang="en-US" altLang="en-US" smtClean="0">
              <a:latin typeface="Times New Roman" pitchFamily="18" charset="0"/>
              <a:cs typeface="Arial" charset="0"/>
            </a:endParaRPr>
          </a:p>
          <a:p>
            <a:pPr>
              <a:buFontTx/>
              <a:buNone/>
            </a:pPr>
            <a:r>
              <a:rPr lang="en-US" altLang="en-US" smtClean="0">
                <a:latin typeface="Times New Roman" pitchFamily="18" charset="0"/>
                <a:cs typeface="Arial" charset="0"/>
              </a:rPr>
              <a:t>		</a:t>
            </a:r>
            <a:r>
              <a:rPr lang="en-US" altLang="en-US" b="1" smtClean="0">
                <a:latin typeface="Times New Roman" pitchFamily="18" charset="0"/>
                <a:cs typeface="Arial" charset="0"/>
              </a:rPr>
              <a:t>C</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10</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totals 8 products of </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/2</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a:t>
            </a:r>
            <a:r>
              <a:rPr lang="en-US" altLang="en-US" smtClean="0">
                <a:latin typeface="Times New Roman" pitchFamily="18" charset="0"/>
                <a:cs typeface="Arial" charset="0"/>
              </a:rPr>
              <a:t>)</a:t>
            </a:r>
            <a:r>
              <a:rPr lang="en-US" altLang="en-US" smtClean="0">
                <a:latin typeface="Arial" charset="0"/>
                <a:cs typeface="Arial" charset="0"/>
              </a:rPr>
              <a:t> matrices</a:t>
            </a:r>
          </a:p>
          <a:p>
            <a:pPr lvl="1"/>
            <a:r>
              <a:rPr lang="en-US" altLang="en-US" smtClean="0">
                <a:latin typeface="Arial" charset="0"/>
                <a:cs typeface="Arial" charset="0"/>
              </a:rPr>
              <a:t>This requires four matrix-matrix additions: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p>
        </p:txBody>
      </p:sp>
    </p:spTree>
    <p:extLst>
      <p:ext uri="{BB962C8B-B14F-4D97-AF65-F5344CB8AC3E}">
        <p14:creationId xmlns:p14="http://schemas.microsoft.com/office/powerpoint/2010/main" val="1334873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819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recurrence relation is: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Using Maple:</a:t>
            </a:r>
          </a:p>
          <a:p>
            <a:pPr>
              <a:buFont typeface="Arial" charset="0"/>
              <a:buNone/>
            </a:pPr>
            <a:endParaRPr lang="en-US" altLang="en-US" smtClean="0">
              <a:latin typeface="Arial" charset="0"/>
              <a:cs typeface="Arial" charset="0"/>
            </a:endParaRPr>
          </a:p>
          <a:p>
            <a:pPr>
              <a:buFontTx/>
              <a:buNone/>
            </a:pPr>
            <a:r>
              <a:rPr lang="en-US" altLang="en-US" sz="18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rsolve( {T(n) = 8*T(n/2) + n^2, T(1) = 1}, T(n) );</a:t>
            </a:r>
            <a:endParaRPr lang="en-US" altLang="en-US" smtClean="0">
              <a:latin typeface="Arial" charset="0"/>
              <a:cs typeface="Arial" charset="0"/>
            </a:endParaRPr>
          </a:p>
        </p:txBody>
      </p:sp>
      <p:graphicFrame>
        <p:nvGraphicFramePr>
          <p:cNvPr id="8194" name="Object 2"/>
          <p:cNvGraphicFramePr>
            <a:graphicFrameLocks noChangeAspect="1"/>
          </p:cNvGraphicFramePr>
          <p:nvPr/>
        </p:nvGraphicFramePr>
        <p:xfrm>
          <a:off x="2843213" y="1989138"/>
          <a:ext cx="2865437" cy="931862"/>
        </p:xfrm>
        <a:graphic>
          <a:graphicData uri="http://schemas.openxmlformats.org/presentationml/2006/ole">
            <mc:AlternateContent xmlns:mc="http://schemas.openxmlformats.org/markup-compatibility/2006">
              <mc:Choice xmlns:v="urn:schemas-microsoft-com:vml" Requires="v">
                <p:oleObj spid="_x0000_s13335" name="Equation" r:id="rId4" imgW="1955520" imgH="634680" progId="Equation.3">
                  <p:embed/>
                </p:oleObj>
              </mc:Choice>
              <mc:Fallback>
                <p:oleObj name="Equation" r:id="rId4" imgW="195552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989138"/>
                        <a:ext cx="2865437"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4156075"/>
            <a:ext cx="14398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042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86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1969, </a:t>
            </a:r>
            <a:r>
              <a:rPr lang="en-US" altLang="en-US" dirty="0" err="1" smtClean="0">
                <a:latin typeface="Arial" charset="0"/>
                <a:cs typeface="Arial" charset="0"/>
              </a:rPr>
              <a:t>Strassen</a:t>
            </a:r>
            <a:r>
              <a:rPr lang="en-US" altLang="en-US" dirty="0" smtClean="0">
                <a:latin typeface="Arial" charset="0"/>
                <a:cs typeface="Arial" charset="0"/>
              </a:rPr>
              <a:t> developed a technique for performing matrix-matrix multiplication in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n</a:t>
            </a:r>
            <a:r>
              <a:rPr lang="en-US" altLang="en-US" baseline="30000" dirty="0" err="1" smtClean="0">
                <a:latin typeface="Times New Roman" pitchFamily="18" charset="0"/>
                <a:cs typeface="Arial" charset="0"/>
              </a:rPr>
              <a:t>lg</a:t>
            </a:r>
            <a:r>
              <a:rPr lang="en-US" altLang="en-US" baseline="30000" dirty="0" smtClean="0">
                <a:latin typeface="Times New Roman" pitchFamily="18" charset="0"/>
                <a:cs typeface="Arial" charset="0"/>
              </a:rPr>
              <a:t>(7)</a:t>
            </a:r>
            <a:r>
              <a:rPr lang="en-US" altLang="en-US" dirty="0" smtClean="0">
                <a:latin typeface="Times New Roman" pitchFamily="18" charset="0"/>
                <a:cs typeface="Arial" charset="0"/>
              </a:rPr>
              <a:t>) ≈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2.807</a:t>
            </a:r>
            <a:r>
              <a:rPr lang="en-US" altLang="en-US" dirty="0" smtClean="0">
                <a:latin typeface="Times New Roman" pitchFamily="18" charset="0"/>
                <a:cs typeface="Arial" charset="0"/>
              </a:rPr>
              <a:t>)</a:t>
            </a:r>
            <a:r>
              <a:rPr lang="en-US" altLang="en-US" dirty="0" smtClean="0">
                <a:latin typeface="Arial" charset="0"/>
                <a:cs typeface="Arial" charset="0"/>
              </a:rPr>
              <a:t> time</a:t>
            </a:r>
          </a:p>
          <a:p>
            <a:pPr lvl="1"/>
            <a:r>
              <a:rPr lang="en-US" altLang="en-US" dirty="0" smtClean="0">
                <a:latin typeface="Arial" charset="0"/>
                <a:cs typeface="Arial" charset="0"/>
              </a:rPr>
              <a:t>Reduce the number of matrix-matrix products</a:t>
            </a:r>
          </a:p>
        </p:txBody>
      </p:sp>
    </p:spTree>
    <p:extLst>
      <p:ext uri="{BB962C8B-B14F-4D97-AF65-F5344CB8AC3E}">
        <p14:creationId xmlns:p14="http://schemas.microsoft.com/office/powerpoint/2010/main" val="1084724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a:t>
            </a:r>
            <a:r>
              <a:rPr lang="en-US" altLang="en-US" i="1" smtClean="0">
                <a:solidFill>
                  <a:srgbClr val="FF0000"/>
                </a:solidFill>
                <a:latin typeface="Arial" charset="0"/>
                <a:cs typeface="Arial" charset="0"/>
              </a:rPr>
              <a:t>seven</a:t>
            </a:r>
            <a:r>
              <a:rPr lang="en-US" altLang="en-US" smtClean="0">
                <a:latin typeface="Arial" charset="0"/>
                <a:cs typeface="Arial" charset="0"/>
              </a:rPr>
              <a:t> matrix products</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10</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2</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3</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10</a:t>
            </a:r>
            <a:r>
              <a:rPr lang="en-US" altLang="en-US" smtClean="0">
                <a:latin typeface="Times New Roman" pitchFamily="18" charset="0"/>
                <a:cs typeface="Arial" charset="0"/>
              </a:rPr>
              <a:t> + </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4</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 – </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5</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10</a:t>
            </a:r>
            <a:r>
              <a:rPr lang="en-US" altLang="en-US" smtClean="0">
                <a:latin typeface="Times New Roman" pitchFamily="18" charset="0"/>
                <a:cs typeface="Arial" charset="0"/>
              </a:rPr>
              <a:t> – </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a:t>
            </a: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6</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11</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00</a:t>
            </a:r>
            <a:endParaRPr lang="en-US" altLang="en-US" smtClean="0">
              <a:latin typeface="Times New Roman" pitchFamily="18" charset="0"/>
              <a:cs typeface="Arial" charset="0"/>
            </a:endParaRPr>
          </a:p>
          <a:p>
            <a:pPr lvl="1">
              <a:buFontTx/>
              <a:buNone/>
            </a:pPr>
            <a:r>
              <a:rPr lang="en-US" altLang="en-US" b="1" smtClean="0">
                <a:latin typeface="Times New Roman" pitchFamily="18" charset="0"/>
                <a:cs typeface="Arial" charset="0"/>
              </a:rPr>
              <a:t>		M</a:t>
            </a:r>
            <a:r>
              <a:rPr lang="en-US" altLang="en-US" baseline="-25000" smtClean="0">
                <a:latin typeface="Times New Roman" pitchFamily="18" charset="0"/>
                <a:cs typeface="Arial" charset="0"/>
              </a:rPr>
              <a:t>7</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00</a:t>
            </a:r>
            <a:r>
              <a:rPr lang="en-US" altLang="en-US" smtClean="0">
                <a:latin typeface="Times New Roman" pitchFamily="18" charset="0"/>
                <a:cs typeface="Arial" charset="0"/>
              </a:rPr>
              <a:t> + </a:t>
            </a:r>
            <a:r>
              <a:rPr lang="en-US" altLang="en-US" b="1" smtClean="0">
                <a:latin typeface="Times New Roman" pitchFamily="18" charset="0"/>
                <a:cs typeface="Arial" charset="0"/>
              </a:rPr>
              <a:t>A</a:t>
            </a:r>
            <a:r>
              <a:rPr lang="en-US" altLang="en-US" baseline="-25000" smtClean="0">
                <a:latin typeface="Times New Roman" pitchFamily="18" charset="0"/>
                <a:cs typeface="Arial" charset="0"/>
              </a:rPr>
              <a:t>01</a:t>
            </a:r>
            <a:r>
              <a:rPr lang="en-US" altLang="en-US" smtClean="0">
                <a:latin typeface="Times New Roman" pitchFamily="18" charset="0"/>
                <a:cs typeface="Arial" charset="0"/>
              </a:rPr>
              <a:t>)</a:t>
            </a:r>
            <a:r>
              <a:rPr lang="en-US" altLang="en-US" b="1" smtClean="0">
                <a:latin typeface="Times New Roman" pitchFamily="18" charset="0"/>
                <a:cs typeface="Arial" charset="0"/>
              </a:rPr>
              <a:t>B</a:t>
            </a:r>
            <a:r>
              <a:rPr lang="en-US" altLang="en-US" baseline="-25000" smtClean="0">
                <a:latin typeface="Times New Roman" pitchFamily="18" charset="0"/>
                <a:cs typeface="Arial" charset="0"/>
              </a:rPr>
              <a:t>11</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endParaRPr lang="en-US" altLang="en-US" baseline="-25000" smtClean="0">
              <a:latin typeface="Times New Roman" pitchFamily="18" charset="0"/>
              <a:cs typeface="Arial" charset="0"/>
            </a:endParaRPr>
          </a:p>
        </p:txBody>
      </p:sp>
      <p:sp>
        <p:nvSpPr>
          <p:cNvPr id="4" name="TextBox 3"/>
          <p:cNvSpPr txBox="1">
            <a:spLocks noChangeArrowheads="1"/>
          </p:cNvSpPr>
          <p:nvPr/>
        </p:nvSpPr>
        <p:spPr bwMode="auto">
          <a:xfrm>
            <a:off x="3419475" y="3429000"/>
            <a:ext cx="53641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The four sub-matrices of </a:t>
            </a:r>
            <a:r>
              <a:rPr lang="en-US" altLang="en-US" sz="2000" b="1">
                <a:latin typeface="Times New Roman" pitchFamily="18" charset="0"/>
              </a:rPr>
              <a:t>C</a:t>
            </a:r>
            <a:r>
              <a:rPr lang="en-US" altLang="en-US" sz="2000"/>
              <a:t> may be written as	</a:t>
            </a:r>
          </a:p>
          <a:p>
            <a:pPr lvl="1" eaLnBrk="1" hangingPunct="1"/>
            <a:r>
              <a:rPr lang="en-US" altLang="en-US" sz="2000" b="1">
                <a:latin typeface="Times New Roman" pitchFamily="18" charset="0"/>
              </a:rPr>
              <a:t>C</a:t>
            </a:r>
            <a:r>
              <a:rPr lang="en-US" altLang="en-US" sz="2000" baseline="-25000">
                <a:latin typeface="Times New Roman" pitchFamily="18" charset="0"/>
              </a:rPr>
              <a:t>00</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3</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2</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5</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7</a:t>
            </a:r>
            <a:endParaRPr lang="en-US" altLang="en-US" sz="2000">
              <a:latin typeface="Times New Roman" pitchFamily="18" charset="0"/>
            </a:endParaRPr>
          </a:p>
          <a:p>
            <a:pPr lvl="1" eaLnBrk="1" hangingPunct="1"/>
            <a:r>
              <a:rPr lang="en-US" altLang="en-US" sz="2000" b="1">
                <a:latin typeface="Times New Roman" pitchFamily="18" charset="0"/>
              </a:rPr>
              <a:t>C</a:t>
            </a:r>
            <a:r>
              <a:rPr lang="en-US" altLang="en-US" sz="2000" baseline="-25000">
                <a:latin typeface="Times New Roman" pitchFamily="18" charset="0"/>
              </a:rPr>
              <a:t>01</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4</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7</a:t>
            </a:r>
            <a:endParaRPr lang="en-US" altLang="en-US" sz="2000">
              <a:latin typeface="Times New Roman" pitchFamily="18" charset="0"/>
            </a:endParaRPr>
          </a:p>
          <a:p>
            <a:pPr lvl="1" eaLnBrk="1" hangingPunct="1"/>
            <a:r>
              <a:rPr lang="en-US" altLang="en-US" sz="2000" b="1">
                <a:latin typeface="Times New Roman" pitchFamily="18" charset="0"/>
              </a:rPr>
              <a:t>C</a:t>
            </a:r>
            <a:r>
              <a:rPr lang="en-US" altLang="en-US" sz="2000" baseline="-25000">
                <a:latin typeface="Times New Roman" pitchFamily="18" charset="0"/>
              </a:rPr>
              <a:t>10</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5</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6</a:t>
            </a:r>
            <a:endParaRPr lang="en-US" altLang="en-US" sz="2000">
              <a:latin typeface="Times New Roman" pitchFamily="18" charset="0"/>
            </a:endParaRPr>
          </a:p>
          <a:p>
            <a:pPr lvl="1" eaLnBrk="1" hangingPunct="1"/>
            <a:r>
              <a:rPr lang="en-US" altLang="en-US" sz="2000" b="1">
                <a:latin typeface="Times New Roman" pitchFamily="18" charset="0"/>
              </a:rPr>
              <a:t>C</a:t>
            </a:r>
            <a:r>
              <a:rPr lang="en-US" altLang="en-US" sz="2000" baseline="-25000">
                <a:latin typeface="Times New Roman" pitchFamily="18" charset="0"/>
              </a:rPr>
              <a:t>11</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2</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1</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4</a:t>
            </a:r>
            <a:r>
              <a:rPr lang="en-US" altLang="en-US" sz="2000">
                <a:latin typeface="Times New Roman" pitchFamily="18" charset="0"/>
              </a:rPr>
              <a:t> – </a:t>
            </a:r>
            <a:r>
              <a:rPr lang="en-US" altLang="en-US" sz="2000" b="1">
                <a:latin typeface="Times New Roman" pitchFamily="18" charset="0"/>
              </a:rPr>
              <a:t>M</a:t>
            </a:r>
            <a:r>
              <a:rPr lang="en-US" altLang="en-US" sz="2000" baseline="-25000">
                <a:latin typeface="Times New Roman" pitchFamily="18" charset="0"/>
              </a:rPr>
              <a:t>6</a:t>
            </a:r>
          </a:p>
        </p:txBody>
      </p:sp>
    </p:spTree>
    <p:extLst>
      <p:ext uri="{BB962C8B-B14F-4D97-AF65-F5344CB8AC3E}">
        <p14:creationId xmlns:p14="http://schemas.microsoft.com/office/powerpoint/2010/main" val="723885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92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the new recurrence relation is: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Using Maple:</a:t>
            </a:r>
          </a:p>
          <a:p>
            <a:pPr>
              <a:buFontTx/>
              <a:buNone/>
            </a:pPr>
            <a:endParaRPr lang="en-US" altLang="en-US" sz="1800" b="1" smtClean="0">
              <a:latin typeface="Courier New" pitchFamily="49" charset="0"/>
              <a:cs typeface="Arial" charset="0"/>
            </a:endParaRPr>
          </a:p>
          <a:p>
            <a:pPr>
              <a:buFontTx/>
              <a:buNone/>
            </a:pPr>
            <a:r>
              <a:rPr lang="en-US" altLang="en-US" sz="18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rsolve( {T(n) = 7*T(n/2) + n^2, T(1) = 1}, T(n) );</a:t>
            </a:r>
            <a:endParaRPr lang="en-US" altLang="en-US" smtClean="0">
              <a:latin typeface="Arial" charset="0"/>
              <a:cs typeface="Arial" charset="0"/>
            </a:endParaRPr>
          </a:p>
        </p:txBody>
      </p:sp>
      <p:graphicFrame>
        <p:nvGraphicFramePr>
          <p:cNvPr id="9218" name="Object 2"/>
          <p:cNvGraphicFramePr>
            <a:graphicFrameLocks noChangeAspect="1"/>
          </p:cNvGraphicFramePr>
          <p:nvPr/>
        </p:nvGraphicFramePr>
        <p:xfrm>
          <a:off x="2708275" y="1989138"/>
          <a:ext cx="2884488" cy="930275"/>
        </p:xfrm>
        <a:graphic>
          <a:graphicData uri="http://schemas.openxmlformats.org/presentationml/2006/ole">
            <mc:AlternateContent xmlns:mc="http://schemas.openxmlformats.org/markup-compatibility/2006">
              <mc:Choice xmlns:v="urn:schemas-microsoft-com:vml" Requires="v">
                <p:oleObj spid="_x0000_s14360" name="Equation" r:id="rId4" imgW="1968480" imgH="634680" progId="Equation.3">
                  <p:embed/>
                </p:oleObj>
              </mc:Choice>
              <mc:Fallback>
                <p:oleObj name="Equation" r:id="rId4" imgW="196848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1989138"/>
                        <a:ext cx="2884488"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038" y="4102100"/>
            <a:ext cx="21605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8"/>
          <p:cNvSpPr>
            <a:spLocks noChangeArrowheads="1"/>
          </p:cNvSpPr>
          <p:nvPr/>
        </p:nvSpPr>
        <p:spPr bwMode="auto">
          <a:xfrm>
            <a:off x="3397250" y="2420938"/>
            <a:ext cx="260350" cy="2873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4263258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however, that there is a lot of additional work required</a:t>
            </a:r>
          </a:p>
          <a:p>
            <a:pPr>
              <a:buFont typeface="Arial" charset="0"/>
              <a:buNone/>
            </a:pPr>
            <a:r>
              <a:rPr lang="en-US" altLang="en-US" smtClean="0">
                <a:latin typeface="Arial" charset="0"/>
                <a:cs typeface="Arial" charset="0"/>
              </a:rPr>
              <a:t>	Counting additions and multiplications:</a:t>
            </a:r>
          </a:p>
          <a:p>
            <a:pPr>
              <a:buFontTx/>
              <a:buNone/>
            </a:pPr>
            <a:r>
              <a:rPr lang="en-US" altLang="en-US" smtClean="0">
                <a:latin typeface="Arial" charset="0"/>
                <a:cs typeface="Arial" charset="0"/>
              </a:rPr>
              <a:t>		</a:t>
            </a:r>
            <a:r>
              <a:rPr lang="en-US" altLang="en-US" smtClean="0">
                <a:solidFill>
                  <a:srgbClr val="FF0000"/>
                </a:solidFill>
                <a:latin typeface="Arial" charset="0"/>
                <a:cs typeface="Arial" charset="0"/>
              </a:rPr>
              <a:t>Classic</a:t>
            </a:r>
            <a:r>
              <a:rPr lang="en-US" altLang="en-US" smtClean="0">
                <a:latin typeface="Arial" charset="0"/>
                <a:cs typeface="Arial" charset="0"/>
              </a:rPr>
              <a:t>		</a:t>
            </a:r>
            <a:r>
              <a:rPr lang="en-US" altLang="en-US" smtClean="0">
                <a:latin typeface="Times New Roman" pitchFamily="18" charset="0"/>
                <a:cs typeface="Arial" charset="0"/>
              </a:rPr>
              <a:t>2</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3</a:t>
            </a:r>
            <a:r>
              <a:rPr lang="en-US" altLang="en-US" smtClean="0">
                <a:latin typeface="Times New Roman" pitchFamily="18" charset="0"/>
                <a:cs typeface="Arial" charset="0"/>
              </a:rPr>
              <a:t> –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Arial" charset="0"/>
                <a:cs typeface="Arial" charset="0"/>
              </a:rPr>
              <a:t> </a:t>
            </a:r>
          </a:p>
          <a:p>
            <a:pPr>
              <a:buFontTx/>
              <a:buNone/>
            </a:pPr>
            <a:r>
              <a:rPr lang="en-US" altLang="en-US" smtClean="0">
                <a:latin typeface="Arial" charset="0"/>
                <a:cs typeface="Arial" charset="0"/>
              </a:rPr>
              <a:t>		</a:t>
            </a:r>
            <a:r>
              <a:rPr lang="en-US" altLang="en-US" smtClean="0">
                <a:solidFill>
                  <a:srgbClr val="00B0F0"/>
                </a:solidFill>
                <a:latin typeface="Arial" charset="0"/>
                <a:cs typeface="Arial" charset="0"/>
              </a:rPr>
              <a:t>Strassen</a:t>
            </a:r>
            <a:r>
              <a:rPr lang="en-US" altLang="en-US" smtClean="0">
                <a:latin typeface="Arial" charset="0"/>
                <a:cs typeface="Arial" charset="0"/>
              </a:rPr>
              <a:t>	</a:t>
            </a:r>
            <a:r>
              <a:rPr lang="en-US" altLang="en-US" smtClean="0">
                <a:latin typeface="Times New Roman" pitchFamily="18" charset="0"/>
                <a:cs typeface="Arial" charset="0"/>
              </a:rPr>
              <a:t>7</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lg(7)</a:t>
            </a:r>
            <a:r>
              <a:rPr lang="en-US" altLang="en-US" smtClean="0">
                <a:latin typeface="Times New Roman" pitchFamily="18" charset="0"/>
                <a:cs typeface="Arial" charset="0"/>
              </a:rPr>
              <a:t> – 6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endParaRPr lang="en-US" altLang="en-US" smtClean="0">
              <a:latin typeface="Times New Roman" pitchFamily="18"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p:txBody>
      </p:sp>
      <p:pic>
        <p:nvPicPr>
          <p:cNvPr id="706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3141663"/>
            <a:ext cx="3313112"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047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latin typeface="Arial" charset="0"/>
                <a:cs typeface="Arial" charset="0"/>
              </a:rPr>
              <a:t>Matrix multiplication</a:t>
            </a:r>
            <a:endParaRPr lang="en-US" altLang="en-US" dirty="0" smtClean="0">
              <a:latin typeface="Arial" charset="0"/>
              <a:cs typeface="Arial" charset="0"/>
            </a:endParaRPr>
          </a:p>
        </p:txBody>
      </p:sp>
      <p:sp>
        <p:nvSpPr>
          <p:cNvPr id="716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Examining this plot, and then solving explicitly, we find that Strassen’s method only reduces the number of operations for </a:t>
            </a:r>
            <a:r>
              <a:rPr lang="en-US" altLang="en-US" i="1" smtClean="0">
                <a:latin typeface="Times New Roman" pitchFamily="18" charset="0"/>
                <a:cs typeface="Arial" charset="0"/>
              </a:rPr>
              <a:t>n</a:t>
            </a:r>
            <a:r>
              <a:rPr lang="en-US" altLang="en-US" smtClean="0">
                <a:latin typeface="Times New Roman" pitchFamily="18" charset="0"/>
                <a:cs typeface="Arial" charset="0"/>
              </a:rPr>
              <a:t> &gt; 654</a:t>
            </a:r>
          </a:p>
          <a:p>
            <a:pPr lvl="1"/>
            <a:r>
              <a:rPr lang="en-US" altLang="en-US" smtClean="0">
                <a:latin typeface="Arial" charset="0"/>
                <a:cs typeface="Arial" charset="0"/>
              </a:rPr>
              <a:t>Better asymptotic behaviour does not immediately translate into better run-times</a:t>
            </a:r>
          </a:p>
          <a:p>
            <a:pPr>
              <a:buFont typeface="Arial" charset="0"/>
              <a:buNone/>
            </a:pPr>
            <a:r>
              <a:rPr lang="en-US" altLang="en-US" smtClean="0">
                <a:latin typeface="Arial" charset="0"/>
                <a:cs typeface="Arial" charset="0"/>
              </a:rPr>
              <a:t>	The Strassen algorithm is not the fastest</a:t>
            </a:r>
          </a:p>
          <a:p>
            <a:pPr lvl="1"/>
            <a:r>
              <a:rPr lang="en-US" altLang="en-US" smtClean="0">
                <a:latin typeface="Arial" charset="0"/>
                <a:cs typeface="Arial" charset="0"/>
              </a:rPr>
              <a:t>the Coppersmith–Winograd algorithm runs in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2.376</a:t>
            </a:r>
            <a:r>
              <a:rPr lang="en-US" altLang="en-US" smtClean="0">
                <a:latin typeface="Times New Roman" pitchFamily="18" charset="0"/>
                <a:cs typeface="Arial" charset="0"/>
              </a:rPr>
              <a:t>)</a:t>
            </a:r>
            <a:r>
              <a:rPr lang="en-US" altLang="en-US" smtClean="0">
                <a:latin typeface="Arial" charset="0"/>
                <a:cs typeface="Arial" charset="0"/>
              </a:rPr>
              <a:t> time but the coefficients are too large for any problem</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better asymptotic behaviour does not immediately translate into better run-times</a:t>
            </a:r>
          </a:p>
          <a:p>
            <a:endParaRPr lang="en-US" altLang="en-US" smtClean="0">
              <a:latin typeface="Arial" charset="0"/>
              <a:cs typeface="Arial" charset="0"/>
            </a:endParaRPr>
          </a:p>
        </p:txBody>
      </p:sp>
    </p:spTree>
    <p:extLst>
      <p:ext uri="{BB962C8B-B14F-4D97-AF65-F5344CB8AC3E}">
        <p14:creationId xmlns:p14="http://schemas.microsoft.com/office/powerpoint/2010/main" val="3309913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latin typeface="Arial" charset="0"/>
                <a:cs typeface="Arial" charset="0"/>
              </a:rPr>
              <a:t>Observation</a:t>
            </a:r>
          </a:p>
        </p:txBody>
      </p:sp>
      <p:sp>
        <p:nvSpPr>
          <p:cNvPr id="727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Some literature lists the run-time as </a:t>
            </a:r>
            <a:r>
              <a:rPr lang="en-US" altLang="en-US" b="1" smtClean="0">
                <a:latin typeface="Times New Roman" pitchFamily="18" charset="0"/>
                <a:cs typeface="Arial" charset="0"/>
              </a:rPr>
              <a:t>O</a:t>
            </a:r>
            <a:r>
              <a:rPr lang="en-US" altLang="en-US" smtClean="0">
                <a:latin typeface="Times New Roman" pitchFamily="18" charset="0"/>
                <a:cs typeface="Arial" charset="0"/>
              </a:rPr>
              <a:t>(7</a:t>
            </a:r>
            <a:r>
              <a:rPr lang="en-US" altLang="en-US" baseline="30000" smtClean="0">
                <a:latin typeface="Times New Roman" pitchFamily="18" charset="0"/>
                <a:cs typeface="Arial" charset="0"/>
              </a:rPr>
              <a:t>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a:t>
            </a:r>
            <a:r>
              <a:rPr lang="en-US" altLang="en-US" smtClean="0">
                <a:latin typeface="Times New Roman" pitchFamily="18"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Recall that these are equal:</a:t>
            </a:r>
          </a:p>
          <a:p>
            <a:pPr lvl="1" algn="ctr">
              <a:buFontTx/>
              <a:buNone/>
            </a:pPr>
            <a:r>
              <a:rPr lang="en-US" altLang="en-US" sz="2400" smtClean="0">
                <a:latin typeface="Times New Roman" pitchFamily="18" charset="0"/>
                <a:cs typeface="Arial" charset="0"/>
              </a:rPr>
              <a:t>7</a:t>
            </a:r>
            <a:r>
              <a:rPr lang="en-US" altLang="en-US" sz="2400" baseline="30000" smtClean="0">
                <a:latin typeface="Times New Roman" pitchFamily="18" charset="0"/>
                <a:cs typeface="Arial" charset="0"/>
              </a:rPr>
              <a:t>lg(</a:t>
            </a:r>
            <a:r>
              <a:rPr lang="en-US" altLang="en-US" sz="2400" i="1" baseline="30000" smtClean="0">
                <a:latin typeface="Times New Roman" pitchFamily="18" charset="0"/>
                <a:cs typeface="Arial" charset="0"/>
              </a:rPr>
              <a:t>n</a:t>
            </a:r>
            <a:r>
              <a:rPr lang="en-US" altLang="en-US" sz="2400" baseline="30000" smtClean="0">
                <a:latin typeface="Times New Roman" pitchFamily="18" charset="0"/>
                <a:cs typeface="Arial" charset="0"/>
              </a:rPr>
              <a:t>)</a:t>
            </a:r>
            <a:r>
              <a:rPr lang="en-US" altLang="en-US" sz="2400" smtClean="0">
                <a:latin typeface="Times New Roman" pitchFamily="18" charset="0"/>
                <a:cs typeface="Arial" charset="0"/>
              </a:rPr>
              <a:t> = </a:t>
            </a:r>
            <a:r>
              <a:rPr lang="en-US" altLang="en-US" sz="2400" i="1" smtClean="0">
                <a:latin typeface="Times New Roman" pitchFamily="18" charset="0"/>
                <a:cs typeface="Arial" charset="0"/>
              </a:rPr>
              <a:t>n</a:t>
            </a:r>
            <a:r>
              <a:rPr lang="en-US" altLang="en-US" sz="2400" baseline="30000" smtClean="0">
                <a:latin typeface="Times New Roman" pitchFamily="18" charset="0"/>
                <a:cs typeface="Arial" charset="0"/>
              </a:rPr>
              <a:t>lg(7)</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Proof:</a:t>
            </a:r>
          </a:p>
          <a:p>
            <a:pPr algn="ctr">
              <a:buFontTx/>
              <a:buNone/>
            </a:pPr>
            <a:r>
              <a:rPr lang="en-US" altLang="en-US" smtClean="0">
                <a:latin typeface="Times New Roman" pitchFamily="18" charset="0"/>
                <a:cs typeface="Arial" charset="0"/>
              </a:rPr>
              <a:t>	7</a:t>
            </a:r>
            <a:r>
              <a:rPr lang="en-US" altLang="en-US" baseline="30000" smtClean="0">
                <a:latin typeface="Times New Roman" pitchFamily="18" charset="0"/>
                <a:cs typeface="Arial" charset="0"/>
              </a:rPr>
              <a:t>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a:t>
            </a:r>
            <a:r>
              <a:rPr lang="en-US" altLang="en-US" baseline="-25000" smtClean="0">
                <a:latin typeface="Times New Roman" pitchFamily="18" charset="0"/>
                <a:cs typeface="Arial" charset="0"/>
              </a:rPr>
              <a:t> </a:t>
            </a:r>
            <a:r>
              <a:rPr lang="en-US" altLang="en-US" smtClean="0">
                <a:latin typeface="Times New Roman" pitchFamily="18" charset="0"/>
                <a:cs typeface="Arial" charset="0"/>
              </a:rPr>
              <a:t> = (2</a:t>
            </a:r>
            <a:r>
              <a:rPr lang="en-US" altLang="en-US" baseline="30000" smtClean="0">
                <a:latin typeface="Times New Roman" pitchFamily="18" charset="0"/>
                <a:cs typeface="Arial" charset="0"/>
              </a:rPr>
              <a:t>lg(7)</a:t>
            </a:r>
            <a:r>
              <a:rPr lang="en-US" altLang="en-US" smtClean="0">
                <a:latin typeface="Times New Roman" pitchFamily="18" charset="0"/>
                <a:cs typeface="Arial" charset="0"/>
              </a:rPr>
              <a:t>)</a:t>
            </a:r>
            <a:r>
              <a:rPr lang="en-US" altLang="en-US" baseline="30000" smtClean="0">
                <a:latin typeface="Times New Roman" pitchFamily="18" charset="0"/>
                <a:cs typeface="Arial" charset="0"/>
              </a:rPr>
              <a:t> 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a:t>
            </a:r>
            <a:r>
              <a:rPr lang="en-US" altLang="en-US" smtClean="0">
                <a:latin typeface="Times New Roman" pitchFamily="18" charset="0"/>
                <a:cs typeface="Arial" charset="0"/>
              </a:rPr>
              <a:t> = 2</a:t>
            </a:r>
            <a:r>
              <a:rPr lang="en-US" altLang="en-US" baseline="30000" smtClean="0">
                <a:latin typeface="Times New Roman" pitchFamily="18" charset="0"/>
                <a:cs typeface="Arial" charset="0"/>
              </a:rPr>
              <a:t>lg(7) 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a:t>
            </a:r>
            <a:r>
              <a:rPr lang="en-US" altLang="en-US" smtClean="0">
                <a:latin typeface="Times New Roman" pitchFamily="18" charset="0"/>
                <a:cs typeface="Arial" charset="0"/>
              </a:rPr>
              <a:t> = 2</a:t>
            </a:r>
            <a:r>
              <a:rPr lang="en-US" altLang="en-US" baseline="30000" smtClean="0">
                <a:latin typeface="Times New Roman" pitchFamily="18" charset="0"/>
                <a:cs typeface="Arial" charset="0"/>
              </a:rPr>
              <a:t>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 lg(7)</a:t>
            </a:r>
            <a:r>
              <a:rPr lang="en-US" altLang="en-US" smtClean="0">
                <a:latin typeface="Times New Roman" pitchFamily="18" charset="0"/>
                <a:cs typeface="Arial" charset="0"/>
              </a:rPr>
              <a:t> = (2</a:t>
            </a:r>
            <a:r>
              <a:rPr lang="en-US" altLang="en-US" baseline="30000" smtClean="0">
                <a:latin typeface="Times New Roman" pitchFamily="18" charset="0"/>
                <a:cs typeface="Arial" charset="0"/>
              </a:rPr>
              <a:t>lg(</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a:t>
            </a:r>
            <a:r>
              <a:rPr lang="en-US" altLang="en-US" smtClean="0">
                <a:latin typeface="Times New Roman" pitchFamily="18" charset="0"/>
                <a:cs typeface="Arial" charset="0"/>
              </a:rPr>
              <a:t>)</a:t>
            </a:r>
            <a:r>
              <a:rPr lang="en-US" altLang="en-US" baseline="30000" smtClean="0">
                <a:latin typeface="Times New Roman" pitchFamily="18" charset="0"/>
                <a:cs typeface="Arial" charset="0"/>
              </a:rPr>
              <a:t> lg(7)</a:t>
            </a:r>
            <a:r>
              <a:rPr lang="en-US" altLang="en-US" smtClean="0">
                <a:latin typeface="Times New Roman" pitchFamily="18" charset="0"/>
                <a:cs typeface="Arial" charset="0"/>
              </a:rPr>
              <a:t> = </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 lg(7)</a:t>
            </a:r>
            <a:r>
              <a:rPr lang="en-US" altLang="en-US" smtClean="0">
                <a:latin typeface="Times New Roman" pitchFamily="18" charset="0"/>
                <a:cs typeface="Arial" charset="0"/>
              </a:rPr>
              <a:t> </a:t>
            </a:r>
          </a:p>
        </p:txBody>
      </p:sp>
    </p:spTree>
    <p:extLst>
      <p:ext uri="{BB962C8B-B14F-4D97-AF65-F5344CB8AC3E}">
        <p14:creationId xmlns:p14="http://schemas.microsoft.com/office/powerpoint/2010/main" val="3569632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CA" dirty="0"/>
              <a:t>Fast Fourier transform</a:t>
            </a:r>
            <a:endParaRPr lang="en-US" altLang="en-US" dirty="0" smtClean="0">
              <a:latin typeface="Arial" charset="0"/>
              <a:cs typeface="Arial" charset="0"/>
            </a:endParaRP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last example is the fast Fourier transform</a:t>
            </a:r>
          </a:p>
          <a:p>
            <a:pPr lvl="1"/>
            <a:r>
              <a:rPr lang="en-US" altLang="en-US" smtClean="0">
                <a:latin typeface="Arial" charset="0"/>
                <a:cs typeface="Arial" charset="0"/>
              </a:rPr>
              <a:t>This takes a vector from the time domain to the frequency domain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Fourier transform is a linear transform</a:t>
            </a:r>
          </a:p>
          <a:p>
            <a:pPr lvl="1"/>
            <a:r>
              <a:rPr lang="en-US" altLang="en-US" smtClean="0">
                <a:latin typeface="Arial" charset="0"/>
                <a:cs typeface="Arial" charset="0"/>
              </a:rPr>
              <a:t>For finite dimensional vectors, it is a matrix-vector product </a:t>
            </a:r>
            <a:r>
              <a:rPr lang="en-US" altLang="en-US" b="1" smtClean="0">
                <a:latin typeface="Times New Roman" pitchFamily="18" charset="0"/>
                <a:cs typeface="Times New Roman" pitchFamily="18" charset="0"/>
              </a:rPr>
              <a:t>F</a:t>
            </a:r>
            <a:r>
              <a:rPr lang="en-US" altLang="en-US" i="1" baseline="-25000" smtClean="0">
                <a:latin typeface="Times New Roman" pitchFamily="18" charset="0"/>
                <a:cs typeface="Times New Roman" pitchFamily="18" charset="0"/>
              </a:rPr>
              <a:t>n</a:t>
            </a:r>
            <a:r>
              <a:rPr lang="en-US" altLang="en-US" b="1" smtClean="0">
                <a:latin typeface="Times New Roman" pitchFamily="18" charset="0"/>
                <a:cs typeface="Times New Roman" pitchFamily="18" charset="0"/>
              </a:rPr>
              <a:t>x</a:t>
            </a: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500438"/>
            <a:ext cx="33845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0" y="5949950"/>
            <a:ext cx="1685925" cy="306388"/>
          </a:xfrm>
          <a:prstGeom prst="rect">
            <a:avLst/>
          </a:prstGeom>
          <a:noFill/>
        </p:spPr>
        <p:txBody>
          <a:bodyPr wrap="none">
            <a:spAutoFit/>
          </a:bodyPr>
          <a:lstStyle/>
          <a:p>
            <a:pPr>
              <a:defRPr/>
            </a:pPr>
            <a:r>
              <a:rPr lang="en-CA" sz="1400" dirty="0">
                <a:solidFill>
                  <a:schemeClr val="tx1">
                    <a:lumMod val="50000"/>
                    <a:lumOff val="50000"/>
                  </a:schemeClr>
                </a:solidFill>
              </a:rPr>
              <a:t>http://xkcd.com/26/</a:t>
            </a:r>
          </a:p>
        </p:txBody>
      </p:sp>
    </p:spTree>
    <p:extLst>
      <p:ext uri="{BB962C8B-B14F-4D97-AF65-F5344CB8AC3E}">
        <p14:creationId xmlns:p14="http://schemas.microsoft.com/office/powerpoint/2010/main" val="585237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C:\Users\dwharder\Deskto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84984"/>
            <a:ext cx="597535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Fast Fourier transform</a:t>
            </a:r>
            <a:endParaRPr lang="en-CA" dirty="0"/>
          </a:p>
        </p:txBody>
      </p:sp>
      <p:sp>
        <p:nvSpPr>
          <p:cNvPr id="3" name="Content Placeholder 2"/>
          <p:cNvSpPr>
            <a:spLocks noGrp="1"/>
          </p:cNvSpPr>
          <p:nvPr>
            <p:ph idx="1"/>
          </p:nvPr>
        </p:nvSpPr>
        <p:spPr/>
        <p:txBody>
          <a:bodyPr/>
          <a:lstStyle/>
          <a:p>
            <a:pPr marL="355600" indent="-355600">
              <a:buNone/>
            </a:pPr>
            <a:r>
              <a:rPr lang="en-CA" dirty="0" smtClean="0"/>
              <a:t>	To perform a linear transformation, it is necessary to calculate a matrix-vector product:</a:t>
            </a:r>
            <a:endParaRPr lang="en-CA" dirty="0"/>
          </a:p>
        </p:txBody>
      </p:sp>
    </p:spTree>
    <p:extLst>
      <p:ext uri="{BB962C8B-B14F-4D97-AF65-F5344CB8AC3E}">
        <p14:creationId xmlns:p14="http://schemas.microsoft.com/office/powerpoint/2010/main" val="3574600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With the three problems we have already looked at we have looked at two possible cases for </a:t>
            </a:r>
            <a:r>
              <a:rPr lang="en-US" altLang="en-US" i="1" smtClean="0">
                <a:latin typeface="Times New Roman" pitchFamily="18" charset="0"/>
                <a:cs typeface="Arial" charset="0"/>
              </a:rPr>
              <a:t>b</a:t>
            </a:r>
            <a:r>
              <a:rPr lang="en-US" altLang="en-US" smtClean="0">
                <a:latin typeface="Times New Roman" pitchFamily="18" charset="0"/>
                <a:cs typeface="Arial" charset="0"/>
              </a:rPr>
              <a:t> = 2</a:t>
            </a:r>
            <a:r>
              <a:rPr lang="en-US" altLang="en-US" smtClean="0">
                <a:latin typeface="Arial" charset="0"/>
                <a:cs typeface="Arial" charset="0"/>
              </a:rPr>
              <a:t>:</a:t>
            </a:r>
          </a:p>
          <a:p>
            <a:pPr lvl="1">
              <a:buFontTx/>
              <a:buNone/>
            </a:pPr>
            <a:r>
              <a:rPr lang="en-US" altLang="en-US" smtClean="0">
                <a:latin typeface="Arial" charset="0"/>
                <a:cs typeface="Arial" charset="0"/>
              </a:rPr>
              <a:t>	Merge sort		</a:t>
            </a:r>
            <a:r>
              <a:rPr lang="en-US" altLang="en-US" i="1" smtClean="0">
                <a:latin typeface="Times New Roman" pitchFamily="18" charset="0"/>
                <a:cs typeface="Arial" charset="0"/>
              </a:rPr>
              <a:t>b</a:t>
            </a:r>
            <a:r>
              <a:rPr lang="en-US" altLang="en-US" smtClean="0">
                <a:latin typeface="Times New Roman" pitchFamily="18" charset="0"/>
                <a:cs typeface="Arial" charset="0"/>
              </a:rPr>
              <a:t> = 2		</a:t>
            </a:r>
            <a:r>
              <a:rPr lang="en-US" altLang="en-US" i="1" smtClean="0">
                <a:latin typeface="Times New Roman" pitchFamily="18" charset="0"/>
                <a:cs typeface="Arial" charset="0"/>
              </a:rPr>
              <a:t>a</a:t>
            </a:r>
            <a:r>
              <a:rPr lang="en-US" altLang="en-US" smtClean="0">
                <a:latin typeface="Times New Roman" pitchFamily="18" charset="0"/>
                <a:cs typeface="Arial" charset="0"/>
              </a:rPr>
              <a:t> = 2</a:t>
            </a:r>
          </a:p>
          <a:p>
            <a:pPr lvl="1">
              <a:buFontTx/>
              <a:buNone/>
            </a:pPr>
            <a:r>
              <a:rPr lang="en-US" altLang="en-US" smtClean="0">
                <a:latin typeface="Arial" charset="0"/>
                <a:cs typeface="Arial" charset="0"/>
              </a:rPr>
              <a:t>	Depth-first traversal		</a:t>
            </a:r>
            <a:r>
              <a:rPr lang="en-US" altLang="en-US" i="1" smtClean="0">
                <a:latin typeface="Times New Roman" pitchFamily="18" charset="0"/>
                <a:cs typeface="Arial" charset="0"/>
              </a:rPr>
              <a:t>b</a:t>
            </a:r>
            <a:r>
              <a:rPr lang="en-US" altLang="en-US" smtClean="0">
                <a:latin typeface="Times New Roman" pitchFamily="18" charset="0"/>
                <a:cs typeface="Arial" charset="0"/>
              </a:rPr>
              <a:t> = 2		</a:t>
            </a:r>
            <a:r>
              <a:rPr lang="en-US" altLang="en-US" i="1" smtClean="0">
                <a:latin typeface="Times New Roman" pitchFamily="18" charset="0"/>
                <a:cs typeface="Arial" charset="0"/>
              </a:rPr>
              <a:t>a</a:t>
            </a:r>
            <a:r>
              <a:rPr lang="en-US" altLang="en-US" smtClean="0">
                <a:latin typeface="Times New Roman" pitchFamily="18" charset="0"/>
                <a:cs typeface="Arial" charset="0"/>
              </a:rPr>
              <a:t> = 2</a:t>
            </a:r>
            <a:endParaRPr lang="en-US" altLang="en-US" smtClean="0">
              <a:latin typeface="Arial" charset="0"/>
              <a:cs typeface="Arial" charset="0"/>
            </a:endParaRPr>
          </a:p>
          <a:p>
            <a:pPr lvl="1">
              <a:buFontTx/>
              <a:buNone/>
            </a:pPr>
            <a:r>
              <a:rPr lang="en-US" altLang="en-US" smtClean="0">
                <a:latin typeface="Arial" charset="0"/>
                <a:cs typeface="Arial" charset="0"/>
              </a:rPr>
              <a:t>	Binary search		</a:t>
            </a:r>
            <a:r>
              <a:rPr lang="en-US" altLang="en-US" i="1" smtClean="0">
                <a:latin typeface="Times New Roman" pitchFamily="18" charset="0"/>
                <a:cs typeface="Arial" charset="0"/>
              </a:rPr>
              <a:t>b</a:t>
            </a:r>
            <a:r>
              <a:rPr lang="en-US" altLang="en-US" smtClean="0">
                <a:latin typeface="Times New Roman" pitchFamily="18" charset="0"/>
                <a:cs typeface="Arial" charset="0"/>
              </a:rPr>
              <a:t> = 2		</a:t>
            </a:r>
            <a:r>
              <a:rPr lang="en-US" altLang="en-US" i="1" smtClean="0">
                <a:latin typeface="Times New Roman" pitchFamily="18" charset="0"/>
                <a:cs typeface="Arial" charset="0"/>
              </a:rPr>
              <a:t>a</a:t>
            </a:r>
            <a:r>
              <a:rPr lang="en-US" altLang="en-US" smtClean="0">
                <a:latin typeface="Times New Roman" pitchFamily="18" charset="0"/>
                <a:cs typeface="Arial" charset="0"/>
              </a:rPr>
              <a:t> =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Problem:  the first two have different run times:</a:t>
            </a:r>
          </a:p>
          <a:p>
            <a:pPr lvl="1">
              <a:buFontTx/>
              <a:buNone/>
            </a:pPr>
            <a:r>
              <a:rPr lang="en-US" altLang="en-US" smtClean="0">
                <a:latin typeface="Arial" charset="0"/>
                <a:cs typeface="Arial" charset="0"/>
              </a:rPr>
              <a:t>	Merge sort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 )</a:t>
            </a:r>
          </a:p>
          <a:p>
            <a:pPr lvl="1">
              <a:buFontTx/>
              <a:buNone/>
            </a:pPr>
            <a:r>
              <a:rPr lang="en-US" altLang="en-US" smtClean="0">
                <a:latin typeface="Arial" charset="0"/>
                <a:cs typeface="Arial" charset="0"/>
              </a:rPr>
              <a:t>	Depth-first traversal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endParaRPr lang="en-US" altLang="en-US" sz="1800" smtClean="0">
              <a:latin typeface="Times New Roman" pitchFamily="18" charset="0"/>
              <a:cs typeface="Arial" charset="0"/>
            </a:endParaRPr>
          </a:p>
        </p:txBody>
      </p:sp>
    </p:spTree>
    <p:extLst>
      <p:ext uri="{BB962C8B-B14F-4D97-AF65-F5344CB8AC3E}">
        <p14:creationId xmlns:p14="http://schemas.microsoft.com/office/powerpoint/2010/main" val="1207649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Fourier transform</a:t>
            </a:r>
          </a:p>
        </p:txBody>
      </p:sp>
      <p:sp>
        <p:nvSpPr>
          <p:cNvPr id="3" name="Content Placeholder 2"/>
          <p:cNvSpPr>
            <a:spLocks noGrp="1"/>
          </p:cNvSpPr>
          <p:nvPr>
            <p:ph idx="1"/>
          </p:nvPr>
        </p:nvSpPr>
        <p:spPr/>
        <p:txBody>
          <a:bodyPr/>
          <a:lstStyle/>
          <a:p>
            <a:pPr marL="355600" indent="-355600">
              <a:buNone/>
            </a:pPr>
            <a:r>
              <a:rPr lang="en-CA" dirty="0" smtClean="0"/>
              <a:t>	We can apply a divide and conquer algorithm to this problem</a:t>
            </a:r>
          </a:p>
          <a:p>
            <a:pPr lvl="1"/>
            <a:r>
              <a:rPr lang="en-CA" dirty="0" smtClean="0"/>
              <a:t>Break the matrix-vector product into four matrix-vector products,</a:t>
            </a:r>
            <a:br>
              <a:rPr lang="en-CA" dirty="0" smtClean="0"/>
            </a:br>
            <a:r>
              <a:rPr lang="en-CA" dirty="0" smtClean="0"/>
              <a:t>    each of half the size</a:t>
            </a:r>
            <a:endParaRPr lang="en-CA" dirty="0"/>
          </a:p>
        </p:txBody>
      </p:sp>
      <p:pic>
        <p:nvPicPr>
          <p:cNvPr id="37893" name="Picture 5"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84984"/>
            <a:ext cx="59753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56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CA" dirty="0"/>
              <a:t>Fast Fourier transform</a:t>
            </a:r>
            <a:endParaRPr lang="en-US" altLang="en-US" dirty="0" smtClean="0">
              <a:latin typeface="Arial" charset="0"/>
              <a:cs typeface="Arial" charset="0"/>
            </a:endParaRPr>
          </a:p>
        </p:txBody>
      </p:sp>
      <p:sp>
        <p:nvSpPr>
          <p:cNvPr id="819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recurrence relation is:</a:t>
            </a: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Using Maple:</a:t>
            </a:r>
          </a:p>
          <a:p>
            <a:pPr>
              <a:buFont typeface="Arial" charset="0"/>
              <a:buNone/>
            </a:pPr>
            <a:endParaRPr lang="en-US" altLang="en-US" dirty="0" smtClean="0">
              <a:latin typeface="Arial" charset="0"/>
              <a:cs typeface="Arial" charset="0"/>
            </a:endParaRPr>
          </a:p>
          <a:p>
            <a:pPr>
              <a:buFontTx/>
              <a:buNone/>
            </a:pPr>
            <a:r>
              <a:rPr lang="en-US" altLang="en-US" sz="1800" b="1" dirty="0" smtClean="0">
                <a:latin typeface="Courier New" pitchFamily="49" charset="0"/>
                <a:cs typeface="Arial" charset="0"/>
              </a:rPr>
              <a:t>&gt; </a:t>
            </a:r>
            <a:r>
              <a:rPr lang="en-US" altLang="en-US" sz="1600" b="1" dirty="0" err="1" smtClean="0">
                <a:solidFill>
                  <a:srgbClr val="FF0000"/>
                </a:solidFill>
                <a:latin typeface="Courier New" pitchFamily="49" charset="0"/>
                <a:cs typeface="Arial" charset="0"/>
              </a:rPr>
              <a:t>rsolve</a:t>
            </a:r>
            <a:r>
              <a:rPr lang="en-US" altLang="en-US" sz="1600" b="1" dirty="0" smtClean="0">
                <a:solidFill>
                  <a:srgbClr val="FF0000"/>
                </a:solidFill>
                <a:latin typeface="Courier New" pitchFamily="49" charset="0"/>
                <a:cs typeface="Arial" charset="0"/>
              </a:rPr>
              <a:t>( {T(n) = 4*T(n/2) + n, T(1) = 1}, T(n) );</a:t>
            </a:r>
            <a:endParaRPr lang="en-US" altLang="en-US" dirty="0" smtClean="0">
              <a:latin typeface="Arial" charset="0"/>
              <a:cs typeface="Arial" charset="0"/>
            </a:endParaRPr>
          </a:p>
        </p:txBody>
      </p:sp>
      <p:graphicFrame>
        <p:nvGraphicFramePr>
          <p:cNvPr id="8194" name="Object 2"/>
          <p:cNvGraphicFramePr>
            <a:graphicFrameLocks noChangeAspect="1"/>
          </p:cNvGraphicFramePr>
          <p:nvPr>
            <p:extLst>
              <p:ext uri="{D42A27DB-BD31-4B8C-83A1-F6EECF244321}">
                <p14:modId xmlns:p14="http://schemas.microsoft.com/office/powerpoint/2010/main" val="486992246"/>
              </p:ext>
            </p:extLst>
          </p:nvPr>
        </p:nvGraphicFramePr>
        <p:xfrm>
          <a:off x="3009900" y="1989138"/>
          <a:ext cx="2932261" cy="1079822"/>
        </p:xfrm>
        <a:graphic>
          <a:graphicData uri="http://schemas.openxmlformats.org/presentationml/2006/ole">
            <mc:AlternateContent xmlns:mc="http://schemas.openxmlformats.org/markup-compatibility/2006">
              <mc:Choice xmlns:v="urn:schemas-microsoft-com:vml" Requires="v">
                <p:oleObj spid="_x0000_s38931" name="Equation" r:id="rId4" imgW="1726920" imgH="634680" progId="Equation.DSMT4">
                  <p:embed/>
                </p:oleObj>
              </mc:Choice>
              <mc:Fallback>
                <p:oleObj name="Equation" r:id="rId4" imgW="1726920" imgH="634680" progId="Equation.DSMT4">
                  <p:embed/>
                  <p:pic>
                    <p:nvPicPr>
                      <p:cNvPr id="0" name=""/>
                      <p:cNvPicPr>
                        <a:picLocks noChangeAspect="1" noChangeArrowheads="1"/>
                      </p:cNvPicPr>
                      <p:nvPr/>
                    </p:nvPicPr>
                    <p:blipFill>
                      <a:blip r:embed="rId5"/>
                      <a:srcRect/>
                      <a:stretch>
                        <a:fillRect/>
                      </a:stretch>
                    </p:blipFill>
                    <p:spPr bwMode="auto">
                      <a:xfrm>
                        <a:off x="3009900" y="1989138"/>
                        <a:ext cx="2932261" cy="1079822"/>
                      </a:xfrm>
                      <a:prstGeom prst="rect">
                        <a:avLst/>
                      </a:prstGeom>
                      <a:noFill/>
                      <a:ln>
                        <a:noFill/>
                      </a:ln>
                      <a:effectLst/>
                      <a:extLst/>
                    </p:spPr>
                  </p:pic>
                </p:oleObj>
              </mc:Fallback>
            </mc:AlternateContent>
          </a:graphicData>
        </a:graphic>
      </p:graphicFrame>
      <p:sp>
        <p:nvSpPr>
          <p:cNvPr id="2" name="Rectangle 1"/>
          <p:cNvSpPr/>
          <p:nvPr/>
        </p:nvSpPr>
        <p:spPr>
          <a:xfrm>
            <a:off x="3833813" y="4216698"/>
            <a:ext cx="1467068" cy="461665"/>
          </a:xfrm>
          <a:prstGeom prst="rect">
            <a:avLst/>
          </a:prstGeom>
        </p:spPr>
        <p:txBody>
          <a:bodyPr wrap="none">
            <a:spAutoFit/>
          </a:bodyPr>
          <a:lstStyle/>
          <a:p>
            <a:r>
              <a:rPr lang="en-US" altLang="en-US" sz="2400" i="1" dirty="0" smtClean="0">
                <a:solidFill>
                  <a:srgbClr val="0000CC"/>
                </a:solidFill>
                <a:latin typeface="Times New Roman" panose="02020603050405020304" pitchFamily="18" charset="0"/>
                <a:ea typeface="Tahoma" panose="020B0604030504040204" pitchFamily="34" charset="0"/>
                <a:cs typeface="Times New Roman" panose="02020603050405020304" pitchFamily="18" charset="0"/>
              </a:rPr>
              <a:t>n </a:t>
            </a:r>
            <a:r>
              <a:rPr lang="en-US" altLang="en-US" sz="2400" dirty="0" smtClean="0">
                <a:solidFill>
                  <a:srgbClr val="0000CC"/>
                </a:solidFill>
                <a:latin typeface="Times New Roman" panose="02020603050405020304" pitchFamily="18" charset="0"/>
                <a:ea typeface="Tahoma" panose="020B0604030504040204" pitchFamily="34" charset="0"/>
                <a:cs typeface="Times New Roman" panose="02020603050405020304" pitchFamily="18" charset="0"/>
              </a:rPr>
              <a:t>(2 </a:t>
            </a:r>
            <a:r>
              <a:rPr lang="en-US" altLang="en-US" sz="2400" i="1" dirty="0" smtClean="0">
                <a:solidFill>
                  <a:srgbClr val="0000CC"/>
                </a:solidFill>
                <a:latin typeface="Times New Roman" panose="02020603050405020304" pitchFamily="18" charset="0"/>
                <a:ea typeface="Tahoma" panose="020B0604030504040204" pitchFamily="34" charset="0"/>
                <a:cs typeface="Times New Roman" panose="02020603050405020304" pitchFamily="18" charset="0"/>
              </a:rPr>
              <a:t>n</a:t>
            </a:r>
            <a:r>
              <a:rPr lang="en-US" altLang="en-US" sz="2400" dirty="0" smtClean="0">
                <a:solidFill>
                  <a:srgbClr val="0000CC"/>
                </a:solidFill>
                <a:latin typeface="Times New Roman" panose="02020603050405020304" pitchFamily="18" charset="0"/>
                <a:ea typeface="Tahoma" panose="020B0604030504040204" pitchFamily="34" charset="0"/>
                <a:cs typeface="Times New Roman" panose="02020603050405020304" pitchFamily="18" charset="0"/>
              </a:rPr>
              <a:t> – 1)</a:t>
            </a:r>
            <a:endParaRPr lang="en-CA" sz="2400" i="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84888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2" name="Picture 22"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introduce the Fourier transform, we need a little information about complex numbers:</a:t>
            </a:r>
          </a:p>
          <a:p>
            <a:pPr lvl="1"/>
            <a:r>
              <a:rPr lang="en-US" altLang="en-US" dirty="0" smtClean="0">
                <a:latin typeface="Arial" charset="0"/>
                <a:cs typeface="Arial" charset="0"/>
              </a:rPr>
              <a:t>There are two complex numbers </a:t>
            </a:r>
            <a:r>
              <a:rPr lang="en-US" altLang="en-US" sz="2000" i="1" dirty="0" smtClean="0">
                <a:latin typeface="Times New Roman" panose="02020603050405020304" pitchFamily="18" charset="0"/>
                <a:cs typeface="Times New Roman" panose="02020603050405020304" pitchFamily="18" charset="0"/>
              </a:rPr>
              <a:t>z</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such that </a:t>
            </a:r>
            <a:r>
              <a:rPr lang="en-US" altLang="en-US" sz="2000" i="1" dirty="0" smtClean="0">
                <a:latin typeface="Times New Roman" panose="02020603050405020304" pitchFamily="18" charset="0"/>
                <a:cs typeface="Times New Roman" panose="02020603050405020304" pitchFamily="18" charset="0"/>
              </a:rPr>
              <a:t>z</a:t>
            </a:r>
            <a:r>
              <a:rPr lang="en-US" altLang="en-US" sz="2000" baseline="30000" dirty="0" smtClean="0">
                <a:latin typeface="Times New Roman" pitchFamily="18" charset="0"/>
                <a:cs typeface="Arial" charset="0"/>
              </a:rPr>
              <a:t>2</a:t>
            </a:r>
            <a:r>
              <a:rPr lang="en-US" altLang="en-US" sz="2000" dirty="0" smtClean="0">
                <a:latin typeface="Times New Roman" pitchFamily="18" charset="0"/>
                <a:cs typeface="Arial" charset="0"/>
              </a:rPr>
              <a:t> = 1</a:t>
            </a:r>
            <a:endParaRPr lang="en-US" altLang="en-US" sz="2000" dirty="0" smtClean="0">
              <a:latin typeface="Arial" charset="0"/>
              <a:cs typeface="Arial" charset="0"/>
            </a:endParaRPr>
          </a:p>
        </p:txBody>
      </p:sp>
    </p:spTree>
    <p:extLst>
      <p:ext uri="{BB962C8B-B14F-4D97-AF65-F5344CB8AC3E}">
        <p14:creationId xmlns:p14="http://schemas.microsoft.com/office/powerpoint/2010/main" val="2384632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introduce the Fourier transform, we need a little information about complex numbers:</a:t>
            </a:r>
          </a:p>
          <a:p>
            <a:pPr lvl="1"/>
            <a:r>
              <a:rPr lang="en-US" altLang="en-US" dirty="0">
                <a:latin typeface="Arial" charset="0"/>
                <a:cs typeface="Arial" charset="0"/>
              </a:rPr>
              <a:t>There are </a:t>
            </a:r>
            <a:r>
              <a:rPr lang="en-US" altLang="en-US" dirty="0" smtClean="0">
                <a:latin typeface="Arial" charset="0"/>
                <a:cs typeface="Arial" charset="0"/>
              </a:rPr>
              <a:t>three </a:t>
            </a:r>
            <a:r>
              <a:rPr lang="en-US" altLang="en-US" dirty="0">
                <a:latin typeface="Arial" charset="0"/>
                <a:cs typeface="Arial" charset="0"/>
              </a:rPr>
              <a:t>complex numbers </a:t>
            </a:r>
            <a:r>
              <a:rPr lang="en-US" altLang="en-US" sz="2000" i="1" dirty="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such that </a:t>
            </a:r>
            <a:r>
              <a:rPr lang="en-US" altLang="en-US" sz="2000" i="1" dirty="0" smtClean="0">
                <a:latin typeface="Times New Roman" panose="02020603050405020304" pitchFamily="18" charset="0"/>
                <a:cs typeface="Times New Roman" panose="02020603050405020304" pitchFamily="18" charset="0"/>
              </a:rPr>
              <a:t>z</a:t>
            </a:r>
            <a:r>
              <a:rPr lang="en-US" altLang="en-US" sz="2000" baseline="30000" dirty="0" smtClean="0">
                <a:latin typeface="Times New Roman" pitchFamily="18" charset="0"/>
                <a:cs typeface="Arial" charset="0"/>
              </a:rPr>
              <a:t>3</a:t>
            </a:r>
            <a:r>
              <a:rPr lang="en-US" altLang="en-US" sz="2000" dirty="0" smtClean="0">
                <a:latin typeface="Times New Roman" pitchFamily="18" charset="0"/>
                <a:cs typeface="Arial" charset="0"/>
              </a:rPr>
              <a:t> </a:t>
            </a:r>
            <a:r>
              <a:rPr lang="en-US" altLang="en-US" sz="2000" dirty="0">
                <a:latin typeface="Times New Roman" pitchFamily="18" charset="0"/>
                <a:cs typeface="Arial" charset="0"/>
              </a:rPr>
              <a:t>= 1</a:t>
            </a:r>
            <a:endParaRPr lang="en-US" altLang="en-US" sz="2000" dirty="0" smtClean="0">
              <a:latin typeface="Arial" charset="0"/>
              <a:cs typeface="Arial" charset="0"/>
            </a:endParaRPr>
          </a:p>
        </p:txBody>
      </p:sp>
    </p:spTree>
    <p:extLst>
      <p:ext uri="{BB962C8B-B14F-4D97-AF65-F5344CB8AC3E}">
        <p14:creationId xmlns:p14="http://schemas.microsoft.com/office/powerpoint/2010/main" val="1588755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introduce the Fourier transform, we need a little information about complex numbers:</a:t>
            </a:r>
          </a:p>
          <a:p>
            <a:pPr lvl="1"/>
            <a:r>
              <a:rPr lang="en-US" altLang="en-US" dirty="0">
                <a:latin typeface="Arial" charset="0"/>
                <a:cs typeface="Arial" charset="0"/>
              </a:rPr>
              <a:t>There are </a:t>
            </a:r>
            <a:r>
              <a:rPr lang="en-US" altLang="en-US" dirty="0" smtClean="0">
                <a:latin typeface="Arial" charset="0"/>
                <a:cs typeface="Arial" charset="0"/>
              </a:rPr>
              <a:t>four complex </a:t>
            </a:r>
            <a:r>
              <a:rPr lang="en-US" altLang="en-US" dirty="0">
                <a:latin typeface="Arial" charset="0"/>
                <a:cs typeface="Arial" charset="0"/>
              </a:rPr>
              <a:t>numbers </a:t>
            </a:r>
            <a:r>
              <a:rPr lang="en-US" altLang="en-US" sz="2000" i="1" dirty="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such that </a:t>
            </a:r>
            <a:r>
              <a:rPr lang="en-US" altLang="en-US" sz="2000" i="1" dirty="0" smtClean="0">
                <a:latin typeface="Times New Roman" panose="02020603050405020304" pitchFamily="18" charset="0"/>
                <a:cs typeface="Times New Roman" panose="02020603050405020304" pitchFamily="18" charset="0"/>
              </a:rPr>
              <a:t>z</a:t>
            </a:r>
            <a:r>
              <a:rPr lang="en-US" altLang="en-US" sz="2000" baseline="30000" dirty="0" smtClean="0">
                <a:latin typeface="Times New Roman" pitchFamily="18" charset="0"/>
                <a:cs typeface="Arial" charset="0"/>
              </a:rPr>
              <a:t>4</a:t>
            </a:r>
            <a:r>
              <a:rPr lang="en-US" altLang="en-US" sz="2000" dirty="0" smtClean="0">
                <a:latin typeface="Times New Roman" pitchFamily="18" charset="0"/>
                <a:cs typeface="Arial" charset="0"/>
              </a:rPr>
              <a:t> </a:t>
            </a:r>
            <a:r>
              <a:rPr lang="en-US" altLang="en-US" sz="2000" dirty="0">
                <a:latin typeface="Times New Roman" pitchFamily="18" charset="0"/>
                <a:cs typeface="Arial" charset="0"/>
              </a:rPr>
              <a:t>= 1</a:t>
            </a:r>
            <a:endParaRPr lang="en-US" altLang="en-US" sz="2000" dirty="0">
              <a:latin typeface="Arial" charset="0"/>
              <a:cs typeface="Arial" charset="0"/>
            </a:endParaRPr>
          </a:p>
        </p:txBody>
      </p:sp>
    </p:spTree>
    <p:extLst>
      <p:ext uri="{BB962C8B-B14F-4D97-AF65-F5344CB8AC3E}">
        <p14:creationId xmlns:p14="http://schemas.microsoft.com/office/powerpoint/2010/main" val="2001050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introduce the Fourier transform, we need a little information about complex numbers:</a:t>
            </a:r>
          </a:p>
          <a:p>
            <a:pPr lvl="1"/>
            <a:r>
              <a:rPr lang="en-US" altLang="en-US" dirty="0">
                <a:latin typeface="Arial" charset="0"/>
                <a:cs typeface="Arial" charset="0"/>
              </a:rPr>
              <a:t>There are </a:t>
            </a:r>
            <a:r>
              <a:rPr lang="en-US" altLang="en-US" dirty="0" smtClean="0">
                <a:latin typeface="Arial" charset="0"/>
                <a:cs typeface="Arial" charset="0"/>
              </a:rPr>
              <a:t>five </a:t>
            </a:r>
            <a:r>
              <a:rPr lang="en-US" altLang="en-US" dirty="0">
                <a:latin typeface="Arial" charset="0"/>
                <a:cs typeface="Arial" charset="0"/>
              </a:rPr>
              <a:t>complex numbers </a:t>
            </a:r>
            <a:r>
              <a:rPr lang="en-US" altLang="en-US" sz="2000" i="1" dirty="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such that </a:t>
            </a:r>
            <a:r>
              <a:rPr lang="en-US" altLang="en-US" sz="2000" i="1" dirty="0" smtClean="0">
                <a:latin typeface="Times New Roman" panose="02020603050405020304" pitchFamily="18" charset="0"/>
                <a:cs typeface="Times New Roman" panose="02020603050405020304" pitchFamily="18" charset="0"/>
              </a:rPr>
              <a:t>z</a:t>
            </a:r>
            <a:r>
              <a:rPr lang="en-US" altLang="en-US" sz="2000" baseline="30000" dirty="0" smtClean="0">
                <a:latin typeface="Times New Roman" pitchFamily="18" charset="0"/>
                <a:cs typeface="Arial" charset="0"/>
              </a:rPr>
              <a:t>5</a:t>
            </a:r>
            <a:r>
              <a:rPr lang="en-US" altLang="en-US" sz="2000" dirty="0" smtClean="0">
                <a:latin typeface="Times New Roman" pitchFamily="18" charset="0"/>
                <a:cs typeface="Arial" charset="0"/>
              </a:rPr>
              <a:t> </a:t>
            </a:r>
            <a:r>
              <a:rPr lang="en-US" altLang="en-US" sz="2000" dirty="0">
                <a:latin typeface="Times New Roman" pitchFamily="18" charset="0"/>
                <a:cs typeface="Arial" charset="0"/>
              </a:rPr>
              <a:t>= 1</a:t>
            </a:r>
            <a:endParaRPr lang="en-US" altLang="en-US" sz="2000" dirty="0">
              <a:latin typeface="Arial" charset="0"/>
              <a:cs typeface="Arial" charset="0"/>
            </a:endParaRPr>
          </a:p>
        </p:txBody>
      </p:sp>
    </p:spTree>
    <p:extLst>
      <p:ext uri="{BB962C8B-B14F-4D97-AF65-F5344CB8AC3E}">
        <p14:creationId xmlns:p14="http://schemas.microsoft.com/office/powerpoint/2010/main" val="1900970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introduce the Fourier transform, we need a little information about complex numbers:</a:t>
            </a:r>
          </a:p>
          <a:p>
            <a:pPr lvl="1"/>
            <a:r>
              <a:rPr lang="en-US" altLang="en-US" dirty="0">
                <a:latin typeface="Arial" charset="0"/>
                <a:cs typeface="Arial" charset="0"/>
              </a:rPr>
              <a:t>There are </a:t>
            </a:r>
            <a:r>
              <a:rPr lang="en-US" altLang="en-US" dirty="0" smtClean="0">
                <a:latin typeface="Arial" charset="0"/>
                <a:cs typeface="Arial" charset="0"/>
              </a:rPr>
              <a:t>eight </a:t>
            </a:r>
            <a:r>
              <a:rPr lang="en-US" altLang="en-US" dirty="0">
                <a:latin typeface="Arial" charset="0"/>
                <a:cs typeface="Arial" charset="0"/>
              </a:rPr>
              <a:t>complex numbers </a:t>
            </a:r>
            <a:r>
              <a:rPr lang="en-US" altLang="en-US" sz="2000" i="1" dirty="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such that </a:t>
            </a:r>
            <a:r>
              <a:rPr lang="en-US" altLang="en-US" sz="2000" i="1" dirty="0" smtClean="0">
                <a:latin typeface="Times New Roman" panose="02020603050405020304" pitchFamily="18" charset="0"/>
                <a:cs typeface="Times New Roman" panose="02020603050405020304" pitchFamily="18" charset="0"/>
              </a:rPr>
              <a:t>z</a:t>
            </a:r>
            <a:r>
              <a:rPr lang="en-US" altLang="en-US" sz="2000" baseline="30000" dirty="0" smtClean="0">
                <a:latin typeface="Times New Roman" pitchFamily="18" charset="0"/>
                <a:cs typeface="Arial" charset="0"/>
              </a:rPr>
              <a:t>8</a:t>
            </a:r>
            <a:r>
              <a:rPr lang="en-US" altLang="en-US" sz="2000" dirty="0" smtClean="0">
                <a:latin typeface="Times New Roman" pitchFamily="18" charset="0"/>
                <a:cs typeface="Arial" charset="0"/>
              </a:rPr>
              <a:t> </a:t>
            </a:r>
            <a:r>
              <a:rPr lang="en-US" altLang="en-US" sz="2000" dirty="0">
                <a:latin typeface="Times New Roman" pitchFamily="18" charset="0"/>
                <a:cs typeface="Arial" charset="0"/>
              </a:rPr>
              <a:t>= </a:t>
            </a:r>
            <a:r>
              <a:rPr lang="en-US" altLang="en-US" sz="2000" dirty="0" smtClean="0">
                <a:latin typeface="Times New Roman" pitchFamily="18" charset="0"/>
                <a:cs typeface="Arial" charset="0"/>
              </a:rPr>
              <a:t>1</a:t>
            </a:r>
            <a:endParaRPr lang="en-US" altLang="en-US" sz="2000" dirty="0" smtClean="0">
              <a:latin typeface="Arial" charset="0"/>
              <a:cs typeface="Arial" charset="0"/>
            </a:endParaRPr>
          </a:p>
          <a:p>
            <a:pPr lvl="1"/>
            <a:r>
              <a:rPr lang="en-US" altLang="en-US" dirty="0" smtClean="0">
                <a:latin typeface="Arial" charset="0"/>
                <a:cs typeface="Arial" charset="0"/>
              </a:rPr>
              <a:t>These are also known as the </a:t>
            </a:r>
            <a:r>
              <a:rPr lang="en-US" altLang="en-US" i="1" dirty="0" smtClean="0">
                <a:latin typeface="Arial" charset="0"/>
                <a:cs typeface="Arial" charset="0"/>
              </a:rPr>
              <a:t>eighth roots of unity</a:t>
            </a:r>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That root with the smallest non-zero angle is</a:t>
            </a:r>
            <a:br>
              <a:rPr lang="en-US" altLang="en-US" dirty="0" smtClean="0">
                <a:latin typeface="Arial" charset="0"/>
                <a:cs typeface="Arial" charset="0"/>
              </a:rPr>
            </a:br>
            <a:r>
              <a:rPr lang="en-US" altLang="en-US" dirty="0" smtClean="0">
                <a:latin typeface="Arial" charset="0"/>
                <a:cs typeface="Arial" charset="0"/>
              </a:rPr>
              <a:t>said to be the </a:t>
            </a:r>
            <a:r>
              <a:rPr lang="en-US" altLang="en-US" i="1" dirty="0" smtClean="0">
                <a:latin typeface="Arial" charset="0"/>
                <a:cs typeface="Arial" charset="0"/>
              </a:rPr>
              <a:t>eighth principle root of unity</a:t>
            </a:r>
            <a:endParaRPr lang="en-US" altLang="en-US" dirty="0" smtClean="0">
              <a:latin typeface="Arial" charset="0"/>
              <a:cs typeface="Arial" charset="0"/>
            </a:endParaRPr>
          </a:p>
          <a:p>
            <a:pPr marL="457200" lvl="1" indent="0">
              <a:buNone/>
            </a:pPr>
            <a:endParaRPr lang="en-US" altLang="en-US" dirty="0">
              <a:latin typeface="Arial" charset="0"/>
              <a:cs typeface="Arial" charset="0"/>
            </a:endParaRPr>
          </a:p>
          <a:p>
            <a:pPr lvl="1"/>
            <a:endParaRPr lang="en-US" altLang="en-US" dirty="0">
              <a:latin typeface="Arial" charset="0"/>
              <a:cs typeface="Arial" charset="0"/>
            </a:endParaRPr>
          </a:p>
        </p:txBody>
      </p:sp>
      <p:sp>
        <p:nvSpPr>
          <p:cNvPr id="2" name="Oval 1"/>
          <p:cNvSpPr/>
          <p:nvPr/>
        </p:nvSpPr>
        <p:spPr>
          <a:xfrm>
            <a:off x="7653486" y="3068960"/>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68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dimensions, the</a:t>
            </a:r>
            <a:endParaRPr lang="en-US" altLang="en-US" dirty="0">
              <a:latin typeface="Arial" charset="0"/>
              <a:cs typeface="Arial" charset="0"/>
            </a:endParaRPr>
          </a:p>
          <a:p>
            <a:pPr>
              <a:buFont typeface="Arial" charset="0"/>
              <a:buNone/>
            </a:pPr>
            <a:r>
              <a:rPr lang="en-US" altLang="en-US" dirty="0" smtClean="0">
                <a:latin typeface="Arial" charset="0"/>
                <a:cs typeface="Arial" charset="0"/>
              </a:rPr>
              <a:t>	Fourier transform matrix is</a:t>
            </a:r>
          </a:p>
          <a:p>
            <a:endParaRPr lang="en-US" altLang="en-US" dirty="0" smtClean="0">
              <a:latin typeface="Arial" charset="0"/>
              <a:cs typeface="Arial" charset="0"/>
            </a:endParaRPr>
          </a:p>
          <a:p>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r>
              <a:rPr lang="en-US" altLang="en-US" dirty="0" smtClean="0">
                <a:latin typeface="Arial" charset="0"/>
                <a:cs typeface="Arial" charset="0"/>
              </a:rPr>
              <a:t>	where </a:t>
            </a:r>
            <a:r>
              <a:rPr lang="en-US" altLang="en-US" i="1" dirty="0" smtClean="0">
                <a:latin typeface="Symbol" pitchFamily="18" charset="2"/>
                <a:cs typeface="Arial" charset="0"/>
              </a:rPr>
              <a:t>w</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e</a:t>
            </a:r>
            <a:r>
              <a:rPr lang="en-US" altLang="en-US" baseline="30000" dirty="0" smtClean="0">
                <a:latin typeface="Times New Roman" pitchFamily="18" charset="0"/>
                <a:cs typeface="Arial" charset="0"/>
              </a:rPr>
              <a:t>–2</a:t>
            </a:r>
            <a:r>
              <a:rPr lang="en-US" altLang="en-US" baseline="30000" dirty="0" smtClean="0">
                <a:latin typeface="Symbol" pitchFamily="18" charset="2"/>
                <a:cs typeface="Arial" charset="0"/>
              </a:rPr>
              <a:t>p</a:t>
            </a:r>
            <a:r>
              <a:rPr lang="en-US" altLang="en-US" i="1" baseline="30000" dirty="0" smtClean="0">
                <a:latin typeface="Times New Roman" pitchFamily="18" charset="0"/>
                <a:cs typeface="Arial" charset="0"/>
              </a:rPr>
              <a:t>j</a:t>
            </a:r>
            <a:r>
              <a:rPr lang="en-US" altLang="en-US" baseline="30000" dirty="0" smtClean="0">
                <a:latin typeface="Times New Roman" pitchFamily="18" charset="0"/>
                <a:cs typeface="Arial" charset="0"/>
              </a:rPr>
              <a:t>/</a:t>
            </a:r>
            <a:r>
              <a:rPr lang="en-US" altLang="en-US" i="1" baseline="30000" dirty="0" smtClean="0">
                <a:latin typeface="Times New Roman" pitchFamily="18" charset="0"/>
                <a:cs typeface="Arial" charset="0"/>
              </a:rPr>
              <a:t>n </a:t>
            </a:r>
            <a:r>
              <a:rPr lang="en-US" altLang="en-US" dirty="0" smtClean="0">
                <a:latin typeface="Arial" charset="0"/>
                <a:cs typeface="Arial" charset="0"/>
              </a:rPr>
              <a:t> is the conjugate </a:t>
            </a:r>
            <a:r>
              <a:rPr lang="en-US" altLang="en-US" i="1" dirty="0" smtClean="0">
                <a:latin typeface="Times New Roman" pitchFamily="18" charset="0"/>
                <a:cs typeface="Arial" charset="0"/>
              </a:rPr>
              <a:t>n</a:t>
            </a:r>
            <a:r>
              <a:rPr lang="en-US" altLang="en-US" baseline="30000" dirty="0" smtClean="0">
                <a:latin typeface="Arial" charset="0"/>
                <a:cs typeface="Arial" charset="0"/>
              </a:rPr>
              <a:t>th</a:t>
            </a:r>
            <a:r>
              <a:rPr lang="en-US" altLang="en-US" dirty="0" smtClean="0">
                <a:latin typeface="Arial" charset="0"/>
                <a:cs typeface="Arial" charset="0"/>
              </a:rPr>
              <a:t> principal root of unity</a:t>
            </a:r>
          </a:p>
          <a:p>
            <a:pPr>
              <a:buFont typeface="Arial" charset="0"/>
              <a:buNone/>
            </a:pPr>
            <a:endParaRPr lang="en-US" altLang="en-US" dirty="0" smtClean="0">
              <a:latin typeface="Arial" charset="0"/>
              <a:cs typeface="Arial" charset="0"/>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1322330942"/>
              </p:ext>
            </p:extLst>
          </p:nvPr>
        </p:nvGraphicFramePr>
        <p:xfrm>
          <a:off x="3914403" y="1412776"/>
          <a:ext cx="4747465" cy="2323306"/>
        </p:xfrm>
        <a:graphic>
          <a:graphicData uri="http://schemas.openxmlformats.org/presentationml/2006/ole">
            <mc:AlternateContent xmlns:mc="http://schemas.openxmlformats.org/markup-compatibility/2006">
              <mc:Choice xmlns:v="urn:schemas-microsoft-com:vml" Requires="v">
                <p:oleObj spid="_x0000_s62482" name="Equation" r:id="rId4" imgW="2806560" imgH="1371600" progId="Equation.3">
                  <p:embed/>
                </p:oleObj>
              </mc:Choice>
              <mc:Fallback>
                <p:oleObj name="Equation" r:id="rId4" imgW="280656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403" y="1412776"/>
                        <a:ext cx="4747465" cy="232330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83969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the matrix for the Fourier transform for 4-dimensions is</a:t>
            </a:r>
          </a:p>
          <a:p>
            <a:endParaRPr lang="en-US" altLang="en-US" dirty="0" smtClean="0">
              <a:latin typeface="Arial" charset="0"/>
              <a:cs typeface="Arial" charset="0"/>
            </a:endParaRPr>
          </a:p>
          <a:p>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a:latin typeface="Arial" charset="0"/>
              <a:cs typeface="Arial" charset="0"/>
            </a:endParaRPr>
          </a:p>
          <a:p>
            <a:pPr>
              <a:buFontTx/>
              <a:buNone/>
            </a:pPr>
            <a:r>
              <a:rPr lang="en-US" altLang="en-US" dirty="0" smtClean="0">
                <a:latin typeface="Arial" charset="0"/>
                <a:cs typeface="Arial" charset="0"/>
              </a:rPr>
              <a:t>	Here, </a:t>
            </a:r>
            <a:r>
              <a:rPr lang="en-US" altLang="en-US" i="1" dirty="0" smtClean="0">
                <a:latin typeface="Symbol" pitchFamily="18" charset="2"/>
                <a:cs typeface="Arial" charset="0"/>
              </a:rPr>
              <a:t>w</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j</a:t>
            </a:r>
            <a:r>
              <a:rPr lang="en-US" altLang="en-US" i="1" baseline="30000" dirty="0" smtClean="0">
                <a:latin typeface="Times New Roman" pitchFamily="18" charset="0"/>
                <a:cs typeface="Arial" charset="0"/>
              </a:rPr>
              <a:t> </a:t>
            </a:r>
            <a:r>
              <a:rPr lang="en-US" altLang="en-US" dirty="0" smtClean="0">
                <a:latin typeface="Arial" charset="0"/>
                <a:cs typeface="Arial" charset="0"/>
              </a:rPr>
              <a:t> is the conjugate </a:t>
            </a:r>
            <a:r>
              <a:rPr lang="en-US" altLang="en-US" dirty="0" smtClean="0">
                <a:latin typeface="Times New Roman" pitchFamily="18" charset="0"/>
                <a:cs typeface="Arial" charset="0"/>
              </a:rPr>
              <a:t>4</a:t>
            </a:r>
            <a:r>
              <a:rPr lang="en-US" altLang="en-US" baseline="30000" dirty="0" smtClean="0">
                <a:latin typeface="Arial" charset="0"/>
                <a:cs typeface="Arial" charset="0"/>
              </a:rPr>
              <a:t>th</a:t>
            </a:r>
            <a:r>
              <a:rPr lang="en-US" altLang="en-US" dirty="0" smtClean="0">
                <a:latin typeface="Arial" charset="0"/>
                <a:cs typeface="Arial" charset="0"/>
              </a:rPr>
              <a:t> principal root of unity</a:t>
            </a:r>
          </a:p>
          <a:p>
            <a:pPr>
              <a:buFontTx/>
              <a:buNone/>
            </a:pPr>
            <a:endParaRPr lang="en-US" altLang="en-US" dirty="0">
              <a:latin typeface="Arial" charset="0"/>
              <a:cs typeface="Arial" charset="0"/>
            </a:endParaRPr>
          </a:p>
          <a:p>
            <a:pPr>
              <a:buFontTx/>
              <a:buNone/>
            </a:pPr>
            <a:r>
              <a:rPr lang="en-US" altLang="en-US" dirty="0" smtClean="0">
                <a:latin typeface="Arial" charset="0"/>
                <a:cs typeface="Arial" charset="0"/>
              </a:rPr>
              <a:t>	Note that:</a:t>
            </a:r>
          </a:p>
          <a:p>
            <a:pPr lvl="1"/>
            <a:r>
              <a:rPr lang="en-US" altLang="en-US" dirty="0" smtClean="0">
                <a:latin typeface="Arial" charset="0"/>
                <a:cs typeface="Arial" charset="0"/>
              </a:rPr>
              <a:t>The matrix is symmetric</a:t>
            </a:r>
          </a:p>
          <a:p>
            <a:pPr lvl="1"/>
            <a:r>
              <a:rPr lang="en-US" altLang="en-US" dirty="0" smtClean="0">
                <a:latin typeface="Arial" charset="0"/>
                <a:cs typeface="Arial" charset="0"/>
              </a:rPr>
              <a:t>All the column/row vectors are orthogonal</a:t>
            </a:r>
          </a:p>
          <a:p>
            <a:pPr lvl="1"/>
            <a:r>
              <a:rPr lang="en-US" altLang="en-US" dirty="0" smtClean="0">
                <a:latin typeface="Arial" charset="0"/>
                <a:cs typeface="Arial" charset="0"/>
              </a:rPr>
              <a:t>These create a orthogonal basis for </a:t>
            </a:r>
            <a:r>
              <a:rPr lang="en-US" altLang="en-US" b="1" dirty="0" smtClean="0">
                <a:latin typeface="Times New Roman" panose="02020603050405020304" pitchFamily="18" charset="0"/>
                <a:cs typeface="Times New Roman" panose="02020603050405020304" pitchFamily="18" charset="0"/>
              </a:rPr>
              <a:t>C</a:t>
            </a:r>
            <a:r>
              <a:rPr lang="en-US" altLang="en-US" baseline="30000" dirty="0" smtClean="0">
                <a:latin typeface="Times New Roman" panose="02020603050405020304" pitchFamily="18" charset="0"/>
                <a:cs typeface="Times New Roman" panose="02020603050405020304" pitchFamily="18" charset="0"/>
              </a:rPr>
              <a:t>4</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416735235"/>
              </p:ext>
            </p:extLst>
          </p:nvPr>
        </p:nvGraphicFramePr>
        <p:xfrm>
          <a:off x="3707904" y="2109217"/>
          <a:ext cx="1952625" cy="1247775"/>
        </p:xfrm>
        <a:graphic>
          <a:graphicData uri="http://schemas.openxmlformats.org/presentationml/2006/ole">
            <mc:AlternateContent xmlns:mc="http://schemas.openxmlformats.org/markup-compatibility/2006">
              <mc:Choice xmlns:v="urn:schemas-microsoft-com:vml" Requires="v">
                <p:oleObj spid="_x0000_s63504" name="Equation" r:id="rId4" imgW="1333440" imgH="850680" progId="Equation.DSMT4">
                  <p:embed/>
                </p:oleObj>
              </mc:Choice>
              <mc:Fallback>
                <p:oleObj name="Equation" r:id="rId4" imgW="1333440" imgH="850680" progId="Equation.DSMT4">
                  <p:embed/>
                  <p:pic>
                    <p:nvPicPr>
                      <p:cNvPr id="0" name=""/>
                      <p:cNvPicPr>
                        <a:picLocks noChangeAspect="1" noChangeArrowheads="1"/>
                      </p:cNvPicPr>
                      <p:nvPr/>
                    </p:nvPicPr>
                    <p:blipFill>
                      <a:blip r:embed="rId5"/>
                      <a:srcRect/>
                      <a:stretch>
                        <a:fillRect/>
                      </a:stretch>
                    </p:blipFill>
                    <p:spPr bwMode="auto">
                      <a:xfrm>
                        <a:off x="3707904" y="2109217"/>
                        <a:ext cx="1952625"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895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Discrete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Any matrix-vector multiplication is usually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Arial" charset="0"/>
              <a:cs typeface="Arial" charset="0"/>
            </a:endParaRPr>
          </a:p>
          <a:p>
            <a:pPr lvl="1"/>
            <a:r>
              <a:rPr lang="en-US" altLang="en-US" dirty="0" smtClean="0">
                <a:latin typeface="Arial" charset="0"/>
                <a:cs typeface="Arial" charset="0"/>
              </a:rPr>
              <a:t>The discrete Fourier transform is a useful tool in all fields of engineering</a:t>
            </a:r>
          </a:p>
          <a:p>
            <a:pPr lvl="1"/>
            <a:r>
              <a:rPr lang="en-US" altLang="en-US" dirty="0" smtClean="0">
                <a:latin typeface="Arial" charset="0"/>
                <a:cs typeface="Arial" charset="0"/>
              </a:rPr>
              <a:t>In general, it is not possible to speed up a matrix-vector multiplication</a:t>
            </a:r>
          </a:p>
          <a:p>
            <a:pPr lvl="1"/>
            <a:r>
              <a:rPr lang="en-US" altLang="en-US" dirty="0" smtClean="0">
                <a:latin typeface="Arial" charset="0"/>
                <a:cs typeface="Arial" charset="0"/>
              </a:rPr>
              <a:t>In this case, however, the matrix has a peculiar </a:t>
            </a:r>
            <a:r>
              <a:rPr lang="en-US" altLang="en-US" i="1" dirty="0" smtClean="0">
                <a:latin typeface="Arial" charset="0"/>
                <a:cs typeface="Arial" charset="0"/>
              </a:rPr>
              <a:t>shape</a:t>
            </a:r>
            <a:endParaRPr lang="en-US" altLang="en-US" dirty="0" smtClean="0">
              <a:latin typeface="Arial" charset="0"/>
              <a:cs typeface="Arial" charset="0"/>
            </a:endParaRPr>
          </a:p>
          <a:p>
            <a:pPr lvl="2"/>
            <a:r>
              <a:rPr lang="en-US" altLang="en-US" dirty="0" smtClean="0">
                <a:latin typeface="Arial" charset="0"/>
                <a:cs typeface="Arial" charset="0"/>
              </a:rPr>
              <a:t>That of a very special </a:t>
            </a:r>
            <a:r>
              <a:rPr lang="en-US" altLang="en-US" dirty="0" err="1" smtClean="0">
                <a:latin typeface="Arial" charset="0"/>
                <a:cs typeface="Arial" charset="0"/>
              </a:rPr>
              <a:t>Vandermonde</a:t>
            </a:r>
            <a:r>
              <a:rPr lang="en-US" altLang="en-US" dirty="0" smtClean="0">
                <a:latin typeface="Arial" charset="0"/>
                <a:cs typeface="Arial" charset="0"/>
              </a:rPr>
              <a:t> matrix</a:t>
            </a:r>
          </a:p>
        </p:txBody>
      </p:sp>
    </p:spTree>
    <p:extLst>
      <p:ext uri="{BB962C8B-B14F-4D97-AF65-F5344CB8AC3E}">
        <p14:creationId xmlns:p14="http://schemas.microsoft.com/office/powerpoint/2010/main" val="231063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409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just using a divide-and-conquer algorithm does not solely determine the run time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must also consider</a:t>
            </a:r>
          </a:p>
          <a:p>
            <a:pPr lvl="1"/>
            <a:r>
              <a:rPr lang="en-US" altLang="en-US" dirty="0" smtClean="0">
                <a:latin typeface="Arial" charset="0"/>
                <a:cs typeface="Arial" charset="0"/>
              </a:rPr>
              <a:t>The effort required to divide the problem into two sub-problems</a:t>
            </a:r>
          </a:p>
          <a:p>
            <a:pPr lvl="1"/>
            <a:r>
              <a:rPr lang="en-US" altLang="en-US" dirty="0" smtClean="0">
                <a:latin typeface="Arial" charset="0"/>
                <a:cs typeface="Arial" charset="0"/>
              </a:rPr>
              <a:t>The effort required to combine the two solutions to the sub-problems</a:t>
            </a:r>
          </a:p>
        </p:txBody>
      </p:sp>
    </p:spTree>
    <p:extLst>
      <p:ext uri="{BB962C8B-B14F-4D97-AF65-F5344CB8AC3E}">
        <p14:creationId xmlns:p14="http://schemas.microsoft.com/office/powerpoint/2010/main" val="3898043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We </a:t>
            </a:r>
            <a:r>
              <a:rPr lang="en-US" altLang="en-US" dirty="0">
                <a:latin typeface="Arial" charset="0"/>
                <a:cs typeface="Arial" charset="0"/>
              </a:rPr>
              <a:t>will now look at the Cooley–</a:t>
            </a:r>
            <a:r>
              <a:rPr lang="en-US" altLang="en-US" dirty="0" err="1">
                <a:latin typeface="Arial" charset="0"/>
                <a:cs typeface="Arial" charset="0"/>
              </a:rPr>
              <a:t>Tukey</a:t>
            </a:r>
            <a:r>
              <a:rPr lang="en-US" altLang="en-US" dirty="0">
                <a:latin typeface="Arial" charset="0"/>
                <a:cs typeface="Arial" charset="0"/>
              </a:rPr>
              <a:t> </a:t>
            </a:r>
            <a:r>
              <a:rPr lang="en-US" altLang="en-US" dirty="0" smtClean="0">
                <a:latin typeface="Arial" charset="0"/>
                <a:cs typeface="Arial" charset="0"/>
              </a:rPr>
              <a:t>algorithm for calculating the discrete Fourier transform</a:t>
            </a:r>
          </a:p>
          <a:p>
            <a:pPr lvl="1">
              <a:tabLst>
                <a:tab pos="361950" algn="l"/>
              </a:tabLst>
            </a:pPr>
            <a:r>
              <a:rPr lang="en-US" altLang="en-US" dirty="0" smtClean="0">
                <a:latin typeface="Arial" charset="0"/>
                <a:cs typeface="Arial" charset="0"/>
              </a:rPr>
              <a:t>This </a:t>
            </a:r>
            <a:r>
              <a:rPr lang="en-US" altLang="en-US" i="1" dirty="0" smtClean="0">
                <a:latin typeface="Arial" charset="0"/>
                <a:cs typeface="Arial" charset="0"/>
              </a:rPr>
              <a:t>fast </a:t>
            </a:r>
            <a:r>
              <a:rPr lang="en-US" altLang="en-US" dirty="0" smtClean="0">
                <a:latin typeface="Arial" charset="0"/>
                <a:cs typeface="Arial" charset="0"/>
              </a:rPr>
              <a:t>transform can only be applied the dimension is a power of two</a:t>
            </a:r>
          </a:p>
          <a:p>
            <a:pPr lvl="1">
              <a:tabLst>
                <a:tab pos="361950" algn="l"/>
              </a:tabLst>
            </a:pPr>
            <a:r>
              <a:rPr lang="en-US" altLang="en-US" dirty="0" smtClean="0">
                <a:latin typeface="Arial" charset="0"/>
                <a:cs typeface="Arial" charset="0"/>
              </a:rPr>
              <a:t>We will look at the </a:t>
            </a:r>
            <a:r>
              <a:rPr lang="en-US" altLang="en-US" dirty="0" smtClean="0">
                <a:latin typeface="Times New Roman" panose="02020603050405020304" pitchFamily="18" charset="0"/>
                <a:cs typeface="Times New Roman" panose="02020603050405020304" pitchFamily="18" charset="0"/>
              </a:rPr>
              <a:t>8</a:t>
            </a:r>
            <a:r>
              <a:rPr lang="en-US" altLang="en-US" dirty="0" smtClean="0">
                <a:latin typeface="Arial" charset="0"/>
                <a:cs typeface="Arial" charset="0"/>
              </a:rPr>
              <a:t>-dimensional transform matrix</a:t>
            </a:r>
          </a:p>
          <a:p>
            <a:pPr lvl="1">
              <a:tabLst>
                <a:tab pos="361950" algn="l"/>
              </a:tabLst>
            </a:pPr>
            <a:endParaRPr lang="en-US" altLang="en-US" sz="1100" dirty="0">
              <a:latin typeface="Arial" charset="0"/>
              <a:cs typeface="Arial" charset="0"/>
            </a:endParaRPr>
          </a:p>
          <a:p>
            <a:pPr lvl="1">
              <a:tabLst>
                <a:tab pos="361950" algn="l"/>
              </a:tabLst>
            </a:pPr>
            <a:r>
              <a:rPr lang="en-US" altLang="en-US" dirty="0">
                <a:latin typeface="Arial" charset="0"/>
                <a:cs typeface="Arial" charset="0"/>
              </a:rPr>
              <a:t>The eighth conjugate root of unity </a:t>
            </a:r>
            <a:r>
              <a:rPr lang="en-US" altLang="en-US" dirty="0" smtClean="0">
                <a:latin typeface="Arial" charset="0"/>
                <a:cs typeface="Arial" charset="0"/>
              </a:rPr>
              <a:t>is</a:t>
            </a:r>
          </a:p>
          <a:p>
            <a:pPr lvl="1">
              <a:tabLst>
                <a:tab pos="361950" algn="l"/>
              </a:tabLst>
            </a:pPr>
            <a:endParaRPr lang="en-US" altLang="en-US" dirty="0">
              <a:latin typeface="Arial" charset="0"/>
              <a:cs typeface="Arial" charset="0"/>
            </a:endParaRPr>
          </a:p>
          <a:p>
            <a:pPr lvl="1">
              <a:tabLst>
                <a:tab pos="361950" algn="l"/>
              </a:tabLst>
            </a:pPr>
            <a:r>
              <a:rPr lang="en-US" altLang="en-US" dirty="0" smtClean="0">
                <a:latin typeface="Arial" charset="0"/>
                <a:cs typeface="Arial" charset="0"/>
              </a:rPr>
              <a:t>Note that </a:t>
            </a:r>
            <a:r>
              <a:rPr lang="en-US" altLang="en-US" i="1" dirty="0" smtClean="0">
                <a:latin typeface="Symbol" panose="05050102010706020507" pitchFamily="18" charset="2"/>
                <a:cs typeface="Times New Roman" panose="02020603050405020304" pitchFamily="18" charset="0"/>
              </a:rPr>
              <a:t>w</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Times New Roman" panose="02020603050405020304" pitchFamily="18" charset="0"/>
                <a:cs typeface="Times New Roman" panose="02020603050405020304" pitchFamily="18" charset="0"/>
              </a:rPr>
              <a:t>j</a:t>
            </a:r>
            <a:r>
              <a:rPr lang="en-US" altLang="en-US" dirty="0" smtClean="0">
                <a:latin typeface="Arial" charset="0"/>
                <a:cs typeface="Arial" charset="0"/>
              </a:rPr>
              <a:t>, </a:t>
            </a:r>
            <a:r>
              <a:rPr lang="en-US" altLang="en-US" i="1" dirty="0">
                <a:latin typeface="Symbol" panose="05050102010706020507" pitchFamily="18" charset="2"/>
                <a:cs typeface="Times New Roman" panose="02020603050405020304" pitchFamily="18" charset="0"/>
              </a:rPr>
              <a:t>w</a:t>
            </a:r>
            <a:r>
              <a:rPr lang="en-US" altLang="en-US" baseline="30000" dirty="0" smtClean="0">
                <a:latin typeface="Times New Roman" panose="02020603050405020304" pitchFamily="18" charset="0"/>
                <a:cs typeface="Times New Roman" panose="02020603050405020304" pitchFamily="18" charset="0"/>
              </a:rPr>
              <a:t>4</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a:t>
            </a:r>
            <a:r>
              <a:rPr lang="en-US" altLang="en-US" dirty="0" smtClean="0">
                <a:latin typeface="Arial" charset="0"/>
                <a:cs typeface="Arial" charset="0"/>
              </a:rPr>
              <a:t> and </a:t>
            </a:r>
            <a:r>
              <a:rPr lang="en-US" altLang="en-US" i="1" dirty="0">
                <a:latin typeface="Symbol" panose="05050102010706020507" pitchFamily="18" charset="2"/>
                <a:cs typeface="Times New Roman" panose="02020603050405020304" pitchFamily="18" charset="0"/>
              </a:rPr>
              <a:t>w</a:t>
            </a:r>
            <a:r>
              <a:rPr lang="en-US" altLang="en-US" baseline="30000" dirty="0" smtClean="0">
                <a:latin typeface="Times New Roman" panose="02020603050405020304" pitchFamily="18" charset="0"/>
                <a:cs typeface="Times New Roman" panose="02020603050405020304" pitchFamily="18" charset="0"/>
              </a:rPr>
              <a:t>8</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a:t>
            </a:r>
            <a:endParaRPr lang="en-US" altLang="en-US" dirty="0">
              <a:latin typeface="Times New Roman" panose="02020603050405020304" pitchFamily="18" charset="0"/>
              <a:cs typeface="Times New Roman" panose="02020603050405020304" pitchFamily="18" charset="0"/>
            </a:endParaRPr>
          </a:p>
          <a:p>
            <a:pPr lvl="1">
              <a:tabLst>
                <a:tab pos="361950" algn="l"/>
              </a:tabLst>
            </a:pPr>
            <a:endParaRPr lang="en-US" altLang="en-US" dirty="0">
              <a:latin typeface="Arial" charset="0"/>
              <a:cs typeface="Arial" charset="0"/>
            </a:endParaRPr>
          </a:p>
          <a:p>
            <a:pPr lvl="1">
              <a:tabLst>
                <a:tab pos="361950" algn="l"/>
              </a:tabLst>
            </a:pPr>
            <a:endParaRPr lang="en-US" altLang="en-US" dirty="0" smtClean="0">
              <a:latin typeface="Arial"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20622474"/>
              </p:ext>
            </p:extLst>
          </p:nvPr>
        </p:nvGraphicFramePr>
        <p:xfrm>
          <a:off x="5004048" y="2961382"/>
          <a:ext cx="1701800" cy="755650"/>
        </p:xfrm>
        <a:graphic>
          <a:graphicData uri="http://schemas.openxmlformats.org/presentationml/2006/ole">
            <mc:AlternateContent xmlns:mc="http://schemas.openxmlformats.org/markup-compatibility/2006">
              <mc:Choice xmlns:v="urn:schemas-microsoft-com:vml" Requires="v">
                <p:oleObj spid="_x0000_s65553" name="Equation" r:id="rId4" imgW="888840" imgH="393480" progId="Equation.DSMT4">
                  <p:embed/>
                </p:oleObj>
              </mc:Choice>
              <mc:Fallback>
                <p:oleObj name="Equation" r:id="rId4" imgW="8888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961382"/>
                        <a:ext cx="17018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3" descr="C:\Users\dwharder\Desktop\a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3789040"/>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53486" y="5924897"/>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62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This is the </a:t>
            </a:r>
            <a:r>
              <a:rPr lang="en-US" altLang="en-US" dirty="0">
                <a:latin typeface="Times New Roman" panose="02020603050405020304" pitchFamily="18" charset="0"/>
                <a:cs typeface="Times New Roman" panose="02020603050405020304" pitchFamily="18" charset="0"/>
              </a:rPr>
              <a:t>8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8</a:t>
            </a:r>
            <a:r>
              <a:rPr lang="en-US" altLang="en-US" dirty="0">
                <a:latin typeface="Arial" charset="0"/>
                <a:cs typeface="Arial" charset="0"/>
              </a:rPr>
              <a:t> Fourier transform </a:t>
            </a:r>
            <a:r>
              <a:rPr lang="en-US" altLang="en-US" dirty="0" smtClean="0">
                <a:latin typeface="Arial" charset="0"/>
                <a:cs typeface="Arial" charset="0"/>
              </a:rPr>
              <a:t>matrix</a:t>
            </a:r>
          </a:p>
          <a:p>
            <a:pPr lvl="1"/>
            <a:r>
              <a:rPr lang="en-CA" altLang="en-US" dirty="0" smtClean="0">
                <a:latin typeface="Arial" charset="0"/>
                <a:cs typeface="Arial" charset="0"/>
              </a:rPr>
              <a:t>We will write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0</a:t>
            </a:r>
            <a:r>
              <a:rPr lang="en-US" altLang="en-US" dirty="0" smtClean="0">
                <a:latin typeface="Times New Roman" panose="02020603050405020304" pitchFamily="18" charset="0"/>
                <a:cs typeface="Times New Roman" panose="02020603050405020304" pitchFamily="18" charset="0"/>
              </a:rPr>
              <a:t> </a:t>
            </a:r>
            <a:r>
              <a:rPr lang="en-CA" altLang="en-US" dirty="0" smtClean="0">
                <a:latin typeface="Arial" charset="0"/>
                <a:cs typeface="Arial" charset="0"/>
              </a:rPr>
              <a:t> instead of </a:t>
            </a:r>
            <a:r>
              <a:rPr lang="en-CA" altLang="en-US" dirty="0" smtClean="0">
                <a:latin typeface="Times New Roman" panose="02020603050405020304" pitchFamily="18" charset="0"/>
                <a:cs typeface="Times New Roman" panose="02020603050405020304" pitchFamily="18" charset="0"/>
              </a:rPr>
              <a:t>1</a:t>
            </a:r>
            <a:r>
              <a:rPr lang="en-CA" altLang="en-US" dirty="0" smtClean="0">
                <a:latin typeface="Arial" charset="0"/>
                <a:cs typeface="Arial" charset="0"/>
              </a:rPr>
              <a:t> so that we can see the pattern</a:t>
            </a:r>
          </a:p>
          <a:p>
            <a:pPr lvl="1"/>
            <a:r>
              <a:rPr lang="en-CA" altLang="en-US" dirty="0" smtClean="0">
                <a:latin typeface="Arial" charset="0"/>
                <a:cs typeface="Arial" charset="0"/>
              </a:rPr>
              <a:t>We will number the columns </a:t>
            </a:r>
            <a:r>
              <a:rPr lang="en-CA" altLang="en-US" dirty="0" smtClean="0">
                <a:latin typeface="Times New Roman" panose="02020603050405020304" pitchFamily="18" charset="0"/>
                <a:cs typeface="Times New Roman" panose="02020603050405020304" pitchFamily="18" charset="0"/>
              </a:rPr>
              <a:t>0, 1, 2, …, 7</a:t>
            </a:r>
            <a:endParaRPr lang="en-US" altLang="en-US" dirty="0">
              <a:latin typeface="Times New Roman" panose="02020603050405020304" pitchFamily="18" charset="0"/>
              <a:cs typeface="Times New Roman" panose="02020603050405020304" pitchFamily="18" charset="0"/>
            </a:endParaRPr>
          </a:p>
          <a:p>
            <a:pPr lvl="1"/>
            <a:endParaRPr lang="en-US" altLang="en-US" dirty="0" smtClean="0">
              <a:latin typeface="Arial" charset="0"/>
              <a:cs typeface="Arial"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782952069"/>
              </p:ext>
            </p:extLst>
          </p:nvPr>
        </p:nvGraphicFramePr>
        <p:xfrm>
          <a:off x="1831975" y="3190875"/>
          <a:ext cx="5446713" cy="3262313"/>
        </p:xfrm>
        <a:graphic>
          <a:graphicData uri="http://schemas.openxmlformats.org/presentationml/2006/ole">
            <mc:AlternateContent xmlns:mc="http://schemas.openxmlformats.org/markup-compatibility/2006">
              <mc:Choice xmlns:v="urn:schemas-microsoft-com:vml" Requires="v">
                <p:oleObj spid="_x0000_s40006" name="Equation" r:id="rId4" imgW="2844720" imgH="1701720" progId="Equation.DSMT4">
                  <p:embed/>
                </p:oleObj>
              </mc:Choice>
              <mc:Fallback>
                <p:oleObj name="Equation" r:id="rId4" imgW="2844720" imgH="1701720" progId="Equation.DSMT4">
                  <p:embed/>
                  <p:pic>
                    <p:nvPicPr>
                      <p:cNvPr id="0" name=""/>
                      <p:cNvPicPr>
                        <a:picLocks noChangeAspect="1" noChangeArrowheads="1"/>
                      </p:cNvPicPr>
                      <p:nvPr/>
                    </p:nvPicPr>
                    <p:blipFill>
                      <a:blip r:embed="rId5"/>
                      <a:srcRect/>
                      <a:stretch>
                        <a:fillRect/>
                      </a:stretch>
                    </p:blipFill>
                    <p:spPr bwMode="auto">
                      <a:xfrm>
                        <a:off x="1831975" y="3190875"/>
                        <a:ext cx="5446713" cy="3262313"/>
                      </a:xfrm>
                      <a:prstGeom prst="rect">
                        <a:avLst/>
                      </a:prstGeom>
                      <a:noFill/>
                      <a:ln>
                        <a:noFill/>
                      </a:ln>
                      <a:effectLs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71361046"/>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0007" name="Equation" r:id="rId6" imgW="520560" imgH="1688760" progId="Equation.DSMT4">
                  <p:embed/>
                </p:oleObj>
              </mc:Choice>
              <mc:Fallback>
                <p:oleObj name="Equation" r:id="rId6" imgW="520560" imgH="1688760" progId="Equation.DSMT4">
                  <p:embed/>
                  <p:pic>
                    <p:nvPicPr>
                      <p:cNvPr id="0" name="Object 2"/>
                      <p:cNvPicPr>
                        <a:picLocks noChangeAspect="1" noChangeArrowheads="1"/>
                      </p:cNvPicPr>
                      <p:nvPr/>
                    </p:nvPicPr>
                    <p:blipFill>
                      <a:blip r:embed="rId7"/>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1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Now by definition,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8</a:t>
            </a:r>
            <a:r>
              <a:rPr lang="en-US" altLang="en-US" dirty="0" smtClean="0">
                <a:latin typeface="Times New Roman" panose="02020603050405020304" pitchFamily="18" charset="0"/>
                <a:cs typeface="Times New Roman" panose="02020603050405020304" pitchFamily="18" charset="0"/>
              </a:rPr>
              <a:t> = 1</a:t>
            </a:r>
            <a:r>
              <a:rPr lang="en-US" altLang="en-US" dirty="0" smtClean="0">
                <a:latin typeface="Arial" charset="0"/>
                <a:cs typeface="Arial" charset="0"/>
              </a:rPr>
              <a:t>, so we can make some simplifications</a:t>
            </a:r>
          </a:p>
          <a:p>
            <a:pPr lvl="1"/>
            <a:r>
              <a:rPr lang="en-US" altLang="en-US" dirty="0" smtClean="0">
                <a:latin typeface="Arial" charset="0"/>
                <a:cs typeface="Arial" charset="0"/>
              </a:rPr>
              <a:t>For example,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14</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8 + 6</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8</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6</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6</a:t>
            </a:r>
            <a:endParaRPr lang="en-US" altLang="en-US" dirty="0" smtClean="0">
              <a:latin typeface="Arial" charset="0"/>
              <a:cs typeface="Arial" charset="0"/>
            </a:endParaRPr>
          </a:p>
          <a:p>
            <a:pPr lvl="1"/>
            <a:r>
              <a:rPr lang="en-US" altLang="en-US" dirty="0" smtClean="0">
                <a:latin typeface="Arial" charset="0"/>
                <a:cs typeface="Arial" charset="0"/>
              </a:rPr>
              <a:t>We may use, </a:t>
            </a:r>
            <a:r>
              <a:rPr lang="en-US" altLang="en-US" i="1" dirty="0" err="1" smtClean="0">
                <a:latin typeface="Symbol" panose="05050102010706020507" pitchFamily="18" charset="2"/>
                <a:cs typeface="Arial" charset="0"/>
              </a:rPr>
              <a:t>w</a:t>
            </a:r>
            <a:r>
              <a:rPr lang="en-US" altLang="en-US" i="1" baseline="30000" dirty="0" err="1" smtClean="0">
                <a:latin typeface="Times New Roman" panose="02020603050405020304" pitchFamily="18" charset="0"/>
                <a:cs typeface="Times New Roman" panose="02020603050405020304" pitchFamily="18" charset="0"/>
              </a:rPr>
              <a:t>n</a:t>
            </a:r>
            <a:r>
              <a:rPr lang="en-US" altLang="en-US" i="1" baseline="30000"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Symbol" panose="05050102010706020507" pitchFamily="18" charset="2"/>
                <a:cs typeface="Arial" charset="0"/>
              </a:rPr>
              <a:t>w</a:t>
            </a:r>
            <a:r>
              <a:rPr lang="en-US" altLang="en-US" i="1" baseline="30000" dirty="0" err="1" smtClean="0">
                <a:latin typeface="Times New Roman" panose="02020603050405020304" pitchFamily="18" charset="0"/>
                <a:cs typeface="Times New Roman" panose="02020603050405020304" pitchFamily="18" charset="0"/>
              </a:rPr>
              <a:t>n</a:t>
            </a:r>
            <a:r>
              <a:rPr lang="en-US" altLang="en-US" baseline="30000" dirty="0" smtClean="0">
                <a:latin typeface="Times New Roman" panose="02020603050405020304" pitchFamily="18" charset="0"/>
                <a:cs typeface="Times New Roman" panose="02020603050405020304" pitchFamily="18" charset="0"/>
              </a:rPr>
              <a:t> mod 8</a:t>
            </a:r>
            <a:endParaRPr lang="en-US" altLang="en-US" dirty="0">
              <a:latin typeface="Arial" charset="0"/>
              <a:cs typeface="Arial" charset="0"/>
            </a:endParaRPr>
          </a:p>
          <a:p>
            <a:pPr lvl="1"/>
            <a:r>
              <a:rPr lang="en-US" altLang="en-US" dirty="0" smtClean="0">
                <a:latin typeface="Arial" charset="0"/>
                <a:cs typeface="Arial" charset="0"/>
              </a:rPr>
              <a:t>For example,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49</a:t>
            </a:r>
            <a:r>
              <a:rPr lang="en-US" altLang="en-US" i="1" baseline="30000"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49 </a:t>
            </a:r>
            <a:r>
              <a:rPr lang="en-US" altLang="en-US" baseline="30000" dirty="0">
                <a:latin typeface="Times New Roman" panose="02020603050405020304" pitchFamily="18" charset="0"/>
                <a:cs typeface="Times New Roman" panose="02020603050405020304" pitchFamily="18" charset="0"/>
              </a:rPr>
              <a:t>mod </a:t>
            </a:r>
            <a:r>
              <a:rPr lang="en-US" altLang="en-US" baseline="30000" dirty="0" smtClean="0">
                <a:latin typeface="Times New Roman" panose="02020603050405020304" pitchFamily="18" charset="0"/>
                <a:cs typeface="Times New Roman" panose="02020603050405020304" pitchFamily="18" charset="0"/>
              </a:rPr>
              <a:t>8</a:t>
            </a:r>
            <a:r>
              <a:rPr lang="en-US" altLang="en-US" i="1" baseline="30000"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1</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i="1" dirty="0" smtClean="0">
              <a:latin typeface="Arial" charset="0"/>
              <a:cs typeface="Arial" charset="0"/>
            </a:endParaRPr>
          </a:p>
          <a:p>
            <a:pPr lvl="1"/>
            <a:endParaRPr lang="en-US" altLang="en-US" dirty="0" smtClean="0">
              <a:latin typeface="Arial" charset="0"/>
              <a:cs typeface="Arial"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349157353"/>
              </p:ext>
            </p:extLst>
          </p:nvPr>
        </p:nvGraphicFramePr>
        <p:xfrm>
          <a:off x="1831975" y="3190875"/>
          <a:ext cx="5446713" cy="3262313"/>
        </p:xfrm>
        <a:graphic>
          <a:graphicData uri="http://schemas.openxmlformats.org/presentationml/2006/ole">
            <mc:AlternateContent xmlns:mc="http://schemas.openxmlformats.org/markup-compatibility/2006">
              <mc:Choice xmlns:v="urn:schemas-microsoft-com:vml" Requires="v">
                <p:oleObj spid="_x0000_s58414" name="Equation" r:id="rId4" imgW="2844720" imgH="1701720" progId="Equation.DSMT4">
                  <p:embed/>
                </p:oleObj>
              </mc:Choice>
              <mc:Fallback>
                <p:oleObj name="Equation" r:id="rId4" imgW="2844720" imgH="1701720" progId="Equation.DSMT4">
                  <p:embed/>
                  <p:pic>
                    <p:nvPicPr>
                      <p:cNvPr id="0" name=""/>
                      <p:cNvPicPr>
                        <a:picLocks noChangeAspect="1" noChangeArrowheads="1"/>
                      </p:cNvPicPr>
                      <p:nvPr/>
                    </p:nvPicPr>
                    <p:blipFill>
                      <a:blip r:embed="rId5"/>
                      <a:srcRect/>
                      <a:stretch>
                        <a:fillRect/>
                      </a:stretch>
                    </p:blipFill>
                    <p:spPr bwMode="auto">
                      <a:xfrm>
                        <a:off x="1831975" y="3190875"/>
                        <a:ext cx="5446713" cy="3262313"/>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99222647"/>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58415" name="Equation" r:id="rId6" imgW="520560" imgH="1688760" progId="Equation.DSMT4">
                  <p:embed/>
                </p:oleObj>
              </mc:Choice>
              <mc:Fallback>
                <p:oleObj name="Equation" r:id="rId6" imgW="520560" imgH="16887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85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Now we’ve simplified the matrix with powers on the range </a:t>
            </a:r>
            <a:r>
              <a:rPr lang="en-US" altLang="en-US" dirty="0" smtClean="0">
                <a:latin typeface="Times New Roman" panose="02020603050405020304" pitchFamily="18" charset="0"/>
                <a:cs typeface="Times New Roman" panose="02020603050405020304" pitchFamily="18" charset="0"/>
              </a:rPr>
              <a:t>0</a:t>
            </a:r>
            <a:r>
              <a:rPr lang="en-US" altLang="en-US" dirty="0" smtClean="0">
                <a:latin typeface="Arial" charset="0"/>
                <a:cs typeface="Arial" charset="0"/>
              </a:rPr>
              <a:t> to </a:t>
            </a:r>
            <a:r>
              <a:rPr lang="en-US" altLang="en-US" dirty="0" smtClean="0">
                <a:latin typeface="Times New Roman" panose="02020603050405020304" pitchFamily="18" charset="0"/>
                <a:cs typeface="Times New Roman" panose="02020603050405020304" pitchFamily="18" charset="0"/>
              </a:rPr>
              <a:t>7</a:t>
            </a:r>
          </a:p>
        </p:txBody>
      </p:sp>
      <p:graphicFrame>
        <p:nvGraphicFramePr>
          <p:cNvPr id="6" name="Object 2"/>
          <p:cNvGraphicFramePr>
            <a:graphicFrameLocks noChangeAspect="1"/>
          </p:cNvGraphicFramePr>
          <p:nvPr>
            <p:extLst>
              <p:ext uri="{D42A27DB-BD31-4B8C-83A1-F6EECF244321}">
                <p14:modId xmlns:p14="http://schemas.microsoft.com/office/powerpoint/2010/main" val="2256342318"/>
              </p:ext>
            </p:extLst>
          </p:nvPr>
        </p:nvGraphicFramePr>
        <p:xfrm>
          <a:off x="2051720" y="3190651"/>
          <a:ext cx="5008181" cy="3262685"/>
        </p:xfrm>
        <a:graphic>
          <a:graphicData uri="http://schemas.openxmlformats.org/presentationml/2006/ole">
            <mc:AlternateContent xmlns:mc="http://schemas.openxmlformats.org/markup-compatibility/2006">
              <mc:Choice xmlns:v="urn:schemas-microsoft-com:vml" Requires="v">
                <p:oleObj spid="_x0000_s59434" name="Equation" r:id="rId4" imgW="2616120" imgH="1701720" progId="Equation.DSMT4">
                  <p:embed/>
                </p:oleObj>
              </mc:Choice>
              <mc:Fallback>
                <p:oleObj name="Equation" r:id="rId4" imgW="2616120" imgH="1701720" progId="Equation.DSMT4">
                  <p:embed/>
                  <p:pic>
                    <p:nvPicPr>
                      <p:cNvPr id="0" name=""/>
                      <p:cNvPicPr>
                        <a:picLocks noChangeAspect="1" noChangeArrowheads="1"/>
                      </p:cNvPicPr>
                      <p:nvPr/>
                    </p:nvPicPr>
                    <p:blipFill>
                      <a:blip r:embed="rId5"/>
                      <a:srcRect/>
                      <a:stretch>
                        <a:fillRect/>
                      </a:stretch>
                    </p:blipFill>
                    <p:spPr bwMode="auto">
                      <a:xfrm>
                        <a:off x="2051720" y="3190651"/>
                        <a:ext cx="5008181" cy="3262685"/>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99222647"/>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59435" name="Equation" r:id="rId6" imgW="520560" imgH="1688760" progId="Equation.DSMT4">
                  <p:embed/>
                </p:oleObj>
              </mc:Choice>
              <mc:Fallback>
                <p:oleObj name="Equation" r:id="rId6" imgW="520560" imgH="16887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6566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3" descr="C:\Users\dwharder\Desktop\a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692696"/>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8229550" y="283807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As </a:t>
            </a:r>
            <a:r>
              <a:rPr lang="en-US" altLang="en-US" dirty="0" smtClean="0">
                <a:latin typeface="Times New Roman" panose="02020603050405020304" pitchFamily="18" charset="0"/>
                <a:cs typeface="Times New Roman" panose="02020603050405020304" pitchFamily="18" charset="0"/>
              </a:rPr>
              <a:t>8</a:t>
            </a:r>
            <a:r>
              <a:rPr lang="en-US" altLang="en-US" dirty="0" smtClean="0">
                <a:latin typeface="Arial" charset="0"/>
                <a:cs typeface="Arial" charset="0"/>
              </a:rPr>
              <a:t> is even,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4</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a:t>
            </a:r>
            <a:endParaRPr lang="en-US" altLang="en-US" dirty="0">
              <a:latin typeface="Arial" charset="0"/>
              <a:cs typeface="Arial" charset="0"/>
            </a:endParaRPr>
          </a:p>
          <a:p>
            <a:pPr lvl="1"/>
            <a:r>
              <a:rPr lang="en-US" altLang="en-US" dirty="0" smtClean="0">
                <a:latin typeface="Arial" charset="0"/>
                <a:cs typeface="Arial" charset="0"/>
              </a:rPr>
              <a:t>Thus, we replace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4</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Symbol" panose="05050102010706020507" pitchFamily="18" charset="2"/>
                <a:cs typeface="Arial" charset="0"/>
              </a:rPr>
              <a:t>0</a:t>
            </a:r>
            <a:br>
              <a:rPr lang="en-US" altLang="en-US" baseline="30000" dirty="0" smtClean="0">
                <a:latin typeface="Symbol" panose="05050102010706020507" pitchFamily="18" charset="2"/>
                <a:cs typeface="Arial" charset="0"/>
              </a:rPr>
            </a:br>
            <a:r>
              <a:rPr lang="en-US" altLang="en-US" baseline="30000" dirty="0" smtClean="0">
                <a:latin typeface="Symbol" panose="05050102010706020507" pitchFamily="18" charset="2"/>
                <a:cs typeface="Arial"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5</a:t>
            </a:r>
            <a:r>
              <a:rPr lang="en-US" altLang="en-US"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Symbol" panose="05050102010706020507" pitchFamily="18" charset="2"/>
                <a:cs typeface="Arial" charset="0"/>
              </a:rPr>
              <a:t>1</a:t>
            </a:r>
            <a:br>
              <a:rPr lang="en-US" altLang="en-US" baseline="30000" dirty="0" smtClean="0">
                <a:latin typeface="Symbol" panose="05050102010706020507" pitchFamily="18" charset="2"/>
                <a:cs typeface="Arial" charset="0"/>
              </a:rPr>
            </a:br>
            <a:r>
              <a:rPr lang="en-US" altLang="en-US" baseline="30000" dirty="0" smtClean="0">
                <a:latin typeface="Symbol" panose="05050102010706020507" pitchFamily="18" charset="2"/>
                <a:cs typeface="Arial"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6</a:t>
            </a:r>
            <a:r>
              <a:rPr lang="en-US" altLang="en-US"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Symbol" panose="05050102010706020507" pitchFamily="18" charset="2"/>
                <a:cs typeface="Arial" charset="0"/>
              </a:rPr>
              <a:t>2</a:t>
            </a:r>
            <a:br>
              <a:rPr lang="en-US" altLang="en-US" baseline="30000" dirty="0" smtClean="0">
                <a:latin typeface="Symbol" panose="05050102010706020507" pitchFamily="18" charset="2"/>
                <a:cs typeface="Arial" charset="0"/>
              </a:rPr>
            </a:br>
            <a:r>
              <a:rPr lang="en-US" altLang="en-US" baseline="30000" dirty="0" smtClean="0">
                <a:latin typeface="Symbol" panose="05050102010706020507" pitchFamily="18" charset="2"/>
                <a:cs typeface="Arial" charset="0"/>
              </a:rPr>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7</a:t>
            </a:r>
            <a:r>
              <a:rPr lang="en-US" altLang="en-US"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Symbol" panose="05050102010706020507" pitchFamily="18" charset="2"/>
                <a:cs typeface="Arial" charset="0"/>
              </a:rPr>
              <a:t>w</a:t>
            </a:r>
            <a:r>
              <a:rPr lang="en-US" altLang="en-US" baseline="30000" dirty="0" smtClean="0">
                <a:latin typeface="Symbol" panose="05050102010706020507" pitchFamily="18" charset="2"/>
                <a:cs typeface="Arial" charset="0"/>
              </a:rPr>
              <a:t>3</a:t>
            </a:r>
            <a:endParaRPr lang="en-US" altLang="en-US" dirty="0">
              <a:latin typeface="Symbol" panose="05050102010706020507" pitchFamily="18" charset="2"/>
              <a:cs typeface="Arial" charset="0"/>
            </a:endParaRPr>
          </a:p>
          <a:p>
            <a:pPr lvl="1"/>
            <a:endParaRPr lang="en-US" altLang="en-US" dirty="0">
              <a:latin typeface="Symbol" panose="05050102010706020507" pitchFamily="18" charset="2"/>
              <a:cs typeface="Arial" charset="0"/>
            </a:endParaRPr>
          </a:p>
          <a:p>
            <a:pPr lvl="1"/>
            <a:endParaRPr lang="en-US" altLang="en-US" dirty="0">
              <a:latin typeface="Symbol" panose="05050102010706020507" pitchFamily="18" charset="2"/>
              <a:cs typeface="Arial"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952888515"/>
              </p:ext>
            </p:extLst>
          </p:nvPr>
        </p:nvGraphicFramePr>
        <p:xfrm>
          <a:off x="2051720" y="3190651"/>
          <a:ext cx="5008181" cy="3262685"/>
        </p:xfrm>
        <a:graphic>
          <a:graphicData uri="http://schemas.openxmlformats.org/presentationml/2006/ole">
            <mc:AlternateContent xmlns:mc="http://schemas.openxmlformats.org/markup-compatibility/2006">
              <mc:Choice xmlns:v="urn:schemas-microsoft-com:vml" Requires="v">
                <p:oleObj spid="_x0000_s60458" name="Equation" r:id="rId5" imgW="2616120" imgH="1701720" progId="Equation.DSMT4">
                  <p:embed/>
                </p:oleObj>
              </mc:Choice>
              <mc:Fallback>
                <p:oleObj name="Equation" r:id="rId5" imgW="2616120" imgH="1701720" progId="Equation.DSMT4">
                  <p:embed/>
                  <p:pic>
                    <p:nvPicPr>
                      <p:cNvPr id="0" name=""/>
                      <p:cNvPicPr>
                        <a:picLocks noChangeAspect="1" noChangeArrowheads="1"/>
                      </p:cNvPicPr>
                      <p:nvPr/>
                    </p:nvPicPr>
                    <p:blipFill>
                      <a:blip r:embed="rId6"/>
                      <a:srcRect/>
                      <a:stretch>
                        <a:fillRect/>
                      </a:stretch>
                    </p:blipFill>
                    <p:spPr bwMode="auto">
                      <a:xfrm>
                        <a:off x="2051720" y="3190651"/>
                        <a:ext cx="5008181" cy="3262685"/>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99222647"/>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60459" name="Equation" r:id="rId7" imgW="520560" imgH="1688760" progId="Equation.DSMT4">
                  <p:embed/>
                </p:oleObj>
              </mc:Choice>
              <mc:Fallback>
                <p:oleObj name="Equation" r:id="rId7" imgW="520560" imgH="168876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2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Now we may observe some patterns</a:t>
            </a:r>
          </a:p>
        </p:txBody>
      </p:sp>
      <p:graphicFrame>
        <p:nvGraphicFramePr>
          <p:cNvPr id="6" name="Object 2"/>
          <p:cNvGraphicFramePr>
            <a:graphicFrameLocks noChangeAspect="1"/>
          </p:cNvGraphicFramePr>
          <p:nvPr>
            <p:extLst>
              <p:ext uri="{D42A27DB-BD31-4B8C-83A1-F6EECF244321}">
                <p14:modId xmlns:p14="http://schemas.microsoft.com/office/powerpoint/2010/main" val="2118198770"/>
              </p:ext>
            </p:extLst>
          </p:nvPr>
        </p:nvGraphicFramePr>
        <p:xfrm>
          <a:off x="1504950" y="3190875"/>
          <a:ext cx="6102350" cy="3262313"/>
        </p:xfrm>
        <a:graphic>
          <a:graphicData uri="http://schemas.openxmlformats.org/presentationml/2006/ole">
            <mc:AlternateContent xmlns:mc="http://schemas.openxmlformats.org/markup-compatibility/2006">
              <mc:Choice xmlns:v="urn:schemas-microsoft-com:vml" Requires="v">
                <p:oleObj spid="_x0000_s43058"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0875"/>
                        <a:ext cx="6102350" cy="3262313"/>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99222647"/>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3059" name="Equation" r:id="rId6" imgW="520560" imgH="1688760" progId="Equation.DSMT4">
                  <p:embed/>
                </p:oleObj>
              </mc:Choice>
              <mc:Fallback>
                <p:oleObj name="Equation" r:id="rId6" imgW="520560" imgH="16887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9950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3" descr="C:\Users\dwharder\Desktop\a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704" y="1124743"/>
            <a:ext cx="2044799" cy="2044799"/>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8512628" y="2564904"/>
            <a:ext cx="154303" cy="169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Object 6"/>
          <p:cNvGraphicFramePr>
            <a:graphicFrameLocks noChangeAspect="1"/>
          </p:cNvGraphicFramePr>
          <p:nvPr>
            <p:extLst>
              <p:ext uri="{D42A27DB-BD31-4B8C-83A1-F6EECF244321}">
                <p14:modId xmlns:p14="http://schemas.microsoft.com/office/powerpoint/2010/main" val="64437768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1028" name="Equation" r:id="rId5" imgW="520560" imgH="1688760" progId="Equation.DSMT4">
                  <p:embed/>
                </p:oleObj>
              </mc:Choice>
              <mc:Fallback>
                <p:oleObj name="Equation" r:id="rId5" imgW="520560" imgH="16887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Note that the even columns (</a:t>
            </a:r>
            <a:r>
              <a:rPr lang="en-US" altLang="en-US" dirty="0" smtClean="0">
                <a:latin typeface="Times New Roman" panose="02020603050405020304" pitchFamily="18" charset="0"/>
                <a:cs typeface="Times New Roman" panose="02020603050405020304" pitchFamily="18" charset="0"/>
              </a:rPr>
              <a:t>0, 2, 4, 6</a:t>
            </a:r>
            <a:r>
              <a:rPr lang="en-US" altLang="en-US" dirty="0" smtClean="0">
                <a:latin typeface="Arial" charset="0"/>
                <a:cs typeface="Arial" charset="0"/>
              </a:rPr>
              <a:t>) are powers of </a:t>
            </a:r>
            <a:r>
              <a:rPr lang="en-US" altLang="en-US" i="1" dirty="0" smtClean="0">
                <a:latin typeface="Symbol" panose="05050102010706020507" pitchFamily="18" charset="2"/>
                <a:cs typeface="Arial" charset="0"/>
              </a:rPr>
              <a:t>w</a:t>
            </a:r>
            <a:r>
              <a:rPr lang="en-US" altLang="en-US" sz="1000" i="1" dirty="0" smtClean="0">
                <a:latin typeface="Symbol" panose="05050102010706020507" pitchFamily="18" charset="2"/>
                <a:cs typeface="Arial" charset="0"/>
              </a:rPr>
              <a:t> </a:t>
            </a:r>
            <a:r>
              <a:rPr lang="en-US" altLang="en-US" baseline="30000" dirty="0" smtClean="0">
                <a:latin typeface="Symbol" panose="05050102010706020507" pitchFamily="18" charset="2"/>
                <a:cs typeface="Arial" charset="0"/>
              </a:rPr>
              <a:t>2</a:t>
            </a:r>
            <a:r>
              <a:rPr lang="en-US" altLang="en-US" dirty="0" smtClean="0">
                <a:latin typeface="Arial" charset="0"/>
                <a:cs typeface="Arial" charset="0"/>
              </a:rPr>
              <a:t> </a:t>
            </a:r>
          </a:p>
          <a:p>
            <a:pPr>
              <a:buNone/>
            </a:pPr>
            <a:endParaRPr lang="en-US" altLang="en-US" dirty="0">
              <a:latin typeface="Arial" charset="0"/>
              <a:cs typeface="Arial" charset="0"/>
            </a:endParaRPr>
          </a:p>
          <a:p>
            <a:pPr lvl="1"/>
            <a:r>
              <a:rPr lang="en-US" altLang="en-US" dirty="0" smtClean="0">
                <a:latin typeface="Arial" charset="0"/>
                <a:cs typeface="Arial" charset="0"/>
              </a:rPr>
              <a:t>Note also that</a:t>
            </a:r>
          </a:p>
        </p:txBody>
      </p:sp>
      <p:graphicFrame>
        <p:nvGraphicFramePr>
          <p:cNvPr id="6" name="Object 2"/>
          <p:cNvGraphicFramePr>
            <a:graphicFrameLocks noChangeAspect="1"/>
          </p:cNvGraphicFramePr>
          <p:nvPr>
            <p:extLst>
              <p:ext uri="{D42A27DB-BD31-4B8C-83A1-F6EECF244321}">
                <p14:modId xmlns:p14="http://schemas.microsoft.com/office/powerpoint/2010/main" val="1782148655"/>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1029" name="Equation" r:id="rId7" imgW="3187440" imgH="1701720" progId="Equation.DSMT4">
                  <p:embed/>
                </p:oleObj>
              </mc:Choice>
              <mc:Fallback>
                <p:oleObj name="Equation" r:id="rId7" imgW="3187440" imgH="1701720" progId="Equation.DSMT4">
                  <p:embed/>
                  <p:pic>
                    <p:nvPicPr>
                      <p:cNvPr id="0" name=""/>
                      <p:cNvPicPr>
                        <a:picLocks noChangeAspect="1" noChangeArrowheads="1"/>
                      </p:cNvPicPr>
                      <p:nvPr/>
                    </p:nvPicPr>
                    <p:blipFill>
                      <a:blip r:embed="rId8"/>
                      <a:srcRect/>
                      <a:stretch>
                        <a:fillRect/>
                      </a:stretch>
                    </p:blipFill>
                    <p:spPr bwMode="auto">
                      <a:xfrm>
                        <a:off x="1504950" y="3191024"/>
                        <a:ext cx="6102350" cy="3262312"/>
                      </a:xfrm>
                      <a:prstGeom prst="rect">
                        <a:avLst/>
                      </a:prstGeom>
                      <a:noFill/>
                      <a:ln>
                        <a:noFill/>
                      </a:ln>
                      <a:effectLst/>
                      <a:extLst/>
                    </p:spPr>
                  </p:pic>
                </p:oleObj>
              </mc:Fallback>
            </mc:AlternateContent>
          </a:graphicData>
        </a:graphic>
      </p:graphicFrame>
      <p:sp>
        <p:nvSpPr>
          <p:cNvPr id="9" name="Rounded Rectangle 8"/>
          <p:cNvSpPr/>
          <p:nvPr/>
        </p:nvSpPr>
        <p:spPr>
          <a:xfrm>
            <a:off x="2123728" y="3212976"/>
            <a:ext cx="393948" cy="3168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3347864" y="3212976"/>
            <a:ext cx="576064" cy="3168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4735066" y="3212976"/>
            <a:ext cx="576064" cy="3168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6156176" y="3212976"/>
            <a:ext cx="576064" cy="3168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Object 3"/>
          <p:cNvGraphicFramePr>
            <a:graphicFrameLocks noChangeAspect="1"/>
          </p:cNvGraphicFramePr>
          <p:nvPr>
            <p:extLst>
              <p:ext uri="{D42A27DB-BD31-4B8C-83A1-F6EECF244321}">
                <p14:modId xmlns:p14="http://schemas.microsoft.com/office/powerpoint/2010/main" val="3717755834"/>
              </p:ext>
            </p:extLst>
          </p:nvPr>
        </p:nvGraphicFramePr>
        <p:xfrm>
          <a:off x="2824758" y="1954932"/>
          <a:ext cx="4178995" cy="1175800"/>
        </p:xfrm>
        <a:graphic>
          <a:graphicData uri="http://schemas.openxmlformats.org/presentationml/2006/ole">
            <mc:AlternateContent xmlns:mc="http://schemas.openxmlformats.org/markup-compatibility/2006">
              <mc:Choice xmlns:v="urn:schemas-microsoft-com:vml" Requires="v">
                <p:oleObj spid="_x0000_s41030" name="Equation" r:id="rId9" imgW="3073320" imgH="863280" progId="Equation.DSMT4">
                  <p:embed/>
                </p:oleObj>
              </mc:Choice>
              <mc:Fallback>
                <p:oleObj name="Equation" r:id="rId9" imgW="3073320" imgH="863280" progId="Equation.DSMT4">
                  <p:embed/>
                  <p:pic>
                    <p:nvPicPr>
                      <p:cNvPr id="0" name="Object 2"/>
                      <p:cNvPicPr>
                        <a:picLocks noChangeAspect="1" noChangeArrowheads="1"/>
                      </p:cNvPicPr>
                      <p:nvPr/>
                    </p:nvPicPr>
                    <p:blipFill>
                      <a:blip r:embed="rId10"/>
                      <a:srcRect/>
                      <a:stretch>
                        <a:fillRect/>
                      </a:stretch>
                    </p:blipFill>
                    <p:spPr bwMode="auto">
                      <a:xfrm>
                        <a:off x="2824758" y="1954932"/>
                        <a:ext cx="4178995" cy="1175800"/>
                      </a:xfrm>
                      <a:prstGeom prst="rect">
                        <a:avLst/>
                      </a:prstGeom>
                      <a:noFill/>
                      <a:ln>
                        <a:noFill/>
                      </a:ln>
                    </p:spPr>
                  </p:pic>
                </p:oleObj>
              </mc:Fallback>
            </mc:AlternateContent>
          </a:graphicData>
        </a:graphic>
      </p:graphicFrame>
      <p:sp>
        <p:nvSpPr>
          <p:cNvPr id="2" name="TextBox 1"/>
          <p:cNvSpPr txBox="1"/>
          <p:nvPr/>
        </p:nvSpPr>
        <p:spPr>
          <a:xfrm rot="20712195">
            <a:off x="7165" y="4605608"/>
            <a:ext cx="9132821" cy="400110"/>
          </a:xfrm>
          <a:prstGeom prst="rect">
            <a:avLst/>
          </a:prstGeom>
          <a:solidFill>
            <a:schemeClr val="bg1"/>
          </a:solidFill>
          <a:effectLst>
            <a:softEdge rad="63500"/>
          </a:effectLst>
        </p:spPr>
        <p:txBody>
          <a:bodyPr wrap="none" rtlCol="0">
            <a:spAutoFit/>
          </a:bodyPr>
          <a:lstStyle/>
          <a:p>
            <a:r>
              <a:rPr lang="en-CA" sz="2000" dirty="0" smtClean="0">
                <a:solidFill>
                  <a:srgbClr val="7030A0"/>
                </a:solidFill>
              </a:rPr>
              <a:t>If </a:t>
            </a:r>
            <a:r>
              <a:rPr lang="en-US" altLang="en-US" sz="2000" i="1" dirty="0" smtClean="0">
                <a:solidFill>
                  <a:srgbClr val="7030A0"/>
                </a:solidFill>
                <a:latin typeface="Symbol" panose="05050102010706020507" pitchFamily="18" charset="2"/>
              </a:rPr>
              <a:t>w</a:t>
            </a:r>
            <a:r>
              <a:rPr lang="en-CA" sz="2000" dirty="0" smtClean="0">
                <a:solidFill>
                  <a:srgbClr val="7030A0"/>
                </a:solidFill>
              </a:rPr>
              <a:t> is the eighth conjugate root of unity,  </a:t>
            </a:r>
            <a:r>
              <a:rPr lang="en-US" altLang="en-US" sz="2000" i="1" dirty="0" smtClean="0">
                <a:solidFill>
                  <a:srgbClr val="7030A0"/>
                </a:solidFill>
                <a:latin typeface="Symbol" panose="05050102010706020507" pitchFamily="18" charset="2"/>
              </a:rPr>
              <a:t>w</a:t>
            </a:r>
            <a:r>
              <a:rPr lang="en-US" altLang="en-US" sz="2000" baseline="30000" dirty="0" smtClean="0">
                <a:solidFill>
                  <a:srgbClr val="7030A0"/>
                </a:solidFill>
                <a:latin typeface="Times New Roman" panose="02020603050405020304" pitchFamily="18" charset="0"/>
                <a:cs typeface="Times New Roman" panose="02020603050405020304" pitchFamily="18" charset="0"/>
              </a:rPr>
              <a:t>2</a:t>
            </a:r>
            <a:r>
              <a:rPr lang="en-US" altLang="en-US" sz="2000" i="1" dirty="0" smtClean="0">
                <a:solidFill>
                  <a:srgbClr val="7030A0"/>
                </a:solidFill>
                <a:latin typeface="Symbol" panose="05050102010706020507" pitchFamily="18" charset="2"/>
              </a:rPr>
              <a:t> </a:t>
            </a:r>
            <a:r>
              <a:rPr lang="en-CA" sz="2000" dirty="0" smtClean="0">
                <a:solidFill>
                  <a:srgbClr val="7030A0"/>
                </a:solidFill>
              </a:rPr>
              <a:t>is the fourth conjugate root of unity</a:t>
            </a:r>
            <a:endParaRPr lang="en-CA" sz="2000" dirty="0">
              <a:solidFill>
                <a:srgbClr val="7030A0"/>
              </a:solidFill>
            </a:endParaRPr>
          </a:p>
        </p:txBody>
      </p:sp>
    </p:spTree>
    <p:extLst>
      <p:ext uri="{BB962C8B-B14F-4D97-AF65-F5344CB8AC3E}">
        <p14:creationId xmlns:p14="http://schemas.microsoft.com/office/powerpoint/2010/main" val="41604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shape of the odd columns (</a:t>
            </a:r>
            <a:r>
              <a:rPr lang="en-US" altLang="en-US" dirty="0" smtClean="0">
                <a:latin typeface="Times New Roman" panose="02020603050405020304" pitchFamily="18" charset="0"/>
                <a:cs typeface="Times New Roman" panose="02020603050405020304" pitchFamily="18" charset="0"/>
              </a:rPr>
              <a:t>1, 3, 5, 7</a:t>
            </a:r>
            <a:r>
              <a:rPr lang="en-US" altLang="en-US" dirty="0" smtClean="0">
                <a:latin typeface="Arial" charset="0"/>
                <a:cs typeface="Arial" charset="0"/>
              </a:rPr>
              <a:t>) is less obvious</a:t>
            </a:r>
          </a:p>
        </p:txBody>
      </p:sp>
      <p:graphicFrame>
        <p:nvGraphicFramePr>
          <p:cNvPr id="6" name="Object 2"/>
          <p:cNvGraphicFramePr>
            <a:graphicFrameLocks noChangeAspect="1"/>
          </p:cNvGraphicFramePr>
          <p:nvPr>
            <p:extLst>
              <p:ext uri="{D42A27DB-BD31-4B8C-83A1-F6EECF244321}">
                <p14:modId xmlns:p14="http://schemas.microsoft.com/office/powerpoint/2010/main" val="628999075"/>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6127"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ffectLst/>
                      <a:extLst/>
                    </p:spPr>
                  </p:pic>
                </p:oleObj>
              </mc:Fallback>
            </mc:AlternateContent>
          </a:graphicData>
        </a:graphic>
      </p:graphicFrame>
      <p:sp>
        <p:nvSpPr>
          <p:cNvPr id="11" name="Rounded Rectangle 10"/>
          <p:cNvSpPr/>
          <p:nvPr/>
        </p:nvSpPr>
        <p:spPr>
          <a:xfrm>
            <a:off x="4048894" y="3212976"/>
            <a:ext cx="576064" cy="31683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sp>
        <p:nvSpPr>
          <p:cNvPr id="12" name="Rounded Rectangle 11"/>
          <p:cNvSpPr/>
          <p:nvPr/>
        </p:nvSpPr>
        <p:spPr>
          <a:xfrm>
            <a:off x="5436096" y="3212976"/>
            <a:ext cx="576064" cy="31683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sp>
        <p:nvSpPr>
          <p:cNvPr id="13" name="Rounded Rectangle 12"/>
          <p:cNvSpPr/>
          <p:nvPr/>
        </p:nvSpPr>
        <p:spPr>
          <a:xfrm>
            <a:off x="6857206" y="3212976"/>
            <a:ext cx="576064" cy="31683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sp>
        <p:nvSpPr>
          <p:cNvPr id="14" name="Rounded Rectangle 13"/>
          <p:cNvSpPr/>
          <p:nvPr/>
        </p:nvSpPr>
        <p:spPr>
          <a:xfrm>
            <a:off x="2646834" y="3212976"/>
            <a:ext cx="576064" cy="31683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99222647"/>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6128" name="Equation" r:id="rId6" imgW="520560" imgH="1688760" progId="Equation.DSMT4">
                  <p:embed/>
                </p:oleObj>
              </mc:Choice>
              <mc:Fallback>
                <p:oleObj name="Equation" r:id="rId6" imgW="520560" imgH="16887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2395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Let’s rearrange the </a:t>
            </a:r>
            <a:r>
              <a:rPr lang="en-US" altLang="en-US" dirty="0">
                <a:latin typeface="Arial" charset="0"/>
                <a:cs typeface="Arial" charset="0"/>
              </a:rPr>
              <a:t/>
            </a:r>
            <a:br>
              <a:rPr lang="en-US" altLang="en-US" dirty="0">
                <a:latin typeface="Arial" charset="0"/>
                <a:cs typeface="Arial" charset="0"/>
              </a:rPr>
            </a:br>
            <a:r>
              <a:rPr lang="en-US" altLang="en-US" dirty="0" smtClean="0">
                <a:latin typeface="Arial" charset="0"/>
                <a:cs typeface="Arial" charset="0"/>
              </a:rPr>
              <a:t>columns of the matrix and</a:t>
            </a:r>
            <a:br>
              <a:rPr lang="en-US" altLang="en-US" dirty="0" smtClean="0">
                <a:latin typeface="Arial" charset="0"/>
                <a:cs typeface="Arial" charset="0"/>
              </a:rPr>
            </a:br>
            <a:r>
              <a:rPr lang="en-US" altLang="en-US" dirty="0" smtClean="0">
                <a:latin typeface="Arial" charset="0"/>
                <a:cs typeface="Arial" charset="0"/>
              </a:rPr>
              <a:t>the entries of the vector </a:t>
            </a:r>
          </a:p>
        </p:txBody>
      </p:sp>
      <p:graphicFrame>
        <p:nvGraphicFramePr>
          <p:cNvPr id="2" name="Object 1"/>
          <p:cNvGraphicFramePr>
            <a:graphicFrameLocks noChangeAspect="1"/>
          </p:cNvGraphicFramePr>
          <p:nvPr>
            <p:extLst>
              <p:ext uri="{D42A27DB-BD31-4B8C-83A1-F6EECF244321}">
                <p14:modId xmlns:p14="http://schemas.microsoft.com/office/powerpoint/2010/main" val="864480163"/>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2075" name="Equation" r:id="rId4" imgW="3187440" imgH="1701720" progId="Equation.DSMT4">
                  <p:embed/>
                </p:oleObj>
              </mc:Choice>
              <mc:Fallback>
                <p:oleObj name="Equation" r:id="rId4" imgW="3187440" imgH="1701720" progId="Equation.DSMT4">
                  <p:embed/>
                  <p:pic>
                    <p:nvPicPr>
                      <p:cNvPr id="0" name="Object 2"/>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11757763"/>
              </p:ext>
            </p:extLst>
          </p:nvPr>
        </p:nvGraphicFramePr>
        <p:xfrm>
          <a:off x="3995936" y="1124744"/>
          <a:ext cx="3043684" cy="1627152"/>
        </p:xfrm>
        <a:graphic>
          <a:graphicData uri="http://schemas.openxmlformats.org/presentationml/2006/ole">
            <mc:AlternateContent xmlns:mc="http://schemas.openxmlformats.org/markup-compatibility/2006">
              <mc:Choice xmlns:v="urn:schemas-microsoft-com:vml" Requires="v">
                <p:oleObj spid="_x0000_s42076" name="Equation" r:id="rId6" imgW="3187440" imgH="1701720" progId="Equation.DSMT4">
                  <p:embed/>
                </p:oleObj>
              </mc:Choice>
              <mc:Fallback>
                <p:oleObj name="Equation" r:id="rId6" imgW="3187440" imgH="170172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124744"/>
                        <a:ext cx="3043684" cy="1627152"/>
                      </a:xfrm>
                      <a:prstGeom prst="rect">
                        <a:avLst/>
                      </a:prstGeom>
                      <a:noFill/>
                      <a:ln>
                        <a:noFill/>
                      </a:ln>
                    </p:spPr>
                  </p:pic>
                </p:oleObj>
              </mc:Fallback>
            </mc:AlternateContent>
          </a:graphicData>
        </a:graphic>
      </p:graphicFrame>
      <p:cxnSp>
        <p:nvCxnSpPr>
          <p:cNvPr id="5" name="Straight Arrow Connector 4"/>
          <p:cNvCxnSpPr/>
          <p:nvPr/>
        </p:nvCxnSpPr>
        <p:spPr>
          <a:xfrm flipH="1">
            <a:off x="2483768" y="2708920"/>
            <a:ext cx="1872208" cy="64807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3848" y="2708920"/>
            <a:ext cx="1800200" cy="64807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923928" y="2708920"/>
            <a:ext cx="1800200" cy="64807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605908" y="2708920"/>
            <a:ext cx="1800200" cy="64807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68974" y="2708920"/>
            <a:ext cx="307082" cy="576064"/>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64671" y="2708920"/>
            <a:ext cx="331465" cy="576064"/>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56176" y="2708920"/>
            <a:ext cx="360040" cy="576064"/>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76256" y="2708920"/>
            <a:ext cx="288032" cy="576064"/>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191668935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2077" name="Equation" r:id="rId8" imgW="520560" imgH="1688760" progId="Equation.DSMT4">
                  <p:embed/>
                </p:oleObj>
              </mc:Choice>
              <mc:Fallback>
                <p:oleObj name="Equation" r:id="rId8" imgW="520560" imgH="1688760" progId="Equation.DSMT4">
                  <p:embed/>
                  <p:pic>
                    <p:nvPicPr>
                      <p:cNvPr id="0" name="Object 2"/>
                      <p:cNvPicPr>
                        <a:picLocks noChangeAspect="1" noChangeArrowheads="1"/>
                      </p:cNvPicPr>
                      <p:nvPr/>
                    </p:nvPicPr>
                    <p:blipFill>
                      <a:blip r:embed="rId9"/>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059832" y="2915652"/>
            <a:ext cx="300082" cy="369332"/>
          </a:xfrm>
          <a:prstGeom prst="rect">
            <a:avLst/>
          </a:prstGeom>
          <a:solidFill>
            <a:schemeClr val="bg1"/>
          </a:solidFill>
          <a:effectLst>
            <a:softEdge rad="63500"/>
          </a:effectLst>
        </p:spPr>
        <p:txBody>
          <a:bodyPr wrap="none" rtlCol="0">
            <a:spAutoFit/>
          </a:bodyPr>
          <a:lstStyle/>
          <a:p>
            <a:r>
              <a:rPr lang="en-CA" dirty="0" smtClean="0">
                <a:solidFill>
                  <a:srgbClr val="FF0000"/>
                </a:solidFill>
                <a:latin typeface="Times New Roman" panose="02020603050405020304" pitchFamily="18" charset="0"/>
                <a:cs typeface="Times New Roman" panose="02020603050405020304" pitchFamily="18" charset="0"/>
              </a:rPr>
              <a:t>0</a:t>
            </a:r>
            <a:endParaRPr lang="en-CA"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79912" y="2915652"/>
            <a:ext cx="300082" cy="369332"/>
          </a:xfrm>
          <a:prstGeom prst="rect">
            <a:avLst/>
          </a:prstGeom>
          <a:solidFill>
            <a:schemeClr val="bg1"/>
          </a:solidFill>
          <a:effectLst>
            <a:softEdge rad="63500"/>
          </a:effectLst>
        </p:spPr>
        <p:txBody>
          <a:bodyPr wrap="none" rtlCol="0">
            <a:spAutoFit/>
          </a:bodyPr>
          <a:lstStyle/>
          <a:p>
            <a:r>
              <a:rPr lang="en-CA" dirty="0" smtClean="0">
                <a:solidFill>
                  <a:srgbClr val="FF0000"/>
                </a:solidFill>
                <a:latin typeface="Times New Roman" panose="02020603050405020304" pitchFamily="18" charset="0"/>
                <a:cs typeface="Times New Roman" panose="02020603050405020304" pitchFamily="18" charset="0"/>
              </a:rPr>
              <a:t>2</a:t>
            </a:r>
            <a:endParaRPr lang="en-CA"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499992" y="2915652"/>
            <a:ext cx="300082" cy="369332"/>
          </a:xfrm>
          <a:prstGeom prst="rect">
            <a:avLst/>
          </a:prstGeom>
          <a:solidFill>
            <a:schemeClr val="bg1"/>
          </a:solidFill>
          <a:effectLst>
            <a:softEdge rad="63500"/>
          </a:effectLst>
        </p:spPr>
        <p:txBody>
          <a:bodyPr wrap="none" rtlCol="0">
            <a:spAutoFit/>
          </a:bodyPr>
          <a:lstStyle/>
          <a:p>
            <a:r>
              <a:rPr lang="en-CA" dirty="0" smtClean="0">
                <a:solidFill>
                  <a:srgbClr val="FF0000"/>
                </a:solidFill>
                <a:latin typeface="Times New Roman" panose="02020603050405020304" pitchFamily="18" charset="0"/>
                <a:cs typeface="Times New Roman" panose="02020603050405020304" pitchFamily="18" charset="0"/>
              </a:rPr>
              <a:t>4</a:t>
            </a:r>
            <a:endParaRPr lang="en-CA"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195198" y="2915652"/>
            <a:ext cx="300082" cy="369332"/>
          </a:xfrm>
          <a:prstGeom prst="rect">
            <a:avLst/>
          </a:prstGeom>
          <a:solidFill>
            <a:schemeClr val="bg1"/>
          </a:solidFill>
          <a:effectLst>
            <a:softEdge rad="63500"/>
          </a:effectLst>
        </p:spPr>
        <p:txBody>
          <a:bodyPr wrap="none" rtlCol="0">
            <a:spAutoFit/>
          </a:bodyPr>
          <a:lstStyle/>
          <a:p>
            <a:r>
              <a:rPr lang="en-CA" dirty="0" smtClean="0">
                <a:solidFill>
                  <a:srgbClr val="FF0000"/>
                </a:solidFill>
                <a:latin typeface="Times New Roman" panose="02020603050405020304" pitchFamily="18" charset="0"/>
                <a:cs typeface="Times New Roman" panose="02020603050405020304" pitchFamily="18" charset="0"/>
              </a:rPr>
              <a:t>6</a:t>
            </a:r>
            <a:endParaRPr lang="en-CA"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728840" y="2708920"/>
            <a:ext cx="300082" cy="369332"/>
          </a:xfrm>
          <a:prstGeom prst="rect">
            <a:avLst/>
          </a:prstGeom>
          <a:solidFill>
            <a:schemeClr val="bg1"/>
          </a:solidFill>
          <a:effectLst>
            <a:softEdge rad="63500"/>
          </a:effectLst>
        </p:spPr>
        <p:txBody>
          <a:bodyPr wrap="none" rtlCol="0">
            <a:spAutoFit/>
          </a:bodyPr>
          <a:lstStyle/>
          <a:p>
            <a:r>
              <a:rPr lang="en-CA" dirty="0" smtClean="0">
                <a:solidFill>
                  <a:srgbClr val="00B0F0"/>
                </a:solidFill>
                <a:latin typeface="Times New Roman" panose="02020603050405020304" pitchFamily="18" charset="0"/>
                <a:cs typeface="Times New Roman" panose="02020603050405020304" pitchFamily="18" charset="0"/>
              </a:rPr>
              <a:t>1</a:t>
            </a:r>
            <a:endParaRPr lang="en-CA" dirty="0">
              <a:solidFill>
                <a:srgbClr val="00B0F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5448920" y="2708920"/>
            <a:ext cx="300082" cy="369332"/>
          </a:xfrm>
          <a:prstGeom prst="rect">
            <a:avLst/>
          </a:prstGeom>
          <a:solidFill>
            <a:schemeClr val="bg1"/>
          </a:solidFill>
          <a:effectLst>
            <a:softEdge rad="63500"/>
          </a:effectLst>
        </p:spPr>
        <p:txBody>
          <a:bodyPr wrap="none" rtlCol="0">
            <a:spAutoFit/>
          </a:bodyPr>
          <a:lstStyle/>
          <a:p>
            <a:r>
              <a:rPr lang="en-CA" dirty="0" smtClean="0">
                <a:solidFill>
                  <a:srgbClr val="00B0F0"/>
                </a:solidFill>
                <a:latin typeface="Times New Roman" panose="02020603050405020304" pitchFamily="18" charset="0"/>
                <a:cs typeface="Times New Roman" panose="02020603050405020304" pitchFamily="18" charset="0"/>
              </a:rPr>
              <a:t>3</a:t>
            </a:r>
            <a:endParaRPr lang="en-CA" dirty="0">
              <a:solidFill>
                <a:srgbClr val="00B0F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6140425" y="2708920"/>
            <a:ext cx="300082" cy="369332"/>
          </a:xfrm>
          <a:prstGeom prst="rect">
            <a:avLst/>
          </a:prstGeom>
          <a:solidFill>
            <a:schemeClr val="bg1"/>
          </a:solidFill>
          <a:effectLst>
            <a:softEdge rad="63500"/>
          </a:effectLst>
        </p:spPr>
        <p:txBody>
          <a:bodyPr wrap="none" rtlCol="0">
            <a:spAutoFit/>
          </a:bodyPr>
          <a:lstStyle/>
          <a:p>
            <a:r>
              <a:rPr lang="en-CA" dirty="0" smtClean="0">
                <a:solidFill>
                  <a:srgbClr val="00B0F0"/>
                </a:solidFill>
                <a:latin typeface="Times New Roman" panose="02020603050405020304" pitchFamily="18" charset="0"/>
                <a:cs typeface="Times New Roman" panose="02020603050405020304" pitchFamily="18" charset="0"/>
              </a:rPr>
              <a:t>5</a:t>
            </a:r>
            <a:endParaRPr lang="en-CA" dirty="0">
              <a:solidFill>
                <a:srgbClr val="00B0F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835631" y="2708920"/>
            <a:ext cx="300082" cy="369332"/>
          </a:xfrm>
          <a:prstGeom prst="rect">
            <a:avLst/>
          </a:prstGeom>
          <a:solidFill>
            <a:schemeClr val="bg1"/>
          </a:solidFill>
          <a:effectLst>
            <a:softEdge rad="63500"/>
          </a:effectLst>
        </p:spPr>
        <p:txBody>
          <a:bodyPr wrap="none" rtlCol="0">
            <a:spAutoFit/>
          </a:bodyPr>
          <a:lstStyle/>
          <a:p>
            <a:r>
              <a:rPr lang="en-CA" dirty="0">
                <a:solidFill>
                  <a:srgbClr val="00B0F0"/>
                </a:solidFill>
                <a:latin typeface="Times New Roman" panose="02020603050405020304" pitchFamily="18" charset="0"/>
                <a:cs typeface="Times New Roman" panose="02020603050405020304" pitchFamily="18" charset="0"/>
              </a:rPr>
              <a:t>7</a:t>
            </a:r>
          </a:p>
        </p:txBody>
      </p:sp>
      <p:sp>
        <p:nvSpPr>
          <p:cNvPr id="37" name="Rounded Rectangle 36"/>
          <p:cNvSpPr/>
          <p:nvPr/>
        </p:nvSpPr>
        <p:spPr>
          <a:xfrm>
            <a:off x="8441382" y="3313559"/>
            <a:ext cx="288032" cy="14687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sp>
        <p:nvSpPr>
          <p:cNvPr id="39" name="Rounded Rectangle 38"/>
          <p:cNvSpPr/>
          <p:nvPr/>
        </p:nvSpPr>
        <p:spPr>
          <a:xfrm>
            <a:off x="8441382" y="4884018"/>
            <a:ext cx="288032" cy="146873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B0F0"/>
              </a:solidFill>
            </a:endParaRPr>
          </a:p>
        </p:txBody>
      </p:sp>
      <p:sp>
        <p:nvSpPr>
          <p:cNvPr id="6" name="Arc 5"/>
          <p:cNvSpPr/>
          <p:nvPr/>
        </p:nvSpPr>
        <p:spPr>
          <a:xfrm rot="5400000" flipV="1">
            <a:off x="7816074" y="4145366"/>
            <a:ext cx="1159557" cy="590922"/>
          </a:xfrm>
          <a:prstGeom prst="arc">
            <a:avLst>
              <a:gd name="adj1" fmla="val 10934219"/>
              <a:gd name="adj2" fmla="val 0"/>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Arc 26"/>
          <p:cNvSpPr/>
          <p:nvPr/>
        </p:nvSpPr>
        <p:spPr>
          <a:xfrm rot="5400000" flipV="1">
            <a:off x="7981237" y="4685427"/>
            <a:ext cx="799516" cy="590922"/>
          </a:xfrm>
          <a:prstGeom prst="arc">
            <a:avLst>
              <a:gd name="adj1" fmla="val 10934219"/>
              <a:gd name="adj2" fmla="val 0"/>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Arc 27"/>
          <p:cNvSpPr/>
          <p:nvPr/>
        </p:nvSpPr>
        <p:spPr>
          <a:xfrm rot="5400000" flipV="1">
            <a:off x="8200976" y="5265206"/>
            <a:ext cx="360038" cy="590922"/>
          </a:xfrm>
          <a:prstGeom prst="arc">
            <a:avLst>
              <a:gd name="adj1" fmla="val 10934219"/>
              <a:gd name="adj2" fmla="val 0"/>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Arc 28"/>
          <p:cNvSpPr/>
          <p:nvPr/>
        </p:nvSpPr>
        <p:spPr>
          <a:xfrm rot="16200000" flipV="1">
            <a:off x="8233264" y="5002032"/>
            <a:ext cx="1159557" cy="590922"/>
          </a:xfrm>
          <a:prstGeom prst="arc">
            <a:avLst>
              <a:gd name="adj1" fmla="val 10934219"/>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Arc 29"/>
          <p:cNvSpPr/>
          <p:nvPr/>
        </p:nvSpPr>
        <p:spPr>
          <a:xfrm rot="16200000" flipV="1">
            <a:off x="8398427" y="4397394"/>
            <a:ext cx="799516" cy="590922"/>
          </a:xfrm>
          <a:prstGeom prst="arc">
            <a:avLst>
              <a:gd name="adj1" fmla="val 10934219"/>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p:cNvSpPr/>
          <p:nvPr/>
        </p:nvSpPr>
        <p:spPr>
          <a:xfrm rot="16200000" flipV="1">
            <a:off x="8618166" y="3817616"/>
            <a:ext cx="360038" cy="590922"/>
          </a:xfrm>
          <a:prstGeom prst="arc">
            <a:avLst>
              <a:gd name="adj1" fmla="val 10934219"/>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1225811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that </a:t>
            </a:r>
            <a:r>
              <a:rPr lang="en-US" altLang="en-US" i="1" dirty="0" smtClean="0">
                <a:latin typeface="Symbol" panose="05050102010706020507" pitchFamily="18" charset="2"/>
                <a:cs typeface="Times New Roman" panose="02020603050405020304" pitchFamily="18" charset="0"/>
              </a:rPr>
              <a:t>w</a:t>
            </a:r>
            <a:r>
              <a:rPr lang="en-US" altLang="en-US" dirty="0" smtClean="0">
                <a:latin typeface="Arial" charset="0"/>
                <a:cs typeface="Arial" charset="0"/>
              </a:rPr>
              <a:t> is the 8</a:t>
            </a:r>
            <a:r>
              <a:rPr lang="en-US" altLang="en-US" baseline="30000" dirty="0" smtClean="0">
                <a:latin typeface="Arial" charset="0"/>
                <a:cs typeface="Arial" charset="0"/>
              </a:rPr>
              <a:t>th</a:t>
            </a:r>
            <a:r>
              <a:rPr lang="en-US" altLang="en-US" dirty="0" smtClean="0">
                <a:latin typeface="Arial" charset="0"/>
                <a:cs typeface="Arial" charset="0"/>
              </a:rPr>
              <a:t> conjugate root of unity</a:t>
            </a:r>
          </a:p>
          <a:p>
            <a:pPr lvl="1"/>
            <a:r>
              <a:rPr lang="en-US" altLang="en-US" dirty="0" smtClean="0">
                <a:latin typeface="Arial" charset="0"/>
                <a:cs typeface="Arial" charset="0"/>
              </a:rPr>
              <a:t>Therefore,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Arial" charset="0"/>
                <a:cs typeface="Arial" charset="0"/>
              </a:rPr>
              <a:t> is the 4</a:t>
            </a:r>
            <a:r>
              <a:rPr lang="en-US" altLang="en-US" baseline="30000" dirty="0" smtClean="0">
                <a:latin typeface="Arial" charset="0"/>
                <a:cs typeface="Arial" charset="0"/>
              </a:rPr>
              <a:t>th</a:t>
            </a:r>
            <a:r>
              <a:rPr lang="en-US" altLang="en-US" dirty="0" smtClean="0">
                <a:latin typeface="Arial" charset="0"/>
                <a:cs typeface="Arial" charset="0"/>
              </a:rPr>
              <a:t> conjugate root of unity</a:t>
            </a:r>
          </a:p>
          <a:p>
            <a:pPr lvl="1"/>
            <a:r>
              <a:rPr lang="en-US" altLang="en-US" dirty="0" smtClean="0">
                <a:latin typeface="Arial" charset="0"/>
                <a:cs typeface="Arial" charset="0"/>
              </a:rPr>
              <a:t>Both these matrices are the Fourier transform for a 4-dimensional vector</a:t>
            </a:r>
          </a:p>
        </p:txBody>
      </p:sp>
      <p:graphicFrame>
        <p:nvGraphicFramePr>
          <p:cNvPr id="2" name="Object 1"/>
          <p:cNvGraphicFramePr>
            <a:graphicFrameLocks noChangeAspect="1"/>
          </p:cNvGraphicFramePr>
          <p:nvPr>
            <p:extLst>
              <p:ext uri="{D42A27DB-BD31-4B8C-83A1-F6EECF244321}">
                <p14:modId xmlns:p14="http://schemas.microsoft.com/office/powerpoint/2010/main" val="2661829814"/>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53295"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ounded Rectangle 7"/>
          <p:cNvSpPr/>
          <p:nvPr/>
        </p:nvSpPr>
        <p:spPr>
          <a:xfrm>
            <a:off x="2120115" y="4821881"/>
            <a:ext cx="2482180" cy="1558736"/>
          </a:xfrm>
          <a:prstGeom prst="roundRect">
            <a:avLst>
              <a:gd name="adj" fmla="val 93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2115261" y="3216538"/>
            <a:ext cx="2482180" cy="1558736"/>
          </a:xfrm>
          <a:prstGeom prst="roundRect">
            <a:avLst>
              <a:gd name="adj" fmla="val 93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Object 4"/>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53296" name="Equation" r:id="rId6" imgW="520560" imgH="1688760" progId="Equation.DSMT4">
                  <p:embed/>
                </p:oleObj>
              </mc:Choice>
              <mc:Fallback>
                <p:oleObj name="Equation" r:id="rId6" imgW="520560" imgH="168876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3598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409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merge sort:</a:t>
            </a:r>
          </a:p>
          <a:p>
            <a:pPr lvl="1"/>
            <a:r>
              <a:rPr lang="en-US" altLang="en-US" dirty="0" smtClean="0">
                <a:latin typeface="Arial" charset="0"/>
                <a:cs typeface="Arial" charset="0"/>
              </a:rPr>
              <a:t>Division is quick (find the middle):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p>
          <a:p>
            <a:pPr lvl="1"/>
            <a:r>
              <a:rPr lang="en-US" altLang="en-US" dirty="0" smtClean="0">
                <a:latin typeface="Arial" charset="0"/>
                <a:cs typeface="Arial" charset="0"/>
              </a:rPr>
              <a:t>Merging the two sorted lists into a single list is a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problem</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a depth-first tree traversal:</a:t>
            </a:r>
          </a:p>
          <a:p>
            <a:pPr lvl="1"/>
            <a:r>
              <a:rPr lang="en-US" altLang="en-US" dirty="0" smtClean="0">
                <a:latin typeface="Arial" charset="0"/>
                <a:cs typeface="Arial" charset="0"/>
              </a:rPr>
              <a:t>Division is also quick: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p>
          <a:p>
            <a:pPr lvl="1"/>
            <a:r>
              <a:rPr lang="en-US" altLang="en-US" dirty="0" smtClean="0">
                <a:latin typeface="Arial" charset="0"/>
                <a:cs typeface="Arial" charset="0"/>
              </a:rPr>
              <a:t>A return-from-function is preformed at the end which is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quick sort (assuming division into two):</a:t>
            </a:r>
          </a:p>
          <a:p>
            <a:pPr lvl="1"/>
            <a:r>
              <a:rPr lang="en-US" altLang="en-US" dirty="0" smtClean="0">
                <a:latin typeface="Arial" charset="0"/>
                <a:cs typeface="Arial" charset="0"/>
              </a:rPr>
              <a:t>Dividing is slow: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a:p>
            <a:pPr lvl="1"/>
            <a:r>
              <a:rPr lang="en-US" altLang="en-US" dirty="0" smtClean="0">
                <a:latin typeface="Arial" charset="0"/>
                <a:cs typeface="Arial" charset="0"/>
              </a:rPr>
              <a:t>Once both sub-problems are sorted, we are finished: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p>
          <a:p>
            <a:pPr lvl="1"/>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212940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68877405"/>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5107" name="Equation" r:id="rId4" imgW="3187440" imgH="1701720" progId="Equation.DSMT4">
                  <p:embed/>
                </p:oleObj>
              </mc:Choice>
              <mc:Fallback>
                <p:oleObj name="Equation" r:id="rId4" imgW="3187440" imgH="1701720" progId="Equation.DSMT4">
                  <p:embed/>
                  <p:pic>
                    <p:nvPicPr>
                      <p:cNvPr id="0" name="Object 1"/>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label these two blocks as </a:t>
            </a:r>
            <a:r>
              <a:rPr lang="en-US" altLang="en-US" b="1" dirty="0" smtClean="0">
                <a:latin typeface="Times New Roman" panose="02020603050405020304" pitchFamily="18" charset="0"/>
                <a:cs typeface="Times New Roman" panose="02020603050405020304" pitchFamily="18" charset="0"/>
              </a:rPr>
              <a:t>F</a:t>
            </a:r>
            <a:r>
              <a:rPr lang="en-US" altLang="en-US" baseline="-25000" dirty="0" smtClean="0">
                <a:latin typeface="Times New Roman" panose="02020603050405020304" pitchFamily="18" charset="0"/>
                <a:cs typeface="Times New Roman" panose="02020603050405020304" pitchFamily="18" charset="0"/>
              </a:rPr>
              <a:t>4</a:t>
            </a:r>
            <a:endParaRPr lang="en-US" altLang="en-US" dirty="0" smtClean="0">
              <a:latin typeface="Times New Roman" panose="02020603050405020304" pitchFamily="18" charset="0"/>
              <a:cs typeface="Times New Roman" panose="02020603050405020304" pitchFamily="18" charset="0"/>
            </a:endParaRPr>
          </a:p>
        </p:txBody>
      </p:sp>
      <p:sp>
        <p:nvSpPr>
          <p:cNvPr id="10" name="Rounded Rectangle 9"/>
          <p:cNvSpPr/>
          <p:nvPr/>
        </p:nvSpPr>
        <p:spPr>
          <a:xfrm>
            <a:off x="2120115" y="4821881"/>
            <a:ext cx="2482180" cy="1558736"/>
          </a:xfrm>
          <a:prstGeom prst="roundRect">
            <a:avLst>
              <a:gd name="adj" fmla="val 932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115261" y="3216538"/>
            <a:ext cx="2482180" cy="1558736"/>
          </a:xfrm>
          <a:prstGeom prst="roundRect">
            <a:avLst>
              <a:gd name="adj" fmla="val 932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5108" name="Equation" r:id="rId6" imgW="520560" imgH="1688760" progId="Equation.DSMT4">
                  <p:embed/>
                </p:oleObj>
              </mc:Choice>
              <mc:Fallback>
                <p:oleObj name="Equation" r:id="rId6" imgW="520560" imgH="168876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7179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 is one obvious pattern in the second pair of matrices</a:t>
            </a:r>
          </a:p>
          <a:p>
            <a:pPr lvl="1"/>
            <a:r>
              <a:rPr lang="en-US" altLang="en-US" dirty="0" smtClean="0">
                <a:latin typeface="Arial" charset="0"/>
                <a:cs typeface="Arial" charset="0"/>
              </a:rPr>
              <a:t>The bottom matrix is the negative of the top</a:t>
            </a:r>
          </a:p>
          <a:p>
            <a:pPr lvl="1"/>
            <a:r>
              <a:rPr lang="en-US" altLang="en-US" dirty="0" smtClean="0">
                <a:latin typeface="Arial" charset="0"/>
                <a:cs typeface="Arial" charset="0"/>
              </a:rPr>
              <a:t>The other pattern is more subtle</a:t>
            </a:r>
          </a:p>
        </p:txBody>
      </p:sp>
      <p:graphicFrame>
        <p:nvGraphicFramePr>
          <p:cNvPr id="13" name="Object 12"/>
          <p:cNvGraphicFramePr>
            <a:graphicFrameLocks noChangeAspect="1"/>
          </p:cNvGraphicFramePr>
          <p:nvPr>
            <p:extLst>
              <p:ext uri="{D42A27DB-BD31-4B8C-83A1-F6EECF244321}">
                <p14:modId xmlns:p14="http://schemas.microsoft.com/office/powerpoint/2010/main" val="4208036282"/>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4085"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le 1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4788024" y="4821842"/>
            <a:ext cx="2664296" cy="1558736"/>
          </a:xfrm>
          <a:prstGeom prst="roundRect">
            <a:avLst>
              <a:gd name="adj" fmla="val 932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4783170" y="3216499"/>
            <a:ext cx="2664296" cy="1558736"/>
          </a:xfrm>
          <a:prstGeom prst="roundRect">
            <a:avLst>
              <a:gd name="adj" fmla="val 932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Object 3"/>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4086" name="Equation" r:id="rId6" imgW="520560" imgH="1688760" progId="Equation.DSMT4">
                  <p:embed/>
                </p:oleObj>
              </mc:Choice>
              <mc:Fallback>
                <p:oleObj name="Equation" r:id="rId6" imgW="520560" imgH="168876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48746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top matrix</a:t>
            </a:r>
            <a:br>
              <a:rPr lang="en-US" altLang="en-US" dirty="0" smtClean="0">
                <a:latin typeface="Arial" charset="0"/>
                <a:cs typeface="Arial" charset="0"/>
              </a:rPr>
            </a:br>
            <a:r>
              <a:rPr lang="en-US" altLang="en-US" dirty="0" smtClean="0">
                <a:latin typeface="Arial" charset="0"/>
                <a:cs typeface="Arial" charset="0"/>
              </a:rPr>
              <a:t>is  a  diagonal</a:t>
            </a:r>
            <a:br>
              <a:rPr lang="en-US" altLang="en-US" dirty="0" smtClean="0">
                <a:latin typeface="Arial" charset="0"/>
                <a:cs typeface="Arial" charset="0"/>
              </a:rPr>
            </a:br>
            <a:r>
              <a:rPr lang="en-US" altLang="en-US" dirty="0" smtClean="0">
                <a:latin typeface="Arial" charset="0"/>
                <a:cs typeface="Arial" charset="0"/>
              </a:rPr>
              <a:t>multiplied by </a:t>
            </a:r>
            <a:r>
              <a:rPr lang="en-US" altLang="en-US" b="1" dirty="0" smtClean="0">
                <a:latin typeface="Times New Roman" panose="02020603050405020304" pitchFamily="18" charset="0"/>
                <a:cs typeface="Times New Roman" panose="02020603050405020304" pitchFamily="18" charset="0"/>
              </a:rPr>
              <a:t>F</a:t>
            </a:r>
            <a:r>
              <a:rPr lang="en-US" altLang="en-US" baseline="-25000" dirty="0" smtClean="0">
                <a:latin typeface="Times New Roman" panose="02020603050405020304" pitchFamily="18" charset="0"/>
                <a:cs typeface="Times New Roman" panose="02020603050405020304" pitchFamily="18" charset="0"/>
              </a:rPr>
              <a:t>4</a:t>
            </a:r>
          </a:p>
        </p:txBody>
      </p:sp>
      <p:sp>
        <p:nvSpPr>
          <p:cNvPr id="22" name="Rounded Rectangle 21"/>
          <p:cNvSpPr/>
          <p:nvPr/>
        </p:nvSpPr>
        <p:spPr>
          <a:xfrm>
            <a:off x="4970140" y="3178398"/>
            <a:ext cx="2482180" cy="1656184"/>
          </a:xfrm>
          <a:prstGeom prst="round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3" name="Object 22"/>
          <p:cNvGraphicFramePr>
            <a:graphicFrameLocks noChangeAspect="1"/>
          </p:cNvGraphicFramePr>
          <p:nvPr>
            <p:extLst>
              <p:ext uri="{D42A27DB-BD31-4B8C-83A1-F6EECF244321}">
                <p14:modId xmlns:p14="http://schemas.microsoft.com/office/powerpoint/2010/main" val="3260345004"/>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7178"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ounded Rectangle 2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9" name="Rounded Rectangle 28"/>
          <p:cNvSpPr/>
          <p:nvPr/>
        </p:nvSpPr>
        <p:spPr>
          <a:xfrm>
            <a:off x="4783170" y="3216499"/>
            <a:ext cx="2664296" cy="1558736"/>
          </a:xfrm>
          <a:prstGeom prst="roundRect">
            <a:avLst>
              <a:gd name="adj" fmla="val 932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Object 1"/>
          <p:cNvGraphicFramePr>
            <a:graphicFrameLocks noChangeAspect="1"/>
          </p:cNvGraphicFramePr>
          <p:nvPr>
            <p:extLst>
              <p:ext uri="{D42A27DB-BD31-4B8C-83A1-F6EECF244321}">
                <p14:modId xmlns:p14="http://schemas.microsoft.com/office/powerpoint/2010/main" val="3990775964"/>
              </p:ext>
            </p:extLst>
          </p:nvPr>
        </p:nvGraphicFramePr>
        <p:xfrm>
          <a:off x="2771800" y="1667713"/>
          <a:ext cx="6296000" cy="1294561"/>
        </p:xfrm>
        <a:graphic>
          <a:graphicData uri="http://schemas.openxmlformats.org/presentationml/2006/ole">
            <mc:AlternateContent xmlns:mc="http://schemas.openxmlformats.org/markup-compatibility/2006">
              <mc:Choice xmlns:v="urn:schemas-microsoft-com:vml" Requires="v">
                <p:oleObj spid="_x0000_s47179" name="Equation" r:id="rId6" imgW="4203360" imgH="863280" progId="Equation.DSMT4">
                  <p:embed/>
                </p:oleObj>
              </mc:Choice>
              <mc:Fallback>
                <p:oleObj name="Equation" r:id="rId6" imgW="4203360" imgH="86328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1667713"/>
                        <a:ext cx="6296000" cy="1294561"/>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7180" name="Equation" r:id="rId8" imgW="520560" imgH="1688760" progId="Equation.DSMT4">
                  <p:embed/>
                </p:oleObj>
              </mc:Choice>
              <mc:Fallback>
                <p:oleObj name="Equation" r:id="rId8" imgW="520560" imgH="168876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Arrow Connector 14"/>
          <p:cNvCxnSpPr/>
          <p:nvPr/>
        </p:nvCxnSpPr>
        <p:spPr>
          <a:xfrm>
            <a:off x="3008797" y="1844824"/>
            <a:ext cx="1347179"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716016" y="1834158"/>
            <a:ext cx="8384" cy="99972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64646" y="1823492"/>
            <a:ext cx="8384" cy="99972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813276" y="1812826"/>
            <a:ext cx="8384" cy="99972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61906" y="1802160"/>
            <a:ext cx="8384" cy="999728"/>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164288" y="1844824"/>
            <a:ext cx="1656184"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08797" y="2166764"/>
            <a:ext cx="1347179"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164288" y="2166764"/>
            <a:ext cx="1656184"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008797" y="2469654"/>
            <a:ext cx="1347179"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164288" y="2479179"/>
            <a:ext cx="1656184"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08797" y="2791594"/>
            <a:ext cx="1347179"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64288" y="2791594"/>
            <a:ext cx="1656184"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8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Represent that diagonal matrix by</a:t>
            </a:r>
          </a:p>
          <a:p>
            <a:pPr lvl="1"/>
            <a:r>
              <a:rPr lang="en-US" altLang="en-US" dirty="0" smtClean="0">
                <a:latin typeface="Arial" charset="0"/>
                <a:cs typeface="Arial" charset="0"/>
              </a:rPr>
              <a:t>Recall that multiplying a vector</a:t>
            </a:r>
            <a:br>
              <a:rPr lang="en-US" altLang="en-US" dirty="0" smtClean="0">
                <a:latin typeface="Arial" charset="0"/>
                <a:cs typeface="Arial" charset="0"/>
              </a:rPr>
            </a:br>
            <a:r>
              <a:rPr lang="en-US" altLang="en-US" dirty="0" smtClean="0">
                <a:latin typeface="Arial" charset="0"/>
                <a:cs typeface="Arial" charset="0"/>
              </a:rPr>
              <a:t>by a diagonal matrix is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p>
          <a:p>
            <a:pPr marL="457200" lvl="1" indent="0">
              <a:buNone/>
            </a:pPr>
            <a:endParaRPr lang="en-US" altLang="en-US"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208424027"/>
              </p:ext>
            </p:extLst>
          </p:nvPr>
        </p:nvGraphicFramePr>
        <p:xfrm>
          <a:off x="4798003" y="1052736"/>
          <a:ext cx="2728728" cy="1587624"/>
        </p:xfrm>
        <a:graphic>
          <a:graphicData uri="http://schemas.openxmlformats.org/presentationml/2006/ole">
            <mc:AlternateContent xmlns:mc="http://schemas.openxmlformats.org/markup-compatibility/2006">
              <mc:Choice xmlns:v="urn:schemas-microsoft-com:vml" Requires="v">
                <p:oleObj spid="_x0000_s50254" name="Equation" r:id="rId4" imgW="1485720" imgH="863280" progId="Equation.DSMT4">
                  <p:embed/>
                </p:oleObj>
              </mc:Choice>
              <mc:Fallback>
                <p:oleObj name="Equation" r:id="rId4" imgW="1485720" imgH="863280" progId="Equation.DSMT4">
                  <p:embed/>
                  <p:pic>
                    <p:nvPicPr>
                      <p:cNvPr id="0" name=""/>
                      <p:cNvPicPr>
                        <a:picLocks noChangeAspect="1" noChangeArrowheads="1"/>
                      </p:cNvPicPr>
                      <p:nvPr/>
                    </p:nvPicPr>
                    <p:blipFill>
                      <a:blip r:embed="rId5"/>
                      <a:srcRect/>
                      <a:stretch>
                        <a:fillRect/>
                      </a:stretch>
                    </p:blipFill>
                    <p:spPr bwMode="auto">
                      <a:xfrm>
                        <a:off x="4798003" y="1052736"/>
                        <a:ext cx="2728728" cy="1587624"/>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61742492"/>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50255" name="Equation" r:id="rId6" imgW="3187440" imgH="1701720" progId="Equation.DSMT4">
                  <p:embed/>
                </p:oleObj>
              </mc:Choice>
              <mc:Fallback>
                <p:oleObj name="Equation" r:id="rId6" imgW="3187440" imgH="1701720" progId="Equation.DSMT4">
                  <p:embed/>
                  <p:pic>
                    <p:nvPicPr>
                      <p:cNvPr id="0" name=""/>
                      <p:cNvPicPr>
                        <a:picLocks noChangeAspect="1" noChangeArrowheads="1"/>
                      </p:cNvPicPr>
                      <p:nvPr/>
                    </p:nvPicPr>
                    <p:blipFill>
                      <a:blip r:embed="rId7"/>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ounded Rectangle 2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9" name="Rounded Rectangle 28"/>
          <p:cNvSpPr/>
          <p:nvPr/>
        </p:nvSpPr>
        <p:spPr>
          <a:xfrm>
            <a:off x="4783170" y="3216499"/>
            <a:ext cx="2664296" cy="1558736"/>
          </a:xfrm>
          <a:prstGeom prst="roundRect">
            <a:avLst>
              <a:gd name="adj" fmla="val 932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868144" y="3775629"/>
            <a:ext cx="800219"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50256" name="Equation" r:id="rId8" imgW="520560" imgH="1688760" progId="Equation.DSMT4">
                  <p:embed/>
                </p:oleObj>
              </mc:Choice>
              <mc:Fallback>
                <p:oleObj name="Equation" r:id="rId8" imgW="520560" imgH="168876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01392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From our previous observation, the bottom matrix is </a:t>
            </a:r>
            <a:r>
              <a:rPr lang="en-CA" dirty="0">
                <a:latin typeface="Times New Roman" panose="02020603050405020304" pitchFamily="18" charset="0"/>
                <a:cs typeface="Times New Roman" panose="02020603050405020304" pitchFamily="18" charset="0"/>
              </a:rPr>
              <a:t>–</a:t>
            </a:r>
            <a:r>
              <a:rPr lang="en-CA" b="1" dirty="0" smtClean="0">
                <a:latin typeface="Times New Roman" panose="02020603050405020304" pitchFamily="18" charset="0"/>
                <a:cs typeface="Times New Roman" panose="02020603050405020304" pitchFamily="18" charset="0"/>
              </a:rPr>
              <a:t>D</a:t>
            </a:r>
            <a:r>
              <a:rPr lang="en-CA" baseline="-25000" dirty="0" smtClean="0">
                <a:latin typeface="Times New Roman" panose="02020603050405020304" pitchFamily="18" charset="0"/>
                <a:cs typeface="Times New Roman" panose="02020603050405020304" pitchFamily="18" charset="0"/>
              </a:rPr>
              <a:t>4</a:t>
            </a:r>
            <a:r>
              <a:rPr lang="en-CA" b="1" dirty="0" smtClean="0">
                <a:latin typeface="Times New Roman" panose="02020603050405020304" pitchFamily="18" charset="0"/>
                <a:cs typeface="Times New Roman" panose="02020603050405020304" pitchFamily="18" charset="0"/>
              </a:rPr>
              <a:t>F</a:t>
            </a:r>
            <a:r>
              <a:rPr lang="en-CA" baseline="-25000" dirty="0" smtClean="0">
                <a:latin typeface="Times New Roman" panose="02020603050405020304" pitchFamily="18" charset="0"/>
                <a:cs typeface="Times New Roman" panose="02020603050405020304" pitchFamily="18" charset="0"/>
              </a:rPr>
              <a:t>4</a:t>
            </a:r>
            <a:endParaRPr lang="en-CA" baseline="-25000" dirty="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60841478"/>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52273"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ounded Rectangle 2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8" name="Rounded Rectangle 27"/>
          <p:cNvSpPr/>
          <p:nvPr/>
        </p:nvSpPr>
        <p:spPr>
          <a:xfrm>
            <a:off x="4788024" y="4821842"/>
            <a:ext cx="2664296" cy="1558736"/>
          </a:xfrm>
          <a:prstGeom prst="roundRect">
            <a:avLst>
              <a:gd name="adj" fmla="val 932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ounded Rectangle 28"/>
          <p:cNvSpPr/>
          <p:nvPr/>
        </p:nvSpPr>
        <p:spPr>
          <a:xfrm>
            <a:off x="4783170" y="3216499"/>
            <a:ext cx="2664296"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868144" y="3775629"/>
            <a:ext cx="800219"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715661" y="5364056"/>
            <a:ext cx="954107" cy="461665"/>
          </a:xfrm>
          <a:prstGeom prst="rect">
            <a:avLst/>
          </a:prstGeom>
          <a:noFill/>
        </p:spPr>
        <p:txBody>
          <a:bodyPr wrap="none" rtlCol="0">
            <a:spAutoFit/>
          </a:bodyPr>
          <a:lstStyle/>
          <a:p>
            <a:r>
              <a:rPr lang="en-CA" sz="2400" dirty="0" smtClean="0">
                <a:latin typeface="Times New Roman" panose="02020603050405020304" pitchFamily="18" charset="0"/>
                <a:cs typeface="Times New Roman" panose="02020603050405020304" pitchFamily="18" charset="0"/>
              </a:rPr>
              <a:t>–</a:t>
            </a:r>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52274" name="Equation" r:id="rId6" imgW="520560" imgH="1688760" progId="Equation.DSMT4">
                  <p:embed/>
                </p:oleObj>
              </mc:Choice>
              <mc:Fallback>
                <p:oleObj name="Equation" r:id="rId6" imgW="520560" imgH="168876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9864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None/>
            </a:pPr>
            <a:r>
              <a:rPr lang="en-US" altLang="en-US" dirty="0" smtClean="0">
                <a:latin typeface="Arial" charset="0"/>
                <a:cs typeface="Arial" charset="0"/>
              </a:rPr>
              <a:t>	Thus, our adjusted Fourier transform matrix is a block matrix consisting of four </a:t>
            </a:r>
            <a:r>
              <a:rPr lang="en-US" altLang="en-US" dirty="0" smtClean="0">
                <a:latin typeface="Times New Roman" panose="02020603050405020304" pitchFamily="18" charset="0"/>
                <a:cs typeface="Times New Roman" panose="02020603050405020304" pitchFamily="18" charset="0"/>
              </a:rPr>
              <a:t>4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4</a:t>
            </a:r>
            <a:r>
              <a:rPr lang="en-US" altLang="en-US" dirty="0" smtClean="0">
                <a:latin typeface="Arial" charset="0"/>
                <a:cs typeface="Arial" charset="0"/>
              </a:rPr>
              <a:t> matrices</a:t>
            </a:r>
          </a:p>
        </p:txBody>
      </p:sp>
      <p:graphicFrame>
        <p:nvGraphicFramePr>
          <p:cNvPr id="13" name="Object 12"/>
          <p:cNvGraphicFramePr>
            <a:graphicFrameLocks noChangeAspect="1"/>
          </p:cNvGraphicFramePr>
          <p:nvPr>
            <p:extLst>
              <p:ext uri="{D42A27DB-BD31-4B8C-83A1-F6EECF244321}">
                <p14:modId xmlns:p14="http://schemas.microsoft.com/office/powerpoint/2010/main" val="74658026"/>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48179"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le 1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4788024" y="4821842"/>
            <a:ext cx="2664296"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4783170" y="3216499"/>
            <a:ext cx="2664296"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5868144" y="3775629"/>
            <a:ext cx="800219"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715661" y="5364056"/>
            <a:ext cx="954107" cy="461665"/>
          </a:xfrm>
          <a:prstGeom prst="rect">
            <a:avLst/>
          </a:prstGeom>
          <a:noFill/>
        </p:spPr>
        <p:txBody>
          <a:bodyPr wrap="none" rtlCol="0">
            <a:spAutoFit/>
          </a:bodyPr>
          <a:lstStyle/>
          <a:p>
            <a:r>
              <a:rPr lang="en-CA" sz="2400" dirty="0" smtClean="0">
                <a:latin typeface="Times New Roman" panose="02020603050405020304" pitchFamily="18" charset="0"/>
                <a:cs typeface="Times New Roman" panose="02020603050405020304" pitchFamily="18" charset="0"/>
              </a:rPr>
              <a:t>–</a:t>
            </a:r>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716016" y="3216538"/>
            <a:ext cx="0" cy="31640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20115" y="4775235"/>
            <a:ext cx="532735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933819844"/>
              </p:ext>
            </p:extLst>
          </p:nvPr>
        </p:nvGraphicFramePr>
        <p:xfrm>
          <a:off x="7896225" y="3213100"/>
          <a:ext cx="996950" cy="3240088"/>
        </p:xfrm>
        <a:graphic>
          <a:graphicData uri="http://schemas.openxmlformats.org/presentationml/2006/ole">
            <mc:AlternateContent xmlns:mc="http://schemas.openxmlformats.org/markup-compatibility/2006">
              <mc:Choice xmlns:v="urn:schemas-microsoft-com:vml" Requires="v">
                <p:oleObj spid="_x0000_s48180" name="Equation" r:id="rId6" imgW="520560" imgH="1688760" progId="Equation.DSMT4">
                  <p:embed/>
                </p:oleObj>
              </mc:Choice>
              <mc:Fallback>
                <p:oleObj name="Equation" r:id="rId6" imgW="520560" imgH="168876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5" y="3213100"/>
                        <a:ext cx="99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24571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Let’s split up the vector into two vectors</a:t>
            </a:r>
          </a:p>
        </p:txBody>
      </p:sp>
      <p:graphicFrame>
        <p:nvGraphicFramePr>
          <p:cNvPr id="13" name="Object 12"/>
          <p:cNvGraphicFramePr>
            <a:graphicFrameLocks noChangeAspect="1"/>
          </p:cNvGraphicFramePr>
          <p:nvPr>
            <p:extLst>
              <p:ext uri="{D42A27DB-BD31-4B8C-83A1-F6EECF244321}">
                <p14:modId xmlns:p14="http://schemas.microsoft.com/office/powerpoint/2010/main" val="3261229790"/>
              </p:ext>
            </p:extLst>
          </p:nvPr>
        </p:nvGraphicFramePr>
        <p:xfrm>
          <a:off x="1504950" y="3191024"/>
          <a:ext cx="6102350" cy="3262312"/>
        </p:xfrm>
        <a:graphic>
          <a:graphicData uri="http://schemas.openxmlformats.org/presentationml/2006/ole">
            <mc:AlternateContent xmlns:mc="http://schemas.openxmlformats.org/markup-compatibility/2006">
              <mc:Choice xmlns:v="urn:schemas-microsoft-com:vml" Requires="v">
                <p:oleObj spid="_x0000_s55363" name="Equation" r:id="rId4" imgW="3187440" imgH="1701720" progId="Equation.DSMT4">
                  <p:embed/>
                </p:oleObj>
              </mc:Choice>
              <mc:Fallback>
                <p:oleObj name="Equation" r:id="rId4" imgW="3187440" imgH="1701720" progId="Equation.DSMT4">
                  <p:embed/>
                  <p:pic>
                    <p:nvPicPr>
                      <p:cNvPr id="0" name=""/>
                      <p:cNvPicPr>
                        <a:picLocks noChangeAspect="1" noChangeArrowheads="1"/>
                      </p:cNvPicPr>
                      <p:nvPr/>
                    </p:nvPicPr>
                    <p:blipFill>
                      <a:blip r:embed="rId5"/>
                      <a:srcRect/>
                      <a:stretch>
                        <a:fillRect/>
                      </a:stretch>
                    </p:blipFill>
                    <p:spPr bwMode="auto">
                      <a:xfrm>
                        <a:off x="1504950" y="3191024"/>
                        <a:ext cx="6102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le 13"/>
          <p:cNvSpPr/>
          <p:nvPr/>
        </p:nvSpPr>
        <p:spPr>
          <a:xfrm>
            <a:off x="2120115" y="4821881"/>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2115261" y="3216538"/>
            <a:ext cx="2482180"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152813" y="3775657"/>
            <a:ext cx="474810"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093050" y="5370416"/>
            <a:ext cx="474810" cy="461665"/>
          </a:xfrm>
          <a:prstGeom prst="rect">
            <a:avLst/>
          </a:prstGeom>
          <a:solidFill>
            <a:schemeClr val="bg1"/>
          </a:solid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4788024" y="4821842"/>
            <a:ext cx="2664296"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4783170" y="3216499"/>
            <a:ext cx="2664296" cy="1558736"/>
          </a:xfrm>
          <a:prstGeom prst="roundRect">
            <a:avLst>
              <a:gd name="adj" fmla="val 93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5868144" y="3775629"/>
            <a:ext cx="800219"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715661" y="5364056"/>
            <a:ext cx="954107" cy="461665"/>
          </a:xfrm>
          <a:prstGeom prst="rect">
            <a:avLst/>
          </a:prstGeom>
          <a:noFill/>
        </p:spPr>
        <p:txBody>
          <a:bodyPr wrap="none" rtlCol="0">
            <a:spAutoFit/>
          </a:bodyPr>
          <a:lstStyle/>
          <a:p>
            <a:r>
              <a:rPr lang="en-CA" sz="2400" b="1" dirty="0" smtClean="0">
                <a:latin typeface="Times New Roman" panose="02020603050405020304" pitchFamily="18" charset="0"/>
                <a:cs typeface="Times New Roman" panose="02020603050405020304" pitchFamily="18" charset="0"/>
              </a:rPr>
              <a:t>–D</a:t>
            </a:r>
            <a:r>
              <a:rPr lang="en-CA" sz="2400" baseline="-25000" dirty="0">
                <a:latin typeface="Times New Roman" panose="02020603050405020304" pitchFamily="18" charset="0"/>
                <a:cs typeface="Times New Roman" panose="02020603050405020304" pitchFamily="18" charset="0"/>
              </a:rPr>
              <a:t>4</a:t>
            </a:r>
            <a:r>
              <a:rPr lang="en-CA" sz="2400" b="1" dirty="0" smtClean="0">
                <a:latin typeface="Times New Roman" panose="02020603050405020304" pitchFamily="18" charset="0"/>
                <a:cs typeface="Times New Roman" panose="02020603050405020304" pitchFamily="18" charset="0"/>
              </a:rPr>
              <a:t>F</a:t>
            </a:r>
            <a:r>
              <a:rPr lang="en-CA" sz="2400" baseline="-25000" dirty="0" smtClean="0">
                <a:latin typeface="Times New Roman" panose="02020603050405020304" pitchFamily="18" charset="0"/>
                <a:cs typeface="Times New Roman" panose="02020603050405020304" pitchFamily="18" charset="0"/>
              </a:rPr>
              <a:t>4</a:t>
            </a:r>
            <a:endParaRPr lang="en-CA" sz="2400" baseline="-25000"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9101059"/>
              </p:ext>
            </p:extLst>
          </p:nvPr>
        </p:nvGraphicFramePr>
        <p:xfrm>
          <a:off x="7827963" y="3141663"/>
          <a:ext cx="1093787" cy="1631950"/>
        </p:xfrm>
        <a:graphic>
          <a:graphicData uri="http://schemas.openxmlformats.org/presentationml/2006/ole">
            <mc:AlternateContent xmlns:mc="http://schemas.openxmlformats.org/markup-compatibility/2006">
              <mc:Choice xmlns:v="urn:schemas-microsoft-com:vml" Requires="v">
                <p:oleObj spid="_x0000_s55364" name="Equation" r:id="rId6" imgW="571320" imgH="850680" progId="Equation.DSMT4">
                  <p:embed/>
                </p:oleObj>
              </mc:Choice>
              <mc:Fallback>
                <p:oleObj name="Equation" r:id="rId6" imgW="571320" imgH="850680" progId="Equation.DSMT4">
                  <p:embed/>
                  <p:pic>
                    <p:nvPicPr>
                      <p:cNvPr id="0" name=""/>
                      <p:cNvPicPr>
                        <a:picLocks noChangeAspect="1" noChangeArrowheads="1"/>
                      </p:cNvPicPr>
                      <p:nvPr/>
                    </p:nvPicPr>
                    <p:blipFill>
                      <a:blip r:embed="rId7"/>
                      <a:srcRect/>
                      <a:stretch>
                        <a:fillRect/>
                      </a:stretch>
                    </p:blipFill>
                    <p:spPr bwMode="auto">
                      <a:xfrm>
                        <a:off x="7827963" y="3141663"/>
                        <a:ext cx="10937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82369929"/>
              </p:ext>
            </p:extLst>
          </p:nvPr>
        </p:nvGraphicFramePr>
        <p:xfrm>
          <a:off x="7848600" y="4891088"/>
          <a:ext cx="1068388" cy="1633537"/>
        </p:xfrm>
        <a:graphic>
          <a:graphicData uri="http://schemas.openxmlformats.org/presentationml/2006/ole">
            <mc:AlternateContent xmlns:mc="http://schemas.openxmlformats.org/markup-compatibility/2006">
              <mc:Choice xmlns:v="urn:schemas-microsoft-com:vml" Requires="v">
                <p:oleObj spid="_x0000_s55365" name="Equation" r:id="rId8" imgW="558720" imgH="850680" progId="Equation.DSMT4">
                  <p:embed/>
                </p:oleObj>
              </mc:Choice>
              <mc:Fallback>
                <p:oleObj name="Equation" r:id="rId8" imgW="558720" imgH="850680" progId="Equation.DSMT4">
                  <p:embed/>
                  <p:pic>
                    <p:nvPicPr>
                      <p:cNvPr id="0" name=""/>
                      <p:cNvPicPr>
                        <a:picLocks noChangeAspect="1" noChangeArrowheads="1"/>
                      </p:cNvPicPr>
                      <p:nvPr/>
                    </p:nvPicPr>
                    <p:blipFill>
                      <a:blip r:embed="rId9"/>
                      <a:srcRect/>
                      <a:stretch>
                        <a:fillRect/>
                      </a:stretch>
                    </p:blipFill>
                    <p:spPr bwMode="auto">
                      <a:xfrm>
                        <a:off x="7848600" y="4891088"/>
                        <a:ext cx="106838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4716016" y="3216538"/>
            <a:ext cx="0" cy="31640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20115" y="4775235"/>
            <a:ext cx="532735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311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024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we have the relation:</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Thus, </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Note that we want to calculate                  and not   </a:t>
            </a:r>
          </a:p>
          <a:p>
            <a:pPr lvl="1"/>
            <a:r>
              <a:rPr lang="en-US" altLang="en-US" dirty="0" smtClean="0">
                <a:latin typeface="Arial" charset="0"/>
                <a:cs typeface="Arial" charset="0"/>
              </a:rPr>
              <a:t>The first is </a:t>
            </a:r>
            <a:r>
              <a:rPr lang="en-CA" dirty="0" smtClean="0">
                <a:latin typeface="Symbol" panose="05050102010706020507" pitchFamily="18" charset="2"/>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T</a:t>
            </a:r>
            <a:r>
              <a:rPr lang="en-CA" baseline="-25000" dirty="0" smtClean="0">
                <a:latin typeface="Times New Roman" panose="02020603050405020304" pitchFamily="18" charset="0"/>
                <a:cs typeface="Times New Roman" panose="02020603050405020304" pitchFamily="18" charset="0"/>
              </a:rPr>
              <a:t>F</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the second </a:t>
            </a:r>
            <a:r>
              <a:rPr lang="en-CA" dirty="0" smtClean="0">
                <a:latin typeface="Symbol" panose="05050102010706020507" pitchFamily="18" charset="2"/>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T</a:t>
            </a:r>
            <a:r>
              <a:rPr lang="en-CA" baseline="-25000"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p>
          <a:p>
            <a:pPr lvl="1"/>
            <a:r>
              <a:rPr lang="en-CA" altLang="en-US" dirty="0" smtClean="0">
                <a:latin typeface="Arial" charset="0"/>
                <a:cs typeface="Arial" charset="0"/>
              </a:rPr>
              <a:t>That is, calculate the FFT of       (a vector) and then multiply the entries of that vector by the diagonal entries</a:t>
            </a:r>
            <a:endParaRPr lang="en-US" altLang="en-US" dirty="0">
              <a:latin typeface="Arial" charset="0"/>
              <a:cs typeface="Arial" charset="0"/>
            </a:endParaRPr>
          </a:p>
          <a:p>
            <a:pPr lvl="1"/>
            <a:endParaRPr lang="en-US" altLang="en-US" dirty="0">
              <a:latin typeface="Arial" charset="0"/>
              <a:cs typeface="Arial"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040274013"/>
              </p:ext>
            </p:extLst>
          </p:nvPr>
        </p:nvGraphicFramePr>
        <p:xfrm>
          <a:off x="2771800" y="2060848"/>
          <a:ext cx="2066925" cy="900113"/>
        </p:xfrm>
        <a:graphic>
          <a:graphicData uri="http://schemas.openxmlformats.org/presentationml/2006/ole">
            <mc:AlternateContent xmlns:mc="http://schemas.openxmlformats.org/markup-compatibility/2006">
              <mc:Choice xmlns:v="urn:schemas-microsoft-com:vml" Requires="v">
                <p:oleObj spid="_x0000_s61573" name="Equation" r:id="rId4" imgW="1079280" imgH="469800" progId="Equation.DSMT4">
                  <p:embed/>
                </p:oleObj>
              </mc:Choice>
              <mc:Fallback>
                <p:oleObj name="Equation" r:id="rId4" imgW="1079280" imgH="469800" progId="Equation.DSMT4">
                  <p:embed/>
                  <p:pic>
                    <p:nvPicPr>
                      <p:cNvPr id="0" name=""/>
                      <p:cNvPicPr>
                        <a:picLocks noChangeAspect="1" noChangeArrowheads="1"/>
                      </p:cNvPicPr>
                      <p:nvPr/>
                    </p:nvPicPr>
                    <p:blipFill>
                      <a:blip r:embed="rId5"/>
                      <a:srcRect/>
                      <a:stretch>
                        <a:fillRect/>
                      </a:stretch>
                    </p:blipFill>
                    <p:spPr bwMode="auto">
                      <a:xfrm>
                        <a:off x="2771800" y="2060848"/>
                        <a:ext cx="20669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39887750"/>
              </p:ext>
            </p:extLst>
          </p:nvPr>
        </p:nvGraphicFramePr>
        <p:xfrm>
          <a:off x="5148263" y="2060575"/>
          <a:ext cx="1020762" cy="828675"/>
        </p:xfrm>
        <a:graphic>
          <a:graphicData uri="http://schemas.openxmlformats.org/presentationml/2006/ole">
            <mc:AlternateContent xmlns:mc="http://schemas.openxmlformats.org/markup-compatibility/2006">
              <mc:Choice xmlns:v="urn:schemas-microsoft-com:vml" Requires="v">
                <p:oleObj spid="_x0000_s61574" name="Equation" r:id="rId6" imgW="533160" imgH="431640" progId="Equation.DSMT4">
                  <p:embed/>
                </p:oleObj>
              </mc:Choice>
              <mc:Fallback>
                <p:oleObj name="Equation" r:id="rId6" imgW="533160" imgH="431640" progId="Equation.DSMT4">
                  <p:embed/>
                  <p:pic>
                    <p:nvPicPr>
                      <p:cNvPr id="0" name=""/>
                      <p:cNvPicPr>
                        <a:picLocks noChangeAspect="1" noChangeArrowheads="1"/>
                      </p:cNvPicPr>
                      <p:nvPr/>
                    </p:nvPicPr>
                    <p:blipFill>
                      <a:blip r:embed="rId7"/>
                      <a:srcRect/>
                      <a:stretch>
                        <a:fillRect/>
                      </a:stretch>
                    </p:blipFill>
                    <p:spPr bwMode="auto">
                      <a:xfrm>
                        <a:off x="5148263" y="2060575"/>
                        <a:ext cx="10207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74306959"/>
              </p:ext>
            </p:extLst>
          </p:nvPr>
        </p:nvGraphicFramePr>
        <p:xfrm>
          <a:off x="1619672" y="3212976"/>
          <a:ext cx="4765675" cy="900113"/>
        </p:xfrm>
        <a:graphic>
          <a:graphicData uri="http://schemas.openxmlformats.org/presentationml/2006/ole">
            <mc:AlternateContent xmlns:mc="http://schemas.openxmlformats.org/markup-compatibility/2006">
              <mc:Choice xmlns:v="urn:schemas-microsoft-com:vml" Requires="v">
                <p:oleObj spid="_x0000_s61575" name="Equation" r:id="rId8" imgW="2489040" imgH="469800" progId="Equation.DSMT4">
                  <p:embed/>
                </p:oleObj>
              </mc:Choice>
              <mc:Fallback>
                <p:oleObj name="Equation" r:id="rId8" imgW="2489040" imgH="469800" progId="Equation.DSMT4">
                  <p:embed/>
                  <p:pic>
                    <p:nvPicPr>
                      <p:cNvPr id="0" name=""/>
                      <p:cNvPicPr>
                        <a:picLocks noChangeAspect="1" noChangeArrowheads="1"/>
                      </p:cNvPicPr>
                      <p:nvPr/>
                    </p:nvPicPr>
                    <p:blipFill>
                      <a:blip r:embed="rId9"/>
                      <a:srcRect/>
                      <a:stretch>
                        <a:fillRect/>
                      </a:stretch>
                    </p:blipFill>
                    <p:spPr bwMode="auto">
                      <a:xfrm>
                        <a:off x="1619672" y="3212976"/>
                        <a:ext cx="4765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91661332"/>
              </p:ext>
            </p:extLst>
          </p:nvPr>
        </p:nvGraphicFramePr>
        <p:xfrm>
          <a:off x="4344988" y="4508500"/>
          <a:ext cx="1117600" cy="438150"/>
        </p:xfrm>
        <a:graphic>
          <a:graphicData uri="http://schemas.openxmlformats.org/presentationml/2006/ole">
            <mc:AlternateContent xmlns:mc="http://schemas.openxmlformats.org/markup-compatibility/2006">
              <mc:Choice xmlns:v="urn:schemas-microsoft-com:vml" Requires="v">
                <p:oleObj spid="_x0000_s61576" name="Equation" r:id="rId10" imgW="583920" imgH="228600" progId="Equation.DSMT4">
                  <p:embed/>
                </p:oleObj>
              </mc:Choice>
              <mc:Fallback>
                <p:oleObj name="Equation" r:id="rId10" imgW="583920" imgH="228600" progId="Equation.DSMT4">
                  <p:embed/>
                  <p:pic>
                    <p:nvPicPr>
                      <p:cNvPr id="0" name=""/>
                      <p:cNvPicPr>
                        <a:picLocks noChangeAspect="1" noChangeArrowheads="1"/>
                      </p:cNvPicPr>
                      <p:nvPr/>
                    </p:nvPicPr>
                    <p:blipFill>
                      <a:blip r:embed="rId11"/>
                      <a:srcRect/>
                      <a:stretch>
                        <a:fillRect/>
                      </a:stretch>
                    </p:blipFill>
                    <p:spPr bwMode="auto">
                      <a:xfrm>
                        <a:off x="4344988" y="4508500"/>
                        <a:ext cx="1117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298241"/>
              </p:ext>
            </p:extLst>
          </p:nvPr>
        </p:nvGraphicFramePr>
        <p:xfrm>
          <a:off x="6456363" y="4508500"/>
          <a:ext cx="1068387" cy="438150"/>
        </p:xfrm>
        <a:graphic>
          <a:graphicData uri="http://schemas.openxmlformats.org/presentationml/2006/ole">
            <mc:AlternateContent xmlns:mc="http://schemas.openxmlformats.org/markup-compatibility/2006">
              <mc:Choice xmlns:v="urn:schemas-microsoft-com:vml" Requires="v">
                <p:oleObj spid="_x0000_s61577" name="Equation" r:id="rId12" imgW="558720" imgH="228600" progId="Equation.DSMT4">
                  <p:embed/>
                </p:oleObj>
              </mc:Choice>
              <mc:Fallback>
                <p:oleObj name="Equation" r:id="rId12" imgW="558720" imgH="228600" progId="Equation.DSMT4">
                  <p:embed/>
                  <p:pic>
                    <p:nvPicPr>
                      <p:cNvPr id="0" name=""/>
                      <p:cNvPicPr>
                        <a:picLocks noChangeAspect="1" noChangeArrowheads="1"/>
                      </p:cNvPicPr>
                      <p:nvPr/>
                    </p:nvPicPr>
                    <p:blipFill>
                      <a:blip r:embed="rId13"/>
                      <a:srcRect/>
                      <a:stretch>
                        <a:fillRect/>
                      </a:stretch>
                    </p:blipFill>
                    <p:spPr bwMode="auto">
                      <a:xfrm>
                        <a:off x="6456363" y="4508500"/>
                        <a:ext cx="10683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Arrow Connector 2"/>
          <p:cNvCxnSpPr/>
          <p:nvPr/>
        </p:nvCxnSpPr>
        <p:spPr>
          <a:xfrm flipH="1">
            <a:off x="3779912" y="1412776"/>
            <a:ext cx="1152128" cy="72008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55976" y="1412776"/>
            <a:ext cx="576064" cy="72008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35896" y="1412776"/>
            <a:ext cx="1296144" cy="11521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55976" y="1412776"/>
            <a:ext cx="576064" cy="11521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95259" y="1124744"/>
            <a:ext cx="1640193" cy="369332"/>
          </a:xfrm>
          <a:prstGeom prst="rect">
            <a:avLst/>
          </a:prstGeom>
        </p:spPr>
        <p:txBody>
          <a:bodyPr wrap="none">
            <a:spAutoFit/>
          </a:bodyPr>
          <a:lstStyle/>
          <a:p>
            <a:r>
              <a:rPr lang="en-US" altLang="en-US" dirty="0" smtClean="0"/>
              <a:t>4 </a:t>
            </a:r>
            <a:r>
              <a:rPr lang="en-CA" dirty="0"/>
              <a:t>×</a:t>
            </a:r>
            <a:r>
              <a:rPr lang="en-US" altLang="en-US" dirty="0" smtClean="0"/>
              <a:t> 4 matrices</a:t>
            </a:r>
            <a:endParaRPr lang="en-CA" dirty="0"/>
          </a:p>
        </p:txBody>
      </p:sp>
      <p:sp>
        <p:nvSpPr>
          <p:cNvPr id="19" name="Rectangle 18"/>
          <p:cNvSpPr/>
          <p:nvPr/>
        </p:nvSpPr>
        <p:spPr>
          <a:xfrm>
            <a:off x="6334100" y="1628800"/>
            <a:ext cx="2428870" cy="369332"/>
          </a:xfrm>
          <a:prstGeom prst="rect">
            <a:avLst/>
          </a:prstGeom>
        </p:spPr>
        <p:txBody>
          <a:bodyPr wrap="none">
            <a:spAutoFit/>
          </a:bodyPr>
          <a:lstStyle/>
          <a:p>
            <a:r>
              <a:rPr lang="en-US" altLang="en-US" dirty="0" smtClean="0"/>
              <a:t>4-dimensional vectors</a:t>
            </a:r>
            <a:endParaRPr lang="en-CA" dirty="0"/>
          </a:p>
        </p:txBody>
      </p:sp>
      <p:cxnSp>
        <p:nvCxnSpPr>
          <p:cNvPr id="20" name="Straight Arrow Connector 19"/>
          <p:cNvCxnSpPr/>
          <p:nvPr/>
        </p:nvCxnSpPr>
        <p:spPr>
          <a:xfrm flipH="1">
            <a:off x="5930627" y="1945407"/>
            <a:ext cx="575084"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002635" y="1945407"/>
            <a:ext cx="503076" cy="5760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980847921"/>
              </p:ext>
            </p:extLst>
          </p:nvPr>
        </p:nvGraphicFramePr>
        <p:xfrm>
          <a:off x="4197102" y="5223867"/>
          <a:ext cx="292100" cy="390525"/>
        </p:xfrm>
        <a:graphic>
          <a:graphicData uri="http://schemas.openxmlformats.org/presentationml/2006/ole">
            <mc:AlternateContent xmlns:mc="http://schemas.openxmlformats.org/markup-compatibility/2006">
              <mc:Choice xmlns:v="urn:schemas-microsoft-com:vml" Requires="v">
                <p:oleObj spid="_x0000_s61578" name="Equation" r:id="rId14" imgW="152280" imgH="203040" progId="Equation.DSMT4">
                  <p:embed/>
                </p:oleObj>
              </mc:Choice>
              <mc:Fallback>
                <p:oleObj name="Equation" r:id="rId14" imgW="152280" imgH="203040" progId="Equation.DSMT4">
                  <p:embed/>
                  <p:pic>
                    <p:nvPicPr>
                      <p:cNvPr id="0" name=""/>
                      <p:cNvPicPr>
                        <a:picLocks noChangeAspect="1" noChangeArrowheads="1"/>
                      </p:cNvPicPr>
                      <p:nvPr/>
                    </p:nvPicPr>
                    <p:blipFill>
                      <a:blip r:embed="rId15"/>
                      <a:srcRect/>
                      <a:stretch>
                        <a:fillRect/>
                      </a:stretch>
                    </p:blipFill>
                    <p:spPr bwMode="auto">
                      <a:xfrm>
                        <a:off x="4197102" y="5223867"/>
                        <a:ext cx="292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82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Fast Fourier transform</a:t>
            </a:r>
            <a:endParaRPr lang="en-CA" dirty="0"/>
          </a:p>
        </p:txBody>
      </p:sp>
      <p:sp>
        <p:nvSpPr>
          <p:cNvPr id="3" name="Content Placeholder 2"/>
          <p:cNvSpPr>
            <a:spLocks noGrp="1"/>
          </p:cNvSpPr>
          <p:nvPr>
            <p:ph idx="1"/>
          </p:nvPr>
        </p:nvSpPr>
        <p:spPr/>
        <p:txBody>
          <a:bodyPr/>
          <a:lstStyle/>
          <a:p>
            <a:pPr marL="361950" indent="-361950">
              <a:buNone/>
            </a:pPr>
            <a:r>
              <a:rPr lang="en-CA" dirty="0" smtClean="0"/>
              <a:t>	Now we must calculate         and         recursively</a:t>
            </a:r>
          </a:p>
          <a:p>
            <a:pPr lvl="1"/>
            <a:r>
              <a:rPr lang="en-CA" dirty="0" smtClean="0"/>
              <a:t>Calculating                    and                      are both </a:t>
            </a:r>
            <a:r>
              <a:rPr lang="en-CA" dirty="0" smtClean="0">
                <a:latin typeface="Symbol" panose="05050102010706020507" pitchFamily="18" charset="2"/>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operations</a:t>
            </a:r>
          </a:p>
          <a:p>
            <a:pPr lvl="1"/>
            <a:r>
              <a:rPr lang="en-CA" dirty="0" smtClean="0"/>
              <a:t>Adding                               and                               are also both </a:t>
            </a:r>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endParaRPr lang="en-CA" dirty="0" smtClean="0"/>
          </a:p>
          <a:p>
            <a:pPr lvl="1"/>
            <a:r>
              <a:rPr lang="en-CA" dirty="0" smtClean="0"/>
              <a:t>Rearranging the results is also </a:t>
            </a:r>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endParaRPr lang="en-CA" dirty="0"/>
          </a:p>
          <a:p>
            <a:pPr lvl="1"/>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606995351"/>
              </p:ext>
            </p:extLst>
          </p:nvPr>
        </p:nvGraphicFramePr>
        <p:xfrm>
          <a:off x="3581400" y="1606550"/>
          <a:ext cx="558800" cy="390525"/>
        </p:xfrm>
        <a:graphic>
          <a:graphicData uri="http://schemas.openxmlformats.org/presentationml/2006/ole">
            <mc:AlternateContent xmlns:mc="http://schemas.openxmlformats.org/markup-compatibility/2006">
              <mc:Choice xmlns:v="urn:schemas-microsoft-com:vml" Requires="v">
                <p:oleObj spid="_x0000_s54462" name="Equation" r:id="rId3" imgW="291960" imgH="203040" progId="Equation.DSMT4">
                  <p:embed/>
                </p:oleObj>
              </mc:Choice>
              <mc:Fallback>
                <p:oleObj name="Equation" r:id="rId3" imgW="291960" imgH="203040" progId="Equation.DSMT4">
                  <p:embed/>
                  <p:pic>
                    <p:nvPicPr>
                      <p:cNvPr id="0" name="Object 22"/>
                      <p:cNvPicPr>
                        <a:picLocks noChangeAspect="1" noChangeArrowheads="1"/>
                      </p:cNvPicPr>
                      <p:nvPr/>
                    </p:nvPicPr>
                    <p:blipFill>
                      <a:blip r:embed="rId4"/>
                      <a:srcRect/>
                      <a:stretch>
                        <a:fillRect/>
                      </a:stretch>
                    </p:blipFill>
                    <p:spPr bwMode="auto">
                      <a:xfrm>
                        <a:off x="3581400" y="1606550"/>
                        <a:ext cx="558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78199143"/>
              </p:ext>
            </p:extLst>
          </p:nvPr>
        </p:nvGraphicFramePr>
        <p:xfrm>
          <a:off x="4651375" y="1630363"/>
          <a:ext cx="485775" cy="354012"/>
        </p:xfrm>
        <a:graphic>
          <a:graphicData uri="http://schemas.openxmlformats.org/presentationml/2006/ole">
            <mc:AlternateContent xmlns:mc="http://schemas.openxmlformats.org/markup-compatibility/2006">
              <mc:Choice xmlns:v="urn:schemas-microsoft-com:vml" Requires="v">
                <p:oleObj spid="_x0000_s54463" name="Equation" r:id="rId5" imgW="279360" imgH="203040" progId="Equation.DSMT4">
                  <p:embed/>
                </p:oleObj>
              </mc:Choice>
              <mc:Fallback>
                <p:oleObj name="Equation" r:id="rId5" imgW="279360" imgH="203040" progId="Equation.DSMT4">
                  <p:embed/>
                  <p:pic>
                    <p:nvPicPr>
                      <p:cNvPr id="0" name=""/>
                      <p:cNvPicPr>
                        <a:picLocks noChangeAspect="1" noChangeArrowheads="1"/>
                      </p:cNvPicPr>
                      <p:nvPr/>
                    </p:nvPicPr>
                    <p:blipFill>
                      <a:blip r:embed="rId6"/>
                      <a:srcRect/>
                      <a:stretch>
                        <a:fillRect/>
                      </a:stretch>
                    </p:blipFill>
                    <p:spPr bwMode="auto">
                      <a:xfrm>
                        <a:off x="4651375" y="1630363"/>
                        <a:ext cx="485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48746715"/>
              </p:ext>
            </p:extLst>
          </p:nvPr>
        </p:nvGraphicFramePr>
        <p:xfrm>
          <a:off x="2543696" y="1935163"/>
          <a:ext cx="1092200" cy="439737"/>
        </p:xfrm>
        <a:graphic>
          <a:graphicData uri="http://schemas.openxmlformats.org/presentationml/2006/ole">
            <mc:AlternateContent xmlns:mc="http://schemas.openxmlformats.org/markup-compatibility/2006">
              <mc:Choice xmlns:v="urn:schemas-microsoft-com:vml" Requires="v">
                <p:oleObj spid="_x0000_s54464" name="Equation" r:id="rId7" imgW="571320" imgH="228600" progId="Equation.DSMT4">
                  <p:embed/>
                </p:oleObj>
              </mc:Choice>
              <mc:Fallback>
                <p:oleObj name="Equation" r:id="rId7" imgW="571320" imgH="228600" progId="Equation.DSMT4">
                  <p:embed/>
                  <p:pic>
                    <p:nvPicPr>
                      <p:cNvPr id="0" name=""/>
                      <p:cNvPicPr>
                        <a:picLocks noChangeAspect="1" noChangeArrowheads="1"/>
                      </p:cNvPicPr>
                      <p:nvPr/>
                    </p:nvPicPr>
                    <p:blipFill>
                      <a:blip r:embed="rId8"/>
                      <a:srcRect/>
                      <a:stretch>
                        <a:fillRect/>
                      </a:stretch>
                    </p:blipFill>
                    <p:spPr bwMode="auto">
                      <a:xfrm>
                        <a:off x="2543696" y="1935163"/>
                        <a:ext cx="1092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00229510"/>
              </p:ext>
            </p:extLst>
          </p:nvPr>
        </p:nvGraphicFramePr>
        <p:xfrm>
          <a:off x="4172446" y="1935163"/>
          <a:ext cx="1263650" cy="439737"/>
        </p:xfrm>
        <a:graphic>
          <a:graphicData uri="http://schemas.openxmlformats.org/presentationml/2006/ole">
            <mc:AlternateContent xmlns:mc="http://schemas.openxmlformats.org/markup-compatibility/2006">
              <mc:Choice xmlns:v="urn:schemas-microsoft-com:vml" Requires="v">
                <p:oleObj spid="_x0000_s54465" name="Equation" r:id="rId9" imgW="660240" imgH="228600" progId="Equation.DSMT4">
                  <p:embed/>
                </p:oleObj>
              </mc:Choice>
              <mc:Fallback>
                <p:oleObj name="Equation" r:id="rId9" imgW="660240" imgH="228600" progId="Equation.DSMT4">
                  <p:embed/>
                  <p:pic>
                    <p:nvPicPr>
                      <p:cNvPr id="0" name=""/>
                      <p:cNvPicPr>
                        <a:picLocks noChangeAspect="1" noChangeArrowheads="1"/>
                      </p:cNvPicPr>
                      <p:nvPr/>
                    </p:nvPicPr>
                    <p:blipFill>
                      <a:blip r:embed="rId10"/>
                      <a:srcRect/>
                      <a:stretch>
                        <a:fillRect/>
                      </a:stretch>
                    </p:blipFill>
                    <p:spPr bwMode="auto">
                      <a:xfrm>
                        <a:off x="4172446" y="1935163"/>
                        <a:ext cx="12636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92715995"/>
              </p:ext>
            </p:extLst>
          </p:nvPr>
        </p:nvGraphicFramePr>
        <p:xfrm>
          <a:off x="2079253" y="2262188"/>
          <a:ext cx="1844675" cy="439737"/>
        </p:xfrm>
        <a:graphic>
          <a:graphicData uri="http://schemas.openxmlformats.org/presentationml/2006/ole">
            <mc:AlternateContent xmlns:mc="http://schemas.openxmlformats.org/markup-compatibility/2006">
              <mc:Choice xmlns:v="urn:schemas-microsoft-com:vml" Requires="v">
                <p:oleObj spid="_x0000_s54466" name="Equation" r:id="rId11" imgW="965160" imgH="228600" progId="Equation.DSMT4">
                  <p:embed/>
                </p:oleObj>
              </mc:Choice>
              <mc:Fallback>
                <p:oleObj name="Equation" r:id="rId11" imgW="965160" imgH="228600" progId="Equation.DSMT4">
                  <p:embed/>
                  <p:pic>
                    <p:nvPicPr>
                      <p:cNvPr id="0" name=""/>
                      <p:cNvPicPr>
                        <a:picLocks noChangeAspect="1" noChangeArrowheads="1"/>
                      </p:cNvPicPr>
                      <p:nvPr/>
                    </p:nvPicPr>
                    <p:blipFill>
                      <a:blip r:embed="rId12"/>
                      <a:srcRect/>
                      <a:stretch>
                        <a:fillRect/>
                      </a:stretch>
                    </p:blipFill>
                    <p:spPr bwMode="auto">
                      <a:xfrm>
                        <a:off x="2079253" y="2262188"/>
                        <a:ext cx="18446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014393750"/>
              </p:ext>
            </p:extLst>
          </p:nvPr>
        </p:nvGraphicFramePr>
        <p:xfrm>
          <a:off x="4436467" y="2274888"/>
          <a:ext cx="1844675" cy="439737"/>
        </p:xfrm>
        <a:graphic>
          <a:graphicData uri="http://schemas.openxmlformats.org/presentationml/2006/ole">
            <mc:AlternateContent xmlns:mc="http://schemas.openxmlformats.org/markup-compatibility/2006">
              <mc:Choice xmlns:v="urn:schemas-microsoft-com:vml" Requires="v">
                <p:oleObj spid="_x0000_s54467" name="Equation" r:id="rId13" imgW="965160" imgH="228600" progId="Equation.DSMT4">
                  <p:embed/>
                </p:oleObj>
              </mc:Choice>
              <mc:Fallback>
                <p:oleObj name="Equation" r:id="rId13" imgW="965160" imgH="228600" progId="Equation.DSMT4">
                  <p:embed/>
                  <p:pic>
                    <p:nvPicPr>
                      <p:cNvPr id="0" name="Object 19"/>
                      <p:cNvPicPr>
                        <a:picLocks noChangeAspect="1" noChangeArrowheads="1"/>
                      </p:cNvPicPr>
                      <p:nvPr/>
                    </p:nvPicPr>
                    <p:blipFill>
                      <a:blip r:embed="rId14"/>
                      <a:srcRect/>
                      <a:stretch>
                        <a:fillRect/>
                      </a:stretch>
                    </p:blipFill>
                    <p:spPr bwMode="auto">
                      <a:xfrm>
                        <a:off x="4436467" y="2274888"/>
                        <a:ext cx="18446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361387975"/>
              </p:ext>
            </p:extLst>
          </p:nvPr>
        </p:nvGraphicFramePr>
        <p:xfrm>
          <a:off x="1619672" y="3211513"/>
          <a:ext cx="5032375" cy="901700"/>
        </p:xfrm>
        <a:graphic>
          <a:graphicData uri="http://schemas.openxmlformats.org/presentationml/2006/ole">
            <mc:AlternateContent xmlns:mc="http://schemas.openxmlformats.org/markup-compatibility/2006">
              <mc:Choice xmlns:v="urn:schemas-microsoft-com:vml" Requires="v">
                <p:oleObj spid="_x0000_s54468" name="Equation" r:id="rId15" imgW="2628720" imgH="469800" progId="Equation.DSMT4">
                  <p:embed/>
                </p:oleObj>
              </mc:Choice>
              <mc:Fallback>
                <p:oleObj name="Equation" r:id="rId15" imgW="2628720" imgH="469800" progId="Equation.DSMT4">
                  <p:embed/>
                  <p:pic>
                    <p:nvPicPr>
                      <p:cNvPr id="0" name="Object 25"/>
                      <p:cNvPicPr>
                        <a:picLocks noChangeAspect="1" noChangeArrowheads="1"/>
                      </p:cNvPicPr>
                      <p:nvPr/>
                    </p:nvPicPr>
                    <p:blipFill>
                      <a:blip r:embed="rId16"/>
                      <a:srcRect/>
                      <a:stretch>
                        <a:fillRect/>
                      </a:stretch>
                    </p:blipFill>
                    <p:spPr bwMode="auto">
                      <a:xfrm>
                        <a:off x="1619672" y="3211513"/>
                        <a:ext cx="50323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3741359"/>
              </p:ext>
            </p:extLst>
          </p:nvPr>
        </p:nvGraphicFramePr>
        <p:xfrm>
          <a:off x="8285163" y="4675188"/>
          <a:ext cx="219075" cy="315912"/>
        </p:xfrm>
        <a:graphic>
          <a:graphicData uri="http://schemas.openxmlformats.org/presentationml/2006/ole">
            <mc:AlternateContent xmlns:mc="http://schemas.openxmlformats.org/markup-compatibility/2006">
              <mc:Choice xmlns:v="urn:schemas-microsoft-com:vml" Requires="v">
                <p:oleObj spid="_x0000_s54469" name="Equation" r:id="rId17" imgW="114120" imgH="164880" progId="Equation.DSMT4">
                  <p:embed/>
                </p:oleObj>
              </mc:Choice>
              <mc:Fallback>
                <p:oleObj name="Equation" r:id="rId17" imgW="114120" imgH="164880" progId="Equation.DSMT4">
                  <p:embed/>
                  <p:pic>
                    <p:nvPicPr>
                      <p:cNvPr id="0" name="Object 25"/>
                      <p:cNvPicPr>
                        <a:picLocks noChangeAspect="1" noChangeArrowheads="1"/>
                      </p:cNvPicPr>
                      <p:nvPr/>
                    </p:nvPicPr>
                    <p:blipFill>
                      <a:blip r:embed="rId18"/>
                      <a:srcRect/>
                      <a:stretch>
                        <a:fillRect/>
                      </a:stretch>
                    </p:blipFill>
                    <p:spPr bwMode="auto">
                      <a:xfrm>
                        <a:off x="8285163" y="4675188"/>
                        <a:ext cx="2190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55435287"/>
              </p:ext>
            </p:extLst>
          </p:nvPr>
        </p:nvGraphicFramePr>
        <p:xfrm>
          <a:off x="6631657" y="2564904"/>
          <a:ext cx="2448272" cy="2913852"/>
        </p:xfrm>
        <a:graphic>
          <a:graphicData uri="http://schemas.openxmlformats.org/presentationml/2006/ole">
            <mc:AlternateContent xmlns:mc="http://schemas.openxmlformats.org/markup-compatibility/2006">
              <mc:Choice xmlns:v="urn:schemas-microsoft-com:vml" Requires="v">
                <p:oleObj spid="_x0000_s54470" name="Equation" r:id="rId19" imgW="1422360" imgH="1688760" progId="Equation.DSMT4">
                  <p:embed/>
                </p:oleObj>
              </mc:Choice>
              <mc:Fallback>
                <p:oleObj name="Equation" r:id="rId19" imgW="1422360" imgH="1688760" progId="Equation.DSMT4">
                  <p:embed/>
                  <p:pic>
                    <p:nvPicPr>
                      <p:cNvPr id="0" name=""/>
                      <p:cNvPicPr>
                        <a:picLocks noChangeAspect="1" noChangeArrowheads="1"/>
                      </p:cNvPicPr>
                      <p:nvPr/>
                    </p:nvPicPr>
                    <p:blipFill>
                      <a:blip r:embed="rId20"/>
                      <a:srcRect/>
                      <a:stretch>
                        <a:fillRect/>
                      </a:stretch>
                    </p:blipFill>
                    <p:spPr bwMode="auto">
                      <a:xfrm>
                        <a:off x="6631657" y="2564904"/>
                        <a:ext cx="2448272" cy="2913852"/>
                      </a:xfrm>
                      <a:prstGeom prst="rect">
                        <a:avLst/>
                      </a:prstGeom>
                      <a:noFill/>
                      <a:ln>
                        <a:noFill/>
                      </a:ln>
                      <a:extLst/>
                    </p:spPr>
                  </p:pic>
                </p:oleObj>
              </mc:Fallback>
            </mc:AlternateContent>
          </a:graphicData>
        </a:graphic>
      </p:graphicFrame>
      <p:cxnSp>
        <p:nvCxnSpPr>
          <p:cNvPr id="14" name="Straight Arrow Connector 13"/>
          <p:cNvCxnSpPr/>
          <p:nvPr/>
        </p:nvCxnSpPr>
        <p:spPr>
          <a:xfrm>
            <a:off x="7308304" y="2780928"/>
            <a:ext cx="720080"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08304" y="3140968"/>
            <a:ext cx="720080"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08304" y="3491483"/>
            <a:ext cx="720080" cy="71055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08304" y="3841998"/>
            <a:ext cx="720080" cy="95515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308304" y="3212976"/>
            <a:ext cx="720080" cy="989063"/>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308304" y="3933056"/>
            <a:ext cx="720080" cy="638547"/>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308304" y="4571603"/>
            <a:ext cx="720080" cy="36004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08304" y="5282158"/>
            <a:ext cx="720080" cy="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9820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Fast Fourier transform</a:t>
            </a:r>
            <a:endParaRPr lang="en-CA" dirty="0"/>
          </a:p>
        </p:txBody>
      </p:sp>
      <p:sp>
        <p:nvSpPr>
          <p:cNvPr id="3" name="Content Placeholder 2"/>
          <p:cNvSpPr>
            <a:spLocks noGrp="1"/>
          </p:cNvSpPr>
          <p:nvPr>
            <p:ph idx="1"/>
          </p:nvPr>
        </p:nvSpPr>
        <p:spPr/>
        <p:txBody>
          <a:bodyPr/>
          <a:lstStyle/>
          <a:p>
            <a:pPr marL="361950" indent="-361950">
              <a:buNone/>
            </a:pPr>
            <a:r>
              <a:rPr lang="en-CA" dirty="0" smtClean="0"/>
              <a:t>	Thus, we have that the time </a:t>
            </a:r>
            <a:r>
              <a:rPr lang="en-CA" dirty="0" smtClean="0">
                <a:latin typeface="Times New Roman" panose="02020603050405020304" pitchFamily="18" charset="0"/>
                <a:cs typeface="Times New Roman" panose="02020603050405020304" pitchFamily="18" charset="0"/>
              </a:rPr>
              <a:t>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requires that we</a:t>
            </a:r>
          </a:p>
          <a:p>
            <a:pPr lvl="1"/>
            <a:r>
              <a:rPr lang="en-CA" dirty="0" smtClean="0"/>
              <a:t>Divide the vector </a:t>
            </a:r>
            <a:r>
              <a:rPr lang="en-CA" sz="2000" b="1" dirty="0" smtClean="0">
                <a:latin typeface="Times New Roman" panose="02020603050405020304" pitchFamily="18" charset="0"/>
                <a:cs typeface="Times New Roman" panose="02020603050405020304" pitchFamily="18" charset="0"/>
              </a:rPr>
              <a:t>v</a:t>
            </a:r>
            <a:r>
              <a:rPr lang="en-CA" dirty="0" smtClean="0"/>
              <a:t> into the vectors     and</a:t>
            </a:r>
            <a:endParaRPr lang="en-CA" dirty="0"/>
          </a:p>
          <a:p>
            <a:pPr lvl="1"/>
            <a:r>
              <a:rPr lang="en-CA" dirty="0" smtClean="0"/>
              <a:t>Calculate          and         recursively</a:t>
            </a:r>
          </a:p>
          <a:p>
            <a:pPr lvl="1"/>
            <a:r>
              <a:rPr lang="en-CA" dirty="0" smtClean="0"/>
              <a:t>Calculate                and                 </a:t>
            </a:r>
          </a:p>
          <a:p>
            <a:pPr lvl="1"/>
            <a:r>
              <a:rPr lang="en-CA" dirty="0" smtClean="0"/>
              <a:t>Add                            and   </a:t>
            </a:r>
          </a:p>
          <a:p>
            <a:pPr lvl="1"/>
            <a:r>
              <a:rPr lang="en-CA" dirty="0" smtClean="0"/>
              <a:t>Reorder the results to get the result </a:t>
            </a:r>
            <a:r>
              <a:rPr lang="en-CA" sz="2000" b="1" dirty="0" smtClean="0">
                <a:latin typeface="Times New Roman" panose="02020603050405020304" pitchFamily="18" charset="0"/>
                <a:cs typeface="Times New Roman" panose="02020603050405020304" pitchFamily="18" charset="0"/>
              </a:rPr>
              <a:t>F</a:t>
            </a:r>
            <a:r>
              <a:rPr lang="en-CA" sz="2000" baseline="-25000" dirty="0" smtClean="0">
                <a:latin typeface="Times New Roman" panose="02020603050405020304" pitchFamily="18" charset="0"/>
                <a:cs typeface="Times New Roman" panose="02020603050405020304" pitchFamily="18" charset="0"/>
              </a:rPr>
              <a:t>8</a:t>
            </a:r>
            <a:r>
              <a:rPr lang="en-CA" sz="2000" b="1" dirty="0" smtClean="0">
                <a:latin typeface="Times New Roman" panose="02020603050405020304" pitchFamily="18" charset="0"/>
                <a:cs typeface="Times New Roman" panose="02020603050405020304" pitchFamily="18" charset="0"/>
              </a:rPr>
              <a:t>v</a:t>
            </a:r>
          </a:p>
          <a:p>
            <a:pPr lvl="1"/>
            <a:endParaRPr lang="en-CA" sz="2000" b="1" dirty="0">
              <a:latin typeface="Times New Roman" panose="02020603050405020304" pitchFamily="18" charset="0"/>
              <a:cs typeface="Times New Roman" panose="02020603050405020304" pitchFamily="18" charset="0"/>
            </a:endParaRPr>
          </a:p>
          <a:p>
            <a:pPr>
              <a:buNone/>
            </a:pPr>
            <a:r>
              <a:rPr lang="en-US" altLang="en-US" dirty="0" smtClean="0">
                <a:latin typeface="Arial" charset="0"/>
                <a:cs typeface="Arial" charset="0"/>
              </a:rPr>
              <a:t>	The </a:t>
            </a:r>
            <a:r>
              <a:rPr lang="en-US" altLang="en-US" dirty="0">
                <a:latin typeface="Arial" charset="0"/>
                <a:cs typeface="Arial" charset="0"/>
              </a:rPr>
              <a:t>recurrence relation now</a:t>
            </a:r>
          </a:p>
          <a:p>
            <a:endParaRPr lang="en-US" altLang="en-US" dirty="0">
              <a:latin typeface="Arial" charset="0"/>
              <a:cs typeface="Arial" charset="0"/>
            </a:endParaRPr>
          </a:p>
          <a:p>
            <a:endParaRPr lang="en-US" altLang="en-US" dirty="0">
              <a:latin typeface="Arial" charset="0"/>
              <a:cs typeface="Arial" charset="0"/>
            </a:endParaRPr>
          </a:p>
          <a:p>
            <a:pPr>
              <a:buNone/>
            </a:pPr>
            <a:endParaRPr lang="en-US" altLang="en-US" dirty="0">
              <a:latin typeface="Arial" charset="0"/>
              <a:cs typeface="Arial" charset="0"/>
            </a:endParaRPr>
          </a:p>
          <a:p>
            <a:pPr lvl="1"/>
            <a:r>
              <a:rPr lang="en-US" altLang="en-US" dirty="0" smtClean="0">
                <a:latin typeface="Arial" charset="0"/>
                <a:cs typeface="Arial" charset="0"/>
              </a:rPr>
              <a:t>This </a:t>
            </a:r>
            <a:r>
              <a:rPr lang="en-US" altLang="en-US" dirty="0">
                <a:latin typeface="Arial" charset="0"/>
                <a:cs typeface="Arial" charset="0"/>
              </a:rPr>
              <a:t>is the run-time of merge </a:t>
            </a:r>
            <a:r>
              <a:rPr lang="en-US" altLang="en-US" dirty="0" smtClean="0">
                <a:latin typeface="Arial" charset="0"/>
                <a:cs typeface="Arial" charset="0"/>
              </a:rPr>
              <a:t>sort:  </a:t>
            </a:r>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 </a:t>
            </a:r>
            <a:r>
              <a:rPr lang="en-CA" dirty="0" err="1">
                <a:latin typeface="Times New Roman" panose="02020603050405020304" pitchFamily="18" charset="0"/>
                <a:cs typeface="Times New Roman" panose="02020603050405020304" pitchFamily="18" charset="0"/>
              </a:rPr>
              <a:t>ln</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p>
          <a:p>
            <a:pPr lvl="1"/>
            <a:endParaRPr lang="en-CA"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91304830"/>
              </p:ext>
            </p:extLst>
          </p:nvPr>
        </p:nvGraphicFramePr>
        <p:xfrm>
          <a:off x="2296319" y="2336155"/>
          <a:ext cx="558800" cy="390525"/>
        </p:xfrm>
        <a:graphic>
          <a:graphicData uri="http://schemas.openxmlformats.org/presentationml/2006/ole">
            <mc:AlternateContent xmlns:mc="http://schemas.openxmlformats.org/markup-compatibility/2006">
              <mc:Choice xmlns:v="urn:schemas-microsoft-com:vml" Requires="v">
                <p:oleObj spid="_x0000_s56498"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srcRect/>
                      <a:stretch>
                        <a:fillRect/>
                      </a:stretch>
                    </p:blipFill>
                    <p:spPr bwMode="auto">
                      <a:xfrm>
                        <a:off x="2296319" y="2336155"/>
                        <a:ext cx="558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255385"/>
              </p:ext>
            </p:extLst>
          </p:nvPr>
        </p:nvGraphicFramePr>
        <p:xfrm>
          <a:off x="3337719" y="2359968"/>
          <a:ext cx="485775" cy="354012"/>
        </p:xfrm>
        <a:graphic>
          <a:graphicData uri="http://schemas.openxmlformats.org/presentationml/2006/ole">
            <mc:AlternateContent xmlns:mc="http://schemas.openxmlformats.org/markup-compatibility/2006">
              <mc:Choice xmlns:v="urn:schemas-microsoft-com:vml" Requires="v">
                <p:oleObj spid="_x0000_s56499" name="Equation" r:id="rId5" imgW="279360" imgH="203040" progId="Equation.DSMT4">
                  <p:embed/>
                </p:oleObj>
              </mc:Choice>
              <mc:Fallback>
                <p:oleObj name="Equation" r:id="rId5" imgW="279360" imgH="203040" progId="Equation.DSMT4">
                  <p:embed/>
                  <p:pic>
                    <p:nvPicPr>
                      <p:cNvPr id="0" name=""/>
                      <p:cNvPicPr>
                        <a:picLocks noChangeAspect="1" noChangeArrowheads="1"/>
                      </p:cNvPicPr>
                      <p:nvPr/>
                    </p:nvPicPr>
                    <p:blipFill>
                      <a:blip r:embed="rId6"/>
                      <a:srcRect/>
                      <a:stretch>
                        <a:fillRect/>
                      </a:stretch>
                    </p:blipFill>
                    <p:spPr bwMode="auto">
                      <a:xfrm>
                        <a:off x="3337719" y="2359968"/>
                        <a:ext cx="485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906461410"/>
              </p:ext>
            </p:extLst>
          </p:nvPr>
        </p:nvGraphicFramePr>
        <p:xfrm>
          <a:off x="2355850" y="2659063"/>
          <a:ext cx="825500" cy="390525"/>
        </p:xfrm>
        <a:graphic>
          <a:graphicData uri="http://schemas.openxmlformats.org/presentationml/2006/ole">
            <mc:AlternateContent xmlns:mc="http://schemas.openxmlformats.org/markup-compatibility/2006">
              <mc:Choice xmlns:v="urn:schemas-microsoft-com:vml" Requires="v">
                <p:oleObj spid="_x0000_s56500" name="Equation" r:id="rId7" imgW="431640" imgH="203040" progId="Equation.DSMT4">
                  <p:embed/>
                </p:oleObj>
              </mc:Choice>
              <mc:Fallback>
                <p:oleObj name="Equation" r:id="rId7" imgW="431640" imgH="203040" progId="Equation.DSMT4">
                  <p:embed/>
                  <p:pic>
                    <p:nvPicPr>
                      <p:cNvPr id="0" name=""/>
                      <p:cNvPicPr>
                        <a:picLocks noChangeAspect="1" noChangeArrowheads="1"/>
                      </p:cNvPicPr>
                      <p:nvPr/>
                    </p:nvPicPr>
                    <p:blipFill>
                      <a:blip r:embed="rId8"/>
                      <a:srcRect/>
                      <a:stretch>
                        <a:fillRect/>
                      </a:stretch>
                    </p:blipFill>
                    <p:spPr bwMode="auto">
                      <a:xfrm>
                        <a:off x="2355850" y="2659063"/>
                        <a:ext cx="825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65476614"/>
              </p:ext>
            </p:extLst>
          </p:nvPr>
        </p:nvGraphicFramePr>
        <p:xfrm>
          <a:off x="3795713" y="2660650"/>
          <a:ext cx="969962" cy="390525"/>
        </p:xfrm>
        <a:graphic>
          <a:graphicData uri="http://schemas.openxmlformats.org/presentationml/2006/ole">
            <mc:AlternateContent xmlns:mc="http://schemas.openxmlformats.org/markup-compatibility/2006">
              <mc:Choice xmlns:v="urn:schemas-microsoft-com:vml" Requires="v">
                <p:oleObj spid="_x0000_s56501" name="Equation" r:id="rId9" imgW="507960" imgH="203040" progId="Equation.DSMT4">
                  <p:embed/>
                </p:oleObj>
              </mc:Choice>
              <mc:Fallback>
                <p:oleObj name="Equation" r:id="rId9" imgW="507960" imgH="203040" progId="Equation.DSMT4">
                  <p:embed/>
                  <p:pic>
                    <p:nvPicPr>
                      <p:cNvPr id="0" name=""/>
                      <p:cNvPicPr>
                        <a:picLocks noChangeAspect="1" noChangeArrowheads="1"/>
                      </p:cNvPicPr>
                      <p:nvPr/>
                    </p:nvPicPr>
                    <p:blipFill>
                      <a:blip r:embed="rId10"/>
                      <a:srcRect/>
                      <a:stretch>
                        <a:fillRect/>
                      </a:stretch>
                    </p:blipFill>
                    <p:spPr bwMode="auto">
                      <a:xfrm>
                        <a:off x="3795713" y="2660650"/>
                        <a:ext cx="9699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595002742"/>
              </p:ext>
            </p:extLst>
          </p:nvPr>
        </p:nvGraphicFramePr>
        <p:xfrm>
          <a:off x="1808163" y="2997200"/>
          <a:ext cx="1577975" cy="390525"/>
        </p:xfrm>
        <a:graphic>
          <a:graphicData uri="http://schemas.openxmlformats.org/presentationml/2006/ole">
            <mc:AlternateContent xmlns:mc="http://schemas.openxmlformats.org/markup-compatibility/2006">
              <mc:Choice xmlns:v="urn:schemas-microsoft-com:vml" Requires="v">
                <p:oleObj spid="_x0000_s56502" name="Equation" r:id="rId11" imgW="825480" imgH="203040" progId="Equation.DSMT4">
                  <p:embed/>
                </p:oleObj>
              </mc:Choice>
              <mc:Fallback>
                <p:oleObj name="Equation" r:id="rId11" imgW="825480" imgH="203040" progId="Equation.DSMT4">
                  <p:embed/>
                  <p:pic>
                    <p:nvPicPr>
                      <p:cNvPr id="0" name=""/>
                      <p:cNvPicPr>
                        <a:picLocks noChangeAspect="1" noChangeArrowheads="1"/>
                      </p:cNvPicPr>
                      <p:nvPr/>
                    </p:nvPicPr>
                    <p:blipFill>
                      <a:blip r:embed="rId12"/>
                      <a:srcRect/>
                      <a:stretch>
                        <a:fillRect/>
                      </a:stretch>
                    </p:blipFill>
                    <p:spPr bwMode="auto">
                      <a:xfrm>
                        <a:off x="1808163" y="2997200"/>
                        <a:ext cx="1577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64435712"/>
              </p:ext>
            </p:extLst>
          </p:nvPr>
        </p:nvGraphicFramePr>
        <p:xfrm>
          <a:off x="3959225" y="3009900"/>
          <a:ext cx="1577975" cy="390525"/>
        </p:xfrm>
        <a:graphic>
          <a:graphicData uri="http://schemas.openxmlformats.org/presentationml/2006/ole">
            <mc:AlternateContent xmlns:mc="http://schemas.openxmlformats.org/markup-compatibility/2006">
              <mc:Choice xmlns:v="urn:schemas-microsoft-com:vml" Requires="v">
                <p:oleObj spid="_x0000_s56503" name="Equation" r:id="rId13" imgW="825480" imgH="203040" progId="Equation.DSMT4">
                  <p:embed/>
                </p:oleObj>
              </mc:Choice>
              <mc:Fallback>
                <p:oleObj name="Equation" r:id="rId13" imgW="825480" imgH="203040" progId="Equation.DSMT4">
                  <p:embed/>
                  <p:pic>
                    <p:nvPicPr>
                      <p:cNvPr id="0" name=""/>
                      <p:cNvPicPr>
                        <a:picLocks noChangeAspect="1" noChangeArrowheads="1"/>
                      </p:cNvPicPr>
                      <p:nvPr/>
                    </p:nvPicPr>
                    <p:blipFill>
                      <a:blip r:embed="rId14"/>
                      <a:srcRect/>
                      <a:stretch>
                        <a:fillRect/>
                      </a:stretch>
                    </p:blipFill>
                    <p:spPr bwMode="auto">
                      <a:xfrm>
                        <a:off x="3959225" y="3009900"/>
                        <a:ext cx="1577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93713269"/>
              </p:ext>
            </p:extLst>
          </p:nvPr>
        </p:nvGraphicFramePr>
        <p:xfrm>
          <a:off x="4797549" y="1998588"/>
          <a:ext cx="339725" cy="390525"/>
        </p:xfrm>
        <a:graphic>
          <a:graphicData uri="http://schemas.openxmlformats.org/presentationml/2006/ole">
            <mc:AlternateContent xmlns:mc="http://schemas.openxmlformats.org/markup-compatibility/2006">
              <mc:Choice xmlns:v="urn:schemas-microsoft-com:vml" Requires="v">
                <p:oleObj spid="_x0000_s56504" name="Equation" r:id="rId15" imgW="177480" imgH="203040" progId="Equation.DSMT4">
                  <p:embed/>
                </p:oleObj>
              </mc:Choice>
              <mc:Fallback>
                <p:oleObj name="Equation" r:id="rId15" imgW="177480" imgH="203040" progId="Equation.DSMT4">
                  <p:embed/>
                  <p:pic>
                    <p:nvPicPr>
                      <p:cNvPr id="0" name="Object 3"/>
                      <p:cNvPicPr>
                        <a:picLocks noChangeAspect="1" noChangeArrowheads="1"/>
                      </p:cNvPicPr>
                      <p:nvPr/>
                    </p:nvPicPr>
                    <p:blipFill>
                      <a:blip r:embed="rId16"/>
                      <a:srcRect/>
                      <a:stretch>
                        <a:fillRect/>
                      </a:stretch>
                    </p:blipFill>
                    <p:spPr bwMode="auto">
                      <a:xfrm>
                        <a:off x="4797549" y="1998588"/>
                        <a:ext cx="339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28610077"/>
              </p:ext>
            </p:extLst>
          </p:nvPr>
        </p:nvGraphicFramePr>
        <p:xfrm>
          <a:off x="5574779" y="2022401"/>
          <a:ext cx="265112" cy="354012"/>
        </p:xfrm>
        <a:graphic>
          <a:graphicData uri="http://schemas.openxmlformats.org/presentationml/2006/ole">
            <mc:AlternateContent xmlns:mc="http://schemas.openxmlformats.org/markup-compatibility/2006">
              <mc:Choice xmlns:v="urn:schemas-microsoft-com:vml" Requires="v">
                <p:oleObj spid="_x0000_s56505" name="Equation" r:id="rId17" imgW="152280" imgH="203040" progId="Equation.DSMT4">
                  <p:embed/>
                </p:oleObj>
              </mc:Choice>
              <mc:Fallback>
                <p:oleObj name="Equation" r:id="rId17" imgW="152280" imgH="203040" progId="Equation.DSMT4">
                  <p:embed/>
                  <p:pic>
                    <p:nvPicPr>
                      <p:cNvPr id="0" name="Object 4"/>
                      <p:cNvPicPr>
                        <a:picLocks noChangeAspect="1" noChangeArrowheads="1"/>
                      </p:cNvPicPr>
                      <p:nvPr/>
                    </p:nvPicPr>
                    <p:blipFill>
                      <a:blip r:embed="rId18"/>
                      <a:srcRect/>
                      <a:stretch>
                        <a:fillRect/>
                      </a:stretch>
                    </p:blipFill>
                    <p:spPr bwMode="auto">
                      <a:xfrm>
                        <a:off x="5574779" y="2022401"/>
                        <a:ext cx="2651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22"/>
          <p:cNvSpPr/>
          <p:nvPr/>
        </p:nvSpPr>
        <p:spPr>
          <a:xfrm>
            <a:off x="7626804" y="1988840"/>
            <a:ext cx="689612" cy="369332"/>
          </a:xfrm>
          <a:prstGeom prst="rect">
            <a:avLst/>
          </a:prstGeom>
        </p:spPr>
        <p:txBody>
          <a:bodyPr wrap="none">
            <a:spAutoFit/>
          </a:bodyPr>
          <a:lstStyle/>
          <a:p>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p>
        </p:txBody>
      </p:sp>
      <p:sp>
        <p:nvSpPr>
          <p:cNvPr id="24" name="Rectangle 23"/>
          <p:cNvSpPr/>
          <p:nvPr/>
        </p:nvSpPr>
        <p:spPr>
          <a:xfrm>
            <a:off x="7626804" y="2339588"/>
            <a:ext cx="998991" cy="369332"/>
          </a:xfrm>
          <a:prstGeom prst="rect">
            <a:avLst/>
          </a:prstGeom>
        </p:spPr>
        <p:txBody>
          <a:bodyPr wrap="none">
            <a:spAutoFit/>
          </a:bodyPr>
          <a:lstStyle/>
          <a:p>
            <a:r>
              <a:rPr lang="en-CA" dirty="0" smtClean="0">
                <a:latin typeface="Times New Roman" panose="02020603050405020304" pitchFamily="18" charset="0"/>
                <a:cs typeface="Times New Roman" panose="02020603050405020304" pitchFamily="18" charset="0"/>
              </a:rPr>
              <a:t>2 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/2)</a:t>
            </a:r>
            <a:r>
              <a:rPr lang="en-CA" dirty="0" smtClean="0"/>
              <a:t> </a:t>
            </a:r>
            <a:endParaRPr lang="en-CA" dirty="0"/>
          </a:p>
        </p:txBody>
      </p:sp>
      <p:sp>
        <p:nvSpPr>
          <p:cNvPr id="25" name="Rectangle 24"/>
          <p:cNvSpPr/>
          <p:nvPr/>
        </p:nvSpPr>
        <p:spPr>
          <a:xfrm>
            <a:off x="7626804" y="2684537"/>
            <a:ext cx="689612" cy="369332"/>
          </a:xfrm>
          <a:prstGeom prst="rect">
            <a:avLst/>
          </a:prstGeom>
        </p:spPr>
        <p:txBody>
          <a:bodyPr wrap="none">
            <a:spAutoFit/>
          </a:bodyPr>
          <a:lstStyle/>
          <a:p>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p>
        </p:txBody>
      </p:sp>
      <p:sp>
        <p:nvSpPr>
          <p:cNvPr id="26" name="Rectangle 25"/>
          <p:cNvSpPr/>
          <p:nvPr/>
        </p:nvSpPr>
        <p:spPr>
          <a:xfrm>
            <a:off x="7626804" y="3016235"/>
            <a:ext cx="689612" cy="369332"/>
          </a:xfrm>
          <a:prstGeom prst="rect">
            <a:avLst/>
          </a:prstGeom>
        </p:spPr>
        <p:txBody>
          <a:bodyPr wrap="none">
            <a:spAutoFit/>
          </a:bodyPr>
          <a:lstStyle/>
          <a:p>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p>
        </p:txBody>
      </p:sp>
      <p:sp>
        <p:nvSpPr>
          <p:cNvPr id="27" name="Rectangle 26"/>
          <p:cNvSpPr/>
          <p:nvPr/>
        </p:nvSpPr>
        <p:spPr>
          <a:xfrm>
            <a:off x="7626804" y="3332842"/>
            <a:ext cx="689612" cy="369332"/>
          </a:xfrm>
          <a:prstGeom prst="rect">
            <a:avLst/>
          </a:prstGeom>
        </p:spPr>
        <p:txBody>
          <a:bodyPr wrap="none">
            <a:spAutoFit/>
          </a:bodyPr>
          <a:lstStyle/>
          <a:p>
            <a:r>
              <a:rPr lang="en-CA" dirty="0">
                <a:latin typeface="Symbol" panose="05050102010706020507" pitchFamily="18" charset="2"/>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p>
        </p:txBody>
      </p:sp>
      <p:graphicFrame>
        <p:nvGraphicFramePr>
          <p:cNvPr id="28" name="Object 27"/>
          <p:cNvGraphicFramePr>
            <a:graphicFrameLocks noChangeAspect="1"/>
          </p:cNvGraphicFramePr>
          <p:nvPr>
            <p:extLst>
              <p:ext uri="{D42A27DB-BD31-4B8C-83A1-F6EECF244321}">
                <p14:modId xmlns:p14="http://schemas.microsoft.com/office/powerpoint/2010/main" val="1202475993"/>
              </p:ext>
            </p:extLst>
          </p:nvPr>
        </p:nvGraphicFramePr>
        <p:xfrm>
          <a:off x="2915816" y="4437112"/>
          <a:ext cx="2909887" cy="1079500"/>
        </p:xfrm>
        <a:graphic>
          <a:graphicData uri="http://schemas.openxmlformats.org/presentationml/2006/ole">
            <mc:AlternateContent xmlns:mc="http://schemas.openxmlformats.org/markup-compatibility/2006">
              <mc:Choice xmlns:v="urn:schemas-microsoft-com:vml" Requires="v">
                <p:oleObj spid="_x0000_s56506" name="Equation" r:id="rId19" imgW="1714320" imgH="634680" progId="Equation.DSMT4">
                  <p:embed/>
                </p:oleObj>
              </mc:Choice>
              <mc:Fallback>
                <p:oleObj name="Equation" r:id="rId19" imgW="1714320" imgH="634680" progId="Equation.DSMT4">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5816" y="4437112"/>
                        <a:ext cx="29098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5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103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are able to write the expression as follows:</a:t>
            </a:r>
          </a:p>
          <a:p>
            <a:pPr lvl="1"/>
            <a:r>
              <a:rPr lang="en-US" altLang="en-US" smtClean="0">
                <a:latin typeface="Arial" charset="0"/>
                <a:cs typeface="Arial" charset="0"/>
              </a:rPr>
              <a:t>Binary search:</a:t>
            </a:r>
          </a:p>
          <a:p>
            <a:pPr lvl="2">
              <a:buFontTx/>
              <a:buNone/>
            </a:pPr>
            <a:r>
              <a:rPr lang="en-US" altLang="en-US" b="1" smtClean="0">
                <a:latin typeface="Symbol" pitchFamily="18" charset="2"/>
                <a:cs typeface="Arial" charset="0"/>
              </a:rPr>
              <a:t>Q</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endParaRPr lang="en-US" altLang="en-US" smtClean="0">
              <a:latin typeface="Arial" charset="0"/>
              <a:cs typeface="Arial" charset="0"/>
            </a:endParaRPr>
          </a:p>
          <a:p>
            <a:pPr lvl="1"/>
            <a:r>
              <a:rPr lang="en-US" altLang="en-US" smtClean="0">
                <a:latin typeface="Arial" charset="0"/>
                <a:cs typeface="Arial" charset="0"/>
              </a:rPr>
              <a:t>Depth-first traversal:</a:t>
            </a:r>
          </a:p>
          <a:p>
            <a:pPr lvl="2">
              <a:buFontTx/>
              <a:buNone/>
            </a:pP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endParaRPr lang="en-US" altLang="en-US" smtClean="0">
              <a:latin typeface="Arial" charset="0"/>
              <a:cs typeface="Arial" charset="0"/>
            </a:endParaRPr>
          </a:p>
          <a:p>
            <a:pPr lvl="1"/>
            <a:r>
              <a:rPr lang="en-US" altLang="en-US" smtClean="0">
                <a:latin typeface="Arial" charset="0"/>
                <a:cs typeface="Arial" charset="0"/>
              </a:rPr>
              <a:t>Merge/quick sort:</a:t>
            </a:r>
          </a:p>
          <a:p>
            <a:pPr lvl="2">
              <a:buFontTx/>
              <a:buNone/>
            </a:pP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2">
              <a:buFontTx/>
              <a:buNone/>
            </a:pP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general, we will assume the work done combined work is of the form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p>
        </p:txBody>
      </p:sp>
      <p:graphicFrame>
        <p:nvGraphicFramePr>
          <p:cNvPr id="1026" name="Object 2"/>
          <p:cNvGraphicFramePr>
            <a:graphicFrameLocks noChangeAspect="1"/>
          </p:cNvGraphicFramePr>
          <p:nvPr/>
        </p:nvGraphicFramePr>
        <p:xfrm>
          <a:off x="5006975" y="2060575"/>
          <a:ext cx="2733675" cy="893763"/>
        </p:xfrm>
        <a:graphic>
          <a:graphicData uri="http://schemas.openxmlformats.org/presentationml/2006/ole">
            <mc:AlternateContent xmlns:mc="http://schemas.openxmlformats.org/markup-compatibility/2006">
              <mc:Choice xmlns:v="urn:schemas-microsoft-com:vml" Requires="v">
                <p:oleObj spid="_x0000_s6209" name="Equation" r:id="rId4" imgW="1866600" imgH="609480" progId="Equation.3">
                  <p:embed/>
                </p:oleObj>
              </mc:Choice>
              <mc:Fallback>
                <p:oleObj name="Equation" r:id="rId4" imgW="186660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5" y="2060575"/>
                        <a:ext cx="2733675"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022850" y="3141663"/>
          <a:ext cx="2717800" cy="893762"/>
        </p:xfrm>
        <a:graphic>
          <a:graphicData uri="http://schemas.openxmlformats.org/presentationml/2006/ole">
            <mc:AlternateContent xmlns:mc="http://schemas.openxmlformats.org/markup-compatibility/2006">
              <mc:Choice xmlns:v="urn:schemas-microsoft-com:vml" Requires="v">
                <p:oleObj spid="_x0000_s6210" name="Equation" r:id="rId6" imgW="1854000" imgH="609480" progId="Equation.3">
                  <p:embed/>
                </p:oleObj>
              </mc:Choice>
              <mc:Fallback>
                <p:oleObj name="Equation" r:id="rId6" imgW="1854000" imgH="609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850" y="3141663"/>
                        <a:ext cx="27178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5029200" y="4222750"/>
          <a:ext cx="2754313" cy="893763"/>
        </p:xfrm>
        <a:graphic>
          <a:graphicData uri="http://schemas.openxmlformats.org/presentationml/2006/ole">
            <mc:AlternateContent xmlns:mc="http://schemas.openxmlformats.org/markup-compatibility/2006">
              <mc:Choice xmlns:v="urn:schemas-microsoft-com:vml" Requires="v">
                <p:oleObj spid="_x0000_s6211" name="Equation" r:id="rId8" imgW="1879560" imgH="609480" progId="Equation.3">
                  <p:embed/>
                </p:oleObj>
              </mc:Choice>
              <mc:Fallback>
                <p:oleObj name="Equation" r:id="rId8" imgW="1879560" imgH="609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222750"/>
                        <a:ext cx="2754313"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1" name="Oval 7"/>
          <p:cNvSpPr>
            <a:spLocks noChangeArrowheads="1"/>
          </p:cNvSpPr>
          <p:nvPr/>
        </p:nvSpPr>
        <p:spPr bwMode="auto">
          <a:xfrm>
            <a:off x="6588125" y="4510088"/>
            <a:ext cx="576263" cy="5048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18792" name="Oval 8"/>
          <p:cNvSpPr>
            <a:spLocks noChangeArrowheads="1"/>
          </p:cNvSpPr>
          <p:nvPr/>
        </p:nvSpPr>
        <p:spPr bwMode="auto">
          <a:xfrm>
            <a:off x="6588125" y="3429000"/>
            <a:ext cx="576263" cy="5048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18793" name="Oval 9"/>
          <p:cNvSpPr>
            <a:spLocks noChangeArrowheads="1"/>
          </p:cNvSpPr>
          <p:nvPr/>
        </p:nvSpPr>
        <p:spPr bwMode="auto">
          <a:xfrm>
            <a:off x="6588125" y="2347913"/>
            <a:ext cx="576263" cy="5048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18794" name="Oval 10"/>
          <p:cNvSpPr>
            <a:spLocks noChangeArrowheads="1"/>
          </p:cNvSpPr>
          <p:nvPr/>
        </p:nvSpPr>
        <p:spPr bwMode="auto">
          <a:xfrm>
            <a:off x="5713413" y="3524250"/>
            <a:ext cx="288925" cy="2873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18795" name="Oval 11"/>
          <p:cNvSpPr>
            <a:spLocks noChangeArrowheads="1"/>
          </p:cNvSpPr>
          <p:nvPr/>
        </p:nvSpPr>
        <p:spPr bwMode="auto">
          <a:xfrm>
            <a:off x="5735638" y="4605338"/>
            <a:ext cx="288925" cy="2873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4289009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7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P spid="118792" grpId="0" animBg="1"/>
      <p:bldP spid="118793" grpId="0" animBg="1"/>
      <p:bldP spid="118794" grpId="0" animBg="1"/>
      <p:bldP spid="11879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Fast Fourier transform</a:t>
            </a:r>
            <a:endParaRPr lang="en-CA" dirty="0"/>
          </a:p>
        </p:txBody>
      </p:sp>
      <p:sp>
        <p:nvSpPr>
          <p:cNvPr id="3" name="Content Placeholder 2"/>
          <p:cNvSpPr>
            <a:spLocks noGrp="1"/>
          </p:cNvSpPr>
          <p:nvPr>
            <p:ph idx="1"/>
          </p:nvPr>
        </p:nvSpPr>
        <p:spPr/>
        <p:txBody>
          <a:bodyPr/>
          <a:lstStyle/>
          <a:p>
            <a:pPr marL="361950" indent="-361950">
              <a:buNone/>
            </a:pPr>
            <a:r>
              <a:rPr lang="en-CA" dirty="0" smtClean="0"/>
              <a:t>	An argument that this generalizes for other powers of two:</a:t>
            </a:r>
          </a:p>
          <a:p>
            <a:pPr lvl="1"/>
            <a:r>
              <a:rPr lang="en-CA" dirty="0" smtClean="0"/>
              <a:t>The even columns of         are powers of </a:t>
            </a:r>
            <a:r>
              <a:rPr lang="en-US" altLang="en-US" i="1" dirty="0">
                <a:latin typeface="Symbol" panose="05050102010706020507" pitchFamily="18" charset="2"/>
                <a:cs typeface="Arial" charset="0"/>
              </a:rPr>
              <a:t>w</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Arial" charset="0"/>
                <a:cs typeface="Arial" charset="0"/>
              </a:rPr>
              <a:t> </a:t>
            </a:r>
            <a:endParaRPr lang="en-US" altLang="en-US" dirty="0" smtClean="0">
              <a:latin typeface="Arial" charset="0"/>
              <a:cs typeface="Arial" charset="0"/>
            </a:endParaRPr>
          </a:p>
          <a:p>
            <a:pPr marL="914400" lvl="2" indent="0">
              <a:buNone/>
            </a:pPr>
            <a:r>
              <a:rPr lang="en-US" altLang="en-US" i="1" dirty="0" smtClean="0">
                <a:latin typeface="Symbol" panose="05050102010706020507" pitchFamily="18" charset="2"/>
                <a:cs typeface="Arial" charset="0"/>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0</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2</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6</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8 </a:t>
            </a:r>
            <a:r>
              <a:rPr lang="en-CA" dirty="0" smtClean="0">
                <a:solidFill>
                  <a:srgbClr val="FF0000"/>
                </a:solidFill>
              </a:rPr>
              <a:t>  </a:t>
            </a:r>
            <a:r>
              <a:rPr lang="en-CA" dirty="0" smtClean="0"/>
              <a:t>··· </a:t>
            </a:r>
            <a:endParaRPr lang="en-CA" dirty="0"/>
          </a:p>
          <a:p>
            <a:pPr marL="914400" lvl="2" indent="0">
              <a:buNone/>
            </a:pPr>
            <a:r>
              <a:rPr lang="en-US" altLang="en-US" i="1" dirty="0" smtClean="0">
                <a:solidFill>
                  <a:srgbClr val="FF0000"/>
                </a:solidFill>
                <a:latin typeface="Symbol" panose="05050102010706020507" pitchFamily="18" charset="2"/>
                <a:cs typeface="Arial" charset="0"/>
              </a:rPr>
              <a:t>	w</a:t>
            </a:r>
            <a:r>
              <a:rPr lang="en-US" altLang="en-US" baseline="30000" dirty="0" smtClean="0">
                <a:solidFill>
                  <a:srgbClr val="FF0000"/>
                </a:solidFill>
                <a:latin typeface="Times New Roman" panose="02020603050405020304" pitchFamily="18" charset="0"/>
                <a:cs typeface="Times New Roman" panose="02020603050405020304" pitchFamily="18" charset="0"/>
              </a:rPr>
              <a:t>0</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8</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12 </a:t>
            </a:r>
            <a:r>
              <a:rPr lang="en-CA" dirty="0" smtClean="0">
                <a:solidFill>
                  <a:srgbClr val="FF0000"/>
                </a:solidFill>
              </a:rPr>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16</a:t>
            </a:r>
            <a:r>
              <a:rPr lang="en-CA" dirty="0">
                <a:solidFill>
                  <a:srgbClr val="FF0000"/>
                </a:solidFill>
              </a:rPr>
              <a:t> </a:t>
            </a:r>
            <a:r>
              <a:rPr lang="en-CA" dirty="0" smtClean="0">
                <a:solidFill>
                  <a:srgbClr val="FF0000"/>
                </a:solidFill>
              </a:rPr>
              <a:t> </a:t>
            </a:r>
            <a:r>
              <a:rPr lang="en-CA" dirty="0" smtClean="0"/>
              <a:t>···</a:t>
            </a:r>
            <a:endParaRPr lang="en-CA" dirty="0"/>
          </a:p>
          <a:p>
            <a:pPr lvl="1"/>
            <a:r>
              <a:rPr lang="en-CA" dirty="0" smtClean="0"/>
              <a:t>The normalized bottom halves equal the top halves </a:t>
            </a:r>
          </a:p>
          <a:p>
            <a:pPr lvl="1"/>
            <a:r>
              <a:rPr lang="en-CA" dirty="0" smtClean="0"/>
              <a:t>The odd columns are of the form</a:t>
            </a:r>
          </a:p>
          <a:p>
            <a:pPr marL="914400" lvl="2" indent="0">
              <a:buNone/>
            </a:pPr>
            <a:r>
              <a:rPr lang="en-US" altLang="en-US" i="1" dirty="0" smtClean="0">
                <a:latin typeface="Symbol" panose="05050102010706020507" pitchFamily="18" charset="2"/>
                <a:cs typeface="Arial" charset="0"/>
              </a:rPr>
              <a:t>	w</a:t>
            </a:r>
            <a:r>
              <a:rPr lang="en-US" altLang="en-US" baseline="30000" dirty="0" smtClean="0">
                <a:latin typeface="Times New Roman" panose="02020603050405020304" pitchFamily="18" charset="0"/>
                <a:cs typeface="Times New Roman" panose="02020603050405020304" pitchFamily="18" charset="0"/>
              </a:rPr>
              <a:t>0</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3</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6</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9</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12</a:t>
            </a:r>
            <a:r>
              <a:rPr lang="en-CA" dirty="0"/>
              <a:t> </a:t>
            </a:r>
            <a:r>
              <a:rPr lang="en-CA" dirty="0" smtClean="0"/>
              <a:t> ···</a:t>
            </a:r>
          </a:p>
          <a:p>
            <a:pPr marL="914400" lvl="2" indent="0">
              <a:buNone/>
            </a:pPr>
            <a:r>
              <a:rPr lang="en-US" altLang="en-US" i="1" dirty="0" smtClean="0">
                <a:latin typeface="Symbol" panose="05050102010706020507" pitchFamily="18" charset="2"/>
                <a:cs typeface="Arial" charset="0"/>
              </a:rPr>
              <a:t>	w</a:t>
            </a:r>
            <a:r>
              <a:rPr lang="en-US" altLang="en-US" baseline="30000" dirty="0" smtClean="0">
                <a:latin typeface="Times New Roman" panose="02020603050405020304" pitchFamily="18" charset="0"/>
                <a:cs typeface="Times New Roman" panose="02020603050405020304" pitchFamily="18" charset="0"/>
              </a:rPr>
              <a:t>0</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5</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10</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15 </a:t>
            </a:r>
            <a:r>
              <a:rPr lang="en-CA" dirty="0" smtClean="0"/>
              <a:t>   </a:t>
            </a:r>
            <a:r>
              <a:rPr lang="en-US" altLang="en-US" i="1" dirty="0" smtClean="0">
                <a:latin typeface="Symbol" panose="05050102010706020507" pitchFamily="18" charset="2"/>
                <a:cs typeface="Arial" charset="0"/>
              </a:rPr>
              <a:t>w</a:t>
            </a:r>
            <a:r>
              <a:rPr lang="en-US" altLang="en-US" baseline="30000" dirty="0" smtClean="0">
                <a:latin typeface="Times New Roman" panose="02020603050405020304" pitchFamily="18" charset="0"/>
                <a:cs typeface="Times New Roman" panose="02020603050405020304" pitchFamily="18" charset="0"/>
              </a:rPr>
              <a:t>20</a:t>
            </a:r>
            <a:r>
              <a:rPr lang="en-CA" dirty="0"/>
              <a:t> </a:t>
            </a:r>
            <a:r>
              <a:rPr lang="en-CA" dirty="0" smtClean="0"/>
              <a:t> ···</a:t>
            </a:r>
          </a:p>
          <a:p>
            <a:pPr lvl="1"/>
            <a:r>
              <a:rPr lang="en-CA" altLang="en-US" dirty="0" smtClean="0">
                <a:latin typeface="Arial" charset="0"/>
                <a:cs typeface="Arial" charset="0"/>
              </a:rPr>
              <a:t>These can be written as</a:t>
            </a:r>
          </a:p>
          <a:p>
            <a:pPr marL="914400" lvl="2" indent="0">
              <a:buNone/>
            </a:pPr>
            <a:r>
              <a:rPr lang="en-US" altLang="en-US" i="1" dirty="0" smtClean="0">
                <a:latin typeface="Symbol" panose="05050102010706020507" pitchFamily="18" charset="2"/>
                <a:cs typeface="Arial" charset="0"/>
              </a:rPr>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0</a:t>
            </a:r>
            <a:r>
              <a:rPr lang="en-CA" dirty="0" smtClean="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0</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1</a:t>
            </a:r>
            <a:r>
              <a:rPr lang="en-CA" dirty="0" smtClean="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2</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2</a:t>
            </a:r>
            <a:r>
              <a:rPr lang="en-CA" dirty="0" smtClean="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3</a:t>
            </a:r>
            <a:r>
              <a:rPr lang="en-CA" dirty="0" smtClean="0"/>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6</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4</a:t>
            </a:r>
            <a:r>
              <a:rPr lang="en-CA" dirty="0" smtClean="0"/>
              <a:t>· </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8</a:t>
            </a:r>
            <a:r>
              <a:rPr lang="en-CA" dirty="0"/>
              <a:t> </a:t>
            </a:r>
            <a:r>
              <a:rPr lang="en-CA" dirty="0" smtClean="0"/>
              <a:t> ···</a:t>
            </a:r>
          </a:p>
          <a:p>
            <a:pPr marL="914400" lvl="2" indent="0">
              <a:buNone/>
            </a:pPr>
            <a:r>
              <a:rPr lang="en-US" altLang="en-US" i="1" dirty="0" smtClean="0">
                <a:latin typeface="Symbol" panose="05050102010706020507" pitchFamily="18" charset="2"/>
                <a:cs typeface="Arial" charset="0"/>
              </a:rPr>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0</a:t>
            </a:r>
            <a:r>
              <a:rPr lang="en-CA" dirty="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0</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1</a:t>
            </a:r>
            <a:r>
              <a:rPr lang="en-CA" dirty="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2</a:t>
            </a:r>
            <a:r>
              <a:rPr lang="en-CA" dirty="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8</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3</a:t>
            </a:r>
            <a:r>
              <a:rPr lang="en-CA" dirty="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12</a:t>
            </a:r>
            <a:r>
              <a:rPr lang="en-CA" dirty="0" smtClean="0"/>
              <a:t>   </a:t>
            </a:r>
            <a:r>
              <a:rPr lang="en-US" altLang="en-US" i="1" dirty="0" smtClean="0">
                <a:solidFill>
                  <a:srgbClr val="7030A0"/>
                </a:solidFill>
                <a:latin typeface="Symbol" panose="05050102010706020507" pitchFamily="18" charset="2"/>
                <a:cs typeface="Arial" charset="0"/>
              </a:rPr>
              <a:t>w</a:t>
            </a:r>
            <a:r>
              <a:rPr lang="en-US" altLang="en-US" baseline="30000" dirty="0" smtClean="0">
                <a:solidFill>
                  <a:srgbClr val="7030A0"/>
                </a:solidFill>
                <a:latin typeface="Times New Roman" panose="02020603050405020304" pitchFamily="18" charset="0"/>
                <a:cs typeface="Times New Roman" panose="02020603050405020304" pitchFamily="18" charset="0"/>
              </a:rPr>
              <a:t>4</a:t>
            </a:r>
            <a:r>
              <a:rPr lang="en-CA" dirty="0" smtClean="0"/>
              <a:t>·</a:t>
            </a:r>
            <a:r>
              <a:rPr lang="en-US" altLang="en-US" i="1" dirty="0" smtClean="0">
                <a:solidFill>
                  <a:srgbClr val="FF0000"/>
                </a:solidFill>
                <a:latin typeface="Symbol" panose="05050102010706020507" pitchFamily="18" charset="2"/>
                <a:cs typeface="Arial" charset="0"/>
              </a:rPr>
              <a:t>w</a:t>
            </a:r>
            <a:r>
              <a:rPr lang="en-US" altLang="en-US" baseline="30000" dirty="0" smtClean="0">
                <a:solidFill>
                  <a:srgbClr val="FF0000"/>
                </a:solidFill>
                <a:latin typeface="Times New Roman" panose="02020603050405020304" pitchFamily="18" charset="0"/>
                <a:cs typeface="Times New Roman" panose="02020603050405020304" pitchFamily="18" charset="0"/>
              </a:rPr>
              <a:t>16</a:t>
            </a:r>
            <a:r>
              <a:rPr lang="en-CA" dirty="0"/>
              <a:t> </a:t>
            </a:r>
            <a:r>
              <a:rPr lang="en-CA" dirty="0" smtClean="0"/>
              <a:t> ···</a:t>
            </a:r>
            <a:endParaRPr lang="en-US" altLang="en-US" dirty="0">
              <a:latin typeface="Arial" charset="0"/>
              <a:cs typeface="Arial" charset="0"/>
            </a:endParaRPr>
          </a:p>
          <a:p>
            <a:pPr lvl="1"/>
            <a:r>
              <a:rPr lang="en-CA" dirty="0"/>
              <a:t>The </a:t>
            </a:r>
            <a:r>
              <a:rPr lang="en-CA" dirty="0" smtClean="0"/>
              <a:t>normalized bottom halves </a:t>
            </a:r>
            <a:r>
              <a:rPr lang="en-CA" dirty="0"/>
              <a:t>are the top halves multiplied </a:t>
            </a:r>
            <a:r>
              <a:rPr lang="en-CA" dirty="0" smtClean="0"/>
              <a:t>by</a:t>
            </a:r>
            <a:endParaRPr lang="en-US" altLang="en-US" dirty="0">
              <a:latin typeface="Arial" charset="0"/>
              <a:cs typeface="Arial" charset="0"/>
            </a:endParaRPr>
          </a:p>
          <a:p>
            <a:pPr marL="457200" lvl="1" indent="0">
              <a:buNone/>
            </a:pPr>
            <a:endParaRPr lang="en-CA"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48973703"/>
              </p:ext>
            </p:extLst>
          </p:nvPr>
        </p:nvGraphicFramePr>
        <p:xfrm>
          <a:off x="3515941" y="1952575"/>
          <a:ext cx="388937" cy="439738"/>
        </p:xfrm>
        <a:graphic>
          <a:graphicData uri="http://schemas.openxmlformats.org/presentationml/2006/ole">
            <mc:AlternateContent xmlns:mc="http://schemas.openxmlformats.org/markup-compatibility/2006">
              <mc:Choice xmlns:v="urn:schemas-microsoft-com:vml" Requires="v">
                <p:oleObj spid="_x0000_s57397" name="Equation" r:id="rId3" imgW="203040" imgH="228600" progId="Equation.DSMT4">
                  <p:embed/>
                </p:oleObj>
              </mc:Choice>
              <mc:Fallback>
                <p:oleObj name="Equation" r:id="rId3" imgW="203040" imgH="228600" progId="Equation.DSMT4">
                  <p:embed/>
                  <p:pic>
                    <p:nvPicPr>
                      <p:cNvPr id="0" name="Object 15"/>
                      <p:cNvPicPr>
                        <a:picLocks noChangeAspect="1" noChangeArrowheads="1"/>
                      </p:cNvPicPr>
                      <p:nvPr/>
                    </p:nvPicPr>
                    <p:blipFill>
                      <a:blip r:embed="rId4"/>
                      <a:srcRect/>
                      <a:stretch>
                        <a:fillRect/>
                      </a:stretch>
                    </p:blipFill>
                    <p:spPr bwMode="auto">
                      <a:xfrm>
                        <a:off x="3515941" y="1952575"/>
                        <a:ext cx="3889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21100640"/>
              </p:ext>
            </p:extLst>
          </p:nvPr>
        </p:nvGraphicFramePr>
        <p:xfrm>
          <a:off x="7581081" y="4960938"/>
          <a:ext cx="1095375" cy="415925"/>
        </p:xfrm>
        <a:graphic>
          <a:graphicData uri="http://schemas.openxmlformats.org/presentationml/2006/ole">
            <mc:AlternateContent xmlns:mc="http://schemas.openxmlformats.org/markup-compatibility/2006">
              <mc:Choice xmlns:v="urn:schemas-microsoft-com:vml" Requires="v">
                <p:oleObj spid="_x0000_s57398" name="Equation" r:id="rId5" imgW="571320" imgH="215640" progId="Equation.DSMT4">
                  <p:embed/>
                </p:oleObj>
              </mc:Choice>
              <mc:Fallback>
                <p:oleObj name="Equation" r:id="rId5" imgW="571320" imgH="215640" progId="Equation.DSMT4">
                  <p:embed/>
                  <p:pic>
                    <p:nvPicPr>
                      <p:cNvPr id="0" name=""/>
                      <p:cNvPicPr>
                        <a:picLocks noChangeAspect="1" noChangeArrowheads="1"/>
                      </p:cNvPicPr>
                      <p:nvPr/>
                    </p:nvPicPr>
                    <p:blipFill>
                      <a:blip r:embed="rId6"/>
                      <a:srcRect/>
                      <a:stretch>
                        <a:fillRect/>
                      </a:stretch>
                    </p:blipFill>
                    <p:spPr bwMode="auto">
                      <a:xfrm>
                        <a:off x="7581081" y="4960938"/>
                        <a:ext cx="1095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60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a:spLocks noGrp="1" noChangeArrowheads="1"/>
          </p:cNvSpPr>
          <p:nvPr>
            <p:ph type="title"/>
          </p:nvPr>
        </p:nvSpPr>
        <p:spPr/>
        <p:txBody>
          <a:bodyPr/>
          <a:lstStyle/>
          <a:p>
            <a:r>
              <a:rPr lang="en-US" altLang="en-US" dirty="0" smtClean="0">
                <a:latin typeface="Arial" charset="0"/>
                <a:cs typeface="Arial" charset="0"/>
              </a:rPr>
              <a:t>Fast Fourier transform</a:t>
            </a:r>
          </a:p>
        </p:txBody>
      </p:sp>
      <p:sp>
        <p:nvSpPr>
          <p:cNvPr id="14344" name="Rectangle 3"/>
          <p:cNvSpPr>
            <a:spLocks noGrp="1" noChangeArrowheads="1"/>
          </p:cNvSpPr>
          <p:nvPr>
            <p:ph type="body" idx="1"/>
          </p:nvPr>
        </p:nvSpPr>
        <p:spPr/>
        <p:txBody>
          <a:bodyPr/>
          <a:lstStyle/>
          <a:p>
            <a:pPr>
              <a:buFontTx/>
              <a:buNone/>
            </a:pPr>
            <a:r>
              <a:rPr lang="en-US" altLang="en-US" sz="1100" dirty="0" smtClean="0">
                <a:latin typeface="Consolas" pitchFamily="49" charset="0"/>
                <a:cs typeface="Arial" charset="0"/>
              </a:rPr>
              <a:t>void </a:t>
            </a:r>
            <a:r>
              <a:rPr lang="en-US" altLang="en-US" sz="1100" b="1" dirty="0">
                <a:solidFill>
                  <a:srgbClr val="0000FF"/>
                </a:solidFill>
                <a:latin typeface="Consolas" pitchFamily="49" charset="0"/>
                <a:cs typeface="Arial" charset="0"/>
              </a:rPr>
              <a:t>FFT</a:t>
            </a:r>
            <a:r>
              <a:rPr lang="en-US" altLang="en-US" sz="1100" dirty="0" smtClean="0">
                <a:latin typeface="Consolas" pitchFamily="49" charset="0"/>
                <a:cs typeface="Arial" charset="0"/>
              </a:rPr>
              <a:t>( </a:t>
            </a:r>
            <a:r>
              <a:rPr lang="en-US" altLang="en-US" sz="1100" dirty="0" err="1" smtClean="0">
                <a:latin typeface="Consolas" pitchFamily="49" charset="0"/>
                <a:cs typeface="Arial" charset="0"/>
              </a:rPr>
              <a:t>std</a:t>
            </a:r>
            <a:r>
              <a:rPr lang="en-US" altLang="en-US" sz="1100" dirty="0" smtClean="0">
                <a:latin typeface="Consolas" pitchFamily="49" charset="0"/>
                <a:cs typeface="Arial" charset="0"/>
              </a:rPr>
              <a:t>::complex&lt;double&gt; *array, </a:t>
            </a:r>
            <a:r>
              <a:rPr lang="en-US" altLang="en-US" sz="1100" dirty="0" err="1" smtClean="0">
                <a:latin typeface="Consolas" pitchFamily="49" charset="0"/>
                <a:cs typeface="Arial" charset="0"/>
              </a:rPr>
              <a:t>int</a:t>
            </a:r>
            <a:r>
              <a:rPr lang="en-US" altLang="en-US" sz="1100" dirty="0" smtClean="0">
                <a:latin typeface="Consolas" pitchFamily="49" charset="0"/>
                <a:cs typeface="Arial" charset="0"/>
              </a:rPr>
              <a:t> n ) {</a:t>
            </a:r>
          </a:p>
          <a:p>
            <a:pPr>
              <a:buFontTx/>
              <a:buNone/>
            </a:pPr>
            <a:r>
              <a:rPr lang="en-US" altLang="en-US" sz="1100" dirty="0" smtClean="0">
                <a:latin typeface="Consolas" pitchFamily="49" charset="0"/>
                <a:cs typeface="Arial" charset="0"/>
              </a:rPr>
              <a:t>    if ( n == 1 ) return;</a:t>
            </a:r>
          </a:p>
          <a:p>
            <a:pPr>
              <a:buFontTx/>
              <a:buNone/>
            </a:pPr>
            <a:endParaRPr lang="en-US" altLang="en-US" sz="1100" dirty="0" smtClean="0">
              <a:latin typeface="Consolas" pitchFamily="49" charset="0"/>
              <a:cs typeface="Arial" charset="0"/>
            </a:endParaRPr>
          </a:p>
          <a:p>
            <a:pPr>
              <a:buFontTx/>
              <a:buNone/>
            </a:pPr>
            <a:r>
              <a:rPr lang="en-US" altLang="en-US" sz="1100" dirty="0" smtClean="0">
                <a:latin typeface="Consolas" pitchFamily="49" charset="0"/>
                <a:cs typeface="Arial" charset="0"/>
              </a:rPr>
              <a:t>    </a:t>
            </a:r>
            <a:r>
              <a:rPr lang="en-US" altLang="en-US" sz="1100" dirty="0" err="1" smtClean="0">
                <a:latin typeface="Consolas" pitchFamily="49" charset="0"/>
                <a:cs typeface="Arial" charset="0"/>
              </a:rPr>
              <a:t>std</a:t>
            </a:r>
            <a:r>
              <a:rPr lang="en-US" altLang="en-US" sz="1100" dirty="0" smtClean="0">
                <a:latin typeface="Consolas" pitchFamily="49" charset="0"/>
                <a:cs typeface="Arial" charset="0"/>
              </a:rPr>
              <a:t>::complex&lt;double&gt; even[n/2];</a:t>
            </a:r>
          </a:p>
          <a:p>
            <a:pPr>
              <a:buFontTx/>
              <a:buNone/>
            </a:pPr>
            <a:r>
              <a:rPr lang="en-US" altLang="en-US" sz="1100" dirty="0" smtClean="0">
                <a:latin typeface="Consolas" pitchFamily="49" charset="0"/>
                <a:cs typeface="Arial" charset="0"/>
              </a:rPr>
              <a:t>    </a:t>
            </a:r>
            <a:r>
              <a:rPr lang="en-US" altLang="en-US" sz="1100" dirty="0" err="1" smtClean="0">
                <a:latin typeface="Consolas" pitchFamily="49" charset="0"/>
                <a:cs typeface="Arial" charset="0"/>
              </a:rPr>
              <a:t>std</a:t>
            </a:r>
            <a:r>
              <a:rPr lang="en-US" altLang="en-US" sz="1100" dirty="0" smtClean="0">
                <a:latin typeface="Consolas" pitchFamily="49" charset="0"/>
                <a:cs typeface="Arial" charset="0"/>
              </a:rPr>
              <a:t>::complex&lt;double&gt;  odd[n/2];</a:t>
            </a:r>
          </a:p>
          <a:p>
            <a:pPr>
              <a:buFontTx/>
              <a:buNone/>
            </a:pPr>
            <a:endParaRPr lang="en-US" altLang="en-US" sz="1100" dirty="0" smtClean="0">
              <a:latin typeface="Consolas" pitchFamily="49" charset="0"/>
              <a:cs typeface="Arial" charset="0"/>
            </a:endParaRPr>
          </a:p>
          <a:p>
            <a:pPr>
              <a:buFontTx/>
              <a:buNone/>
            </a:pPr>
            <a:r>
              <a:rPr lang="en-US" altLang="en-US" sz="1100" dirty="0" smtClean="0">
                <a:latin typeface="Consolas" pitchFamily="49" charset="0"/>
                <a:cs typeface="Arial" charset="0"/>
              </a:rPr>
              <a:t>    for ( </a:t>
            </a:r>
            <a:r>
              <a:rPr lang="en-US" altLang="en-US" sz="1100" dirty="0" err="1" smtClean="0">
                <a:latin typeface="Consolas" pitchFamily="49" charset="0"/>
                <a:cs typeface="Arial" charset="0"/>
              </a:rPr>
              <a:t>int</a:t>
            </a:r>
            <a:r>
              <a:rPr lang="en-US" altLang="en-US" sz="1100" dirty="0" smtClean="0">
                <a:latin typeface="Consolas" pitchFamily="49" charset="0"/>
                <a:cs typeface="Arial" charset="0"/>
              </a:rPr>
              <a:t> k = 0; k &lt; n/2; ++k ) {</a:t>
            </a:r>
          </a:p>
          <a:p>
            <a:pPr>
              <a:buFontTx/>
              <a:buNone/>
            </a:pPr>
            <a:r>
              <a:rPr lang="en-US" altLang="en-US" sz="1100" dirty="0" smtClean="0">
                <a:latin typeface="Consolas" pitchFamily="49" charset="0"/>
                <a:cs typeface="Arial" charset="0"/>
              </a:rPr>
              <a:t>        </a:t>
            </a:r>
            <a:r>
              <a:rPr lang="en-US" altLang="en-US" sz="1100" b="1" dirty="0" smtClean="0">
                <a:solidFill>
                  <a:srgbClr val="FF0000"/>
                </a:solidFill>
                <a:latin typeface="Consolas" pitchFamily="49" charset="0"/>
                <a:cs typeface="Arial" charset="0"/>
              </a:rPr>
              <a:t>even[k] = array[2*k];</a:t>
            </a:r>
          </a:p>
          <a:p>
            <a:pPr>
              <a:buFontTx/>
              <a:buNone/>
            </a:pPr>
            <a:r>
              <a:rPr lang="en-US" altLang="en-US" sz="1100" dirty="0" smtClean="0">
                <a:latin typeface="Consolas" pitchFamily="49" charset="0"/>
                <a:cs typeface="Arial" charset="0"/>
              </a:rPr>
              <a:t>         </a:t>
            </a:r>
            <a:r>
              <a:rPr lang="en-US" altLang="en-US" sz="1100" b="1" dirty="0" smtClean="0">
                <a:solidFill>
                  <a:srgbClr val="00B0F0"/>
                </a:solidFill>
                <a:latin typeface="Consolas" pitchFamily="49" charset="0"/>
                <a:cs typeface="Arial" charset="0"/>
              </a:rPr>
              <a:t>odd[k] = array[2*k + 1];</a:t>
            </a:r>
          </a:p>
          <a:p>
            <a:pPr>
              <a:buFontTx/>
              <a:buNone/>
            </a:pPr>
            <a:r>
              <a:rPr lang="en-US" altLang="en-US" sz="1100" b="1" dirty="0" smtClean="0">
                <a:latin typeface="Consolas" pitchFamily="49" charset="0"/>
                <a:cs typeface="Arial" charset="0"/>
              </a:rPr>
              <a:t>    </a:t>
            </a:r>
            <a:r>
              <a:rPr lang="en-US" altLang="en-US" sz="1100" dirty="0" smtClean="0">
                <a:latin typeface="Consolas" pitchFamily="49" charset="0"/>
                <a:cs typeface="Arial" charset="0"/>
              </a:rPr>
              <a:t>}</a:t>
            </a:r>
          </a:p>
          <a:p>
            <a:pPr>
              <a:buFontTx/>
              <a:buNone/>
            </a:pPr>
            <a:endParaRPr lang="en-US" altLang="en-US" sz="1100" dirty="0" smtClean="0">
              <a:latin typeface="Consolas" pitchFamily="49" charset="0"/>
              <a:cs typeface="Arial" charset="0"/>
            </a:endParaRPr>
          </a:p>
          <a:p>
            <a:pPr>
              <a:buFontTx/>
              <a:buNone/>
            </a:pPr>
            <a:r>
              <a:rPr lang="en-US" altLang="en-US" sz="1100" dirty="0" smtClean="0">
                <a:latin typeface="Consolas" pitchFamily="49" charset="0"/>
                <a:cs typeface="Arial" charset="0"/>
              </a:rPr>
              <a:t>    </a:t>
            </a:r>
            <a:r>
              <a:rPr lang="en-US" altLang="en-US" sz="1100" b="1" dirty="0">
                <a:solidFill>
                  <a:srgbClr val="0000FF"/>
                </a:solidFill>
                <a:latin typeface="Consolas" pitchFamily="49" charset="0"/>
                <a:cs typeface="Arial" charset="0"/>
              </a:rPr>
              <a:t>FFT</a:t>
            </a:r>
            <a:r>
              <a:rPr lang="en-US" altLang="en-US" sz="1100" dirty="0" smtClean="0">
                <a:latin typeface="Consolas" pitchFamily="49" charset="0"/>
                <a:cs typeface="Arial" charset="0"/>
              </a:rPr>
              <a:t>( </a:t>
            </a:r>
            <a:r>
              <a:rPr lang="en-US" altLang="en-US" sz="1100" b="1" dirty="0" smtClean="0">
                <a:solidFill>
                  <a:srgbClr val="FF0000"/>
                </a:solidFill>
                <a:latin typeface="Consolas" pitchFamily="49" charset="0"/>
                <a:cs typeface="Arial" charset="0"/>
              </a:rPr>
              <a:t>even</a:t>
            </a:r>
            <a:r>
              <a:rPr lang="en-US" altLang="en-US" sz="1100" dirty="0" smtClean="0">
                <a:latin typeface="Consolas" pitchFamily="49" charset="0"/>
                <a:cs typeface="Arial" charset="0"/>
              </a:rPr>
              <a:t>, n/2 );</a:t>
            </a:r>
          </a:p>
          <a:p>
            <a:pPr>
              <a:buFontTx/>
              <a:buNone/>
            </a:pPr>
            <a:r>
              <a:rPr lang="en-US" altLang="en-US" sz="1100" dirty="0" smtClean="0">
                <a:latin typeface="Consolas" pitchFamily="49" charset="0"/>
                <a:cs typeface="Arial" charset="0"/>
              </a:rPr>
              <a:t>    </a:t>
            </a:r>
            <a:r>
              <a:rPr lang="en-US" altLang="en-US" sz="1100" b="1" dirty="0">
                <a:solidFill>
                  <a:srgbClr val="0000FF"/>
                </a:solidFill>
                <a:latin typeface="Consolas" pitchFamily="49" charset="0"/>
                <a:cs typeface="Arial" charset="0"/>
              </a:rPr>
              <a:t>FFT</a:t>
            </a:r>
            <a:r>
              <a:rPr lang="en-US" altLang="en-US" sz="1100" dirty="0" smtClean="0">
                <a:latin typeface="Consolas" pitchFamily="49" charset="0"/>
                <a:cs typeface="Arial" charset="0"/>
              </a:rPr>
              <a:t>(  </a:t>
            </a:r>
            <a:r>
              <a:rPr lang="en-US" altLang="en-US" sz="1100" b="1" dirty="0" smtClean="0">
                <a:solidFill>
                  <a:srgbClr val="00B0F0"/>
                </a:solidFill>
                <a:latin typeface="Consolas" pitchFamily="49" charset="0"/>
                <a:cs typeface="Arial" charset="0"/>
              </a:rPr>
              <a:t>odd</a:t>
            </a:r>
            <a:r>
              <a:rPr lang="en-US" altLang="en-US" sz="1100" dirty="0" smtClean="0">
                <a:latin typeface="Consolas" pitchFamily="49" charset="0"/>
                <a:cs typeface="Arial" charset="0"/>
              </a:rPr>
              <a:t>, n/2 );</a:t>
            </a:r>
          </a:p>
          <a:p>
            <a:pPr>
              <a:buFontTx/>
              <a:buNone/>
            </a:pPr>
            <a:endParaRPr lang="en-US" altLang="en-US" sz="1100" dirty="0" smtClean="0">
              <a:latin typeface="Consolas" pitchFamily="49" charset="0"/>
              <a:cs typeface="Arial" charset="0"/>
            </a:endParaRPr>
          </a:p>
          <a:p>
            <a:pPr>
              <a:buFontTx/>
              <a:buNone/>
            </a:pPr>
            <a:r>
              <a:rPr lang="en-US" altLang="en-US" sz="1100" b="1" dirty="0">
                <a:solidFill>
                  <a:srgbClr val="6523AD"/>
                </a:solidFill>
                <a:latin typeface="Consolas" pitchFamily="49" charset="0"/>
                <a:cs typeface="Arial" charset="0"/>
              </a:rPr>
              <a:t>    double </a:t>
            </a:r>
            <a:r>
              <a:rPr lang="en-US" altLang="en-US" sz="1100" b="1" dirty="0" err="1">
                <a:solidFill>
                  <a:srgbClr val="6523AD"/>
                </a:solidFill>
                <a:latin typeface="Consolas" pitchFamily="49" charset="0"/>
                <a:cs typeface="Arial" charset="0"/>
              </a:rPr>
              <a:t>const</a:t>
            </a:r>
            <a:r>
              <a:rPr lang="en-US" altLang="en-US" sz="1100" b="1" dirty="0">
                <a:solidFill>
                  <a:srgbClr val="6523AD"/>
                </a:solidFill>
                <a:latin typeface="Consolas" pitchFamily="49" charset="0"/>
                <a:cs typeface="Arial" charset="0"/>
              </a:rPr>
              <a:t> PI = 4.0*</a:t>
            </a:r>
            <a:r>
              <a:rPr lang="en-US" altLang="en-US" sz="1100" b="1" dirty="0" err="1">
                <a:solidFill>
                  <a:srgbClr val="6523AD"/>
                </a:solidFill>
                <a:latin typeface="Consolas" pitchFamily="49" charset="0"/>
                <a:cs typeface="Arial" charset="0"/>
              </a:rPr>
              <a:t>std</a:t>
            </a:r>
            <a:r>
              <a:rPr lang="en-US" altLang="en-US" sz="1100" b="1" dirty="0">
                <a:solidFill>
                  <a:srgbClr val="6523AD"/>
                </a:solidFill>
                <a:latin typeface="Consolas" pitchFamily="49" charset="0"/>
                <a:cs typeface="Arial" charset="0"/>
              </a:rPr>
              <a:t>::</a:t>
            </a:r>
            <a:r>
              <a:rPr lang="en-US" altLang="en-US" sz="1100" b="1" dirty="0" err="1">
                <a:solidFill>
                  <a:srgbClr val="6523AD"/>
                </a:solidFill>
                <a:latin typeface="Consolas" pitchFamily="49" charset="0"/>
                <a:cs typeface="Arial" charset="0"/>
              </a:rPr>
              <a:t>atan</a:t>
            </a:r>
            <a:r>
              <a:rPr lang="en-US" altLang="en-US" sz="1100" b="1" dirty="0">
                <a:solidFill>
                  <a:srgbClr val="6523AD"/>
                </a:solidFill>
                <a:latin typeface="Consolas" pitchFamily="49" charset="0"/>
                <a:cs typeface="Arial" charset="0"/>
              </a:rPr>
              <a:t>( 1.0 );</a:t>
            </a:r>
          </a:p>
          <a:p>
            <a:pPr>
              <a:buFontTx/>
              <a:buNone/>
            </a:pPr>
            <a:r>
              <a:rPr lang="en-US" altLang="en-US" sz="1100" b="1" dirty="0">
                <a:solidFill>
                  <a:srgbClr val="6523AD"/>
                </a:solidFill>
                <a:latin typeface="Consolas" pitchFamily="49" charset="0"/>
                <a:cs typeface="Arial" charset="0"/>
              </a:rPr>
              <a:t>    </a:t>
            </a:r>
            <a:r>
              <a:rPr lang="en-US" altLang="en-US" sz="1100" b="1" dirty="0" err="1">
                <a:solidFill>
                  <a:srgbClr val="6523AD"/>
                </a:solidFill>
                <a:latin typeface="Consolas" pitchFamily="49" charset="0"/>
                <a:cs typeface="Arial" charset="0"/>
              </a:rPr>
              <a:t>std</a:t>
            </a:r>
            <a:r>
              <a:rPr lang="en-US" altLang="en-US" sz="1100" b="1" dirty="0">
                <a:solidFill>
                  <a:srgbClr val="6523AD"/>
                </a:solidFill>
                <a:latin typeface="Consolas" pitchFamily="49" charset="0"/>
                <a:cs typeface="Arial" charset="0"/>
              </a:rPr>
              <a:t>::complex&lt;double&gt; w = 1.0;</a:t>
            </a:r>
          </a:p>
          <a:p>
            <a:pPr>
              <a:buFontTx/>
              <a:buNone/>
            </a:pPr>
            <a:r>
              <a:rPr lang="en-US" altLang="en-US" sz="1100" b="1" dirty="0">
                <a:solidFill>
                  <a:srgbClr val="6523AD"/>
                </a:solidFill>
                <a:latin typeface="Consolas" pitchFamily="49" charset="0"/>
                <a:cs typeface="Arial" charset="0"/>
              </a:rPr>
              <a:t>    </a:t>
            </a:r>
            <a:r>
              <a:rPr lang="en-US" altLang="en-US" sz="1100" b="1" dirty="0" err="1">
                <a:solidFill>
                  <a:srgbClr val="6523AD"/>
                </a:solidFill>
                <a:latin typeface="Consolas" pitchFamily="49" charset="0"/>
                <a:cs typeface="Arial" charset="0"/>
              </a:rPr>
              <a:t>std</a:t>
            </a:r>
            <a:r>
              <a:rPr lang="en-US" altLang="en-US" sz="1100" b="1" dirty="0">
                <a:solidFill>
                  <a:srgbClr val="6523AD"/>
                </a:solidFill>
                <a:latin typeface="Consolas" pitchFamily="49" charset="0"/>
                <a:cs typeface="Arial" charset="0"/>
              </a:rPr>
              <a:t>::complex&lt;double&gt; </a:t>
            </a:r>
            <a:r>
              <a:rPr lang="en-US" altLang="en-US" sz="1100" b="1" dirty="0" err="1">
                <a:solidFill>
                  <a:srgbClr val="6523AD"/>
                </a:solidFill>
                <a:latin typeface="Consolas" pitchFamily="49" charset="0"/>
                <a:cs typeface="Arial" charset="0"/>
              </a:rPr>
              <a:t>wn</a:t>
            </a:r>
            <a:r>
              <a:rPr lang="en-US" altLang="en-US" sz="1100" b="1" dirty="0">
                <a:solidFill>
                  <a:srgbClr val="6523AD"/>
                </a:solidFill>
                <a:latin typeface="Consolas" pitchFamily="49" charset="0"/>
                <a:cs typeface="Arial" charset="0"/>
              </a:rPr>
              <a:t> = </a:t>
            </a:r>
            <a:r>
              <a:rPr lang="en-US" altLang="en-US" sz="1100" b="1" dirty="0" err="1">
                <a:solidFill>
                  <a:srgbClr val="6523AD"/>
                </a:solidFill>
                <a:latin typeface="Consolas" pitchFamily="49" charset="0"/>
                <a:cs typeface="Arial" charset="0"/>
              </a:rPr>
              <a:t>std</a:t>
            </a:r>
            <a:r>
              <a:rPr lang="en-US" altLang="en-US" sz="1100" b="1" dirty="0">
                <a:solidFill>
                  <a:srgbClr val="6523AD"/>
                </a:solidFill>
                <a:latin typeface="Consolas" pitchFamily="49" charset="0"/>
                <a:cs typeface="Arial" charset="0"/>
              </a:rPr>
              <a:t>::</a:t>
            </a:r>
            <a:r>
              <a:rPr lang="en-US" altLang="en-US" sz="1100" b="1" dirty="0" err="1">
                <a:solidFill>
                  <a:srgbClr val="6523AD"/>
                </a:solidFill>
                <a:latin typeface="Consolas" pitchFamily="49" charset="0"/>
                <a:cs typeface="Arial" charset="0"/>
              </a:rPr>
              <a:t>exp</a:t>
            </a:r>
            <a:r>
              <a:rPr lang="en-US" altLang="en-US" sz="1100" b="1" dirty="0">
                <a:solidFill>
                  <a:srgbClr val="6523AD"/>
                </a:solidFill>
                <a:latin typeface="Consolas" pitchFamily="49" charset="0"/>
                <a:cs typeface="Arial" charset="0"/>
              </a:rPr>
              <a:t>( </a:t>
            </a:r>
            <a:r>
              <a:rPr lang="en-US" altLang="en-US" sz="1100" b="1" dirty="0" err="1">
                <a:solidFill>
                  <a:srgbClr val="6523AD"/>
                </a:solidFill>
                <a:latin typeface="Consolas" pitchFamily="49" charset="0"/>
                <a:cs typeface="Arial" charset="0"/>
              </a:rPr>
              <a:t>std</a:t>
            </a:r>
            <a:r>
              <a:rPr lang="en-US" altLang="en-US" sz="1100" b="1" dirty="0">
                <a:solidFill>
                  <a:srgbClr val="6523AD"/>
                </a:solidFill>
                <a:latin typeface="Consolas" pitchFamily="49" charset="0"/>
                <a:cs typeface="Arial" charset="0"/>
              </a:rPr>
              <a:t>::complex&lt;double&gt;( 0.0, -2.0*PI/n ) );</a:t>
            </a:r>
          </a:p>
          <a:p>
            <a:pPr>
              <a:buFontTx/>
              <a:buNone/>
            </a:pPr>
            <a:endParaRPr lang="en-US" altLang="en-US" sz="1100" dirty="0" smtClean="0">
              <a:latin typeface="Consolas" pitchFamily="49" charset="0"/>
              <a:cs typeface="Arial" charset="0"/>
            </a:endParaRPr>
          </a:p>
          <a:p>
            <a:pPr>
              <a:buFontTx/>
              <a:buNone/>
            </a:pPr>
            <a:r>
              <a:rPr lang="en-US" altLang="en-US" sz="1100" dirty="0" smtClean="0">
                <a:latin typeface="Consolas" pitchFamily="49" charset="0"/>
                <a:cs typeface="Arial" charset="0"/>
              </a:rPr>
              <a:t>    for ( </a:t>
            </a:r>
            <a:r>
              <a:rPr lang="en-US" altLang="en-US" sz="1100" dirty="0" err="1" smtClean="0">
                <a:latin typeface="Consolas" pitchFamily="49" charset="0"/>
                <a:cs typeface="Arial" charset="0"/>
              </a:rPr>
              <a:t>int</a:t>
            </a:r>
            <a:r>
              <a:rPr lang="en-US" altLang="en-US" sz="1100" dirty="0" smtClean="0">
                <a:latin typeface="Consolas" pitchFamily="49" charset="0"/>
                <a:cs typeface="Arial" charset="0"/>
              </a:rPr>
              <a:t> k = 0; k &lt; n/2; ++k ) {</a:t>
            </a:r>
          </a:p>
          <a:p>
            <a:pPr>
              <a:buFontTx/>
              <a:buNone/>
            </a:pPr>
            <a:r>
              <a:rPr lang="en-US" altLang="en-US" sz="1100" dirty="0" smtClean="0">
                <a:latin typeface="Consolas" pitchFamily="49" charset="0"/>
                <a:cs typeface="Arial" charset="0"/>
              </a:rPr>
              <a:t>        array[k]       = </a:t>
            </a:r>
            <a:r>
              <a:rPr lang="en-US" altLang="en-US" sz="1100" b="1" dirty="0" smtClean="0">
                <a:solidFill>
                  <a:srgbClr val="FF0000"/>
                </a:solidFill>
                <a:latin typeface="Consolas" pitchFamily="49" charset="0"/>
                <a:cs typeface="Arial" charset="0"/>
              </a:rPr>
              <a:t>even[k]</a:t>
            </a:r>
            <a:r>
              <a:rPr lang="en-US" altLang="en-US" sz="1100" dirty="0" smtClean="0">
                <a:latin typeface="Consolas" pitchFamily="49" charset="0"/>
                <a:cs typeface="Arial" charset="0"/>
              </a:rPr>
              <a:t> + </a:t>
            </a:r>
            <a:r>
              <a:rPr lang="en-US" altLang="en-US" sz="1100" b="1" dirty="0" smtClean="0">
                <a:solidFill>
                  <a:srgbClr val="7030A0"/>
                </a:solidFill>
                <a:latin typeface="Consolas" pitchFamily="49" charset="0"/>
                <a:cs typeface="Arial" charset="0"/>
              </a:rPr>
              <a:t>w</a:t>
            </a:r>
            <a:r>
              <a:rPr lang="en-US" altLang="en-US" sz="1100" dirty="0" smtClean="0">
                <a:latin typeface="Consolas" pitchFamily="49" charset="0"/>
                <a:cs typeface="Arial" charset="0"/>
              </a:rPr>
              <a:t>*</a:t>
            </a:r>
            <a:r>
              <a:rPr lang="en-US" altLang="en-US" sz="1100" b="1" dirty="0" smtClean="0">
                <a:solidFill>
                  <a:srgbClr val="00B0F0"/>
                </a:solidFill>
                <a:latin typeface="Consolas" pitchFamily="49" charset="0"/>
                <a:cs typeface="Arial" charset="0"/>
              </a:rPr>
              <a:t>odd[k]</a:t>
            </a:r>
            <a:r>
              <a:rPr lang="en-US" altLang="en-US" sz="1100" dirty="0" smtClean="0">
                <a:latin typeface="Consolas" pitchFamily="49" charset="0"/>
                <a:cs typeface="Arial" charset="0"/>
              </a:rPr>
              <a:t>;</a:t>
            </a:r>
          </a:p>
          <a:p>
            <a:pPr>
              <a:buFontTx/>
              <a:buNone/>
            </a:pPr>
            <a:r>
              <a:rPr lang="en-US" altLang="en-US" sz="1100" dirty="0" smtClean="0">
                <a:latin typeface="Consolas" pitchFamily="49" charset="0"/>
                <a:cs typeface="Arial" charset="0"/>
              </a:rPr>
              <a:t>        array[n/2 + k] = </a:t>
            </a:r>
            <a:r>
              <a:rPr lang="en-US" altLang="en-US" sz="1100" b="1" dirty="0" smtClean="0">
                <a:solidFill>
                  <a:srgbClr val="FF0000"/>
                </a:solidFill>
                <a:latin typeface="Consolas" pitchFamily="49" charset="0"/>
                <a:cs typeface="Arial" charset="0"/>
              </a:rPr>
              <a:t>even[k]</a:t>
            </a:r>
            <a:r>
              <a:rPr lang="en-US" altLang="en-US" sz="1100" dirty="0" smtClean="0">
                <a:latin typeface="Consolas" pitchFamily="49" charset="0"/>
                <a:cs typeface="Arial" charset="0"/>
              </a:rPr>
              <a:t> - </a:t>
            </a:r>
            <a:r>
              <a:rPr lang="en-US" altLang="en-US" sz="1100" b="1" dirty="0" smtClean="0">
                <a:solidFill>
                  <a:srgbClr val="7030A0"/>
                </a:solidFill>
                <a:latin typeface="Consolas" pitchFamily="49" charset="0"/>
                <a:cs typeface="Arial" charset="0"/>
              </a:rPr>
              <a:t>w</a:t>
            </a:r>
            <a:r>
              <a:rPr lang="en-US" altLang="en-US" sz="1100" dirty="0" smtClean="0">
                <a:latin typeface="Consolas" pitchFamily="49" charset="0"/>
                <a:cs typeface="Arial" charset="0"/>
              </a:rPr>
              <a:t>*</a:t>
            </a:r>
            <a:r>
              <a:rPr lang="en-US" altLang="en-US" sz="1100" b="1" dirty="0" smtClean="0">
                <a:solidFill>
                  <a:srgbClr val="00B0F0"/>
                </a:solidFill>
                <a:latin typeface="Consolas" pitchFamily="49" charset="0"/>
                <a:cs typeface="Arial" charset="0"/>
              </a:rPr>
              <a:t>odd[k]</a:t>
            </a:r>
            <a:r>
              <a:rPr lang="en-US" altLang="en-US" sz="1100" dirty="0" smtClean="0">
                <a:latin typeface="Consolas" pitchFamily="49" charset="0"/>
                <a:cs typeface="Arial" charset="0"/>
              </a:rPr>
              <a:t>;</a:t>
            </a:r>
          </a:p>
          <a:p>
            <a:pPr>
              <a:buFontTx/>
              <a:buNone/>
            </a:pPr>
            <a:r>
              <a:rPr lang="en-US" altLang="en-US" sz="1100" dirty="0" smtClean="0">
                <a:latin typeface="Consolas" pitchFamily="49" charset="0"/>
                <a:cs typeface="Arial" charset="0"/>
              </a:rPr>
              <a:t>        </a:t>
            </a:r>
            <a:r>
              <a:rPr lang="en-US" altLang="en-US" sz="1100" b="1" dirty="0" smtClean="0">
                <a:solidFill>
                  <a:srgbClr val="7030A0"/>
                </a:solidFill>
                <a:latin typeface="Consolas" pitchFamily="49" charset="0"/>
                <a:cs typeface="Arial" charset="0"/>
              </a:rPr>
              <a:t>w = w * </a:t>
            </a:r>
            <a:r>
              <a:rPr lang="en-US" altLang="en-US" sz="1100" b="1" dirty="0" err="1" smtClean="0">
                <a:solidFill>
                  <a:srgbClr val="7030A0"/>
                </a:solidFill>
                <a:latin typeface="Consolas" pitchFamily="49" charset="0"/>
                <a:cs typeface="Arial" charset="0"/>
              </a:rPr>
              <a:t>wn</a:t>
            </a:r>
            <a:r>
              <a:rPr lang="en-US" altLang="en-US" sz="1100" b="1" dirty="0" smtClean="0">
                <a:solidFill>
                  <a:srgbClr val="7030A0"/>
                </a:solidFill>
                <a:latin typeface="Consolas" pitchFamily="49" charset="0"/>
                <a:cs typeface="Arial" charset="0"/>
              </a:rPr>
              <a:t>;</a:t>
            </a:r>
          </a:p>
          <a:p>
            <a:pPr>
              <a:buFontTx/>
              <a:buNone/>
            </a:pPr>
            <a:r>
              <a:rPr lang="en-US" altLang="en-US" sz="1100" dirty="0" smtClean="0">
                <a:latin typeface="Consolas" pitchFamily="49" charset="0"/>
                <a:cs typeface="Arial" charset="0"/>
              </a:rPr>
              <a:t>    }</a:t>
            </a:r>
          </a:p>
          <a:p>
            <a:pPr>
              <a:buFontTx/>
              <a:buNone/>
            </a:pPr>
            <a:r>
              <a:rPr lang="en-US" altLang="en-US" sz="1100" dirty="0" smtClean="0">
                <a:latin typeface="Consolas" pitchFamily="49" charset="0"/>
                <a:cs typeface="Arial" charset="0"/>
              </a:rPr>
              <a:t>}</a:t>
            </a:r>
          </a:p>
        </p:txBody>
      </p:sp>
      <p:graphicFrame>
        <p:nvGraphicFramePr>
          <p:cNvPr id="14338" name="Object 2"/>
          <p:cNvGraphicFramePr>
            <a:graphicFrameLocks noChangeAspect="1"/>
          </p:cNvGraphicFramePr>
          <p:nvPr>
            <p:extLst>
              <p:ext uri="{D42A27DB-BD31-4B8C-83A1-F6EECF244321}">
                <p14:modId xmlns:p14="http://schemas.microsoft.com/office/powerpoint/2010/main" val="2162648413"/>
              </p:ext>
            </p:extLst>
          </p:nvPr>
        </p:nvGraphicFramePr>
        <p:xfrm>
          <a:off x="7078663" y="2727325"/>
          <a:ext cx="747712" cy="1006475"/>
        </p:xfrm>
        <a:graphic>
          <a:graphicData uri="http://schemas.openxmlformats.org/presentationml/2006/ole">
            <mc:AlternateContent xmlns:mc="http://schemas.openxmlformats.org/markup-compatibility/2006">
              <mc:Choice xmlns:v="urn:schemas-microsoft-com:vml" Requires="v">
                <p:oleObj spid="_x0000_s19591" name="Equation" r:id="rId4" imgW="482400" imgH="647640" progId="Equation.DSMT4">
                  <p:embed/>
                </p:oleObj>
              </mc:Choice>
              <mc:Fallback>
                <p:oleObj name="Equation" r:id="rId4" imgW="482400" imgH="647640" progId="Equation.DSMT4">
                  <p:embed/>
                  <p:pic>
                    <p:nvPicPr>
                      <p:cNvPr id="0" name=""/>
                      <p:cNvPicPr>
                        <a:picLocks noChangeAspect="1" noChangeArrowheads="1"/>
                      </p:cNvPicPr>
                      <p:nvPr/>
                    </p:nvPicPr>
                    <p:blipFill>
                      <a:blip r:embed="rId5"/>
                      <a:srcRect/>
                      <a:stretch>
                        <a:fillRect/>
                      </a:stretch>
                    </p:blipFill>
                    <p:spPr bwMode="auto">
                      <a:xfrm>
                        <a:off x="7078663" y="2727325"/>
                        <a:ext cx="7477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p:cNvGraphicFramePr>
            <a:graphicFrameLocks noChangeAspect="1"/>
          </p:cNvGraphicFramePr>
          <p:nvPr>
            <p:extLst>
              <p:ext uri="{D42A27DB-BD31-4B8C-83A1-F6EECF244321}">
                <p14:modId xmlns:p14="http://schemas.microsoft.com/office/powerpoint/2010/main" val="2838198969"/>
              </p:ext>
            </p:extLst>
          </p:nvPr>
        </p:nvGraphicFramePr>
        <p:xfrm>
          <a:off x="7078663" y="5230837"/>
          <a:ext cx="747712" cy="1006475"/>
        </p:xfrm>
        <a:graphic>
          <a:graphicData uri="http://schemas.openxmlformats.org/presentationml/2006/ole">
            <mc:AlternateContent xmlns:mc="http://schemas.openxmlformats.org/markup-compatibility/2006">
              <mc:Choice xmlns:v="urn:schemas-microsoft-com:vml" Requires="v">
                <p:oleObj spid="_x0000_s19592" name="Equation" r:id="rId6" imgW="482400" imgH="647640" progId="Equation.DSMT4">
                  <p:embed/>
                </p:oleObj>
              </mc:Choice>
              <mc:Fallback>
                <p:oleObj name="Equation" r:id="rId6" imgW="482400" imgH="647640" progId="Equation.DSMT4">
                  <p:embed/>
                  <p:pic>
                    <p:nvPicPr>
                      <p:cNvPr id="0" name=""/>
                      <p:cNvPicPr>
                        <a:picLocks noChangeAspect="1" noChangeArrowheads="1"/>
                      </p:cNvPicPr>
                      <p:nvPr/>
                    </p:nvPicPr>
                    <p:blipFill>
                      <a:blip r:embed="rId7"/>
                      <a:srcRect/>
                      <a:stretch>
                        <a:fillRect/>
                      </a:stretch>
                    </p:blipFill>
                    <p:spPr bwMode="auto">
                      <a:xfrm>
                        <a:off x="7078663" y="5230837"/>
                        <a:ext cx="7477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6"/>
          <p:cNvGraphicFramePr>
            <a:graphicFrameLocks noChangeAspect="1"/>
          </p:cNvGraphicFramePr>
          <p:nvPr>
            <p:extLst>
              <p:ext uri="{D42A27DB-BD31-4B8C-83A1-F6EECF244321}">
                <p14:modId xmlns:p14="http://schemas.microsoft.com/office/powerpoint/2010/main" val="1580012730"/>
              </p:ext>
            </p:extLst>
          </p:nvPr>
        </p:nvGraphicFramePr>
        <p:xfrm>
          <a:off x="7054850" y="1762125"/>
          <a:ext cx="690563" cy="355600"/>
        </p:xfrm>
        <a:graphic>
          <a:graphicData uri="http://schemas.openxmlformats.org/presentationml/2006/ole">
            <mc:AlternateContent xmlns:mc="http://schemas.openxmlformats.org/markup-compatibility/2006">
              <mc:Choice xmlns:v="urn:schemas-microsoft-com:vml" Requires="v">
                <p:oleObj spid="_x0000_s19593" name="Equation" r:id="rId8" imgW="444240" imgH="228600" progId="Equation.DSMT4">
                  <p:embed/>
                </p:oleObj>
              </mc:Choice>
              <mc:Fallback>
                <p:oleObj name="Equation" r:id="rId8" imgW="444240" imgH="228600" progId="Equation.DSMT4">
                  <p:embed/>
                  <p:pic>
                    <p:nvPicPr>
                      <p:cNvPr id="0" name=""/>
                      <p:cNvPicPr>
                        <a:picLocks noChangeAspect="1" noChangeArrowheads="1"/>
                      </p:cNvPicPr>
                      <p:nvPr/>
                    </p:nvPicPr>
                    <p:blipFill>
                      <a:blip r:embed="rId9"/>
                      <a:srcRect/>
                      <a:stretch>
                        <a:fillRect/>
                      </a:stretch>
                    </p:blipFill>
                    <p:spPr bwMode="auto">
                      <a:xfrm>
                        <a:off x="7054850" y="1762125"/>
                        <a:ext cx="690563"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7"/>
          <p:cNvGraphicFramePr>
            <a:graphicFrameLocks noChangeAspect="1"/>
          </p:cNvGraphicFramePr>
          <p:nvPr>
            <p:extLst>
              <p:ext uri="{D42A27DB-BD31-4B8C-83A1-F6EECF244321}">
                <p14:modId xmlns:p14="http://schemas.microsoft.com/office/powerpoint/2010/main" val="2116986420"/>
              </p:ext>
            </p:extLst>
          </p:nvPr>
        </p:nvGraphicFramePr>
        <p:xfrm>
          <a:off x="7070725" y="3725912"/>
          <a:ext cx="904875" cy="711200"/>
        </p:xfrm>
        <a:graphic>
          <a:graphicData uri="http://schemas.openxmlformats.org/presentationml/2006/ole">
            <mc:AlternateContent xmlns:mc="http://schemas.openxmlformats.org/markup-compatibility/2006">
              <mc:Choice xmlns:v="urn:schemas-microsoft-com:vml" Requires="v">
                <p:oleObj spid="_x0000_s19594" name="Equation" r:id="rId10" imgW="583920" imgH="457200" progId="Equation.3">
                  <p:embed/>
                </p:oleObj>
              </mc:Choice>
              <mc:Fallback>
                <p:oleObj name="Equation" r:id="rId10" imgW="58392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0725" y="3725912"/>
                        <a:ext cx="90487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716619910"/>
              </p:ext>
            </p:extLst>
          </p:nvPr>
        </p:nvGraphicFramePr>
        <p:xfrm>
          <a:off x="7067550" y="2090738"/>
          <a:ext cx="709613" cy="671512"/>
        </p:xfrm>
        <a:graphic>
          <a:graphicData uri="http://schemas.openxmlformats.org/presentationml/2006/ole">
            <mc:AlternateContent xmlns:mc="http://schemas.openxmlformats.org/markup-compatibility/2006">
              <mc:Choice xmlns:v="urn:schemas-microsoft-com:vml" Requires="v">
                <p:oleObj spid="_x0000_s19595" name="Equation" r:id="rId12" imgW="457200" imgH="431640" progId="Equation.DSMT4">
                  <p:embed/>
                </p:oleObj>
              </mc:Choice>
              <mc:Fallback>
                <p:oleObj name="Equation" r:id="rId12" imgW="457200" imgH="431640" progId="Equation.DSMT4">
                  <p:embed/>
                  <p:pic>
                    <p:nvPicPr>
                      <p:cNvPr id="0" name=""/>
                      <p:cNvPicPr>
                        <a:picLocks noChangeAspect="1" noChangeArrowheads="1"/>
                      </p:cNvPicPr>
                      <p:nvPr/>
                    </p:nvPicPr>
                    <p:blipFill>
                      <a:blip r:embed="rId13"/>
                      <a:srcRect/>
                      <a:stretch>
                        <a:fillRect/>
                      </a:stretch>
                    </p:blipFill>
                    <p:spPr bwMode="auto">
                      <a:xfrm>
                        <a:off x="7067550" y="2090738"/>
                        <a:ext cx="709613"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3269904297"/>
              </p:ext>
            </p:extLst>
          </p:nvPr>
        </p:nvGraphicFramePr>
        <p:xfrm>
          <a:off x="7073900" y="4479925"/>
          <a:ext cx="708025" cy="669925"/>
        </p:xfrm>
        <a:graphic>
          <a:graphicData uri="http://schemas.openxmlformats.org/presentationml/2006/ole">
            <mc:AlternateContent xmlns:mc="http://schemas.openxmlformats.org/markup-compatibility/2006">
              <mc:Choice xmlns:v="urn:schemas-microsoft-com:vml" Requires="v">
                <p:oleObj spid="_x0000_s19596" name="Equation" r:id="rId14" imgW="457200" imgH="431640" progId="Equation.DSMT4">
                  <p:embed/>
                </p:oleObj>
              </mc:Choice>
              <mc:Fallback>
                <p:oleObj name="Equation" r:id="rId14" imgW="457200" imgH="431640" progId="Equation.DSMT4">
                  <p:embed/>
                  <p:pic>
                    <p:nvPicPr>
                      <p:cNvPr id="0" name=""/>
                      <p:cNvPicPr>
                        <a:picLocks noChangeAspect="1" noChangeArrowheads="1"/>
                      </p:cNvPicPr>
                      <p:nvPr/>
                    </p:nvPicPr>
                    <p:blipFill>
                      <a:blip r:embed="rId15"/>
                      <a:srcRect/>
                      <a:stretch>
                        <a:fillRect/>
                      </a:stretch>
                    </p:blipFill>
                    <p:spPr bwMode="auto">
                      <a:xfrm>
                        <a:off x="7073900" y="4479925"/>
                        <a:ext cx="7080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7809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latin typeface="Arial" charset="0"/>
                <a:cs typeface="Arial" charset="0"/>
              </a:rPr>
              <a:t>Divide and Conquer</a:t>
            </a:r>
          </a:p>
        </p:txBody>
      </p:sp>
      <p:sp>
        <p:nvSpPr>
          <p:cNvPr id="757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 now looked at a number of divide-and-conquer algorithms, and come up with a number of different run times:</a:t>
            </a:r>
          </a:p>
          <a:p>
            <a:pPr lvl="1">
              <a:buFontTx/>
              <a:buNone/>
            </a:pPr>
            <a:r>
              <a:rPr lang="en-US" altLang="en-US" dirty="0" smtClean="0">
                <a:latin typeface="Arial" charset="0"/>
                <a:cs typeface="Arial" charset="0"/>
              </a:rPr>
              <a:t>	Binary search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(1)	</a:t>
            </a:r>
            <a:r>
              <a:rPr lang="en-US" altLang="en-US" sz="1600" b="1" dirty="0" smtClean="0">
                <a:latin typeface="Times New Roman" pitchFamily="18" charset="0"/>
                <a:cs typeface="Arial" charset="0"/>
              </a:rPr>
              <a:t>O</a:t>
            </a:r>
            <a:r>
              <a:rPr lang="en-US" altLang="en-US" sz="1600" dirty="0" smtClean="0">
                <a:latin typeface="Times New Roman" pitchFamily="18" charset="0"/>
                <a:cs typeface="Arial" charset="0"/>
              </a:rPr>
              <a:t>(</a:t>
            </a:r>
            <a:r>
              <a:rPr lang="en-US" altLang="en-US" sz="1600" dirty="0" err="1" smtClean="0">
                <a:latin typeface="Times New Roman" pitchFamily="18" charset="0"/>
                <a:cs typeface="Arial" charset="0"/>
              </a:rPr>
              <a:t>ln</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a:t>
            </a:r>
          </a:p>
          <a:p>
            <a:pPr lvl="1">
              <a:buFontTx/>
              <a:buNone/>
            </a:pPr>
            <a:r>
              <a:rPr lang="en-US" altLang="en-US" dirty="0" smtClean="0">
                <a:latin typeface="Arial" charset="0"/>
                <a:cs typeface="Arial" charset="0"/>
              </a:rPr>
              <a:t>	Tree traversals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2T(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(1)	</a:t>
            </a:r>
            <a:r>
              <a:rPr lang="en-US" altLang="en-US" sz="1600" b="1"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a:t>
            </a:r>
            <a:endParaRPr lang="en-US" altLang="en-US" dirty="0" smtClean="0">
              <a:latin typeface="Arial" charset="0"/>
              <a:cs typeface="Arial" charset="0"/>
            </a:endParaRPr>
          </a:p>
          <a:p>
            <a:pPr lvl="1">
              <a:buFontTx/>
              <a:buNone/>
            </a:pPr>
            <a:r>
              <a:rPr lang="en-US" altLang="en-US" dirty="0" smtClean="0">
                <a:latin typeface="Arial" charset="0"/>
                <a:cs typeface="Arial" charset="0"/>
              </a:rPr>
              <a:t>	Merge sort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2T(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a:t>
            </a:r>
            <a:r>
              <a:rPr lang="en-US" altLang="en-US" sz="1600" b="1"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a:t>
            </a:r>
            <a:r>
              <a:rPr lang="en-US" altLang="en-US" sz="1600" dirty="0" err="1" smtClean="0">
                <a:latin typeface="Times New Roman" pitchFamily="18" charset="0"/>
                <a:cs typeface="Arial" charset="0"/>
              </a:rPr>
              <a:t>ln</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a:t>
            </a:r>
            <a:endParaRPr lang="en-US" altLang="en-US" dirty="0" smtClean="0">
              <a:latin typeface="Arial" charset="0"/>
              <a:cs typeface="Arial" charset="0"/>
            </a:endParaRPr>
          </a:p>
          <a:p>
            <a:pPr lvl="1">
              <a:buFontTx/>
              <a:buNone/>
            </a:pPr>
            <a:r>
              <a:rPr lang="en-US" altLang="en-US" dirty="0" smtClean="0">
                <a:latin typeface="Arial" charset="0"/>
                <a:cs typeface="Arial" charset="0"/>
              </a:rPr>
              <a:t>	Ordered-matrix search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3T(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(1) 	</a:t>
            </a:r>
            <a:r>
              <a:rPr lang="en-US" altLang="en-US" sz="1600" b="1" dirty="0" smtClean="0">
                <a:latin typeface="Times New Roman" pitchFamily="18" charset="0"/>
                <a:cs typeface="Arial" charset="0"/>
              </a:rPr>
              <a:t>O</a:t>
            </a:r>
            <a:r>
              <a:rPr lang="en-US" altLang="en-US" sz="1600" dirty="0" smtClean="0">
                <a:latin typeface="Times New Roman" pitchFamily="18" charset="0"/>
                <a:cs typeface="Arial" charset="0"/>
              </a:rPr>
              <a:t>(</a:t>
            </a:r>
            <a:r>
              <a:rPr lang="en-US" altLang="en-US" sz="1600" i="1" dirty="0" err="1" smtClean="0">
                <a:latin typeface="Times New Roman" pitchFamily="18" charset="0"/>
                <a:cs typeface="Arial" charset="0"/>
              </a:rPr>
              <a:t>n</a:t>
            </a:r>
            <a:r>
              <a:rPr lang="en-US" altLang="en-US" sz="1600" baseline="30000" dirty="0" err="1" smtClean="0">
                <a:latin typeface="Times New Roman" pitchFamily="18" charset="0"/>
                <a:cs typeface="Arial" charset="0"/>
              </a:rPr>
              <a:t>lg</a:t>
            </a:r>
            <a:r>
              <a:rPr lang="en-US" altLang="en-US" sz="1600" baseline="30000" dirty="0" smtClean="0">
                <a:latin typeface="Times New Roman" pitchFamily="18" charset="0"/>
                <a:cs typeface="Arial" charset="0"/>
              </a:rPr>
              <a:t>(3)</a:t>
            </a:r>
            <a:r>
              <a:rPr lang="en-US" altLang="en-US" sz="1600" dirty="0" smtClean="0">
                <a:latin typeface="Times New Roman" pitchFamily="18" charset="0"/>
                <a:cs typeface="Arial" charset="0"/>
              </a:rPr>
              <a:t>)</a:t>
            </a:r>
            <a:endParaRPr lang="en-US" altLang="en-US" dirty="0" smtClean="0">
              <a:latin typeface="Arial" charset="0"/>
              <a:cs typeface="Arial" charset="0"/>
            </a:endParaRPr>
          </a:p>
          <a:p>
            <a:pPr lvl="1">
              <a:buFontTx/>
              <a:buNone/>
            </a:pPr>
            <a:r>
              <a:rPr lang="en-US" altLang="en-US" dirty="0" smtClean="0">
                <a:latin typeface="Arial" charset="0"/>
                <a:cs typeface="Arial" charset="0"/>
              </a:rPr>
              <a:t>	Integer multiplication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3T(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a:t>
            </a:r>
            <a:r>
              <a:rPr lang="en-US" altLang="en-US" sz="1600" b="1"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err="1" smtClean="0">
                <a:latin typeface="Times New Roman" pitchFamily="18" charset="0"/>
                <a:cs typeface="Arial" charset="0"/>
              </a:rPr>
              <a:t>n</a:t>
            </a:r>
            <a:r>
              <a:rPr lang="en-US" altLang="en-US" sz="1600" baseline="30000" dirty="0" err="1" smtClean="0">
                <a:latin typeface="Times New Roman" pitchFamily="18" charset="0"/>
                <a:cs typeface="Arial" charset="0"/>
              </a:rPr>
              <a:t>lg</a:t>
            </a:r>
            <a:r>
              <a:rPr lang="en-US" altLang="en-US" sz="1600" baseline="30000" dirty="0" smtClean="0">
                <a:latin typeface="Times New Roman" pitchFamily="18" charset="0"/>
                <a:cs typeface="Arial" charset="0"/>
              </a:rPr>
              <a:t>(3)</a:t>
            </a:r>
            <a:r>
              <a:rPr lang="en-US" altLang="en-US" sz="1600" dirty="0" smtClean="0">
                <a:latin typeface="Times New Roman" pitchFamily="18" charset="0"/>
                <a:cs typeface="Arial" charset="0"/>
              </a:rPr>
              <a:t>)</a:t>
            </a:r>
            <a:endParaRPr lang="en-US" altLang="en-US" dirty="0" smtClean="0">
              <a:latin typeface="Arial" charset="0"/>
              <a:cs typeface="Arial" charset="0"/>
            </a:endParaRPr>
          </a:p>
          <a:p>
            <a:pPr lvl="1">
              <a:buFontTx/>
              <a:buNone/>
            </a:pPr>
            <a:r>
              <a:rPr lang="en-US" altLang="en-US" dirty="0" smtClean="0">
                <a:latin typeface="Arial" charset="0"/>
                <a:cs typeface="Arial" charset="0"/>
              </a:rPr>
              <a:t>	Toom-3 integer </a:t>
            </a:r>
            <a:r>
              <a:rPr lang="en-US" altLang="en-US" dirty="0">
                <a:latin typeface="Arial" charset="0"/>
                <a:cs typeface="Arial" charset="0"/>
              </a:rPr>
              <a:t>multiplication	  </a:t>
            </a:r>
            <a:r>
              <a:rPr lang="en-US" altLang="en-US" dirty="0">
                <a:latin typeface="Times New Roman" pitchFamily="18" charset="0"/>
                <a:cs typeface="Arial" charset="0"/>
              </a:rPr>
              <a:t>T(</a:t>
            </a:r>
            <a:r>
              <a:rPr lang="en-US" altLang="en-US" i="1" dirty="0">
                <a:latin typeface="Times New Roman" pitchFamily="18" charset="0"/>
                <a:cs typeface="Arial" charset="0"/>
              </a:rPr>
              <a:t>n</a:t>
            </a:r>
            <a:r>
              <a:rPr lang="en-US" altLang="en-US" dirty="0">
                <a:latin typeface="Times New Roman" pitchFamily="18" charset="0"/>
                <a:cs typeface="Arial" charset="0"/>
              </a:rPr>
              <a:t>) = </a:t>
            </a:r>
            <a:r>
              <a:rPr lang="en-US" altLang="en-US" dirty="0" smtClean="0">
                <a:latin typeface="Times New Roman" pitchFamily="18" charset="0"/>
                <a:cs typeface="Arial" charset="0"/>
              </a:rPr>
              <a:t>5T(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/3) </a:t>
            </a:r>
            <a:r>
              <a:rPr lang="en-US" altLang="en-US" dirty="0">
                <a:latin typeface="Times New Roman" pitchFamily="18" charset="0"/>
                <a:cs typeface="Arial" charset="0"/>
              </a:rPr>
              <a:t>+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log</a:t>
            </a:r>
            <a:r>
              <a:rPr lang="en-US" altLang="en-US" sz="1200" baseline="30000" dirty="0" smtClean="0">
                <a:latin typeface="Times New Roman" pitchFamily="18" charset="0"/>
                <a:cs typeface="Arial" charset="0"/>
              </a:rPr>
              <a:t>3</a:t>
            </a:r>
            <a:r>
              <a:rPr lang="en-US" altLang="en-US" baseline="30000" dirty="0" smtClean="0">
                <a:latin typeface="Times New Roman" pitchFamily="18" charset="0"/>
                <a:cs typeface="Arial" charset="0"/>
              </a:rPr>
              <a:t>(5)</a:t>
            </a:r>
            <a:r>
              <a:rPr lang="en-US" altLang="en-US" dirty="0" smtClean="0">
                <a:latin typeface="Times New Roman" pitchFamily="18" charset="0"/>
                <a:cs typeface="Arial" charset="0"/>
              </a:rPr>
              <a:t>)</a:t>
            </a:r>
            <a:endParaRPr lang="en-US" altLang="en-US" dirty="0">
              <a:latin typeface="Arial" charset="0"/>
              <a:cs typeface="Arial" charset="0"/>
            </a:endParaRPr>
          </a:p>
          <a:p>
            <a:pPr lvl="1">
              <a:buFontTx/>
              <a:buNone/>
            </a:pPr>
            <a:r>
              <a:rPr lang="en-US" altLang="en-US" dirty="0">
                <a:latin typeface="Arial" charset="0"/>
                <a:cs typeface="Arial" charset="0"/>
              </a:rPr>
              <a:t>	Matrix </a:t>
            </a:r>
            <a:r>
              <a:rPr lang="en-US" altLang="en-US" dirty="0" smtClean="0">
                <a:latin typeface="Arial" charset="0"/>
                <a:cs typeface="Arial" charset="0"/>
              </a:rPr>
              <a:t>multiplication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7T(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baseline="30000" dirty="0" smtClean="0">
                <a:latin typeface="Times New Roman" pitchFamily="18" charset="0"/>
                <a:cs typeface="Arial" charset="0"/>
              </a:rPr>
              <a:t>2</a:t>
            </a:r>
            <a:r>
              <a:rPr lang="en-US" altLang="en-US" sz="1600" dirty="0" smtClean="0">
                <a:latin typeface="Times New Roman" pitchFamily="18" charset="0"/>
                <a:cs typeface="Arial" charset="0"/>
              </a:rPr>
              <a:t>) 	</a:t>
            </a:r>
            <a:r>
              <a:rPr lang="en-US" altLang="en-US" sz="1600" b="1"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err="1" smtClean="0">
                <a:latin typeface="Times New Roman" pitchFamily="18" charset="0"/>
                <a:cs typeface="Arial" charset="0"/>
              </a:rPr>
              <a:t>n</a:t>
            </a:r>
            <a:r>
              <a:rPr lang="en-US" altLang="en-US" sz="1600" baseline="30000" dirty="0" err="1" smtClean="0">
                <a:latin typeface="Times New Roman" pitchFamily="18" charset="0"/>
                <a:cs typeface="Arial" charset="0"/>
              </a:rPr>
              <a:t>lg</a:t>
            </a:r>
            <a:r>
              <a:rPr lang="en-US" altLang="en-US" sz="1600" baseline="30000" dirty="0" smtClean="0">
                <a:latin typeface="Times New Roman" pitchFamily="18" charset="0"/>
                <a:cs typeface="Arial" charset="0"/>
              </a:rPr>
              <a:t>(7)</a:t>
            </a:r>
            <a:r>
              <a:rPr lang="en-US" altLang="en-US" sz="1600" dirty="0" smtClean="0">
                <a:latin typeface="Times New Roman" pitchFamily="18" charset="0"/>
                <a:cs typeface="Arial" charset="0"/>
              </a:rPr>
              <a:t>)</a:t>
            </a:r>
            <a:endParaRPr lang="en-US" altLang="en-US" dirty="0" smtClean="0">
              <a:latin typeface="Arial" charset="0"/>
              <a:cs typeface="Arial" charset="0"/>
            </a:endParaRPr>
          </a:p>
          <a:p>
            <a:pPr lvl="1">
              <a:buFontTx/>
              <a:buNone/>
            </a:pPr>
            <a:r>
              <a:rPr lang="en-US" altLang="en-US" dirty="0" smtClean="0">
                <a:latin typeface="Arial" charset="0"/>
                <a:cs typeface="Arial" charset="0"/>
              </a:rPr>
              <a:t>	Fast Fourier transform	  </a:t>
            </a:r>
            <a:r>
              <a:rPr lang="en-US" altLang="en-US" sz="1600" dirty="0" smtClean="0">
                <a:latin typeface="Times New Roman" pitchFamily="18" charset="0"/>
                <a:cs typeface="Arial" charset="0"/>
              </a:rPr>
              <a:t>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 2T(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/2) + </a:t>
            </a:r>
            <a:r>
              <a:rPr lang="en-US" altLang="en-US" sz="1600"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a:t>
            </a:r>
            <a:r>
              <a:rPr lang="en-US" altLang="en-US" sz="1600" b="1" dirty="0" smtClean="0">
                <a:latin typeface="Symbol" pitchFamily="18" charset="2"/>
                <a:cs typeface="Arial" charset="0"/>
              </a:rPr>
              <a:t>Q</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 </a:t>
            </a:r>
            <a:r>
              <a:rPr lang="en-US" altLang="en-US" sz="1600" dirty="0" err="1" smtClean="0">
                <a:latin typeface="Times New Roman" pitchFamily="18" charset="0"/>
                <a:cs typeface="Arial" charset="0"/>
              </a:rPr>
              <a:t>ln</a:t>
            </a:r>
            <a:r>
              <a:rPr lang="en-US" altLang="en-US" sz="1600" dirty="0" smtClean="0">
                <a:latin typeface="Times New Roman" pitchFamily="18" charset="0"/>
                <a:cs typeface="Arial" charset="0"/>
              </a:rPr>
              <a:t>(</a:t>
            </a:r>
            <a:r>
              <a:rPr lang="en-US" altLang="en-US" sz="1600" i="1" dirty="0" smtClean="0">
                <a:latin typeface="Times New Roman" pitchFamily="18" charset="0"/>
                <a:cs typeface="Arial" charset="0"/>
              </a:rPr>
              <a:t>n</a:t>
            </a:r>
            <a:r>
              <a:rPr lang="en-US" altLang="en-US" sz="1600" dirty="0" smtClean="0">
                <a:latin typeface="Times New Roman" pitchFamily="18" charset="0"/>
                <a:cs typeface="Arial" charset="0"/>
              </a:rPr>
              <a:t>))</a:t>
            </a:r>
          </a:p>
        </p:txBody>
      </p:sp>
    </p:spTree>
    <p:extLst>
      <p:ext uri="{BB962C8B-B14F-4D97-AF65-F5344CB8AC3E}">
        <p14:creationId xmlns:p14="http://schemas.microsoft.com/office/powerpoint/2010/main" val="24876335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153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used Maple to solve the recurrence relationships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now solve the general problem</a:t>
            </a:r>
          </a:p>
        </p:txBody>
      </p:sp>
      <p:graphicFrame>
        <p:nvGraphicFramePr>
          <p:cNvPr id="15362" name="Object 2"/>
          <p:cNvGraphicFramePr>
            <a:graphicFrameLocks noChangeAspect="1"/>
          </p:cNvGraphicFramePr>
          <p:nvPr>
            <p:extLst>
              <p:ext uri="{D42A27DB-BD31-4B8C-83A1-F6EECF244321}">
                <p14:modId xmlns:p14="http://schemas.microsoft.com/office/powerpoint/2010/main" val="1597007564"/>
              </p:ext>
            </p:extLst>
          </p:nvPr>
        </p:nvGraphicFramePr>
        <p:xfrm>
          <a:off x="2484438" y="2749550"/>
          <a:ext cx="4103687" cy="1255713"/>
        </p:xfrm>
        <a:graphic>
          <a:graphicData uri="http://schemas.openxmlformats.org/presentationml/2006/ole">
            <mc:AlternateContent xmlns:mc="http://schemas.openxmlformats.org/markup-compatibility/2006">
              <mc:Choice xmlns:v="urn:schemas-microsoft-com:vml" Requires="v">
                <p:oleObj spid="_x0000_s20504" name="Equation" r:id="rId4" imgW="1993680" imgH="609480" progId="Equation.DSMT4">
                  <p:embed/>
                </p:oleObj>
              </mc:Choice>
              <mc:Fallback>
                <p:oleObj name="Equation" r:id="rId4" imgW="1993680" imgH="609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749550"/>
                        <a:ext cx="4103687"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1003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768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all cases when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 = 2</a:t>
            </a:r>
            <a:r>
              <a:rPr lang="en-US" altLang="en-US" dirty="0" smtClean="0">
                <a:latin typeface="Arial" charset="0"/>
                <a:cs typeface="Arial" charset="0"/>
              </a:rPr>
              <a:t>, we assumed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2</a:t>
            </a:r>
            <a:r>
              <a:rPr lang="en-US" altLang="en-US" i="1" baseline="30000" dirty="0" smtClean="0">
                <a:latin typeface="Times New Roman" pitchFamily="18" charset="0"/>
                <a:cs typeface="Arial" charset="0"/>
              </a:rPr>
              <a:t>m</a:t>
            </a:r>
          </a:p>
          <a:p>
            <a:pPr lvl="1">
              <a:buFontTx/>
              <a:buNone/>
            </a:pPr>
            <a:r>
              <a:rPr lang="en-US" altLang="en-US" i="1" dirty="0" smtClean="0">
                <a:latin typeface="Times New Roman" pitchFamily="18" charset="0"/>
                <a:cs typeface="Arial" charset="0"/>
              </a:rPr>
              <a:t>	</a:t>
            </a:r>
            <a:r>
              <a:rPr lang="en-US" altLang="en-US" dirty="0" smtClean="0">
                <a:latin typeface="Arial" charset="0"/>
                <a:cs typeface="Arial" charset="0"/>
              </a:rPr>
              <a:t>That is,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 2, 4, 8, 16, 32, 64, ....</a:t>
            </a:r>
            <a:endParaRPr lang="en-US" altLang="en-US" i="1" dirty="0" smtClean="0">
              <a:latin typeface="Times New Roman" pitchFamily="18" charset="0"/>
              <a:cs typeface="Arial" charset="0"/>
            </a:endParaRPr>
          </a:p>
          <a:p>
            <a:pPr>
              <a:buFontTx/>
              <a:buNone/>
            </a:pPr>
            <a:r>
              <a:rPr lang="en-US" altLang="en-US" dirty="0" smtClean="0">
                <a:latin typeface="Arial" charset="0"/>
                <a:cs typeface="Arial" charset="0"/>
              </a:rPr>
              <a:t>	and interpolated the intermediate results</a:t>
            </a:r>
          </a:p>
        </p:txBody>
      </p:sp>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708275"/>
            <a:ext cx="28225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166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778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 we will assume </a:t>
            </a:r>
            <a:r>
              <a:rPr lang="en-US" altLang="en-US" i="1"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m</a:t>
            </a:r>
            <a:r>
              <a:rPr lang="en-US" altLang="en-US" smtClean="0">
                <a:latin typeface="Arial" charset="0"/>
                <a:cs typeface="Arial" charset="0"/>
              </a:rPr>
              <a:t>, as we are dividing each interval into </a:t>
            </a:r>
            <a:r>
              <a:rPr lang="en-US" altLang="en-US" i="1" smtClean="0">
                <a:latin typeface="Times New Roman" pitchFamily="18" charset="0"/>
                <a:cs typeface="Arial" charset="0"/>
              </a:rPr>
              <a:t>b</a:t>
            </a:r>
            <a:r>
              <a:rPr lang="en-US" altLang="en-US" smtClean="0">
                <a:latin typeface="Arial" charset="0"/>
                <a:cs typeface="Arial" charset="0"/>
              </a:rPr>
              <a:t> equal parts</a:t>
            </a:r>
          </a:p>
          <a:p>
            <a:pPr lvl="1">
              <a:buFontTx/>
              <a:buNone/>
            </a:pPr>
            <a:r>
              <a:rPr lang="en-US" altLang="en-US" smtClean="0">
                <a:latin typeface="Arial"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 1, </a:t>
            </a:r>
            <a:r>
              <a:rPr lang="en-US" altLang="en-US" i="1" smtClean="0">
                <a:latin typeface="Times New Roman" pitchFamily="18" charset="0"/>
                <a:cs typeface="Arial" charset="0"/>
              </a:rPr>
              <a:t>b</a:t>
            </a:r>
            <a:r>
              <a:rPr lang="en-US" altLang="en-US" smtClean="0">
                <a:latin typeface="Times New Roman" pitchFamily="18" charset="0"/>
                <a:cs typeface="Arial" charset="0"/>
              </a:rPr>
              <a:t>, </a:t>
            </a:r>
            <a:r>
              <a:rPr lang="en-US" altLang="en-US" i="1" smtClean="0">
                <a:latin typeface="Times New Roman" pitchFamily="18" charset="0"/>
                <a:cs typeface="Arial" charset="0"/>
              </a:rPr>
              <a:t>b</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i="1" smtClean="0">
                <a:latin typeface="Times New Roman" pitchFamily="18" charset="0"/>
                <a:cs typeface="Arial" charset="0"/>
              </a:rPr>
              <a:t> b</a:t>
            </a:r>
            <a:r>
              <a:rPr lang="en-US" altLang="en-US" baseline="30000" smtClean="0">
                <a:latin typeface="Times New Roman" pitchFamily="18" charset="0"/>
                <a:cs typeface="Arial" charset="0"/>
              </a:rPr>
              <a:t>3</a:t>
            </a:r>
            <a:r>
              <a:rPr lang="en-US" altLang="en-US" smtClean="0">
                <a:latin typeface="Times New Roman" pitchFamily="18"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As before, we will interpolate intermediate behaviour</a:t>
            </a:r>
          </a:p>
          <a:p>
            <a:pPr lvl="1"/>
            <a:r>
              <a:rPr lang="en-US" altLang="en-US" smtClean="0">
                <a:latin typeface="Arial" charset="0"/>
                <a:cs typeface="Arial" charset="0"/>
              </a:rPr>
              <a:t>Thus, we will solve </a:t>
            </a:r>
            <a:r>
              <a:rPr lang="en-US" altLang="en-US" smtClean="0">
                <a:latin typeface="Times New Roman" pitchFamily="18" charset="0"/>
                <a:cs typeface="Arial" charset="0"/>
              </a:rPr>
              <a:t>T(</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m</a:t>
            </a:r>
            <a:r>
              <a:rPr lang="en-US" altLang="en-US" smtClean="0">
                <a:latin typeface="Times New Roman" pitchFamily="18" charset="0"/>
                <a:cs typeface="Arial" charset="0"/>
              </a:rPr>
              <a:t>)</a:t>
            </a:r>
            <a:r>
              <a:rPr lang="en-US" altLang="en-US" smtClean="0">
                <a:latin typeface="Arial" charset="0"/>
                <a:cs typeface="Arial" charset="0"/>
              </a:rPr>
              <a:t> and use this to approximate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p:txBody>
      </p:sp>
    </p:spTree>
    <p:extLst>
      <p:ext uri="{BB962C8B-B14F-4D97-AF65-F5344CB8AC3E}">
        <p14:creationId xmlns:p14="http://schemas.microsoft.com/office/powerpoint/2010/main" val="42759321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1639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given the recurrence relation</a:t>
            </a:r>
          </a:p>
          <a:p>
            <a:endParaRPr lang="en-US" altLang="en-US" smtClean="0">
              <a:latin typeface="Arial" charset="0"/>
              <a:cs typeface="Arial" charset="0"/>
            </a:endParaRPr>
          </a:p>
          <a:p>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we have that</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can rewrite this as:</a:t>
            </a:r>
          </a:p>
        </p:txBody>
      </p:sp>
      <p:graphicFrame>
        <p:nvGraphicFramePr>
          <p:cNvPr id="16386" name="Object 2"/>
          <p:cNvGraphicFramePr>
            <a:graphicFrameLocks noChangeAspect="1"/>
          </p:cNvGraphicFramePr>
          <p:nvPr/>
        </p:nvGraphicFramePr>
        <p:xfrm>
          <a:off x="2484438" y="1957388"/>
          <a:ext cx="4103687" cy="1255712"/>
        </p:xfrm>
        <a:graphic>
          <a:graphicData uri="http://schemas.openxmlformats.org/presentationml/2006/ole">
            <mc:AlternateContent xmlns:mc="http://schemas.openxmlformats.org/markup-compatibility/2006">
              <mc:Choice xmlns:v="urn:schemas-microsoft-com:vml" Requires="v">
                <p:oleObj spid="_x0000_s21569" name="Equation" r:id="rId4" imgW="1993680" imgH="609480" progId="Equation.3">
                  <p:embed/>
                </p:oleObj>
              </mc:Choice>
              <mc:Fallback>
                <p:oleObj name="Equation" r:id="rId4" imgW="199368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957388"/>
                        <a:ext cx="4103687"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1968500" y="3319463"/>
          <a:ext cx="4730750" cy="1046162"/>
        </p:xfrm>
        <a:graphic>
          <a:graphicData uri="http://schemas.openxmlformats.org/presentationml/2006/ole">
            <mc:AlternateContent xmlns:mc="http://schemas.openxmlformats.org/markup-compatibility/2006">
              <mc:Choice xmlns:v="urn:schemas-microsoft-com:vml" Requires="v">
                <p:oleObj spid="_x0000_s21570" name="Equation" r:id="rId6" imgW="2298600" imgH="507960" progId="Equation.3">
                  <p:embed/>
                </p:oleObj>
              </mc:Choice>
              <mc:Fallback>
                <p:oleObj name="Equation" r:id="rId6" imgW="229860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0" y="3319463"/>
                        <a:ext cx="4730750"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2687638" y="4981575"/>
          <a:ext cx="3813175" cy="785813"/>
        </p:xfrm>
        <a:graphic>
          <a:graphicData uri="http://schemas.openxmlformats.org/presentationml/2006/ole">
            <mc:AlternateContent xmlns:mc="http://schemas.openxmlformats.org/markup-compatibility/2006">
              <mc:Choice xmlns:v="urn:schemas-microsoft-com:vml" Requires="v">
                <p:oleObj spid="_x0000_s21571" name="Equation" r:id="rId8" imgW="1854000" imgH="380880" progId="Equation.3">
                  <p:embed/>
                </p:oleObj>
              </mc:Choice>
              <mc:Fallback>
                <p:oleObj name="Equation" r:id="rId8" imgW="185400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7638" y="4981575"/>
                        <a:ext cx="381317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5" name="Oval 7"/>
          <p:cNvSpPr>
            <a:spLocks noChangeArrowheads="1"/>
          </p:cNvSpPr>
          <p:nvPr/>
        </p:nvSpPr>
        <p:spPr bwMode="auto">
          <a:xfrm>
            <a:off x="5643563" y="5094288"/>
            <a:ext cx="407987" cy="46355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6376" name="Line 8"/>
          <p:cNvSpPr>
            <a:spLocks noChangeShapeType="1"/>
          </p:cNvSpPr>
          <p:nvPr/>
        </p:nvSpPr>
        <p:spPr bwMode="auto">
          <a:xfrm flipH="1">
            <a:off x="6084888" y="4273550"/>
            <a:ext cx="935037" cy="7191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86377" name="Text Box 9"/>
          <p:cNvSpPr txBox="1">
            <a:spLocks noChangeArrowheads="1"/>
          </p:cNvSpPr>
          <p:nvPr/>
        </p:nvSpPr>
        <p:spPr bwMode="auto">
          <a:xfrm>
            <a:off x="7072313" y="4005263"/>
            <a:ext cx="1706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rPr>
              <a:t>b</a:t>
            </a:r>
            <a:r>
              <a:rPr lang="en-US" altLang="en-US" i="1" baseline="30000">
                <a:latin typeface="Times New Roman" pitchFamily="18" charset="0"/>
              </a:rPr>
              <a:t>k</a:t>
            </a:r>
            <a:r>
              <a:rPr lang="en-US" altLang="en-US" i="1">
                <a:latin typeface="Times New Roman" pitchFamily="18" charset="0"/>
              </a:rPr>
              <a:t> </a:t>
            </a:r>
            <a:r>
              <a:rPr lang="en-US" altLang="en-US"/>
              <a:t>is a constant</a:t>
            </a:r>
          </a:p>
        </p:txBody>
      </p:sp>
    </p:spTree>
    <p:extLst>
      <p:ext uri="{BB962C8B-B14F-4D97-AF65-F5344CB8AC3E}">
        <p14:creationId xmlns:p14="http://schemas.microsoft.com/office/powerpoint/2010/main" val="37647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3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animBg="1"/>
      <p:bldP spid="186376" grpId="0" animBg="1"/>
      <p:bldP spid="18637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174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Therefore, we may iterate:</a:t>
            </a:r>
          </a:p>
        </p:txBody>
      </p:sp>
      <p:graphicFrame>
        <p:nvGraphicFramePr>
          <p:cNvPr id="17410" name="Object 2"/>
          <p:cNvGraphicFramePr>
            <a:graphicFrameLocks noChangeAspect="1"/>
          </p:cNvGraphicFramePr>
          <p:nvPr/>
        </p:nvGraphicFramePr>
        <p:xfrm>
          <a:off x="684213" y="2060575"/>
          <a:ext cx="7861300" cy="3616325"/>
        </p:xfrm>
        <a:graphic>
          <a:graphicData uri="http://schemas.openxmlformats.org/presentationml/2006/ole">
            <mc:AlternateContent xmlns:mc="http://schemas.openxmlformats.org/markup-compatibility/2006">
              <mc:Choice xmlns:v="urn:schemas-microsoft-com:vml" Requires="v">
                <p:oleObj spid="_x0000_s22551" name="Equation" r:id="rId4" imgW="3822480" imgH="1752480" progId="Equation.3">
                  <p:embed/>
                </p:oleObj>
              </mc:Choice>
              <mc:Fallback>
                <p:oleObj name="Equation" r:id="rId4" imgW="3822480" imgH="1752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060575"/>
                        <a:ext cx="7861300" cy="361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086440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1843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Determining a pattern is possible, however, we can determine the pattern more easily if we divide both sides by </a:t>
            </a:r>
            <a:r>
              <a:rPr lang="en-US" altLang="en-US" i="1" smtClean="0">
                <a:latin typeface="Times New Roman" pitchFamily="18" charset="0"/>
                <a:cs typeface="Arial" charset="0"/>
              </a:rPr>
              <a:t>a</a:t>
            </a:r>
            <a:r>
              <a:rPr lang="en-US" altLang="en-US" i="1" baseline="30000" smtClean="0">
                <a:latin typeface="Times New Roman" pitchFamily="18" charset="0"/>
                <a:cs typeface="Arial" charset="0"/>
              </a:rPr>
              <a:t>m</a:t>
            </a:r>
            <a:r>
              <a:rPr lang="en-US" altLang="en-US" smtClean="0">
                <a:latin typeface="Arial" charset="0"/>
                <a:cs typeface="Arial" charset="0"/>
              </a:rPr>
              <a:t>:</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can simplify this to:</a:t>
            </a:r>
          </a:p>
        </p:txBody>
      </p:sp>
      <p:graphicFrame>
        <p:nvGraphicFramePr>
          <p:cNvPr id="18434" name="Object 2"/>
          <p:cNvGraphicFramePr>
            <a:graphicFrameLocks noChangeAspect="1"/>
          </p:cNvGraphicFramePr>
          <p:nvPr/>
        </p:nvGraphicFramePr>
        <p:xfrm>
          <a:off x="2411413" y="2349500"/>
          <a:ext cx="3421062" cy="969963"/>
        </p:xfrm>
        <a:graphic>
          <a:graphicData uri="http://schemas.openxmlformats.org/presentationml/2006/ole">
            <mc:AlternateContent xmlns:mc="http://schemas.openxmlformats.org/markup-compatibility/2006">
              <mc:Choice xmlns:v="urn:schemas-microsoft-com:vml" Requires="v">
                <p:oleObj spid="_x0000_s23596" name="Equation" r:id="rId4" imgW="1663560" imgH="469800" progId="Equation.3">
                  <p:embed/>
                </p:oleObj>
              </mc:Choice>
              <mc:Fallback>
                <p:oleObj name="Equation" r:id="rId4" imgW="166356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349500"/>
                        <a:ext cx="3421062"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2700338" y="4083050"/>
          <a:ext cx="3316287" cy="1074738"/>
        </p:xfrm>
        <a:graphic>
          <a:graphicData uri="http://schemas.openxmlformats.org/presentationml/2006/ole">
            <mc:AlternateContent xmlns:mc="http://schemas.openxmlformats.org/markup-compatibility/2006">
              <mc:Choice xmlns:v="urn:schemas-microsoft-com:vml" Requires="v">
                <p:oleObj spid="_x0000_s23597" name="Equation" r:id="rId6" imgW="1612800" imgH="520560" progId="Equation.3">
                  <p:embed/>
                </p:oleObj>
              </mc:Choice>
              <mc:Fallback>
                <p:oleObj name="Equation" r:id="rId6" imgW="1612800" imgH="520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083050"/>
                        <a:ext cx="3316287"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4811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194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repeatedly calculate this formula for smaller and smaller values of </a:t>
            </a:r>
            <a:r>
              <a:rPr lang="en-US" altLang="en-US" i="1" smtClean="0">
                <a:latin typeface="Times New Roman" pitchFamily="18" charset="0"/>
                <a:cs typeface="Arial" charset="0"/>
              </a:rPr>
              <a:t>m</a:t>
            </a:r>
            <a:r>
              <a:rPr lang="en-US" altLang="en-US" smtClean="0">
                <a:latin typeface="Arial" charset="0"/>
                <a:cs typeface="Arial" charset="0"/>
              </a:rPr>
              <a:t>:</a:t>
            </a:r>
          </a:p>
        </p:txBody>
      </p:sp>
      <p:graphicFrame>
        <p:nvGraphicFramePr>
          <p:cNvPr id="19458" name="Object 2"/>
          <p:cNvGraphicFramePr>
            <a:graphicFrameLocks noChangeAspect="1"/>
          </p:cNvGraphicFramePr>
          <p:nvPr/>
        </p:nvGraphicFramePr>
        <p:xfrm>
          <a:off x="2843213" y="2058988"/>
          <a:ext cx="3316287" cy="1074737"/>
        </p:xfrm>
        <a:graphic>
          <a:graphicData uri="http://schemas.openxmlformats.org/presentationml/2006/ole">
            <mc:AlternateContent xmlns:mc="http://schemas.openxmlformats.org/markup-compatibility/2006">
              <mc:Choice xmlns:v="urn:schemas-microsoft-com:vml" Requires="v">
                <p:oleObj spid="_x0000_s24662" name="Equation" r:id="rId4" imgW="1612800" imgH="520560" progId="Equation.3">
                  <p:embed/>
                </p:oleObj>
              </mc:Choice>
              <mc:Fallback>
                <p:oleObj name="Equation" r:id="rId4" imgW="161280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058988"/>
                        <a:ext cx="3316287"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630488" y="3067050"/>
          <a:ext cx="3735387" cy="1074738"/>
        </p:xfrm>
        <a:graphic>
          <a:graphicData uri="http://schemas.openxmlformats.org/presentationml/2006/ole">
            <mc:AlternateContent xmlns:mc="http://schemas.openxmlformats.org/markup-compatibility/2006">
              <mc:Choice xmlns:v="urn:schemas-microsoft-com:vml" Requires="v">
                <p:oleObj spid="_x0000_s24663" name="Equation" r:id="rId6" imgW="1815840" imgH="520560" progId="Equation.3">
                  <p:embed/>
                </p:oleObj>
              </mc:Choice>
              <mc:Fallback>
                <p:oleObj name="Equation" r:id="rId6" imgW="1815840" imgH="520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488" y="3067050"/>
                        <a:ext cx="3735387"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2601913" y="4003675"/>
          <a:ext cx="3786187" cy="1074738"/>
        </p:xfrm>
        <a:graphic>
          <a:graphicData uri="http://schemas.openxmlformats.org/presentationml/2006/ole">
            <mc:AlternateContent xmlns:mc="http://schemas.openxmlformats.org/markup-compatibility/2006">
              <mc:Choice xmlns:v="urn:schemas-microsoft-com:vml" Requires="v">
                <p:oleObj spid="_x0000_s24664" name="Equation" r:id="rId8" imgW="1841400" imgH="520560" progId="Equation.3">
                  <p:embed/>
                </p:oleObj>
              </mc:Choice>
              <mc:Fallback>
                <p:oleObj name="Equation" r:id="rId8" imgW="1841400" imgH="520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1913" y="4003675"/>
                        <a:ext cx="3786187"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2586038" y="5005388"/>
          <a:ext cx="3813175" cy="1101725"/>
        </p:xfrm>
        <a:graphic>
          <a:graphicData uri="http://schemas.openxmlformats.org/presentationml/2006/ole">
            <mc:AlternateContent xmlns:mc="http://schemas.openxmlformats.org/markup-compatibility/2006">
              <mc:Choice xmlns:v="urn:schemas-microsoft-com:vml" Requires="v">
                <p:oleObj spid="_x0000_s24665" name="Equation" r:id="rId10" imgW="1854000" imgH="533160" progId="Equation.3">
                  <p:embed/>
                </p:oleObj>
              </mc:Choice>
              <mc:Fallback>
                <p:oleObj name="Equation" r:id="rId10" imgW="1854000" imgH="5331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6038" y="5005388"/>
                        <a:ext cx="3813175"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49" name="Oval 9"/>
          <p:cNvSpPr>
            <a:spLocks noChangeArrowheads="1"/>
          </p:cNvSpPr>
          <p:nvPr/>
        </p:nvSpPr>
        <p:spPr bwMode="auto">
          <a:xfrm>
            <a:off x="3851275" y="1916113"/>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9450" name="Oval 10"/>
          <p:cNvSpPr>
            <a:spLocks noChangeArrowheads="1"/>
          </p:cNvSpPr>
          <p:nvPr/>
        </p:nvSpPr>
        <p:spPr bwMode="auto">
          <a:xfrm>
            <a:off x="2555875" y="2922588"/>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9451" name="Oval 11"/>
          <p:cNvSpPr>
            <a:spLocks noChangeArrowheads="1"/>
          </p:cNvSpPr>
          <p:nvPr/>
        </p:nvSpPr>
        <p:spPr bwMode="auto">
          <a:xfrm>
            <a:off x="3851275" y="2925763"/>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9452" name="Oval 12"/>
          <p:cNvSpPr>
            <a:spLocks noChangeArrowheads="1"/>
          </p:cNvSpPr>
          <p:nvPr/>
        </p:nvSpPr>
        <p:spPr bwMode="auto">
          <a:xfrm>
            <a:off x="2555875" y="3859213"/>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9453" name="Oval 13"/>
          <p:cNvSpPr>
            <a:spLocks noChangeArrowheads="1"/>
          </p:cNvSpPr>
          <p:nvPr/>
        </p:nvSpPr>
        <p:spPr bwMode="auto">
          <a:xfrm>
            <a:off x="3851275" y="3859213"/>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89454" name="Oval 14"/>
          <p:cNvSpPr>
            <a:spLocks noChangeArrowheads="1"/>
          </p:cNvSpPr>
          <p:nvPr/>
        </p:nvSpPr>
        <p:spPr bwMode="auto">
          <a:xfrm>
            <a:off x="2555875" y="4867275"/>
            <a:ext cx="1223963" cy="1152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2452578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4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9" grpId="0" animBg="1"/>
      <p:bldP spid="189450" grpId="0" animBg="1"/>
      <p:bldP spid="189451" grpId="0" animBg="1"/>
      <p:bldP spid="189452" grpId="0" animBg="1"/>
      <p:bldP spid="189453" grpId="0" animBg="1"/>
      <p:bldP spid="1894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dirty="0" smtClean="0">
                <a:latin typeface="Arial" charset="0"/>
                <a:cs typeface="Arial" charset="0"/>
              </a:rPr>
              <a:t>Divide-and-conquer algorithms</a:t>
            </a:r>
          </a:p>
        </p:txBody>
      </p:sp>
      <p:sp>
        <p:nvSpPr>
          <p:cNvPr id="20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for a general divide-and-conquer algorithm which:</a:t>
            </a:r>
          </a:p>
          <a:p>
            <a:pPr lvl="1"/>
            <a:r>
              <a:rPr lang="en-US" altLang="en-US" smtClean="0">
                <a:latin typeface="Arial" charset="0"/>
                <a:cs typeface="Arial" charset="0"/>
              </a:rPr>
              <a:t>Divides the problem into </a:t>
            </a:r>
            <a:r>
              <a:rPr lang="en-US" altLang="en-US" i="1" smtClean="0">
                <a:latin typeface="Times New Roman" pitchFamily="18" charset="0"/>
                <a:cs typeface="Arial" charset="0"/>
              </a:rPr>
              <a:t>b</a:t>
            </a:r>
            <a:r>
              <a:rPr lang="en-US" altLang="en-US" smtClean="0">
                <a:latin typeface="Arial" charset="0"/>
                <a:cs typeface="Arial" charset="0"/>
              </a:rPr>
              <a:t> sub-problems</a:t>
            </a:r>
          </a:p>
          <a:p>
            <a:pPr lvl="1"/>
            <a:r>
              <a:rPr lang="en-US" altLang="en-US" smtClean="0">
                <a:latin typeface="Arial" charset="0"/>
                <a:cs typeface="Arial" charset="0"/>
              </a:rPr>
              <a:t>Recursively solves </a:t>
            </a:r>
            <a:r>
              <a:rPr lang="en-US" altLang="en-US" i="1" smtClean="0">
                <a:latin typeface="Times New Roman" pitchFamily="18" charset="0"/>
                <a:cs typeface="Arial" charset="0"/>
              </a:rPr>
              <a:t>a</a:t>
            </a:r>
            <a:r>
              <a:rPr lang="en-US" altLang="en-US" smtClean="0">
                <a:latin typeface="Arial" charset="0"/>
                <a:cs typeface="Arial" charset="0"/>
              </a:rPr>
              <a:t> of those sub-problems</a:t>
            </a:r>
          </a:p>
          <a:p>
            <a:pPr lvl="1"/>
            <a:r>
              <a:rPr lang="en-US" altLang="en-US" smtClean="0">
                <a:latin typeface="Arial" charset="0"/>
                <a:cs typeface="Arial" charset="0"/>
              </a:rPr>
              <a:t>Requires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r>
              <a:rPr lang="en-US" altLang="en-US" smtClean="0">
                <a:latin typeface="Arial" charset="0"/>
                <a:cs typeface="Arial" charset="0"/>
              </a:rPr>
              <a:t> work at each step requires</a:t>
            </a:r>
          </a:p>
          <a:p>
            <a:pPr>
              <a:buFontTx/>
              <a:buNone/>
            </a:pPr>
            <a:r>
              <a:rPr lang="en-US" altLang="en-US" smtClean="0">
                <a:latin typeface="Arial" charset="0"/>
                <a:cs typeface="Arial" charset="0"/>
              </a:rPr>
              <a:t>	has a run time</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Note:  we assume a problem of size </a:t>
            </a:r>
            <a:r>
              <a:rPr lang="en-US" altLang="en-US" i="1" smtClean="0">
                <a:latin typeface="Times New Roman" pitchFamily="18" charset="0"/>
                <a:cs typeface="Arial" charset="0"/>
              </a:rPr>
              <a:t>n</a:t>
            </a:r>
            <a:r>
              <a:rPr lang="en-US" altLang="en-US" smtClean="0">
                <a:latin typeface="Times New Roman" pitchFamily="18" charset="0"/>
                <a:cs typeface="Arial" charset="0"/>
              </a:rPr>
              <a:t> = 1 </a:t>
            </a:r>
            <a:r>
              <a:rPr lang="en-US" altLang="en-US" smtClean="0">
                <a:latin typeface="Arial" charset="0"/>
                <a:cs typeface="Arial" charset="0"/>
              </a:rPr>
              <a:t>is solved...</a:t>
            </a:r>
          </a:p>
        </p:txBody>
      </p:sp>
      <p:graphicFrame>
        <p:nvGraphicFramePr>
          <p:cNvPr id="2050" name="Object 2"/>
          <p:cNvGraphicFramePr>
            <a:graphicFrameLocks noChangeAspect="1"/>
          </p:cNvGraphicFramePr>
          <p:nvPr/>
        </p:nvGraphicFramePr>
        <p:xfrm>
          <a:off x="2700338" y="3357563"/>
          <a:ext cx="2884487" cy="893762"/>
        </p:xfrm>
        <a:graphic>
          <a:graphicData uri="http://schemas.openxmlformats.org/presentationml/2006/ole">
            <mc:AlternateContent xmlns:mc="http://schemas.openxmlformats.org/markup-compatibility/2006">
              <mc:Choice xmlns:v="urn:schemas-microsoft-com:vml" Requires="v">
                <p:oleObj spid="_x0000_s7191" name="Equation" r:id="rId4" imgW="1968480" imgH="609480" progId="Equation.3">
                  <p:embed/>
                </p:oleObj>
              </mc:Choice>
              <mc:Fallback>
                <p:oleObj name="Equation" r:id="rId4" imgW="196848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357563"/>
                        <a:ext cx="2884487"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182161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048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may carry on</a:t>
            </a:r>
          </a:p>
        </p:txBody>
      </p:sp>
      <p:graphicFrame>
        <p:nvGraphicFramePr>
          <p:cNvPr id="20482" name="Object 2"/>
          <p:cNvGraphicFramePr>
            <a:graphicFrameLocks noChangeAspect="1"/>
          </p:cNvGraphicFramePr>
          <p:nvPr/>
        </p:nvGraphicFramePr>
        <p:xfrm>
          <a:off x="2843213" y="1989138"/>
          <a:ext cx="2224087" cy="720725"/>
        </p:xfrm>
        <a:graphic>
          <a:graphicData uri="http://schemas.openxmlformats.org/presentationml/2006/ole">
            <mc:AlternateContent xmlns:mc="http://schemas.openxmlformats.org/markup-compatibility/2006">
              <mc:Choice xmlns:v="urn:schemas-microsoft-com:vml" Requires="v">
                <p:oleObj spid="_x0000_s25728" name="Equation" r:id="rId4" imgW="1612800" imgH="520560" progId="Equation.3">
                  <p:embed/>
                </p:oleObj>
              </mc:Choice>
              <mc:Fallback>
                <p:oleObj name="Equation" r:id="rId4" imgW="161280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989138"/>
                        <a:ext cx="22240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636838" y="2708275"/>
          <a:ext cx="2503487" cy="720725"/>
        </p:xfrm>
        <a:graphic>
          <a:graphicData uri="http://schemas.openxmlformats.org/presentationml/2006/ole">
            <mc:AlternateContent xmlns:mc="http://schemas.openxmlformats.org/markup-compatibility/2006">
              <mc:Choice xmlns:v="urn:schemas-microsoft-com:vml" Requires="v">
                <p:oleObj spid="_x0000_s25729" name="Equation" r:id="rId6" imgW="1815840" imgH="520560" progId="Equation.3">
                  <p:embed/>
                </p:oleObj>
              </mc:Choice>
              <mc:Fallback>
                <p:oleObj name="Equation" r:id="rId6" imgW="1815840" imgH="520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838" y="2708275"/>
                        <a:ext cx="25034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2627313" y="3500438"/>
          <a:ext cx="2536825" cy="720725"/>
        </p:xfrm>
        <a:graphic>
          <a:graphicData uri="http://schemas.openxmlformats.org/presentationml/2006/ole">
            <mc:AlternateContent xmlns:mc="http://schemas.openxmlformats.org/markup-compatibility/2006">
              <mc:Choice xmlns:v="urn:schemas-microsoft-com:vml" Requires="v">
                <p:oleObj spid="_x0000_s25730" name="Equation" r:id="rId8" imgW="1841400" imgH="520560" progId="Equation.3">
                  <p:embed/>
                </p:oleObj>
              </mc:Choice>
              <mc:Fallback>
                <p:oleObj name="Equation" r:id="rId8" imgW="1841400" imgH="520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3500438"/>
                        <a:ext cx="2536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2843213" y="5300663"/>
          <a:ext cx="1943100" cy="720725"/>
        </p:xfrm>
        <a:graphic>
          <a:graphicData uri="http://schemas.openxmlformats.org/presentationml/2006/ole">
            <mc:AlternateContent xmlns:mc="http://schemas.openxmlformats.org/markup-compatibility/2006">
              <mc:Choice xmlns:v="urn:schemas-microsoft-com:vml" Requires="v">
                <p:oleObj spid="_x0000_s25731" name="Equation" r:id="rId10" imgW="1409400" imgH="520560" progId="Equation.3">
                  <p:embed/>
                </p:oleObj>
              </mc:Choice>
              <mc:Fallback>
                <p:oleObj name="Equation" r:id="rId10" imgW="1409400" imgH="520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5300663"/>
                        <a:ext cx="19431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3389313" y="4364038"/>
          <a:ext cx="103187" cy="260350"/>
        </p:xfrm>
        <a:graphic>
          <a:graphicData uri="http://schemas.openxmlformats.org/presentationml/2006/ole">
            <mc:AlternateContent xmlns:mc="http://schemas.openxmlformats.org/markup-compatibility/2006">
              <mc:Choice xmlns:v="urn:schemas-microsoft-com:vml" Requires="v">
                <p:oleObj spid="_x0000_s25732" name="Equation" r:id="rId12" imgW="75960" imgH="190440" progId="Equation.3">
                  <p:embed/>
                </p:oleObj>
              </mc:Choice>
              <mc:Fallback>
                <p:oleObj name="Equation" r:id="rId12" imgW="7596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9313" y="4364038"/>
                        <a:ext cx="1031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2835275" y="4579938"/>
          <a:ext cx="1960563" cy="720725"/>
        </p:xfrm>
        <a:graphic>
          <a:graphicData uri="http://schemas.openxmlformats.org/presentationml/2006/ole">
            <mc:AlternateContent xmlns:mc="http://schemas.openxmlformats.org/markup-compatibility/2006">
              <mc:Choice xmlns:v="urn:schemas-microsoft-com:vml" Requires="v">
                <p:oleObj spid="_x0000_s25733" name="Equation" r:id="rId14" imgW="1422360" imgH="520560" progId="Equation.3">
                  <p:embed/>
                </p:oleObj>
              </mc:Choice>
              <mc:Fallback>
                <p:oleObj name="Equation" r:id="rId14" imgW="1422360" imgH="5205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275" y="4579938"/>
                        <a:ext cx="19605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910690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150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telescoping series is any series of the form</a:t>
            </a: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Alternatively, if                    , it follows that</a:t>
            </a:r>
          </a:p>
          <a:p>
            <a:pPr>
              <a:buNone/>
            </a:pPr>
            <a:endParaRPr lang="en-US" altLang="en-US" dirty="0" smtClean="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More generally, we have:</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783152845"/>
              </p:ext>
            </p:extLst>
          </p:nvPr>
        </p:nvGraphicFramePr>
        <p:xfrm>
          <a:off x="3419872" y="2204864"/>
          <a:ext cx="2254250" cy="688975"/>
        </p:xfrm>
        <a:graphic>
          <a:graphicData uri="http://schemas.openxmlformats.org/presentationml/2006/ole">
            <mc:AlternateContent xmlns:mc="http://schemas.openxmlformats.org/markup-compatibility/2006">
              <mc:Choice xmlns:v="urn:schemas-microsoft-com:vml" Requires="v">
                <p:oleObj spid="_x0000_s26709" name="Equation" r:id="rId4" imgW="1295280" imgH="393480" progId="Equation.DSMT4">
                  <p:embed/>
                </p:oleObj>
              </mc:Choice>
              <mc:Fallback>
                <p:oleObj name="Equation" r:id="rId4" imgW="1295280" imgH="393480" progId="Equation.DSMT4">
                  <p:embed/>
                  <p:pic>
                    <p:nvPicPr>
                      <p:cNvPr id="0" name=""/>
                      <p:cNvPicPr>
                        <a:picLocks noChangeAspect="1" noChangeArrowheads="1"/>
                      </p:cNvPicPr>
                      <p:nvPr/>
                    </p:nvPicPr>
                    <p:blipFill>
                      <a:blip r:embed="rId5"/>
                      <a:srcRect/>
                      <a:stretch>
                        <a:fillRect/>
                      </a:stretch>
                    </p:blipFill>
                    <p:spPr bwMode="auto">
                      <a:xfrm>
                        <a:off x="3419872" y="2204864"/>
                        <a:ext cx="225425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1613758896"/>
              </p:ext>
            </p:extLst>
          </p:nvPr>
        </p:nvGraphicFramePr>
        <p:xfrm>
          <a:off x="2874367" y="4581128"/>
          <a:ext cx="3425825" cy="688975"/>
        </p:xfrm>
        <a:graphic>
          <a:graphicData uri="http://schemas.openxmlformats.org/presentationml/2006/ole">
            <mc:AlternateContent xmlns:mc="http://schemas.openxmlformats.org/markup-compatibility/2006">
              <mc:Choice xmlns:v="urn:schemas-microsoft-com:vml" Requires="v">
                <p:oleObj spid="_x0000_s26710" name="Equation" r:id="rId6" imgW="1968480" imgH="393480" progId="Equation.DSMT4">
                  <p:embed/>
                </p:oleObj>
              </mc:Choice>
              <mc:Fallback>
                <p:oleObj name="Equation" r:id="rId6" imgW="1968480" imgH="393480" progId="Equation.DSMT4">
                  <p:embed/>
                  <p:pic>
                    <p:nvPicPr>
                      <p:cNvPr id="0" name=""/>
                      <p:cNvPicPr>
                        <a:picLocks noChangeAspect="1" noChangeArrowheads="1"/>
                      </p:cNvPicPr>
                      <p:nvPr/>
                    </p:nvPicPr>
                    <p:blipFill>
                      <a:blip r:embed="rId7"/>
                      <a:srcRect/>
                      <a:stretch>
                        <a:fillRect/>
                      </a:stretch>
                    </p:blipFill>
                    <p:spPr bwMode="auto">
                      <a:xfrm>
                        <a:off x="2874367" y="4581128"/>
                        <a:ext cx="3425825"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82655235"/>
              </p:ext>
            </p:extLst>
          </p:nvPr>
        </p:nvGraphicFramePr>
        <p:xfrm>
          <a:off x="2606764" y="2956049"/>
          <a:ext cx="1347787" cy="688975"/>
        </p:xfrm>
        <a:graphic>
          <a:graphicData uri="http://schemas.openxmlformats.org/presentationml/2006/ole">
            <mc:AlternateContent xmlns:mc="http://schemas.openxmlformats.org/markup-compatibility/2006">
              <mc:Choice xmlns:v="urn:schemas-microsoft-com:vml" Requires="v">
                <p:oleObj spid="_x0000_s26711" name="Equation" r:id="rId8" imgW="774360" imgH="393480" progId="Equation.DSMT4">
                  <p:embed/>
                </p:oleObj>
              </mc:Choice>
              <mc:Fallback>
                <p:oleObj name="Equation" r:id="rId8" imgW="774360" imgH="393480" progId="Equation.DSMT4">
                  <p:embed/>
                  <p:pic>
                    <p:nvPicPr>
                      <p:cNvPr id="0" name="Object 2"/>
                      <p:cNvPicPr>
                        <a:picLocks noChangeAspect="1" noChangeArrowheads="1"/>
                      </p:cNvPicPr>
                      <p:nvPr/>
                    </p:nvPicPr>
                    <p:blipFill>
                      <a:blip r:embed="rId9"/>
                      <a:srcRect/>
                      <a:stretch>
                        <a:fillRect/>
                      </a:stretch>
                    </p:blipFill>
                    <p:spPr bwMode="auto">
                      <a:xfrm>
                        <a:off x="2606764" y="2956049"/>
                        <a:ext cx="1347787"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30905069"/>
              </p:ext>
            </p:extLst>
          </p:nvPr>
        </p:nvGraphicFramePr>
        <p:xfrm>
          <a:off x="5620590" y="3121510"/>
          <a:ext cx="730250" cy="355600"/>
        </p:xfrm>
        <a:graphic>
          <a:graphicData uri="http://schemas.openxmlformats.org/presentationml/2006/ole">
            <mc:AlternateContent xmlns:mc="http://schemas.openxmlformats.org/markup-compatibility/2006">
              <mc:Choice xmlns:v="urn:schemas-microsoft-com:vml" Requires="v">
                <p:oleObj spid="_x0000_s26712" name="Equation" r:id="rId10" imgW="419040" imgH="203040" progId="Equation.DSMT4">
                  <p:embed/>
                </p:oleObj>
              </mc:Choice>
              <mc:Fallback>
                <p:oleObj name="Equation" r:id="rId10" imgW="419040" imgH="203040" progId="Equation.DSMT4">
                  <p:embed/>
                  <p:pic>
                    <p:nvPicPr>
                      <p:cNvPr id="0" name="Object 2"/>
                      <p:cNvPicPr>
                        <a:picLocks noChangeAspect="1" noChangeArrowheads="1"/>
                      </p:cNvPicPr>
                      <p:nvPr/>
                    </p:nvPicPr>
                    <p:blipFill>
                      <a:blip r:embed="rId11"/>
                      <a:srcRect/>
                      <a:stretch>
                        <a:fillRect/>
                      </a:stretch>
                    </p:blipFill>
                    <p:spPr bwMode="auto">
                      <a:xfrm>
                        <a:off x="5620590" y="3121510"/>
                        <a:ext cx="730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243478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253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find:</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z="3200"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r>
              <a:rPr lang="en-US" altLang="en-US" smtClean="0">
                <a:latin typeface="Times New Roman" pitchFamily="18" charset="0"/>
                <a:cs typeface="Times New Roman" pitchFamily="18" charset="0"/>
              </a:rPr>
              <a:t>+</a:t>
            </a:r>
          </a:p>
        </p:txBody>
      </p:sp>
      <p:graphicFrame>
        <p:nvGraphicFramePr>
          <p:cNvPr id="22530" name="Object 2"/>
          <p:cNvGraphicFramePr>
            <a:graphicFrameLocks noChangeAspect="1"/>
          </p:cNvGraphicFramePr>
          <p:nvPr/>
        </p:nvGraphicFramePr>
        <p:xfrm>
          <a:off x="2843213" y="1268413"/>
          <a:ext cx="2224087" cy="720725"/>
        </p:xfrm>
        <a:graphic>
          <a:graphicData uri="http://schemas.openxmlformats.org/presentationml/2006/ole">
            <mc:AlternateContent xmlns:mc="http://schemas.openxmlformats.org/markup-compatibility/2006">
              <mc:Choice xmlns:v="urn:schemas-microsoft-com:vml" Requires="v">
                <p:oleObj spid="_x0000_s27797" name="Equation" r:id="rId4" imgW="1612800" imgH="520560" progId="Equation.3">
                  <p:embed/>
                </p:oleObj>
              </mc:Choice>
              <mc:Fallback>
                <p:oleObj name="Equation" r:id="rId4" imgW="161280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268413"/>
                        <a:ext cx="22240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2636838" y="1987550"/>
          <a:ext cx="2503487" cy="720725"/>
        </p:xfrm>
        <a:graphic>
          <a:graphicData uri="http://schemas.openxmlformats.org/presentationml/2006/ole">
            <mc:AlternateContent xmlns:mc="http://schemas.openxmlformats.org/markup-compatibility/2006">
              <mc:Choice xmlns:v="urn:schemas-microsoft-com:vml" Requires="v">
                <p:oleObj spid="_x0000_s27798" name="Equation" r:id="rId6" imgW="1815840" imgH="520560" progId="Equation.3">
                  <p:embed/>
                </p:oleObj>
              </mc:Choice>
              <mc:Fallback>
                <p:oleObj name="Equation" r:id="rId6" imgW="1815840" imgH="520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838" y="1987550"/>
                        <a:ext cx="25034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627313" y="2779713"/>
          <a:ext cx="2536825" cy="720725"/>
        </p:xfrm>
        <a:graphic>
          <a:graphicData uri="http://schemas.openxmlformats.org/presentationml/2006/ole">
            <mc:AlternateContent xmlns:mc="http://schemas.openxmlformats.org/markup-compatibility/2006">
              <mc:Choice xmlns:v="urn:schemas-microsoft-com:vml" Requires="v">
                <p:oleObj spid="_x0000_s27799" name="Equation" r:id="rId8" imgW="1841400" imgH="520560" progId="Equation.3">
                  <p:embed/>
                </p:oleObj>
              </mc:Choice>
              <mc:Fallback>
                <p:oleObj name="Equation" r:id="rId8" imgW="1841400" imgH="520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2779713"/>
                        <a:ext cx="2536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2843213" y="4579938"/>
          <a:ext cx="1943100" cy="720725"/>
        </p:xfrm>
        <a:graphic>
          <a:graphicData uri="http://schemas.openxmlformats.org/presentationml/2006/ole">
            <mc:AlternateContent xmlns:mc="http://schemas.openxmlformats.org/markup-compatibility/2006">
              <mc:Choice xmlns:v="urn:schemas-microsoft-com:vml" Requires="v">
                <p:oleObj spid="_x0000_s27800" name="Equation" r:id="rId10" imgW="1409400" imgH="520560" progId="Equation.3">
                  <p:embed/>
                </p:oleObj>
              </mc:Choice>
              <mc:Fallback>
                <p:oleObj name="Equation" r:id="rId10" imgW="1409400" imgH="520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4579938"/>
                        <a:ext cx="19431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3389313" y="3643313"/>
          <a:ext cx="103187" cy="260350"/>
        </p:xfrm>
        <a:graphic>
          <a:graphicData uri="http://schemas.openxmlformats.org/presentationml/2006/ole">
            <mc:AlternateContent xmlns:mc="http://schemas.openxmlformats.org/markup-compatibility/2006">
              <mc:Choice xmlns:v="urn:schemas-microsoft-com:vml" Requires="v">
                <p:oleObj spid="_x0000_s27801" name="Equation" r:id="rId12" imgW="75960" imgH="190440" progId="Equation.3">
                  <p:embed/>
                </p:oleObj>
              </mc:Choice>
              <mc:Fallback>
                <p:oleObj name="Equation" r:id="rId12" imgW="7596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9313" y="3643313"/>
                        <a:ext cx="1031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2835275" y="3859213"/>
          <a:ext cx="1960563" cy="720725"/>
        </p:xfrm>
        <a:graphic>
          <a:graphicData uri="http://schemas.openxmlformats.org/presentationml/2006/ole">
            <mc:AlternateContent xmlns:mc="http://schemas.openxmlformats.org/markup-compatibility/2006">
              <mc:Choice xmlns:v="urn:schemas-microsoft-com:vml" Requires="v">
                <p:oleObj spid="_x0000_s27802" name="Equation" r:id="rId14" imgW="1422360" imgH="520560" progId="Equation.3">
                  <p:embed/>
                </p:oleObj>
              </mc:Choice>
              <mc:Fallback>
                <p:oleObj name="Equation" r:id="rId14" imgW="1422360" imgH="5205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275" y="3859213"/>
                        <a:ext cx="19605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2754313" y="5453063"/>
          <a:ext cx="2346325" cy="703262"/>
        </p:xfrm>
        <a:graphic>
          <a:graphicData uri="http://schemas.openxmlformats.org/presentationml/2006/ole">
            <mc:AlternateContent xmlns:mc="http://schemas.openxmlformats.org/markup-compatibility/2006">
              <mc:Choice xmlns:v="urn:schemas-microsoft-com:vml" Requires="v">
                <p:oleObj spid="_x0000_s27803" name="Equation" r:id="rId16" imgW="1701720" imgH="507960" progId="Equation.DSMT4">
                  <p:embed/>
                </p:oleObj>
              </mc:Choice>
              <mc:Fallback>
                <p:oleObj name="Equation" r:id="rId16" imgW="1701720" imgH="50796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4313" y="5453063"/>
                        <a:ext cx="23463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 name="Straight Connector 11"/>
          <p:cNvCxnSpPr/>
          <p:nvPr/>
        </p:nvCxnSpPr>
        <p:spPr>
          <a:xfrm>
            <a:off x="2411413" y="5300663"/>
            <a:ext cx="2592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720975" y="1158875"/>
            <a:ext cx="720725"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p:cNvSpPr/>
          <p:nvPr/>
        </p:nvSpPr>
        <p:spPr>
          <a:xfrm>
            <a:off x="2695575" y="5373688"/>
            <a:ext cx="720725"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p:cNvSpPr/>
          <p:nvPr/>
        </p:nvSpPr>
        <p:spPr>
          <a:xfrm>
            <a:off x="3513138" y="5373688"/>
            <a:ext cx="647700" cy="863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p:cNvSpPr/>
          <p:nvPr/>
        </p:nvSpPr>
        <p:spPr>
          <a:xfrm>
            <a:off x="3495675" y="4437063"/>
            <a:ext cx="649288" cy="863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p:cNvSpPr/>
          <p:nvPr/>
        </p:nvSpPr>
        <p:spPr>
          <a:xfrm>
            <a:off x="4787900" y="1196975"/>
            <a:ext cx="3302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Oval 18"/>
          <p:cNvSpPr/>
          <p:nvPr/>
        </p:nvSpPr>
        <p:spPr>
          <a:xfrm>
            <a:off x="4224338" y="5470525"/>
            <a:ext cx="3302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Oval 19"/>
          <p:cNvSpPr/>
          <p:nvPr/>
        </p:nvSpPr>
        <p:spPr>
          <a:xfrm>
            <a:off x="4221163" y="5856288"/>
            <a:ext cx="330200" cy="3175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Oval 20"/>
          <p:cNvSpPr/>
          <p:nvPr/>
        </p:nvSpPr>
        <p:spPr>
          <a:xfrm>
            <a:off x="4564063" y="4518025"/>
            <a:ext cx="330200" cy="3175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999374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355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sum these:</a:t>
            </a: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and simplify:</a:t>
            </a:r>
          </a:p>
        </p:txBody>
      </p:sp>
      <p:graphicFrame>
        <p:nvGraphicFramePr>
          <p:cNvPr id="23554" name="Object 2"/>
          <p:cNvGraphicFramePr>
            <a:graphicFrameLocks noChangeAspect="1"/>
          </p:cNvGraphicFramePr>
          <p:nvPr/>
        </p:nvGraphicFramePr>
        <p:xfrm>
          <a:off x="2484438" y="1916113"/>
          <a:ext cx="3600450" cy="1122362"/>
        </p:xfrm>
        <a:graphic>
          <a:graphicData uri="http://schemas.openxmlformats.org/presentationml/2006/ole">
            <mc:AlternateContent xmlns:mc="http://schemas.openxmlformats.org/markup-compatibility/2006">
              <mc:Choice xmlns:v="urn:schemas-microsoft-com:vml" Requires="v">
                <p:oleObj spid="_x0000_s28720" name="Equation" r:id="rId4" imgW="1676160" imgH="520560" progId="Equation.3">
                  <p:embed/>
                </p:oleObj>
              </mc:Choice>
              <mc:Fallback>
                <p:oleObj name="Equation" r:id="rId4" imgW="167616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916113"/>
                        <a:ext cx="360045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2014538" y="3284538"/>
          <a:ext cx="4610100" cy="2300287"/>
        </p:xfrm>
        <a:graphic>
          <a:graphicData uri="http://schemas.openxmlformats.org/presentationml/2006/ole">
            <mc:AlternateContent xmlns:mc="http://schemas.openxmlformats.org/markup-compatibility/2006">
              <mc:Choice xmlns:v="urn:schemas-microsoft-com:vml" Requires="v">
                <p:oleObj spid="_x0000_s28721" name="Equation" r:id="rId6" imgW="2145960" imgH="1066680" progId="Equation.3">
                  <p:embed/>
                </p:oleObj>
              </mc:Choice>
              <mc:Fallback>
                <p:oleObj name="Equation" r:id="rId6" imgW="2145960" imgH="106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538" y="3284538"/>
                        <a:ext cx="4610100" cy="230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589327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458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multiply by </a:t>
            </a:r>
            <a:r>
              <a:rPr lang="en-US" altLang="en-US" i="1" smtClean="0">
                <a:latin typeface="Times New Roman" pitchFamily="18" charset="0"/>
                <a:cs typeface="Arial" charset="0"/>
              </a:rPr>
              <a:t>a</a:t>
            </a:r>
            <a:r>
              <a:rPr lang="en-US" altLang="en-US" i="1" baseline="30000" smtClean="0">
                <a:latin typeface="Times New Roman" pitchFamily="18" charset="0"/>
                <a:cs typeface="Arial" charset="0"/>
              </a:rPr>
              <a:t>m</a:t>
            </a:r>
            <a:r>
              <a:rPr lang="en-US" altLang="en-US" smtClean="0">
                <a:latin typeface="Arial" charset="0"/>
                <a:cs typeface="Arial" charset="0"/>
              </a:rPr>
              <a:t> to get</a:t>
            </a:r>
          </a:p>
        </p:txBody>
      </p:sp>
      <p:graphicFrame>
        <p:nvGraphicFramePr>
          <p:cNvPr id="24578" name="Object 2"/>
          <p:cNvGraphicFramePr>
            <a:graphicFrameLocks noChangeAspect="1"/>
          </p:cNvGraphicFramePr>
          <p:nvPr>
            <p:extLst>
              <p:ext uri="{D42A27DB-BD31-4B8C-83A1-F6EECF244321}">
                <p14:modId xmlns:p14="http://schemas.microsoft.com/office/powerpoint/2010/main" val="524775119"/>
              </p:ext>
            </p:extLst>
          </p:nvPr>
        </p:nvGraphicFramePr>
        <p:xfrm>
          <a:off x="3065463" y="2043113"/>
          <a:ext cx="2590800" cy="1014412"/>
        </p:xfrm>
        <a:graphic>
          <a:graphicData uri="http://schemas.openxmlformats.org/presentationml/2006/ole">
            <mc:AlternateContent xmlns:mc="http://schemas.openxmlformats.org/markup-compatibility/2006">
              <mc:Choice xmlns:v="urn:schemas-microsoft-com:vml" Requires="v">
                <p:oleObj spid="_x0000_s29720" name="Equation" r:id="rId4" imgW="1206360" imgH="469800" progId="Equation.DSMT4">
                  <p:embed/>
                </p:oleObj>
              </mc:Choice>
              <mc:Fallback>
                <p:oleObj name="Equation" r:id="rId4" imgW="1206360" imgH="469800" progId="Equation.DSMT4">
                  <p:embed/>
                  <p:pic>
                    <p:nvPicPr>
                      <p:cNvPr id="0" name=""/>
                      <p:cNvPicPr>
                        <a:picLocks noChangeAspect="1" noChangeArrowheads="1"/>
                      </p:cNvPicPr>
                      <p:nvPr/>
                    </p:nvPicPr>
                    <p:blipFill>
                      <a:blip r:embed="rId5"/>
                      <a:srcRect/>
                      <a:stretch>
                        <a:fillRect/>
                      </a:stretch>
                    </p:blipFill>
                    <p:spPr bwMode="auto">
                      <a:xfrm>
                        <a:off x="3065463" y="2043113"/>
                        <a:ext cx="2590800"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028753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56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sum is a geometric series, and the actual value will depend on the ratio</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Recall that for a geometric series, if </a:t>
            </a:r>
            <a:r>
              <a:rPr lang="en-US" altLang="en-US" i="1" smtClean="0">
                <a:latin typeface="Times New Roman" pitchFamily="18" charset="0"/>
                <a:cs typeface="Arial" charset="0"/>
              </a:rPr>
              <a:t>r</a:t>
            </a:r>
            <a:r>
              <a:rPr lang="en-US" altLang="en-US" smtClean="0">
                <a:latin typeface="Times New Roman" pitchFamily="18" charset="0"/>
                <a:cs typeface="Arial" charset="0"/>
              </a:rPr>
              <a:t> &lt; 1</a:t>
            </a:r>
            <a:r>
              <a:rPr lang="en-US" altLang="en-US" smtClean="0">
                <a:latin typeface="Arial" charset="0"/>
                <a:cs typeface="Arial" charset="0"/>
              </a:rPr>
              <a:t> then the series converges:</a:t>
            </a:r>
          </a:p>
          <a:p>
            <a:endParaRPr lang="en-US" altLang="en-US" smtClean="0">
              <a:latin typeface="Arial" charset="0"/>
              <a:cs typeface="Arial" charset="0"/>
            </a:endParaRPr>
          </a:p>
        </p:txBody>
      </p:sp>
      <p:graphicFrame>
        <p:nvGraphicFramePr>
          <p:cNvPr id="25602" name="Object 2"/>
          <p:cNvGraphicFramePr>
            <a:graphicFrameLocks noChangeAspect="1"/>
          </p:cNvGraphicFramePr>
          <p:nvPr/>
        </p:nvGraphicFramePr>
        <p:xfrm>
          <a:off x="3371850" y="2963863"/>
          <a:ext cx="1827213" cy="1041400"/>
        </p:xfrm>
        <a:graphic>
          <a:graphicData uri="http://schemas.openxmlformats.org/presentationml/2006/ole">
            <mc:AlternateContent xmlns:mc="http://schemas.openxmlformats.org/markup-compatibility/2006">
              <mc:Choice xmlns:v="urn:schemas-microsoft-com:vml" Requires="v">
                <p:oleObj spid="_x0000_s30743" name="Equation" r:id="rId4" imgW="850680" imgH="482400" progId="Equation.3">
                  <p:embed/>
                </p:oleObj>
              </mc:Choice>
              <mc:Fallback>
                <p:oleObj name="Equation" r:id="rId4" imgW="8506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2963863"/>
                        <a:ext cx="1827213"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6804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662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Also, if </a:t>
            </a:r>
            <a:r>
              <a:rPr lang="en-US" altLang="en-US" i="1" smtClean="0">
                <a:latin typeface="Times New Roman" pitchFamily="18" charset="0"/>
                <a:cs typeface="Arial" charset="0"/>
              </a:rPr>
              <a:t>r</a:t>
            </a:r>
            <a:r>
              <a:rPr lang="en-US" altLang="en-US" smtClean="0">
                <a:latin typeface="Times New Roman" pitchFamily="18" charset="0"/>
                <a:cs typeface="Arial" charset="0"/>
              </a:rPr>
              <a:t> = 1</a:t>
            </a:r>
            <a:r>
              <a:rPr lang="en-US" altLang="en-US" smtClean="0">
                <a:latin typeface="Arial" charset="0"/>
                <a:cs typeface="Arial" charset="0"/>
              </a:rPr>
              <a:t>, we have:</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a:t>
            </a:r>
            <a:r>
              <a:rPr lang="en-US" altLang="en-US" i="1" smtClean="0">
                <a:latin typeface="Times New Roman" pitchFamily="18" charset="0"/>
                <a:cs typeface="Arial" charset="0"/>
              </a:rPr>
              <a:t>r</a:t>
            </a:r>
            <a:r>
              <a:rPr lang="en-US" altLang="en-US" smtClean="0">
                <a:latin typeface="Times New Roman" pitchFamily="18" charset="0"/>
                <a:cs typeface="Arial" charset="0"/>
              </a:rPr>
              <a:t> &gt; 1</a:t>
            </a:r>
            <a:r>
              <a:rPr lang="en-US" altLang="en-US" smtClean="0">
                <a:latin typeface="Arial" charset="0"/>
                <a:cs typeface="Arial" charset="0"/>
              </a:rPr>
              <a:t>, we can only determine a finite sum:</a:t>
            </a:r>
          </a:p>
          <a:p>
            <a:endParaRPr lang="en-US" altLang="en-US" smtClean="0">
              <a:latin typeface="Arial" charset="0"/>
              <a:cs typeface="Arial" charset="0"/>
            </a:endParaRPr>
          </a:p>
        </p:txBody>
      </p:sp>
      <p:graphicFrame>
        <p:nvGraphicFramePr>
          <p:cNvPr id="26626" name="Object 2"/>
          <p:cNvGraphicFramePr>
            <a:graphicFrameLocks noChangeAspect="1"/>
          </p:cNvGraphicFramePr>
          <p:nvPr/>
        </p:nvGraphicFramePr>
        <p:xfrm>
          <a:off x="2738438" y="1955800"/>
          <a:ext cx="2754312" cy="1041400"/>
        </p:xfrm>
        <a:graphic>
          <a:graphicData uri="http://schemas.openxmlformats.org/presentationml/2006/ole">
            <mc:AlternateContent xmlns:mc="http://schemas.openxmlformats.org/markup-compatibility/2006">
              <mc:Choice xmlns:v="urn:schemas-microsoft-com:vml" Requires="v">
                <p:oleObj spid="_x0000_s31788" name="Equation" r:id="rId4" imgW="1282680" imgH="482400" progId="Equation.3">
                  <p:embed/>
                </p:oleObj>
              </mc:Choice>
              <mc:Fallback>
                <p:oleObj name="Equation" r:id="rId4" imgW="12826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1955800"/>
                        <a:ext cx="2754312"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2424113" y="3683000"/>
          <a:ext cx="3656012" cy="1041400"/>
        </p:xfrm>
        <a:graphic>
          <a:graphicData uri="http://schemas.openxmlformats.org/presentationml/2006/ole">
            <mc:AlternateContent xmlns:mc="http://schemas.openxmlformats.org/markup-compatibility/2006">
              <mc:Choice xmlns:v="urn:schemas-microsoft-com:vml" Requires="v">
                <p:oleObj spid="_x0000_s31789" name="Equation" r:id="rId6" imgW="1701720" imgH="482400" progId="Equation.3">
                  <p:embed/>
                </p:oleObj>
              </mc:Choice>
              <mc:Fallback>
                <p:oleObj name="Equation" r:id="rId6" imgW="170172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4113" y="3683000"/>
                        <a:ext cx="3656012"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51187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2765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consider three possible cases</a:t>
            </a:r>
          </a:p>
        </p:txBody>
      </p:sp>
      <p:graphicFrame>
        <p:nvGraphicFramePr>
          <p:cNvPr id="27650" name="Object 2"/>
          <p:cNvGraphicFramePr>
            <a:graphicFrameLocks noChangeAspect="1"/>
          </p:cNvGraphicFramePr>
          <p:nvPr/>
        </p:nvGraphicFramePr>
        <p:xfrm>
          <a:off x="2459038" y="2205038"/>
          <a:ext cx="928687" cy="904875"/>
        </p:xfrm>
        <a:graphic>
          <a:graphicData uri="http://schemas.openxmlformats.org/presentationml/2006/ole">
            <mc:AlternateContent xmlns:mc="http://schemas.openxmlformats.org/markup-compatibility/2006">
              <mc:Choice xmlns:v="urn:schemas-microsoft-com:vml" Requires="v">
                <p:oleObj spid="_x0000_s32896" name="Equation" r:id="rId4" imgW="431640" imgH="419040" progId="Equation.3">
                  <p:embed/>
                </p:oleObj>
              </mc:Choice>
              <mc:Fallback>
                <p:oleObj name="Equation" r:id="rId4" imgW="4316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038" y="2205038"/>
                        <a:ext cx="928687"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2444750" y="3284538"/>
          <a:ext cx="957263" cy="904875"/>
        </p:xfrm>
        <a:graphic>
          <a:graphicData uri="http://schemas.openxmlformats.org/presentationml/2006/ole">
            <mc:AlternateContent xmlns:mc="http://schemas.openxmlformats.org/markup-compatibility/2006">
              <mc:Choice xmlns:v="urn:schemas-microsoft-com:vml" Requires="v">
                <p:oleObj spid="_x0000_s32897" name="Equation" r:id="rId6" imgW="444240" imgH="419040" progId="Equation.3">
                  <p:embed/>
                </p:oleObj>
              </mc:Choice>
              <mc:Fallback>
                <p:oleObj name="Equation" r:id="rId6" imgW="4442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0" y="3284538"/>
                        <a:ext cx="957263"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2430463" y="4364038"/>
          <a:ext cx="957262" cy="904875"/>
        </p:xfrm>
        <a:graphic>
          <a:graphicData uri="http://schemas.openxmlformats.org/presentationml/2006/ole">
            <mc:AlternateContent xmlns:mc="http://schemas.openxmlformats.org/markup-compatibility/2006">
              <mc:Choice xmlns:v="urn:schemas-microsoft-com:vml" Requires="v">
                <p:oleObj spid="_x0000_s32898" name="Equation" r:id="rId8" imgW="444240" imgH="419040" progId="Equation.3">
                  <p:embed/>
                </p:oleObj>
              </mc:Choice>
              <mc:Fallback>
                <p:oleObj name="Equation" r:id="rId8" imgW="44424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0463" y="4364038"/>
                        <a:ext cx="957262"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4902200" y="2424113"/>
          <a:ext cx="955675" cy="465137"/>
        </p:xfrm>
        <a:graphic>
          <a:graphicData uri="http://schemas.openxmlformats.org/presentationml/2006/ole">
            <mc:AlternateContent xmlns:mc="http://schemas.openxmlformats.org/markup-compatibility/2006">
              <mc:Choice xmlns:v="urn:schemas-microsoft-com:vml" Requires="v">
                <p:oleObj spid="_x0000_s32899" name="Equation" r:id="rId10" imgW="444240" imgH="215640" progId="Equation.3">
                  <p:embed/>
                </p:oleObj>
              </mc:Choice>
              <mc:Fallback>
                <p:oleObj name="Equation" r:id="rId10" imgW="4442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2200" y="2424113"/>
                        <a:ext cx="9556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4906963" y="3468688"/>
          <a:ext cx="955675" cy="465137"/>
        </p:xfrm>
        <a:graphic>
          <a:graphicData uri="http://schemas.openxmlformats.org/presentationml/2006/ole">
            <mc:AlternateContent xmlns:mc="http://schemas.openxmlformats.org/markup-compatibility/2006">
              <mc:Choice xmlns:v="urn:schemas-microsoft-com:vml" Requires="v">
                <p:oleObj spid="_x0000_s32900" name="Equation" r:id="rId12" imgW="444240" imgH="215640" progId="Equation.3">
                  <p:embed/>
                </p:oleObj>
              </mc:Choice>
              <mc:Fallback>
                <p:oleObj name="Equation" r:id="rId12" imgW="4442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6963" y="3468688"/>
                        <a:ext cx="9556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4911725" y="4476750"/>
          <a:ext cx="955675" cy="465138"/>
        </p:xfrm>
        <a:graphic>
          <a:graphicData uri="http://schemas.openxmlformats.org/presentationml/2006/ole">
            <mc:AlternateContent xmlns:mc="http://schemas.openxmlformats.org/markup-compatibility/2006">
              <mc:Choice xmlns:v="urn:schemas-microsoft-com:vml" Requires="v">
                <p:oleObj spid="_x0000_s32901" name="Equation" r:id="rId14" imgW="444240" imgH="215640" progId="Equation.3">
                  <p:embed/>
                </p:oleObj>
              </mc:Choice>
              <mc:Fallback>
                <p:oleObj name="Equation" r:id="rId14" imgW="44424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11725" y="4476750"/>
                        <a:ext cx="9556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4608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Arial" charset="0"/>
                <a:cs typeface="Arial" charset="0"/>
              </a:rPr>
              <a:t>The master theorem</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These may be roughly translated into:</a:t>
            </a:r>
          </a:p>
          <a:p>
            <a:pPr lvl="1"/>
            <a:r>
              <a:rPr lang="en-US" altLang="en-US" smtClean="0">
                <a:latin typeface="Arial" charset="0"/>
                <a:cs typeface="Arial" charset="0"/>
              </a:rPr>
              <a:t>The number of recursions at each step is more significant than the amount of work at each step (</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 &lt; </a:t>
            </a:r>
            <a:r>
              <a:rPr lang="en-US" altLang="en-US" i="1" smtClean="0">
                <a:latin typeface="Times New Roman" pitchFamily="18" charset="0"/>
                <a:cs typeface="Arial" charset="0"/>
              </a:rPr>
              <a:t>a</a:t>
            </a:r>
            <a:r>
              <a:rPr lang="en-US" altLang="en-US" smtClean="0">
                <a:latin typeface="Arial" charset="0"/>
                <a:cs typeface="Arial" charset="0"/>
              </a:rPr>
              <a:t>)</a:t>
            </a:r>
          </a:p>
          <a:p>
            <a:pPr lvl="1"/>
            <a:r>
              <a:rPr lang="en-US" altLang="en-US" smtClean="0">
                <a:latin typeface="Arial" charset="0"/>
                <a:cs typeface="Arial" charset="0"/>
              </a:rPr>
              <a:t>The contributions are equal (</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smtClean="0">
                <a:latin typeface="Arial" charset="0"/>
                <a:cs typeface="Arial" charset="0"/>
              </a:rPr>
              <a:t>)</a:t>
            </a:r>
          </a:p>
          <a:p>
            <a:pPr lvl="1"/>
            <a:r>
              <a:rPr lang="en-US" altLang="en-US" smtClean="0">
                <a:latin typeface="Arial" charset="0"/>
                <a:cs typeface="Arial" charset="0"/>
              </a:rPr>
              <a:t>The amount of work at each step is more significant than the additional work contributed by the recursion (</a:t>
            </a:r>
            <a:r>
              <a:rPr lang="en-US" altLang="en-US" i="1" smtClean="0">
                <a:latin typeface="Times New Roman" pitchFamily="18" charset="0"/>
                <a:cs typeface="Arial" charset="0"/>
              </a:rPr>
              <a:t>b</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 &gt; </a:t>
            </a:r>
            <a:r>
              <a:rPr lang="en-US" altLang="en-US" i="1" smtClean="0">
                <a:latin typeface="Times New Roman" pitchFamily="18" charset="0"/>
                <a:cs typeface="Arial" charset="0"/>
              </a:rPr>
              <a:t>a</a:t>
            </a:r>
            <a:r>
              <a:rPr lang="en-US" altLang="en-US" smtClean="0">
                <a:latin typeface="Arial" charset="0"/>
                <a:cs typeface="Arial" charset="0"/>
              </a:rPr>
              <a:t>)</a:t>
            </a:r>
          </a:p>
        </p:txBody>
      </p:sp>
    </p:spTree>
    <p:extLst>
      <p:ext uri="{BB962C8B-B14F-4D97-AF65-F5344CB8AC3E}">
        <p14:creationId xmlns:p14="http://schemas.microsoft.com/office/powerpoint/2010/main" val="24343318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i="1" dirty="0" err="1">
                <a:latin typeface="Times New Roman" pitchFamily="18" charset="0"/>
                <a:cs typeface="Arial" charset="0"/>
              </a:rPr>
              <a:t>b</a:t>
            </a:r>
            <a:r>
              <a:rPr lang="en-US" altLang="en-US" i="1" baseline="30000" dirty="0" err="1">
                <a:latin typeface="Times New Roman" pitchFamily="18" charset="0"/>
                <a:cs typeface="Arial" charset="0"/>
              </a:rPr>
              <a:t>k</a:t>
            </a:r>
            <a:r>
              <a:rPr lang="en-US" altLang="en-US" dirty="0">
                <a:latin typeface="Times New Roman" pitchFamily="18" charset="0"/>
                <a:cs typeface="Arial" charset="0"/>
              </a:rPr>
              <a:t> &lt; </a:t>
            </a:r>
            <a:r>
              <a:rPr lang="en-US" altLang="en-US" i="1" dirty="0">
                <a:latin typeface="Times New Roman" pitchFamily="18" charset="0"/>
                <a:cs typeface="Arial" charset="0"/>
              </a:rPr>
              <a:t>a</a:t>
            </a:r>
            <a:endParaRPr lang="en-US" altLang="en-US" dirty="0" smtClean="0">
              <a:latin typeface="Arial" charset="0"/>
              <a:cs typeface="Arial" charset="0"/>
            </a:endParaRP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Which examples fall in this case?</a:t>
            </a:r>
          </a:p>
        </p:txBody>
      </p:sp>
      <p:graphicFrame>
        <p:nvGraphicFramePr>
          <p:cNvPr id="2" name="Table 1"/>
          <p:cNvGraphicFramePr>
            <a:graphicFrameLocks noGrp="1"/>
          </p:cNvGraphicFramePr>
          <p:nvPr>
            <p:extLst>
              <p:ext uri="{D42A27DB-BD31-4B8C-83A1-F6EECF244321}">
                <p14:modId xmlns:p14="http://schemas.microsoft.com/office/powerpoint/2010/main" val="1263018740"/>
              </p:ext>
            </p:extLst>
          </p:nvPr>
        </p:nvGraphicFramePr>
        <p:xfrm>
          <a:off x="1475656" y="2132856"/>
          <a:ext cx="6552728" cy="2225040"/>
        </p:xfrm>
        <a:graphic>
          <a:graphicData uri="http://schemas.openxmlformats.org/drawingml/2006/table">
            <a:tbl>
              <a:tblPr firstRow="1" bandRow="1">
                <a:tableStyleId>{2D5ABB26-0587-4C30-8999-92F81FD0307C}</a:tableStyleId>
              </a:tblPr>
              <a:tblGrid>
                <a:gridCol w="4824536"/>
                <a:gridCol w="432048"/>
                <a:gridCol w="432048"/>
                <a:gridCol w="432048"/>
                <a:gridCol w="432048"/>
              </a:tblGrid>
              <a:tr h="370840">
                <a:tc>
                  <a:txBody>
                    <a:bodyPr/>
                    <a:lstStyle/>
                    <a:p>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a</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b</a:t>
                      </a:r>
                      <a:endParaRPr lang="en-CA" i="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i="1" dirty="0"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1" dirty="0" err="1" smtClean="0">
                          <a:latin typeface="Times New Roman" panose="02020603050405020304" pitchFamily="18" charset="0"/>
                          <a:cs typeface="Times New Roman" panose="02020603050405020304" pitchFamily="18" charset="0"/>
                        </a:rPr>
                        <a:t>b</a:t>
                      </a:r>
                      <a:r>
                        <a:rPr lang="en-CA" i="1" baseline="30000" dirty="0" err="1" smtClean="0">
                          <a:latin typeface="Times New Roman" panose="02020603050405020304" pitchFamily="18" charset="0"/>
                          <a:cs typeface="Times New Roman" panose="02020603050405020304" pitchFamily="18" charset="0"/>
                        </a:rPr>
                        <a:t>k</a:t>
                      </a:r>
                      <a:endParaRPr lang="en-CA" i="1"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CA" dirty="0" smtClean="0">
                          <a:latin typeface="Arial" panose="020B0604020202020204" pitchFamily="34" charset="0"/>
                          <a:cs typeface="Arial" panose="020B0604020202020204" pitchFamily="34" charset="0"/>
                        </a:rPr>
                        <a:t>Traversal</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r>
                        <a:rPr lang="en-CA" dirty="0" smtClean="0">
                          <a:latin typeface="Arial" panose="020B0604020202020204" pitchFamily="34" charset="0"/>
                          <a:cs typeface="Arial" panose="020B0604020202020204" pitchFamily="34" charset="0"/>
                        </a:rPr>
                        <a:t>Quaternary search of an ordered matrix</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err="1" smtClean="0">
                          <a:latin typeface="Arial" panose="020B0604020202020204" pitchFamily="34" charset="0"/>
                          <a:cs typeface="Arial" panose="020B0604020202020204" pitchFamily="34" charset="0"/>
                        </a:rPr>
                        <a:t>Karatsuba’s</a:t>
                      </a:r>
                      <a:r>
                        <a:rPr lang="en-CA" dirty="0" smtClean="0">
                          <a:latin typeface="Arial" panose="020B0604020202020204" pitchFamily="34" charset="0"/>
                          <a:cs typeface="Arial" panose="020B0604020202020204" pitchFamily="34" charset="0"/>
                        </a:rPr>
                        <a:t> integer-multiplication</a:t>
                      </a:r>
                      <a:r>
                        <a:rPr lang="en-CA" baseline="0" dirty="0" smtClean="0">
                          <a:latin typeface="Arial" panose="020B0604020202020204" pitchFamily="34" charset="0"/>
                          <a:cs typeface="Arial" panose="020B0604020202020204" pitchFamily="34" charset="0"/>
                        </a:rPr>
                        <a:t>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CA" dirty="0" smtClean="0">
                          <a:latin typeface="Arial" panose="020B0604020202020204" pitchFamily="34" charset="0"/>
                          <a:cs typeface="Arial" panose="020B0604020202020204" pitchFamily="34" charset="0"/>
                        </a:rPr>
                        <a:t>Toom-3 integer-multiplication</a:t>
                      </a:r>
                      <a:r>
                        <a:rPr lang="en-CA" baseline="0" dirty="0" smtClean="0">
                          <a:latin typeface="Arial" panose="020B0604020202020204" pitchFamily="34" charset="0"/>
                          <a:cs typeface="Arial" panose="020B0604020202020204" pitchFamily="34" charset="0"/>
                        </a:rPr>
                        <a:t>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5</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r h="370840">
                <a:tc>
                  <a:txBody>
                    <a:bodyPr/>
                    <a:lstStyle/>
                    <a:p>
                      <a:r>
                        <a:rPr lang="en-US" altLang="en-US" dirty="0" err="1" smtClean="0">
                          <a:latin typeface="Arial" charset="0"/>
                          <a:cs typeface="Arial" charset="0"/>
                        </a:rPr>
                        <a:t>Strassen’s</a:t>
                      </a:r>
                      <a:r>
                        <a:rPr lang="en-US" altLang="en-US" dirty="0" smtClean="0">
                          <a:latin typeface="Arial" charset="0"/>
                          <a:cs typeface="Arial" charset="0"/>
                        </a:rPr>
                        <a:t> matrix-multiplication algorithm</a:t>
                      </a:r>
                      <a:endParaRPr lang="en-CA" dirty="0">
                        <a:latin typeface="Arial" panose="020B0604020202020204" pitchFamily="34" charset="0"/>
                        <a:cs typeface="Arial" panose="020B0604020202020204" pitchFamily="34"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7</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lnR w="12700" cap="flat" cmpd="sng" algn="ctr">
                      <a:solidFill>
                        <a:schemeClr val="bg1">
                          <a:lumMod val="50000"/>
                        </a:schemeClr>
                      </a:solidFill>
                      <a:prstDash val="sysDot"/>
                      <a:round/>
                      <a:headEnd type="none" w="med" len="med"/>
                      <a:tailEnd type="none" w="med" len="med"/>
                    </a:lnR>
                  </a:tcPr>
                </a:tc>
                <a:tc>
                  <a:txBody>
                    <a:bodyPr/>
                    <a:lstStyle/>
                    <a:p>
                      <a:pPr algn="ctr"/>
                      <a:r>
                        <a:rPr lang="en-CA"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lnL w="12700" cap="flat" cmpd="sng" algn="ctr">
                      <a:solidFill>
                        <a:schemeClr val="bg1">
                          <a:lumMod val="50000"/>
                        </a:schemeClr>
                      </a:solidFill>
                      <a:prstDash val="sysDot"/>
                      <a:round/>
                      <a:headEnd type="none" w="med" len="med"/>
                      <a:tailEnd type="none" w="med" len="med"/>
                    </a:lnL>
                  </a:tcPr>
                </a:tc>
              </a:tr>
            </a:tbl>
          </a:graphicData>
        </a:graphic>
      </p:graphicFrame>
    </p:spTree>
    <p:extLst>
      <p:ext uri="{BB962C8B-B14F-4D97-AF65-F5344CB8AC3E}">
        <p14:creationId xmlns:p14="http://schemas.microsoft.com/office/powerpoint/2010/main" val="1609564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21328</TotalTime>
  <Words>869</Words>
  <Application>Microsoft Office PowerPoint</Application>
  <PresentationFormat>On-screen Show (4:3)</PresentationFormat>
  <Paragraphs>999</Paragraphs>
  <Slides>112</Slides>
  <Notes>106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15" baseType="lpstr">
      <vt:lpstr>Custom Design</vt:lpstr>
      <vt:lpstr>Equation</vt:lpstr>
      <vt:lpstr>MathType 6.0 Equation</vt:lpstr>
      <vt:lpstr>PowerPoint Presentation</vt:lpstr>
      <vt:lpstr>Divide-and-conquer algorithms</vt:lpstr>
      <vt:lpstr>Divide-and-conquer algorithms</vt:lpstr>
      <vt:lpstr>Divide-and-conquer algorithms</vt:lpstr>
      <vt:lpstr>Divide-and-conquer algorithms</vt:lpstr>
      <vt:lpstr>Divide-and-conquer algorithms</vt:lpstr>
      <vt:lpstr>Divide-and-conquer algorithms</vt:lpstr>
      <vt:lpstr>Divide-and-conquer algorithms</vt:lpstr>
      <vt:lpstr>Divide-and-conquer algorithms</vt:lpstr>
      <vt:lpstr>Divide-and-conquer algorithms</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Searching an ordered matrix</vt:lpstr>
      <vt:lpstr>Integer multiplication</vt:lpstr>
      <vt:lpstr>Integer multiplication</vt:lpstr>
      <vt:lpstr>Integer multiplication</vt:lpstr>
      <vt:lpstr>Integer multiplication</vt:lpstr>
      <vt:lpstr>Integer multiplication</vt:lpstr>
      <vt:lpstr>Integer multiplication</vt:lpstr>
      <vt:lpstr>Integer multiplication</vt:lpstr>
      <vt:lpstr>Integer multiplication</vt:lpstr>
      <vt:lpstr>Integer multiplication</vt:lpstr>
      <vt:lpstr>Integer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Matrix multiplication</vt:lpstr>
      <vt:lpstr>Observation</vt:lpstr>
      <vt:lpstr>Fast Fourier transform</vt:lpstr>
      <vt:lpstr>Fast Fourier transform</vt:lpstr>
      <vt:lpstr>Fast Fourier transform</vt:lpstr>
      <vt:lpstr>Fast Fourier transform</vt:lpstr>
      <vt:lpstr>Discrete Fourier transform</vt:lpstr>
      <vt:lpstr>Discrete Fourier transform</vt:lpstr>
      <vt:lpstr>Discrete Fourier transform</vt:lpstr>
      <vt:lpstr>Discrete Fourier transform</vt:lpstr>
      <vt:lpstr>Discrete Fourier transform</vt:lpstr>
      <vt:lpstr>Discrete Fourier transform</vt:lpstr>
      <vt:lpstr>Discrete Fourier transform</vt:lpstr>
      <vt:lpstr>Discrete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Fast Fourier transform</vt:lpstr>
      <vt:lpstr>Divide and Conquer</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The master theorem</vt:lpstr>
      <vt:lpstr>bk &lt; a</vt:lpstr>
      <vt:lpstr>bk &lt; a</vt:lpstr>
      <vt:lpstr>bk &lt; a</vt:lpstr>
      <vt:lpstr>bk &lt; a</vt:lpstr>
      <vt:lpstr>bk = a</vt:lpstr>
      <vt:lpstr>bk = a</vt:lpstr>
      <vt:lpstr>bk = a</vt:lpstr>
      <vt:lpstr>bk &gt; a</vt:lpstr>
      <vt:lpstr>bk &gt; a</vt:lpstr>
      <vt:lpstr>bk &gt; a</vt:lpstr>
      <vt:lpstr>bk &gt; a</vt:lpstr>
      <vt:lpstr>Summary of cases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1392</cp:revision>
  <dcterms:created xsi:type="dcterms:W3CDTF">2009-09-11T23:00:44Z</dcterms:created>
  <dcterms:modified xsi:type="dcterms:W3CDTF">2014-04-15T17:18:37Z</dcterms:modified>
</cp:coreProperties>
</file>