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5"/>
  </p:notesMasterIdLst>
  <p:sldIdLst>
    <p:sldId id="256" r:id="rId2"/>
    <p:sldId id="1533" r:id="rId3"/>
    <p:sldId id="1550" r:id="rId4"/>
    <p:sldId id="1555" r:id="rId5"/>
    <p:sldId id="1628" r:id="rId6"/>
    <p:sldId id="1636" r:id="rId7"/>
    <p:sldId id="1633" r:id="rId8"/>
    <p:sldId id="1635" r:id="rId9"/>
    <p:sldId id="1638" r:id="rId10"/>
    <p:sldId id="1639" r:id="rId11"/>
    <p:sldId id="1640" r:id="rId12"/>
    <p:sldId id="1641" r:id="rId13"/>
    <p:sldId id="1642" r:id="rId14"/>
    <p:sldId id="1644" r:id="rId15"/>
    <p:sldId id="1645" r:id="rId16"/>
    <p:sldId id="1646" r:id="rId17"/>
    <p:sldId id="1637" r:id="rId18"/>
    <p:sldId id="1634" r:id="rId19"/>
    <p:sldId id="1648" r:id="rId20"/>
    <p:sldId id="1649" r:id="rId21"/>
    <p:sldId id="1650" r:id="rId22"/>
    <p:sldId id="1651" r:id="rId23"/>
    <p:sldId id="1652" r:id="rId24"/>
    <p:sldId id="1656" r:id="rId25"/>
    <p:sldId id="1655" r:id="rId26"/>
    <p:sldId id="1654" r:id="rId27"/>
    <p:sldId id="1660" r:id="rId28"/>
    <p:sldId id="1658" r:id="rId29"/>
    <p:sldId id="1663" r:id="rId30"/>
    <p:sldId id="1666" r:id="rId31"/>
    <p:sldId id="1679" r:id="rId32"/>
    <p:sldId id="1664" r:id="rId33"/>
    <p:sldId id="1662" r:id="rId34"/>
    <p:sldId id="1668" r:id="rId35"/>
    <p:sldId id="1680" r:id="rId36"/>
    <p:sldId id="1670" r:id="rId37"/>
    <p:sldId id="1669" r:id="rId38"/>
    <p:sldId id="1667" r:id="rId39"/>
    <p:sldId id="1672" r:id="rId40"/>
    <p:sldId id="1675" r:id="rId41"/>
    <p:sldId id="1674" r:id="rId42"/>
    <p:sldId id="1673" r:id="rId43"/>
    <p:sldId id="1671" r:id="rId44"/>
    <p:sldId id="1661" r:id="rId45"/>
    <p:sldId id="1678" r:id="rId46"/>
    <p:sldId id="1677" r:id="rId47"/>
    <p:sldId id="1681" r:id="rId48"/>
    <p:sldId id="1682" r:id="rId49"/>
    <p:sldId id="1683" r:id="rId50"/>
    <p:sldId id="1653" r:id="rId51"/>
    <p:sldId id="1684" r:id="rId52"/>
    <p:sldId id="1553" r:id="rId53"/>
    <p:sldId id="154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C0C0C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94660"/>
  </p:normalViewPr>
  <p:slideViewPr>
    <p:cSldViewPr>
      <p:cViewPr varScale="1">
        <p:scale>
          <a:sx n="114" d="100"/>
          <a:sy n="114" d="100"/>
        </p:scale>
        <p:origin x="1890" y="10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18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0ED0-3F05-4DE9-9BB6-5DAF67D3C0E8}" type="datetimeFigureOut">
              <a:rPr lang="en-US"/>
              <a:pPr>
                <a:defRPr/>
              </a:pPr>
              <a:t>7/11/2023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C868D4-DCF3-40A0-ACD4-2C4E766CD14C}" type="slidenum">
              <a:rPr lang="en-CA"/>
              <a:pPr>
                <a:defRPr/>
              </a:pPr>
              <a:t>‹#›</a:t>
            </a:fld>
            <a:endParaRPr lang="en-CA"/>
          </a:p>
        </p:txBody>
      </p:sp>
    </p:spTree>
    <p:extLst>
      <p:ext uri="{BB962C8B-B14F-4D97-AF65-F5344CB8AC3E}">
        <p14:creationId xmlns:p14="http://schemas.microsoft.com/office/powerpoint/2010/main" val="337877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FF047-F7D3-47DB-B27F-C3CDB8DAA7C7}"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10</a:t>
            </a:fld>
            <a:endParaRPr lang="en-CA"/>
          </a:p>
        </p:txBody>
      </p:sp>
    </p:spTree>
    <p:extLst>
      <p:ext uri="{BB962C8B-B14F-4D97-AF65-F5344CB8AC3E}">
        <p14:creationId xmlns:p14="http://schemas.microsoft.com/office/powerpoint/2010/main" val="320822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11</a:t>
            </a:fld>
            <a:endParaRPr lang="en-CA"/>
          </a:p>
        </p:txBody>
      </p:sp>
    </p:spTree>
    <p:extLst>
      <p:ext uri="{BB962C8B-B14F-4D97-AF65-F5344CB8AC3E}">
        <p14:creationId xmlns:p14="http://schemas.microsoft.com/office/powerpoint/2010/main" val="328433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12</a:t>
            </a:fld>
            <a:endParaRPr lang="en-CA"/>
          </a:p>
        </p:txBody>
      </p:sp>
    </p:spTree>
    <p:extLst>
      <p:ext uri="{BB962C8B-B14F-4D97-AF65-F5344CB8AC3E}">
        <p14:creationId xmlns:p14="http://schemas.microsoft.com/office/powerpoint/2010/main" val="2662582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13</a:t>
            </a:fld>
            <a:endParaRPr lang="en-CA"/>
          </a:p>
        </p:txBody>
      </p:sp>
    </p:spTree>
    <p:extLst>
      <p:ext uri="{BB962C8B-B14F-4D97-AF65-F5344CB8AC3E}">
        <p14:creationId xmlns:p14="http://schemas.microsoft.com/office/powerpoint/2010/main" val="143298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14</a:t>
            </a:fld>
            <a:endParaRPr lang="en-CA"/>
          </a:p>
        </p:txBody>
      </p:sp>
    </p:spTree>
    <p:extLst>
      <p:ext uri="{BB962C8B-B14F-4D97-AF65-F5344CB8AC3E}">
        <p14:creationId xmlns:p14="http://schemas.microsoft.com/office/powerpoint/2010/main" val="97895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15</a:t>
            </a:fld>
            <a:endParaRPr lang="en-CA"/>
          </a:p>
        </p:txBody>
      </p:sp>
    </p:spTree>
    <p:extLst>
      <p:ext uri="{BB962C8B-B14F-4D97-AF65-F5344CB8AC3E}">
        <p14:creationId xmlns:p14="http://schemas.microsoft.com/office/powerpoint/2010/main" val="236823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16</a:t>
            </a:fld>
            <a:endParaRPr lang="en-CA"/>
          </a:p>
        </p:txBody>
      </p:sp>
    </p:spTree>
    <p:extLst>
      <p:ext uri="{BB962C8B-B14F-4D97-AF65-F5344CB8AC3E}">
        <p14:creationId xmlns:p14="http://schemas.microsoft.com/office/powerpoint/2010/main" val="1724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17</a:t>
            </a:fld>
            <a:endParaRPr lang="en-CA"/>
          </a:p>
        </p:txBody>
      </p:sp>
    </p:spTree>
    <p:extLst>
      <p:ext uri="{BB962C8B-B14F-4D97-AF65-F5344CB8AC3E}">
        <p14:creationId xmlns:p14="http://schemas.microsoft.com/office/powerpoint/2010/main" val="338122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18</a:t>
            </a:fld>
            <a:endParaRPr lang="en-CA"/>
          </a:p>
        </p:txBody>
      </p:sp>
    </p:spTree>
    <p:extLst>
      <p:ext uri="{BB962C8B-B14F-4D97-AF65-F5344CB8AC3E}">
        <p14:creationId xmlns:p14="http://schemas.microsoft.com/office/powerpoint/2010/main" val="160648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19</a:t>
            </a:fld>
            <a:endParaRPr lang="en-CA"/>
          </a:p>
        </p:txBody>
      </p:sp>
    </p:spTree>
    <p:extLst>
      <p:ext uri="{BB962C8B-B14F-4D97-AF65-F5344CB8AC3E}">
        <p14:creationId xmlns:p14="http://schemas.microsoft.com/office/powerpoint/2010/main" val="46238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019FEE-E5F3-4E7E-BDA8-797900D0A87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20</a:t>
            </a:fld>
            <a:endParaRPr lang="en-CA"/>
          </a:p>
        </p:txBody>
      </p:sp>
    </p:spTree>
    <p:extLst>
      <p:ext uri="{BB962C8B-B14F-4D97-AF65-F5344CB8AC3E}">
        <p14:creationId xmlns:p14="http://schemas.microsoft.com/office/powerpoint/2010/main" val="221177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21</a:t>
            </a:fld>
            <a:endParaRPr lang="en-CA"/>
          </a:p>
        </p:txBody>
      </p:sp>
    </p:spTree>
    <p:extLst>
      <p:ext uri="{BB962C8B-B14F-4D97-AF65-F5344CB8AC3E}">
        <p14:creationId xmlns:p14="http://schemas.microsoft.com/office/powerpoint/2010/main" val="3805701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22</a:t>
            </a:fld>
            <a:endParaRPr lang="en-CA"/>
          </a:p>
        </p:txBody>
      </p:sp>
    </p:spTree>
    <p:extLst>
      <p:ext uri="{BB962C8B-B14F-4D97-AF65-F5344CB8AC3E}">
        <p14:creationId xmlns:p14="http://schemas.microsoft.com/office/powerpoint/2010/main" val="288602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23</a:t>
            </a:fld>
            <a:endParaRPr lang="en-CA"/>
          </a:p>
        </p:txBody>
      </p:sp>
    </p:spTree>
    <p:extLst>
      <p:ext uri="{BB962C8B-B14F-4D97-AF65-F5344CB8AC3E}">
        <p14:creationId xmlns:p14="http://schemas.microsoft.com/office/powerpoint/2010/main" val="315963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50</a:t>
            </a:fld>
            <a:endParaRPr lang="en-CA"/>
          </a:p>
        </p:txBody>
      </p:sp>
    </p:spTree>
    <p:extLst>
      <p:ext uri="{BB962C8B-B14F-4D97-AF65-F5344CB8AC3E}">
        <p14:creationId xmlns:p14="http://schemas.microsoft.com/office/powerpoint/2010/main" val="65137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7217A8-0F67-4909-B0F1-6694DC8A49BC}" type="slidenum">
              <a:rPr lang="en-CA" sz="1200">
                <a:latin typeface="+mn-lt"/>
                <a:cs typeface="+mn-cs"/>
              </a:rPr>
              <a:pPr algn="r" fontAlgn="auto">
                <a:spcBef>
                  <a:spcPts val="0"/>
                </a:spcBef>
                <a:spcAft>
                  <a:spcPts val="0"/>
                </a:spcAft>
                <a:defRPr/>
              </a:pPr>
              <a:t>51</a:t>
            </a:fld>
            <a:endParaRPr lang="en-CA" sz="1200">
              <a:latin typeface="+mn-lt"/>
              <a:cs typeface="+mn-cs"/>
            </a:endParaRPr>
          </a:p>
        </p:txBody>
      </p:sp>
    </p:spTree>
    <p:extLst>
      <p:ext uri="{BB962C8B-B14F-4D97-AF65-F5344CB8AC3E}">
        <p14:creationId xmlns:p14="http://schemas.microsoft.com/office/powerpoint/2010/main" val="236187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7217A8-0F67-4909-B0F1-6694DC8A49BC}" type="slidenum">
              <a:rPr lang="en-CA" sz="1200">
                <a:latin typeface="+mn-lt"/>
                <a:cs typeface="+mn-cs"/>
              </a:rPr>
              <a:pPr algn="r" fontAlgn="auto">
                <a:spcBef>
                  <a:spcPts val="0"/>
                </a:spcBef>
                <a:spcAft>
                  <a:spcPts val="0"/>
                </a:spcAft>
                <a:defRPr/>
              </a:pPr>
              <a:t>52</a:t>
            </a:fld>
            <a:endParaRPr lang="en-CA"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D7C7BDE-6D59-4D91-8374-2360AEC599A3}" type="slidenum">
              <a:rPr lang="en-CA" smtClean="0"/>
              <a:pPr>
                <a:defRPr/>
              </a:pPr>
              <a:t>53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5</a:t>
            </a:fld>
            <a:endParaRPr lang="en-CA"/>
          </a:p>
        </p:txBody>
      </p:sp>
    </p:spTree>
    <p:extLst>
      <p:ext uri="{BB962C8B-B14F-4D97-AF65-F5344CB8AC3E}">
        <p14:creationId xmlns:p14="http://schemas.microsoft.com/office/powerpoint/2010/main" val="217974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6</a:t>
            </a:fld>
            <a:endParaRPr lang="en-CA"/>
          </a:p>
        </p:txBody>
      </p:sp>
    </p:spTree>
    <p:extLst>
      <p:ext uri="{BB962C8B-B14F-4D97-AF65-F5344CB8AC3E}">
        <p14:creationId xmlns:p14="http://schemas.microsoft.com/office/powerpoint/2010/main" val="373569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7</a:t>
            </a:fld>
            <a:endParaRPr lang="en-CA"/>
          </a:p>
        </p:txBody>
      </p:sp>
    </p:spTree>
    <p:extLst>
      <p:ext uri="{BB962C8B-B14F-4D97-AF65-F5344CB8AC3E}">
        <p14:creationId xmlns:p14="http://schemas.microsoft.com/office/powerpoint/2010/main" val="329165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8</a:t>
            </a:fld>
            <a:endParaRPr lang="en-CA"/>
          </a:p>
        </p:txBody>
      </p:sp>
    </p:spTree>
    <p:extLst>
      <p:ext uri="{BB962C8B-B14F-4D97-AF65-F5344CB8AC3E}">
        <p14:creationId xmlns:p14="http://schemas.microsoft.com/office/powerpoint/2010/main" val="79334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9</a:t>
            </a:fld>
            <a:endParaRPr lang="en-CA"/>
          </a:p>
        </p:txBody>
      </p:sp>
    </p:spTree>
    <p:extLst>
      <p:ext uri="{BB962C8B-B14F-4D97-AF65-F5344CB8AC3E}">
        <p14:creationId xmlns:p14="http://schemas.microsoft.com/office/powerpoint/2010/main" val="228689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42BEBB86-9713-454C-A45E-9660F4E8CAAE}"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smtClean="0">
                <a:solidFill>
                  <a:schemeClr val="tx1">
                    <a:lumMod val="50000"/>
                    <a:lumOff val="50000"/>
                  </a:schemeClr>
                </a:solidFill>
                <a:latin typeface="+mn-lt"/>
                <a:cs typeface="+mn-cs"/>
              </a:defRPr>
            </a:lvl1pPr>
          </a:lstStyle>
          <a:p>
            <a:pPr>
              <a:defRPr/>
            </a:pPr>
            <a:r>
              <a:rPr lang="en-CA" smtClean="0"/>
              <a:t>Maximum flow</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CA" smtClean="0"/>
              <a:t>Maximum flow</a:t>
            </a:r>
            <a:endParaRPr lang="en-CA"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effe.cs.illinois.edu/teaching/algorithms/book/10-maxflow.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
        <p:nvSpPr>
          <p:cNvPr id="6"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a:solidFill>
                  <a:schemeClr val="bg1"/>
                </a:solidFill>
                <a:latin typeface="Arial" pitchFamily="34" charset="0"/>
                <a:cs typeface="Arial" pitchFamily="34" charset="0"/>
              </a:rPr>
              <a:t>Maximum flow</a:t>
            </a:r>
          </a:p>
        </p:txBody>
      </p:sp>
      <p:sp>
        <p:nvSpPr>
          <p:cNvPr id="8" name="Text Box 14"/>
          <p:cNvSpPr txBox="1">
            <a:spLocks noChangeArrowheads="1"/>
          </p:cNvSpPr>
          <p:nvPr/>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Suppose our firth path is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The bottleneck is 5.1</a:t>
            </a:r>
          </a:p>
          <a:p>
            <a:pPr lvl="2"/>
            <a:r>
              <a:rPr lang="en-US" dirty="0" smtClean="0">
                <a:solidFill>
                  <a:prstClr val="black"/>
                </a:solidFill>
                <a:latin typeface="Arial" charset="0"/>
                <a:cs typeface="Arial" charset="0"/>
              </a:rPr>
              <a:t>Subtract 5.1 from each of the edges in this path</a:t>
            </a:r>
            <a:endParaRPr lang="en-US" dirty="0">
              <a:solidFill>
                <a:prstClr val="black"/>
              </a:solidFill>
              <a:latin typeface="Arial" charset="0"/>
              <a:cs typeface="Arial" charset="0"/>
            </a:endParaRPr>
          </a:p>
          <a:p>
            <a:pPr>
              <a:buFont typeface="Arial" charset="0"/>
              <a:buNone/>
            </a:pPr>
            <a:endParaRPr lang="en-US" dirty="0"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45" y="2995007"/>
            <a:ext cx="2346965" cy="2522225"/>
          </a:xfrm>
          <a:prstGeom prst="rect">
            <a:avLst/>
          </a:prstGeom>
        </p:spPr>
      </p:pic>
      <p:sp>
        <p:nvSpPr>
          <p:cNvPr id="3" name="Rectangle 2"/>
          <p:cNvSpPr/>
          <p:nvPr/>
        </p:nvSpPr>
        <p:spPr>
          <a:xfrm>
            <a:off x="5436096" y="5298477"/>
            <a:ext cx="2560700" cy="523220"/>
          </a:xfrm>
          <a:prstGeom prst="rect">
            <a:avLst/>
          </a:prstGeom>
        </p:spPr>
        <p:txBody>
          <a:bodyPr wrap="square">
            <a:spAutoFit/>
          </a:bodyPr>
          <a:lstStyle/>
          <a:p>
            <a:r>
              <a:rPr lang="en-US" sz="2800" dirty="0">
                <a:solidFill>
                  <a:prstClr val="black"/>
                </a:solidFill>
              </a:rPr>
              <a:t>5.1</a:t>
            </a:r>
            <a:endParaRPr lang="en-CA" sz="2800" dirty="0"/>
          </a:p>
        </p:txBody>
      </p:sp>
    </p:spTree>
    <p:extLst>
      <p:ext uri="{BB962C8B-B14F-4D97-AF65-F5344CB8AC3E}">
        <p14:creationId xmlns:p14="http://schemas.microsoft.com/office/powerpoint/2010/main" val="295963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Thus, we have only one more path: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smtClean="0">
              <a:solidFill>
                <a:prstClr val="black"/>
              </a:solidFill>
              <a:latin typeface="Arial" charset="0"/>
              <a:cs typeface="Arial" charset="0"/>
            </a:endParaRPr>
          </a:p>
          <a:p>
            <a:pPr>
              <a:buFont typeface="Arial" charset="0"/>
              <a:buNone/>
            </a:pPr>
            <a:endParaRPr lang="en-US" dirty="0"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45" y="2995007"/>
            <a:ext cx="2346965" cy="2522225"/>
          </a:xfrm>
          <a:prstGeom prst="rect">
            <a:avLst/>
          </a:prstGeom>
        </p:spPr>
      </p:pic>
      <p:sp>
        <p:nvSpPr>
          <p:cNvPr id="3" name="Rectangle 2"/>
          <p:cNvSpPr/>
          <p:nvPr/>
        </p:nvSpPr>
        <p:spPr>
          <a:xfrm>
            <a:off x="5436096" y="5298477"/>
            <a:ext cx="2560700" cy="523220"/>
          </a:xfrm>
          <a:prstGeom prst="rect">
            <a:avLst/>
          </a:prstGeom>
        </p:spPr>
        <p:txBody>
          <a:bodyPr wrap="square">
            <a:spAutoFit/>
          </a:bodyPr>
          <a:lstStyle/>
          <a:p>
            <a:r>
              <a:rPr lang="en-US" sz="2800" dirty="0">
                <a:solidFill>
                  <a:prstClr val="black"/>
                </a:solidFill>
              </a:rPr>
              <a:t>5.1</a:t>
            </a:r>
            <a:endParaRPr lang="en-CA" sz="2800" dirty="0"/>
          </a:p>
        </p:txBody>
      </p:sp>
      <p:sp>
        <p:nvSpPr>
          <p:cNvPr id="9" name="Rectangle 8"/>
          <p:cNvSpPr/>
          <p:nvPr/>
        </p:nvSpPr>
        <p:spPr>
          <a:xfrm>
            <a:off x="4444762" y="4246255"/>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137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Thus, we have only one more path: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The bottleneck is 2.1</a:t>
            </a:r>
          </a:p>
          <a:p>
            <a:pPr lvl="2"/>
            <a:r>
              <a:rPr lang="en-US" dirty="0" smtClean="0">
                <a:solidFill>
                  <a:prstClr val="black"/>
                </a:solidFill>
                <a:latin typeface="Arial" charset="0"/>
                <a:cs typeface="Arial" charset="0"/>
              </a:rPr>
              <a:t>Subtract 2.1 from each of the edges in this path</a:t>
            </a:r>
            <a:endParaRPr lang="en-US" dirty="0">
              <a:solidFill>
                <a:prstClr val="black"/>
              </a:solidFill>
              <a:latin typeface="Arial" charset="0"/>
              <a:cs typeface="Arial" charset="0"/>
            </a:endParaRPr>
          </a:p>
          <a:p>
            <a:pPr>
              <a:buFont typeface="Arial" charset="0"/>
              <a:buNone/>
            </a:pPr>
            <a:endParaRPr lang="en-US" dirty="0"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45" y="2995007"/>
            <a:ext cx="2346965" cy="2522225"/>
          </a:xfrm>
          <a:prstGeom prst="rect">
            <a:avLst/>
          </a:prstGeom>
        </p:spPr>
      </p:pic>
      <p:sp>
        <p:nvSpPr>
          <p:cNvPr id="3" name="Rectangle 2"/>
          <p:cNvSpPr/>
          <p:nvPr/>
        </p:nvSpPr>
        <p:spPr>
          <a:xfrm>
            <a:off x="5436096" y="5298477"/>
            <a:ext cx="2560700" cy="523220"/>
          </a:xfrm>
          <a:prstGeom prst="rect">
            <a:avLst/>
          </a:prstGeom>
        </p:spPr>
        <p:txBody>
          <a:bodyPr wrap="square">
            <a:spAutoFit/>
          </a:bodyPr>
          <a:lstStyle/>
          <a:p>
            <a:r>
              <a:rPr lang="en-US" sz="2800" dirty="0" smtClean="0">
                <a:solidFill>
                  <a:prstClr val="black"/>
                </a:solidFill>
              </a:rPr>
              <a:t>5.1 + 2.1</a:t>
            </a:r>
            <a:endParaRPr lang="en-CA" sz="2800" dirty="0"/>
          </a:p>
        </p:txBody>
      </p:sp>
      <p:sp>
        <p:nvSpPr>
          <p:cNvPr id="8" name="Rectangle 7"/>
          <p:cNvSpPr/>
          <p:nvPr/>
        </p:nvSpPr>
        <p:spPr>
          <a:xfrm>
            <a:off x="4444762" y="4246255"/>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640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There are no more viable paths</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45" y="2995007"/>
            <a:ext cx="2346964" cy="2522225"/>
          </a:xfrm>
          <a:prstGeom prst="rect">
            <a:avLst/>
          </a:prstGeom>
        </p:spPr>
      </p:pic>
      <p:sp>
        <p:nvSpPr>
          <p:cNvPr id="3" name="Rectangle 2"/>
          <p:cNvSpPr/>
          <p:nvPr/>
        </p:nvSpPr>
        <p:spPr>
          <a:xfrm>
            <a:off x="5436096" y="5298477"/>
            <a:ext cx="2560700" cy="523220"/>
          </a:xfrm>
          <a:prstGeom prst="rect">
            <a:avLst/>
          </a:prstGeom>
        </p:spPr>
        <p:txBody>
          <a:bodyPr wrap="square">
            <a:spAutoFit/>
          </a:bodyPr>
          <a:lstStyle/>
          <a:p>
            <a:r>
              <a:rPr lang="en-US" sz="2800" dirty="0" smtClean="0">
                <a:solidFill>
                  <a:prstClr val="black"/>
                </a:solidFill>
              </a:rPr>
              <a:t>5.1 + 2.1</a:t>
            </a:r>
            <a:endParaRPr lang="en-CA" sz="2800" dirty="0"/>
          </a:p>
        </p:txBody>
      </p:sp>
    </p:spTree>
    <p:extLst>
      <p:ext uri="{BB962C8B-B14F-4D97-AF65-F5344CB8AC3E}">
        <p14:creationId xmlns:p14="http://schemas.microsoft.com/office/powerpoint/2010/main" val="2922791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There are no more viable paths</a:t>
            </a:r>
          </a:p>
          <a:p>
            <a:pPr lvl="1"/>
            <a:r>
              <a:rPr lang="en-US" dirty="0" smtClean="0">
                <a:solidFill>
                  <a:prstClr val="black"/>
                </a:solidFill>
                <a:latin typeface="Arial" charset="0"/>
                <a:cs typeface="Arial" charset="0"/>
              </a:rPr>
              <a:t>The maximum flow found is 7.2</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879" y="2995007"/>
            <a:ext cx="2339895" cy="2522225"/>
          </a:xfrm>
          <a:prstGeom prst="rect">
            <a:avLst/>
          </a:prstGeom>
        </p:spPr>
      </p:pic>
      <p:sp>
        <p:nvSpPr>
          <p:cNvPr id="3" name="Rectangle 2"/>
          <p:cNvSpPr/>
          <p:nvPr/>
        </p:nvSpPr>
        <p:spPr>
          <a:xfrm>
            <a:off x="5436096" y="5298477"/>
            <a:ext cx="2560700" cy="523220"/>
          </a:xfrm>
          <a:prstGeom prst="rect">
            <a:avLst/>
          </a:prstGeom>
        </p:spPr>
        <p:txBody>
          <a:bodyPr wrap="square">
            <a:spAutoFit/>
          </a:bodyPr>
          <a:lstStyle/>
          <a:p>
            <a:r>
              <a:rPr lang="en-US" sz="2800" dirty="0" smtClean="0">
                <a:solidFill>
                  <a:prstClr val="black"/>
                </a:solidFill>
              </a:rPr>
              <a:t>5.1 + 2.1 = 7.2</a:t>
            </a:r>
            <a:endParaRPr lang="en-CA" sz="2800" dirty="0"/>
          </a:p>
        </p:txBody>
      </p:sp>
    </p:spTree>
    <p:extLst>
      <p:ext uri="{BB962C8B-B14F-4D97-AF65-F5344CB8AC3E}">
        <p14:creationId xmlns:p14="http://schemas.microsoft.com/office/powerpoint/2010/main" val="1196873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There are no more viable paths</a:t>
            </a:r>
          </a:p>
          <a:p>
            <a:pPr lvl="1"/>
            <a:r>
              <a:rPr lang="en-US" dirty="0" smtClean="0">
                <a:solidFill>
                  <a:prstClr val="black"/>
                </a:solidFill>
                <a:latin typeface="Arial" charset="0"/>
                <a:cs typeface="Arial" charset="0"/>
              </a:rPr>
              <a:t>The maximum flow found is 7.2</a:t>
            </a:r>
          </a:p>
          <a:p>
            <a:pPr lvl="1"/>
            <a:r>
              <a:rPr lang="en-US" dirty="0" smtClean="0">
                <a:solidFill>
                  <a:prstClr val="black"/>
                </a:solidFill>
                <a:latin typeface="Arial" charset="0"/>
                <a:cs typeface="Arial" charset="0"/>
              </a:rPr>
              <a:t>This is less than the optimal flow we found visually: 9.1</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dirty="0"/>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879" y="2995007"/>
            <a:ext cx="2339895" cy="25222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451" y="2822873"/>
            <a:ext cx="2346965" cy="2705105"/>
          </a:xfrm>
          <a:prstGeom prst="rect">
            <a:avLst/>
          </a:prstGeom>
        </p:spPr>
      </p:pic>
    </p:spTree>
    <p:extLst>
      <p:ext uri="{BB962C8B-B14F-4D97-AF65-F5344CB8AC3E}">
        <p14:creationId xmlns:p14="http://schemas.microsoft.com/office/powerpoint/2010/main" val="3402838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To get from the current state to the optimal state:</a:t>
            </a:r>
          </a:p>
          <a:p>
            <a:pPr lvl="1"/>
            <a:r>
              <a:rPr lang="en-US" dirty="0" smtClean="0">
                <a:solidFill>
                  <a:prstClr val="black"/>
                </a:solidFill>
                <a:latin typeface="Arial" charset="0"/>
                <a:cs typeface="Arial" charset="0"/>
              </a:rPr>
              <a:t>We must reduce the flow through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B</a:t>
            </a:r>
            <a:endParaRPr lang="en-US"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This allows us to both</a:t>
            </a:r>
          </a:p>
          <a:p>
            <a:pPr lvl="2"/>
            <a:r>
              <a:rPr lang="en-US" dirty="0" smtClean="0">
                <a:solidFill>
                  <a:prstClr val="black"/>
                </a:solidFill>
                <a:latin typeface="Arial" charset="0"/>
                <a:cs typeface="Arial" charset="0"/>
              </a:rPr>
              <a:t>Increase the flow through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smtClean="0">
              <a:solidFill>
                <a:prstClr val="black"/>
              </a:solidFill>
              <a:latin typeface="Arial" charset="0"/>
              <a:cs typeface="Arial" charset="0"/>
            </a:endParaRPr>
          </a:p>
          <a:p>
            <a:pPr lvl="2"/>
            <a:r>
              <a:rPr lang="en-US" dirty="0" smtClean="0">
                <a:solidFill>
                  <a:prstClr val="black"/>
                </a:solidFill>
                <a:latin typeface="Arial" charset="0"/>
                <a:cs typeface="Arial" charset="0"/>
              </a:rPr>
              <a:t>Allow flow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 to</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continue through </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smtClean="0">
              <a:solidFill>
                <a:prstClr val="black"/>
              </a:solidFill>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dirty="0"/>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879" y="2995007"/>
            <a:ext cx="2339895" cy="25222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451" y="2822873"/>
            <a:ext cx="2346965" cy="2705105"/>
          </a:xfrm>
          <a:prstGeom prst="rect">
            <a:avLst/>
          </a:prstGeom>
        </p:spPr>
      </p:pic>
    </p:spTree>
    <p:extLst>
      <p:ext uri="{BB962C8B-B14F-4D97-AF65-F5344CB8AC3E}">
        <p14:creationId xmlns:p14="http://schemas.microsoft.com/office/powerpoint/2010/main" val="4147840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Ford-Fulkerson </a:t>
            </a:r>
            <a:r>
              <a:rPr lang="en-US" dirty="0" smtClean="0">
                <a:latin typeface="Arial" charset="0"/>
                <a:cs typeface="Arial" charset="0"/>
              </a:rPr>
              <a:t>method</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Ford and Fulkerson proposed </a:t>
            </a:r>
            <a:r>
              <a:rPr lang="en-US" dirty="0" smtClean="0">
                <a:latin typeface="Arial" charset="0"/>
                <a:cs typeface="Arial" charset="0"/>
              </a:rPr>
              <a:t>a method or approach to </a:t>
            </a:r>
            <a:r>
              <a:rPr lang="en-US" dirty="0" smtClean="0">
                <a:latin typeface="Arial" charset="0"/>
                <a:cs typeface="Arial" charset="0"/>
              </a:rPr>
              <a:t>find</a:t>
            </a:r>
            <a:br>
              <a:rPr lang="en-US" dirty="0" smtClean="0">
                <a:latin typeface="Arial" charset="0"/>
                <a:cs typeface="Arial" charset="0"/>
              </a:rPr>
            </a:br>
            <a:r>
              <a:rPr lang="en-US" dirty="0" smtClean="0">
                <a:latin typeface="Arial" charset="0"/>
                <a:cs typeface="Arial" charset="0"/>
              </a:rPr>
              <a:t>the maximum flow algorithmically</a:t>
            </a:r>
          </a:p>
          <a:p>
            <a:pPr lvl="1"/>
            <a:r>
              <a:rPr lang="en-US" dirty="0" smtClean="0">
                <a:solidFill>
                  <a:prstClr val="black"/>
                </a:solidFill>
                <a:latin typeface="Arial" charset="0"/>
                <a:cs typeface="Arial" charset="0"/>
              </a:rPr>
              <a:t>Create a new </a:t>
            </a:r>
            <a:r>
              <a:rPr lang="en-US" i="1" dirty="0" smtClean="0">
                <a:solidFill>
                  <a:prstClr val="black"/>
                </a:solidFill>
                <a:latin typeface="Arial" charset="0"/>
                <a:cs typeface="Arial" charset="0"/>
              </a:rPr>
              <a:t>complete</a:t>
            </a:r>
            <a:r>
              <a:rPr lang="en-US" dirty="0" smtClean="0">
                <a:solidFill>
                  <a:prstClr val="black"/>
                </a:solidFill>
                <a:latin typeface="Arial" charset="0"/>
                <a:cs typeface="Arial" charset="0"/>
              </a:rPr>
              <a:t> directed graph:</a:t>
            </a:r>
          </a:p>
          <a:p>
            <a:pPr lvl="2"/>
            <a:r>
              <a:rPr lang="en-US" dirty="0" smtClean="0">
                <a:solidFill>
                  <a:prstClr val="black"/>
                </a:solidFill>
                <a:latin typeface="Arial" charset="0"/>
                <a:cs typeface="Arial" charset="0"/>
              </a:rPr>
              <a:t>This residual graph is a copy of the original graph with all other edges zero</a:t>
            </a:r>
            <a:endParaRPr lang="en-US" dirty="0" smtClean="0">
              <a:latin typeface="Arial" charset="0"/>
              <a:cs typeface="Arial" charset="0"/>
            </a:endParaRPr>
          </a:p>
          <a:p>
            <a:pPr lvl="1"/>
            <a:r>
              <a:rPr lang="en-US" dirty="0" smtClean="0">
                <a:solidFill>
                  <a:prstClr val="black"/>
                </a:solidFill>
                <a:latin typeface="Arial" charset="0"/>
                <a:cs typeface="Arial" charset="0"/>
              </a:rPr>
              <a:t>Now iterate:</a:t>
            </a:r>
            <a:endParaRPr lang="en-US" dirty="0">
              <a:solidFill>
                <a:prstClr val="black"/>
              </a:solidFill>
              <a:latin typeface="Arial" charset="0"/>
              <a:cs typeface="Arial" charset="0"/>
            </a:endParaRPr>
          </a:p>
          <a:p>
            <a:pPr lvl="2"/>
            <a:r>
              <a:rPr lang="en-US" dirty="0" smtClean="0">
                <a:solidFill>
                  <a:prstClr val="black"/>
                </a:solidFill>
                <a:latin typeface="Arial" charset="0"/>
                <a:cs typeface="Arial" charset="0"/>
              </a:rPr>
              <a:t>Find a simple source-to-sink path in the residual graph</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	with all non-zero weighted edges</a:t>
            </a:r>
            <a:endParaRPr lang="en-US" dirty="0">
              <a:solidFill>
                <a:prstClr val="black"/>
              </a:solidFill>
              <a:latin typeface="Arial" charset="0"/>
              <a:cs typeface="Arial" charset="0"/>
            </a:endParaRPr>
          </a:p>
          <a:p>
            <a:pPr lvl="3"/>
            <a:r>
              <a:rPr lang="en-US" dirty="0" smtClean="0">
                <a:solidFill>
                  <a:prstClr val="black"/>
                </a:solidFill>
                <a:latin typeface="Arial" charset="0"/>
                <a:cs typeface="Arial" charset="0"/>
              </a:rPr>
              <a:t>Let </a:t>
            </a:r>
            <a:r>
              <a:rPr lang="en-US" i="1" dirty="0" smtClean="0">
                <a:solidFill>
                  <a:prstClr val="black"/>
                </a:solidFill>
                <a:latin typeface="Georgia" panose="02040502050405020303" pitchFamily="18" charset="0"/>
                <a:cs typeface="Arial" charset="0"/>
              </a:rPr>
              <a:t>c</a:t>
            </a:r>
            <a:r>
              <a:rPr lang="en-US" dirty="0" smtClean="0">
                <a:solidFill>
                  <a:prstClr val="black"/>
                </a:solidFill>
                <a:latin typeface="Arial" charset="0"/>
                <a:cs typeface="Arial" charset="0"/>
              </a:rPr>
              <a:t> be the minimum weight along this path</a:t>
            </a:r>
          </a:p>
          <a:p>
            <a:pPr lvl="2"/>
            <a:r>
              <a:rPr lang="en-US" dirty="0" smtClean="0">
                <a:solidFill>
                  <a:prstClr val="black"/>
                </a:solidFill>
                <a:latin typeface="Arial" charset="0"/>
                <a:cs typeface="Arial" charset="0"/>
              </a:rPr>
              <a:t>In the residual graph,</a:t>
            </a:r>
          </a:p>
          <a:p>
            <a:pPr marL="914400" lvl="2"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subtract </a:t>
            </a:r>
            <a:r>
              <a:rPr lang="en-US" i="1" dirty="0">
                <a:solidFill>
                  <a:prstClr val="black"/>
                </a:solidFill>
                <a:latin typeface="Georgia" panose="02040502050405020303" pitchFamily="18" charset="0"/>
                <a:cs typeface="Arial" charset="0"/>
              </a:rPr>
              <a:t>c</a:t>
            </a:r>
            <a:r>
              <a:rPr lang="en-US" dirty="0" smtClean="0">
                <a:solidFill>
                  <a:prstClr val="black"/>
                </a:solidFill>
                <a:latin typeface="Arial" charset="0"/>
                <a:cs typeface="Arial" charset="0"/>
              </a:rPr>
              <a:t> to each edge in the direction of the path</a:t>
            </a:r>
          </a:p>
          <a:p>
            <a:pPr marL="914400" lvl="2"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add </a:t>
            </a:r>
            <a:r>
              <a:rPr lang="en-US" i="1" dirty="0" smtClean="0">
                <a:solidFill>
                  <a:prstClr val="black"/>
                </a:solidFill>
                <a:latin typeface="Georgia" panose="02040502050405020303" pitchFamily="18" charset="0"/>
                <a:cs typeface="Arial" charset="0"/>
              </a:rPr>
              <a:t>c</a:t>
            </a:r>
            <a:r>
              <a:rPr lang="en-US" dirty="0" smtClean="0">
                <a:solidFill>
                  <a:prstClr val="black"/>
                </a:solidFill>
                <a:latin typeface="Arial" charset="0"/>
                <a:cs typeface="Arial" charset="0"/>
              </a:rPr>
              <a:t> to each edge in the opposite direction of the path</a:t>
            </a:r>
          </a:p>
          <a:p>
            <a:pPr lvl="1"/>
            <a:r>
              <a:rPr lang="en-US" dirty="0" smtClean="0">
                <a:solidFill>
                  <a:prstClr val="black"/>
                </a:solidFill>
                <a:latin typeface="Arial" charset="0"/>
                <a:cs typeface="Arial" charset="0"/>
              </a:rPr>
              <a:t>The flow along each edge contributing to the maximum flow can be found by subtracting the corresponding weight of the residue graph from any edge in the original graph</a:t>
            </a:r>
          </a:p>
          <a:p>
            <a:pPr lvl="2"/>
            <a:r>
              <a:rPr lang="en-US" dirty="0" smtClean="0">
                <a:solidFill>
                  <a:prstClr val="black"/>
                </a:solidFill>
                <a:latin typeface="Arial" charset="0"/>
                <a:cs typeface="Arial" charset="0"/>
              </a:rPr>
              <a:t>Any edges with a negative difference are set to zero</a:t>
            </a:r>
          </a:p>
          <a:p>
            <a:pPr lvl="1"/>
            <a:r>
              <a:rPr lang="en-US" dirty="0" smtClean="0">
                <a:solidFill>
                  <a:prstClr val="black"/>
                </a:solidFill>
                <a:latin typeface="Arial" charset="0"/>
                <a:cs typeface="Arial" charset="0"/>
              </a:rPr>
              <a:t>The sum of the edges leading out of the source or entering the sink also equals the flow</a:t>
            </a:r>
            <a:endParaRPr lang="en-US" dirty="0">
              <a:solidFill>
                <a:prstClr val="black"/>
              </a:solidFill>
              <a:latin typeface="Arial" charset="0"/>
              <a:cs typeface="Arial" charset="0"/>
            </a:endParaRPr>
          </a:p>
          <a:p>
            <a:pPr marL="914400" lvl="2" indent="0">
              <a:buNone/>
            </a:pPr>
            <a:endParaRPr lang="en-US" dirty="0" smtClean="0">
              <a:solidFill>
                <a:prstClr val="black"/>
              </a:solidFill>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299074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Problems</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There are issues with the Ford-Fulkerson </a:t>
            </a:r>
            <a:r>
              <a:rPr lang="en-US" dirty="0" smtClean="0">
                <a:latin typeface="Arial" charset="0"/>
                <a:cs typeface="Arial" charset="0"/>
              </a:rPr>
              <a:t>method </a:t>
            </a:r>
            <a:r>
              <a:rPr lang="en-US" dirty="0" smtClean="0">
                <a:latin typeface="Arial" charset="0"/>
                <a:cs typeface="Arial" charset="0"/>
              </a:rPr>
              <a:t>as stated:</a:t>
            </a:r>
          </a:p>
          <a:p>
            <a:pPr lvl="1"/>
            <a:r>
              <a:rPr lang="en-US" dirty="0" smtClean="0">
                <a:solidFill>
                  <a:prstClr val="black"/>
                </a:solidFill>
                <a:latin typeface="Arial" charset="0"/>
                <a:cs typeface="Arial" charset="0"/>
              </a:rPr>
              <a:t>The algorithm for finding the next path is not described</a:t>
            </a:r>
          </a:p>
          <a:p>
            <a:pPr lvl="2"/>
            <a:r>
              <a:rPr lang="en-US" dirty="0" smtClean="0">
                <a:solidFill>
                  <a:prstClr val="black"/>
                </a:solidFill>
                <a:latin typeface="Arial" charset="0"/>
                <a:cs typeface="Arial" charset="0"/>
              </a:rPr>
              <a:t>A poor choice of the next path can lead to sub-optimal results</a:t>
            </a:r>
          </a:p>
          <a:p>
            <a:pPr lvl="1"/>
            <a:r>
              <a:rPr lang="en-US" dirty="0" smtClean="0">
                <a:solidFill>
                  <a:prstClr val="black"/>
                </a:solidFill>
                <a:latin typeface="Arial" charset="0"/>
                <a:cs typeface="Arial" charset="0"/>
              </a:rPr>
              <a:t>If </a:t>
            </a:r>
            <a:r>
              <a:rPr lang="en-US" dirty="0" smtClean="0">
                <a:solidFill>
                  <a:prstClr val="black"/>
                </a:solidFill>
                <a:latin typeface="Arial" charset="0"/>
                <a:cs typeface="Arial" charset="0"/>
              </a:rPr>
              <a:t>all the edges are integers,</a:t>
            </a:r>
          </a:p>
          <a:p>
            <a:pPr marL="457200" lvl="1"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the run-time can still be exceptionally slow </a:t>
            </a:r>
          </a:p>
          <a:p>
            <a:pPr lvl="2"/>
            <a:r>
              <a:rPr lang="en-US" dirty="0" smtClean="0">
                <a:solidFill>
                  <a:prstClr val="black"/>
                </a:solidFill>
                <a:latin typeface="Arial" charset="0"/>
                <a:cs typeface="Arial" charset="0"/>
              </a:rPr>
              <a:t>If </a:t>
            </a:r>
            <a:r>
              <a:rPr lang="en-US" i="1" dirty="0" smtClean="0">
                <a:solidFill>
                  <a:prstClr val="black"/>
                </a:solidFill>
                <a:latin typeface="Georgia" panose="02040502050405020303" pitchFamily="18" charset="0"/>
                <a:cs typeface="Arial" charset="0"/>
              </a:rPr>
              <a:t>f</a:t>
            </a:r>
            <a:r>
              <a:rPr lang="en-US" dirty="0" smtClean="0">
                <a:solidFill>
                  <a:prstClr val="black"/>
                </a:solidFill>
                <a:latin typeface="Arial" charset="0"/>
                <a:cs typeface="Arial" charset="0"/>
              </a:rPr>
              <a:t> is the maximum flow, the run time is </a:t>
            </a:r>
            <a:r>
              <a:rPr lang="en-US" dirty="0" smtClean="0">
                <a:solidFill>
                  <a:prstClr val="black"/>
                </a:solidFill>
                <a:latin typeface="Times New Roman" panose="02020603050405020304" pitchFamily="18" charset="0"/>
                <a:cs typeface="Times New Roman" panose="02020603050405020304" pitchFamily="18" charset="0"/>
              </a:rPr>
              <a:t>O(|</a:t>
            </a:r>
            <a:r>
              <a:rPr lang="en-US" i="1" dirty="0" smtClean="0">
                <a:solidFill>
                  <a:prstClr val="black"/>
                </a:solidFill>
                <a:latin typeface="Times New Roman" panose="02020603050405020304" pitchFamily="18" charset="0"/>
                <a:cs typeface="Times New Roman" panose="02020603050405020304" pitchFamily="18" charset="0"/>
              </a:rPr>
              <a:t>E</a:t>
            </a:r>
            <a:r>
              <a:rPr lang="en-US" dirty="0" smtClean="0">
                <a:solidFill>
                  <a:prstClr val="black"/>
                </a:solidFill>
                <a:latin typeface="Times New Roman" panose="02020603050405020304" pitchFamily="18" charset="0"/>
                <a:cs typeface="Times New Roman" panose="02020603050405020304" pitchFamily="18" charset="0"/>
              </a:rPr>
              <a:t>| </a:t>
            </a:r>
            <a:r>
              <a:rPr lang="en-US" i="1" dirty="0" smtClean="0">
                <a:solidFill>
                  <a:prstClr val="black"/>
                </a:solidFill>
                <a:latin typeface="Times New Roman" panose="02020603050405020304" pitchFamily="18" charset="0"/>
                <a:cs typeface="Times New Roman" panose="02020603050405020304" pitchFamily="18" charset="0"/>
              </a:rPr>
              <a:t>f </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lvl="1"/>
            <a:r>
              <a:rPr lang="en-US" dirty="0" smtClean="0">
                <a:solidFill>
                  <a:prstClr val="black"/>
                </a:solidFill>
                <a:latin typeface="Arial" charset="0"/>
                <a:cs typeface="Arial" charset="0"/>
              </a:rPr>
              <a:t>If the edges are real numbers,</a:t>
            </a:r>
          </a:p>
          <a:p>
            <a:pPr marL="457200" lvl="1" indent="0">
              <a:buNone/>
            </a:pPr>
            <a:r>
              <a:rPr lang="en-US" dirty="0" smtClean="0">
                <a:solidFill>
                  <a:prstClr val="black"/>
                </a:solidFill>
                <a:latin typeface="Arial" charset="0"/>
                <a:cs typeface="Arial" charset="0"/>
              </a:rPr>
              <a:t>	the algorithm may never terminate, and</a:t>
            </a:r>
          </a:p>
          <a:p>
            <a:pPr marL="457200" lvl="1"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if it doesn’t terminate,</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		it may not even be converging to an optimal solution</a:t>
            </a:r>
          </a:p>
          <a:p>
            <a:pPr lvl="1"/>
            <a:endParaRPr lang="en-US"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If you are interested, you can view </a:t>
            </a:r>
            <a:r>
              <a:rPr lang="en-CA" dirty="0"/>
              <a:t>Uri Zwick’s</a:t>
            </a:r>
            <a:r>
              <a:rPr lang="en-US" dirty="0" smtClean="0">
                <a:solidFill>
                  <a:prstClr val="black"/>
                </a:solidFill>
                <a:latin typeface="Arial" charset="0"/>
                <a:cs typeface="Arial" charset="0"/>
              </a:rPr>
              <a:t> pathological case here:</a:t>
            </a:r>
          </a:p>
          <a:p>
            <a:pPr marL="857250" lvl="2" indent="0">
              <a:buNone/>
            </a:pPr>
            <a:r>
              <a:rPr lang="en-US" sz="1800" dirty="0">
                <a:solidFill>
                  <a:prstClr val="black"/>
                </a:solidFill>
                <a:latin typeface="Arial" charset="0"/>
                <a:cs typeface="Arial" charset="0"/>
                <a:hlinkClick r:id="rId3"/>
              </a:rPr>
              <a:t>https://</a:t>
            </a:r>
            <a:r>
              <a:rPr lang="en-US" sz="1800" dirty="0" smtClean="0">
                <a:solidFill>
                  <a:prstClr val="black"/>
                </a:solidFill>
                <a:latin typeface="Arial" charset="0"/>
                <a:cs typeface="Arial" charset="0"/>
                <a:hlinkClick r:id="rId3"/>
              </a:rPr>
              <a:t>jeffe.cs.illinois.edu/teaching/algorithms/book/10-maxflow.pdf</a:t>
            </a:r>
            <a:r>
              <a:rPr lang="en-US" sz="1800" dirty="0" smtClean="0">
                <a:solidFill>
                  <a:prstClr val="black"/>
                </a:solidFill>
                <a:latin typeface="Arial" charset="0"/>
                <a:cs typeface="Arial" charset="0"/>
              </a:rPr>
              <a:t> </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301152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smtClean="0"/>
              <a:t>Edmonds-Karp/</a:t>
            </a:r>
            <a:r>
              <a:rPr lang="en-CA" dirty="0" err="1" smtClean="0"/>
              <a:t>Dinitz</a:t>
            </a:r>
            <a:r>
              <a:rPr lang="en-CA" dirty="0" smtClean="0"/>
              <a:t> </a:t>
            </a:r>
            <a:r>
              <a:rPr lang="en-CA" dirty="0"/>
              <a:t>algorithm</a:t>
            </a:r>
          </a:p>
        </p:txBody>
      </p:sp>
      <p:sp>
        <p:nvSpPr>
          <p:cNvPr id="7171" name="Rectangle 3"/>
          <p:cNvSpPr>
            <a:spLocks noGrp="1" noChangeArrowheads="1"/>
          </p:cNvSpPr>
          <p:nvPr>
            <p:ph type="body" idx="1"/>
          </p:nvPr>
        </p:nvSpPr>
        <p:spPr/>
        <p:txBody>
          <a:bodyPr/>
          <a:lstStyle/>
          <a:p>
            <a:pPr>
              <a:buNone/>
            </a:pPr>
            <a:r>
              <a:rPr lang="en-US" dirty="0" smtClean="0">
                <a:latin typeface="Arial" charset="0"/>
                <a:cs typeface="Arial" charset="0"/>
              </a:rPr>
              <a:t>	Edmonds, Karp and </a:t>
            </a:r>
            <a:r>
              <a:rPr lang="en-CA" dirty="0" err="1" smtClean="0"/>
              <a:t>Dinitz</a:t>
            </a:r>
            <a:r>
              <a:rPr lang="en-CA" dirty="0" smtClean="0"/>
              <a:t> </a:t>
            </a:r>
            <a:r>
              <a:rPr lang="en-US" dirty="0" smtClean="0">
                <a:latin typeface="Arial" charset="0"/>
                <a:cs typeface="Arial" charset="0"/>
              </a:rPr>
              <a:t>proposed an approach to find</a:t>
            </a:r>
            <a:br>
              <a:rPr lang="en-US" dirty="0" smtClean="0">
                <a:latin typeface="Arial" charset="0"/>
                <a:cs typeface="Arial" charset="0"/>
              </a:rPr>
            </a:br>
            <a:r>
              <a:rPr lang="en-US" dirty="0" smtClean="0">
                <a:latin typeface="Arial" charset="0"/>
                <a:cs typeface="Arial" charset="0"/>
              </a:rPr>
              <a:t>the maximum flow algorithmically</a:t>
            </a:r>
          </a:p>
          <a:p>
            <a:pPr lvl="1"/>
            <a:r>
              <a:rPr lang="en-US" dirty="0" smtClean="0">
                <a:solidFill>
                  <a:prstClr val="black"/>
                </a:solidFill>
                <a:latin typeface="Arial" charset="0"/>
                <a:cs typeface="Arial" charset="0"/>
              </a:rPr>
              <a:t>Edmonds and Karp showed always using</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a simple source-to-sink </a:t>
            </a:r>
            <a:r>
              <a:rPr lang="en-US" dirty="0">
                <a:solidFill>
                  <a:prstClr val="black"/>
                </a:solidFill>
                <a:latin typeface="Arial" charset="0"/>
                <a:cs typeface="Arial" charset="0"/>
              </a:rPr>
              <a:t>path </a:t>
            </a:r>
            <a:r>
              <a:rPr lang="en-US" dirty="0" smtClean="0">
                <a:solidFill>
                  <a:prstClr val="black"/>
                </a:solidFill>
                <a:latin typeface="Arial" charset="0"/>
                <a:cs typeface="Arial" charset="0"/>
              </a:rPr>
              <a:t>with a</a:t>
            </a:r>
          </a:p>
          <a:p>
            <a:pPr lvl="2"/>
            <a:r>
              <a:rPr lang="en-US" dirty="0" smtClean="0">
                <a:solidFill>
                  <a:prstClr val="black"/>
                </a:solidFill>
                <a:latin typeface="Arial" charset="0"/>
                <a:cs typeface="Arial" charset="0"/>
              </a:rPr>
              <a:t>non-zero </a:t>
            </a:r>
            <a:r>
              <a:rPr lang="en-US" dirty="0">
                <a:solidFill>
                  <a:prstClr val="black"/>
                </a:solidFill>
                <a:latin typeface="Arial" charset="0"/>
                <a:cs typeface="Arial" charset="0"/>
              </a:rPr>
              <a:t>minimum </a:t>
            </a:r>
            <a:r>
              <a:rPr lang="en-US" dirty="0" smtClean="0">
                <a:solidFill>
                  <a:prstClr val="black"/>
                </a:solidFill>
                <a:latin typeface="Arial" charset="0"/>
                <a:cs typeface="Arial" charset="0"/>
              </a:rPr>
              <a:t>weight, and</a:t>
            </a:r>
          </a:p>
          <a:p>
            <a:pPr lvl="2"/>
            <a:r>
              <a:rPr lang="en-US" dirty="0" smtClean="0">
                <a:solidFill>
                  <a:prstClr val="black"/>
                </a:solidFill>
                <a:latin typeface="Arial" charset="0"/>
                <a:cs typeface="Arial" charset="0"/>
              </a:rPr>
              <a:t>minimum path length</a:t>
            </a:r>
          </a:p>
          <a:p>
            <a:pPr marL="457200" lvl="1"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    guarantees a polynomial run time even with real weights</a:t>
            </a:r>
          </a:p>
          <a:p>
            <a:pPr lvl="2"/>
            <a:r>
              <a:rPr lang="en-US" dirty="0" smtClean="0"/>
              <a:t>The run time is </a:t>
            </a:r>
            <a:r>
              <a:rPr lang="en-US" dirty="0" smtClean="0">
                <a:latin typeface="Times New Roman" panose="02020603050405020304" pitchFamily="18" charset="0"/>
                <a:cs typeface="Times New Roman" panose="02020603050405020304" pitchFamily="18" charset="0"/>
              </a:rPr>
              <a:t>O(|</a:t>
            </a:r>
            <a:r>
              <a:rPr lang="en-US" i="1"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t>
            </a:r>
          </a:p>
          <a:p>
            <a:pPr lvl="1"/>
            <a:r>
              <a:rPr lang="en-US" dirty="0" smtClean="0"/>
              <a:t>Such a shortest path may be found with a breadth-first traversal</a:t>
            </a:r>
          </a:p>
          <a:p>
            <a:pPr lvl="2"/>
            <a:r>
              <a:rPr lang="en-US" dirty="0" smtClean="0"/>
              <a:t>Place the source node and continue until the sink is put into the queue</a:t>
            </a:r>
            <a:endParaRPr lang="en-US" dirty="0"/>
          </a:p>
          <a:p>
            <a:pPr lvl="1"/>
            <a:r>
              <a:rPr lang="en-CA" dirty="0" err="1" smtClean="0"/>
              <a:t>Dinitz’s</a:t>
            </a:r>
            <a:r>
              <a:rPr lang="en-CA" dirty="0" smtClean="0"/>
              <a:t> algorithm </a:t>
            </a:r>
            <a:r>
              <a:rPr lang="en-US" dirty="0" smtClean="0"/>
              <a:t>provides additional optimizations</a:t>
            </a:r>
          </a:p>
          <a:p>
            <a:pPr lvl="2"/>
            <a:r>
              <a:rPr lang="en-US" dirty="0"/>
              <a:t>The run time is </a:t>
            </a:r>
            <a:r>
              <a:rPr lang="en-US" dirty="0">
                <a:latin typeface="Times New Roman" panose="02020603050405020304" pitchFamily="18" charset="0"/>
                <a:cs typeface="Times New Roman" panose="02020603050405020304" pitchFamily="18" charset="0"/>
              </a:rPr>
              <a:t>O(|</a:t>
            </a:r>
            <a:r>
              <a:rPr lang="en-US" i="1"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2"/>
            <a:r>
              <a:rPr lang="en-US" dirty="0" smtClean="0">
                <a:solidFill>
                  <a:prstClr val="black"/>
                </a:solidFill>
                <a:latin typeface="Arial" charset="0"/>
                <a:cs typeface="Arial" charset="0"/>
              </a:rPr>
              <a:t>Called “</a:t>
            </a:r>
            <a:r>
              <a:rPr lang="en-CA" dirty="0" err="1" smtClean="0"/>
              <a:t>Dinic’s</a:t>
            </a:r>
            <a:r>
              <a:rPr lang="en-CA" dirty="0" smtClean="0"/>
              <a:t>”</a:t>
            </a:r>
            <a:r>
              <a:rPr lang="en-CA" dirty="0"/>
              <a:t> </a:t>
            </a:r>
            <a:r>
              <a:rPr lang="en-CA" dirty="0" smtClean="0"/>
              <a:t>algorithm due to a typo</a:t>
            </a:r>
            <a:r>
              <a:rPr lang="en-CA" dirty="0" smtClean="0"/>
              <a:t>…</a:t>
            </a:r>
          </a:p>
          <a:p>
            <a:pPr lvl="2"/>
            <a:r>
              <a:rPr lang="en-US" dirty="0" smtClean="0"/>
              <a:t>He solved this problem as an </a:t>
            </a:r>
            <a:r>
              <a:rPr lang="en-CA" dirty="0" smtClean="0"/>
              <a:t>exercise given in an algorithms course taught by Adelson-</a:t>
            </a:r>
            <a:r>
              <a:rPr lang="en-CA" dirty="0" err="1" smtClean="0"/>
              <a:t>Velsky</a:t>
            </a:r>
            <a:r>
              <a:rPr lang="en-CA" dirty="0" smtClean="0"/>
              <a:t> who, together with Landis, defined AVL trees</a:t>
            </a:r>
            <a:endParaRPr lang="en-CA" dirty="0" smtClean="0"/>
          </a:p>
          <a:p>
            <a:pPr lvl="2"/>
            <a:endParaRPr lang="en-US" dirty="0" smtClean="0">
              <a:solidFill>
                <a:prstClr val="black"/>
              </a:solidFill>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71575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latin typeface="Arial" charset="0"/>
                <a:cs typeface="Arial" charset="0"/>
              </a:rPr>
              <a:t>Outline</a:t>
            </a:r>
            <a:endParaRPr lang="en-US" sz="4400" smtClean="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topic will:</a:t>
            </a:r>
          </a:p>
          <a:p>
            <a:pPr lvl="1"/>
            <a:r>
              <a:rPr lang="en-US" dirty="0" smtClean="0">
                <a:latin typeface="Arial" charset="0"/>
                <a:cs typeface="Arial" charset="0"/>
              </a:rPr>
              <a:t>Define the maximum flow problem</a:t>
            </a:r>
          </a:p>
          <a:p>
            <a:pPr lvl="1"/>
            <a:r>
              <a:rPr lang="en-US" dirty="0" smtClean="0">
                <a:latin typeface="Arial" charset="0"/>
                <a:cs typeface="Arial" charset="0"/>
              </a:rPr>
              <a:t>Look at an example</a:t>
            </a:r>
          </a:p>
          <a:p>
            <a:pPr lvl="1"/>
            <a:r>
              <a:rPr lang="en-US" dirty="0" smtClean="0">
                <a:latin typeface="Arial" charset="0"/>
                <a:cs typeface="Arial" charset="0"/>
              </a:rPr>
              <a:t>Describe two algorithms that solve this problem:</a:t>
            </a:r>
          </a:p>
          <a:p>
            <a:pPr lvl="2"/>
            <a:r>
              <a:rPr lang="en-CA" dirty="0"/>
              <a:t>Ford-Fulkerson </a:t>
            </a:r>
            <a:r>
              <a:rPr lang="en-CA" dirty="0" smtClean="0"/>
              <a:t>method</a:t>
            </a:r>
            <a:endParaRPr lang="en-CA" dirty="0" smtClean="0"/>
          </a:p>
          <a:p>
            <a:pPr lvl="2"/>
            <a:r>
              <a:rPr lang="en-US" dirty="0">
                <a:latin typeface="Arial" charset="0"/>
                <a:cs typeface="Arial" charset="0"/>
              </a:rPr>
              <a:t>Edmonds–Karp </a:t>
            </a:r>
            <a:r>
              <a:rPr lang="en-US" dirty="0" smtClean="0">
                <a:latin typeface="Arial" charset="0"/>
                <a:cs typeface="Arial" charset="0"/>
              </a:rPr>
              <a:t>algorithm</a:t>
            </a: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smtClean="0"/>
              <a:t>Breadth-first traversals</a:t>
            </a:r>
            <a:endParaRPr lang="en-CA" dirty="0"/>
          </a:p>
        </p:txBody>
      </p:sp>
      <p:sp>
        <p:nvSpPr>
          <p:cNvPr id="7171" name="Rectangle 3"/>
          <p:cNvSpPr>
            <a:spLocks noGrp="1" noChangeArrowheads="1"/>
          </p:cNvSpPr>
          <p:nvPr>
            <p:ph type="body" idx="1"/>
          </p:nvPr>
        </p:nvSpPr>
        <p:spPr>
          <a:xfrm>
            <a:off x="457200" y="1600200"/>
            <a:ext cx="8435280" cy="4525963"/>
          </a:xfrm>
        </p:spPr>
        <p:txBody>
          <a:bodyPr/>
          <a:lstStyle/>
          <a:p>
            <a:pPr>
              <a:buNone/>
            </a:pPr>
            <a:r>
              <a:rPr lang="en-US" dirty="0" smtClean="0">
                <a:latin typeface="Arial" charset="0"/>
                <a:cs typeface="Arial" charset="0"/>
              </a:rPr>
              <a:t>	For a tree, a breadth-first traversal proceeds as follows:</a:t>
            </a:r>
          </a:p>
          <a:p>
            <a:pPr lvl="1"/>
            <a:r>
              <a:rPr lang="en-US" dirty="0" smtClean="0">
                <a:solidFill>
                  <a:prstClr val="black"/>
                </a:solidFill>
                <a:latin typeface="Arial" charset="0"/>
                <a:cs typeface="Arial" charset="0"/>
              </a:rPr>
              <a:t>Starting with an empty queue, </a:t>
            </a:r>
            <a:r>
              <a:rPr lang="en-US" dirty="0" err="1" smtClean="0">
                <a:solidFill>
                  <a:prstClr val="black"/>
                </a:solidFill>
                <a:latin typeface="Arial" charset="0"/>
                <a:cs typeface="Arial" charset="0"/>
              </a:rPr>
              <a:t>enqueue</a:t>
            </a:r>
            <a:r>
              <a:rPr lang="en-US" dirty="0" smtClean="0">
                <a:solidFill>
                  <a:prstClr val="black"/>
                </a:solidFill>
                <a:latin typeface="Arial" charset="0"/>
                <a:cs typeface="Arial" charset="0"/>
              </a:rPr>
              <a:t> the root node</a:t>
            </a:r>
          </a:p>
          <a:p>
            <a:pPr lvl="1"/>
            <a:r>
              <a:rPr lang="en-US" dirty="0" smtClean="0">
                <a:solidFill>
                  <a:prstClr val="black"/>
                </a:solidFill>
                <a:latin typeface="Arial" charset="0"/>
                <a:cs typeface="Arial" charset="0"/>
              </a:rPr>
              <a:t>While the queue is non-empty,</a:t>
            </a:r>
          </a:p>
          <a:p>
            <a:pPr lvl="2"/>
            <a:r>
              <a:rPr lang="en-US" dirty="0" err="1" smtClean="0">
                <a:solidFill>
                  <a:prstClr val="black"/>
                </a:solidFill>
                <a:latin typeface="Arial" charset="0"/>
                <a:cs typeface="Arial" charset="0"/>
              </a:rPr>
              <a:t>dequeue</a:t>
            </a:r>
            <a:r>
              <a:rPr lang="en-US" dirty="0" smtClean="0">
                <a:solidFill>
                  <a:prstClr val="black"/>
                </a:solidFill>
                <a:latin typeface="Arial" charset="0"/>
                <a:cs typeface="Arial" charset="0"/>
              </a:rPr>
              <a:t> the node at the front of the queue, and</a:t>
            </a:r>
          </a:p>
          <a:p>
            <a:pPr lvl="2"/>
            <a:r>
              <a:rPr lang="en-US" dirty="0" err="1" smtClean="0">
                <a:solidFill>
                  <a:prstClr val="black"/>
                </a:solidFill>
                <a:latin typeface="Arial" charset="0"/>
                <a:cs typeface="Arial" charset="0"/>
              </a:rPr>
              <a:t>enqueue</a:t>
            </a:r>
            <a:r>
              <a:rPr lang="en-US" dirty="0" smtClean="0">
                <a:solidFill>
                  <a:prstClr val="black"/>
                </a:solidFill>
                <a:latin typeface="Arial" charset="0"/>
                <a:cs typeface="Arial" charset="0"/>
              </a:rPr>
              <a:t> all of its children at the back of the queue</a:t>
            </a:r>
          </a:p>
          <a:p>
            <a:pPr lvl="1"/>
            <a:r>
              <a:rPr lang="en-US" dirty="0" smtClean="0">
                <a:solidFill>
                  <a:prstClr val="black"/>
                </a:solidFill>
                <a:latin typeface="Arial" charset="0"/>
                <a:cs typeface="Arial" charset="0"/>
              </a:rPr>
              <a:t>The run-time is linear in the number of nodes</a:t>
            </a:r>
            <a:endParaRPr lang="en-US" dirty="0" smtClean="0">
              <a:latin typeface="Times New Roman" panose="02020603050405020304" pitchFamily="18" charset="0"/>
              <a:cs typeface="Times New Roman" panose="02020603050405020304" pitchFamily="18" charset="0"/>
            </a:endParaRPr>
          </a:p>
          <a:p>
            <a:pPr>
              <a:buNone/>
            </a:pPr>
            <a:r>
              <a:rPr lang="en-US" dirty="0">
                <a:latin typeface="Arial" charset="0"/>
                <a:cs typeface="Arial" charset="0"/>
              </a:rPr>
              <a:t>	For a </a:t>
            </a:r>
            <a:r>
              <a:rPr lang="en-US" dirty="0" smtClean="0">
                <a:latin typeface="Arial" charset="0"/>
                <a:cs typeface="Arial" charset="0"/>
              </a:rPr>
              <a:t>graph, </a:t>
            </a:r>
            <a:r>
              <a:rPr lang="en-US" dirty="0">
                <a:latin typeface="Arial" charset="0"/>
                <a:cs typeface="Arial" charset="0"/>
              </a:rPr>
              <a:t>a breadth-first traversal proceeds as follows:</a:t>
            </a:r>
          </a:p>
          <a:p>
            <a:pPr lvl="1"/>
            <a:r>
              <a:rPr lang="en-US" dirty="0">
                <a:solidFill>
                  <a:prstClr val="black"/>
                </a:solidFill>
                <a:latin typeface="Arial" charset="0"/>
                <a:cs typeface="Arial" charset="0"/>
              </a:rPr>
              <a:t>Starting with an empty queue, </a:t>
            </a:r>
            <a:r>
              <a:rPr lang="en-US" dirty="0" err="1">
                <a:solidFill>
                  <a:prstClr val="black"/>
                </a:solidFill>
                <a:latin typeface="Arial" charset="0"/>
                <a:cs typeface="Arial" charset="0"/>
              </a:rPr>
              <a:t>enqueue</a:t>
            </a:r>
            <a:r>
              <a:rPr lang="en-US" dirty="0">
                <a:solidFill>
                  <a:prstClr val="black"/>
                </a:solidFill>
                <a:latin typeface="Arial" charset="0"/>
                <a:cs typeface="Arial" charset="0"/>
              </a:rPr>
              <a:t> the </a:t>
            </a:r>
            <a:r>
              <a:rPr lang="en-US" dirty="0" smtClean="0">
                <a:solidFill>
                  <a:prstClr val="black"/>
                </a:solidFill>
                <a:latin typeface="Arial" charset="0"/>
                <a:cs typeface="Arial" charset="0"/>
              </a:rPr>
              <a:t>source vertex</a:t>
            </a:r>
          </a:p>
          <a:p>
            <a:pPr lvl="1"/>
            <a:r>
              <a:rPr lang="en-US" dirty="0" smtClean="0">
                <a:solidFill>
                  <a:prstClr val="black"/>
                </a:solidFill>
                <a:latin typeface="Arial" charset="0"/>
                <a:cs typeface="Arial" charset="0"/>
              </a:rPr>
              <a:t>While </a:t>
            </a:r>
            <a:r>
              <a:rPr lang="en-US" dirty="0">
                <a:solidFill>
                  <a:prstClr val="black"/>
                </a:solidFill>
                <a:latin typeface="Arial" charset="0"/>
                <a:cs typeface="Arial" charset="0"/>
              </a:rPr>
              <a:t>the queue is non-empty,</a:t>
            </a:r>
          </a:p>
          <a:p>
            <a:pPr lvl="2"/>
            <a:r>
              <a:rPr lang="en-US" dirty="0" err="1">
                <a:solidFill>
                  <a:prstClr val="black"/>
                </a:solidFill>
                <a:latin typeface="Arial" charset="0"/>
                <a:cs typeface="Arial" charset="0"/>
              </a:rPr>
              <a:t>dequeue</a:t>
            </a:r>
            <a:r>
              <a:rPr lang="en-US" dirty="0">
                <a:solidFill>
                  <a:prstClr val="black"/>
                </a:solidFill>
                <a:latin typeface="Arial" charset="0"/>
                <a:cs typeface="Arial" charset="0"/>
              </a:rPr>
              <a:t> the </a:t>
            </a:r>
            <a:r>
              <a:rPr lang="en-US" dirty="0" smtClean="0">
                <a:solidFill>
                  <a:prstClr val="black"/>
                </a:solidFill>
                <a:latin typeface="Arial" charset="0"/>
                <a:cs typeface="Arial" charset="0"/>
              </a:rPr>
              <a:t>vertex </a:t>
            </a:r>
            <a:r>
              <a:rPr lang="en-US" dirty="0">
                <a:solidFill>
                  <a:prstClr val="black"/>
                </a:solidFill>
                <a:latin typeface="Arial" charset="0"/>
                <a:cs typeface="Arial" charset="0"/>
              </a:rPr>
              <a:t>at the front of the queue, and</a:t>
            </a:r>
          </a:p>
          <a:p>
            <a:pPr lvl="2"/>
            <a:r>
              <a:rPr lang="en-US" dirty="0" err="1" smtClean="0">
                <a:solidFill>
                  <a:prstClr val="black"/>
                </a:solidFill>
                <a:latin typeface="Arial" charset="0"/>
                <a:cs typeface="Arial" charset="0"/>
              </a:rPr>
              <a:t>enqueue</a:t>
            </a:r>
            <a:r>
              <a:rPr lang="en-US" dirty="0" smtClean="0">
                <a:solidFill>
                  <a:prstClr val="black"/>
                </a:solidFill>
                <a:latin typeface="Arial" charset="0"/>
                <a:cs typeface="Arial" charset="0"/>
              </a:rPr>
              <a:t> all of its neighboring vertices </a:t>
            </a:r>
            <a:r>
              <a:rPr lang="en-US" b="1" i="1" dirty="0" smtClean="0">
                <a:solidFill>
                  <a:prstClr val="black"/>
                </a:solidFill>
                <a:latin typeface="Arial" charset="0"/>
                <a:cs typeface="Arial" charset="0"/>
              </a:rPr>
              <a:t>that have not previously been </a:t>
            </a:r>
            <a:r>
              <a:rPr lang="en-US" b="1" i="1" dirty="0" err="1" smtClean="0">
                <a:solidFill>
                  <a:prstClr val="black"/>
                </a:solidFill>
                <a:latin typeface="Arial" charset="0"/>
                <a:cs typeface="Arial" charset="0"/>
              </a:rPr>
              <a:t>enqueued</a:t>
            </a:r>
            <a:r>
              <a:rPr lang="en-US" dirty="0" smtClean="0">
                <a:solidFill>
                  <a:prstClr val="black"/>
                </a:solidFill>
                <a:latin typeface="Arial" charset="0"/>
                <a:cs typeface="Arial" charset="0"/>
              </a:rPr>
              <a:t> at the back the queue</a:t>
            </a:r>
          </a:p>
          <a:p>
            <a:pPr lvl="1"/>
            <a:r>
              <a:rPr lang="en-US" dirty="0">
                <a:solidFill>
                  <a:prstClr val="black"/>
                </a:solidFill>
                <a:latin typeface="Arial" charset="0"/>
                <a:cs typeface="Arial" charset="0"/>
              </a:rPr>
              <a:t>The run-time is linear in the number of </a:t>
            </a:r>
            <a:r>
              <a:rPr lang="en-US" dirty="0" smtClean="0">
                <a:solidFill>
                  <a:prstClr val="black"/>
                </a:solidFill>
                <a:latin typeface="Arial" charset="0"/>
                <a:cs typeface="Arial" charset="0"/>
              </a:rPr>
              <a:t>vertices and the number of edges</a:t>
            </a:r>
            <a:r>
              <a:rPr lang="en-US" dirty="0" smtClean="0">
                <a:solidFill>
                  <a:prstClr val="black"/>
                </a:solidFill>
                <a:latin typeface="Times New Roman" panose="02020603050405020304" pitchFamily="18" charset="0"/>
                <a:cs typeface="Times New Roman" panose="02020603050405020304" pitchFamily="18" charset="0"/>
              </a:rPr>
              <a:t>:</a:t>
            </a:r>
          </a:p>
          <a:p>
            <a:pPr marL="457200" lvl="1"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a:t>
            </a:r>
          </a:p>
          <a:p>
            <a:pPr lvl="2"/>
            <a:endParaRPr lang="en-US" dirty="0" smtClean="0">
              <a:latin typeface="Times New Roman" panose="02020603050405020304" pitchFamily="18" charset="0"/>
              <a:cs typeface="Times New Roman" panose="02020603050405020304" pitchFamily="18"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49980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smtClean="0"/>
              <a:t>Breadth-first traversals</a:t>
            </a:r>
            <a:endParaRPr lang="en-CA" dirty="0"/>
          </a:p>
        </p:txBody>
      </p:sp>
      <p:sp>
        <p:nvSpPr>
          <p:cNvPr id="7171" name="Rectangle 3"/>
          <p:cNvSpPr>
            <a:spLocks noGrp="1" noChangeArrowheads="1"/>
          </p:cNvSpPr>
          <p:nvPr>
            <p:ph type="body" idx="1"/>
          </p:nvPr>
        </p:nvSpPr>
        <p:spPr>
          <a:xfrm>
            <a:off x="457200" y="1600200"/>
            <a:ext cx="8075240" cy="4525963"/>
          </a:xfrm>
        </p:spPr>
        <p:txBody>
          <a:bodyPr/>
          <a:lstStyle/>
          <a:p>
            <a:pPr>
              <a:buNone/>
            </a:pPr>
            <a:r>
              <a:rPr lang="en-US" dirty="0" smtClean="0">
                <a:latin typeface="Arial" charset="0"/>
                <a:cs typeface="Arial" charset="0"/>
              </a:rPr>
              <a:t>	We will use a breadth-first traversal to find the shortest path from</a:t>
            </a:r>
            <a:br>
              <a:rPr lang="en-US" dirty="0" smtClean="0">
                <a:latin typeface="Arial" charset="0"/>
                <a:cs typeface="Arial" charset="0"/>
              </a:rPr>
            </a:br>
            <a:r>
              <a:rPr lang="en-US" dirty="0" smtClean="0">
                <a:latin typeface="Arial" charset="0"/>
                <a:cs typeface="Arial" charset="0"/>
              </a:rPr>
              <a:t>an initial given vertex to every other vertex connected to it</a:t>
            </a:r>
          </a:p>
          <a:p>
            <a:pPr>
              <a:buNone/>
            </a:pPr>
            <a:endParaRPr lang="en-US" dirty="0" smtClean="0">
              <a:latin typeface="Arial" charset="0"/>
              <a:cs typeface="Arial" charset="0"/>
            </a:endParaRPr>
          </a:p>
          <a:p>
            <a:pPr>
              <a:buNone/>
            </a:pPr>
            <a:r>
              <a:rPr lang="en-US" dirty="0" smtClean="0">
                <a:latin typeface="Arial" charset="0"/>
                <a:cs typeface="Arial" charset="0"/>
              </a:rPr>
              <a:t>	Given a graph with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t>
            </a:r>
            <a:r>
              <a:rPr lang="en-US" dirty="0" smtClean="0">
                <a:latin typeface="Arial" charset="0"/>
                <a:cs typeface="Arial" charset="0"/>
              </a:rPr>
              <a:t> vertices, this requires:</a:t>
            </a:r>
            <a:endParaRPr lang="en-US" dirty="0" smtClean="0">
              <a:latin typeface="Times New Roman" panose="02020603050405020304" pitchFamily="18" charset="0"/>
              <a:cs typeface="Times New Roman" panose="02020603050405020304" pitchFamily="18" charset="0"/>
            </a:endParaRPr>
          </a:p>
          <a:p>
            <a:pPr lvl="1"/>
            <a:r>
              <a:rPr lang="en-US" dirty="0" smtClean="0">
                <a:solidFill>
                  <a:prstClr val="black"/>
                </a:solidFill>
                <a:latin typeface="Arial" charset="0"/>
                <a:cs typeface="Arial" charset="0"/>
              </a:rPr>
              <a:t>A queue with a maximum possible capacity of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a:t>
            </a:r>
            <a:endParaRPr lang="en-US" dirty="0" smtClean="0">
              <a:solidFill>
                <a:prstClr val="black"/>
              </a:solidFill>
              <a:latin typeface="Times New Roman" panose="02020603050405020304" pitchFamily="18" charset="0"/>
              <a:cs typeface="Times New Roman" panose="02020603050405020304" pitchFamily="18" charset="0"/>
            </a:endParaRPr>
          </a:p>
          <a:p>
            <a:pPr lvl="1"/>
            <a:r>
              <a:rPr lang="en-US" dirty="0" smtClean="0">
                <a:solidFill>
                  <a:prstClr val="black"/>
                </a:solidFill>
                <a:latin typeface="Arial" charset="0"/>
                <a:cs typeface="Arial" charset="0"/>
              </a:rPr>
              <a:t>A Boolean-valued array with </a:t>
            </a:r>
            <a:r>
              <a:rPr lang="en-US" dirty="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t>
            </a:r>
            <a:r>
              <a:rPr lang="en-US" dirty="0" smtClean="0">
                <a:solidFill>
                  <a:prstClr val="black"/>
                </a:solidFill>
                <a:latin typeface="Arial" charset="0"/>
                <a:cs typeface="Arial" charset="0"/>
              </a:rPr>
              <a:t> with all entries set to </a:t>
            </a:r>
            <a:r>
              <a:rPr lang="en-US" dirty="0" smtClean="0">
                <a:solidFill>
                  <a:prstClr val="black"/>
                </a:solidFill>
                <a:latin typeface="Consolas" panose="020B0609020204030204" pitchFamily="49" charset="0"/>
                <a:cs typeface="Arial" charset="0"/>
              </a:rPr>
              <a:t>false</a:t>
            </a:r>
            <a:endParaRPr lang="en-US" dirty="0">
              <a:solidFill>
                <a:prstClr val="black"/>
              </a:solidFill>
              <a:latin typeface="Consolas" panose="020B0609020204030204" pitchFamily="49" charset="0"/>
              <a:cs typeface="Arial" charset="0"/>
            </a:endParaRPr>
          </a:p>
          <a:p>
            <a:pPr lvl="1"/>
            <a:r>
              <a:rPr lang="en-US" dirty="0" smtClean="0">
                <a:solidFill>
                  <a:prstClr val="black"/>
                </a:solidFill>
                <a:latin typeface="Arial" charset="0"/>
                <a:cs typeface="Arial" charset="0"/>
              </a:rPr>
              <a:t>A predecessor array that will store an identifier of the vertex preceding it in the path from the first vertex</a:t>
            </a:r>
          </a:p>
          <a:p>
            <a:pPr lvl="2"/>
            <a:r>
              <a:rPr lang="en-US" dirty="0" smtClean="0">
                <a:solidFill>
                  <a:prstClr val="black"/>
                </a:solidFill>
                <a:latin typeface="Arial" charset="0"/>
                <a:cs typeface="Arial" charset="0"/>
              </a:rPr>
              <a:t>We initialize each entry by having the vertex reference itself</a:t>
            </a:r>
          </a:p>
          <a:p>
            <a:pPr lvl="2"/>
            <a:r>
              <a:rPr lang="en-US" dirty="0" smtClean="0">
                <a:solidFill>
                  <a:prstClr val="black"/>
                </a:solidFill>
                <a:latin typeface="Arial" charset="0"/>
                <a:cs typeface="Arial" charset="0"/>
              </a:rPr>
              <a:t>We will walk back to the initial given vertex</a:t>
            </a:r>
          </a:p>
          <a:p>
            <a:pPr lvl="2"/>
            <a:r>
              <a:rPr lang="en-US" dirty="0" smtClean="0">
                <a:solidFill>
                  <a:prstClr val="black"/>
                </a:solidFill>
                <a:latin typeface="Arial" charset="0"/>
                <a:cs typeface="Arial" charset="0"/>
              </a:rPr>
              <a:t>At the end, if a vertex still references itself,</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	it is not connected to the initial given vertex</a:t>
            </a:r>
          </a:p>
          <a:p>
            <a:pPr lvl="1"/>
            <a:endParaRPr lang="en-US" dirty="0">
              <a:solidFill>
                <a:prstClr val="black"/>
              </a:solidFill>
              <a:latin typeface="Arial" charset="0"/>
              <a:cs typeface="Arial" charset="0"/>
            </a:endParaRPr>
          </a:p>
          <a:p>
            <a:pPr lvl="1"/>
            <a:r>
              <a:rPr lang="en-US" dirty="0" smtClean="0">
                <a:solidFill>
                  <a:prstClr val="black"/>
                </a:solidFill>
                <a:latin typeface="Arial" charset="0"/>
                <a:cs typeface="Arial" charset="0"/>
              </a:rPr>
              <a:t>As we only require the shortest path between the source and the sink,</a:t>
            </a:r>
          </a:p>
          <a:p>
            <a:pPr marL="457200" lvl="1" indent="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	if such a path even exits,</a:t>
            </a:r>
          </a:p>
          <a:p>
            <a:pPr marL="457200" lvl="1" indent="0">
              <a:buNone/>
            </a:pPr>
            <a:r>
              <a:rPr lang="en-US" dirty="0" smtClean="0">
                <a:solidFill>
                  <a:prstClr val="black"/>
                </a:solidFill>
                <a:latin typeface="Arial" charset="0"/>
                <a:cs typeface="Arial" charset="0"/>
              </a:rPr>
              <a:t>	there are a number of optimizations we can make. </a:t>
            </a:r>
            <a:r>
              <a:rPr lang="en-US" dirty="0" smtClean="0">
                <a:solidFill>
                  <a:prstClr val="black"/>
                </a:solidFill>
                <a:latin typeface="Arial" charset="0"/>
                <a:cs typeface="Arial" charset="0"/>
                <a:sym typeface="Wingdings" panose="05000000000000000000" pitchFamily="2" charset="2"/>
              </a:rPr>
              <a:t></a:t>
            </a:r>
            <a:endParaRPr lang="en-US" dirty="0" smtClean="0">
              <a:latin typeface="Times New Roman" panose="02020603050405020304" pitchFamily="18" charset="0"/>
              <a:cs typeface="Times New Roman" panose="02020603050405020304" pitchFamily="18"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195429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smtClean="0"/>
              <a:t>Breadth-first traversals</a:t>
            </a:r>
            <a:endParaRPr lang="en-CA" dirty="0"/>
          </a:p>
        </p:txBody>
      </p:sp>
      <p:sp>
        <p:nvSpPr>
          <p:cNvPr id="7171" name="Rectangle 3"/>
          <p:cNvSpPr>
            <a:spLocks noGrp="1" noChangeArrowheads="1"/>
          </p:cNvSpPr>
          <p:nvPr>
            <p:ph type="body" idx="1"/>
          </p:nvPr>
        </p:nvSpPr>
        <p:spPr>
          <a:xfrm>
            <a:off x="457200" y="1340768"/>
            <a:ext cx="8229600" cy="4525963"/>
          </a:xfrm>
        </p:spPr>
        <p:txBody>
          <a:bodyPr>
            <a:noAutofit/>
          </a:bodyPr>
          <a:lstStyle/>
          <a:p>
            <a:pPr>
              <a:buNone/>
            </a:pPr>
            <a:r>
              <a:rPr lang="en-US" sz="1600" dirty="0" smtClean="0">
                <a:latin typeface="Consolas" panose="020B0609020204030204" pitchFamily="49" charset="0"/>
                <a:cs typeface="Arial" charset="0"/>
              </a:rPr>
              <a:t>// Assume that the vertices are numbered 0, ..., N - 1</a:t>
            </a:r>
          </a:p>
          <a:p>
            <a:pPr>
              <a:buNone/>
            </a:pPr>
            <a:endParaRPr lang="en-US" sz="1600" dirty="0">
              <a:latin typeface="Consolas" panose="020B0609020204030204" pitchFamily="49" charset="0"/>
              <a:cs typeface="Arial" charset="0"/>
            </a:endParaRPr>
          </a:p>
          <a:p>
            <a:pPr>
              <a:buNone/>
            </a:pPr>
            <a:r>
              <a:rPr lang="en-US" sz="1600" dirty="0" smtClean="0">
                <a:latin typeface="Consolas" panose="020B0609020204030204" pitchFamily="49" charset="0"/>
                <a:cs typeface="Arial" charset="0"/>
              </a:rPr>
              <a:t>std</a:t>
            </a:r>
            <a:r>
              <a:rPr lang="en-US" sz="1600" dirty="0">
                <a:latin typeface="Consolas" panose="020B0609020204030204" pitchFamily="49" charset="0"/>
                <a:cs typeface="Arial" charset="0"/>
              </a:rPr>
              <a:t>::vector&lt;std::</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&gt; </a:t>
            </a:r>
            <a:r>
              <a:rPr lang="en-US" sz="1600" dirty="0" err="1">
                <a:latin typeface="Consolas" panose="020B0609020204030204" pitchFamily="49" charset="0"/>
                <a:cs typeface="Arial" charset="0"/>
              </a:rPr>
              <a:t>find_path</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  Graph </a:t>
            </a:r>
            <a:r>
              <a:rPr lang="en-US" sz="1600" dirty="0" err="1" smtClean="0">
                <a:latin typeface="Consolas" panose="020B0609020204030204" pitchFamily="49" charset="0"/>
                <a:cs typeface="Arial" charset="0"/>
              </a:rPr>
              <a:t>const</a:t>
            </a:r>
            <a:r>
              <a:rPr lang="en-US" sz="1600" dirty="0" smtClean="0">
                <a:latin typeface="Consolas" panose="020B0609020204030204" pitchFamily="49" charset="0"/>
                <a:cs typeface="Arial" charset="0"/>
              </a:rPr>
              <a:t>      &amp;graph,</a:t>
            </a:r>
          </a:p>
          <a:p>
            <a:pPr>
              <a:buNone/>
            </a:pPr>
            <a:r>
              <a:rPr lang="en-US" sz="1600" dirty="0" smtClean="0">
                <a:latin typeface="Consolas" panose="020B0609020204030204" pitchFamily="49" charset="0"/>
                <a:cs typeface="Arial" charset="0"/>
              </a:rPr>
              <a:t>  std</a:t>
            </a:r>
            <a:r>
              <a:rPr lang="en-US" sz="1600" dirty="0">
                <a:latin typeface="Consolas" panose="020B0609020204030204" pitchFamily="49" charset="0"/>
                <a:cs typeface="Arial" charset="0"/>
              </a:rPr>
              <a:t>::</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 </a:t>
            </a:r>
            <a:r>
              <a:rPr lang="en-US" sz="1600" dirty="0" err="1">
                <a:latin typeface="Consolas" panose="020B0609020204030204" pitchFamily="49" charset="0"/>
                <a:cs typeface="Arial" charset="0"/>
              </a:rPr>
              <a:t>const</a:t>
            </a: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source,</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std</a:t>
            </a:r>
            <a:r>
              <a:rPr lang="en-US" sz="1600" dirty="0">
                <a:latin typeface="Consolas" panose="020B0609020204030204" pitchFamily="49" charset="0"/>
                <a:cs typeface="Arial" charset="0"/>
              </a:rPr>
              <a:t>::</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 </a:t>
            </a:r>
            <a:r>
              <a:rPr lang="en-US" sz="1600" dirty="0" err="1">
                <a:latin typeface="Consolas" panose="020B0609020204030204" pitchFamily="49" charset="0"/>
                <a:cs typeface="Arial" charset="0"/>
              </a:rPr>
              <a:t>const</a:t>
            </a: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sink</a:t>
            </a:r>
          </a:p>
          <a:p>
            <a:pPr>
              <a:buNone/>
            </a:pPr>
            <a:r>
              <a:rPr lang="en-US" sz="1600" dirty="0" smtClean="0">
                <a:latin typeface="Consolas" panose="020B0609020204030204" pitchFamily="49" charset="0"/>
                <a:cs typeface="Arial" charset="0"/>
              </a:rPr>
              <a:t>) {</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std::</a:t>
            </a:r>
            <a:r>
              <a:rPr lang="en-US" sz="1600" dirty="0" err="1" smtClean="0">
                <a:latin typeface="Consolas" panose="020B0609020204030204" pitchFamily="49" charset="0"/>
                <a:cs typeface="Arial" charset="0"/>
              </a:rPr>
              <a:t>size_t</a:t>
            </a:r>
            <a:r>
              <a:rPr lang="en-US" sz="1600" dirty="0" smtClean="0">
                <a:latin typeface="Consolas" panose="020B0609020204030204" pitchFamily="49" charset="0"/>
                <a:cs typeface="Arial" charset="0"/>
              </a:rPr>
              <a:t> </a:t>
            </a:r>
            <a:r>
              <a:rPr lang="en-US" sz="1600" dirty="0" err="1" smtClean="0">
                <a:latin typeface="Consolas" panose="020B0609020204030204" pitchFamily="49" charset="0"/>
                <a:cs typeface="Arial" charset="0"/>
              </a:rPr>
              <a:t>const</a:t>
            </a:r>
            <a:r>
              <a:rPr lang="en-US" sz="1600" dirty="0" smtClean="0">
                <a:latin typeface="Consolas" panose="020B0609020204030204" pitchFamily="49" charset="0"/>
                <a:cs typeface="Arial" charset="0"/>
              </a:rPr>
              <a:t> N{ </a:t>
            </a:r>
            <a:r>
              <a:rPr lang="en-US" sz="1600" dirty="0" err="1" smtClean="0">
                <a:latin typeface="Consolas" panose="020B0609020204030204" pitchFamily="49" charset="0"/>
                <a:cs typeface="Arial" charset="0"/>
              </a:rPr>
              <a:t>graph.vertex_size</a:t>
            </a:r>
            <a:r>
              <a:rPr lang="en-US" sz="1600" dirty="0" smtClean="0">
                <a:latin typeface="Consolas" panose="020B0609020204030204" pitchFamily="49" charset="0"/>
                <a:cs typeface="Arial" charset="0"/>
              </a:rPr>
              <a:t>() };</a:t>
            </a:r>
          </a:p>
          <a:p>
            <a:pPr>
              <a:buNone/>
            </a:pPr>
            <a:r>
              <a:rPr lang="en-US" sz="1600" dirty="0" smtClean="0">
                <a:latin typeface="Consolas" panose="020B0609020204030204" pitchFamily="49" charset="0"/>
                <a:cs typeface="Arial" charset="0"/>
              </a:rPr>
              <a:t>    // A path has not been found to vertex 'k' and that vertex has not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 been </a:t>
            </a:r>
            <a:r>
              <a:rPr lang="en-US" sz="1600" dirty="0" err="1" smtClean="0">
                <a:latin typeface="Consolas" panose="020B0609020204030204" pitchFamily="49" charset="0"/>
                <a:cs typeface="Arial" charset="0"/>
              </a:rPr>
              <a:t>enqueued</a:t>
            </a:r>
            <a:r>
              <a:rPr lang="en-US" sz="1600" dirty="0" smtClean="0">
                <a:latin typeface="Consolas" panose="020B0609020204030204" pitchFamily="49" charset="0"/>
                <a:cs typeface="Arial" charset="0"/>
              </a:rPr>
              <a:t> if the predecessor of that vertex is 'N'</a:t>
            </a:r>
          </a:p>
          <a:p>
            <a:pPr>
              <a:buNone/>
            </a:pPr>
            <a:r>
              <a:rPr lang="en-US" sz="1600" dirty="0" smtClean="0">
                <a:latin typeface="Consolas" panose="020B0609020204030204" pitchFamily="49" charset="0"/>
                <a:cs typeface="Arial" charset="0"/>
              </a:rPr>
              <a:t>    std</a:t>
            </a:r>
            <a:r>
              <a:rPr lang="en-US" sz="1600" dirty="0">
                <a:latin typeface="Consolas" panose="020B0609020204030204" pitchFamily="49" charset="0"/>
                <a:cs typeface="Arial" charset="0"/>
              </a:rPr>
              <a:t>::vector&lt;std::</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&gt; predecessor( </a:t>
            </a:r>
            <a:r>
              <a:rPr lang="en-US" sz="1600" dirty="0" smtClean="0">
                <a:latin typeface="Consolas" panose="020B0609020204030204" pitchFamily="49" charset="0"/>
                <a:cs typeface="Arial" charset="0"/>
              </a:rPr>
              <a:t>N, N );</a:t>
            </a:r>
          </a:p>
          <a:p>
            <a:pPr>
              <a:buNone/>
            </a:pPr>
            <a:r>
              <a:rPr lang="en-US" sz="1600" dirty="0" smtClean="0">
                <a:latin typeface="Consolas" panose="020B0609020204030204" pitchFamily="49" charset="0"/>
                <a:cs typeface="Arial" charset="0"/>
              </a:rPr>
              <a:t>    std</a:t>
            </a:r>
            <a:r>
              <a:rPr lang="en-US" sz="1600" dirty="0">
                <a:latin typeface="Consolas" panose="020B0609020204030204" pitchFamily="49" charset="0"/>
                <a:cs typeface="Arial" charset="0"/>
              </a:rPr>
              <a:t>::queue&lt;std::</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&gt;  </a:t>
            </a:r>
            <a:r>
              <a:rPr lang="en-US" sz="1600" dirty="0" smtClean="0">
                <a:latin typeface="Consolas" panose="020B0609020204030204" pitchFamily="49" charset="0"/>
                <a:cs typeface="Arial" charset="0"/>
              </a:rPr>
              <a:t>traversal;</a:t>
            </a:r>
          </a:p>
          <a:p>
            <a:pPr>
              <a:buNone/>
            </a:pPr>
            <a:endParaRPr lang="en-US" sz="1600" dirty="0" smtClean="0">
              <a:latin typeface="Consolas" panose="020B0609020204030204" pitchFamily="49" charset="0"/>
              <a:cs typeface="Arial" charset="0"/>
            </a:endParaRP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 The source is the start of the path,</a:t>
            </a:r>
          </a:p>
          <a:p>
            <a:pPr>
              <a:buNone/>
            </a:pPr>
            <a:r>
              <a:rPr lang="en-US" sz="1600" dirty="0" smtClean="0">
                <a:latin typeface="Consolas" panose="020B0609020204030204" pitchFamily="49" charset="0"/>
                <a:cs typeface="Arial" charset="0"/>
              </a:rPr>
              <a:t>    //    so this is marked by having itself be its own predecessor</a:t>
            </a:r>
            <a:endParaRPr lang="en-US" sz="1600" dirty="0">
              <a:latin typeface="Consolas" panose="020B0609020204030204" pitchFamily="49" charset="0"/>
              <a:cs typeface="Arial" charset="0"/>
            </a:endParaRPr>
          </a:p>
          <a:p>
            <a:pPr>
              <a:buNone/>
            </a:pPr>
            <a:r>
              <a:rPr lang="en-US" sz="1600" dirty="0" smtClean="0">
                <a:latin typeface="Consolas" panose="020B0609020204030204" pitchFamily="49" charset="0"/>
                <a:cs typeface="Arial" charset="0"/>
              </a:rPr>
              <a:t>    </a:t>
            </a:r>
            <a:r>
              <a:rPr lang="en-US" sz="1600" dirty="0" err="1" smtClean="0">
                <a:latin typeface="Consolas" panose="020B0609020204030204" pitchFamily="49" charset="0"/>
                <a:cs typeface="Arial" charset="0"/>
              </a:rPr>
              <a:t>traversal.push</a:t>
            </a:r>
            <a:r>
              <a:rPr lang="en-US" sz="1600" dirty="0">
                <a:latin typeface="Consolas" panose="020B0609020204030204" pitchFamily="49" charset="0"/>
                <a:cs typeface="Arial" charset="0"/>
              </a:rPr>
              <a:t>( source </a:t>
            </a:r>
            <a:r>
              <a:rPr lang="en-US" sz="1600" dirty="0" smtClean="0">
                <a:latin typeface="Consolas" panose="020B0609020204030204" pitchFamily="49" charset="0"/>
                <a:cs typeface="Arial" charset="0"/>
              </a:rPr>
              <a: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predecessor[source] = source;</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3701396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smtClean="0"/>
              <a:t>Breadth-first traversals</a:t>
            </a:r>
            <a:endParaRPr lang="en-CA" dirty="0"/>
          </a:p>
        </p:txBody>
      </p:sp>
      <p:sp>
        <p:nvSpPr>
          <p:cNvPr id="7171" name="Rectangle 3"/>
          <p:cNvSpPr>
            <a:spLocks noGrp="1" noChangeArrowheads="1"/>
          </p:cNvSpPr>
          <p:nvPr>
            <p:ph type="body" idx="1"/>
          </p:nvPr>
        </p:nvSpPr>
        <p:spPr>
          <a:xfrm>
            <a:off x="457200" y="1135285"/>
            <a:ext cx="8579296" cy="4525963"/>
          </a:xfrm>
        </p:spPr>
        <p:txBody>
          <a:bodyPr>
            <a:noAutofit/>
          </a:bodyPr>
          <a:lstStyle/>
          <a:p>
            <a:pPr>
              <a:buNone/>
            </a:pPr>
            <a:r>
              <a:rPr lang="en-US" sz="1600" dirty="0" smtClean="0">
                <a:latin typeface="Consolas" panose="020B0609020204030204" pitchFamily="49" charset="0"/>
                <a:cs typeface="Arial" charset="0"/>
              </a:rPr>
              <a:t>    while</a:t>
            </a:r>
            <a:r>
              <a:rPr lang="en-US" sz="1600" dirty="0">
                <a:latin typeface="Consolas" panose="020B0609020204030204" pitchFamily="49" charset="0"/>
                <a:cs typeface="Arial" charset="0"/>
              </a:rPr>
              <a:t>( !</a:t>
            </a:r>
            <a:r>
              <a:rPr lang="en-US" sz="1600" dirty="0" err="1">
                <a:latin typeface="Consolas" panose="020B0609020204030204" pitchFamily="49" charset="0"/>
                <a:cs typeface="Arial" charset="0"/>
              </a:rPr>
              <a:t>traversal.empty</a:t>
            </a:r>
            <a:r>
              <a:rPr lang="en-US" sz="1600" dirty="0">
                <a:latin typeface="Consolas" panose="020B0609020204030204" pitchFamily="49" charset="0"/>
                <a:cs typeface="Arial" charset="0"/>
              </a:rPr>
              <a:t>() ) </a:t>
            </a:r>
            <a:r>
              <a:rPr lang="en-US" sz="1600" dirty="0" smtClean="0">
                <a:latin typeface="Consolas" panose="020B0609020204030204" pitchFamily="49" charset="0"/>
                <a:cs typeface="Arial" charset="0"/>
              </a:rPr>
              <a: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r>
              <a:rPr lang="en-US" sz="1600" dirty="0">
                <a:latin typeface="Consolas" panose="020B0609020204030204" pitchFamily="49" charset="0"/>
                <a:cs typeface="Arial" charset="0"/>
              </a:rPr>
              <a:t>std::</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 current{ </a:t>
            </a:r>
            <a:r>
              <a:rPr lang="en-US" sz="1600" dirty="0" err="1">
                <a:latin typeface="Consolas" panose="020B0609020204030204" pitchFamily="49" charset="0"/>
                <a:cs typeface="Arial" charset="0"/>
              </a:rPr>
              <a:t>traversal.front</a:t>
            </a: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        </a:t>
            </a:r>
            <a:r>
              <a:rPr lang="en-US" sz="1600" dirty="0" err="1">
                <a:latin typeface="Consolas" panose="020B0609020204030204" pitchFamily="49" charset="0"/>
                <a:cs typeface="Arial" charset="0"/>
              </a:rPr>
              <a:t>traversal.pop</a:t>
            </a:r>
            <a:r>
              <a:rPr lang="en-US" sz="1600" dirty="0" smtClean="0">
                <a:latin typeface="Consolas" panose="020B0609020204030204" pitchFamily="49" charset="0"/>
                <a:cs typeface="Arial" charset="0"/>
              </a:rPr>
              <a:t>();</a:t>
            </a:r>
          </a:p>
          <a:p>
            <a:pPr>
              <a:buNone/>
            </a:pPr>
            <a:endParaRPr lang="en-US" sz="1600" dirty="0" smtClean="0">
              <a:latin typeface="Consolas" panose="020B0609020204030204" pitchFamily="49" charset="0"/>
              <a:cs typeface="Arial" charset="0"/>
            </a:endParaRPr>
          </a:p>
          <a:p>
            <a:pPr>
              <a:buNone/>
            </a:pPr>
            <a:r>
              <a:rPr lang="en-US" sz="1600" dirty="0" smtClean="0">
                <a:latin typeface="Consolas" panose="020B0609020204030204" pitchFamily="49" charset="0"/>
                <a:cs typeface="Arial" charset="0"/>
              </a:rPr>
              <a:t>        // If we can iterate through the neighbors, this can be faster</a:t>
            </a:r>
            <a:endParaRPr lang="en-US" sz="1600" dirty="0">
              <a:latin typeface="Consolas" panose="020B0609020204030204" pitchFamily="49" charset="0"/>
              <a:cs typeface="Arial" charset="0"/>
            </a:endParaRPr>
          </a:p>
          <a:p>
            <a:pPr>
              <a:buNone/>
            </a:pPr>
            <a:r>
              <a:rPr lang="en-US" sz="1600" dirty="0" smtClean="0">
                <a:latin typeface="Consolas" panose="020B0609020204030204" pitchFamily="49" charset="0"/>
                <a:cs typeface="Arial" charset="0"/>
              </a:rPr>
              <a:t>        for </a:t>
            </a:r>
            <a:r>
              <a:rPr lang="en-US" sz="1600" dirty="0">
                <a:latin typeface="Consolas" panose="020B0609020204030204" pitchFamily="49" charset="0"/>
                <a:cs typeface="Arial" charset="0"/>
              </a:rPr>
              <a:t>( std::</a:t>
            </a:r>
            <a:r>
              <a:rPr lang="en-US" sz="1600" dirty="0" err="1">
                <a:latin typeface="Consolas" panose="020B0609020204030204" pitchFamily="49" charset="0"/>
                <a:cs typeface="Arial" charset="0"/>
              </a:rPr>
              <a:t>size_t</a:t>
            </a:r>
            <a:r>
              <a:rPr lang="en-US" sz="1600" dirty="0">
                <a:latin typeface="Consolas" panose="020B0609020204030204" pitchFamily="49" charset="0"/>
                <a:cs typeface="Arial" charset="0"/>
              </a:rPr>
              <a:t> k{ 0 }; k &lt; N; ++k ) </a:t>
            </a:r>
            <a:r>
              <a:rPr lang="en-US" sz="1600" dirty="0" smtClean="0">
                <a:latin typeface="Consolas" panose="020B0609020204030204" pitchFamily="49" charset="0"/>
                <a:cs typeface="Arial" charset="0"/>
              </a:rPr>
              <a: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r>
              <a:rPr lang="en-US" sz="1600" dirty="0">
                <a:latin typeface="Consolas" panose="020B0609020204030204" pitchFamily="49" charset="0"/>
                <a:cs typeface="Arial" charset="0"/>
              </a:rPr>
              <a:t>if </a:t>
            </a:r>
            <a:r>
              <a:rPr lang="en-US" sz="1600" dirty="0" smtClean="0">
                <a:latin typeface="Consolas" panose="020B0609020204030204" pitchFamily="49" charset="0"/>
                <a:cs typeface="Arial" charset="0"/>
              </a:rPr>
              <a:t>( (predecessor[k] == N)</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&amp;&amp; (</a:t>
            </a:r>
            <a:r>
              <a:rPr lang="en-US" sz="1600" dirty="0" err="1" smtClean="0">
                <a:latin typeface="Consolas" panose="020B0609020204030204" pitchFamily="49" charset="0"/>
                <a:cs typeface="Arial" charset="0"/>
              </a:rPr>
              <a:t>graph.edge_weight</a:t>
            </a:r>
            <a:r>
              <a:rPr lang="en-US" sz="1600" dirty="0" smtClean="0">
                <a:latin typeface="Consolas" panose="020B0609020204030204" pitchFamily="49" charset="0"/>
                <a:cs typeface="Arial" charset="0"/>
              </a:rPr>
              <a:t>( current</a:t>
            </a: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k ) </a:t>
            </a:r>
            <a:r>
              <a:rPr lang="en-US" sz="1600" dirty="0">
                <a:latin typeface="Consolas" panose="020B0609020204030204" pitchFamily="49" charset="0"/>
                <a:cs typeface="Arial" charset="0"/>
              </a:rPr>
              <a:t>&gt; </a:t>
            </a:r>
            <a:r>
              <a:rPr lang="en-US" sz="1600" dirty="0" smtClean="0">
                <a:latin typeface="Consolas" panose="020B0609020204030204" pitchFamily="49" charset="0"/>
                <a:cs typeface="Arial" charset="0"/>
              </a:rPr>
              <a:t>0.0) </a:t>
            </a: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                </a:t>
            </a:r>
            <a:r>
              <a:rPr lang="en-US" sz="1600" dirty="0">
                <a:latin typeface="Consolas" panose="020B0609020204030204" pitchFamily="49" charset="0"/>
                <a:cs typeface="Arial" charset="0"/>
              </a:rPr>
              <a:t>predecessor[k] = current</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                </a:t>
            </a:r>
            <a:r>
              <a:rPr lang="en-US" sz="1600" dirty="0">
                <a:latin typeface="Consolas" panose="020B0609020204030204" pitchFamily="49" charset="0"/>
                <a:cs typeface="Arial" charset="0"/>
              </a:rPr>
              <a:t>if ( k == sink ) </a:t>
            </a:r>
            <a:r>
              <a:rPr lang="en-US" sz="1600" dirty="0" smtClean="0">
                <a:latin typeface="Consolas" panose="020B0609020204030204" pitchFamily="49" charset="0"/>
                <a:cs typeface="Arial" charset="0"/>
              </a:rPr>
              <a: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r>
              <a:rPr lang="en-US" sz="1600" dirty="0">
                <a:latin typeface="Consolas" panose="020B0609020204030204" pitchFamily="49" charset="0"/>
                <a:cs typeface="Arial" charset="0"/>
              </a:rPr>
              <a:t>return predecessor</a:t>
            </a:r>
            <a:r>
              <a:rPr lang="en-US" sz="1600" dirty="0" smtClean="0">
                <a:latin typeface="Consolas" panose="020B0609020204030204" pitchFamily="49" charset="0"/>
                <a:cs typeface="Arial" charset="0"/>
              </a:rPr>
              <a:t>;</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p>
          <a:p>
            <a:pPr>
              <a:buNone/>
            </a:pPr>
            <a:r>
              <a:rPr lang="en-US" sz="1600" dirty="0" smtClean="0">
                <a:latin typeface="Consolas" panose="020B0609020204030204" pitchFamily="49" charset="0"/>
                <a:cs typeface="Arial" charset="0"/>
              </a:rPr>
              <a:t>                </a:t>
            </a:r>
            <a:r>
              <a:rPr lang="en-US" sz="1600" dirty="0" err="1">
                <a:latin typeface="Consolas" panose="020B0609020204030204" pitchFamily="49" charset="0"/>
                <a:cs typeface="Arial" charset="0"/>
              </a:rPr>
              <a:t>traversal.push</a:t>
            </a:r>
            <a:r>
              <a:rPr lang="en-US" sz="1600" dirty="0">
                <a:latin typeface="Consolas" panose="020B0609020204030204" pitchFamily="49" charset="0"/>
                <a:cs typeface="Arial" charset="0"/>
              </a:rPr>
              <a:t>( k </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            }</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a:t>
            </a:r>
          </a:p>
          <a:p>
            <a:pPr>
              <a:buNone/>
            </a:pPr>
            <a:r>
              <a:rPr lang="en-US" sz="1600" dirty="0" smtClean="0">
                <a:latin typeface="Consolas" panose="020B0609020204030204" pitchFamily="49" charset="0"/>
                <a:cs typeface="Arial" charset="0"/>
              </a:rPr>
              <a:t>    assert</a:t>
            </a:r>
            <a:r>
              <a:rPr lang="en-US" sz="1600" dirty="0">
                <a:latin typeface="Consolas" panose="020B0609020204030204" pitchFamily="49" charset="0"/>
                <a:cs typeface="Arial" charset="0"/>
              </a:rPr>
              <a:t>( predecessor[sink] == </a:t>
            </a:r>
            <a:r>
              <a:rPr lang="en-US" sz="1600" dirty="0" smtClean="0">
                <a:latin typeface="Consolas" panose="020B0609020204030204" pitchFamily="49" charset="0"/>
                <a:cs typeface="Arial" charset="0"/>
              </a:rPr>
              <a:t>N );  // No path exists</a:t>
            </a:r>
          </a:p>
          <a:p>
            <a:pPr>
              <a:buNone/>
            </a:pPr>
            <a:r>
              <a:rPr lang="en-US" sz="1600" dirty="0">
                <a:latin typeface="Consolas" panose="020B0609020204030204" pitchFamily="49" charset="0"/>
                <a:cs typeface="Arial" charset="0"/>
              </a:rPr>
              <a:t> </a:t>
            </a:r>
            <a:r>
              <a:rPr lang="en-US" sz="1600" dirty="0" smtClean="0">
                <a:latin typeface="Consolas" panose="020B0609020204030204" pitchFamily="49" charset="0"/>
                <a:cs typeface="Arial" charset="0"/>
              </a:rPr>
              <a:t>   return </a:t>
            </a:r>
            <a:r>
              <a:rPr lang="en-US" sz="1600" dirty="0">
                <a:latin typeface="Consolas" panose="020B0609020204030204" pitchFamily="49" charset="0"/>
                <a:cs typeface="Arial" charset="0"/>
              </a:rPr>
              <a:t>predecessor</a:t>
            </a:r>
            <a:r>
              <a:rPr lang="en-US" sz="1600" dirty="0" smtClean="0">
                <a:latin typeface="Consolas" panose="020B0609020204030204" pitchFamily="49" charset="0"/>
                <a:cs typeface="Arial" charset="0"/>
              </a:rPr>
              <a:t>;</a:t>
            </a:r>
          </a:p>
          <a:p>
            <a:pPr>
              <a:buNone/>
            </a:pPr>
            <a:r>
              <a:rPr lang="en-US" sz="1600" dirty="0" smtClean="0">
                <a:latin typeface="Consolas" panose="020B0609020204030204" pitchFamily="49" charset="0"/>
                <a:cs typeface="Arial" charset="0"/>
              </a:rPr>
              <a:t>}</a:t>
            </a:r>
            <a:endParaRPr lang="en-US" sz="1600" dirty="0" smtClean="0">
              <a:latin typeface="Consolas" panose="020B0609020204030204" pitchFamily="49" charset="0"/>
              <a:cs typeface="Times New Roman" panose="02020603050405020304" pitchFamily="18"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215662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We will perform the Edmond-Karp algorithm on this graph</a:t>
            </a:r>
            <a:endParaRPr lang="en-US" dirty="0">
              <a:solidFill>
                <a:prstClr val="black"/>
              </a:solidFill>
              <a:latin typeface="Arial" charset="0"/>
              <a:cs typeface="Arial" charset="0"/>
            </a:endParaRPr>
          </a:p>
          <a:p>
            <a:pPr lvl="1"/>
            <a:r>
              <a:rPr lang="en-US" dirty="0" smtClean="0"/>
              <a:t>Note the in-degree of </a:t>
            </a:r>
            <a:r>
              <a:rPr lang="en-US" i="1" dirty="0" smtClean="0"/>
              <a:t>A</a:t>
            </a:r>
            <a:r>
              <a:rPr lang="en-US" dirty="0" smtClean="0"/>
              <a:t> and out-degree of </a:t>
            </a:r>
            <a:r>
              <a:rPr lang="en-US" i="1" dirty="0" smtClean="0"/>
              <a:t>G</a:t>
            </a:r>
            <a:r>
              <a:rPr lang="en-US" dirty="0"/>
              <a:t> </a:t>
            </a:r>
            <a:r>
              <a:rPr lang="en-US" dirty="0" smtClean="0"/>
              <a:t>are both zero</a:t>
            </a:r>
          </a:p>
          <a:p>
            <a:pPr lvl="1"/>
            <a:r>
              <a:rPr lang="en-US" dirty="0" smtClean="0"/>
              <a:t>This is not required,</a:t>
            </a:r>
            <a:br>
              <a:rPr lang="en-US" dirty="0" smtClean="0"/>
            </a:br>
            <a:r>
              <a:rPr lang="en-US" dirty="0" smtClean="0"/>
              <a:t>		but such edges cannot contribute to the maximum flow</a:t>
            </a:r>
          </a:p>
          <a:p>
            <a:pPr lvl="1"/>
            <a:r>
              <a:rPr lang="en-US" dirty="0" smtClean="0"/>
              <a:t>The algorithm works with or without such edges</a:t>
            </a:r>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419" y="3204543"/>
            <a:ext cx="4474474" cy="3316230"/>
          </a:xfrm>
          <a:prstGeom prst="rect">
            <a:avLst/>
          </a:prstGeom>
        </p:spPr>
      </p:pic>
    </p:spTree>
    <p:extLst>
      <p:ext uri="{BB962C8B-B14F-4D97-AF65-F5344CB8AC3E}">
        <p14:creationId xmlns:p14="http://schemas.microsoft.com/office/powerpoint/2010/main" val="228121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First create the corresponding complete residual graph</a:t>
            </a:r>
            <a:endParaRPr lang="en-CA" dirty="0">
              <a:solidFill>
                <a:prstClr val="black"/>
              </a:solidFill>
            </a:endParaRPr>
          </a:p>
          <a:p>
            <a:pPr lvl="1"/>
            <a:r>
              <a:rPr lang="en-US" dirty="0" smtClean="0">
                <a:solidFill>
                  <a:prstClr val="black"/>
                </a:solidFill>
              </a:rPr>
              <a:t>All non-existent edges are given weight zero</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spTree>
    <p:extLst>
      <p:ext uri="{BB962C8B-B14F-4D97-AF65-F5344CB8AC3E}">
        <p14:creationId xmlns:p14="http://schemas.microsoft.com/office/powerpoint/2010/main" val="371896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smtClean="0">
                <a:solidFill>
                  <a:prstClr val="black"/>
                </a:solidFill>
              </a:rPr>
              <a:t>The shortest path is </a:t>
            </a:r>
            <a:r>
              <a:rPr lang="en-US" i="1" dirty="0" smtClean="0">
                <a:solidFill>
                  <a:prstClr val="black"/>
                </a:solidFill>
              </a:rPr>
              <a:t>A</a:t>
            </a:r>
            <a:r>
              <a:rPr lang="en-US" dirty="0" smtClean="0">
                <a:solidFill>
                  <a:prstClr val="black"/>
                </a:solidFill>
              </a:rPr>
              <a:t>-</a:t>
            </a:r>
            <a:r>
              <a:rPr lang="en-US" i="1" dirty="0" smtClean="0">
                <a:solidFill>
                  <a:prstClr val="black"/>
                </a:solidFill>
              </a:rPr>
              <a:t>D</a:t>
            </a:r>
            <a:r>
              <a:rPr lang="en-US" dirty="0" smtClean="0">
                <a:solidFill>
                  <a:prstClr val="black"/>
                </a:solidFill>
              </a:rPr>
              <a:t>-</a:t>
            </a:r>
            <a:r>
              <a:rPr lang="en-US" i="1" dirty="0" smtClean="0">
                <a:solidFill>
                  <a:prstClr val="black"/>
                </a:solidFill>
              </a:rPr>
              <a:t>G</a:t>
            </a:r>
            <a:endParaRPr lang="en-US" dirty="0" smtClean="0">
              <a:solidFill>
                <a:prstClr val="black"/>
              </a:solidFill>
            </a:endParaRPr>
          </a:p>
          <a:p>
            <a:pPr lvl="1"/>
            <a:r>
              <a:rPr lang="en-US" dirty="0" smtClean="0">
                <a:solidFill>
                  <a:prstClr val="black"/>
                </a:solidFill>
              </a:rPr>
              <a:t>The bottleneck is 3.4</a:t>
            </a:r>
            <a:endParaRPr lang="en-CA" dirty="0">
              <a:solidFill>
                <a:prstClr val="black"/>
              </a:solidFill>
            </a:endParaRPr>
          </a:p>
          <a:p>
            <a:pPr lvl="0"/>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99091937"/>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B</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G</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373151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Update the graph:</a:t>
            </a:r>
            <a:endParaRPr lang="en-CA" dirty="0">
              <a:solidFill>
                <a:prstClr val="black"/>
              </a:solidFill>
            </a:endParaRPr>
          </a:p>
          <a:p>
            <a:pPr lvl="1"/>
            <a:r>
              <a:rPr lang="en-US" dirty="0" smtClean="0">
                <a:solidFill>
                  <a:prstClr val="black"/>
                </a:solidFill>
              </a:rPr>
              <a:t>3.4 is subtracted from each edge in the path</a:t>
            </a:r>
            <a:endParaRPr lang="en-US" dirty="0">
              <a:solidFill>
                <a:prstClr val="black"/>
              </a:solidFill>
            </a:endParaRPr>
          </a:p>
          <a:p>
            <a:pPr lvl="1"/>
            <a:r>
              <a:rPr lang="en-US" dirty="0" smtClean="0">
                <a:solidFill>
                  <a:prstClr val="black"/>
                </a:solidFill>
              </a:rPr>
              <a:t>3.4 is added to each edge in the 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spTree>
    <p:extLst>
      <p:ext uri="{BB962C8B-B14F-4D97-AF65-F5344CB8AC3E}">
        <p14:creationId xmlns:p14="http://schemas.microsoft.com/office/powerpoint/2010/main" val="256081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Our residual graph is now as follows:</a:t>
            </a: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380303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a:solidFill>
                  <a:prstClr val="black"/>
                </a:solidFill>
              </a:rPr>
              <a:t>The shortest path is </a:t>
            </a:r>
            <a:r>
              <a:rPr lang="en-US" i="1" dirty="0" smtClean="0">
                <a:solidFill>
                  <a:prstClr val="black"/>
                </a:solidFill>
              </a:rPr>
              <a:t>A</a:t>
            </a:r>
            <a:r>
              <a:rPr lang="en-US" dirty="0" smtClean="0">
                <a:solidFill>
                  <a:prstClr val="black"/>
                </a:solidFill>
              </a:rPr>
              <a:t>-</a:t>
            </a:r>
            <a:r>
              <a:rPr lang="en-US" i="1" dirty="0" smtClean="0">
                <a:solidFill>
                  <a:prstClr val="black"/>
                </a:solidFill>
              </a:rPr>
              <a:t>B</a:t>
            </a:r>
            <a:r>
              <a:rPr lang="en-US" dirty="0" smtClean="0">
                <a:solidFill>
                  <a:prstClr val="black"/>
                </a:solidFill>
              </a:rPr>
              <a:t>-</a:t>
            </a:r>
            <a:r>
              <a:rPr lang="en-US" i="1" dirty="0" smtClean="0">
                <a:solidFill>
                  <a:prstClr val="black"/>
                </a:solidFill>
              </a:rPr>
              <a:t>E-G</a:t>
            </a:r>
            <a:endParaRPr lang="en-US" dirty="0">
              <a:solidFill>
                <a:prstClr val="black"/>
              </a:solidFill>
            </a:endParaRPr>
          </a:p>
          <a:p>
            <a:pPr lvl="1"/>
            <a:r>
              <a:rPr lang="en-US" dirty="0">
                <a:solidFill>
                  <a:prstClr val="black"/>
                </a:solidFill>
              </a:rPr>
              <a:t>The bottleneck is </a:t>
            </a:r>
            <a:r>
              <a:rPr lang="en-US" dirty="0" smtClean="0">
                <a:solidFill>
                  <a:prstClr val="black"/>
                </a:solidFill>
              </a:rPr>
              <a:t>4.4</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57286973"/>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B</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E</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425007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latin typeface="Arial" charset="0"/>
                <a:cs typeface="Arial" charset="0"/>
              </a:rPr>
              <a:t>Problem</a:t>
            </a:r>
            <a:endParaRPr lang="en-US" sz="4400" dirty="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Suppose you have a directed graph where</a:t>
            </a:r>
          </a:p>
          <a:p>
            <a:pPr lvl="1"/>
            <a:r>
              <a:rPr lang="en-US" dirty="0" smtClean="0">
                <a:latin typeface="Arial" charset="0"/>
                <a:cs typeface="Arial" charset="0"/>
              </a:rPr>
              <a:t>You have</a:t>
            </a:r>
          </a:p>
          <a:p>
            <a:pPr lvl="2"/>
            <a:r>
              <a:rPr lang="en-US" dirty="0" smtClean="0">
                <a:latin typeface="Arial" charset="0"/>
                <a:cs typeface="Arial" charset="0"/>
              </a:rPr>
              <a:t>A starting or </a:t>
            </a:r>
            <a:r>
              <a:rPr lang="en-US" i="1" dirty="0" smtClean="0">
                <a:latin typeface="Arial" charset="0"/>
                <a:cs typeface="Arial" charset="0"/>
              </a:rPr>
              <a:t>source</a:t>
            </a:r>
            <a:r>
              <a:rPr lang="en-US" dirty="0" smtClean="0">
                <a:latin typeface="Arial" charset="0"/>
                <a:cs typeface="Arial" charset="0"/>
              </a:rPr>
              <a:t> vertex</a:t>
            </a:r>
            <a:endParaRPr lang="en-US" i="1" dirty="0" smtClean="0">
              <a:latin typeface="Arial" charset="0"/>
              <a:cs typeface="Arial" charset="0"/>
            </a:endParaRPr>
          </a:p>
          <a:p>
            <a:pPr lvl="2"/>
            <a:r>
              <a:rPr lang="en-US" dirty="0" smtClean="0">
                <a:latin typeface="Arial" charset="0"/>
                <a:cs typeface="Arial" charset="0"/>
              </a:rPr>
              <a:t>A finishing or </a:t>
            </a:r>
            <a:r>
              <a:rPr lang="en-US" i="1" dirty="0" smtClean="0">
                <a:latin typeface="Arial" charset="0"/>
                <a:cs typeface="Arial" charset="0"/>
              </a:rPr>
              <a:t>sink </a:t>
            </a:r>
            <a:r>
              <a:rPr lang="en-US" dirty="0" smtClean="0">
                <a:latin typeface="Arial" charset="0"/>
                <a:cs typeface="Arial" charset="0"/>
              </a:rPr>
              <a:t>vertex</a:t>
            </a:r>
            <a:endParaRPr lang="en-US" i="1" dirty="0" smtClean="0">
              <a:latin typeface="Arial" charset="0"/>
              <a:cs typeface="Arial" charset="0"/>
            </a:endParaRPr>
          </a:p>
          <a:p>
            <a:pPr lvl="1"/>
            <a:r>
              <a:rPr lang="en-US" dirty="0" smtClean="0">
                <a:latin typeface="Arial" charset="0"/>
                <a:cs typeface="Arial" charset="0"/>
              </a:rPr>
              <a:t>The weight on each directed edge represents the maximum capacity that edge can transport per unit time</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Problem: </a:t>
            </a:r>
          </a:p>
          <a:p>
            <a:pPr lvl="1"/>
            <a:r>
              <a:rPr lang="en-US" dirty="0" smtClean="0">
                <a:latin typeface="Arial" charset="0"/>
                <a:cs typeface="Arial" charset="0"/>
              </a:rPr>
              <a:t>What is the maximum capacity at which items can be transported from the source to the sink per unit time?</a:t>
            </a:r>
          </a:p>
          <a:p>
            <a:pPr lvl="2"/>
            <a:r>
              <a:rPr lang="en-US" dirty="0" smtClean="0">
                <a:latin typeface="Arial" charset="0"/>
                <a:cs typeface="Arial" charset="0"/>
              </a:rPr>
              <a:t>The maximum flow through any edge is its capacity</a:t>
            </a:r>
          </a:p>
          <a:p>
            <a:pPr lvl="1"/>
            <a:r>
              <a:rPr lang="en-US" dirty="0" smtClean="0">
                <a:latin typeface="Arial" charset="0"/>
                <a:cs typeface="Arial" charset="0"/>
              </a:rPr>
              <a:t>That is, what is the maximum flow between the source and sink?</a:t>
            </a:r>
          </a:p>
        </p:txBody>
      </p:sp>
      <p:sp>
        <p:nvSpPr>
          <p:cNvPr id="6148" name="TextBox 5"/>
          <p:cNvSpPr txBox="1">
            <a:spLocks noChangeArrowheads="1"/>
          </p:cNvSpPr>
          <p:nvPr/>
        </p:nvSpPr>
        <p:spPr bwMode="auto">
          <a:xfrm>
            <a:off x="179388" y="682625"/>
            <a:ext cx="616387" cy="369332"/>
          </a:xfrm>
          <a:prstGeom prst="rect">
            <a:avLst/>
          </a:prstGeom>
          <a:noFill/>
          <a:ln w="9525">
            <a:noFill/>
            <a:miter lim="800000"/>
            <a:headEnd/>
            <a:tailEnd/>
          </a:ln>
        </p:spPr>
        <p:txBody>
          <a:bodyPr wrap="none">
            <a:spAutoFit/>
          </a:bodyPr>
          <a:lstStyle/>
          <a:p>
            <a:r>
              <a:rPr lang="en-CA" dirty="0"/>
              <a:t>11.8</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smtClean="0">
                <a:solidFill>
                  <a:prstClr val="black"/>
                </a:solidFill>
              </a:rPr>
              <a:t>4.4 </a:t>
            </a:r>
            <a:r>
              <a:rPr lang="en-US" dirty="0">
                <a:solidFill>
                  <a:prstClr val="black"/>
                </a:solidFill>
              </a:rPr>
              <a:t>is subtracted from each edge in the path</a:t>
            </a:r>
          </a:p>
          <a:p>
            <a:pPr lvl="1"/>
            <a:r>
              <a:rPr lang="en-US" dirty="0" smtClean="0">
                <a:solidFill>
                  <a:prstClr val="black"/>
                </a:solidFill>
              </a:rPr>
              <a:t>4.4 </a:t>
            </a:r>
            <a:r>
              <a:rPr lang="en-US" dirty="0">
                <a:solidFill>
                  <a:prstClr val="black"/>
                </a:solidFill>
              </a:rPr>
              <a:t>is added to each edge in the </a:t>
            </a:r>
            <a:r>
              <a:rPr lang="en-US" dirty="0" smtClean="0">
                <a:solidFill>
                  <a:prstClr val="black"/>
                </a:solidFill>
              </a:rPr>
              <a:t>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1143371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Our residual graph is now as follows:</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2505825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a:solidFill>
                  <a:prstClr val="black"/>
                </a:solidFill>
              </a:rPr>
              <a:t>The shortest path is </a:t>
            </a:r>
            <a:r>
              <a:rPr lang="en-US" i="1" dirty="0" smtClean="0">
                <a:solidFill>
                  <a:prstClr val="black"/>
                </a:solidFill>
              </a:rPr>
              <a:t>A</a:t>
            </a:r>
            <a:r>
              <a:rPr lang="en-US" dirty="0" smtClean="0">
                <a:solidFill>
                  <a:prstClr val="black"/>
                </a:solidFill>
              </a:rPr>
              <a:t>-</a:t>
            </a:r>
            <a:r>
              <a:rPr lang="en-US" i="1" dirty="0" smtClean="0">
                <a:solidFill>
                  <a:prstClr val="black"/>
                </a:solidFill>
              </a:rPr>
              <a:t>C</a:t>
            </a:r>
            <a:r>
              <a:rPr lang="en-US" dirty="0" smtClean="0">
                <a:solidFill>
                  <a:prstClr val="black"/>
                </a:solidFill>
              </a:rPr>
              <a:t>-</a:t>
            </a:r>
            <a:r>
              <a:rPr lang="en-US" i="1" dirty="0" smtClean="0">
                <a:solidFill>
                  <a:prstClr val="black"/>
                </a:solidFill>
              </a:rPr>
              <a:t>F-G</a:t>
            </a:r>
            <a:endParaRPr lang="en-US" dirty="0">
              <a:solidFill>
                <a:prstClr val="black"/>
              </a:solidFill>
            </a:endParaRPr>
          </a:p>
          <a:p>
            <a:pPr lvl="1"/>
            <a:r>
              <a:rPr lang="en-US" dirty="0">
                <a:solidFill>
                  <a:prstClr val="black"/>
                </a:solidFill>
              </a:rPr>
              <a:t>The bottleneck is </a:t>
            </a:r>
            <a:r>
              <a:rPr lang="en-US" dirty="0" smtClean="0">
                <a:solidFill>
                  <a:prstClr val="black"/>
                </a:solidFill>
              </a:rPr>
              <a:t>4.1</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58401598"/>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F</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2695462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smtClean="0">
                <a:solidFill>
                  <a:prstClr val="black"/>
                </a:solidFill>
              </a:rPr>
              <a:t>4.1 </a:t>
            </a:r>
            <a:r>
              <a:rPr lang="en-US" dirty="0">
                <a:solidFill>
                  <a:prstClr val="black"/>
                </a:solidFill>
              </a:rPr>
              <a:t>is subtracted from each edge in the path</a:t>
            </a:r>
          </a:p>
          <a:p>
            <a:pPr lvl="1"/>
            <a:r>
              <a:rPr lang="en-US" dirty="0" smtClean="0">
                <a:solidFill>
                  <a:prstClr val="black"/>
                </a:solidFill>
              </a:rPr>
              <a:t>4.1 </a:t>
            </a:r>
            <a:r>
              <a:rPr lang="en-US" dirty="0">
                <a:solidFill>
                  <a:prstClr val="black"/>
                </a:solidFill>
              </a:rPr>
              <a:t>is added to each edge in the 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4001510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Our residual graph is now as follows:</a:t>
            </a:r>
            <a:endParaRPr lang="en-CA" dirty="0">
              <a:solidFill>
                <a:prstClr val="black"/>
              </a:solidFill>
            </a:endParaRPr>
          </a:p>
          <a:p>
            <a:pPr marL="0" indent="0">
              <a:buNone/>
            </a:pPr>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spTree>
    <p:extLst>
      <p:ext uri="{BB962C8B-B14F-4D97-AF65-F5344CB8AC3E}">
        <p14:creationId xmlns:p14="http://schemas.microsoft.com/office/powerpoint/2010/main" val="72735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dirty="0" smtClean="0">
                <a:solidFill>
                  <a:prstClr val="black"/>
                </a:solidFill>
                <a:latin typeface="Arial" charset="0"/>
                <a:cs typeface="Arial" charset="0"/>
              </a:rPr>
              <a:t>	Perform a breadth-first search</a:t>
            </a:r>
            <a:endParaRPr lang="en-CA" dirty="0" smtClean="0">
              <a:solidFill>
                <a:prstClr val="black"/>
              </a:solidFill>
            </a:endParaRPr>
          </a:p>
          <a:p>
            <a:pPr lvl="1"/>
            <a:r>
              <a:rPr lang="en-US" dirty="0" smtClean="0">
                <a:solidFill>
                  <a:prstClr val="black"/>
                </a:solidFill>
              </a:rPr>
              <a:t>The shortest path is </a:t>
            </a:r>
            <a:r>
              <a:rPr lang="en-US" i="1" dirty="0" smtClean="0">
                <a:solidFill>
                  <a:prstClr val="black"/>
                </a:solidFill>
              </a:rPr>
              <a:t>A</a:t>
            </a:r>
            <a:r>
              <a:rPr lang="en-US" dirty="0" smtClean="0">
                <a:solidFill>
                  <a:prstClr val="black"/>
                </a:solidFill>
              </a:rPr>
              <a:t>-</a:t>
            </a:r>
            <a:r>
              <a:rPr lang="en-US" i="1" dirty="0" smtClean="0">
                <a:solidFill>
                  <a:prstClr val="black"/>
                </a:solidFill>
              </a:rPr>
              <a:t>D</a:t>
            </a:r>
            <a:r>
              <a:rPr lang="en-US" dirty="0" smtClean="0">
                <a:solidFill>
                  <a:prstClr val="black"/>
                </a:solidFill>
              </a:rPr>
              <a:t>-</a:t>
            </a:r>
            <a:r>
              <a:rPr lang="en-US" i="1" dirty="0" smtClean="0">
                <a:solidFill>
                  <a:prstClr val="black"/>
                </a:solidFill>
              </a:rPr>
              <a:t>E-G</a:t>
            </a:r>
            <a:endParaRPr lang="en-US" dirty="0" smtClean="0">
              <a:solidFill>
                <a:prstClr val="black"/>
              </a:solidFill>
            </a:endParaRPr>
          </a:p>
          <a:p>
            <a:pPr lvl="1"/>
            <a:r>
              <a:rPr lang="en-US" dirty="0" smtClean="0">
                <a:solidFill>
                  <a:prstClr val="black"/>
                </a:solidFill>
              </a:rPr>
              <a:t>The bottleneck is 1.3</a:t>
            </a:r>
            <a:endParaRPr lang="en-CA" dirty="0" smtClean="0">
              <a:solidFill>
                <a:prstClr val="black"/>
              </a:solidFill>
            </a:endParaRPr>
          </a:p>
          <a:p>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442063598"/>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E</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9306" y="3209114"/>
            <a:ext cx="4468378" cy="3316230"/>
          </a:xfrm>
        </p:spPr>
      </p:pic>
      <p:sp>
        <p:nvSpPr>
          <p:cNvPr id="4" name="Footer Placeholder 3"/>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350175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smtClean="0">
                <a:solidFill>
                  <a:prstClr val="black"/>
                </a:solidFill>
              </a:rPr>
              <a:t>1.3 </a:t>
            </a:r>
            <a:r>
              <a:rPr lang="en-US" dirty="0">
                <a:solidFill>
                  <a:prstClr val="black"/>
                </a:solidFill>
              </a:rPr>
              <a:t>is subtracted from each edge in the path</a:t>
            </a:r>
          </a:p>
          <a:p>
            <a:pPr lvl="1"/>
            <a:r>
              <a:rPr lang="en-US" dirty="0" smtClean="0">
                <a:solidFill>
                  <a:prstClr val="black"/>
                </a:solidFill>
              </a:rPr>
              <a:t>1.3 </a:t>
            </a:r>
            <a:r>
              <a:rPr lang="en-US" dirty="0">
                <a:solidFill>
                  <a:prstClr val="black"/>
                </a:solidFill>
              </a:rPr>
              <a:t>is added to each edge in the 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spTree>
    <p:extLst>
      <p:ext uri="{BB962C8B-B14F-4D97-AF65-F5344CB8AC3E}">
        <p14:creationId xmlns:p14="http://schemas.microsoft.com/office/powerpoint/2010/main" val="205008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Our residual graph is now as follows:</a:t>
            </a:r>
            <a:endParaRPr lang="en-CA" dirty="0">
              <a:solidFill>
                <a:prstClr val="black"/>
              </a:solidFill>
            </a:endParaRPr>
          </a:p>
          <a:p>
            <a:pPr marL="0" indent="0">
              <a:buNone/>
            </a:pPr>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1980128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a:solidFill>
                  <a:prstClr val="black"/>
                </a:solidFill>
              </a:rPr>
              <a:t>The shortest path is </a:t>
            </a:r>
            <a:r>
              <a:rPr lang="en-US" i="1" dirty="0" smtClean="0">
                <a:solidFill>
                  <a:prstClr val="black"/>
                </a:solidFill>
              </a:rPr>
              <a:t>A-D-B</a:t>
            </a:r>
            <a:r>
              <a:rPr lang="en-US" dirty="0" smtClean="0">
                <a:solidFill>
                  <a:prstClr val="black"/>
                </a:solidFill>
              </a:rPr>
              <a:t>-</a:t>
            </a:r>
            <a:r>
              <a:rPr lang="en-US" i="1" dirty="0" smtClean="0">
                <a:solidFill>
                  <a:prstClr val="black"/>
                </a:solidFill>
              </a:rPr>
              <a:t>E-G</a:t>
            </a:r>
            <a:endParaRPr lang="en-US" i="1" dirty="0">
              <a:solidFill>
                <a:prstClr val="black"/>
              </a:solidFill>
            </a:endParaRPr>
          </a:p>
          <a:p>
            <a:pPr lvl="1"/>
            <a:r>
              <a:rPr lang="en-US" dirty="0">
                <a:solidFill>
                  <a:prstClr val="black"/>
                </a:solidFill>
              </a:rPr>
              <a:t>The bottleneck is </a:t>
            </a:r>
            <a:r>
              <a:rPr lang="en-US" dirty="0" smtClean="0">
                <a:solidFill>
                  <a:prstClr val="black"/>
                </a:solidFill>
              </a:rPr>
              <a:t>1.0</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65476989"/>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B</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E</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3991538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smtClean="0">
                <a:solidFill>
                  <a:prstClr val="black"/>
                </a:solidFill>
              </a:rPr>
              <a:t>1.0 </a:t>
            </a:r>
            <a:r>
              <a:rPr lang="en-US" dirty="0">
                <a:solidFill>
                  <a:prstClr val="black"/>
                </a:solidFill>
              </a:rPr>
              <a:t>is subtracted from each edge in the path</a:t>
            </a:r>
          </a:p>
          <a:p>
            <a:pPr lvl="1"/>
            <a:r>
              <a:rPr lang="en-US" dirty="0" smtClean="0">
                <a:solidFill>
                  <a:prstClr val="black"/>
                </a:solidFill>
              </a:rPr>
              <a:t>1.0 </a:t>
            </a:r>
            <a:r>
              <a:rPr lang="en-US" dirty="0">
                <a:solidFill>
                  <a:prstClr val="black"/>
                </a:solidFill>
              </a:rPr>
              <a:t>is added to each edge in the 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165780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latin typeface="Arial" charset="0"/>
                <a:cs typeface="Arial" charset="0"/>
              </a:rPr>
              <a:t>Example</a:t>
            </a:r>
            <a:endParaRPr lang="en-US" sz="4400" dirty="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example, suppose our source is </a:t>
            </a:r>
            <a:r>
              <a:rPr lang="en-US" i="1" dirty="0" smtClean="0">
                <a:latin typeface="Arial" charset="0"/>
                <a:cs typeface="Arial" charset="0"/>
              </a:rPr>
              <a:t>A</a:t>
            </a:r>
            <a:r>
              <a:rPr lang="en-US" dirty="0" smtClean="0">
                <a:latin typeface="Arial" charset="0"/>
                <a:cs typeface="Arial" charset="0"/>
              </a:rPr>
              <a:t> and our sink is </a:t>
            </a:r>
            <a:r>
              <a:rPr lang="en-US" i="1" dirty="0" smtClean="0">
                <a:latin typeface="Arial" charset="0"/>
                <a:cs typeface="Arial" charset="0"/>
              </a:rPr>
              <a:t>D</a:t>
            </a:r>
            <a:r>
              <a:rPr lang="en-US" dirty="0" smtClean="0">
                <a:latin typeface="Arial" charset="0"/>
                <a:cs typeface="Arial" charset="0"/>
              </a:rPr>
              <a:t>:</a:t>
            </a:r>
          </a:p>
          <a:p>
            <a:pPr lvl="1"/>
            <a:r>
              <a:rPr lang="en-US" dirty="0" smtClean="0">
                <a:solidFill>
                  <a:prstClr val="black"/>
                </a:solidFill>
                <a:latin typeface="Arial" charset="0"/>
                <a:cs typeface="Arial" charset="0"/>
              </a:rPr>
              <a:t>The flow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 is 3.9</a:t>
            </a:r>
          </a:p>
          <a:p>
            <a:pPr lvl="2"/>
            <a:r>
              <a:rPr lang="en-US" dirty="0" smtClean="0">
                <a:solidFill>
                  <a:prstClr val="black"/>
                </a:solidFill>
                <a:latin typeface="Arial" charset="0"/>
                <a:cs typeface="Arial" charset="0"/>
              </a:rPr>
              <a:t>All of that can continue from </a:t>
            </a:r>
            <a:r>
              <a:rPr lang="en-US" i="1" dirty="0" smtClean="0">
                <a:solidFill>
                  <a:prstClr val="black"/>
                </a:solidFill>
                <a:latin typeface="Arial" charset="0"/>
                <a:cs typeface="Arial" charset="0"/>
              </a:rPr>
              <a:t>B </a:t>
            </a:r>
            <a:r>
              <a:rPr lang="en-US" dirty="0" smtClean="0">
                <a:solidFill>
                  <a:prstClr val="black"/>
                </a:solidFill>
                <a:latin typeface="Arial" charset="0"/>
                <a:cs typeface="Arial" charset="0"/>
              </a:rPr>
              <a:t>to </a:t>
            </a:r>
            <a:r>
              <a:rPr lang="en-US" i="1" dirty="0" smtClean="0">
                <a:solidFill>
                  <a:prstClr val="black"/>
                </a:solidFill>
                <a:latin typeface="Arial" charset="0"/>
                <a:cs typeface="Arial" charset="0"/>
              </a:rPr>
              <a:t>D</a:t>
            </a:r>
            <a:r>
              <a:rPr lang="en-US" dirty="0" smtClean="0">
                <a:solidFill>
                  <a:prstClr val="black"/>
                </a:solidFill>
                <a:latin typeface="Arial" charset="0"/>
                <a:cs typeface="Arial" charset="0"/>
              </a:rPr>
              <a:t> </a:t>
            </a:r>
          </a:p>
          <a:p>
            <a:pPr lvl="2"/>
            <a:r>
              <a:rPr lang="en-US" dirty="0" smtClean="0">
                <a:solidFill>
                  <a:prstClr val="black"/>
                </a:solidFill>
                <a:latin typeface="Arial" charset="0"/>
                <a:cs typeface="Arial" charset="0"/>
              </a:rPr>
              <a:t>The bottleneck is the first edge</a:t>
            </a:r>
          </a:p>
          <a:p>
            <a:pPr lvl="1"/>
            <a:r>
              <a:rPr lang="en-US" dirty="0" smtClean="0">
                <a:solidFill>
                  <a:prstClr val="black"/>
                </a:solidFill>
                <a:latin typeface="Arial" charset="0"/>
                <a:cs typeface="Arial" charset="0"/>
              </a:rPr>
              <a:t>The flow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is 7.2</a:t>
            </a:r>
          </a:p>
          <a:p>
            <a:pPr lvl="2"/>
            <a:r>
              <a:rPr lang="en-US" dirty="0" smtClean="0">
                <a:solidFill>
                  <a:prstClr val="black"/>
                </a:solidFill>
                <a:latin typeface="Arial" charset="0"/>
                <a:cs typeface="Arial" charset="0"/>
              </a:rPr>
              <a:t>There is a bottleneck from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D</a:t>
            </a:r>
            <a:r>
              <a:rPr lang="en-US" dirty="0" smtClean="0">
                <a:solidFill>
                  <a:prstClr val="black"/>
                </a:solidFill>
                <a:latin typeface="Arial" charset="0"/>
                <a:cs typeface="Arial" charset="0"/>
              </a:rPr>
              <a:t> allowing only 4.0</a:t>
            </a:r>
            <a:endParaRPr lang="en-US" i="1"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Thus, the maximum flow between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and </a:t>
            </a:r>
            <a:r>
              <a:rPr lang="en-US" i="1" dirty="0" smtClean="0">
                <a:solidFill>
                  <a:prstClr val="black"/>
                </a:solidFill>
                <a:latin typeface="Arial" charset="0"/>
                <a:cs typeface="Arial" charset="0"/>
              </a:rPr>
              <a:t>D</a:t>
            </a:r>
            <a:r>
              <a:rPr lang="en-US" dirty="0" smtClean="0">
                <a:solidFill>
                  <a:prstClr val="black"/>
                </a:solidFill>
                <a:latin typeface="Arial" charset="0"/>
                <a:cs typeface="Arial" charset="0"/>
              </a:rPr>
              <a:t> is 3.9 + 4.0 = 7.9</a:t>
            </a:r>
          </a:p>
          <a:p>
            <a:pPr lvl="2"/>
            <a:endParaRPr lang="en-US" dirty="0">
              <a:solidFill>
                <a:prstClr val="black"/>
              </a:solidFill>
              <a:latin typeface="Arial" charset="0"/>
              <a:cs typeface="Arial" charset="0"/>
            </a:endParaRPr>
          </a:p>
          <a:p>
            <a:pPr>
              <a:buFont typeface="Arial" charset="0"/>
              <a:buNone/>
            </a:pPr>
            <a:endParaRPr lang="en-US" dirty="0" smtClean="0">
              <a:latin typeface="Arial" charset="0"/>
              <a:cs typeface="Arial" charset="0"/>
            </a:endParaRP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965662"/>
            <a:ext cx="2346965" cy="270510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Our residual graph is now as follows:</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96529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a:solidFill>
                  <a:prstClr val="black"/>
                </a:solidFill>
              </a:rPr>
              <a:t>The shortest path is </a:t>
            </a:r>
            <a:r>
              <a:rPr lang="en-US" i="1" dirty="0" smtClean="0">
                <a:solidFill>
                  <a:prstClr val="black"/>
                </a:solidFill>
              </a:rPr>
              <a:t>A-C-D-B</a:t>
            </a:r>
            <a:r>
              <a:rPr lang="en-US" dirty="0" smtClean="0">
                <a:solidFill>
                  <a:prstClr val="black"/>
                </a:solidFill>
              </a:rPr>
              <a:t>-</a:t>
            </a:r>
            <a:r>
              <a:rPr lang="en-US" i="1" dirty="0" smtClean="0">
                <a:solidFill>
                  <a:prstClr val="black"/>
                </a:solidFill>
              </a:rPr>
              <a:t>E-G</a:t>
            </a:r>
            <a:endParaRPr lang="en-US" i="1" dirty="0">
              <a:solidFill>
                <a:prstClr val="black"/>
              </a:solidFill>
            </a:endParaRPr>
          </a:p>
          <a:p>
            <a:pPr lvl="1"/>
            <a:r>
              <a:rPr lang="en-US" dirty="0">
                <a:solidFill>
                  <a:prstClr val="black"/>
                </a:solidFill>
              </a:rPr>
              <a:t>The bottleneck is </a:t>
            </a:r>
            <a:r>
              <a:rPr lang="en-US" dirty="0" smtClean="0">
                <a:solidFill>
                  <a:prstClr val="black"/>
                </a:solidFill>
              </a:rPr>
              <a:t>1.1</a:t>
            </a:r>
          </a:p>
          <a:p>
            <a:pPr marL="0" indent="0">
              <a:buNone/>
            </a:pPr>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71337511"/>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B</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E</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4239755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a:solidFill>
                  <a:prstClr val="black"/>
                </a:solidFill>
              </a:rPr>
              <a:t>1.1 is subtracted from each edge in the path</a:t>
            </a:r>
          </a:p>
          <a:p>
            <a:pPr lvl="1"/>
            <a:r>
              <a:rPr lang="en-US" dirty="0">
                <a:solidFill>
                  <a:prstClr val="black"/>
                </a:solidFill>
              </a:rPr>
              <a:t>1.1 is added to each edge in the opposite direction</a:t>
            </a:r>
            <a:endParaRPr lang="en-CA"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3783072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Our residual graph is now as follows:</a:t>
            </a:r>
            <a:endParaRPr lang="en-CA" dirty="0">
              <a:solidFill>
                <a:prstClr val="black"/>
              </a:solidFill>
            </a:endParaRPr>
          </a:p>
          <a:p>
            <a:pPr marL="0" indent="0">
              <a:buNone/>
            </a:pPr>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4041022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Perform a breadth-first search</a:t>
            </a:r>
            <a:endParaRPr lang="en-CA" dirty="0">
              <a:solidFill>
                <a:prstClr val="black"/>
              </a:solidFill>
            </a:endParaRPr>
          </a:p>
          <a:p>
            <a:pPr lvl="1"/>
            <a:r>
              <a:rPr lang="en-US" dirty="0">
                <a:solidFill>
                  <a:prstClr val="black"/>
                </a:solidFill>
              </a:rPr>
              <a:t>The shortest path is </a:t>
            </a:r>
            <a:r>
              <a:rPr lang="en-US" i="1" dirty="0" smtClean="0">
                <a:solidFill>
                  <a:prstClr val="black"/>
                </a:solidFill>
              </a:rPr>
              <a:t>A-C</a:t>
            </a:r>
            <a:r>
              <a:rPr lang="en-US" dirty="0" smtClean="0">
                <a:solidFill>
                  <a:prstClr val="black"/>
                </a:solidFill>
              </a:rPr>
              <a:t>-</a:t>
            </a:r>
            <a:r>
              <a:rPr lang="en-US" i="1" dirty="0" smtClean="0">
                <a:solidFill>
                  <a:prstClr val="black"/>
                </a:solidFill>
              </a:rPr>
              <a:t>F-D-B</a:t>
            </a:r>
            <a:r>
              <a:rPr lang="en-US" dirty="0" smtClean="0">
                <a:solidFill>
                  <a:prstClr val="black"/>
                </a:solidFill>
              </a:rPr>
              <a:t>-</a:t>
            </a:r>
            <a:r>
              <a:rPr lang="en-US" i="1" dirty="0" smtClean="0">
                <a:solidFill>
                  <a:prstClr val="black"/>
                </a:solidFill>
              </a:rPr>
              <a:t>E-G</a:t>
            </a:r>
            <a:endParaRPr lang="en-US" i="1" dirty="0">
              <a:solidFill>
                <a:prstClr val="black"/>
              </a:solidFill>
            </a:endParaRPr>
          </a:p>
          <a:p>
            <a:pPr lvl="1"/>
            <a:r>
              <a:rPr lang="en-US" dirty="0">
                <a:solidFill>
                  <a:prstClr val="black"/>
                </a:solidFill>
              </a:rPr>
              <a:t>The bottleneck is </a:t>
            </a:r>
            <a:r>
              <a:rPr lang="en-US" dirty="0" smtClean="0">
                <a:solidFill>
                  <a:prstClr val="black"/>
                </a:solidFill>
              </a:rPr>
              <a:t>0.8</a:t>
            </a:r>
            <a:endParaRPr lang="en-US" dirty="0">
              <a:solidFill>
                <a:prstClr val="black"/>
              </a:solidFill>
            </a:endParaRPr>
          </a:p>
          <a:p>
            <a:endParaRPr lang="en-CA" dirty="0"/>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66360722"/>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D</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F</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B</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C</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E</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2623656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Update the graph:</a:t>
            </a:r>
            <a:endParaRPr lang="en-CA" dirty="0">
              <a:solidFill>
                <a:prstClr val="black"/>
              </a:solidFill>
            </a:endParaRPr>
          </a:p>
          <a:p>
            <a:pPr lvl="1"/>
            <a:r>
              <a:rPr lang="en-US" dirty="0" smtClean="0">
                <a:solidFill>
                  <a:prstClr val="black"/>
                </a:solidFill>
              </a:rPr>
              <a:t>0.8 </a:t>
            </a:r>
            <a:r>
              <a:rPr lang="en-US" dirty="0">
                <a:solidFill>
                  <a:prstClr val="black"/>
                </a:solidFill>
              </a:rPr>
              <a:t>is subtracted from each edge in the path</a:t>
            </a:r>
          </a:p>
          <a:p>
            <a:pPr lvl="1"/>
            <a:r>
              <a:rPr lang="en-US" dirty="0" smtClean="0">
                <a:solidFill>
                  <a:prstClr val="black"/>
                </a:solidFill>
              </a:rPr>
              <a:t>0.8 </a:t>
            </a:r>
            <a:r>
              <a:rPr lang="en-US" dirty="0">
                <a:solidFill>
                  <a:prstClr val="black"/>
                </a:solidFill>
              </a:rPr>
              <a:t>is added to each edge in the opposite direction</a:t>
            </a: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3018"/>
            <a:ext cx="4468378" cy="3322326"/>
          </a:xfrm>
          <a:prstGeom prst="rect">
            <a:avLst/>
          </a:prstGeom>
        </p:spPr>
      </p:pic>
    </p:spTree>
    <p:extLst>
      <p:ext uri="{BB962C8B-B14F-4D97-AF65-F5344CB8AC3E}">
        <p14:creationId xmlns:p14="http://schemas.microsoft.com/office/powerpoint/2010/main" val="65587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Our </a:t>
            </a:r>
            <a:r>
              <a:rPr lang="en-US" dirty="0">
                <a:solidFill>
                  <a:prstClr val="black"/>
                </a:solidFill>
                <a:latin typeface="Arial" charset="0"/>
                <a:cs typeface="Arial" charset="0"/>
              </a:rPr>
              <a:t>residual graph is now as follows:</a:t>
            </a:r>
            <a:endParaRPr lang="en-CA" dirty="0">
              <a:solidFill>
                <a:prstClr val="black"/>
              </a:solidFill>
            </a:endParaRPr>
          </a:p>
          <a:p>
            <a:pPr marL="0" lvl="0" indent="0">
              <a:buNone/>
            </a:pP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3221363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Performing a breadth-first traversal finds no shortest path to </a:t>
            </a:r>
            <a:r>
              <a:rPr lang="en-US" i="1" dirty="0" smtClean="0">
                <a:solidFill>
                  <a:prstClr val="black"/>
                </a:solidFill>
                <a:latin typeface="Arial" charset="0"/>
                <a:cs typeface="Arial" charset="0"/>
              </a:rPr>
              <a:t>G</a:t>
            </a:r>
            <a:endParaRPr lang="en-US" dirty="0" smtClean="0">
              <a:solidFill>
                <a:prstClr val="black"/>
              </a:solidFill>
              <a:latin typeface="Arial" charset="0"/>
              <a:cs typeface="Arial" charset="0"/>
            </a:endParaRPr>
          </a:p>
          <a:p>
            <a:pPr lvl="1"/>
            <a:r>
              <a:rPr lang="en-US" dirty="0" smtClean="0">
                <a:solidFill>
                  <a:prstClr val="black"/>
                </a:solidFill>
                <a:latin typeface="Arial" charset="0"/>
                <a:cs typeface="Arial" charset="0"/>
              </a:rPr>
              <a:t>After getting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all other out-going edges have weight 0</a:t>
            </a:r>
            <a:endParaRPr lang="en-CA" dirty="0">
              <a:solidFill>
                <a:prstClr val="black"/>
              </a:solidFill>
            </a:endParaRPr>
          </a:p>
          <a:p>
            <a:pPr marL="0" lvl="0" indent="0">
              <a:buNone/>
            </a:pP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49696778"/>
              </p:ext>
            </p:extLst>
          </p:nvPr>
        </p:nvGraphicFramePr>
        <p:xfrm>
          <a:off x="448214" y="5317628"/>
          <a:ext cx="2951998" cy="670560"/>
        </p:xfrm>
        <a:graphic>
          <a:graphicData uri="http://schemas.openxmlformats.org/drawingml/2006/table">
            <a:tbl>
              <a:tblPr firstRow="1" bandRow="1">
                <a:tableStyleId>{2D5ABB26-0587-4C30-8999-92F81FD0307C}</a:tableStyleId>
              </a:tblPr>
              <a:tblGrid>
                <a:gridCol w="421714">
                  <a:extLst>
                    <a:ext uri="{9D8B030D-6E8A-4147-A177-3AD203B41FA5}">
                      <a16:colId xmlns:a16="http://schemas.microsoft.com/office/drawing/2014/main" val="3706869018"/>
                    </a:ext>
                  </a:extLst>
                </a:gridCol>
                <a:gridCol w="421714">
                  <a:extLst>
                    <a:ext uri="{9D8B030D-6E8A-4147-A177-3AD203B41FA5}">
                      <a16:colId xmlns:a16="http://schemas.microsoft.com/office/drawing/2014/main" val="243331500"/>
                    </a:ext>
                  </a:extLst>
                </a:gridCol>
                <a:gridCol w="421714">
                  <a:extLst>
                    <a:ext uri="{9D8B030D-6E8A-4147-A177-3AD203B41FA5}">
                      <a16:colId xmlns:a16="http://schemas.microsoft.com/office/drawing/2014/main" val="2285180039"/>
                    </a:ext>
                  </a:extLst>
                </a:gridCol>
                <a:gridCol w="421714">
                  <a:extLst>
                    <a:ext uri="{9D8B030D-6E8A-4147-A177-3AD203B41FA5}">
                      <a16:colId xmlns:a16="http://schemas.microsoft.com/office/drawing/2014/main" val="1577517070"/>
                    </a:ext>
                  </a:extLst>
                </a:gridCol>
                <a:gridCol w="421714">
                  <a:extLst>
                    <a:ext uri="{9D8B030D-6E8A-4147-A177-3AD203B41FA5}">
                      <a16:colId xmlns:a16="http://schemas.microsoft.com/office/drawing/2014/main" val="2283085748"/>
                    </a:ext>
                  </a:extLst>
                </a:gridCol>
                <a:gridCol w="421714">
                  <a:extLst>
                    <a:ext uri="{9D8B030D-6E8A-4147-A177-3AD203B41FA5}">
                      <a16:colId xmlns:a16="http://schemas.microsoft.com/office/drawing/2014/main" val="2643372688"/>
                    </a:ext>
                  </a:extLst>
                </a:gridCol>
                <a:gridCol w="421714">
                  <a:extLst>
                    <a:ext uri="{9D8B030D-6E8A-4147-A177-3AD203B41FA5}">
                      <a16:colId xmlns:a16="http://schemas.microsoft.com/office/drawing/2014/main" val="3100562478"/>
                    </a:ext>
                  </a:extLst>
                </a:gridCol>
              </a:tblGrid>
              <a:tr h="254275">
                <a:tc>
                  <a:txBody>
                    <a:bodyPr/>
                    <a:lstStyle/>
                    <a:p>
                      <a:pPr algn="l"/>
                      <a:r>
                        <a:rPr lang="en-US" sz="1400" i="1" dirty="0" smtClean="0"/>
                        <a:t>A</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B</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C</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D</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E</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F</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i="1" dirty="0" smtClean="0"/>
                        <a:t>G</a:t>
                      </a:r>
                      <a:endParaRPr lang="en-CA" sz="1400" i="1" dirty="0"/>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350696"/>
                  </a:ext>
                </a:extLst>
              </a:tr>
              <a:tr h="305131">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solidFill>
                            <a:srgbClr val="C00000"/>
                          </a:solidFill>
                        </a:rPr>
                        <a:t>B</a:t>
                      </a:r>
                      <a:endParaRPr lang="en-CA"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t>A</a:t>
                      </a:r>
                      <a:endParaRPr lang="en-CA"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solidFill>
                            <a:srgbClr val="C00000"/>
                          </a:solidFill>
                        </a:rPr>
                        <a:t>D</a:t>
                      </a:r>
                      <a:endParaRPr lang="en-CA"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solidFill>
                            <a:srgbClr val="C00000"/>
                          </a:solidFill>
                        </a:rPr>
                        <a:t>E</a:t>
                      </a:r>
                      <a:endParaRPr lang="en-CA"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solidFill>
                            <a:srgbClr val="C00000"/>
                          </a:solidFill>
                        </a:rPr>
                        <a:t>F</a:t>
                      </a:r>
                      <a:endParaRPr lang="en-CA"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smtClean="0">
                          <a:solidFill>
                            <a:srgbClr val="C00000"/>
                          </a:solidFill>
                        </a:rPr>
                        <a:t>G</a:t>
                      </a:r>
                      <a:endParaRPr lang="en-CA"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98568"/>
                  </a:ext>
                </a:extLst>
              </a:tr>
            </a:tbl>
          </a:graphicData>
        </a:graphic>
      </p:graphicFrame>
    </p:spTree>
    <p:extLst>
      <p:ext uri="{BB962C8B-B14F-4D97-AF65-F5344CB8AC3E}">
        <p14:creationId xmlns:p14="http://schemas.microsoft.com/office/powerpoint/2010/main" val="2298376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Thus, we are left with this as the final residual graph</a:t>
            </a:r>
            <a:endParaRPr lang="en-CA" dirty="0">
              <a:solidFill>
                <a:prstClr val="black"/>
              </a:solidFill>
            </a:endParaRPr>
          </a:p>
          <a:p>
            <a:pPr marL="0" lvl="0" indent="0">
              <a:buNone/>
            </a:pP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4281971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Edmonds-Karp/</a:t>
            </a:r>
            <a:r>
              <a:rPr lang="en-CA" dirty="0" err="1"/>
              <a:t>Dinitz</a:t>
            </a:r>
            <a:r>
              <a:rPr lang="en-CA" dirty="0"/>
              <a:t> example</a:t>
            </a:r>
          </a:p>
        </p:txBody>
      </p:sp>
      <p:sp>
        <p:nvSpPr>
          <p:cNvPr id="3" name="Content Placeholder 2"/>
          <p:cNvSpPr>
            <a:spLocks noGrp="1"/>
          </p:cNvSpPr>
          <p:nvPr>
            <p:ph idx="1"/>
          </p:nvPr>
        </p:nvSpPr>
        <p:spPr/>
        <p:txBody>
          <a:bodyPr/>
          <a:lstStyle/>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For each edge in the original graph,</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		subtract off the corresponding residual weight</a:t>
            </a:r>
          </a:p>
          <a:p>
            <a:pPr lvl="1"/>
            <a:r>
              <a:rPr lang="en-US" dirty="0" smtClean="0">
                <a:solidFill>
                  <a:prstClr val="black"/>
                </a:solidFill>
                <a:latin typeface="Arial" charset="0"/>
                <a:cs typeface="Arial" charset="0"/>
              </a:rPr>
              <a:t>If the result is negative, set it to zero</a:t>
            </a:r>
          </a:p>
          <a:p>
            <a:pPr lvl="0">
              <a:buNone/>
            </a:pPr>
            <a:endParaRPr lang="en-CA" dirty="0">
              <a:solidFill>
                <a:prstClr val="black"/>
              </a:solidFill>
            </a:endParaRPr>
          </a:p>
          <a:p>
            <a:pPr marL="0" lvl="0" indent="0">
              <a:buNone/>
            </a:pPr>
            <a:endParaRPr lang="en-CA" dirty="0">
              <a:solidFill>
                <a:prstClr val="black"/>
              </a:solidFill>
            </a:endParaRP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126" y="3204543"/>
            <a:ext cx="4468378" cy="33162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3204543"/>
            <a:ext cx="4474474" cy="3316230"/>
          </a:xfrm>
          <a:prstGeom prst="rect">
            <a:avLst/>
          </a:prstGeom>
        </p:spPr>
      </p:pic>
      <p:sp>
        <p:nvSpPr>
          <p:cNvPr id="7" name="TextBox 6"/>
          <p:cNvSpPr txBox="1"/>
          <p:nvPr/>
        </p:nvSpPr>
        <p:spPr>
          <a:xfrm>
            <a:off x="3563888" y="2743930"/>
            <a:ext cx="1665841" cy="369332"/>
          </a:xfrm>
          <a:prstGeom prst="rect">
            <a:avLst/>
          </a:prstGeom>
          <a:noFill/>
        </p:spPr>
        <p:txBody>
          <a:bodyPr wrap="none" rtlCol="0">
            <a:spAutoFit/>
          </a:bodyPr>
          <a:lstStyle/>
          <a:p>
            <a:r>
              <a:rPr lang="en-US" dirty="0" smtClean="0"/>
              <a:t>7.5 – 1.0 = 6.5</a:t>
            </a:r>
            <a:endParaRPr lang="en-CA" dirty="0"/>
          </a:p>
        </p:txBody>
      </p:sp>
      <p:sp>
        <p:nvSpPr>
          <p:cNvPr id="8" name="TextBox 7"/>
          <p:cNvSpPr txBox="1"/>
          <p:nvPr/>
        </p:nvSpPr>
        <p:spPr>
          <a:xfrm>
            <a:off x="3898622" y="3068960"/>
            <a:ext cx="1465466" cy="369332"/>
          </a:xfrm>
          <a:prstGeom prst="rect">
            <a:avLst/>
          </a:prstGeom>
          <a:noFill/>
        </p:spPr>
        <p:txBody>
          <a:bodyPr wrap="none" rtlCol="0">
            <a:spAutoFit/>
          </a:bodyPr>
          <a:lstStyle/>
          <a:p>
            <a:r>
              <a:rPr lang="en-US" dirty="0" smtClean="0"/>
              <a:t>2.3 – 8.8 </a:t>
            </a:r>
            <a:r>
              <a:rPr lang="en-CA" dirty="0" smtClean="0"/>
              <a:t>≤ </a:t>
            </a:r>
            <a:r>
              <a:rPr lang="en-US" dirty="0" smtClean="0"/>
              <a:t>0</a:t>
            </a:r>
            <a:endParaRPr lang="en-CA" dirty="0"/>
          </a:p>
        </p:txBody>
      </p:sp>
      <p:sp>
        <p:nvSpPr>
          <p:cNvPr id="9" name="TextBox 8"/>
          <p:cNvSpPr txBox="1"/>
          <p:nvPr/>
        </p:nvSpPr>
        <p:spPr>
          <a:xfrm>
            <a:off x="0" y="5589240"/>
            <a:ext cx="1217000" cy="646331"/>
          </a:xfrm>
          <a:prstGeom prst="rect">
            <a:avLst/>
          </a:prstGeom>
          <a:noFill/>
        </p:spPr>
        <p:txBody>
          <a:bodyPr wrap="none" rtlCol="0">
            <a:spAutoFit/>
          </a:bodyPr>
          <a:lstStyle/>
          <a:p>
            <a:r>
              <a:rPr lang="en-US" dirty="0" smtClean="0"/>
              <a:t>7.2 – 1.0</a:t>
            </a:r>
          </a:p>
          <a:p>
            <a:r>
              <a:rPr lang="en-US" dirty="0"/>
              <a:t> </a:t>
            </a:r>
            <a:r>
              <a:rPr lang="en-US" dirty="0" smtClean="0"/>
              <a:t>       = 5.2</a:t>
            </a:r>
            <a:endParaRPr lang="en-CA" dirty="0"/>
          </a:p>
        </p:txBody>
      </p:sp>
      <p:sp>
        <p:nvSpPr>
          <p:cNvPr id="12" name="TextBox 11"/>
          <p:cNvSpPr txBox="1"/>
          <p:nvPr/>
        </p:nvSpPr>
        <p:spPr>
          <a:xfrm>
            <a:off x="3552723" y="5606955"/>
            <a:ext cx="1465466" cy="369332"/>
          </a:xfrm>
          <a:prstGeom prst="rect">
            <a:avLst/>
          </a:prstGeom>
          <a:noFill/>
        </p:spPr>
        <p:txBody>
          <a:bodyPr wrap="none" rtlCol="0">
            <a:spAutoFit/>
          </a:bodyPr>
          <a:lstStyle/>
          <a:p>
            <a:r>
              <a:rPr lang="en-US" dirty="0" smtClean="0"/>
              <a:t>0.7 – 1.5 </a:t>
            </a:r>
            <a:r>
              <a:rPr lang="en-CA" dirty="0"/>
              <a:t>≤ </a:t>
            </a:r>
            <a:r>
              <a:rPr lang="en-US" dirty="0"/>
              <a:t>0</a:t>
            </a:r>
            <a:endParaRPr lang="en-CA" dirty="0"/>
          </a:p>
        </p:txBody>
      </p:sp>
      <p:sp>
        <p:nvSpPr>
          <p:cNvPr id="13" name="TextBox 12"/>
          <p:cNvSpPr txBox="1"/>
          <p:nvPr/>
        </p:nvSpPr>
        <p:spPr>
          <a:xfrm>
            <a:off x="3887457" y="5931985"/>
            <a:ext cx="1665841" cy="369332"/>
          </a:xfrm>
          <a:prstGeom prst="rect">
            <a:avLst/>
          </a:prstGeom>
          <a:noFill/>
        </p:spPr>
        <p:txBody>
          <a:bodyPr wrap="none" rtlCol="0">
            <a:spAutoFit/>
          </a:bodyPr>
          <a:lstStyle/>
          <a:p>
            <a:r>
              <a:rPr lang="en-US" dirty="0" smtClean="0"/>
              <a:t>1.5 – 0.7 = 0.8</a:t>
            </a:r>
            <a:endParaRPr lang="en-CA" dirty="0"/>
          </a:p>
        </p:txBody>
      </p:sp>
      <p:sp>
        <p:nvSpPr>
          <p:cNvPr id="14" name="TextBox 13"/>
          <p:cNvSpPr txBox="1"/>
          <p:nvPr/>
        </p:nvSpPr>
        <p:spPr>
          <a:xfrm>
            <a:off x="7053033" y="2603566"/>
            <a:ext cx="1473480" cy="369332"/>
          </a:xfrm>
          <a:prstGeom prst="rect">
            <a:avLst/>
          </a:prstGeom>
          <a:noFill/>
        </p:spPr>
        <p:txBody>
          <a:bodyPr wrap="none" rtlCol="0">
            <a:spAutoFit/>
          </a:bodyPr>
          <a:lstStyle/>
          <a:p>
            <a:r>
              <a:rPr lang="en-US" dirty="0" smtClean="0"/>
              <a:t>1.3 – 0 = 1.3</a:t>
            </a:r>
            <a:endParaRPr lang="en-CA" dirty="0"/>
          </a:p>
        </p:txBody>
      </p:sp>
      <p:sp>
        <p:nvSpPr>
          <p:cNvPr id="15" name="TextBox 14"/>
          <p:cNvSpPr txBox="1"/>
          <p:nvPr/>
        </p:nvSpPr>
        <p:spPr>
          <a:xfrm>
            <a:off x="7387767" y="2928596"/>
            <a:ext cx="1465466" cy="369332"/>
          </a:xfrm>
          <a:prstGeom prst="rect">
            <a:avLst/>
          </a:prstGeom>
          <a:noFill/>
        </p:spPr>
        <p:txBody>
          <a:bodyPr wrap="none" rtlCol="0">
            <a:spAutoFit/>
          </a:bodyPr>
          <a:lstStyle/>
          <a:p>
            <a:r>
              <a:rPr lang="en-US" dirty="0" smtClean="0"/>
              <a:t>0.9 – 2.2 </a:t>
            </a:r>
            <a:r>
              <a:rPr lang="en-CA" dirty="0"/>
              <a:t>≤ </a:t>
            </a:r>
            <a:r>
              <a:rPr lang="en-US" dirty="0" smtClean="0"/>
              <a:t>0</a:t>
            </a:r>
            <a:endParaRPr lang="en-CA" dirty="0"/>
          </a:p>
        </p:txBody>
      </p:sp>
    </p:spTree>
    <p:extLst>
      <p:ext uri="{BB962C8B-B14F-4D97-AF65-F5344CB8AC3E}">
        <p14:creationId xmlns:p14="http://schemas.microsoft.com/office/powerpoint/2010/main" val="370696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latin typeface="Arial" charset="0"/>
                <a:cs typeface="Arial" charset="0"/>
              </a:rPr>
              <a:t>Example</a:t>
            </a:r>
            <a:endParaRPr lang="en-US" sz="4400" dirty="0" smtClean="0">
              <a:latin typeface="Arial" charset="0"/>
              <a:cs typeface="Arial" charset="0"/>
            </a:endParaRPr>
          </a:p>
        </p:txBody>
      </p:sp>
      <p:sp>
        <p:nvSpPr>
          <p:cNvPr id="6147" name="Rectangle 3"/>
          <p:cNvSpPr>
            <a:spLocks noGrp="1" noChangeArrowheads="1"/>
          </p:cNvSpPr>
          <p:nvPr>
            <p:ph type="body" idx="1"/>
          </p:nvPr>
        </p:nvSpPr>
        <p:spPr/>
        <p:txBody>
          <a:bodyPr/>
          <a:lstStyle/>
          <a:p>
            <a:pPr>
              <a:buNone/>
            </a:pPr>
            <a:r>
              <a:rPr lang="en-US" dirty="0">
                <a:latin typeface="Arial" charset="0"/>
                <a:cs typeface="Arial" charset="0"/>
              </a:rPr>
              <a:t>	</a:t>
            </a:r>
            <a:r>
              <a:rPr lang="en-US" dirty="0" smtClean="0">
                <a:latin typeface="Arial" charset="0"/>
                <a:cs typeface="Arial" charset="0"/>
              </a:rPr>
              <a:t>Suppose we add an edge from </a:t>
            </a:r>
            <a:r>
              <a:rPr lang="en-US" i="1" dirty="0" smtClean="0">
                <a:latin typeface="Arial" charset="0"/>
                <a:cs typeface="Arial" charset="0"/>
              </a:rPr>
              <a:t>C</a:t>
            </a:r>
            <a:r>
              <a:rPr lang="en-US" dirty="0" smtClean="0">
                <a:latin typeface="Arial" charset="0"/>
                <a:cs typeface="Arial" charset="0"/>
              </a:rPr>
              <a:t> to </a:t>
            </a:r>
            <a:r>
              <a:rPr lang="en-US" i="1" dirty="0" smtClean="0">
                <a:latin typeface="Arial" charset="0"/>
                <a:cs typeface="Arial" charset="0"/>
              </a:rPr>
              <a:t>D</a:t>
            </a:r>
            <a:r>
              <a:rPr lang="en-US" dirty="0" smtClean="0">
                <a:latin typeface="Arial" charset="0"/>
                <a:cs typeface="Arial" charset="0"/>
              </a:rPr>
              <a:t> with a maximum flow of 6.8:</a:t>
            </a:r>
            <a:endParaRPr lang="en-US" dirty="0">
              <a:latin typeface="Arial" charset="0"/>
              <a:cs typeface="Arial" charset="0"/>
            </a:endParaRPr>
          </a:p>
          <a:p>
            <a:pPr lvl="1"/>
            <a:r>
              <a:rPr lang="en-US" dirty="0" smtClean="0">
                <a:solidFill>
                  <a:prstClr val="black"/>
                </a:solidFill>
                <a:latin typeface="Arial" charset="0"/>
                <a:cs typeface="Arial" charset="0"/>
              </a:rPr>
              <a:t>Of the 3.2 excess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that cannot pass through </a:t>
            </a:r>
            <a:r>
              <a:rPr lang="en-US" i="1" dirty="0" smtClean="0">
                <a:solidFill>
                  <a:prstClr val="black"/>
                </a:solidFill>
                <a:latin typeface="Arial" charset="0"/>
                <a:cs typeface="Arial" charset="0"/>
              </a:rPr>
              <a:t>D </a:t>
            </a:r>
            <a:r>
              <a:rPr lang="en-US" dirty="0" smtClean="0">
                <a:solidFill>
                  <a:prstClr val="black"/>
                </a:solidFill>
                <a:latin typeface="Arial" charset="0"/>
                <a:cs typeface="Arial" charset="0"/>
              </a:rPr>
              <a:t>directly</a:t>
            </a:r>
          </a:p>
          <a:p>
            <a:pPr lvl="2"/>
            <a:r>
              <a:rPr lang="en-US" dirty="0" smtClean="0">
                <a:solidFill>
                  <a:prstClr val="black"/>
                </a:solidFill>
                <a:latin typeface="Arial" charset="0"/>
                <a:cs typeface="Arial" charset="0"/>
              </a:rPr>
              <a:t>An additional 1.2 can move along the edge from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B</a:t>
            </a:r>
            <a:endParaRPr lang="en-US" dirty="0">
              <a:solidFill>
                <a:prstClr val="black"/>
              </a:solidFill>
              <a:latin typeface="Arial" charset="0"/>
              <a:cs typeface="Arial" charset="0"/>
            </a:endParaRPr>
          </a:p>
          <a:p>
            <a:pPr marL="914400" lvl="2" indent="0">
              <a:buNone/>
            </a:pPr>
            <a:r>
              <a:rPr lang="en-US" dirty="0" smtClean="0">
                <a:solidFill>
                  <a:prstClr val="black"/>
                </a:solidFill>
                <a:latin typeface="Arial" charset="0"/>
                <a:cs typeface="Arial" charset="0"/>
              </a:rPr>
              <a:t>	and then continue to </a:t>
            </a:r>
            <a:r>
              <a:rPr lang="en-US" i="1" dirty="0" smtClean="0">
                <a:solidFill>
                  <a:prstClr val="black"/>
                </a:solidFill>
                <a:latin typeface="Arial" charset="0"/>
                <a:cs typeface="Arial" charset="0"/>
              </a:rPr>
              <a:t>D</a:t>
            </a:r>
            <a:endParaRPr lang="en-US" dirty="0">
              <a:solidFill>
                <a:prstClr val="black"/>
              </a:solidFill>
              <a:latin typeface="Arial" charset="0"/>
              <a:cs typeface="Arial" charset="0"/>
            </a:endParaRPr>
          </a:p>
          <a:p>
            <a:pPr marL="457200" lvl="1" indent="0">
              <a:buNone/>
            </a:pPr>
            <a:endParaRPr lang="en-US" dirty="0" smtClean="0">
              <a:solidFill>
                <a:prstClr val="black"/>
              </a:solidFill>
              <a:latin typeface="Arial" charset="0"/>
              <a:cs typeface="Arial" charset="0"/>
            </a:endParaRP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965662"/>
            <a:ext cx="2346965" cy="2705105"/>
          </a:xfrm>
          <a:prstGeom prst="rect">
            <a:avLst/>
          </a:prstGeom>
        </p:spPr>
      </p:pic>
    </p:spTree>
    <p:extLst>
      <p:ext uri="{BB962C8B-B14F-4D97-AF65-F5344CB8AC3E}">
        <p14:creationId xmlns:p14="http://schemas.microsoft.com/office/powerpoint/2010/main" val="4100410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dirty="0"/>
              <a:t>Edmonds-Karp/</a:t>
            </a:r>
            <a:r>
              <a:rPr lang="en-CA" dirty="0" err="1"/>
              <a:t>Dinitz</a:t>
            </a:r>
            <a:r>
              <a:rPr lang="en-CA" dirty="0"/>
              <a:t> </a:t>
            </a:r>
            <a:r>
              <a:rPr lang="en-CA" dirty="0" smtClean="0"/>
              <a:t>example</a:t>
            </a:r>
            <a:endParaRPr lang="en-CA" dirty="0"/>
          </a:p>
        </p:txBody>
      </p:sp>
      <p:sp>
        <p:nvSpPr>
          <p:cNvPr id="7171" name="Rectangle 3"/>
          <p:cNvSpPr>
            <a:spLocks noGrp="1" noChangeArrowheads="1"/>
          </p:cNvSpPr>
          <p:nvPr>
            <p:ph type="body" idx="1"/>
          </p:nvPr>
        </p:nvSpPr>
        <p:spPr>
          <a:xfrm>
            <a:off x="457200" y="1600200"/>
            <a:ext cx="8075240" cy="4525963"/>
          </a:xfrm>
        </p:spPr>
        <p:txBody>
          <a:bodyPr/>
          <a:lstStyle/>
          <a:p>
            <a:pPr>
              <a:buNone/>
            </a:pPr>
            <a:r>
              <a:rPr lang="en-US" dirty="0" smtClean="0">
                <a:latin typeface="Arial" charset="0"/>
                <a:cs typeface="Arial" charset="0"/>
              </a:rPr>
              <a:t>	Here is the resulting flow graph</a:t>
            </a:r>
          </a:p>
          <a:p>
            <a:pPr lvl="1"/>
            <a:r>
              <a:rPr lang="en-US" dirty="0" smtClean="0">
                <a:latin typeface="Arial" charset="0"/>
                <a:cs typeface="Arial" charset="0"/>
              </a:rPr>
              <a:t>The maximum flow is</a:t>
            </a:r>
          </a:p>
          <a:p>
            <a:pPr marL="457200" lvl="1" indent="0">
              <a:buNone/>
            </a:pPr>
            <a:r>
              <a:rPr lang="en-US" dirty="0">
                <a:latin typeface="Arial" charset="0"/>
                <a:cs typeface="Arial" charset="0"/>
              </a:rPr>
              <a:t>	</a:t>
            </a:r>
            <a:r>
              <a:rPr lang="en-US" dirty="0" smtClean="0">
                <a:latin typeface="Arial" charset="0"/>
                <a:cs typeface="Arial" charset="0"/>
              </a:rPr>
              <a:t>	4.4 + 5.2 + 5.7 = 15.3 = 3.4 + 7.8 + 4.1 </a:t>
            </a:r>
          </a:p>
          <a:p>
            <a:pPr>
              <a:buNone/>
            </a:pPr>
            <a:endParaRPr lang="en-US" dirty="0" smtClean="0">
              <a:latin typeface="Arial" charset="0"/>
              <a:cs typeface="Arial" charset="0"/>
            </a:endParaRPr>
          </a:p>
          <a:p>
            <a:pPr>
              <a:buNone/>
            </a:pPr>
            <a:r>
              <a:rPr lang="en-US" dirty="0" smtClean="0">
                <a:latin typeface="Arial" charset="0"/>
                <a:cs typeface="Arial" charset="0"/>
              </a:rPr>
              <a:t>	</a:t>
            </a:r>
            <a:endParaRPr lang="en-US" dirty="0" smtClean="0">
              <a:latin typeface="Times New Roman" panose="02020603050405020304" pitchFamily="18" charset="0"/>
              <a:cs typeface="Times New Roman" panose="02020603050405020304" pitchFamily="18"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332" y="3204543"/>
            <a:ext cx="4468378" cy="3316230"/>
          </a:xfrm>
          <a:prstGeom prst="rect">
            <a:avLst/>
          </a:prstGeom>
        </p:spPr>
      </p:pic>
    </p:spTree>
    <p:extLst>
      <p:ext uri="{BB962C8B-B14F-4D97-AF65-F5344CB8AC3E}">
        <p14:creationId xmlns:p14="http://schemas.microsoft.com/office/powerpoint/2010/main" val="50169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sz="3200" dirty="0" smtClean="0">
                <a:latin typeface="Arial" charset="0"/>
                <a:cs typeface="Arial" charset="0"/>
              </a:rPr>
              <a:t>Comments</a:t>
            </a:r>
            <a:endParaRPr lang="en-US" sz="4000" dirty="0" smtClean="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In other implementations, there are some issues:</a:t>
            </a:r>
          </a:p>
          <a:p>
            <a:pPr lvl="1"/>
            <a:r>
              <a:rPr lang="en-US" dirty="0" smtClean="0">
                <a:latin typeface="Arial" charset="0"/>
                <a:cs typeface="Arial" charset="0"/>
              </a:rPr>
              <a:t>Some claim the in-degree of the source and the out-degree of the sink must both be zero</a:t>
            </a:r>
          </a:p>
          <a:p>
            <a:pPr marL="457200" lvl="1" indent="0">
              <a:buNone/>
            </a:pPr>
            <a:r>
              <a:rPr lang="en-US" dirty="0" smtClean="0">
                <a:latin typeface="Arial" charset="0"/>
                <a:cs typeface="Arial" charset="0"/>
              </a:rPr>
              <a:t>	This is false, the algorithm will still find the maximum flow</a:t>
            </a:r>
          </a:p>
          <a:p>
            <a:pPr lvl="1"/>
            <a:r>
              <a:rPr lang="en-US" dirty="0" smtClean="0">
                <a:latin typeface="Arial" charset="0"/>
                <a:cs typeface="Arial" charset="0"/>
              </a:rPr>
              <a:t>Some claim that one must also create a maximum flow graph</a:t>
            </a:r>
          </a:p>
          <a:p>
            <a:pPr marL="457200" lvl="1" indent="0">
              <a:buNone/>
            </a:pPr>
            <a:r>
              <a:rPr lang="en-US" dirty="0">
                <a:latin typeface="Arial" charset="0"/>
                <a:cs typeface="Arial" charset="0"/>
              </a:rPr>
              <a:t>	</a:t>
            </a:r>
            <a:r>
              <a:rPr lang="en-US" dirty="0" smtClean="0">
                <a:latin typeface="Arial" charset="0"/>
                <a:cs typeface="Arial" charset="0"/>
              </a:rPr>
              <a:t>This is unnecessarily expensive in run time and memory; rather than 	always updating this maximum flow graph, the maximum flow graph 	can be found at the end by simply taking the difference in the weights 	of the edges in the original graph and the final residual graph</a:t>
            </a:r>
          </a:p>
          <a:p>
            <a:pPr lvl="1"/>
            <a:r>
              <a:rPr lang="en-US" dirty="0" smtClean="0">
                <a:latin typeface="Arial" charset="0"/>
                <a:cs typeface="Arial" charset="0"/>
              </a:rPr>
              <a:t>Some keep track of the maximum flow</a:t>
            </a:r>
          </a:p>
          <a:p>
            <a:pPr marL="457200" lvl="1" indent="0">
              <a:buNone/>
            </a:pPr>
            <a:r>
              <a:rPr lang="en-US" dirty="0">
                <a:latin typeface="Arial" charset="0"/>
                <a:cs typeface="Arial" charset="0"/>
              </a:rPr>
              <a:t>	</a:t>
            </a:r>
            <a:r>
              <a:rPr lang="en-US" dirty="0" smtClean="0">
                <a:latin typeface="Arial" charset="0"/>
                <a:cs typeface="Arial" charset="0"/>
              </a:rPr>
              <a:t>It is easier—and less work—to calculate at the maximum flow by 	summing the flows</a:t>
            </a:r>
            <a:r>
              <a:rPr lang="en-US" dirty="0">
                <a:latin typeface="Arial" charset="0"/>
                <a:cs typeface="Arial" charset="0"/>
              </a:rPr>
              <a:t> </a:t>
            </a:r>
            <a:r>
              <a:rPr lang="en-US" dirty="0" smtClean="0">
                <a:latin typeface="Arial" charset="0"/>
                <a:cs typeface="Arial" charset="0"/>
              </a:rPr>
              <a:t>along those edges emanating from the source</a:t>
            </a: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4784606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sz="3200" smtClean="0">
                <a:latin typeface="Arial" charset="0"/>
                <a:cs typeface="Arial" charset="0"/>
              </a:rPr>
              <a:t>Summary</a:t>
            </a:r>
            <a:endParaRPr lang="en-US" sz="4000" smtClean="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This topic, we:</a:t>
            </a:r>
          </a:p>
          <a:p>
            <a:pPr lvl="1"/>
            <a:r>
              <a:rPr lang="en-US" dirty="0" smtClean="0">
                <a:latin typeface="Arial" charset="0"/>
                <a:cs typeface="Arial" charset="0"/>
              </a:rPr>
              <a:t>Introduced the idea of maximum flow</a:t>
            </a:r>
          </a:p>
          <a:p>
            <a:pPr lvl="1"/>
            <a:r>
              <a:rPr lang="en-US" dirty="0" smtClean="0">
                <a:latin typeface="Arial" charset="0"/>
                <a:cs typeface="Arial" charset="0"/>
              </a:rPr>
              <a:t>Considered a naïve sub-optimal algorithm</a:t>
            </a:r>
          </a:p>
          <a:p>
            <a:pPr lvl="1"/>
            <a:r>
              <a:rPr lang="en-US" dirty="0" smtClean="0">
                <a:latin typeface="Arial" charset="0"/>
                <a:cs typeface="Arial" charset="0"/>
              </a:rPr>
              <a:t>Described the approach by Ford and Fulkerson</a:t>
            </a:r>
          </a:p>
          <a:p>
            <a:pPr lvl="2"/>
            <a:r>
              <a:rPr lang="en-US" dirty="0" smtClean="0">
                <a:latin typeface="Arial" charset="0"/>
                <a:cs typeface="Arial" charset="0"/>
              </a:rPr>
              <a:t>Discussed issues with this algorithm</a:t>
            </a:r>
          </a:p>
          <a:p>
            <a:pPr lvl="1"/>
            <a:r>
              <a:rPr lang="en-CA" dirty="0" smtClean="0"/>
              <a:t>Described the improvements made by Edmonds, Karp and </a:t>
            </a:r>
            <a:r>
              <a:rPr lang="en-CA" dirty="0" err="1" smtClean="0"/>
              <a:t>Dinitz</a:t>
            </a:r>
            <a:endParaRPr lang="en-CA" dirty="0" smtClean="0"/>
          </a:p>
          <a:p>
            <a:pPr lvl="1"/>
            <a:r>
              <a:rPr lang="en-US" dirty="0" smtClean="0">
                <a:latin typeface="Arial" charset="0"/>
                <a:cs typeface="Arial" charset="0"/>
              </a:rPr>
              <a:t>Looked at an example</a:t>
            </a: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t>
            </a:r>
            <a:r>
              <a:rPr lang="en-US" sz="1400" dirty="0" err="1" smtClean="0">
                <a:latin typeface="Arial" charset="0"/>
                <a:cs typeface="Arial" charset="0"/>
              </a:rPr>
              <a:t>Rivest</a:t>
            </a:r>
            <a:r>
              <a:rPr lang="en-US" sz="1400" dirty="0" smtClean="0">
                <a:latin typeface="Arial" charset="0"/>
                <a:cs typeface="Arial" charset="0"/>
              </a:rPr>
              <a:t> and Stein,</a:t>
            </a:r>
            <a:br>
              <a:rPr lang="en-US" sz="1400" dirty="0" smtClean="0">
                <a:latin typeface="Arial" charset="0"/>
                <a:cs typeface="Arial" charset="0"/>
              </a:rPr>
            </a:br>
            <a:r>
              <a:rPr lang="en-US" sz="1400" i="1" dirty="0" smtClean="0">
                <a:latin typeface="Arial" charset="0"/>
                <a:cs typeface="Arial" charset="0"/>
              </a:rPr>
              <a:t>Introduction to Algorithms</a:t>
            </a:r>
            <a:r>
              <a:rPr lang="en-US" sz="1400" dirty="0" smtClean="0">
                <a:latin typeface="Arial" charset="0"/>
                <a:cs typeface="Arial" charset="0"/>
              </a:rPr>
              <a:t>, The MIT Press, 2001, §25.2, pp.629-35.</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Mark A. Weiss,</a:t>
            </a:r>
            <a:br>
              <a:rPr lang="en-US" sz="1400" dirty="0" smtClean="0">
                <a:latin typeface="Arial" charset="0"/>
                <a:cs typeface="Arial" charset="0"/>
              </a:rPr>
            </a:b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2006, Ch.?, p.?.</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Joh</a:t>
            </a:r>
            <a:r>
              <a:rPr lang="en-US" sz="1400" dirty="0" smtClean="0">
                <a:latin typeface="Arial" charset="0"/>
                <a:cs typeface="Arial" charset="0"/>
              </a:rPr>
              <a:t> Kleinberg and Eva </a:t>
            </a:r>
            <a:r>
              <a:rPr lang="en-US" sz="1400" dirty="0" err="1" smtClean="0">
                <a:latin typeface="Arial" charset="0"/>
                <a:cs typeface="Arial" charset="0"/>
              </a:rPr>
              <a:t>Tardos</a:t>
            </a:r>
            <a:r>
              <a:rPr lang="en-US" sz="1400" dirty="0" smtClean="0">
                <a:latin typeface="Arial" charset="0"/>
                <a:cs typeface="Arial" charset="0"/>
              </a:rPr>
              <a:t>,</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Algorithm Design</a:t>
            </a:r>
            <a:r>
              <a:rPr lang="en-US" sz="1400" dirty="0" smtClean="0">
                <a:latin typeface="Arial" charset="0"/>
                <a:cs typeface="Arial" charset="0"/>
              </a:rPr>
              <a:t>, Pearson, 2006.</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Elliot B. </a:t>
            </a:r>
            <a:r>
              <a:rPr lang="en-US" sz="1400" dirty="0" err="1" smtClean="0">
                <a:latin typeface="Arial" charset="0"/>
                <a:cs typeface="Arial" charset="0"/>
              </a:rPr>
              <a:t>Koffman</a:t>
            </a:r>
            <a:r>
              <a:rPr lang="en-US" sz="1400" dirty="0" smtClean="0">
                <a:latin typeface="Arial" charset="0"/>
                <a:cs typeface="Arial" charset="0"/>
              </a:rPr>
              <a:t> and Paul A.T. Wolfgang,</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Objects, Abstractions, Data Structures and Design using C++</a:t>
            </a:r>
            <a:r>
              <a:rPr lang="en-US" sz="1400" dirty="0" smtClean="0">
                <a:latin typeface="Arial" charset="0"/>
                <a:cs typeface="Arial" charset="0"/>
              </a:rPr>
              <a:t>, Wiley, 2006.</a:t>
            </a:r>
          </a:p>
          <a:p>
            <a:pPr marL="533400" indent="-533400">
              <a:buFontTx/>
              <a:buNone/>
              <a:defRPr/>
            </a:pPr>
            <a:endParaRPr lang="en-US" sz="16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smtClean="0"/>
              <a:t>Maximum flow</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latin typeface="Arial" charset="0"/>
                <a:cs typeface="Arial" charset="0"/>
              </a:rPr>
              <a:t>Example</a:t>
            </a:r>
            <a:endParaRPr lang="en-US" sz="4400" dirty="0" smtClean="0">
              <a:latin typeface="Arial" charset="0"/>
              <a:cs typeface="Arial" charset="0"/>
            </a:endParaRPr>
          </a:p>
        </p:txBody>
      </p:sp>
      <p:sp>
        <p:nvSpPr>
          <p:cNvPr id="6147" name="Rectangle 3"/>
          <p:cNvSpPr>
            <a:spLocks noGrp="1" noChangeArrowheads="1"/>
          </p:cNvSpPr>
          <p:nvPr>
            <p:ph type="body" idx="1"/>
          </p:nvPr>
        </p:nvSpPr>
        <p:spPr/>
        <p:txBody>
          <a:bodyPr/>
          <a:lstStyle/>
          <a:p>
            <a:pPr>
              <a:buNone/>
            </a:pPr>
            <a:r>
              <a:rPr lang="en-US" dirty="0">
                <a:latin typeface="Arial" charset="0"/>
                <a:cs typeface="Arial" charset="0"/>
              </a:rPr>
              <a:t>	</a:t>
            </a:r>
            <a:r>
              <a:rPr lang="en-US" dirty="0" smtClean="0">
                <a:latin typeface="Arial" charset="0"/>
                <a:cs typeface="Arial" charset="0"/>
              </a:rPr>
              <a:t>Suppose we add an edge from </a:t>
            </a:r>
            <a:r>
              <a:rPr lang="en-US" i="1" dirty="0" smtClean="0">
                <a:latin typeface="Arial" charset="0"/>
                <a:cs typeface="Arial" charset="0"/>
              </a:rPr>
              <a:t>C</a:t>
            </a:r>
            <a:r>
              <a:rPr lang="en-US" dirty="0" smtClean="0">
                <a:latin typeface="Arial" charset="0"/>
                <a:cs typeface="Arial" charset="0"/>
              </a:rPr>
              <a:t> to </a:t>
            </a:r>
            <a:r>
              <a:rPr lang="en-US" i="1" dirty="0" smtClean="0">
                <a:latin typeface="Arial" charset="0"/>
                <a:cs typeface="Arial" charset="0"/>
              </a:rPr>
              <a:t>D</a:t>
            </a:r>
            <a:r>
              <a:rPr lang="en-US" dirty="0" smtClean="0">
                <a:latin typeface="Arial" charset="0"/>
                <a:cs typeface="Arial" charset="0"/>
              </a:rPr>
              <a:t> with a maximum flow of 6.8:</a:t>
            </a:r>
            <a:endParaRPr lang="en-US" dirty="0">
              <a:latin typeface="Arial" charset="0"/>
              <a:cs typeface="Arial" charset="0"/>
            </a:endParaRPr>
          </a:p>
          <a:p>
            <a:pPr lvl="1"/>
            <a:r>
              <a:rPr lang="en-US" dirty="0" smtClean="0">
                <a:solidFill>
                  <a:prstClr val="black"/>
                </a:solidFill>
                <a:latin typeface="Arial" charset="0"/>
                <a:cs typeface="Arial" charset="0"/>
              </a:rPr>
              <a:t>Of the 3.2 excess from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that cannot pass through </a:t>
            </a:r>
            <a:r>
              <a:rPr lang="en-US" i="1" dirty="0" smtClean="0">
                <a:solidFill>
                  <a:prstClr val="black"/>
                </a:solidFill>
                <a:latin typeface="Arial" charset="0"/>
                <a:cs typeface="Arial" charset="0"/>
              </a:rPr>
              <a:t>D </a:t>
            </a:r>
            <a:r>
              <a:rPr lang="en-US" dirty="0" smtClean="0">
                <a:solidFill>
                  <a:prstClr val="black"/>
                </a:solidFill>
                <a:latin typeface="Arial" charset="0"/>
                <a:cs typeface="Arial" charset="0"/>
              </a:rPr>
              <a:t>directly</a:t>
            </a:r>
          </a:p>
          <a:p>
            <a:pPr lvl="2"/>
            <a:r>
              <a:rPr lang="en-US" dirty="0" smtClean="0">
                <a:solidFill>
                  <a:prstClr val="black"/>
                </a:solidFill>
                <a:latin typeface="Arial" charset="0"/>
                <a:cs typeface="Arial" charset="0"/>
              </a:rPr>
              <a:t>An additional 1.2 can move along the edge from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to </a:t>
            </a:r>
            <a:r>
              <a:rPr lang="en-US" i="1" dirty="0" smtClean="0">
                <a:solidFill>
                  <a:prstClr val="black"/>
                </a:solidFill>
                <a:latin typeface="Arial" charset="0"/>
                <a:cs typeface="Arial" charset="0"/>
              </a:rPr>
              <a:t>B</a:t>
            </a:r>
            <a:endParaRPr lang="en-US" dirty="0">
              <a:solidFill>
                <a:prstClr val="black"/>
              </a:solidFill>
              <a:latin typeface="Arial" charset="0"/>
              <a:cs typeface="Arial" charset="0"/>
            </a:endParaRPr>
          </a:p>
          <a:p>
            <a:pPr marL="914400" lvl="2" indent="0">
              <a:buNone/>
            </a:pPr>
            <a:r>
              <a:rPr lang="en-US" dirty="0" smtClean="0">
                <a:solidFill>
                  <a:prstClr val="black"/>
                </a:solidFill>
                <a:latin typeface="Arial" charset="0"/>
                <a:cs typeface="Arial" charset="0"/>
              </a:rPr>
              <a:t>	and then continue to </a:t>
            </a:r>
            <a:r>
              <a:rPr lang="en-US" i="1" dirty="0" smtClean="0">
                <a:solidFill>
                  <a:prstClr val="black"/>
                </a:solidFill>
                <a:latin typeface="Arial" charset="0"/>
                <a:cs typeface="Arial" charset="0"/>
              </a:rPr>
              <a:t>D</a:t>
            </a:r>
            <a:endParaRPr lang="en-US" dirty="0">
              <a:solidFill>
                <a:prstClr val="black"/>
              </a:solidFill>
              <a:latin typeface="Arial" charset="0"/>
              <a:cs typeface="Arial" charset="0"/>
            </a:endParaRPr>
          </a:p>
          <a:p>
            <a:pPr lvl="1"/>
            <a:r>
              <a:rPr lang="en-US" dirty="0" smtClean="0">
                <a:solidFill>
                  <a:prstClr val="black"/>
                </a:solidFill>
                <a:latin typeface="Arial" charset="0"/>
                <a:cs typeface="Arial" charset="0"/>
              </a:rPr>
              <a:t>Now, </a:t>
            </a:r>
            <a:r>
              <a:rPr lang="en-US" dirty="0">
                <a:solidFill>
                  <a:prstClr val="black"/>
                </a:solidFill>
                <a:latin typeface="Arial" charset="0"/>
                <a:cs typeface="Arial" charset="0"/>
              </a:rPr>
              <a:t>the maximum flow </a:t>
            </a:r>
            <a:r>
              <a:rPr lang="en-US" dirty="0" smtClean="0">
                <a:solidFill>
                  <a:prstClr val="black"/>
                </a:solidFill>
                <a:latin typeface="Arial" charset="0"/>
                <a:cs typeface="Arial" charset="0"/>
              </a:rPr>
              <a:t>from </a:t>
            </a:r>
            <a:r>
              <a:rPr lang="en-US" i="1" dirty="0">
                <a:solidFill>
                  <a:prstClr val="black"/>
                </a:solidFill>
                <a:latin typeface="Arial" charset="0"/>
                <a:cs typeface="Arial" charset="0"/>
              </a:rPr>
              <a:t>A</a:t>
            </a:r>
            <a:r>
              <a:rPr lang="en-US" dirty="0">
                <a:solidFill>
                  <a:prstClr val="black"/>
                </a:solidFill>
                <a:latin typeface="Arial" charset="0"/>
                <a:cs typeface="Arial" charset="0"/>
              </a:rPr>
              <a:t> </a:t>
            </a:r>
            <a:r>
              <a:rPr lang="en-US" dirty="0" smtClean="0">
                <a:solidFill>
                  <a:prstClr val="black"/>
                </a:solidFill>
                <a:latin typeface="Arial" charset="0"/>
                <a:cs typeface="Arial" charset="0"/>
              </a:rPr>
              <a:t>to </a:t>
            </a:r>
            <a:r>
              <a:rPr lang="en-US" i="1" dirty="0">
                <a:solidFill>
                  <a:prstClr val="black"/>
                </a:solidFill>
                <a:latin typeface="Arial" charset="0"/>
                <a:cs typeface="Arial" charset="0"/>
              </a:rPr>
              <a:t>D</a:t>
            </a:r>
            <a:r>
              <a:rPr lang="en-US" dirty="0">
                <a:solidFill>
                  <a:prstClr val="black"/>
                </a:solidFill>
                <a:latin typeface="Arial" charset="0"/>
                <a:cs typeface="Arial" charset="0"/>
              </a:rPr>
              <a:t> </a:t>
            </a:r>
            <a:r>
              <a:rPr lang="en-US" dirty="0" smtClean="0">
                <a:solidFill>
                  <a:prstClr val="black"/>
                </a:solidFill>
                <a:latin typeface="Arial" charset="0"/>
                <a:cs typeface="Arial" charset="0"/>
              </a:rPr>
              <a:t>is 3.9 + 4.0 + 1.2 = 9.1</a:t>
            </a:r>
          </a:p>
          <a:p>
            <a:pPr lvl="1"/>
            <a:r>
              <a:rPr lang="en-US" dirty="0" smtClean="0">
                <a:solidFill>
                  <a:prstClr val="black"/>
                </a:solidFill>
                <a:latin typeface="Arial" charset="0"/>
                <a:cs typeface="Arial" charset="0"/>
              </a:rPr>
              <a:t>The bottlenecks are now (</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 </a:t>
            </a:r>
            <a:r>
              <a:rPr lang="en-US" i="1" dirty="0" smtClean="0">
                <a:solidFill>
                  <a:prstClr val="black"/>
                </a:solidFill>
                <a:latin typeface="Arial" charset="0"/>
                <a:cs typeface="Arial" charset="0"/>
              </a:rPr>
              <a:t>D</a:t>
            </a:r>
            <a:r>
              <a:rPr lang="en-US" dirty="0" smtClean="0">
                <a:solidFill>
                  <a:prstClr val="black"/>
                </a:solidFill>
                <a:latin typeface="Arial" charset="0"/>
                <a:cs typeface="Arial" charset="0"/>
              </a:rPr>
              <a:t>) and (</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 </a:t>
            </a:r>
            <a:r>
              <a:rPr lang="en-US" i="1" dirty="0" smtClean="0">
                <a:solidFill>
                  <a:prstClr val="black"/>
                </a:solidFill>
                <a:latin typeface="Arial" charset="0"/>
                <a:cs typeface="Arial" charset="0"/>
              </a:rPr>
              <a:t>D</a:t>
            </a:r>
            <a:r>
              <a:rPr lang="en-US" dirty="0" smtClean="0">
                <a:solidFill>
                  <a:prstClr val="black"/>
                </a:solidFill>
                <a:latin typeface="Arial" charset="0"/>
                <a:cs typeface="Arial" charset="0"/>
              </a:rPr>
              <a:t>),</a:t>
            </a:r>
            <a:br>
              <a:rPr lang="en-US" dirty="0" smtClean="0">
                <a:solidFill>
                  <a:prstClr val="black"/>
                </a:solidFill>
                <a:latin typeface="Arial" charset="0"/>
                <a:cs typeface="Arial" charset="0"/>
              </a:rPr>
            </a:br>
            <a:r>
              <a:rPr lang="en-US" dirty="0" smtClean="0">
                <a:solidFill>
                  <a:prstClr val="black"/>
                </a:solidFill>
                <a:latin typeface="Arial" charset="0"/>
                <a:cs typeface="Arial" charset="0"/>
              </a:rPr>
              <a:t>	as increasing the capacity of either would increase the flow</a:t>
            </a: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965662"/>
            <a:ext cx="2346965" cy="2705105"/>
          </a:xfrm>
          <a:prstGeom prst="rect">
            <a:avLst/>
          </a:prstGeom>
        </p:spPr>
      </p:pic>
    </p:spTree>
    <p:extLst>
      <p:ext uri="{BB962C8B-B14F-4D97-AF65-F5344CB8AC3E}">
        <p14:creationId xmlns:p14="http://schemas.microsoft.com/office/powerpoint/2010/main" val="6551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Consider the following sub-optimal solution:</a:t>
            </a:r>
          </a:p>
          <a:p>
            <a:pPr lvl="1"/>
            <a:r>
              <a:rPr lang="en-US" dirty="0" smtClean="0">
                <a:solidFill>
                  <a:prstClr val="black"/>
                </a:solidFill>
                <a:latin typeface="Arial" charset="0"/>
                <a:cs typeface="Arial" charset="0"/>
              </a:rPr>
              <a:t>Make a copy of the original flow network</a:t>
            </a:r>
          </a:p>
          <a:p>
            <a:pPr lvl="1"/>
            <a:r>
              <a:rPr lang="en-US" dirty="0" smtClean="0">
                <a:solidFill>
                  <a:prstClr val="black"/>
                </a:solidFill>
                <a:latin typeface="Arial" charset="0"/>
                <a:cs typeface="Arial" charset="0"/>
              </a:rPr>
              <a:t>While there is a simple path from the source to the sink in the copy with all positive weights</a:t>
            </a:r>
          </a:p>
          <a:p>
            <a:pPr lvl="2"/>
            <a:r>
              <a:rPr lang="en-US" dirty="0" smtClean="0">
                <a:solidFill>
                  <a:prstClr val="black"/>
                </a:solidFill>
                <a:latin typeface="Arial" charset="0"/>
                <a:cs typeface="Arial" charset="0"/>
              </a:rPr>
              <a:t>Find the minimum weight and subtract it from all the edges in the copy</a:t>
            </a:r>
          </a:p>
          <a:p>
            <a:pPr lvl="1"/>
            <a:r>
              <a:rPr lang="en-US" dirty="0" smtClean="0">
                <a:solidFill>
                  <a:prstClr val="black"/>
                </a:solidFill>
                <a:latin typeface="Arial" charset="0"/>
                <a:cs typeface="Arial" charset="0"/>
              </a:rPr>
              <a:t>The difference between the original flow network and the copy represents the flow along each edge</a:t>
            </a:r>
          </a:p>
          <a:p>
            <a:pPr lvl="2"/>
            <a:r>
              <a:rPr lang="en-US" dirty="0" smtClean="0">
                <a:solidFill>
                  <a:prstClr val="black"/>
                </a:solidFill>
                <a:latin typeface="Arial" charset="0"/>
                <a:cs typeface="Arial" charset="0"/>
              </a:rPr>
              <a:t>The maximum flow can be calculated by either</a:t>
            </a:r>
          </a:p>
          <a:p>
            <a:pPr lvl="3"/>
            <a:r>
              <a:rPr lang="en-US" dirty="0" smtClean="0">
                <a:solidFill>
                  <a:prstClr val="black"/>
                </a:solidFill>
                <a:latin typeface="Arial" charset="0"/>
                <a:cs typeface="Arial" charset="0"/>
              </a:rPr>
              <a:t>Summing the flows leaving the source, or</a:t>
            </a:r>
          </a:p>
          <a:p>
            <a:pPr lvl="3"/>
            <a:r>
              <a:rPr lang="en-US" dirty="0" smtClean="0">
                <a:solidFill>
                  <a:prstClr val="black"/>
                </a:solidFill>
                <a:latin typeface="Arial" charset="0"/>
                <a:cs typeface="Arial" charset="0"/>
              </a:rPr>
              <a:t>Summing the flows entering the sink</a:t>
            </a:r>
          </a:p>
          <a:p>
            <a:pPr lvl="3"/>
            <a:endParaRPr lang="en-US" dirty="0">
              <a:solidFill>
                <a:prstClr val="black"/>
              </a:solidFill>
              <a:latin typeface="Arial" charset="0"/>
              <a:cs typeface="Arial" charset="0"/>
            </a:endParaRPr>
          </a:p>
          <a:p>
            <a:pPr lvl="0">
              <a:buNone/>
            </a:pPr>
            <a:r>
              <a:rPr lang="en-US" dirty="0">
                <a:solidFill>
                  <a:prstClr val="black"/>
                </a:solidFill>
                <a:latin typeface="Arial" charset="0"/>
                <a:cs typeface="Arial" charset="0"/>
              </a:rPr>
              <a:t>	</a:t>
            </a:r>
            <a:r>
              <a:rPr lang="en-US" dirty="0" smtClean="0">
                <a:solidFill>
                  <a:prstClr val="black"/>
                </a:solidFill>
                <a:latin typeface="Arial" charset="0"/>
                <a:cs typeface="Arial" charset="0"/>
              </a:rPr>
              <a:t>Unfortunately, this does not work…</a:t>
            </a:r>
            <a:endParaRPr lang="en-US" dirty="0"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spTree>
    <p:extLst>
      <p:ext uri="{BB962C8B-B14F-4D97-AF65-F5344CB8AC3E}">
        <p14:creationId xmlns:p14="http://schemas.microsoft.com/office/powerpoint/2010/main" val="198627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535" y="2995007"/>
            <a:ext cx="2354585" cy="2522225"/>
          </a:xfrm>
          <a:prstGeom prst="rect">
            <a:avLst/>
          </a:prstGeom>
        </p:spPr>
      </p:pic>
    </p:spTree>
    <p:extLst>
      <p:ext uri="{BB962C8B-B14F-4D97-AF65-F5344CB8AC3E}">
        <p14:creationId xmlns:p14="http://schemas.microsoft.com/office/powerpoint/2010/main" val="2566329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Arial" charset="0"/>
                <a:cs typeface="Arial" charset="0"/>
              </a:rPr>
              <a:t>A sub-optimal solution</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Let’s go back to our example:</a:t>
            </a:r>
          </a:p>
          <a:p>
            <a:pPr lvl="1"/>
            <a:r>
              <a:rPr lang="en-US" dirty="0" smtClean="0">
                <a:solidFill>
                  <a:prstClr val="black"/>
                </a:solidFill>
                <a:latin typeface="Arial" charset="0"/>
                <a:cs typeface="Arial" charset="0"/>
              </a:rPr>
              <a:t>Suppose our firth path is </a:t>
            </a:r>
            <a:r>
              <a:rPr lang="en-US" i="1" dirty="0" smtClean="0">
                <a:solidFill>
                  <a:prstClr val="black"/>
                </a:solidFill>
                <a:latin typeface="Arial" charset="0"/>
                <a:cs typeface="Arial" charset="0"/>
              </a:rPr>
              <a:t>A</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C</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B</a:t>
            </a:r>
            <a:r>
              <a:rPr lang="en-US" dirty="0" smtClean="0">
                <a:solidFill>
                  <a:prstClr val="black"/>
                </a:solidFill>
                <a:latin typeface="Arial" charset="0"/>
                <a:cs typeface="Arial" charset="0"/>
              </a:rPr>
              <a:t>-</a:t>
            </a:r>
            <a:r>
              <a:rPr lang="en-US" i="1" dirty="0" smtClean="0">
                <a:solidFill>
                  <a:prstClr val="black"/>
                </a:solidFill>
                <a:latin typeface="Arial" charset="0"/>
                <a:cs typeface="Arial" charset="0"/>
              </a:rPr>
              <a:t>D</a:t>
            </a:r>
            <a:endParaRPr lang="en-US" dirty="0">
              <a:solidFill>
                <a:prstClr val="black"/>
              </a:solidFill>
              <a:latin typeface="Arial" charset="0"/>
              <a:cs typeface="Arial" charset="0"/>
            </a:endParaRPr>
          </a:p>
          <a:p>
            <a:pPr>
              <a:buFont typeface="Arial" charset="0"/>
              <a:buNone/>
            </a:pPr>
            <a:endParaRPr lang="en-US" dirty="0"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Maximum flow</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535" y="2995007"/>
            <a:ext cx="2354585" cy="2522225"/>
          </a:xfrm>
          <a:prstGeom prst="rect">
            <a:avLst/>
          </a:prstGeom>
        </p:spPr>
      </p:pic>
    </p:spTree>
    <p:extLst>
      <p:ext uri="{BB962C8B-B14F-4D97-AF65-F5344CB8AC3E}">
        <p14:creationId xmlns:p14="http://schemas.microsoft.com/office/powerpoint/2010/main" val="297504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29932</TotalTime>
  <Words>2901</Words>
  <Application>Microsoft Office PowerPoint</Application>
  <PresentationFormat>On-screen Show (4:3)</PresentationFormat>
  <Paragraphs>547</Paragraphs>
  <Slides>53</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Consolas</vt:lpstr>
      <vt:lpstr>Georgia</vt:lpstr>
      <vt:lpstr>Times New Roman</vt:lpstr>
      <vt:lpstr>Wingdings</vt:lpstr>
      <vt:lpstr>Custom Design</vt:lpstr>
      <vt:lpstr>PowerPoint Presentation</vt:lpstr>
      <vt:lpstr>Outline</vt:lpstr>
      <vt:lpstr>Problem</vt:lpstr>
      <vt:lpstr>Example</vt:lpstr>
      <vt:lpstr>Example</vt:lpstr>
      <vt:lpstr>Example</vt:lpstr>
      <vt:lpstr>A sub-optimal solution</vt:lpstr>
      <vt:lpstr>A sub-optimal solution</vt:lpstr>
      <vt:lpstr>A sub-optimal solution</vt:lpstr>
      <vt:lpstr>A sub-optimal solution</vt:lpstr>
      <vt:lpstr>A sub-optimal solution</vt:lpstr>
      <vt:lpstr>A sub-optimal solution</vt:lpstr>
      <vt:lpstr>A sub-optimal solution</vt:lpstr>
      <vt:lpstr>A sub-optimal solution</vt:lpstr>
      <vt:lpstr>A sub-optimal solution</vt:lpstr>
      <vt:lpstr>A sub-optimal solution</vt:lpstr>
      <vt:lpstr>Ford-Fulkerson method</vt:lpstr>
      <vt:lpstr>Problems</vt:lpstr>
      <vt:lpstr>Edmonds-Karp/Dinitz algorithm</vt:lpstr>
      <vt:lpstr>Breadth-first traversals</vt:lpstr>
      <vt:lpstr>Breadth-first traversals</vt:lpstr>
      <vt:lpstr>Breadth-first traversals</vt:lpstr>
      <vt:lpstr>Breadth-first traversals</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Edmonds-Karp/Dinitz example</vt:lpstr>
      <vt:lpstr>Comments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All-pairs Shortest Path</dc:title>
  <dc:subject>All-pairs shortest path Floyd-Warshall algorithm</dc:subject>
  <dc:creator>Douglas Wilhelm Harder</dc:creator>
  <cp:lastModifiedBy>Douglas Wilhelm Harder</cp:lastModifiedBy>
  <cp:revision>367</cp:revision>
  <dcterms:created xsi:type="dcterms:W3CDTF">2009-09-11T23:00:44Z</dcterms:created>
  <dcterms:modified xsi:type="dcterms:W3CDTF">2023-07-11T17:45:45Z</dcterms:modified>
</cp:coreProperties>
</file>