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5"/>
  </p:notesMasterIdLst>
  <p:sldIdLst>
    <p:sldId id="256" r:id="rId2"/>
    <p:sldId id="1533" r:id="rId3"/>
    <p:sldId id="1550" r:id="rId4"/>
    <p:sldId id="1555" r:id="rId5"/>
    <p:sldId id="1534" r:id="rId6"/>
    <p:sldId id="1557" r:id="rId7"/>
    <p:sldId id="1539" r:id="rId8"/>
    <p:sldId id="1556" r:id="rId9"/>
    <p:sldId id="1558" r:id="rId10"/>
    <p:sldId id="1559" r:id="rId11"/>
    <p:sldId id="1562" r:id="rId12"/>
    <p:sldId id="1563" r:id="rId13"/>
    <p:sldId id="1561" r:id="rId14"/>
    <p:sldId id="1560" r:id="rId15"/>
    <p:sldId id="1564" r:id="rId16"/>
    <p:sldId id="1565" r:id="rId17"/>
    <p:sldId id="1568" r:id="rId18"/>
    <p:sldId id="1569" r:id="rId19"/>
    <p:sldId id="1580" r:id="rId20"/>
    <p:sldId id="1581" r:id="rId21"/>
    <p:sldId id="1582" r:id="rId22"/>
    <p:sldId id="1621" r:id="rId23"/>
    <p:sldId id="1622" r:id="rId24"/>
    <p:sldId id="1623" r:id="rId25"/>
    <p:sldId id="1624" r:id="rId26"/>
    <p:sldId id="1620" r:id="rId27"/>
    <p:sldId id="1583" r:id="rId28"/>
    <p:sldId id="1625" r:id="rId29"/>
    <p:sldId id="1584" r:id="rId30"/>
    <p:sldId id="1585" r:id="rId31"/>
    <p:sldId id="1586" r:id="rId32"/>
    <p:sldId id="1587" r:id="rId33"/>
    <p:sldId id="1588" r:id="rId34"/>
    <p:sldId id="1589" r:id="rId35"/>
    <p:sldId id="1590" r:id="rId36"/>
    <p:sldId id="1591" r:id="rId37"/>
    <p:sldId id="1592" r:id="rId38"/>
    <p:sldId id="1566" r:id="rId39"/>
    <p:sldId id="1572" r:id="rId40"/>
    <p:sldId id="1573" r:id="rId41"/>
    <p:sldId id="1626" r:id="rId42"/>
    <p:sldId id="1627" r:id="rId43"/>
    <p:sldId id="1571" r:id="rId44"/>
    <p:sldId id="1574" r:id="rId45"/>
    <p:sldId id="1598" r:id="rId46"/>
    <p:sldId id="1599" r:id="rId47"/>
    <p:sldId id="1600" r:id="rId48"/>
    <p:sldId id="1601" r:id="rId49"/>
    <p:sldId id="1593" r:id="rId50"/>
    <p:sldId id="1594" r:id="rId51"/>
    <p:sldId id="1595" r:id="rId52"/>
    <p:sldId id="1596" r:id="rId53"/>
    <p:sldId id="1597" r:id="rId54"/>
    <p:sldId id="1602" r:id="rId55"/>
    <p:sldId id="1567" r:id="rId56"/>
    <p:sldId id="1570" r:id="rId57"/>
    <p:sldId id="1603" r:id="rId58"/>
    <p:sldId id="1604" r:id="rId59"/>
    <p:sldId id="1605" r:id="rId60"/>
    <p:sldId id="1606" r:id="rId61"/>
    <p:sldId id="1607" r:id="rId62"/>
    <p:sldId id="1608" r:id="rId63"/>
    <p:sldId id="1609" r:id="rId64"/>
    <p:sldId id="1610" r:id="rId65"/>
    <p:sldId id="1611" r:id="rId66"/>
    <p:sldId id="1612" r:id="rId67"/>
    <p:sldId id="1613" r:id="rId68"/>
    <p:sldId id="1614" r:id="rId69"/>
    <p:sldId id="1615" r:id="rId70"/>
    <p:sldId id="1618" r:id="rId71"/>
    <p:sldId id="1619" r:id="rId72"/>
    <p:sldId id="1553" r:id="rId73"/>
    <p:sldId id="1549"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C0C0C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4" autoAdjust="0"/>
    <p:restoredTop sz="94660"/>
  </p:normalViewPr>
  <p:slideViewPr>
    <p:cSldViewPr>
      <p:cViewPr varScale="1">
        <p:scale>
          <a:sx n="91" d="100"/>
          <a:sy n="91" d="100"/>
        </p:scale>
        <p:origin x="-9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80.wmf"/><Relationship Id="rId1" Type="http://schemas.openxmlformats.org/officeDocument/2006/relationships/image" Target="../media/image7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80.wmf"/><Relationship Id="rId1" Type="http://schemas.openxmlformats.org/officeDocument/2006/relationships/image" Target="../media/image79.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80.wmf"/><Relationship Id="rId1" Type="http://schemas.openxmlformats.org/officeDocument/2006/relationships/image" Target="../media/image7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79.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3.wmf"/><Relationship Id="rId1" Type="http://schemas.openxmlformats.org/officeDocument/2006/relationships/image" Target="../media/image79.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0ED0-3F05-4DE9-9BB6-5DAF67D3C0E8}" type="datetimeFigureOut">
              <a:rPr lang="en-US"/>
              <a:pPr>
                <a:defRPr/>
              </a:pPr>
              <a:t>3/18/2014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C868D4-DCF3-40A0-ACD4-2C4E766CD14C}" type="slidenum">
              <a:rPr lang="en-CA"/>
              <a:pPr>
                <a:defRPr/>
              </a:pPr>
              <a:t>‹#›</a:t>
            </a:fld>
            <a:endParaRPr lang="en-CA"/>
          </a:p>
        </p:txBody>
      </p:sp>
    </p:spTree>
    <p:extLst>
      <p:ext uri="{BB962C8B-B14F-4D97-AF65-F5344CB8AC3E}">
        <p14:creationId xmlns:p14="http://schemas.microsoft.com/office/powerpoint/2010/main" val="768884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FF047-F7D3-47DB-B27F-C3CDB8DAA7C7}"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B7217A8-0F67-4909-B0F1-6694DC8A49BC}" type="slidenum">
              <a:rPr lang="en-CA" sz="1200">
                <a:latin typeface="+mn-lt"/>
                <a:cs typeface="+mn-cs"/>
              </a:rPr>
              <a:pPr algn="r" fontAlgn="auto">
                <a:spcBef>
                  <a:spcPts val="0"/>
                </a:spcBef>
                <a:spcAft>
                  <a:spcPts val="0"/>
                </a:spcAft>
                <a:defRPr/>
              </a:pPr>
              <a:t>72</a:t>
            </a:fld>
            <a:endParaRPr lang="en-CA"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019FEE-E5F3-4E7E-BDA8-797900D0A87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D7C7BDE-6D59-4D91-8374-2360AEC599A3}" type="slidenum">
              <a:rPr lang="en-CA" smtClean="0"/>
              <a:pPr>
                <a:defRPr/>
              </a:pPr>
              <a:t>73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
        <p:nvSpPr>
          <p:cNvPr id="7"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892799" y="4156363"/>
            <a:ext cx="3084137" cy="2567709"/>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493125" y="387350"/>
            <a:ext cx="400050" cy="304800"/>
          </a:xfrm>
          <a:prstGeom prst="rect">
            <a:avLst/>
          </a:prstGeom>
          <a:noFill/>
        </p:spPr>
        <p:txBody>
          <a:bodyPr wrap="none">
            <a:spAutoFit/>
          </a:bodyPr>
          <a:lstStyle/>
          <a:p>
            <a:pPr algn="r">
              <a:defRPr/>
            </a:pPr>
            <a:fld id="{42BEBB86-9713-454C-A45E-9660F4E8CAAE}"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2" name="Title 1"/>
          <p:cNvSpPr>
            <a:spLocks noGrp="1"/>
          </p:cNvSpPr>
          <p:nvPr>
            <p:ph type="title"/>
          </p:nvPr>
        </p:nvSpPr>
        <p:spPr/>
        <p:txBody>
          <a:bodyPr>
            <a:normAutofit/>
          </a:bodyPr>
          <a:lstStyle>
            <a:lvl1pPr>
              <a:defRPr sz="2800" b="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a:xfrm>
            <a:off x="2916238" y="111125"/>
            <a:ext cx="5832475" cy="365125"/>
          </a:xfrm>
        </p:spPr>
        <p:txBody>
          <a:bodyPr/>
          <a:lstStyle>
            <a:lvl1pPr algn="ctr" fontAlgn="auto">
              <a:spcBef>
                <a:spcPts val="0"/>
              </a:spcBef>
              <a:spcAft>
                <a:spcPts val="0"/>
              </a:spcAft>
              <a:defRPr sz="1600" smtClean="0">
                <a:solidFill>
                  <a:schemeClr val="tx1">
                    <a:lumMod val="50000"/>
                    <a:lumOff val="50000"/>
                  </a:schemeClr>
                </a:solidFill>
                <a:latin typeface="+mn-lt"/>
                <a:cs typeface="+mn-cs"/>
              </a:defRPr>
            </a:lvl1pPr>
          </a:lstStyle>
          <a:p>
            <a:pPr>
              <a:defRPr/>
            </a:pPr>
            <a:r>
              <a:rPr lang="en-CA" smtClean="0"/>
              <a:t>All-pairs Shortest Path</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572000" y="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CA" smtClean="0"/>
              <a:t>All-pairs Shortest Path</a:t>
            </a:r>
            <a:endParaRPr lang="en-CA"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0.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4.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5.wmf"/><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9.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9.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9.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3.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9.wmf"/><Relationship Id="rId4"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4.w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5.wmf"/><Relationship Id="rId4" Type="http://schemas.openxmlformats.org/officeDocument/2006/relationships/oleObject" Target="../embeddings/oleObject39.bin"/></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6.wmf"/><Relationship Id="rId4"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7.wmf"/><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40.png"/><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40.png"/><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40.png"/><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40.png"/><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52.wmf"/><Relationship Id="rId4" Type="http://schemas.openxmlformats.org/officeDocument/2006/relationships/oleObject" Target="../embeddings/oleObject4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image" Target="../media/image9.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5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57.w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58.w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40.png"/><Relationship Id="rId4" Type="http://schemas.openxmlformats.org/officeDocument/2006/relationships/image" Target="../media/image5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0.png"/><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60.wmf"/><Relationship Id="rId4" Type="http://schemas.openxmlformats.org/officeDocument/2006/relationships/oleObject" Target="../embeddings/oleObject5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61.png"/><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60.w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60.wmf"/><Relationship Id="rId4" Type="http://schemas.openxmlformats.org/officeDocument/2006/relationships/oleObject" Target="../embeddings/oleObject55.bin"/></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60.wmf"/><Relationship Id="rId4" Type="http://schemas.openxmlformats.org/officeDocument/2006/relationships/oleObject" Target="../embeddings/oleObject56.bin"/></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60.wmf"/><Relationship Id="rId4" Type="http://schemas.openxmlformats.org/officeDocument/2006/relationships/oleObject" Target="../embeddings/oleObject5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67.wmf"/><Relationship Id="rId5" Type="http://schemas.openxmlformats.org/officeDocument/2006/relationships/oleObject" Target="../embeddings/oleObject59.bin"/><Relationship Id="rId4" Type="http://schemas.openxmlformats.org/officeDocument/2006/relationships/image" Target="../media/image6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61.bin"/><Relationship Id="rId5" Type="http://schemas.openxmlformats.org/officeDocument/2006/relationships/image" Target="../media/image69.wmf"/><Relationship Id="rId4" Type="http://schemas.openxmlformats.org/officeDocument/2006/relationships/oleObject" Target="../embeddings/oleObject60.bin"/><Relationship Id="rId9" Type="http://schemas.openxmlformats.org/officeDocument/2006/relationships/image" Target="../media/image71.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64.bin"/><Relationship Id="rId5" Type="http://schemas.openxmlformats.org/officeDocument/2006/relationships/image" Target="../media/image69.wmf"/><Relationship Id="rId4" Type="http://schemas.openxmlformats.org/officeDocument/2006/relationships/oleObject" Target="../embeddings/oleObject63.bin"/><Relationship Id="rId9" Type="http://schemas.openxmlformats.org/officeDocument/2006/relationships/image" Target="../media/image7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67.bin"/><Relationship Id="rId5" Type="http://schemas.openxmlformats.org/officeDocument/2006/relationships/image" Target="../media/image69.wmf"/><Relationship Id="rId4" Type="http://schemas.openxmlformats.org/officeDocument/2006/relationships/oleObject" Target="../embeddings/oleObject66.bin"/><Relationship Id="rId9" Type="http://schemas.openxmlformats.org/officeDocument/2006/relationships/image" Target="../media/image71.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2.pn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70.bin"/><Relationship Id="rId5" Type="http://schemas.openxmlformats.org/officeDocument/2006/relationships/image" Target="../media/image73.wmf"/><Relationship Id="rId4" Type="http://schemas.openxmlformats.org/officeDocument/2006/relationships/oleObject" Target="../embeddings/oleObject69.bin"/><Relationship Id="rId9" Type="http://schemas.openxmlformats.org/officeDocument/2006/relationships/image" Target="../media/image75.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72.pn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73.bin"/><Relationship Id="rId5" Type="http://schemas.openxmlformats.org/officeDocument/2006/relationships/image" Target="../media/image73.wmf"/><Relationship Id="rId4" Type="http://schemas.openxmlformats.org/officeDocument/2006/relationships/oleObject" Target="../embeddings/oleObject72.bin"/><Relationship Id="rId9" Type="http://schemas.openxmlformats.org/officeDocument/2006/relationships/image" Target="../media/image75.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72.png"/><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76.bin"/><Relationship Id="rId5" Type="http://schemas.openxmlformats.org/officeDocument/2006/relationships/image" Target="../media/image76.wmf"/><Relationship Id="rId4" Type="http://schemas.openxmlformats.org/officeDocument/2006/relationships/oleObject" Target="../embeddings/oleObject75.bin"/><Relationship Id="rId9" Type="http://schemas.openxmlformats.org/officeDocument/2006/relationships/image" Target="../media/image78.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72.pn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79.bin"/><Relationship Id="rId5" Type="http://schemas.openxmlformats.org/officeDocument/2006/relationships/image" Target="../media/image79.wmf"/><Relationship Id="rId4" Type="http://schemas.openxmlformats.org/officeDocument/2006/relationships/oleObject" Target="../embeddings/oleObject78.bin"/><Relationship Id="rId9" Type="http://schemas.openxmlformats.org/officeDocument/2006/relationships/image" Target="../media/image78.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2.pn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82.bin"/><Relationship Id="rId5" Type="http://schemas.openxmlformats.org/officeDocument/2006/relationships/image" Target="../media/image79.wmf"/><Relationship Id="rId4" Type="http://schemas.openxmlformats.org/officeDocument/2006/relationships/oleObject" Target="../embeddings/oleObject81.bin"/><Relationship Id="rId9" Type="http://schemas.openxmlformats.org/officeDocument/2006/relationships/image" Target="../media/image78.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72.pn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85.bin"/><Relationship Id="rId5" Type="http://schemas.openxmlformats.org/officeDocument/2006/relationships/image" Target="../media/image79.wmf"/><Relationship Id="rId4" Type="http://schemas.openxmlformats.org/officeDocument/2006/relationships/oleObject" Target="../embeddings/oleObject84.bin"/><Relationship Id="rId9" Type="http://schemas.openxmlformats.org/officeDocument/2006/relationships/image" Target="../media/image78.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72.png"/><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88.bin"/><Relationship Id="rId5" Type="http://schemas.openxmlformats.org/officeDocument/2006/relationships/image" Target="../media/image79.wmf"/><Relationship Id="rId4" Type="http://schemas.openxmlformats.org/officeDocument/2006/relationships/oleObject" Target="../embeddings/oleObject87.bin"/><Relationship Id="rId9" Type="http://schemas.openxmlformats.org/officeDocument/2006/relationships/image" Target="../media/image82.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72.png"/><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91.bin"/><Relationship Id="rId5" Type="http://schemas.openxmlformats.org/officeDocument/2006/relationships/image" Target="../media/image79.wmf"/><Relationship Id="rId4" Type="http://schemas.openxmlformats.org/officeDocument/2006/relationships/oleObject" Target="../embeddings/oleObject90.bin"/><Relationship Id="rId9" Type="http://schemas.openxmlformats.org/officeDocument/2006/relationships/image" Target="../media/image82.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image" Target="../media/image72.png"/><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94.bin"/><Relationship Id="rId5" Type="http://schemas.openxmlformats.org/officeDocument/2006/relationships/image" Target="../media/image84.wmf"/><Relationship Id="rId4" Type="http://schemas.openxmlformats.org/officeDocument/2006/relationships/oleObject" Target="../embeddings/oleObject93.bin"/><Relationship Id="rId9" Type="http://schemas.openxmlformats.org/officeDocument/2006/relationships/image" Target="../media/image86.wmf"/></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7.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image" Target="../media/image72.png"/><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97.bin"/><Relationship Id="rId5" Type="http://schemas.openxmlformats.org/officeDocument/2006/relationships/image" Target="../media/image87.wmf"/><Relationship Id="rId4" Type="http://schemas.openxmlformats.org/officeDocument/2006/relationships/oleObject" Target="../embeddings/oleObject96.bin"/><Relationship Id="rId9" Type="http://schemas.openxmlformats.org/officeDocument/2006/relationships/image" Target="../media/image89.wmf"/></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89.wmf"/><Relationship Id="rId4" Type="http://schemas.openxmlformats.org/officeDocument/2006/relationships/oleObject" Target="../embeddings/oleObject99.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sp>
        <p:nvSpPr>
          <p:cNvPr id="6"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All-pairs </a:t>
            </a:r>
            <a:r>
              <a:rPr lang="en-US" sz="4400" smtClean="0">
                <a:solidFill>
                  <a:schemeClr val="bg1"/>
                </a:solidFill>
                <a:latin typeface="Arial" pitchFamily="34" charset="0"/>
                <a:cs typeface="Arial" pitchFamily="34" charset="0"/>
              </a:rPr>
              <a:t>shortest path</a:t>
            </a:r>
            <a:endParaRPr lang="en-US" sz="4400" dirty="0">
              <a:solidFill>
                <a:schemeClr val="bg1"/>
              </a:solidFill>
              <a:latin typeface="Arial" pitchFamily="34" charset="0"/>
              <a:cs typeface="Arial" pitchFamily="34" charset="0"/>
            </a:endParaRPr>
          </a:p>
        </p:txBody>
      </p:sp>
      <p:sp>
        <p:nvSpPr>
          <p:cNvPr id="8" name="Text Box 14"/>
          <p:cNvSpPr txBox="1">
            <a:spLocks noChangeArrowheads="1"/>
          </p:cNvSpPr>
          <p:nvPr/>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Note that                  and                ; thus, we need just run the algorithm for each pair of vertices:</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4" cstate="print"/>
          <a:srcRect/>
          <a:stretch>
            <a:fillRect/>
          </a:stretch>
        </p:blipFill>
        <p:spPr bwMode="auto">
          <a:xfrm>
            <a:off x="2771800" y="2708920"/>
            <a:ext cx="3600450" cy="3457575"/>
          </a:xfrm>
          <a:prstGeom prst="rect">
            <a:avLst/>
          </a:prstGeom>
          <a:noFill/>
        </p:spPr>
      </p:pic>
      <p:graphicFrame>
        <p:nvGraphicFramePr>
          <p:cNvPr id="12" name="Object 10"/>
          <p:cNvGraphicFramePr>
            <a:graphicFrameLocks noChangeAspect="1"/>
          </p:cNvGraphicFramePr>
          <p:nvPr/>
        </p:nvGraphicFramePr>
        <p:xfrm>
          <a:off x="1960563" y="1566863"/>
          <a:ext cx="1181100" cy="523875"/>
        </p:xfrm>
        <a:graphic>
          <a:graphicData uri="http://schemas.openxmlformats.org/presentationml/2006/ole">
            <mc:AlternateContent xmlns:mc="http://schemas.openxmlformats.org/markup-compatibility/2006">
              <mc:Choice xmlns:v="urn:schemas-microsoft-com:vml" Requires="v">
                <p:oleObj spid="_x0000_s46086" name="Equation" r:id="rId5" imgW="571320" imgH="253800" progId="Equation.DSMT4">
                  <p:embed/>
                </p:oleObj>
              </mc:Choice>
              <mc:Fallback>
                <p:oleObj name="Equation" r:id="rId5" imgW="57132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0563" y="1566863"/>
                        <a:ext cx="11811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3609975" y="1539875"/>
          <a:ext cx="1182688" cy="498475"/>
        </p:xfrm>
        <a:graphic>
          <a:graphicData uri="http://schemas.openxmlformats.org/presentationml/2006/ole">
            <mc:AlternateContent xmlns:mc="http://schemas.openxmlformats.org/markup-compatibility/2006">
              <mc:Choice xmlns:v="urn:schemas-microsoft-com:vml" Requires="v">
                <p:oleObj spid="_x0000_s46087" name="Equation" r:id="rId7" imgW="571320" imgH="241200" progId="Equation.DSMT4">
                  <p:embed/>
                </p:oleObj>
              </mc:Choice>
              <mc:Fallback>
                <p:oleObj name="Equation" r:id="rId7" imgW="571320" imgH="241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975" y="1539875"/>
                        <a:ext cx="1182688"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259632" y="3140968"/>
            <a:ext cx="7402989" cy="1477328"/>
          </a:xfrm>
          <a:prstGeom prst="rect">
            <a:avLst/>
          </a:prstGeom>
          <a:solidFill>
            <a:schemeClr val="bg1"/>
          </a:solidFill>
          <a:effectLst>
            <a:softEdge rad="31750"/>
          </a:effectLst>
        </p:spPr>
        <p:txBody>
          <a:bodyPr wrap="none" rtlCol="0">
            <a:spAutoFit/>
          </a:bodyPr>
          <a:lstStyle/>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][0] + d[0][j]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Define </a:t>
            </a:r>
            <a:r>
              <a:rPr lang="en-CA" i="1" dirty="0" smtClean="0"/>
              <a:t>  </a:t>
            </a:r>
            <a:r>
              <a:rPr lang="en-CA" dirty="0" smtClean="0"/>
              <a:t>       as the shortest distance, but only allowing intermediate visits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 </a:t>
            </a:r>
            <a:r>
              <a:rPr lang="en-CA" dirty="0" smtClean="0"/>
              <a:t> </a:t>
            </a:r>
          </a:p>
          <a:p>
            <a:pPr lvl="1"/>
            <a:r>
              <a:rPr lang="en-CA" dirty="0" smtClean="0"/>
              <a:t>Suppose we have an algorithm that has found these values for all pairs</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47108" name="Object 4"/>
          <p:cNvGraphicFramePr>
            <a:graphicFrameLocks noChangeAspect="1"/>
          </p:cNvGraphicFramePr>
          <p:nvPr/>
        </p:nvGraphicFramePr>
        <p:xfrm>
          <a:off x="1660602" y="1555750"/>
          <a:ext cx="661988" cy="531813"/>
        </p:xfrm>
        <a:graphic>
          <a:graphicData uri="http://schemas.openxmlformats.org/presentationml/2006/ole">
            <mc:AlternateContent xmlns:mc="http://schemas.openxmlformats.org/markup-compatibility/2006">
              <mc:Choice xmlns:v="urn:schemas-microsoft-com:vml" Requires="v">
                <p:oleObj spid="_x0000_s49155" name="Equation" r:id="rId4" imgW="317160" imgH="253800" progId="Equation.DSMT4">
                  <p:embed/>
                </p:oleObj>
              </mc:Choice>
              <mc:Fallback>
                <p:oleObj name="Equation" r:id="rId4" imgW="317160" imgH="25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602" y="1555750"/>
                        <a:ext cx="661988"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8" descr="C:\Users\dwharder\Desktop\k1.png"/>
          <p:cNvPicPr>
            <a:picLocks noChangeAspect="1" noChangeArrowheads="1"/>
          </p:cNvPicPr>
          <p:nvPr/>
        </p:nvPicPr>
        <p:blipFill>
          <a:blip r:embed="rId6" cstate="print"/>
          <a:srcRect/>
          <a:stretch>
            <a:fillRect/>
          </a:stretch>
        </p:blipFill>
        <p:spPr bwMode="auto">
          <a:xfrm>
            <a:off x="1438275" y="3285257"/>
            <a:ext cx="6265863" cy="32400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How could we find  </a:t>
            </a:r>
            <a:r>
              <a:rPr lang="en-CA" i="1" dirty="0" smtClean="0"/>
              <a:t>  </a:t>
            </a:r>
            <a:r>
              <a:rPr lang="en-CA" dirty="0" smtClean="0"/>
              <a:t>    ; that is, the shortest path allowing intermediate visits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 </a:t>
            </a:r>
            <a:r>
              <a:rPr lang="en-CA" dirty="0" smtClean="0"/>
              <a:t>,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a:t>
            </a:r>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47108" name="Object 4"/>
          <p:cNvGraphicFramePr>
            <a:graphicFrameLocks noChangeAspect="1"/>
          </p:cNvGraphicFramePr>
          <p:nvPr/>
        </p:nvGraphicFramePr>
        <p:xfrm>
          <a:off x="2960688" y="1555750"/>
          <a:ext cx="506412" cy="531813"/>
        </p:xfrm>
        <a:graphic>
          <a:graphicData uri="http://schemas.openxmlformats.org/presentationml/2006/ole">
            <mc:AlternateContent xmlns:mc="http://schemas.openxmlformats.org/markup-compatibility/2006">
              <mc:Choice xmlns:v="urn:schemas-microsoft-com:vml" Requires="v">
                <p:oleObj spid="_x0000_s50179" name="Equation" r:id="rId4" imgW="241200" imgH="253800" progId="Equation.DSMT4">
                  <p:embed/>
                </p:oleObj>
              </mc:Choice>
              <mc:Fallback>
                <p:oleObj name="Equation" r:id="rId4" imgW="241200" imgH="25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688" y="1555750"/>
                        <a:ext cx="506412"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5" descr="C:\Users\dwharder\Desktop\k2.png"/>
          <p:cNvPicPr>
            <a:picLocks noChangeAspect="1" noChangeArrowheads="1"/>
          </p:cNvPicPr>
          <p:nvPr/>
        </p:nvPicPr>
        <p:blipFill>
          <a:blip r:embed="rId6" cstate="print"/>
          <a:srcRect/>
          <a:stretch>
            <a:fillRect/>
          </a:stretch>
        </p:blipFill>
        <p:spPr bwMode="auto">
          <a:xfrm>
            <a:off x="1438275" y="3285257"/>
            <a:ext cx="6265863" cy="32400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With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 </a:t>
            </a:r>
            <a:r>
              <a:rPr lang="en-CA" dirty="0" smtClean="0"/>
              <a:t> as intermediates, have assumed we have found the shortest paths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i="1" baseline="-25000" dirty="0" smtClean="0">
                <a:latin typeface="Times New Roman" pitchFamily="18" charset="0"/>
                <a:cs typeface="Times New Roman" pitchFamily="18" charset="0"/>
              </a:rPr>
              <a:t> </a:t>
            </a:r>
            <a:r>
              <a:rPr lang="en-CA" dirty="0" smtClean="0"/>
              <a:t>and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i="1" baseline="-25000" dirty="0" smtClean="0">
                <a:latin typeface="Times New Roman" pitchFamily="18" charset="0"/>
                <a:cs typeface="Times New Roman" pitchFamily="18" charset="0"/>
              </a:rPr>
              <a:t> </a:t>
            </a:r>
            <a:endParaRPr lang="en-CA" dirty="0" smtClean="0"/>
          </a:p>
          <a:p>
            <a:pPr lvl="1"/>
            <a:r>
              <a:rPr lang="en-CA" dirty="0" smtClean="0"/>
              <a:t>The only possible shorter path including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 would be the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i="1" baseline="-25000" dirty="0" smtClean="0">
                <a:latin typeface="Times New Roman" pitchFamily="18" charset="0"/>
                <a:cs typeface="Times New Roman" pitchFamily="18" charset="0"/>
              </a:rPr>
              <a:t> </a:t>
            </a:r>
            <a:r>
              <a:rPr lang="en-CA" dirty="0" smtClean="0"/>
              <a:t>continuing from there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endParaRPr lang="en-CA" i="1" baseline="-25000" dirty="0" smtClean="0">
              <a:latin typeface="Times New Roman" pitchFamily="18" charset="0"/>
              <a:cs typeface="Times New Roman" pitchFamily="18" charset="0"/>
            </a:endParaRPr>
          </a:p>
          <a:p>
            <a:pPr>
              <a:buNone/>
            </a:pPr>
            <a:endParaRPr lang="en-CA" i="1" baseline="-25000" dirty="0" smtClean="0">
              <a:latin typeface="Times New Roman" pitchFamily="18" charset="0"/>
              <a:cs typeface="Times New Roman" pitchFamily="18" charset="0"/>
            </a:endParaRPr>
          </a:p>
          <a:p>
            <a:pPr>
              <a:buNone/>
            </a:pPr>
            <a:r>
              <a:rPr lang="en-CA" i="1" baseline="-25000" dirty="0" smtClean="0">
                <a:latin typeface="Times New Roman" pitchFamily="18" charset="0"/>
                <a:cs typeface="Times New Roman" pitchFamily="18" charset="0"/>
              </a:rPr>
              <a:t>	</a:t>
            </a:r>
            <a:r>
              <a:rPr lang="en-CA" dirty="0" smtClean="0"/>
              <a:t>Thus, we calculate</a:t>
            </a:r>
            <a:endParaRPr lang="en-CA" dirty="0" smtClean="0">
              <a:latin typeface="Times New Roman" pitchFamily="18" charset="0"/>
              <a:cs typeface="Times New Roman" pitchFamily="18" charset="0"/>
            </a:endParaRPr>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48131" name="Object 10"/>
          <p:cNvGraphicFramePr>
            <a:graphicFrameLocks noChangeAspect="1"/>
          </p:cNvGraphicFramePr>
          <p:nvPr/>
        </p:nvGraphicFramePr>
        <p:xfrm>
          <a:off x="2987824" y="3086100"/>
          <a:ext cx="3211512" cy="522288"/>
        </p:xfrm>
        <a:graphic>
          <a:graphicData uri="http://schemas.openxmlformats.org/presentationml/2006/ole">
            <mc:AlternateContent xmlns:mc="http://schemas.openxmlformats.org/markup-compatibility/2006">
              <mc:Choice xmlns:v="urn:schemas-microsoft-com:vml" Requires="v">
                <p:oleObj spid="_x0000_s48132" name="Equation" r:id="rId4" imgW="1790640" imgH="291960" progId="Equation.DSMT4">
                  <p:embed/>
                </p:oleObj>
              </mc:Choice>
              <mc:Fallback>
                <p:oleObj name="Equation" r:id="rId4" imgW="1790640" imgH="29196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086100"/>
                        <a:ext cx="3211512"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6" descr="C:\Users\dwharder\Desktop\k3.png"/>
          <p:cNvPicPr>
            <a:picLocks noChangeAspect="1" noChangeArrowheads="1"/>
          </p:cNvPicPr>
          <p:nvPr/>
        </p:nvPicPr>
        <p:blipFill>
          <a:blip r:embed="rId6" cstate="print"/>
          <a:srcRect/>
          <a:stretch>
            <a:fillRect/>
          </a:stretch>
        </p:blipFill>
        <p:spPr bwMode="auto">
          <a:xfrm>
            <a:off x="1438275" y="3285257"/>
            <a:ext cx="6265863" cy="32400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a:xfrm>
            <a:off x="457200" y="1600200"/>
            <a:ext cx="8435280" cy="4525963"/>
          </a:xfrm>
        </p:spPr>
        <p:txBody>
          <a:bodyPr/>
          <a:lstStyle/>
          <a:p>
            <a:pPr>
              <a:buNone/>
            </a:pPr>
            <a:r>
              <a:rPr lang="en-CA" dirty="0" smtClean="0"/>
              <a:t>	Finding this for all pairs of vertices gives us all shortest paths from</a:t>
            </a:r>
            <a:br>
              <a:rPr lang="en-CA" dirty="0" smtClean="0"/>
            </a:b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possibly going through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  </a:t>
            </a:r>
          </a:p>
          <a:p>
            <a:pPr lvl="1"/>
            <a:r>
              <a:rPr lang="en-CA" dirty="0" smtClean="0"/>
              <a:t>Again, note that                    and                   do not change under this step</a:t>
            </a:r>
          </a:p>
          <a:p>
            <a:pPr lvl="1"/>
            <a:r>
              <a:rPr lang="en-CA" dirty="0" smtClean="0"/>
              <a:t>To simplify, the notation, we can remove the superscripts</a:t>
            </a:r>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7" name="Picture 3" descr="C:\Users\dwharder\Desktop\k4.png"/>
          <p:cNvPicPr>
            <a:picLocks noChangeAspect="1" noChangeArrowheads="1"/>
          </p:cNvPicPr>
          <p:nvPr/>
        </p:nvPicPr>
        <p:blipFill>
          <a:blip r:embed="rId4" cstate="print"/>
          <a:srcRect/>
          <a:stretch>
            <a:fillRect/>
          </a:stretch>
        </p:blipFill>
        <p:spPr bwMode="auto">
          <a:xfrm>
            <a:off x="1438275" y="3285257"/>
            <a:ext cx="6265863" cy="3240087"/>
          </a:xfrm>
          <a:prstGeom prst="rect">
            <a:avLst/>
          </a:prstGeom>
          <a:noFill/>
        </p:spPr>
      </p:pic>
      <p:graphicFrame>
        <p:nvGraphicFramePr>
          <p:cNvPr id="47114" name="Object 10"/>
          <p:cNvGraphicFramePr>
            <a:graphicFrameLocks noChangeAspect="1"/>
          </p:cNvGraphicFramePr>
          <p:nvPr/>
        </p:nvGraphicFramePr>
        <p:xfrm>
          <a:off x="2933452" y="2238375"/>
          <a:ext cx="1206500" cy="430213"/>
        </p:xfrm>
        <a:graphic>
          <a:graphicData uri="http://schemas.openxmlformats.org/presentationml/2006/ole">
            <mc:AlternateContent xmlns:mc="http://schemas.openxmlformats.org/markup-compatibility/2006">
              <mc:Choice xmlns:v="urn:schemas-microsoft-com:vml" Requires="v">
                <p:oleObj spid="_x0000_s47116" name="Equation" r:id="rId5" imgW="672840" imgH="241200" progId="Equation.DSMT4">
                  <p:embed/>
                </p:oleObj>
              </mc:Choice>
              <mc:Fallback>
                <p:oleObj name="Equation" r:id="rId5" imgW="672840" imgH="2412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452" y="2238375"/>
                        <a:ext cx="12065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nvGraphicFramePr>
        <p:xfrm>
          <a:off x="4576898" y="2220913"/>
          <a:ext cx="1208087" cy="452437"/>
        </p:xfrm>
        <a:graphic>
          <a:graphicData uri="http://schemas.openxmlformats.org/presentationml/2006/ole">
            <mc:AlternateContent xmlns:mc="http://schemas.openxmlformats.org/markup-compatibility/2006">
              <mc:Choice xmlns:v="urn:schemas-microsoft-com:vml" Requires="v">
                <p:oleObj spid="_x0000_s47117" name="Equation" r:id="rId7" imgW="672840" imgH="253800" progId="Equation.DSMT4">
                  <p:embed/>
                </p:oleObj>
              </mc:Choice>
              <mc:Fallback>
                <p:oleObj name="Equation" r:id="rId7" imgW="672840" imgH="2538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898" y="2220913"/>
                        <a:ext cx="1208087"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dwharder\Desktop\k4.png"/>
          <p:cNvPicPr>
            <a:picLocks noChangeAspect="1" noChangeArrowheads="1"/>
          </p:cNvPicPr>
          <p:nvPr/>
        </p:nvPicPr>
        <p:blipFill>
          <a:blip r:embed="rId3" cstate="print"/>
          <a:srcRect/>
          <a:stretch>
            <a:fillRect/>
          </a:stretch>
        </p:blipFill>
        <p:spPr bwMode="auto">
          <a:xfrm>
            <a:off x="1438275" y="3285257"/>
            <a:ext cx="6265863" cy="3240087"/>
          </a:xfrm>
          <a:prstGeom prst="rect">
            <a:avLst/>
          </a:prstGeom>
          <a:noFill/>
        </p:spPr>
      </p:pic>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Thus, the calculation is straight forward:</a:t>
            </a:r>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sp>
        <p:nvSpPr>
          <p:cNvPr id="7" name="TextBox 6"/>
          <p:cNvSpPr txBox="1"/>
          <p:nvPr/>
        </p:nvSpPr>
        <p:spPr>
          <a:xfrm>
            <a:off x="1129451" y="2095688"/>
            <a:ext cx="7402989" cy="1477328"/>
          </a:xfrm>
          <a:prstGeom prst="rect">
            <a:avLst/>
          </a:prstGeom>
          <a:noFill/>
          <a:effectLst>
            <a:softEdge rad="31750"/>
          </a:effectLst>
        </p:spPr>
        <p:txBody>
          <a:bodyPr wrap="none" rtlCol="0">
            <a:spAutoFit/>
          </a:bodyPr>
          <a:lstStyle/>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 d[k][j]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Thus, we have found the </a:t>
            </a:r>
            <a:r>
              <a:rPr lang="en-US" dirty="0" smtClean="0">
                <a:latin typeface="Arial" charset="0"/>
                <a:cs typeface="Arial" charset="0"/>
              </a:rPr>
              <a:t>Floyd-</a:t>
            </a:r>
            <a:r>
              <a:rPr lang="en-US" dirty="0" err="1" smtClean="0">
                <a:latin typeface="Arial" charset="0"/>
                <a:cs typeface="Arial" charset="0"/>
              </a:rPr>
              <a:t>Warshall</a:t>
            </a:r>
            <a:r>
              <a:rPr lang="en-US" dirty="0" smtClean="0">
                <a:latin typeface="Arial" charset="0"/>
                <a:cs typeface="Arial" charset="0"/>
              </a:rPr>
              <a:t> algorithm:</a:t>
            </a: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r>
              <a:rPr lang="en-US" dirty="0" smtClean="0">
                <a:latin typeface="Arial" charset="0"/>
                <a:cs typeface="Arial" charset="0"/>
              </a:rPr>
              <a:t>	Run time?   </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sp>
        <p:nvSpPr>
          <p:cNvPr id="12" name="TextBox 11"/>
          <p:cNvSpPr txBox="1"/>
          <p:nvPr/>
        </p:nvSpPr>
        <p:spPr>
          <a:xfrm>
            <a:off x="1054950" y="1988840"/>
            <a:ext cx="7909538" cy="3693319"/>
          </a:xfrm>
          <a:prstGeom prst="rect">
            <a:avLst/>
          </a:prstGeom>
          <a:solidFill>
            <a:schemeClr val="bg1"/>
          </a:solidFill>
          <a:effectLst>
            <a:softEdge rad="31750"/>
          </a:effectLst>
        </p:spPr>
        <p:txBody>
          <a:bodyPr wrap="none" rtlCol="0">
            <a:spAutoFit/>
          </a:bodyPr>
          <a:lstStyle/>
          <a:p>
            <a:r>
              <a:rPr lang="en-CA" dirty="0" smtClean="0">
                <a:latin typeface="Consolas" pitchFamily="49" charset="0"/>
                <a:cs typeface="Consolas" pitchFamily="49" charset="0"/>
              </a:rPr>
              <a:t>double d[</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Initialize the matrix d:  Theta(|V|^2)</a:t>
            </a:r>
          </a:p>
          <a:p>
            <a:r>
              <a:rPr lang="en-CA" dirty="0" smtClean="0">
                <a:latin typeface="Consolas" pitchFamily="49" charset="0"/>
                <a:cs typeface="Consolas" pitchFamily="49" charset="0"/>
              </a:rPr>
              <a:t>//   ...</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Run Floyd-</a:t>
            </a:r>
            <a:r>
              <a:rPr lang="en-CA" dirty="0" err="1" smtClean="0">
                <a:latin typeface="Consolas" pitchFamily="49" charset="0"/>
                <a:cs typeface="Consolas" pitchFamily="49" charset="0"/>
              </a:rPr>
              <a:t>Warshall</a:t>
            </a:r>
            <a:endParaRPr lang="en-CA" dirty="0">
              <a:latin typeface="Consolas" pitchFamily="49" charset="0"/>
              <a:cs typeface="Consolas" pitchFamily="49" charset="0"/>
            </a:endParaRPr>
          </a:p>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k = 0; k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++k ) {</a:t>
            </a:r>
          </a:p>
          <a:p>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 d[k][j] );</a:t>
            </a:r>
          </a:p>
          <a:p>
            <a:r>
              <a:rPr lang="en-CA" dirty="0" smtClean="0">
                <a:latin typeface="Consolas" pitchFamily="49" charset="0"/>
                <a:cs typeface="Consolas" pitchFamily="49" charset="0"/>
              </a:rPr>
              <a:t>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graphicFrame>
        <p:nvGraphicFramePr>
          <p:cNvPr id="51202" name="Object 6"/>
          <p:cNvGraphicFramePr>
            <a:graphicFrameLocks noChangeAspect="1"/>
          </p:cNvGraphicFramePr>
          <p:nvPr/>
        </p:nvGraphicFramePr>
        <p:xfrm>
          <a:off x="2352675" y="5516563"/>
          <a:ext cx="947738" cy="614362"/>
        </p:xfrm>
        <a:graphic>
          <a:graphicData uri="http://schemas.openxmlformats.org/presentationml/2006/ole">
            <mc:AlternateContent xmlns:mc="http://schemas.openxmlformats.org/markup-compatibility/2006">
              <mc:Choice xmlns:v="urn:schemas-microsoft-com:vml" Requires="v">
                <p:oleObj spid="_x0000_s51203" name="Equation" r:id="rId4" imgW="469800" imgH="304560" progId="Equation.DSMT4">
                  <p:embed/>
                </p:oleObj>
              </mc:Choice>
              <mc:Fallback>
                <p:oleObj name="Equation" r:id="rId4" imgW="469800" imgH="3045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675" y="5516563"/>
                        <a:ext cx="947738"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Question:  we’ve already argued that at step </a:t>
            </a:r>
            <a:r>
              <a:rPr lang="en-CA" i="1" dirty="0" smtClean="0">
                <a:latin typeface="Times New Roman" pitchFamily="18" charset="0"/>
                <a:cs typeface="Times New Roman" pitchFamily="18" charset="0"/>
              </a:rPr>
              <a:t>k</a:t>
            </a:r>
            <a:r>
              <a:rPr lang="en-CA" dirty="0" smtClean="0"/>
              <a:t>, </a:t>
            </a:r>
            <a:r>
              <a:rPr lang="en-CA" i="1" dirty="0" err="1" smtClean="0">
                <a:latin typeface="Times New Roman" pitchFamily="18" charset="0"/>
                <a:ea typeface="Tahoma" pitchFamily="34" charset="0"/>
                <a:cs typeface="Times New Roman" pitchFamily="18" charset="0"/>
              </a:rPr>
              <a:t>d</a:t>
            </a:r>
            <a:r>
              <a:rPr lang="en-CA" i="1" baseline="-25000" dirty="0" err="1" smtClean="0">
                <a:latin typeface="Times New Roman" pitchFamily="18" charset="0"/>
                <a:ea typeface="Tahoma" pitchFamily="34" charset="0"/>
                <a:cs typeface="Times New Roman" pitchFamily="18" charset="0"/>
              </a:rPr>
              <a:t>i,k</a:t>
            </a:r>
            <a:r>
              <a:rPr lang="en-CA" dirty="0" smtClean="0"/>
              <a:t> and </a:t>
            </a:r>
            <a:r>
              <a:rPr lang="en-CA" i="1" dirty="0" err="1" smtClean="0">
                <a:latin typeface="Times New Roman" pitchFamily="18" charset="0"/>
                <a:ea typeface="Tahoma" pitchFamily="34" charset="0"/>
                <a:cs typeface="Times New Roman" pitchFamily="18" charset="0"/>
              </a:rPr>
              <a:t>d</a:t>
            </a:r>
            <a:r>
              <a:rPr lang="en-CA" i="1" baseline="-25000" dirty="0" err="1" smtClean="0">
                <a:latin typeface="Times New Roman" pitchFamily="18" charset="0"/>
                <a:ea typeface="Tahoma" pitchFamily="34" charset="0"/>
                <a:cs typeface="Times New Roman" pitchFamily="18" charset="0"/>
              </a:rPr>
              <a:t>k,j</a:t>
            </a:r>
            <a:r>
              <a:rPr lang="en-CA" dirty="0" smtClean="0"/>
              <a:t> remain</a:t>
            </a:r>
            <a:br>
              <a:rPr lang="en-CA" dirty="0" smtClean="0"/>
            </a:br>
            <a:r>
              <a:rPr lang="en-CA" dirty="0" smtClean="0"/>
              <a:t>unchanged, would you want to avoid the calculation if </a:t>
            </a:r>
            <a:r>
              <a:rPr lang="en-CA" i="1"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k</a:t>
            </a:r>
            <a:r>
              <a:rPr lang="en-CA" dirty="0" smtClean="0"/>
              <a:t> or </a:t>
            </a:r>
            <a:r>
              <a:rPr lang="en-CA" i="1" dirty="0" smtClean="0">
                <a:latin typeface="Times New Roman" pitchFamily="18" charset="0"/>
                <a:cs typeface="Times New Roman" pitchFamily="18" charset="0"/>
              </a:rPr>
              <a:t>j</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k</a:t>
            </a:r>
            <a:r>
              <a:rPr lang="en-CA" dirty="0" smtClean="0"/>
              <a:t>?</a:t>
            </a: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r>
              <a:rPr lang="en-US" dirty="0" smtClean="0">
                <a:latin typeface="Arial" charset="0"/>
                <a:cs typeface="Arial" charset="0"/>
              </a:rPr>
              <a:t>	Would you perform              checks to avoid a          operation?  </a:t>
            </a:r>
          </a:p>
        </p:txBody>
      </p:sp>
      <p:graphicFrame>
        <p:nvGraphicFramePr>
          <p:cNvPr id="51202" name="Object 6"/>
          <p:cNvGraphicFramePr>
            <a:graphicFrameLocks noChangeAspect="1"/>
          </p:cNvGraphicFramePr>
          <p:nvPr/>
        </p:nvGraphicFramePr>
        <p:xfrm>
          <a:off x="3093285" y="5529301"/>
          <a:ext cx="846138" cy="512763"/>
        </p:xfrm>
        <a:graphic>
          <a:graphicData uri="http://schemas.openxmlformats.org/presentationml/2006/ole">
            <mc:AlternateContent xmlns:mc="http://schemas.openxmlformats.org/markup-compatibility/2006">
              <mc:Choice xmlns:v="urn:schemas-microsoft-com:vml" Requires="v">
                <p:oleObj spid="_x0000_s54278" name="Equation" r:id="rId4" imgW="419040" imgH="253800" progId="Equation.DSMT4">
                  <p:embed/>
                </p:oleObj>
              </mc:Choice>
              <mc:Fallback>
                <p:oleObj name="Equation" r:id="rId4" imgW="419040" imgH="253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285" y="5529301"/>
                        <a:ext cx="84613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09341" y="2564904"/>
            <a:ext cx="8416086" cy="2862322"/>
          </a:xfrm>
          <a:prstGeom prst="rect">
            <a:avLst/>
          </a:prstGeom>
          <a:solidFill>
            <a:schemeClr val="bg1"/>
          </a:solidFill>
          <a:effectLst>
            <a:softEdge rad="31750"/>
          </a:effectLst>
        </p:spPr>
        <p:txBody>
          <a:bodyPr wrap="none" rtlCol="0">
            <a:spAutoFit/>
          </a:bodyPr>
          <a:lstStyle/>
          <a:p>
            <a:r>
              <a:rPr lang="en-CA" dirty="0" smtClean="0">
                <a:latin typeface="Consolas" pitchFamily="49" charset="0"/>
                <a:cs typeface="Consolas" pitchFamily="49" charset="0"/>
              </a:rPr>
              <a:t>// Run Floyd-</a:t>
            </a:r>
            <a:r>
              <a:rPr lang="en-CA" dirty="0" err="1" smtClean="0">
                <a:latin typeface="Consolas" pitchFamily="49" charset="0"/>
                <a:cs typeface="Consolas" pitchFamily="49" charset="0"/>
              </a:rPr>
              <a:t>Warshall</a:t>
            </a:r>
            <a:endParaRPr lang="en-CA" dirty="0">
              <a:latin typeface="Consolas" pitchFamily="49" charset="0"/>
              <a:cs typeface="Consolas" pitchFamily="49" charset="0"/>
            </a:endParaRPr>
          </a:p>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k = 0; k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++k ) {</a:t>
            </a:r>
          </a:p>
          <a:p>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solidFill>
                  <a:srgbClr val="FF0000"/>
                </a:solidFill>
                <a:latin typeface="Consolas" pitchFamily="49" charset="0"/>
                <a:cs typeface="Consolas" pitchFamily="49" charset="0"/>
              </a:rPr>
              <a:t> </a:t>
            </a:r>
            <a:r>
              <a:rPr lang="en-CA" dirty="0" smtClean="0">
                <a:solidFill>
                  <a:srgbClr val="FF0000"/>
                </a:solidFill>
                <a:latin typeface="Consolas" pitchFamily="49" charset="0"/>
                <a:cs typeface="Consolas" pitchFamily="49" charset="0"/>
              </a:rPr>
              <a:t>           if ( </a:t>
            </a:r>
            <a:r>
              <a:rPr lang="en-CA" dirty="0" err="1" smtClean="0">
                <a:solidFill>
                  <a:srgbClr val="FF0000"/>
                </a:solidFill>
                <a:latin typeface="Consolas" pitchFamily="49" charset="0"/>
                <a:cs typeface="Consolas" pitchFamily="49" charset="0"/>
              </a:rPr>
              <a:t>i</a:t>
            </a:r>
            <a:r>
              <a:rPr lang="en-CA" dirty="0" smtClean="0">
                <a:solidFill>
                  <a:srgbClr val="FF0000"/>
                </a:solidFill>
                <a:latin typeface="Consolas" pitchFamily="49" charset="0"/>
                <a:cs typeface="Consolas" pitchFamily="49" charset="0"/>
              </a:rPr>
              <a:t> != k &amp;&amp; j != k ) {</a:t>
            </a:r>
          </a:p>
          <a:p>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 d[k][j]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r>
              <a:rPr lang="en-CA" dirty="0" smtClean="0">
                <a:solidFill>
                  <a:srgbClr val="FF0000"/>
                </a:solidFill>
                <a:latin typeface="Consolas" pitchFamily="49" charset="0"/>
                <a:cs typeface="Consolas" pitchFamily="49" charset="0"/>
              </a:rPr>
              <a:t> }</a:t>
            </a:r>
          </a:p>
          <a:p>
            <a:r>
              <a:rPr lang="en-CA" dirty="0" smtClean="0">
                <a:latin typeface="Consolas" pitchFamily="49" charset="0"/>
                <a:cs typeface="Consolas" pitchFamily="49" charset="0"/>
              </a:rPr>
              <a:t>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graphicFrame>
        <p:nvGraphicFramePr>
          <p:cNvPr id="10" name="Object 6"/>
          <p:cNvGraphicFramePr>
            <a:graphicFrameLocks noChangeAspect="1"/>
          </p:cNvGraphicFramePr>
          <p:nvPr/>
        </p:nvGraphicFramePr>
        <p:xfrm>
          <a:off x="5992060" y="5565814"/>
          <a:ext cx="639763" cy="460375"/>
        </p:xfrm>
        <a:graphic>
          <a:graphicData uri="http://schemas.openxmlformats.org/presentationml/2006/ole">
            <mc:AlternateContent xmlns:mc="http://schemas.openxmlformats.org/markup-compatibility/2006">
              <mc:Choice xmlns:v="urn:schemas-microsoft-com:vml" Requires="v">
                <p:oleObj spid="_x0000_s54279" name="Equation" r:id="rId6" imgW="317160" imgH="228600" progId="Equation.DSMT4">
                  <p:embed/>
                </p:oleObj>
              </mc:Choice>
              <mc:Fallback>
                <p:oleObj name="Equation" r:id="rId6" imgW="317160" imgH="228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060" y="5565814"/>
                        <a:ext cx="63976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In such a case, if you must absolutely minimize the iterations:</a:t>
            </a:r>
            <a:endParaRPr lang="en-US" dirty="0" smtClean="0">
              <a:latin typeface="Arial" charset="0"/>
              <a:cs typeface="Arial" charset="0"/>
            </a:endParaRPr>
          </a:p>
        </p:txBody>
      </p:sp>
      <p:sp>
        <p:nvSpPr>
          <p:cNvPr id="12" name="TextBox 11"/>
          <p:cNvSpPr txBox="1"/>
          <p:nvPr/>
        </p:nvSpPr>
        <p:spPr>
          <a:xfrm>
            <a:off x="1331640" y="1988840"/>
            <a:ext cx="6247223" cy="4832092"/>
          </a:xfrm>
          <a:prstGeom prst="rect">
            <a:avLst/>
          </a:prstGeom>
          <a:solidFill>
            <a:schemeClr val="bg1"/>
          </a:solidFill>
          <a:effectLst>
            <a:softEdge rad="31750"/>
          </a:effectLst>
        </p:spPr>
        <p:txBody>
          <a:bodyPr wrap="none" rtlCol="0">
            <a:spAutoFit/>
          </a:bodyPr>
          <a:lstStyle/>
          <a:p>
            <a:r>
              <a:rPr lang="en-CA" sz="1400" dirty="0" smtClean="0">
                <a:latin typeface="Consolas" pitchFamily="49" charset="0"/>
                <a:cs typeface="Consolas" pitchFamily="49" charset="0"/>
              </a:rPr>
              <a:t>// Run Floyd-</a:t>
            </a:r>
            <a:r>
              <a:rPr lang="en-CA" sz="1400" dirty="0" err="1" smtClean="0">
                <a:latin typeface="Consolas" pitchFamily="49" charset="0"/>
                <a:cs typeface="Consolas" pitchFamily="49" charset="0"/>
              </a:rPr>
              <a:t>Warshall</a:t>
            </a:r>
            <a:endParaRPr lang="en-CA" sz="1400" dirty="0">
              <a:latin typeface="Consolas" pitchFamily="49" charset="0"/>
              <a:cs typeface="Consolas" pitchFamily="49" charset="0"/>
            </a:endParaRPr>
          </a:p>
          <a:p>
            <a:r>
              <a:rPr lang="en-CA" sz="1400" dirty="0" smtClean="0">
                <a:latin typeface="Consolas" pitchFamily="49" charset="0"/>
                <a:cs typeface="Consolas" pitchFamily="49" charset="0"/>
              </a:rPr>
              <a:t>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k = 0; k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++k ) {</a:t>
            </a: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0;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&lt; k;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a:t>
            </a:r>
          </a:p>
          <a:p>
            <a:r>
              <a:rPr lang="en-CA" sz="1400" dirty="0">
                <a:latin typeface="Consolas" pitchFamily="49" charset="0"/>
                <a:cs typeface="Consolas" pitchFamily="49" charset="0"/>
              </a:rPr>
              <a:t> </a:t>
            </a:r>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0; j &lt; k;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endParaRPr lang="en-CA" sz="1400" dirty="0" smtClean="0">
              <a:latin typeface="Consolas" pitchFamily="49" charset="0"/>
              <a:cs typeface="Consolas" pitchFamily="49" charset="0"/>
            </a:endParaRP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k + 1; j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r>
              <a:rPr lang="en-CA" sz="1400" dirty="0" smtClean="0">
                <a:latin typeface="Consolas" pitchFamily="49" charset="0"/>
                <a:cs typeface="Consolas" pitchFamily="49" charset="0"/>
              </a:rPr>
              <a:t>    }</a:t>
            </a:r>
          </a:p>
          <a:p>
            <a:endParaRPr lang="en-CA" sz="1400" dirty="0" smtClean="0">
              <a:latin typeface="Consolas" pitchFamily="49" charset="0"/>
              <a:cs typeface="Consolas" pitchFamily="49" charset="0"/>
            </a:endParaRPr>
          </a:p>
          <a:p>
            <a:r>
              <a:rPr lang="en-CA" sz="1400" dirty="0">
                <a:latin typeface="Consolas" pitchFamily="49" charset="0"/>
                <a:cs typeface="Consolas" pitchFamily="49" charset="0"/>
              </a:rPr>
              <a:t> </a:t>
            </a:r>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k + 1;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a:t>
            </a: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0; j &lt; k;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endParaRPr lang="en-CA" sz="1400" dirty="0" smtClean="0">
              <a:latin typeface="Consolas" pitchFamily="49" charset="0"/>
              <a:cs typeface="Consolas" pitchFamily="49" charset="0"/>
            </a:endParaRP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k + 1; j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r>
              <a:rPr lang="en-CA" sz="1400" dirty="0" smtClean="0">
                <a:latin typeface="Consolas" pitchFamily="49" charset="0"/>
                <a:cs typeface="Consolas" pitchFamily="49" charset="0"/>
              </a:rPr>
              <a:t>    }</a:t>
            </a:r>
          </a:p>
          <a:p>
            <a:r>
              <a:rPr lang="en-CA" sz="1400" dirty="0" smtClean="0">
                <a:latin typeface="Consolas" pitchFamily="49" charset="0"/>
                <a:cs typeface="Consolas" pitchFamily="49" charset="0"/>
              </a:rPr>
              <a:t>}</a:t>
            </a:r>
            <a:endParaRPr lang="en-CA" sz="1400" dirty="0">
              <a:latin typeface="Consolas" pitchFamily="49" charset="0"/>
              <a:cs typeface="Consolas" pitchFamily="49" charset="0"/>
            </a:endParaRPr>
          </a:p>
        </p:txBody>
      </p:sp>
      <p:sp>
        <p:nvSpPr>
          <p:cNvPr id="11" name="TextBox 10"/>
          <p:cNvSpPr txBox="1"/>
          <p:nvPr/>
        </p:nvSpPr>
        <p:spPr>
          <a:xfrm rot="20723840">
            <a:off x="1739927" y="3688715"/>
            <a:ext cx="5554726" cy="523220"/>
          </a:xfrm>
          <a:prstGeom prst="rect">
            <a:avLst/>
          </a:prstGeom>
          <a:solidFill>
            <a:schemeClr val="bg1"/>
          </a:solidFill>
          <a:effectLst>
            <a:softEdge rad="63500"/>
          </a:effectLst>
        </p:spPr>
        <p:txBody>
          <a:bodyPr wrap="none" rtlCol="0">
            <a:spAutoFit/>
          </a:bodyPr>
          <a:lstStyle/>
          <a:p>
            <a:r>
              <a:rPr lang="en-CA" sz="2800" b="1" dirty="0" smtClean="0">
                <a:solidFill>
                  <a:srgbClr val="FF0000"/>
                </a:solidFill>
              </a:rPr>
              <a:t>If you do this, document it well!</a:t>
            </a:r>
            <a:endParaRPr lang="en-CA" sz="28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Consider this graph</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2" cstate="print"/>
          <a:srcRect/>
          <a:stretch>
            <a:fillRect/>
          </a:stretch>
        </p:blipFill>
        <p:spPr bwMode="auto">
          <a:xfrm>
            <a:off x="4034250" y="1907689"/>
            <a:ext cx="5074254" cy="48336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latin typeface="Arial" charset="0"/>
                <a:cs typeface="Arial" charset="0"/>
              </a:rPr>
              <a:t>Outline</a:t>
            </a:r>
            <a:endParaRPr lang="en-US" sz="4400" smtClean="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topic will:</a:t>
            </a:r>
          </a:p>
          <a:p>
            <a:pPr lvl="1"/>
            <a:r>
              <a:rPr lang="en-US" dirty="0" smtClean="0">
                <a:latin typeface="Arial" charset="0"/>
                <a:cs typeface="Arial" charset="0"/>
              </a:rPr>
              <a:t>Review Dijkstra’s algorithm for finding a shortest path</a:t>
            </a:r>
          </a:p>
          <a:p>
            <a:pPr lvl="1"/>
            <a:r>
              <a:rPr lang="en-US" dirty="0" smtClean="0">
                <a:latin typeface="Arial" charset="0"/>
                <a:cs typeface="Arial" charset="0"/>
              </a:rPr>
              <a:t>Consider what happens if we want to find all shortest paths</a:t>
            </a:r>
          </a:p>
          <a:p>
            <a:pPr lvl="1"/>
            <a:r>
              <a:rPr lang="en-US" dirty="0" smtClean="0">
                <a:latin typeface="Arial" charset="0"/>
                <a:cs typeface="Arial" charset="0"/>
              </a:rPr>
              <a:t>We will look at the Floyd-</a:t>
            </a:r>
            <a:r>
              <a:rPr lang="en-US" dirty="0" err="1" smtClean="0">
                <a:latin typeface="Arial" charset="0"/>
                <a:cs typeface="Arial" charset="0"/>
              </a:rPr>
              <a:t>Warshall</a:t>
            </a:r>
            <a:r>
              <a:rPr lang="en-US" dirty="0" smtClean="0">
                <a:latin typeface="Arial" charset="0"/>
                <a:cs typeface="Arial" charset="0"/>
              </a:rPr>
              <a:t> algorithm for:</a:t>
            </a:r>
          </a:p>
          <a:p>
            <a:pPr lvl="2"/>
            <a:r>
              <a:rPr lang="en-US" dirty="0" smtClean="0">
                <a:latin typeface="Arial" charset="0"/>
                <a:cs typeface="Arial" charset="0"/>
              </a:rPr>
              <a:t>Finding these shortest distances</a:t>
            </a:r>
          </a:p>
          <a:p>
            <a:pPr lvl="2"/>
            <a:r>
              <a:rPr lang="en-US" dirty="0" smtClean="0">
                <a:latin typeface="Arial" charset="0"/>
                <a:cs typeface="Arial" charset="0"/>
              </a:rPr>
              <a:t>Finding the paths corresponding to these distances</a:t>
            </a:r>
          </a:p>
          <a:p>
            <a:pPr lvl="1"/>
            <a:r>
              <a:rPr lang="en-US" dirty="0" smtClean="0">
                <a:latin typeface="Arial" charset="0"/>
                <a:cs typeface="Arial" charset="0"/>
              </a:rPr>
              <a:t>We conclude by finding the transitive closure</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The adjacency matrix is</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This would define our</a:t>
            </a:r>
            <a:br>
              <a:rPr lang="en-CA" dirty="0" smtClean="0"/>
            </a:br>
            <a:r>
              <a:rPr lang="en-CA" dirty="0" smtClean="0"/>
              <a:t>matrix </a:t>
            </a:r>
            <a:r>
              <a:rPr lang="en-CA" b="1" dirty="0" smtClean="0">
                <a:latin typeface="Times New Roman" pitchFamily="18" charset="0"/>
                <a:cs typeface="Times New Roman" pitchFamily="18" charset="0"/>
              </a:rPr>
              <a:t>D</a:t>
            </a:r>
            <a:r>
              <a:rPr lang="en-CA" dirty="0" smtClean="0">
                <a:latin typeface="Times New Roman" pitchFamily="18" charset="0"/>
                <a:cs typeface="Times New Roman" pitchFamily="18" charset="0"/>
              </a:rPr>
              <a:t> = (</a:t>
            </a:r>
            <a:r>
              <a:rPr lang="en-CA" i="1" dirty="0" err="1" smtClean="0">
                <a:latin typeface="Times New Roman" pitchFamily="18" charset="0"/>
                <a:cs typeface="Times New Roman" pitchFamily="18" charset="0"/>
              </a:rPr>
              <a:t>d</a:t>
            </a:r>
            <a:r>
              <a:rPr lang="en-CA" i="1" baseline="-25000" dirty="0" err="1" smtClean="0">
                <a:latin typeface="Times New Roman" pitchFamily="18" charset="0"/>
                <a:cs typeface="Times New Roman" pitchFamily="18" charset="0"/>
              </a:rPr>
              <a:t>ij</a:t>
            </a:r>
            <a:r>
              <a:rPr lang="en-CA" dirty="0" smtClean="0"/>
              <a:t>)</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rcRect/>
          <a:stretch>
            <a:fillRect/>
          </a:stretch>
        </p:blipFill>
        <p:spPr bwMode="auto">
          <a:xfrm>
            <a:off x="4034250" y="1907689"/>
            <a:ext cx="5074254"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0419" name="Equation" r:id="rId4" imgW="2273040" imgH="1066680" progId="Equation.DSMT4">
                  <p:embed/>
                </p:oleObj>
              </mc:Choice>
              <mc:Fallback>
                <p:oleObj name="Equation" r:id="rId4" imgW="2273040" imgH="1066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would start:</a:t>
            </a:r>
            <a:br>
              <a:rPr lang="en-CA" dirty="0" smtClean="0"/>
            </a:br>
            <a:r>
              <a:rPr lang="en-CA" dirty="0" smtClean="0"/>
              <a:t>  </a:t>
            </a:r>
            <a:r>
              <a:rPr lang="en-CA" dirty="0" smtClean="0">
                <a:latin typeface="Times New Roman" pitchFamily="18" charset="0"/>
                <a:cs typeface="Times New Roman" pitchFamily="18" charset="0"/>
              </a:rPr>
              <a:t>(2, 3) </a:t>
            </a:r>
            <a:r>
              <a:rPr lang="en-CA" dirty="0" smtClean="0"/>
              <a:t>→</a:t>
            </a:r>
            <a:r>
              <a:rPr lang="en-CA" dirty="0" smtClean="0">
                <a:latin typeface="Times New Roman" pitchFamily="18" charset="0"/>
                <a:cs typeface="Times New Roman" pitchFamily="18" charset="0"/>
              </a:rPr>
              <a:t> (2, 1, 3)</a:t>
            </a:r>
          </a:p>
          <a:p>
            <a:pPr>
              <a:buNone/>
            </a:pPr>
            <a:r>
              <a:rPr lang="en-CA" dirty="0" smtClean="0">
                <a:latin typeface="Times New Roman" pitchFamily="18" charset="0"/>
                <a:cs typeface="Times New Roman" pitchFamily="18" charset="0"/>
              </a:rPr>
              <a:t>		    0.191 ≯ 0.465 + 0.101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144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5320020" y="312995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380312" y="263691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164288" y="364502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18002"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1619672"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would start:</a:t>
            </a:r>
            <a:br>
              <a:rPr lang="en-CA" dirty="0" smtClean="0"/>
            </a:br>
            <a:r>
              <a:rPr lang="en-CA" dirty="0" smtClean="0"/>
              <a:t>  </a:t>
            </a:r>
            <a:r>
              <a:rPr lang="en-CA" dirty="0" smtClean="0">
                <a:latin typeface="Times New Roman" pitchFamily="18" charset="0"/>
                <a:cs typeface="Times New Roman" pitchFamily="18" charset="0"/>
              </a:rPr>
              <a:t>(2, 4) </a:t>
            </a:r>
            <a:r>
              <a:rPr lang="en-CA" dirty="0" smtClean="0"/>
              <a:t>→</a:t>
            </a:r>
            <a:r>
              <a:rPr lang="en-CA" dirty="0" smtClean="0">
                <a:latin typeface="Times New Roman" pitchFamily="18" charset="0"/>
                <a:cs typeface="Times New Roman" pitchFamily="18" charset="0"/>
              </a:rPr>
              <a:t> (2, 1, 4)</a:t>
            </a:r>
          </a:p>
          <a:p>
            <a:pPr>
              <a:buNone/>
            </a:pPr>
            <a:r>
              <a:rPr lang="en-CA" dirty="0" smtClean="0">
                <a:latin typeface="Times New Roman" pitchFamily="18" charset="0"/>
                <a:cs typeface="Times New Roman" pitchFamily="18" charset="0"/>
              </a:rPr>
              <a:t>		    0.192 ≯ 0.465 + 0.142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6435"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2400037"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411760"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899702" y="406367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315526" y="3105799"/>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5868144" y="468997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would start:</a:t>
            </a:r>
            <a:br>
              <a:rPr lang="en-CA" dirty="0" smtClean="0"/>
            </a:br>
            <a:r>
              <a:rPr lang="en-CA" dirty="0" smtClean="0"/>
              <a:t>  </a:t>
            </a:r>
            <a:r>
              <a:rPr lang="en-CA" dirty="0" smtClean="0">
                <a:latin typeface="Times New Roman" pitchFamily="18" charset="0"/>
                <a:cs typeface="Times New Roman" pitchFamily="18" charset="0"/>
              </a:rPr>
              <a:t>(2, 5) </a:t>
            </a:r>
            <a:r>
              <a:rPr lang="en-CA" dirty="0" smtClean="0"/>
              <a:t>→</a:t>
            </a:r>
            <a:r>
              <a:rPr lang="en-CA" dirty="0" smtClean="0">
                <a:latin typeface="Times New Roman" pitchFamily="18" charset="0"/>
                <a:cs typeface="Times New Roman" pitchFamily="18" charset="0"/>
              </a:rPr>
              <a:t> (2, 1, 5)</a:t>
            </a:r>
          </a:p>
          <a:p>
            <a:pPr>
              <a:buNone/>
            </a:pPr>
            <a:r>
              <a:rPr lang="en-CA" dirty="0" smtClean="0">
                <a:latin typeface="Times New Roman" pitchFamily="18" charset="0"/>
                <a:cs typeface="Times New Roman" pitchFamily="18" charset="0"/>
              </a:rPr>
              <a:t>		    0.587 ≯ 0.465 + 0.277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7459"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3192125"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203848"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796136" y="422108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5327249" y="309240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4679177" y="465313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Here is a shorter path:</a:t>
            </a:r>
            <a:br>
              <a:rPr lang="en-CA" dirty="0" smtClean="0"/>
            </a:br>
            <a:r>
              <a:rPr lang="en-CA" dirty="0" smtClean="0"/>
              <a:t>  </a:t>
            </a:r>
            <a:r>
              <a:rPr lang="en-CA" dirty="0" smtClean="0">
                <a:latin typeface="Times New Roman" pitchFamily="18" charset="0"/>
                <a:cs typeface="Times New Roman" pitchFamily="18" charset="0"/>
              </a:rPr>
              <a:t>(3, 2) </a:t>
            </a:r>
            <a:r>
              <a:rPr lang="en-CA" dirty="0" smtClean="0"/>
              <a:t>→</a:t>
            </a:r>
            <a:r>
              <a:rPr lang="en-CA" dirty="0" smtClean="0">
                <a:latin typeface="Times New Roman" pitchFamily="18" charset="0"/>
                <a:cs typeface="Times New Roman" pitchFamily="18" charset="0"/>
              </a:rPr>
              <a:t> (3, 1, 2)</a:t>
            </a:r>
          </a:p>
          <a:p>
            <a:pPr>
              <a:buNone/>
            </a:pPr>
            <a:r>
              <a:rPr lang="en-CA" dirty="0" smtClean="0">
                <a:latin typeface="Times New Roman" pitchFamily="18" charset="0"/>
                <a:cs typeface="Times New Roman" pitchFamily="18" charset="0"/>
              </a:rPr>
              <a:t>	      0.554 &gt; 0.245 + 0.100 = 0.345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848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816567"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5496" y="266202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2758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212850" y="322469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109284" y="387277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148064" y="2600073"/>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 </a:t>
            </a:r>
            <a:br>
              <a:rPr lang="en-CA" dirty="0" smtClean="0"/>
            </a:br>
            <a:r>
              <a:rPr lang="en-CA" dirty="0" smtClean="0"/>
              <a:t>  </a:t>
            </a:r>
            <a:r>
              <a:rPr lang="en-CA" dirty="0" smtClean="0">
                <a:latin typeface="Times New Roman" pitchFamily="18" charset="0"/>
                <a:cs typeface="Times New Roman" pitchFamily="18" charset="0"/>
              </a:rPr>
              <a:t>(3, 2) </a:t>
            </a:r>
            <a:r>
              <a:rPr lang="en-CA" dirty="0" smtClean="0"/>
              <a:t>→</a:t>
            </a:r>
            <a:r>
              <a:rPr lang="en-CA" dirty="0" smtClean="0">
                <a:latin typeface="Times New Roman" pitchFamily="18" charset="0"/>
                <a:cs typeface="Times New Roman" pitchFamily="18" charset="0"/>
              </a:rPr>
              <a:t> (3, 1, 2)</a:t>
            </a:r>
          </a:p>
          <a:p>
            <a:pPr>
              <a:buNone/>
            </a:pPr>
            <a:r>
              <a:rPr lang="en-CA" dirty="0" smtClean="0">
                <a:latin typeface="Times New Roman" pitchFamily="18" charset="0"/>
                <a:cs typeface="Times New Roman" pitchFamily="18" charset="0"/>
              </a:rPr>
              <a:t>	      0.554 &gt; 0.245 + 0.100 = 0.345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5053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816567"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 And a second shorter path:</a:t>
            </a:r>
            <a:br>
              <a:rPr lang="en-CA" dirty="0" smtClean="0"/>
            </a:br>
            <a:r>
              <a:rPr lang="en-CA" dirty="0" smtClean="0"/>
              <a:t>  </a:t>
            </a:r>
            <a:r>
              <a:rPr lang="en-CA" dirty="0" smtClean="0">
                <a:latin typeface="Times New Roman" pitchFamily="18" charset="0"/>
                <a:cs typeface="Times New Roman" pitchFamily="18" charset="0"/>
              </a:rPr>
              <a:t>(3, 5) </a:t>
            </a:r>
            <a:r>
              <a:rPr lang="en-CA" dirty="0" smtClean="0"/>
              <a:t>→</a:t>
            </a:r>
            <a:r>
              <a:rPr lang="en-CA" dirty="0" smtClean="0">
                <a:latin typeface="Times New Roman" pitchFamily="18" charset="0"/>
                <a:cs typeface="Times New Roman" pitchFamily="18" charset="0"/>
              </a:rPr>
              <a:t> (3, 1, 5)</a:t>
            </a:r>
          </a:p>
          <a:p>
            <a:pPr>
              <a:buNone/>
            </a:pPr>
            <a:r>
              <a:rPr lang="en-CA" dirty="0" smtClean="0">
                <a:latin typeface="Times New Roman" pitchFamily="18" charset="0"/>
                <a:cs typeface="Times New Roman" pitchFamily="18" charset="0"/>
              </a:rPr>
              <a:t>	      0.931 &gt; 0.245 + 0.277 = 0.522</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541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35496" y="267375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192125"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132730" y="388449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679177" y="4617967"/>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306634" y="4450505"/>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318181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2467"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3192125"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Continuing:</a:t>
            </a:r>
            <a:br>
              <a:rPr lang="en-CA" dirty="0" smtClean="0"/>
            </a:br>
            <a:r>
              <a:rPr lang="en-CA" dirty="0" smtClean="0"/>
              <a:t>  </a:t>
            </a:r>
            <a:r>
              <a:rPr lang="en-CA" dirty="0" smtClean="0">
                <a:latin typeface="Times New Roman" pitchFamily="18" charset="0"/>
                <a:cs typeface="Times New Roman" pitchFamily="18" charset="0"/>
              </a:rPr>
              <a:t>(4, 2) </a:t>
            </a:r>
            <a:r>
              <a:rPr lang="en-CA" dirty="0" smtClean="0"/>
              <a:t>→</a:t>
            </a:r>
            <a:r>
              <a:rPr lang="en-CA" dirty="0" smtClean="0">
                <a:latin typeface="Times New Roman" pitchFamily="18" charset="0"/>
                <a:cs typeface="Times New Roman" pitchFamily="18" charset="0"/>
              </a:rPr>
              <a:t> (4, 1, 2)</a:t>
            </a:r>
          </a:p>
          <a:p>
            <a:pPr>
              <a:buNone/>
            </a:pPr>
            <a:r>
              <a:rPr lang="en-CA" dirty="0" smtClean="0">
                <a:latin typeface="Times New Roman" pitchFamily="18" charset="0"/>
                <a:cs typeface="Times New Roman" pitchFamily="18" charset="0"/>
              </a:rPr>
              <a:t>		   0.668 ≯ 1.032 + 0.100</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a:p>
            <a:pPr>
              <a:buNone/>
            </a:pPr>
            <a:r>
              <a:rPr lang="en-CA" dirty="0" smtClean="0"/>
              <a:t>	In fact, no other shorter paths</a:t>
            </a:r>
            <a:br>
              <a:rPr lang="en-CA" dirty="0" smtClean="0"/>
            </a:br>
            <a:r>
              <a:rPr lang="en-CA" dirty="0" smtClean="0"/>
              <a:t>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exist</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51555"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35496" y="3055567"/>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82758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827584" y="3055567"/>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48064" y="2601743"/>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6479377" y="556579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516216" y="436510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2</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t>	There are three shorter paths:</a:t>
            </a:r>
            <a:br>
              <a:rPr lang="en-CA" dirty="0" smtClean="0"/>
            </a:br>
            <a:r>
              <a:rPr lang="en-CA" dirty="0" smtClean="0"/>
              <a:t>  </a:t>
            </a:r>
            <a:r>
              <a:rPr lang="en-CA" dirty="0" smtClean="0">
                <a:latin typeface="Times New Roman" pitchFamily="18" charset="0"/>
                <a:cs typeface="Times New Roman" pitchFamily="18" charset="0"/>
              </a:rPr>
              <a:t>(5, 1) </a:t>
            </a:r>
            <a:r>
              <a:rPr lang="en-CA" dirty="0" smtClean="0"/>
              <a:t>→</a:t>
            </a:r>
            <a:r>
              <a:rPr lang="en-CA" dirty="0" smtClean="0">
                <a:latin typeface="Times New Roman" pitchFamily="18" charset="0"/>
                <a:cs typeface="Times New Roman" pitchFamily="18" charset="0"/>
              </a:rPr>
              <a:t> (5, 2, 1)</a:t>
            </a:r>
          </a:p>
          <a:p>
            <a:pPr>
              <a:buNone/>
            </a:pPr>
            <a:r>
              <a:rPr lang="en-CA" dirty="0" smtClean="0">
                <a:latin typeface="Times New Roman" pitchFamily="18" charset="0"/>
                <a:cs typeface="Times New Roman" pitchFamily="18" charset="0"/>
              </a:rPr>
              <a:t>	     0.867 &gt; 0.119 + 0.465 = 0.584</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(5, 3) </a:t>
            </a:r>
            <a:r>
              <a:rPr lang="en-CA" dirty="0" smtClean="0"/>
              <a:t>→</a:t>
            </a:r>
            <a:r>
              <a:rPr lang="en-CA" dirty="0" smtClean="0">
                <a:latin typeface="Times New Roman" pitchFamily="18" charset="0"/>
                <a:cs typeface="Times New Roman" pitchFamily="18" charset="0"/>
              </a:rPr>
              <a:t> (5, 2, 3)</a:t>
            </a:r>
          </a:p>
          <a:p>
            <a:pPr>
              <a:buNone/>
            </a:pPr>
            <a:r>
              <a:rPr lang="en-CA" dirty="0" smtClean="0">
                <a:latin typeface="Times New Roman" pitchFamily="18" charset="0"/>
                <a:cs typeface="Times New Roman" pitchFamily="18" charset="0"/>
              </a:rPr>
              <a:t>	     0.352 &gt; 0.119 + 0.191 = 0.310</a:t>
            </a:r>
          </a:p>
          <a:p>
            <a:pPr>
              <a:buNone/>
            </a:pPr>
            <a:r>
              <a:rPr lang="en-CA" dirty="0" smtClean="0">
                <a:latin typeface="Times New Roman" pitchFamily="18" charset="0"/>
                <a:cs typeface="Times New Roman" pitchFamily="18" charset="0"/>
              </a:rPr>
              <a:t>	  (5, 4) </a:t>
            </a:r>
            <a:r>
              <a:rPr lang="en-CA" dirty="0" smtClean="0"/>
              <a:t>→</a:t>
            </a:r>
            <a:r>
              <a:rPr lang="en-CA" dirty="0" smtClean="0">
                <a:latin typeface="Times New Roman" pitchFamily="18" charset="0"/>
                <a:cs typeface="Times New Roman" pitchFamily="18" charset="0"/>
              </a:rPr>
              <a:t> (5, 2, 4)</a:t>
            </a:r>
          </a:p>
          <a:p>
            <a:pPr>
              <a:buNone/>
            </a:pPr>
            <a:r>
              <a:rPr lang="en-CA" dirty="0" smtClean="0">
                <a:latin typeface="Times New Roman" pitchFamily="18" charset="0"/>
                <a:cs typeface="Times New Roman" pitchFamily="18" charset="0"/>
              </a:rPr>
              <a:t>	     0.398 &gt; 0.119 + 0.192 = 0.311</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349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372803"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08655"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6082498" y="5840433"/>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4283968" y="5050015"/>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603558" y="5373216"/>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Background</a:t>
            </a:r>
            <a:endParaRPr lang="en-US" sz="440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Dijkstra’s algorithm finds the shortest path between two nodes</a:t>
            </a:r>
          </a:p>
          <a:p>
            <a:pPr lvl="1"/>
            <a:r>
              <a:rPr lang="en-US" dirty="0" smtClean="0">
                <a:latin typeface="Arial" charset="0"/>
                <a:cs typeface="Arial" charset="0"/>
              </a:rPr>
              <a:t>Run time: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If we wanted to find the shortest path between all pairs of nodes, we could apply Dijkstra’s algorithm to each vertex:</a:t>
            </a:r>
          </a:p>
          <a:p>
            <a:pPr lvl="1"/>
            <a:r>
              <a:rPr lang="en-US" dirty="0" smtClean="0">
                <a:latin typeface="Arial" charset="0"/>
                <a:cs typeface="Arial" charset="0"/>
              </a:rPr>
              <a:t>Run time:  </a:t>
            </a:r>
          </a:p>
          <a:p>
            <a:pPr lvl="1"/>
            <a:endParaRPr lang="en-US" dirty="0" smtClean="0">
              <a:latin typeface="Arial" charset="0"/>
              <a:cs typeface="Arial" charset="0"/>
            </a:endParaRPr>
          </a:p>
          <a:p>
            <a:pPr>
              <a:buNone/>
            </a:pPr>
            <a:r>
              <a:rPr lang="en-US" dirty="0" smtClean="0">
                <a:latin typeface="Arial" charset="0"/>
                <a:cs typeface="Arial" charset="0"/>
              </a:rPr>
              <a:t>	In the worst case, if                      , the run time is </a:t>
            </a:r>
          </a:p>
          <a:p>
            <a:pPr>
              <a:buFont typeface="Arial" charset="0"/>
              <a:buNone/>
            </a:pPr>
            <a:endParaRPr lang="en-US" dirty="0" smtClean="0">
              <a:latin typeface="Arial" charset="0"/>
              <a:cs typeface="Arial" charset="0"/>
            </a:endParaRP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All-pairs Shortest Path</a:t>
            </a:r>
            <a:endParaRPr lang="en-CA" dirty="0"/>
          </a:p>
        </p:txBody>
      </p:sp>
      <p:graphicFrame>
        <p:nvGraphicFramePr>
          <p:cNvPr id="6" name="Object 5"/>
          <p:cNvGraphicFramePr>
            <a:graphicFrameLocks noChangeAspect="1"/>
          </p:cNvGraphicFramePr>
          <p:nvPr/>
        </p:nvGraphicFramePr>
        <p:xfrm>
          <a:off x="2329706" y="1847850"/>
          <a:ext cx="946150" cy="614363"/>
        </p:xfrm>
        <a:graphic>
          <a:graphicData uri="http://schemas.openxmlformats.org/presentationml/2006/ole">
            <mc:AlternateContent xmlns:mc="http://schemas.openxmlformats.org/markup-compatibility/2006">
              <mc:Choice xmlns:v="urn:schemas-microsoft-com:vml" Requires="v">
                <p:oleObj spid="_x0000_s6154" name="Equation" r:id="rId4" imgW="469800" imgH="304560" progId="Equation.DSMT4">
                  <p:embed/>
                </p:oleObj>
              </mc:Choice>
              <mc:Fallback>
                <p:oleObj name="Equation" r:id="rId4" imgW="469800" imgH="3045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9706" y="1847850"/>
                        <a:ext cx="94615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355032" y="3278188"/>
          <a:ext cx="1712912" cy="511175"/>
        </p:xfrm>
        <a:graphic>
          <a:graphicData uri="http://schemas.openxmlformats.org/presentationml/2006/ole">
            <mc:AlternateContent xmlns:mc="http://schemas.openxmlformats.org/markup-compatibility/2006">
              <mc:Choice xmlns:v="urn:schemas-microsoft-com:vml" Requires="v">
                <p:oleObj spid="_x0000_s6155" name="Equation" r:id="rId6" imgW="850680" imgH="253800" progId="Equation.DSMT4">
                  <p:embed/>
                </p:oleObj>
              </mc:Choice>
              <mc:Fallback>
                <p:oleObj name="Equation" r:id="rId6" imgW="850680" imgH="253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032" y="3278188"/>
                        <a:ext cx="171291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131840" y="3896345"/>
          <a:ext cx="1533525" cy="612775"/>
        </p:xfrm>
        <a:graphic>
          <a:graphicData uri="http://schemas.openxmlformats.org/presentationml/2006/ole">
            <mc:AlternateContent xmlns:mc="http://schemas.openxmlformats.org/markup-compatibility/2006">
              <mc:Choice xmlns:v="urn:schemas-microsoft-com:vml" Requires="v">
                <p:oleObj spid="_x0000_s6156" name="Equation" r:id="rId8" imgW="761760" imgH="304560" progId="Equation.DSMT4">
                  <p:embed/>
                </p:oleObj>
              </mc:Choice>
              <mc:Fallback>
                <p:oleObj name="Equation" r:id="rId8" imgW="761760" imgH="3045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3896345"/>
                        <a:ext cx="15335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372200" y="3905116"/>
          <a:ext cx="1508125" cy="612775"/>
        </p:xfrm>
        <a:graphic>
          <a:graphicData uri="http://schemas.openxmlformats.org/presentationml/2006/ole">
            <mc:AlternateContent xmlns:mc="http://schemas.openxmlformats.org/markup-compatibility/2006">
              <mc:Choice xmlns:v="urn:schemas-microsoft-com:vml" Requires="v">
                <p:oleObj spid="_x0000_s6157" name="Equation" r:id="rId10" imgW="749160" imgH="304560" progId="Equation.DSMT4">
                  <p:embed/>
                </p:oleObj>
              </mc:Choice>
              <mc:Fallback>
                <p:oleObj name="Equation" r:id="rId10" imgW="749160" imgH="3045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3905116"/>
                        <a:ext cx="15081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2</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5539"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372803"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08655"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3</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endParaRPr lang="en-CA" baseline="-25000"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three shorter paths:</a:t>
            </a:r>
            <a:br>
              <a:rPr lang="en-CA" dirty="0" smtClean="0"/>
            </a:br>
            <a:r>
              <a:rPr lang="en-CA" dirty="0" smtClean="0"/>
              <a:t>  </a:t>
            </a:r>
            <a:r>
              <a:rPr lang="en-CA" dirty="0" smtClean="0">
                <a:latin typeface="Times New Roman" pitchFamily="18" charset="0"/>
                <a:cs typeface="Times New Roman" pitchFamily="18" charset="0"/>
              </a:rPr>
              <a:t>(2, 1) </a:t>
            </a:r>
            <a:r>
              <a:rPr lang="en-CA" dirty="0" smtClean="0"/>
              <a:t>→</a:t>
            </a:r>
            <a:r>
              <a:rPr lang="en-CA" dirty="0" smtClean="0">
                <a:latin typeface="Times New Roman" pitchFamily="18" charset="0"/>
                <a:cs typeface="Times New Roman" pitchFamily="18" charset="0"/>
              </a:rPr>
              <a:t> (2, 3, 1)</a:t>
            </a:r>
          </a:p>
          <a:p>
            <a:pPr>
              <a:buNone/>
            </a:pPr>
            <a:r>
              <a:rPr lang="en-CA" dirty="0" smtClean="0">
                <a:latin typeface="Times New Roman" pitchFamily="18" charset="0"/>
                <a:cs typeface="Times New Roman" pitchFamily="18" charset="0"/>
              </a:rPr>
              <a:t>		0.465 &gt; 0.191 + 0.245 = 0.436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(4, 1) </a:t>
            </a:r>
            <a:r>
              <a:rPr lang="en-CA" dirty="0" smtClean="0"/>
              <a:t>→</a:t>
            </a:r>
            <a:r>
              <a:rPr lang="en-CA" dirty="0" smtClean="0">
                <a:latin typeface="Times New Roman" pitchFamily="18" charset="0"/>
                <a:cs typeface="Times New Roman" pitchFamily="18" charset="0"/>
              </a:rPr>
              <a:t> (4, 3, 1)</a:t>
            </a:r>
          </a:p>
          <a:p>
            <a:pPr>
              <a:buNone/>
            </a:pPr>
            <a:r>
              <a:rPr lang="en-CA" dirty="0" smtClean="0">
                <a:latin typeface="Times New Roman" pitchFamily="18" charset="0"/>
                <a:cs typeface="Times New Roman" pitchFamily="18" charset="0"/>
              </a:rPr>
              <a:t>		1.032 &gt; 0.656 + 0.245 = 0.901</a:t>
            </a:r>
          </a:p>
          <a:p>
            <a:pPr>
              <a:buNone/>
            </a:pPr>
            <a:r>
              <a:rPr lang="en-CA" dirty="0" smtClean="0">
                <a:latin typeface="Times New Roman" pitchFamily="18" charset="0"/>
                <a:cs typeface="Times New Roman" pitchFamily="18" charset="0"/>
              </a:rPr>
              <a:t>	  (5, 1) </a:t>
            </a:r>
            <a:r>
              <a:rPr lang="en-CA" dirty="0" smtClean="0"/>
              <a:t>→</a:t>
            </a:r>
            <a:r>
              <a:rPr lang="en-CA" dirty="0" smtClean="0">
                <a:latin typeface="Times New Roman" pitchFamily="18" charset="0"/>
                <a:cs typeface="Times New Roman" pitchFamily="18" charset="0"/>
              </a:rPr>
              <a:t> (5, 3, 1)</a:t>
            </a:r>
          </a:p>
          <a:p>
            <a:pPr>
              <a:buNone/>
            </a:pPr>
            <a:r>
              <a:rPr lang="en-CA" dirty="0" smtClean="0">
                <a:latin typeface="Times New Roman" pitchFamily="18" charset="0"/>
                <a:cs typeface="Times New Roman" pitchFamily="18" charset="0"/>
              </a:rPr>
              <a:t>		    0.584 &gt; 0.310 + 0.245 = 0.555</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656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2034" y="3068960"/>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4479"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3</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7587"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2034" y="3068960"/>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4479"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69636"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4</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two shorter paths:</a:t>
            </a:r>
            <a:br>
              <a:rPr lang="en-CA" dirty="0" smtClean="0"/>
            </a:br>
            <a:r>
              <a:rPr lang="en-CA" dirty="0" smtClean="0"/>
              <a:t>  </a:t>
            </a:r>
            <a:r>
              <a:rPr lang="en-CA" dirty="0" smtClean="0">
                <a:latin typeface="Times New Roman" pitchFamily="18" charset="0"/>
                <a:cs typeface="Times New Roman" pitchFamily="18" charset="0"/>
              </a:rPr>
              <a:t>(2, 5) </a:t>
            </a:r>
            <a:r>
              <a:rPr lang="en-CA" dirty="0" smtClean="0"/>
              <a:t>→</a:t>
            </a:r>
            <a:r>
              <a:rPr lang="en-CA" dirty="0" smtClean="0">
                <a:latin typeface="Times New Roman" pitchFamily="18" charset="0"/>
                <a:cs typeface="Times New Roman" pitchFamily="18" charset="0"/>
              </a:rPr>
              <a:t> (2, 4, 5)</a:t>
            </a:r>
          </a:p>
          <a:p>
            <a:pPr>
              <a:buNone/>
            </a:pPr>
            <a:r>
              <a:rPr lang="en-CA" dirty="0" smtClean="0">
                <a:latin typeface="Times New Roman" pitchFamily="18" charset="0"/>
                <a:cs typeface="Times New Roman" pitchFamily="18" charset="0"/>
              </a:rPr>
              <a:t>		    0.587 &gt; 0.192 + 0.151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(3, 5) </a:t>
            </a:r>
            <a:r>
              <a:rPr lang="en-CA" dirty="0" smtClean="0"/>
              <a:t>→</a:t>
            </a:r>
            <a:r>
              <a:rPr lang="en-CA" dirty="0" smtClean="0">
                <a:latin typeface="Times New Roman" pitchFamily="18" charset="0"/>
                <a:cs typeface="Times New Roman" pitchFamily="18" charset="0"/>
              </a:rPr>
              <a:t> (3, 4, 5)</a:t>
            </a:r>
          </a:p>
          <a:p>
            <a:pPr>
              <a:buNone/>
            </a:pPr>
            <a:r>
              <a:rPr lang="en-CA" dirty="0" smtClean="0">
                <a:latin typeface="Times New Roman" pitchFamily="18" charset="0"/>
                <a:cs typeface="Times New Roman" pitchFamily="18" charset="0"/>
              </a:rPr>
              <a:t>		    0.522 &gt; 0.333 + 0.151</a:t>
            </a:r>
          </a:p>
          <a:p>
            <a:pPr>
              <a:buNone/>
            </a:pPr>
            <a:r>
              <a:rPr lang="en-CA" dirty="0" smtClean="0">
                <a:latin typeface="Times New Roman" pitchFamily="18" charset="0"/>
                <a:cs typeface="Times New Roman" pitchFamily="18" charset="0"/>
              </a:rPr>
              <a:t>	</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5" name="Oval 14"/>
          <p:cNvSpPr/>
          <p:nvPr/>
        </p:nvSpPr>
        <p:spPr>
          <a:xfrm>
            <a:off x="3192036" y="2658946"/>
            <a:ext cx="93610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9" name="Oval 18"/>
          <p:cNvSpPr/>
          <p:nvPr/>
        </p:nvSpPr>
        <p:spPr>
          <a:xfrm>
            <a:off x="3186925"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0659"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4</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5" name="Oval 14"/>
          <p:cNvSpPr/>
          <p:nvPr/>
        </p:nvSpPr>
        <p:spPr>
          <a:xfrm>
            <a:off x="3192036" y="2658946"/>
            <a:ext cx="93610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9" name="Oval 18"/>
          <p:cNvSpPr/>
          <p:nvPr/>
        </p:nvSpPr>
        <p:spPr>
          <a:xfrm>
            <a:off x="3186925"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1683"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last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5</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three shorter paths:</a:t>
            </a:r>
            <a:br>
              <a:rPr lang="en-CA" dirty="0" smtClean="0"/>
            </a:br>
            <a:r>
              <a:rPr lang="en-CA" dirty="0" smtClean="0"/>
              <a:t>  </a:t>
            </a:r>
            <a:r>
              <a:rPr lang="en-CA" dirty="0" smtClean="0">
                <a:latin typeface="Times New Roman" pitchFamily="18" charset="0"/>
                <a:cs typeface="Times New Roman" pitchFamily="18" charset="0"/>
              </a:rPr>
              <a:t>(4, 1) </a:t>
            </a:r>
            <a:r>
              <a:rPr lang="en-CA" dirty="0" smtClean="0"/>
              <a:t>→</a:t>
            </a:r>
            <a:r>
              <a:rPr lang="en-CA" dirty="0" smtClean="0">
                <a:latin typeface="Times New Roman" pitchFamily="18" charset="0"/>
                <a:cs typeface="Times New Roman" pitchFamily="18" charset="0"/>
              </a:rPr>
              <a:t> (4, 5, 1)</a:t>
            </a:r>
          </a:p>
          <a:p>
            <a:pPr>
              <a:buNone/>
            </a:pPr>
            <a:r>
              <a:rPr lang="en-CA" dirty="0" smtClean="0">
                <a:latin typeface="Times New Roman" pitchFamily="18" charset="0"/>
                <a:cs typeface="Times New Roman" pitchFamily="18" charset="0"/>
              </a:rPr>
              <a:t>		0.901 &gt; 0.151 + 0.555 = 0.706</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(4, 2) </a:t>
            </a:r>
            <a:r>
              <a:rPr lang="en-CA" dirty="0" smtClean="0"/>
              <a:t>→</a:t>
            </a:r>
            <a:r>
              <a:rPr lang="en-CA" dirty="0" smtClean="0">
                <a:latin typeface="Times New Roman" pitchFamily="18" charset="0"/>
                <a:cs typeface="Times New Roman" pitchFamily="18" charset="0"/>
              </a:rPr>
              <a:t> (4, 5, 2)</a:t>
            </a:r>
          </a:p>
          <a:p>
            <a:pPr>
              <a:buNone/>
            </a:pPr>
            <a:r>
              <a:rPr lang="en-CA" dirty="0" smtClean="0">
                <a:latin typeface="Times New Roman" pitchFamily="18" charset="0"/>
                <a:cs typeface="Times New Roman" pitchFamily="18" charset="0"/>
              </a:rPr>
              <a:t>		0.668 &gt; 0.151 + 0.119 = 0.270</a:t>
            </a:r>
          </a:p>
          <a:p>
            <a:pPr>
              <a:buNone/>
            </a:pPr>
            <a:r>
              <a:rPr lang="en-CA" dirty="0" smtClean="0">
                <a:latin typeface="Times New Roman" pitchFamily="18" charset="0"/>
                <a:cs typeface="Times New Roman" pitchFamily="18" charset="0"/>
              </a:rPr>
              <a:t>	  (4, 3) </a:t>
            </a:r>
            <a:r>
              <a:rPr lang="en-CA" dirty="0" smtClean="0"/>
              <a:t>→</a:t>
            </a:r>
            <a:r>
              <a:rPr lang="en-CA" dirty="0" smtClean="0">
                <a:latin typeface="Times New Roman" pitchFamily="18" charset="0"/>
                <a:cs typeface="Times New Roman" pitchFamily="18" charset="0"/>
              </a:rPr>
              <a:t> (4, 5, 3)</a:t>
            </a:r>
          </a:p>
          <a:p>
            <a:pPr>
              <a:buNone/>
            </a:pPr>
            <a:r>
              <a:rPr lang="en-CA" dirty="0" smtClean="0">
                <a:latin typeface="Times New Roman" pitchFamily="18" charset="0"/>
                <a:cs typeface="Times New Roman" pitchFamily="18" charset="0"/>
              </a:rPr>
              <a:t>		0.656 &gt; 0.151 + 0.310 = 0.461</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9" name="Oval 18"/>
          <p:cNvSpPr/>
          <p:nvPr/>
        </p:nvSpPr>
        <p:spPr>
          <a:xfrm>
            <a:off x="22034" y="303590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4533" y="3046926"/>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567032" y="3057943"/>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2707"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last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5</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9" name="Oval 18"/>
          <p:cNvSpPr/>
          <p:nvPr/>
        </p:nvSpPr>
        <p:spPr>
          <a:xfrm>
            <a:off x="22034" y="303590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4533" y="3046926"/>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567032" y="3057943"/>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Thus, we have a table of all shortest paths:</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73731"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3732"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This algorithm finds the shortest distances, but what are the paths corresponding to those shortest distances?</a:t>
            </a:r>
          </a:p>
          <a:p>
            <a:pPr lvl="1"/>
            <a:r>
              <a:rPr lang="en-CA" dirty="0" smtClean="0"/>
              <a:t>Recall that with Dijkstra’s algorithm, we could find the shortest paths by recording the previous node</a:t>
            </a:r>
          </a:p>
          <a:p>
            <a:pPr lvl="1"/>
            <a:r>
              <a:rPr lang="en-CA" dirty="0" smtClean="0"/>
              <a:t>You would start at the end and work your way back…</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Suppose the shortest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is as follows:  </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rcRect/>
          <a:stretch>
            <a:fillRect/>
          </a:stretch>
        </p:blipFill>
        <p:spPr bwMode="auto">
          <a:xfrm>
            <a:off x="1547664" y="2204864"/>
            <a:ext cx="6265863" cy="25225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Background</a:t>
            </a:r>
            <a:endParaRPr lang="en-US" sz="440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Any algorithm that finds the shortest path between all pairs must consider, each pair of vertices; therefore, a lower bound on the execution would be</a:t>
            </a:r>
          </a:p>
          <a:p>
            <a:pPr>
              <a:buFont typeface="Arial" charset="0"/>
              <a:buNone/>
            </a:pP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Now, Dijkstra’s algorithm has the following run times:</a:t>
            </a:r>
          </a:p>
          <a:p>
            <a:pPr lvl="1"/>
            <a:r>
              <a:rPr lang="en-US" dirty="0" smtClean="0">
                <a:latin typeface="Arial" charset="0"/>
                <a:cs typeface="Arial" charset="0"/>
              </a:rPr>
              <a:t>Best case:</a:t>
            </a:r>
          </a:p>
          <a:p>
            <a:pPr lvl="1">
              <a:buNone/>
            </a:pPr>
            <a:r>
              <a:rPr lang="en-US" dirty="0" smtClean="0">
                <a:latin typeface="Arial" charset="0"/>
                <a:cs typeface="Arial" charset="0"/>
              </a:rPr>
              <a:t>		If                    , running </a:t>
            </a:r>
            <a:r>
              <a:rPr lang="en-US" dirty="0" err="1" smtClean="0">
                <a:latin typeface="Arial" charset="0"/>
                <a:cs typeface="Arial" charset="0"/>
              </a:rPr>
              <a:t>Dijkstra</a:t>
            </a:r>
            <a:r>
              <a:rPr lang="en-US" dirty="0" smtClean="0">
                <a:latin typeface="Arial" charset="0"/>
                <a:cs typeface="Arial" charset="0"/>
              </a:rPr>
              <a:t> for each vertex is</a:t>
            </a:r>
          </a:p>
          <a:p>
            <a:pPr lvl="1"/>
            <a:endParaRPr lang="en-US" dirty="0" smtClean="0">
              <a:latin typeface="Arial" charset="0"/>
              <a:cs typeface="Arial" charset="0"/>
            </a:endParaRPr>
          </a:p>
          <a:p>
            <a:pPr lvl="1"/>
            <a:r>
              <a:rPr lang="en-US" dirty="0" smtClean="0">
                <a:latin typeface="Arial" charset="0"/>
                <a:cs typeface="Arial" charset="0"/>
              </a:rPr>
              <a:t>Worst case:</a:t>
            </a:r>
          </a:p>
          <a:p>
            <a:pPr lvl="1">
              <a:buNone/>
            </a:pPr>
            <a:r>
              <a:rPr lang="en-US" dirty="0" smtClean="0">
                <a:latin typeface="Arial" charset="0"/>
                <a:cs typeface="Arial" charset="0"/>
              </a:rPr>
              <a:t>		If                      , running </a:t>
            </a:r>
            <a:r>
              <a:rPr lang="en-US" dirty="0" err="1" smtClean="0">
                <a:latin typeface="Arial" charset="0"/>
                <a:cs typeface="Arial" charset="0"/>
              </a:rPr>
              <a:t>Dijkstra</a:t>
            </a:r>
            <a:r>
              <a:rPr lang="en-US" dirty="0" smtClean="0">
                <a:latin typeface="Arial" charset="0"/>
                <a:cs typeface="Arial" charset="0"/>
              </a:rPr>
              <a:t> for each vertex is</a:t>
            </a: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All-pairs Shortest Path</a:t>
            </a:r>
            <a:endParaRPr lang="en-CA" dirty="0"/>
          </a:p>
        </p:txBody>
      </p:sp>
      <p:graphicFrame>
        <p:nvGraphicFramePr>
          <p:cNvPr id="6" name="Object 5"/>
          <p:cNvGraphicFramePr>
            <a:graphicFrameLocks noChangeAspect="1"/>
          </p:cNvGraphicFramePr>
          <p:nvPr/>
        </p:nvGraphicFramePr>
        <p:xfrm>
          <a:off x="4068763" y="2492896"/>
          <a:ext cx="973137" cy="614362"/>
        </p:xfrm>
        <a:graphic>
          <a:graphicData uri="http://schemas.openxmlformats.org/presentationml/2006/ole">
            <mc:AlternateContent xmlns:mc="http://schemas.openxmlformats.org/markup-compatibility/2006">
              <mc:Choice xmlns:v="urn:schemas-microsoft-com:vml" Requires="v">
                <p:oleObj spid="_x0000_s41994" name="Equation" r:id="rId4" imgW="482400" imgH="304560" progId="Equation.DSMT4">
                  <p:embed/>
                </p:oleObj>
              </mc:Choice>
              <mc:Fallback>
                <p:oleObj name="Equation" r:id="rId4" imgW="482400" imgH="3045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763" y="2492896"/>
                        <a:ext cx="973137"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1641706" y="3967163"/>
          <a:ext cx="1254125" cy="455612"/>
        </p:xfrm>
        <a:graphic>
          <a:graphicData uri="http://schemas.openxmlformats.org/presentationml/2006/ole">
            <mc:AlternateContent xmlns:mc="http://schemas.openxmlformats.org/markup-compatibility/2006">
              <mc:Choice xmlns:v="urn:schemas-microsoft-com:vml" Requires="v">
                <p:oleObj spid="_x0000_s41995" name="Equation" r:id="rId6" imgW="698400" imgH="253800" progId="Equation.DSMT4">
                  <p:embed/>
                </p:oleObj>
              </mc:Choice>
              <mc:Fallback>
                <p:oleObj name="Equation" r:id="rId6" imgW="69840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1706" y="3967163"/>
                        <a:ext cx="125412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663740" y="4898246"/>
          <a:ext cx="1368152" cy="546978"/>
        </p:xfrm>
        <a:graphic>
          <a:graphicData uri="http://schemas.openxmlformats.org/presentationml/2006/ole">
            <mc:AlternateContent xmlns:mc="http://schemas.openxmlformats.org/markup-compatibility/2006">
              <mc:Choice xmlns:v="urn:schemas-microsoft-com:vml" Requires="v">
                <p:oleObj spid="_x0000_s41996" name="Equation" r:id="rId8" imgW="761760" imgH="304560" progId="Equation.DSMT4">
                  <p:embed/>
                </p:oleObj>
              </mc:Choice>
              <mc:Fallback>
                <p:oleObj name="Equation" r:id="rId8" imgW="761760" imgH="3045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3740" y="4898246"/>
                        <a:ext cx="1368152" cy="546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460858" y="3933443"/>
          <a:ext cx="1368425" cy="546100"/>
        </p:xfrm>
        <a:graphic>
          <a:graphicData uri="http://schemas.openxmlformats.org/presentationml/2006/ole">
            <mc:AlternateContent xmlns:mc="http://schemas.openxmlformats.org/markup-compatibility/2006">
              <mc:Choice xmlns:v="urn:schemas-microsoft-com:vml" Requires="v">
                <p:oleObj spid="_x0000_s41997" name="Equation" r:id="rId10" imgW="761760" imgH="304560" progId="Equation.DSMT4">
                  <p:embed/>
                </p:oleObj>
              </mc:Choice>
              <mc:Fallback>
                <p:oleObj name="Equation" r:id="rId10" imgW="761760" imgH="3045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0858" y="3933443"/>
                        <a:ext cx="13684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6566091" y="4908455"/>
          <a:ext cx="1346200" cy="546100"/>
        </p:xfrm>
        <a:graphic>
          <a:graphicData uri="http://schemas.openxmlformats.org/presentationml/2006/ole">
            <mc:AlternateContent xmlns:mc="http://schemas.openxmlformats.org/markup-compatibility/2006">
              <mc:Choice xmlns:v="urn:schemas-microsoft-com:vml" Requires="v">
                <p:oleObj spid="_x0000_s41998" name="Equation" r:id="rId12" imgW="749160" imgH="304560" progId="Equation.DSMT4">
                  <p:embed/>
                </p:oleObj>
              </mc:Choice>
              <mc:Fallback>
                <p:oleObj name="Equation" r:id="rId12" imgW="749160" imgH="30456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6091" y="4908455"/>
                        <a:ext cx="13462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Is this path not the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latin typeface="Times New Roman" pitchFamily="18" charset="0"/>
                <a:cs typeface="Times New Roman" pitchFamily="18" charset="0"/>
              </a:rPr>
              <a:t>)</a:t>
            </a:r>
            <a:r>
              <a:rPr lang="en-CA" dirty="0" smtClean="0"/>
              <a:t> followed by the shortest path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lvl="1"/>
            <a:r>
              <a:rPr lang="en-CA" dirty="0" smtClean="0"/>
              <a:t>If there was a shorter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through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that didn’t follow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13</a:t>
            </a:r>
            <a:r>
              <a:rPr lang="en-CA" dirty="0" smtClean="0"/>
              <a:t>, </a:t>
            </a:r>
            <a:r>
              <a:rPr lang="en-CA" i="1" dirty="0" smtClean="0"/>
              <a:t>etc.</a:t>
            </a:r>
            <a:r>
              <a:rPr lang="en-CA" dirty="0" smtClean="0"/>
              <a:t>, then we would also find a shorter path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rcRect/>
          <a:stretch>
            <a:fillRect/>
          </a:stretch>
        </p:blipFill>
        <p:spPr bwMode="auto">
          <a:xfrm>
            <a:off x="1547664" y="2204864"/>
            <a:ext cx="6265863" cy="252253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Now, suppose we have the shortest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which passes through the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a:t>
            </a:r>
            <a:endParaRPr lang="en-CA" dirty="0" smtClean="0"/>
          </a:p>
          <a:p>
            <a:pPr lvl="1"/>
            <a:r>
              <a:rPr lang="en-CA" dirty="0" smtClean="0"/>
              <a:t>In this example, the next vertex in the path is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tretch>
            <a:fillRect/>
          </a:stretch>
        </p:blipFill>
        <p:spPr bwMode="auto">
          <a:xfrm>
            <a:off x="1556483" y="2780289"/>
            <a:ext cx="6267600" cy="32409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What if we find a shorter path passing through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a:t>
            </a:r>
          </a:p>
          <a:p>
            <a:pPr lvl="1"/>
            <a:r>
              <a:rPr lang="en-CA" dirty="0" smtClean="0"/>
              <a:t>In this example, all we’d have to do is now remember that the new path has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as the second node—the rest of the path would be recursively stored as the shortest path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endParaRPr lang="en-CA" i="1"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tretch>
            <a:fillRect/>
          </a:stretch>
        </p:blipFill>
        <p:spPr bwMode="auto">
          <a:xfrm>
            <a:off x="1556484" y="2780289"/>
            <a:ext cx="6267598" cy="324099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In this case, let us store the shortest path moving forward:</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Now, if we find a shorter path, update the value</a:t>
            </a:r>
          </a:p>
          <a:p>
            <a:pPr lvl="1"/>
            <a:r>
              <a:rPr lang="en-CA" dirty="0" smtClean="0"/>
              <a:t>This matrix will store the next vertex in the list in the shortest path starting at vertex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graphicFrame>
        <p:nvGraphicFramePr>
          <p:cNvPr id="52226" name="Object 6"/>
          <p:cNvGraphicFramePr>
            <a:graphicFrameLocks noChangeAspect="1"/>
          </p:cNvGraphicFramePr>
          <p:nvPr/>
        </p:nvGraphicFramePr>
        <p:xfrm>
          <a:off x="2411760" y="2204864"/>
          <a:ext cx="4394200" cy="1235075"/>
        </p:xfrm>
        <a:graphic>
          <a:graphicData uri="http://schemas.openxmlformats.org/presentationml/2006/ole">
            <mc:AlternateContent xmlns:mc="http://schemas.openxmlformats.org/markup-compatibility/2006">
              <mc:Choice xmlns:v="urn:schemas-microsoft-com:vml" Requires="v">
                <p:oleObj spid="_x0000_s56323" name="Equation" r:id="rId3" imgW="2298600" imgH="647640" progId="Equation.DSMT4">
                  <p:embed/>
                </p:oleObj>
              </mc:Choice>
              <mc:Fallback>
                <p:oleObj name="Equation" r:id="rId3" imgW="2298600" imgH="647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04864"/>
                        <a:ext cx="43942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Thus, if we ever find a shorter path, update it the next node:</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
        <p:nvSpPr>
          <p:cNvPr id="6" name="TextBox 5"/>
          <p:cNvSpPr txBox="1"/>
          <p:nvPr/>
        </p:nvSpPr>
        <p:spPr>
          <a:xfrm>
            <a:off x="1547664" y="2781503"/>
            <a:ext cx="5795176" cy="4031873"/>
          </a:xfrm>
          <a:prstGeom prst="rect">
            <a:avLst/>
          </a:prstGeom>
          <a:solidFill>
            <a:schemeClr val="bg1"/>
          </a:solidFill>
          <a:effectLst>
            <a:softEdge rad="31750"/>
          </a:effectLst>
        </p:spPr>
        <p:txBody>
          <a:bodyPr wrap="none" rtlCol="0">
            <a:spAutoFit/>
          </a:bodyPr>
          <a:lstStyle/>
          <a:p>
            <a:r>
              <a:rPr lang="en-CA" sz="1600" dirty="0" smtClean="0">
                <a:latin typeface="Consolas" pitchFamily="49" charset="0"/>
                <a:cs typeface="Consolas" pitchFamily="49" charset="0"/>
              </a:rPr>
              <a:t>unsigned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p[</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Initialize the matrix p:  Theta(|V|^2)</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Run Floyd-</a:t>
            </a:r>
            <a:r>
              <a:rPr lang="en-CA" sz="1600" dirty="0" err="1" smtClean="0">
                <a:latin typeface="Consolas" pitchFamily="49" charset="0"/>
                <a:cs typeface="Consolas" pitchFamily="49" charset="0"/>
              </a:rPr>
              <a:t>Warshall</a:t>
            </a:r>
            <a:endParaRPr lang="en-CA" sz="1600" dirty="0">
              <a:latin typeface="Consolas" pitchFamily="49" charset="0"/>
              <a:cs typeface="Consolas" pitchFamily="49" charset="0"/>
            </a:endParaRPr>
          </a:p>
          <a:p>
            <a:r>
              <a:rPr lang="en-CA" sz="1600" dirty="0" smtClean="0">
                <a:latin typeface="Consolas" pitchFamily="49" charset="0"/>
                <a:cs typeface="Consolas" pitchFamily="49" charset="0"/>
              </a:rPr>
              <a:t>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k = 0; k &lt; </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 ++k ) {</a:t>
            </a: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0;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&lt; </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j = 0; j &lt; </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 ++j ) {</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if (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][j] &gt;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][k] + d[k][j] ) {</a:t>
            </a:r>
          </a:p>
          <a:p>
            <a:r>
              <a:rPr lang="en-CA" sz="1600" dirty="0">
                <a:solidFill>
                  <a:srgbClr val="FF0000"/>
                </a:solidFill>
                <a:latin typeface="Consolas" pitchFamily="49" charset="0"/>
                <a:cs typeface="Consolas" pitchFamily="49" charset="0"/>
              </a:rPr>
              <a:t> </a:t>
            </a:r>
            <a:r>
              <a:rPr lang="en-CA" sz="1600" dirty="0" smtClean="0">
                <a:solidFill>
                  <a:srgbClr val="FF0000"/>
                </a:solidFill>
                <a:latin typeface="Consolas" pitchFamily="49" charset="0"/>
                <a:cs typeface="Consolas" pitchFamily="49" charset="0"/>
              </a:rPr>
              <a:t>               p[</a:t>
            </a:r>
            <a:r>
              <a:rPr lang="en-CA" sz="1600" dirty="0" err="1" smtClean="0">
                <a:solidFill>
                  <a:srgbClr val="FF0000"/>
                </a:solidFill>
                <a:latin typeface="Consolas" pitchFamily="49" charset="0"/>
                <a:cs typeface="Consolas" pitchFamily="49" charset="0"/>
              </a:rPr>
              <a:t>i</a:t>
            </a:r>
            <a:r>
              <a:rPr lang="en-CA" sz="1600" dirty="0" smtClean="0">
                <a:solidFill>
                  <a:srgbClr val="FF0000"/>
                </a:solidFill>
                <a:latin typeface="Consolas" pitchFamily="49" charset="0"/>
                <a:cs typeface="Consolas" pitchFamily="49" charset="0"/>
              </a:rPr>
              <a:t>][j] = p[</a:t>
            </a:r>
            <a:r>
              <a:rPr lang="en-CA" sz="1600" dirty="0" err="1" smtClean="0">
                <a:solidFill>
                  <a:srgbClr val="FF0000"/>
                </a:solidFill>
                <a:latin typeface="Consolas" pitchFamily="49" charset="0"/>
                <a:cs typeface="Consolas" pitchFamily="49" charset="0"/>
              </a:rPr>
              <a:t>i</a:t>
            </a:r>
            <a:r>
              <a:rPr lang="en-CA" sz="1600" dirty="0" smtClean="0">
                <a:solidFill>
                  <a:srgbClr val="FF0000"/>
                </a:solidFill>
                <a:latin typeface="Consolas" pitchFamily="49" charset="0"/>
                <a:cs typeface="Consolas" pitchFamily="49" charset="0"/>
              </a:rPr>
              <a:t>][k];</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][j] =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][k] + d[k][j];</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a:t>
            </a:r>
          </a:p>
          <a:p>
            <a:r>
              <a:rPr lang="en-CA" sz="1600" dirty="0">
                <a:latin typeface="Consolas" pitchFamily="49" charset="0"/>
                <a:cs typeface="Consolas" pitchFamily="49" charset="0"/>
              </a:rPr>
              <a:t>}</a:t>
            </a:r>
          </a:p>
        </p:txBody>
      </p:sp>
      <p:graphicFrame>
        <p:nvGraphicFramePr>
          <p:cNvPr id="91137" name="Object 6"/>
          <p:cNvGraphicFramePr>
            <a:graphicFrameLocks noChangeAspect="1"/>
          </p:cNvGraphicFramePr>
          <p:nvPr/>
        </p:nvGraphicFramePr>
        <p:xfrm>
          <a:off x="3839840" y="1988840"/>
          <a:ext cx="1092200" cy="436563"/>
        </p:xfrm>
        <a:graphic>
          <a:graphicData uri="http://schemas.openxmlformats.org/presentationml/2006/ole">
            <mc:AlternateContent xmlns:mc="http://schemas.openxmlformats.org/markup-compatibility/2006">
              <mc:Choice xmlns:v="urn:schemas-microsoft-com:vml" Requires="v">
                <p:oleObj spid="_x0000_s91138" name="Equation" r:id="rId3" imgW="571320" imgH="228600" progId="Equation.DSMT4">
                  <p:embed/>
                </p:oleObj>
              </mc:Choice>
              <mc:Fallback>
                <p:oleObj name="Equation" r:id="rId3" imgW="571320" imgH="228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840" y="1988840"/>
                        <a:ext cx="10922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In our original example, initially, the next node is exactly that:</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This would define our</a:t>
            </a:r>
            <a:br>
              <a:rPr lang="en-CA" dirty="0" smtClean="0"/>
            </a:br>
            <a:r>
              <a:rPr lang="en-CA" dirty="0" smtClean="0"/>
              <a:t>matrix </a:t>
            </a:r>
            <a:r>
              <a:rPr lang="en-CA" b="1" dirty="0" smtClean="0">
                <a:latin typeface="Times New Roman" pitchFamily="18" charset="0"/>
                <a:cs typeface="Times New Roman" pitchFamily="18" charset="0"/>
              </a:rPr>
              <a:t>P</a:t>
            </a:r>
            <a:r>
              <a:rPr lang="en-CA" dirty="0" smtClean="0">
                <a:latin typeface="Times New Roman" pitchFamily="18" charset="0"/>
                <a:cs typeface="Times New Roman" pitchFamily="18" charset="0"/>
              </a:rPr>
              <a:t> =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ij</a:t>
            </a:r>
            <a:r>
              <a:rPr lang="en-CA" dirty="0" smtClean="0"/>
              <a:t>)</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6" name="Object 5"/>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4755" name="Equation" r:id="rId4" imgW="1104840" imgH="1066680" progId="Equation.DSMT4">
                  <p:embed/>
                </p:oleObj>
              </mc:Choice>
              <mc:Fallback>
                <p:oleObj name="Equation" r:id="rId4" imgW="1104840" imgH="1066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5780" name="Equation" r:id="rId3" imgW="1104840" imgH="1066680" progId="Equation.DSMT4">
                  <p:embed/>
                </p:oleObj>
              </mc:Choice>
              <mc:Fallback>
                <p:oleObj name="Equation" r:id="rId3" imgW="110484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baseline="-25000"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two shorter paths:</a:t>
            </a:r>
            <a:br>
              <a:rPr lang="en-CA" dirty="0" smtClean="0"/>
            </a:br>
            <a:r>
              <a:rPr lang="en-CA" dirty="0" smtClean="0"/>
              <a:t>    </a:t>
            </a:r>
            <a:r>
              <a:rPr lang="en-CA" dirty="0" smtClean="0">
                <a:latin typeface="Times New Roman" pitchFamily="18" charset="0"/>
                <a:cs typeface="Times New Roman" pitchFamily="18" charset="0"/>
              </a:rPr>
              <a:t>(3, 2) </a:t>
            </a:r>
            <a:r>
              <a:rPr lang="en-CA" dirty="0" smtClean="0"/>
              <a:t>→</a:t>
            </a:r>
            <a:r>
              <a:rPr lang="en-CA" dirty="0" smtClean="0">
                <a:latin typeface="Times New Roman" pitchFamily="18" charset="0"/>
                <a:cs typeface="Times New Roman" pitchFamily="18" charset="0"/>
              </a:rPr>
              <a:t> (3, 1, 2)</a:t>
            </a:r>
          </a:p>
          <a:p>
            <a:pPr>
              <a:buNone/>
            </a:pPr>
            <a:r>
              <a:rPr lang="en-CA" dirty="0" smtClean="0">
                <a:latin typeface="Times New Roman" pitchFamily="18" charset="0"/>
                <a:cs typeface="Times New Roman" pitchFamily="18" charset="0"/>
              </a:rPr>
              <a:t>		    0.554 &gt; 0.245 + 0.100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(3, 5) </a:t>
            </a:r>
            <a:r>
              <a:rPr lang="en-CA" dirty="0" smtClean="0"/>
              <a:t>→</a:t>
            </a:r>
            <a:r>
              <a:rPr lang="en-CA" dirty="0" smtClean="0">
                <a:latin typeface="Times New Roman" pitchFamily="18" charset="0"/>
                <a:cs typeface="Times New Roman" pitchFamily="18" charset="0"/>
              </a:rPr>
              <a:t> (3, 1, 5)</a:t>
            </a:r>
          </a:p>
          <a:p>
            <a:pPr>
              <a:buNone/>
            </a:pPr>
            <a:r>
              <a:rPr lang="en-CA" dirty="0" smtClean="0">
                <a:latin typeface="Times New Roman" pitchFamily="18" charset="0"/>
                <a:cs typeface="Times New Roman" pitchFamily="18" charset="0"/>
              </a:rPr>
              <a:t>		    0.931 &gt; 0.245 + 0.277</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2029403"/>
            <a:ext cx="5073463" cy="4833679"/>
          </a:xfrm>
          <a:prstGeom prst="rect">
            <a:avLst/>
          </a:prstGeom>
          <a:noFill/>
        </p:spPr>
      </p:pic>
      <p:sp>
        <p:nvSpPr>
          <p:cNvPr id="9" name="Oval 8"/>
          <p:cNvSpPr/>
          <p:nvPr/>
        </p:nvSpPr>
        <p:spPr>
          <a:xfrm>
            <a:off x="1547664" y="27697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0" name="Oval 9"/>
          <p:cNvSpPr/>
          <p:nvPr/>
        </p:nvSpPr>
        <p:spPr>
          <a:xfrm>
            <a:off x="2666625" y="2780928"/>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4" name="Object 4"/>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6805" name="Equation" r:id="rId3" imgW="1104840" imgH="1066680" progId="Equation.DSMT4">
                  <p:embed/>
                </p:oleObj>
              </mc:Choice>
              <mc:Fallback>
                <p:oleObj name="Equation" r:id="rId3" imgW="1104840" imgH="10666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baseline="-25000"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each of these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2029403"/>
            <a:ext cx="5073463" cy="4833679"/>
          </a:xfrm>
          <a:prstGeom prst="rect">
            <a:avLst/>
          </a:prstGeom>
          <a:noFill/>
        </p:spPr>
      </p:pic>
      <p:sp>
        <p:nvSpPr>
          <p:cNvPr id="7" name="Oval 6"/>
          <p:cNvSpPr/>
          <p:nvPr/>
        </p:nvSpPr>
        <p:spPr>
          <a:xfrm>
            <a:off x="1547664" y="27697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8" name="Oval 7"/>
          <p:cNvSpPr/>
          <p:nvPr/>
        </p:nvSpPr>
        <p:spPr>
          <a:xfrm>
            <a:off x="2666625" y="2780928"/>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After all the steps, we end up with the matrix </a:t>
            </a:r>
            <a:r>
              <a:rPr lang="en-CA" b="1" i="1" dirty="0" smtClean="0">
                <a:latin typeface="Times New Roman" pitchFamily="18" charset="0"/>
                <a:cs typeface="Times New Roman" pitchFamily="18" charset="0"/>
              </a:rPr>
              <a:t>P</a:t>
            </a:r>
            <a:r>
              <a:rPr lang="en-CA" i="1" dirty="0" smtClean="0">
                <a:latin typeface="Times New Roman" pitchFamily="18" charset="0"/>
                <a:cs typeface="Times New Roman" pitchFamily="18" charset="0"/>
              </a:rPr>
              <a:t> = </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i,j</a:t>
            </a:r>
            <a:r>
              <a:rPr lang="en-CA" dirty="0" smtClean="0">
                <a:latin typeface="Times New Roman" pitchFamily="18" charset="0"/>
                <a:cs typeface="Times New Roman" pitchFamily="18" charset="0"/>
              </a:rPr>
              <a:t>)</a:t>
            </a:r>
            <a:r>
              <a:rPr lang="en-CA" dirty="0" smtClean="0"/>
              <a:t>:</a:t>
            </a: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6" name="Object 5"/>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7827"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1"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8852" name="Equation" r:id="rId3" imgW="1104840" imgH="1066680" progId="Equation.DSMT4">
                  <p:embed/>
                </p:oleObj>
              </mc:Choice>
              <mc:Fallback>
                <p:oleObj name="Equation" r:id="rId3" imgW="11048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These are all the adjacent edges that are still the shortest distance</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For each of these,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i,j</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j</a:t>
            </a:r>
            <a:endParaRPr lang="en-CA" dirty="0" smtClean="0">
              <a:latin typeface="Times New Roman" pitchFamily="18" charset="0"/>
              <a:cs typeface="Times New Roman" pitchFamily="18" charset="0"/>
            </a:endParaRPr>
          </a:p>
          <a:p>
            <a:pPr>
              <a:buNone/>
            </a:pPr>
            <a:endParaRPr lang="en-CA" dirty="0" smtClean="0"/>
          </a:p>
          <a:p>
            <a:pPr>
              <a:buNone/>
            </a:pPr>
            <a:r>
              <a:rPr lang="en-CA" dirty="0" smtClean="0"/>
              <a:t>	In all cases, the shortest distance</a:t>
            </a:r>
            <a:br>
              <a:rPr lang="en-CA" dirty="0" smtClean="0"/>
            </a:br>
            <a:r>
              <a:rPr lang="en-CA" dirty="0" smtClean="0"/>
              <a:t>from vertex </a:t>
            </a:r>
            <a:r>
              <a:rPr lang="en-CA" dirty="0" smtClean="0">
                <a:latin typeface="Times New Roman" pitchFamily="18" charset="0"/>
                <a:cs typeface="Times New Roman" pitchFamily="18" charset="0"/>
              </a:rPr>
              <a:t>0</a:t>
            </a:r>
            <a:r>
              <a:rPr lang="en-CA" dirty="0" smtClean="0"/>
              <a:t> is the direct edge</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4" descr="C:\Users\dwharder\Desktop\k2.png"/>
          <p:cNvPicPr>
            <a:picLocks noChangeAspect="1" noChangeArrowheads="1"/>
          </p:cNvPicPr>
          <p:nvPr/>
        </p:nvPicPr>
        <p:blipFill>
          <a:blip r:embed="rId5" cstate="print"/>
          <a:stretch>
            <a:fillRect/>
          </a:stretch>
        </p:blipFill>
        <p:spPr bwMode="auto">
          <a:xfrm>
            <a:off x="4034645" y="2029403"/>
            <a:ext cx="5073463" cy="4833679"/>
          </a:xfrm>
          <a:prstGeom prst="rect">
            <a:avLst/>
          </a:prstGeom>
          <a:noFill/>
        </p:spPr>
      </p:pic>
      <p:sp>
        <p:nvSpPr>
          <p:cNvPr id="7" name="Oval 6"/>
          <p:cNvSpPr/>
          <p:nvPr/>
        </p:nvSpPr>
        <p:spPr>
          <a:xfrm>
            <a:off x="153651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8" name="Oval 7"/>
          <p:cNvSpPr/>
          <p:nvPr/>
        </p:nvSpPr>
        <p:spPr>
          <a:xfrm>
            <a:off x="190704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9" name="Oval 8"/>
          <p:cNvSpPr/>
          <p:nvPr/>
        </p:nvSpPr>
        <p:spPr>
          <a:xfrm>
            <a:off x="227757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0" name="Oval 9"/>
          <p:cNvSpPr/>
          <p:nvPr/>
        </p:nvSpPr>
        <p:spPr>
          <a:xfrm>
            <a:off x="264810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1" name="Oval 10"/>
          <p:cNvSpPr/>
          <p:nvPr/>
        </p:nvSpPr>
        <p:spPr>
          <a:xfrm>
            <a:off x="1918855" y="2421835"/>
            <a:ext cx="443860"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2" name="Oval 11"/>
          <p:cNvSpPr/>
          <p:nvPr/>
        </p:nvSpPr>
        <p:spPr>
          <a:xfrm>
            <a:off x="2289385" y="2421835"/>
            <a:ext cx="443860"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3" name="Oval 12"/>
          <p:cNvSpPr/>
          <p:nvPr/>
        </p:nvSpPr>
        <p:spPr>
          <a:xfrm>
            <a:off x="2290046" y="28041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4" name="Oval 13"/>
          <p:cNvSpPr/>
          <p:nvPr/>
        </p:nvSpPr>
        <p:spPr>
          <a:xfrm>
            <a:off x="2666339" y="3146070"/>
            <a:ext cx="44386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5" name="Oval 14"/>
          <p:cNvSpPr/>
          <p:nvPr/>
        </p:nvSpPr>
        <p:spPr>
          <a:xfrm>
            <a:off x="1553713" y="3534461"/>
            <a:ext cx="443860"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Problem</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Question:  for the worst case, can we find a                     algorithm?</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will look at the Floyd-</a:t>
            </a:r>
            <a:r>
              <a:rPr lang="en-US" dirty="0" err="1" smtClean="0">
                <a:latin typeface="Arial" charset="0"/>
                <a:cs typeface="Arial" charset="0"/>
              </a:rPr>
              <a:t>Warshall</a:t>
            </a:r>
            <a:r>
              <a:rPr lang="en-US" dirty="0" smtClean="0">
                <a:latin typeface="Arial" charset="0"/>
                <a:cs typeface="Arial" charset="0"/>
              </a:rPr>
              <a:t> algorithm</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All-pairs Shortest Path</a:t>
            </a:r>
            <a:endParaRPr lang="en-CA" dirty="0"/>
          </a:p>
        </p:txBody>
      </p:sp>
      <p:graphicFrame>
        <p:nvGraphicFramePr>
          <p:cNvPr id="7174" name="Object 6"/>
          <p:cNvGraphicFramePr>
            <a:graphicFrameLocks noChangeAspect="1"/>
          </p:cNvGraphicFramePr>
          <p:nvPr/>
        </p:nvGraphicFramePr>
        <p:xfrm>
          <a:off x="5774102" y="1523532"/>
          <a:ext cx="1384200" cy="581398"/>
        </p:xfrm>
        <a:graphic>
          <a:graphicData uri="http://schemas.openxmlformats.org/presentationml/2006/ole">
            <mc:AlternateContent xmlns:mc="http://schemas.openxmlformats.org/markup-compatibility/2006">
              <mc:Choice xmlns:v="urn:schemas-microsoft-com:vml" Requires="v">
                <p:oleObj spid="_x0000_s7175" name="Equation" r:id="rId4" imgW="723600" imgH="304560" progId="Equation.DSMT4">
                  <p:embed/>
                </p:oleObj>
              </mc:Choice>
              <mc:Fallback>
                <p:oleObj name="Equation" r:id="rId4" imgW="723600" imgH="3045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102" y="1523532"/>
                        <a:ext cx="1384200" cy="581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57200" y="1600200"/>
            <a:ext cx="8507288" cy="4525963"/>
          </a:xfrm>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2,3</a:t>
            </a:r>
            <a:r>
              <a:rPr lang="en-CA" dirty="0" smtClean="0">
                <a:latin typeface="Times New Roman" pitchFamily="18" charset="0"/>
                <a:cs typeface="Times New Roman" pitchFamily="18" charset="0"/>
              </a:rPr>
              <a:t> = 3</a:t>
            </a:r>
            <a:r>
              <a:rPr lang="en-CA" dirty="0" smtClean="0"/>
              <a:t> 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2,4</a:t>
            </a:r>
            <a:r>
              <a:rPr lang="en-CA" dirty="0" smtClean="0">
                <a:latin typeface="Times New Roman" pitchFamily="18" charset="0"/>
                <a:cs typeface="Times New Roman" pitchFamily="18" charset="0"/>
              </a:rPr>
              <a:t> = 4</a:t>
            </a:r>
            <a:r>
              <a:rPr lang="en-CA" dirty="0" smtClean="0"/>
              <a:t>; we go directly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r>
              <a:rPr lang="en-CA" dirty="0" smtClean="0"/>
              <a:t> and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2,1</a:t>
            </a:r>
            <a:r>
              <a:rPr lang="en-CA" dirty="0" smtClean="0">
                <a:latin typeface="Times New Roman" pitchFamily="18" charset="0"/>
                <a:cs typeface="Times New Roman" pitchFamily="18" charset="0"/>
              </a:rPr>
              <a:t> = 3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3,1</a:t>
            </a:r>
            <a:r>
              <a:rPr lang="en-CA" dirty="0" smtClean="0">
                <a:latin typeface="Times New Roman" pitchFamily="18" charset="0"/>
                <a:cs typeface="Times New Roman" pitchFamily="18" charset="0"/>
              </a:rPr>
              <a:t> = 1</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is </a:t>
            </a:r>
            <a:r>
              <a:rPr lang="en-CA" dirty="0" smtClean="0">
                <a:latin typeface="Times New Roman" pitchFamily="18" charset="0"/>
                <a:cs typeface="Times New Roman" pitchFamily="18" charset="0"/>
              </a:rPr>
              <a:t>(2, 3, 1)</a:t>
            </a:r>
          </a:p>
          <a:p>
            <a:pPr>
              <a:buNone/>
            </a:pPr>
            <a:r>
              <a:rPr lang="en-CA" dirty="0" smtClean="0"/>
              <a:t>	Also,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2,5</a:t>
            </a:r>
            <a:r>
              <a:rPr lang="en-CA" dirty="0" smtClean="0">
                <a:latin typeface="Times New Roman" pitchFamily="18" charset="0"/>
                <a:cs typeface="Times New Roman" pitchFamily="18" charset="0"/>
              </a:rPr>
              <a:t> = 4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4,5</a:t>
            </a:r>
            <a:r>
              <a:rPr lang="en-CA" dirty="0" smtClean="0">
                <a:latin typeface="Times New Roman" pitchFamily="18" charset="0"/>
                <a:cs typeface="Times New Roman" pitchFamily="18" charset="0"/>
              </a:rPr>
              <a:t> = 5</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is </a:t>
            </a:r>
            <a:r>
              <a:rPr lang="en-CA" dirty="0" smtClean="0">
                <a:latin typeface="Times New Roman" pitchFamily="18" charset="0"/>
                <a:cs typeface="Times New Roman" pitchFamily="18" charset="0"/>
              </a:rPr>
              <a:t>(2, 4, 5)</a:t>
            </a:r>
          </a:p>
          <a:p>
            <a:pPr>
              <a:buNone/>
            </a:pPr>
            <a:r>
              <a:rPr lang="en-CA" dirty="0" smtClean="0"/>
              <a:t>	</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5" descr="C:\Users\dwharder\Desktop\k3.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79875"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9876"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57200" y="1600200"/>
            <a:ext cx="8507288" cy="4525963"/>
          </a:xfrm>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3,1</a:t>
            </a:r>
            <a:r>
              <a:rPr lang="en-CA" dirty="0" smtClean="0">
                <a:latin typeface="Times New Roman" pitchFamily="18" charset="0"/>
                <a:cs typeface="Times New Roman" pitchFamily="18" charset="0"/>
              </a:rPr>
              <a:t> = 1</a:t>
            </a:r>
            <a:r>
              <a:rPr lang="en-CA" dirty="0" smtClean="0"/>
              <a:t> 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3,4</a:t>
            </a:r>
            <a:r>
              <a:rPr lang="en-CA" dirty="0" smtClean="0">
                <a:latin typeface="Times New Roman" pitchFamily="18" charset="0"/>
                <a:cs typeface="Times New Roman" pitchFamily="18" charset="0"/>
              </a:rPr>
              <a:t> = 4</a:t>
            </a:r>
            <a:r>
              <a:rPr lang="en-CA" dirty="0" smtClean="0"/>
              <a:t>; we go directly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and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3,2</a:t>
            </a:r>
            <a:r>
              <a:rPr lang="en-CA" dirty="0" smtClean="0">
                <a:latin typeface="Times New Roman" pitchFamily="18" charset="0"/>
                <a:cs typeface="Times New Roman" pitchFamily="18" charset="0"/>
              </a:rPr>
              <a:t> = 1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1,2</a:t>
            </a:r>
            <a:r>
              <a:rPr lang="en-CA" dirty="0" smtClean="0">
                <a:latin typeface="Times New Roman" pitchFamily="18" charset="0"/>
                <a:cs typeface="Times New Roman" pitchFamily="18" charset="0"/>
              </a:rPr>
              <a:t> = 2</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is </a:t>
            </a:r>
            <a:r>
              <a:rPr lang="en-CA" dirty="0" smtClean="0">
                <a:latin typeface="Times New Roman" pitchFamily="18" charset="0"/>
                <a:cs typeface="Times New Roman" pitchFamily="18" charset="0"/>
              </a:rPr>
              <a:t>(3, 1, 2)</a:t>
            </a:r>
          </a:p>
          <a:p>
            <a:pPr>
              <a:buNone/>
            </a:pPr>
            <a:r>
              <a:rPr lang="en-CA" dirty="0" smtClean="0"/>
              <a:t>	Also,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3,5</a:t>
            </a:r>
            <a:r>
              <a:rPr lang="en-CA" dirty="0" smtClean="0">
                <a:latin typeface="Times New Roman" pitchFamily="18" charset="0"/>
                <a:cs typeface="Times New Roman" pitchFamily="18" charset="0"/>
              </a:rPr>
              <a:t> = 4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4,5</a:t>
            </a:r>
            <a:r>
              <a:rPr lang="en-CA" dirty="0" smtClean="0">
                <a:latin typeface="Times New Roman" pitchFamily="18" charset="0"/>
                <a:cs typeface="Times New Roman" pitchFamily="18" charset="0"/>
              </a:rPr>
              <a:t> = 5</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is </a:t>
            </a:r>
            <a:r>
              <a:rPr lang="en-CA" dirty="0" smtClean="0">
                <a:latin typeface="Times New Roman" pitchFamily="18" charset="0"/>
                <a:cs typeface="Times New Roman" pitchFamily="18" charset="0"/>
              </a:rPr>
              <a:t>(3, 4, 5)</a:t>
            </a:r>
          </a:p>
          <a:p>
            <a:pPr>
              <a:buNone/>
            </a:pPr>
            <a:r>
              <a:rPr lang="en-CA" dirty="0" smtClean="0"/>
              <a:t>	</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6" descr="C:\Users\dwharder\Desktop\k4.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80899"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0900"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4,5</a:t>
            </a:r>
            <a:r>
              <a:rPr lang="en-CA" dirty="0" smtClean="0">
                <a:latin typeface="Times New Roman" pitchFamily="18" charset="0"/>
                <a:cs typeface="Times New Roman" pitchFamily="18" charset="0"/>
              </a:rPr>
              <a:t> = 5</a:t>
            </a:r>
            <a:r>
              <a:rPr lang="en-CA" dirty="0" smtClean="0"/>
              <a:t>; we go directly to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4,1</a:t>
            </a:r>
            <a:r>
              <a:rPr lang="en-CA" dirty="0" smtClean="0">
                <a:latin typeface="Times New Roman" pitchFamily="18" charset="0"/>
                <a:cs typeface="Times New Roman" pitchFamily="18" charset="0"/>
              </a:rPr>
              <a:t> = 5,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5,1</a:t>
            </a:r>
            <a:r>
              <a:rPr lang="en-CA" dirty="0" smtClean="0">
                <a:latin typeface="Times New Roman" pitchFamily="18" charset="0"/>
                <a:cs typeface="Times New Roman" pitchFamily="18" charset="0"/>
              </a:rPr>
              <a:t> = 2,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2,1</a:t>
            </a:r>
            <a:r>
              <a:rPr lang="en-CA" dirty="0" smtClean="0">
                <a:latin typeface="Times New Roman" pitchFamily="18" charset="0"/>
                <a:cs typeface="Times New Roman" pitchFamily="18" charset="0"/>
              </a:rPr>
              <a:t> = 3,</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3,1</a:t>
            </a:r>
            <a:r>
              <a:rPr lang="en-CA" dirty="0" smtClean="0">
                <a:latin typeface="Times New Roman" pitchFamily="18" charset="0"/>
                <a:cs typeface="Times New Roman" pitchFamily="18" charset="0"/>
              </a:rPr>
              <a:t> = 1</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is </a:t>
            </a:r>
            <a:r>
              <a:rPr lang="en-CA" dirty="0" smtClean="0">
                <a:latin typeface="Times New Roman" pitchFamily="18" charset="0"/>
                <a:cs typeface="Times New Roman" pitchFamily="18" charset="0"/>
              </a:rPr>
              <a:t>(4, 5, 2, 3, 1)</a:t>
            </a: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7" descr="C:\Users\dwharder\Desktop\k5.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81923"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1924"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5,2</a:t>
            </a:r>
            <a:r>
              <a:rPr lang="en-CA" dirty="0" smtClean="0">
                <a:latin typeface="Times New Roman" pitchFamily="18" charset="0"/>
                <a:cs typeface="Times New Roman" pitchFamily="18" charset="0"/>
              </a:rPr>
              <a:t> = 2</a:t>
            </a:r>
            <a:r>
              <a:rPr lang="en-CA" dirty="0" smtClean="0"/>
              <a:t>; we go directly to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5,4</a:t>
            </a:r>
            <a:r>
              <a:rPr lang="en-CA" dirty="0" smtClean="0">
                <a:latin typeface="Times New Roman" pitchFamily="18" charset="0"/>
                <a:cs typeface="Times New Roman" pitchFamily="18" charset="0"/>
              </a:rPr>
              <a:t> = 2</a:t>
            </a:r>
            <a:r>
              <a:rPr lang="en-CA" dirty="0" smtClean="0"/>
              <a:t> and</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2,4</a:t>
            </a:r>
            <a:r>
              <a:rPr lang="en-CA" dirty="0" smtClean="0">
                <a:latin typeface="Times New Roman" pitchFamily="18" charset="0"/>
                <a:cs typeface="Times New Roman" pitchFamily="18" charset="0"/>
              </a:rPr>
              <a:t> = 4</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is </a:t>
            </a:r>
            <a:r>
              <a:rPr lang="en-CA" dirty="0" smtClean="0">
                <a:latin typeface="Times New Roman" pitchFamily="18" charset="0"/>
                <a:cs typeface="Times New Roman" pitchFamily="18" charset="0"/>
              </a:rPr>
              <a:t>(5, 2, 4)</a:t>
            </a:r>
            <a:endParaRPr lang="en-CA" dirty="0" smtClean="0"/>
          </a:p>
          <a:p>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9394" name="Picture 2" descr="C:\Users\dwharder\Desktop\k6.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82947"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2948"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a:t>
            </a:r>
            <a:endParaRPr lang="en-CA" dirty="0"/>
          </a:p>
        </p:txBody>
      </p:sp>
      <p:sp>
        <p:nvSpPr>
          <p:cNvPr id="3" name="Content Placeholder 2"/>
          <p:cNvSpPr>
            <a:spLocks noGrp="1"/>
          </p:cNvSpPr>
          <p:nvPr>
            <p:ph idx="1"/>
          </p:nvPr>
        </p:nvSpPr>
        <p:spPr/>
        <p:txBody>
          <a:bodyPr/>
          <a:lstStyle/>
          <a:p>
            <a:pPr>
              <a:buNone/>
            </a:pPr>
            <a:r>
              <a:rPr lang="en-CA" dirty="0" smtClean="0"/>
              <a:t>	CLRS implements it backward, so that a matrix </a:t>
            </a:r>
            <a:r>
              <a:rPr lang="en-CA" b="1" dirty="0" smtClean="0">
                <a:latin typeface="Symbol" pitchFamily="18" charset="2"/>
              </a:rPr>
              <a:t>P</a:t>
            </a:r>
            <a:r>
              <a:rPr lang="en-CA" dirty="0" smtClean="0"/>
              <a:t> stores the predecessors—similar to Dijkstra’s algorithm</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Another approach is to store the value </a:t>
            </a:r>
            <a:r>
              <a:rPr lang="en-CA" i="1" dirty="0" smtClean="0">
                <a:latin typeface="Times New Roman" pitchFamily="18" charset="0"/>
                <a:cs typeface="Times New Roman" pitchFamily="18" charset="0"/>
              </a:rPr>
              <a:t>k</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graphicFrame>
        <p:nvGraphicFramePr>
          <p:cNvPr id="101378" name="Object 6"/>
          <p:cNvGraphicFramePr>
            <a:graphicFrameLocks noChangeAspect="1"/>
          </p:cNvGraphicFramePr>
          <p:nvPr/>
        </p:nvGraphicFramePr>
        <p:xfrm>
          <a:off x="1547664" y="2492896"/>
          <a:ext cx="4394200" cy="1235075"/>
        </p:xfrm>
        <a:graphic>
          <a:graphicData uri="http://schemas.openxmlformats.org/presentationml/2006/ole">
            <mc:AlternateContent xmlns:mc="http://schemas.openxmlformats.org/markup-compatibility/2006">
              <mc:Choice xmlns:v="urn:schemas-microsoft-com:vml" Requires="v">
                <p:oleObj spid="_x0000_s101380" name="Equation" r:id="rId3" imgW="2298600" imgH="647640" progId="Equation.DSMT4">
                  <p:embed/>
                </p:oleObj>
              </mc:Choice>
              <mc:Fallback>
                <p:oleObj name="Equation" r:id="rId3" imgW="2298600" imgH="647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492896"/>
                        <a:ext cx="43942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79" name="Object 6"/>
          <p:cNvGraphicFramePr>
            <a:graphicFrameLocks noChangeAspect="1"/>
          </p:cNvGraphicFramePr>
          <p:nvPr/>
        </p:nvGraphicFramePr>
        <p:xfrm>
          <a:off x="6588224" y="2852936"/>
          <a:ext cx="1116013" cy="436562"/>
        </p:xfrm>
        <a:graphic>
          <a:graphicData uri="http://schemas.openxmlformats.org/presentationml/2006/ole">
            <mc:AlternateContent xmlns:mc="http://schemas.openxmlformats.org/markup-compatibility/2006">
              <mc:Choice xmlns:v="urn:schemas-microsoft-com:vml" Requires="v">
                <p:oleObj spid="_x0000_s101381" name="Equation" r:id="rId5" imgW="583920" imgH="228600" progId="Equation.DSMT4">
                  <p:embed/>
                </p:oleObj>
              </mc:Choice>
              <mc:Fallback>
                <p:oleObj name="Equation" r:id="rId5" imgW="58392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852936"/>
                        <a:ext cx="1116013"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Vertices are Connected?</a:t>
            </a:r>
            <a:endParaRPr lang="en-CA" dirty="0"/>
          </a:p>
        </p:txBody>
      </p:sp>
      <p:sp>
        <p:nvSpPr>
          <p:cNvPr id="3" name="Content Placeholder 2"/>
          <p:cNvSpPr>
            <a:spLocks noGrp="1"/>
          </p:cNvSpPr>
          <p:nvPr>
            <p:ph idx="1"/>
          </p:nvPr>
        </p:nvSpPr>
        <p:spPr/>
        <p:txBody>
          <a:bodyPr/>
          <a:lstStyle/>
          <a:p>
            <a:pPr>
              <a:buNone/>
            </a:pPr>
            <a:r>
              <a:rPr lang="en-CA" dirty="0" smtClean="0"/>
              <a:t>	Finally, what if we only care if a connection exists?</a:t>
            </a:r>
          </a:p>
          <a:p>
            <a:pPr lvl="1"/>
            <a:r>
              <a:rPr lang="en-CA" dirty="0" smtClean="0"/>
              <a:t>Recall that with Dijkstra’s algorithm, we could find the shortest paths by recording the previous node</a:t>
            </a:r>
          </a:p>
          <a:p>
            <a:pPr lvl="1"/>
            <a:r>
              <a:rPr lang="en-CA" dirty="0" smtClean="0"/>
              <a:t>In this case, can make the observation that:</a:t>
            </a:r>
          </a:p>
          <a:p>
            <a:pPr lvl="2">
              <a:buNone/>
            </a:pPr>
            <a:r>
              <a:rPr lang="en-CA" sz="1800" dirty="0" smtClean="0"/>
              <a:t>	A path from </a:t>
            </a:r>
            <a:r>
              <a:rPr lang="en-CA" sz="1800" i="1" dirty="0" smtClean="0">
                <a:latin typeface="Times New Roman" pitchFamily="18" charset="0"/>
                <a:cs typeface="Times New Roman" pitchFamily="18" charset="0"/>
              </a:rPr>
              <a:t>v</a:t>
            </a:r>
            <a:r>
              <a:rPr lang="en-CA" sz="1800" i="1" baseline="-25000" dirty="0" smtClean="0">
                <a:latin typeface="Times New Roman" pitchFamily="18" charset="0"/>
                <a:cs typeface="Times New Roman" pitchFamily="18" charset="0"/>
              </a:rPr>
              <a:t>i</a:t>
            </a:r>
            <a:r>
              <a:rPr lang="en-CA" sz="1800" dirty="0" smtClean="0"/>
              <a:t> to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j</a:t>
            </a:r>
            <a:r>
              <a:rPr lang="en-CA" sz="1800" dirty="0" smtClean="0"/>
              <a:t> exists if either:</a:t>
            </a:r>
          </a:p>
          <a:p>
            <a:pPr lvl="2">
              <a:buNone/>
            </a:pPr>
            <a:r>
              <a:rPr lang="en-CA" sz="1800" dirty="0" smtClean="0"/>
              <a:t>		A path exists through the vertices from </a:t>
            </a:r>
            <a:r>
              <a:rPr lang="en-CA" sz="1800" i="1" dirty="0" smtClean="0">
                <a:latin typeface="Times New Roman" pitchFamily="18" charset="0"/>
                <a:cs typeface="Times New Roman" pitchFamily="18" charset="0"/>
              </a:rPr>
              <a:t>v</a:t>
            </a:r>
            <a:r>
              <a:rPr lang="en-CA" sz="1800" baseline="-25000" dirty="0" smtClean="0">
                <a:latin typeface="Times New Roman" pitchFamily="18" charset="0"/>
                <a:cs typeface="Times New Roman" pitchFamily="18" charset="0"/>
              </a:rPr>
              <a:t>1</a:t>
            </a:r>
            <a:r>
              <a:rPr lang="en-CA" sz="1800" dirty="0" smtClean="0"/>
              <a:t> to </a:t>
            </a:r>
            <a:r>
              <a:rPr lang="en-CA" sz="1800" i="1" dirty="0" smtClean="0">
                <a:latin typeface="Times New Roman" pitchFamily="18" charset="0"/>
                <a:cs typeface="Times New Roman" pitchFamily="18" charset="0"/>
              </a:rPr>
              <a:t>v</a:t>
            </a:r>
            <a:r>
              <a:rPr lang="en-CA" sz="1800" i="1" baseline="-25000" dirty="0" smtClean="0">
                <a:latin typeface="Times New Roman" pitchFamily="18" charset="0"/>
                <a:cs typeface="Times New Roman" pitchFamily="18" charset="0"/>
              </a:rPr>
              <a:t>k</a:t>
            </a:r>
            <a:r>
              <a:rPr lang="en-CA" sz="1800" baseline="-25000" dirty="0" smtClean="0">
                <a:latin typeface="Times New Roman" pitchFamily="18" charset="0"/>
                <a:cs typeface="Times New Roman" pitchFamily="18" charset="0"/>
              </a:rPr>
              <a:t>–1</a:t>
            </a:r>
            <a:r>
              <a:rPr lang="en-CA" sz="1800" dirty="0" smtClean="0"/>
              <a:t>, or</a:t>
            </a:r>
          </a:p>
          <a:p>
            <a:pPr lvl="2">
              <a:buNone/>
            </a:pPr>
            <a:r>
              <a:rPr lang="en-CA" sz="1800" dirty="0" smtClean="0"/>
              <a:t>		A path, through those same nodes, exists from </a:t>
            </a:r>
            <a:r>
              <a:rPr lang="en-CA" sz="1800" i="1" dirty="0" smtClean="0">
                <a:latin typeface="Times New Roman" pitchFamily="18" charset="0"/>
                <a:cs typeface="Times New Roman" pitchFamily="18" charset="0"/>
              </a:rPr>
              <a:t>v</a:t>
            </a:r>
            <a:r>
              <a:rPr lang="en-CA" sz="1800" i="1" baseline="-25000" dirty="0" smtClean="0">
                <a:latin typeface="Times New Roman" pitchFamily="18" charset="0"/>
                <a:cs typeface="Times New Roman" pitchFamily="18" charset="0"/>
              </a:rPr>
              <a:t>i</a:t>
            </a:r>
            <a:r>
              <a:rPr lang="en-CA" sz="1800" dirty="0" smtClean="0"/>
              <a:t> to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k</a:t>
            </a:r>
            <a:r>
              <a:rPr lang="en-CA" sz="1800" dirty="0" smtClean="0"/>
              <a:t> and</a:t>
            </a:r>
            <a:br>
              <a:rPr lang="en-CA" sz="1800" dirty="0" smtClean="0"/>
            </a:br>
            <a:r>
              <a:rPr lang="en-CA" sz="1800" dirty="0" smtClean="0"/>
              <a:t>                a path exists from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k</a:t>
            </a:r>
            <a:r>
              <a:rPr lang="en-CA" sz="1800" dirty="0" smtClean="0"/>
              <a:t> to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j</a:t>
            </a:r>
            <a:r>
              <a:rPr lang="en-CA" sz="1800" dirty="0" smtClean="0"/>
              <a:t> </a:t>
            </a:r>
            <a:endParaRPr lang="en-CA" sz="1800"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Vertices are Connected?</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transitive closure</a:t>
            </a:r>
            <a:r>
              <a:rPr lang="en-CA" dirty="0" smtClean="0"/>
              <a:t> is a Boolean graph:</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
        <p:nvSpPr>
          <p:cNvPr id="6" name="TextBox 5"/>
          <p:cNvSpPr txBox="1"/>
          <p:nvPr/>
        </p:nvSpPr>
        <p:spPr>
          <a:xfrm>
            <a:off x="1218839" y="2132856"/>
            <a:ext cx="7529625" cy="3693319"/>
          </a:xfrm>
          <a:prstGeom prst="rect">
            <a:avLst/>
          </a:prstGeom>
          <a:solidFill>
            <a:schemeClr val="bg1"/>
          </a:solidFill>
          <a:effectLst>
            <a:softEdge rad="31750"/>
          </a:effectLst>
        </p:spPr>
        <p:txBody>
          <a:bodyPr wrap="none" rtlCol="0">
            <a:spAutoFit/>
          </a:bodyPr>
          <a:lstStyle/>
          <a:p>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tc</a:t>
            </a:r>
            <a:r>
              <a:rPr lang="en-CA" dirty="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Initialize the matrix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  Theta(|V|^2)</a:t>
            </a:r>
          </a:p>
          <a:p>
            <a:r>
              <a:rPr lang="en-CA" dirty="0" smtClean="0">
                <a:latin typeface="Consolas" pitchFamily="49" charset="0"/>
                <a:cs typeface="Consolas" pitchFamily="49" charset="0"/>
              </a:rPr>
              <a:t>//   ...</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Run Floyd-</a:t>
            </a:r>
            <a:r>
              <a:rPr lang="en-CA" dirty="0" err="1" smtClean="0">
                <a:latin typeface="Consolas" pitchFamily="49" charset="0"/>
                <a:cs typeface="Consolas" pitchFamily="49" charset="0"/>
              </a:rPr>
              <a:t>Warshall</a:t>
            </a:r>
            <a:endParaRPr lang="en-CA" dirty="0">
              <a:latin typeface="Consolas" pitchFamily="49" charset="0"/>
              <a:cs typeface="Consolas" pitchFamily="49" charset="0"/>
            </a:endParaRPr>
          </a:p>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k = 0; k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++k ) {</a:t>
            </a:r>
          </a:p>
          <a:p>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&amp;&amp;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[k][j]);</a:t>
            </a:r>
          </a:p>
          <a:p>
            <a:r>
              <a:rPr lang="en-CA" dirty="0" smtClean="0">
                <a:latin typeface="Consolas" pitchFamily="49" charset="0"/>
                <a:cs typeface="Consolas" pitchFamily="49" charset="0"/>
              </a:rPr>
              <a:t>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Consider this directed graph</a:t>
            </a:r>
          </a:p>
          <a:p>
            <a:pPr lvl="1"/>
            <a:r>
              <a:rPr lang="en-CA" dirty="0" smtClean="0"/>
              <a:t>Each pair has only one directed</a:t>
            </a:r>
            <a:br>
              <a:rPr lang="en-CA" dirty="0" smtClean="0"/>
            </a:br>
            <a:r>
              <a:rPr lang="en-CA" dirty="0" smtClean="0"/>
              <a:t>edge</a:t>
            </a:r>
          </a:p>
          <a:p>
            <a:pPr lvl="1"/>
            <a:r>
              <a:rPr lang="en-CA" dirty="0" smtClean="0"/>
              <a:t>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is a source and</a:t>
            </a:r>
            <a:br>
              <a:rPr lang="en-CA" dirty="0" smtClean="0"/>
            </a:b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is a sink</a:t>
            </a:r>
          </a:p>
          <a:p>
            <a:pPr lvl="1"/>
            <a:endParaRPr lang="en-CA" dirty="0" smtClean="0"/>
          </a:p>
          <a:p>
            <a:pPr>
              <a:buNone/>
            </a:pPr>
            <a:r>
              <a:rPr lang="en-CA" dirty="0" smtClean="0"/>
              <a:t>	We will apply all three</a:t>
            </a:r>
            <a:br>
              <a:rPr lang="en-CA" dirty="0" smtClean="0"/>
            </a:br>
            <a:r>
              <a:rPr lang="en-CA" dirty="0" smtClean="0"/>
              <a:t>matrices</a:t>
            </a:r>
          </a:p>
          <a:p>
            <a:pPr lvl="1"/>
            <a:r>
              <a:rPr lang="en-CA" dirty="0" smtClean="0"/>
              <a:t>Shortest distance</a:t>
            </a:r>
          </a:p>
          <a:p>
            <a:pPr lvl="1"/>
            <a:r>
              <a:rPr lang="en-CA" dirty="0" smtClean="0"/>
              <a:t>Paths</a:t>
            </a:r>
          </a:p>
          <a:p>
            <a:pPr lvl="1"/>
            <a:r>
              <a:rPr lang="en-CA" dirty="0" smtClean="0"/>
              <a:t>Transitive closure</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2" cstate="print"/>
          <a:srcRect/>
          <a:stretch>
            <a:fillRect/>
          </a:stretch>
        </p:blipFill>
        <p:spPr bwMode="auto">
          <a:xfrm>
            <a:off x="3676773" y="1484784"/>
            <a:ext cx="5431731" cy="532807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We set up the three initial matrices</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6983"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6984" name="Equation" r:id="rId6" imgW="1523880" imgH="1485720" progId="Equation.DSMT4">
                  <p:embed/>
                </p:oleObj>
              </mc:Choice>
              <mc:Fallback>
                <p:oleObj name="Equation" r:id="rId6" imgW="1523880" imgH="1485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2"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6985" name="Equation" r:id="rId8" imgW="1701720" imgH="1485720" progId="Equation.DSMT4">
                  <p:embed/>
                </p:oleObj>
              </mc:Choice>
              <mc:Fallback>
                <p:oleObj name="Equation" r:id="rId8" imgW="17017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1, no path leads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so</a:t>
            </a:r>
            <a:br>
              <a:rPr lang="en-CA" dirty="0" smtClean="0"/>
            </a:br>
            <a:r>
              <a:rPr lang="en-CA" dirty="0" smtClean="0"/>
              <a:t>no shorter paths could be found</a:t>
            </a:r>
            <a:br>
              <a:rPr lang="en-CA" dirty="0" smtClean="0"/>
            </a:br>
            <a:r>
              <a:rPr lang="en-CA" dirty="0" smtClean="0"/>
              <a:t>passing through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baseline="-25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8006"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8007"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5"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8008" name="Equation" r:id="rId8" imgW="1701720" imgH="1485720" progId="Equation.DSMT4">
                  <p:embed/>
                </p:oleObj>
              </mc:Choice>
              <mc:Fallback>
                <p:oleObj name="Equation" r:id="rId8" imgW="17017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First, let’s consider only edges that connect vertices directly: </a:t>
            </a:r>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Here, </a:t>
            </a:r>
            <a:r>
              <a:rPr lang="en-CA" i="1" dirty="0" err="1" smtClean="0">
                <a:latin typeface="Times New Roman" pitchFamily="18" charset="0"/>
                <a:cs typeface="Times New Roman" pitchFamily="18" charset="0"/>
              </a:rPr>
              <a:t>w</a:t>
            </a:r>
            <a:r>
              <a:rPr lang="en-CA" i="1" baseline="-25000" dirty="0" err="1" smtClean="0">
                <a:latin typeface="Times New Roman" pitchFamily="18" charset="0"/>
                <a:cs typeface="Times New Roman" pitchFamily="18" charset="0"/>
              </a:rPr>
              <a:t>i,j</a:t>
            </a:r>
            <a:r>
              <a:rPr lang="en-CA" i="1" dirty="0" smtClean="0"/>
              <a:t> </a:t>
            </a:r>
            <a:r>
              <a:rPr lang="en-CA" dirty="0" smtClean="0"/>
              <a:t>is the weight of the edge connecting vertices </a:t>
            </a:r>
            <a:r>
              <a:rPr lang="en-CA" i="1" dirty="0" err="1" smtClean="0">
                <a:latin typeface="Times New Roman" pitchFamily="18" charset="0"/>
                <a:cs typeface="Times New Roman" pitchFamily="18" charset="0"/>
              </a:rPr>
              <a:t>i</a:t>
            </a:r>
            <a:r>
              <a:rPr lang="en-CA" dirty="0" smtClean="0"/>
              <a:t> and </a:t>
            </a:r>
            <a:r>
              <a:rPr lang="en-CA" i="1" dirty="0" smtClean="0">
                <a:latin typeface="Times New Roman" pitchFamily="18" charset="0"/>
                <a:cs typeface="Times New Roman" pitchFamily="18" charset="0"/>
              </a:rPr>
              <a:t>j</a:t>
            </a:r>
            <a:endParaRPr lang="en-CA" dirty="0" smtClean="0">
              <a:latin typeface="Times New Roman" pitchFamily="18" charset="0"/>
              <a:cs typeface="Times New Roman" pitchFamily="18" charset="0"/>
            </a:endParaRPr>
          </a:p>
          <a:p>
            <a:pPr lvl="1"/>
            <a:r>
              <a:rPr lang="en-CA" dirty="0" smtClean="0"/>
              <a:t>Note, this can be a directed graph; </a:t>
            </a:r>
            <a:r>
              <a:rPr lang="en-CA" i="1" dirty="0" smtClean="0"/>
              <a:t>i.e.</a:t>
            </a:r>
            <a:r>
              <a:rPr lang="en-CA" dirty="0" smtClean="0"/>
              <a:t>, it may be that</a:t>
            </a:r>
          </a:p>
          <a:p>
            <a:pPr lvl="1"/>
            <a:endParaRPr lang="en-CA" i="1" dirty="0" smtClean="0">
              <a:latin typeface="Times New Roman" pitchFamily="18" charset="0"/>
              <a:cs typeface="Times New Roman" pitchFamily="18" charset="0"/>
            </a:endParaRPr>
          </a:p>
          <a:p>
            <a:pPr>
              <a:buNone/>
            </a:pPr>
            <a:r>
              <a:rPr lang="en-CA" i="1" dirty="0" smtClean="0">
                <a:latin typeface="Times New Roman" pitchFamily="18" charset="0"/>
                <a:cs typeface="Times New Roman" pitchFamily="18" charset="0"/>
              </a:rPr>
              <a:t>	</a:t>
            </a:r>
            <a:r>
              <a:rPr lang="en-CA" dirty="0" smtClean="0"/>
              <a:t>In C++, we would define a two-dimensional array</a:t>
            </a:r>
          </a:p>
          <a:p>
            <a:pPr>
              <a:buNone/>
            </a:pPr>
            <a:r>
              <a:rPr lang="en-CA" i="1" dirty="0" smtClean="0">
                <a:latin typeface="Consolas" pitchFamily="49" charset="0"/>
                <a:cs typeface="Consolas" pitchFamily="49" charset="0"/>
              </a:rPr>
              <a:t>		</a:t>
            </a:r>
            <a:r>
              <a:rPr lang="en-CA" dirty="0" smtClean="0">
                <a:latin typeface="Consolas" pitchFamily="49" charset="0"/>
                <a:cs typeface="Consolas" pitchFamily="49" charset="0"/>
              </a:rPr>
              <a:t>double d[</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endParaRPr lang="en-CA" i="1" dirty="0" smtClean="0">
              <a:latin typeface="Consolas" pitchFamily="49" charset="0"/>
              <a:cs typeface="Consolas" pitchFamily="49" charset="0"/>
            </a:endParaRPr>
          </a:p>
        </p:txBody>
      </p:sp>
      <p:graphicFrame>
        <p:nvGraphicFramePr>
          <p:cNvPr id="8201" name="Object 6"/>
          <p:cNvGraphicFramePr>
            <a:graphicFrameLocks noChangeAspect="1"/>
          </p:cNvGraphicFramePr>
          <p:nvPr/>
        </p:nvGraphicFramePr>
        <p:xfrm>
          <a:off x="2447925" y="2049463"/>
          <a:ext cx="4589463" cy="1235075"/>
        </p:xfrm>
        <a:graphic>
          <a:graphicData uri="http://schemas.openxmlformats.org/presentationml/2006/ole">
            <mc:AlternateContent xmlns:mc="http://schemas.openxmlformats.org/markup-compatibility/2006">
              <mc:Choice xmlns:v="urn:schemas-microsoft-com:vml" Requires="v">
                <p:oleObj spid="_x0000_s44036" name="Equation" r:id="rId4" imgW="2400120" imgH="647640" progId="Equation.DSMT4">
                  <p:embed/>
                </p:oleObj>
              </mc:Choice>
              <mc:Fallback>
                <p:oleObj name="Equation" r:id="rId4" imgW="2400120" imgH="6476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925" y="2049463"/>
                        <a:ext cx="4589463"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6693685" y="3778250"/>
          <a:ext cx="1071563" cy="431800"/>
        </p:xfrm>
        <a:graphic>
          <a:graphicData uri="http://schemas.openxmlformats.org/presentationml/2006/ole">
            <mc:AlternateContent xmlns:mc="http://schemas.openxmlformats.org/markup-compatibility/2006">
              <mc:Choice xmlns:v="urn:schemas-microsoft-com:vml" Requires="v">
                <p:oleObj spid="_x0000_s44037" name="Equation" r:id="rId6" imgW="596880" imgH="241200" progId="Equation.DSMT4">
                  <p:embed/>
                </p:oleObj>
              </mc:Choice>
              <mc:Fallback>
                <p:oleObj name="Equation" r:id="rId6" imgW="596880" imgH="2412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3685" y="3778250"/>
                        <a:ext cx="10715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2, we find:</a:t>
            </a:r>
          </a:p>
          <a:p>
            <a:pPr lvl="1"/>
            <a:r>
              <a:rPr lang="en-CA" sz="2000" dirty="0" smtClean="0"/>
              <a:t>A path </a:t>
            </a:r>
            <a:r>
              <a:rPr lang="en-CA" sz="2000" dirty="0" smtClean="0">
                <a:latin typeface="Times New Roman" pitchFamily="18" charset="0"/>
                <a:cs typeface="Times New Roman" pitchFamily="18" charset="0"/>
              </a:rPr>
              <a:t>(3, 2, 7)</a:t>
            </a:r>
            <a:r>
              <a:rPr lang="en-CA" sz="2000" dirty="0" smtClean="0"/>
              <a:t> of length 14</a:t>
            </a:r>
            <a:endParaRPr lang="en-CA" sz="2000" baseline="-25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9029"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9032"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0" name="Object 4"/>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9033"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1"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9034" name="Equation" r:id="rId8" imgW="1701720" imgH="1485720" progId="Equation.DSMT4">
                  <p:embed/>
                </p:oleObj>
              </mc:Choice>
              <mc:Fallback>
                <p:oleObj name="Equation" r:id="rId8" imgW="17017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2436876"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340642"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8470485"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2, we find:</a:t>
            </a:r>
          </a:p>
          <a:p>
            <a:pPr lvl="1"/>
            <a:r>
              <a:rPr lang="en-CA" sz="2000" dirty="0" smtClean="0"/>
              <a:t>A path </a:t>
            </a:r>
            <a:r>
              <a:rPr lang="en-CA" sz="2000" dirty="0" smtClean="0">
                <a:latin typeface="Times New Roman" pitchFamily="18" charset="0"/>
                <a:cs typeface="Times New Roman" pitchFamily="18" charset="0"/>
              </a:rPr>
              <a:t>(3, 2, 7)</a:t>
            </a:r>
            <a:r>
              <a:rPr lang="en-CA" sz="2000" dirty="0" smtClean="0"/>
              <a:t> of length 14</a:t>
            </a:r>
            <a:endParaRPr lang="en-CA" dirty="0" smtClean="0"/>
          </a:p>
          <a:p>
            <a:pPr lvl="1"/>
            <a:endParaRPr lang="en-CA" dirty="0" smtClean="0"/>
          </a:p>
          <a:p>
            <a:pPr>
              <a:buNone/>
            </a:pPr>
            <a:r>
              <a:rPr lang="en-CA" dirty="0" smtClean="0"/>
              <a:t>	We update</a:t>
            </a:r>
          </a:p>
          <a:p>
            <a:pPr>
              <a:buNone/>
            </a:pPr>
            <a:r>
              <a:rPr lang="en-CA" dirty="0" smtClean="0"/>
              <a:t>		</a:t>
            </a: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3,7</a:t>
            </a:r>
            <a:r>
              <a:rPr lang="en-CA" dirty="0" smtClean="0">
                <a:latin typeface="Times New Roman" pitchFamily="18" charset="0"/>
                <a:cs typeface="Times New Roman" pitchFamily="18" charset="0"/>
              </a:rPr>
              <a:t> = 14</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3,7</a:t>
            </a:r>
            <a:r>
              <a:rPr lang="en-CA" dirty="0" smtClean="0">
                <a:latin typeface="Times New Roman" pitchFamily="18" charset="0"/>
                <a:cs typeface="Times New Roman" pitchFamily="18" charset="0"/>
              </a:rPr>
              <a:t> = 2</a:t>
            </a:r>
            <a:r>
              <a:rPr lang="en-CA" dirty="0" smtClean="0"/>
              <a:t> and </a:t>
            </a:r>
            <a:r>
              <a:rPr lang="en-CA" i="1" dirty="0" smtClean="0">
                <a:latin typeface="Times New Roman" pitchFamily="18" charset="0"/>
                <a:cs typeface="Times New Roman" pitchFamily="18" charset="0"/>
              </a:rPr>
              <a:t>c</a:t>
            </a:r>
            <a:r>
              <a:rPr lang="en-CA" baseline="-25000" dirty="0" smtClean="0">
                <a:latin typeface="Times New Roman" pitchFamily="18" charset="0"/>
                <a:cs typeface="Times New Roman" pitchFamily="18" charset="0"/>
              </a:rPr>
              <a:t>3,7</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T</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0053"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0054"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87313" y="4405313"/>
          <a:ext cx="2849562" cy="2452687"/>
        </p:xfrm>
        <a:graphic>
          <a:graphicData uri="http://schemas.openxmlformats.org/presentationml/2006/ole">
            <mc:AlternateContent xmlns:mc="http://schemas.openxmlformats.org/markup-compatibility/2006">
              <mc:Choice xmlns:v="urn:schemas-microsoft-com:vml" Requires="v">
                <p:oleObj spid="_x0000_s130055" name="Equation" r:id="rId8" imgW="1726920" imgH="1485720" progId="Equation.DSMT4">
                  <p:embed/>
                </p:oleObj>
              </mc:Choice>
              <mc:Fallback>
                <p:oleObj name="Equation" r:id="rId8" imgW="17269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4405313"/>
                        <a:ext cx="284956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2436876"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5340642"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8470485"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3, we find:</a:t>
            </a:r>
          </a:p>
          <a:p>
            <a:pPr lvl="1"/>
            <a:r>
              <a:rPr lang="en-CA" sz="2000" dirty="0" smtClean="0"/>
              <a:t>A path </a:t>
            </a:r>
            <a:r>
              <a:rPr lang="en-CA" sz="2000" dirty="0" smtClean="0">
                <a:latin typeface="Times New Roman" pitchFamily="18" charset="0"/>
                <a:cs typeface="Times New Roman" pitchFamily="18" charset="0"/>
              </a:rPr>
              <a:t>(7, 3, 2)</a:t>
            </a:r>
            <a:r>
              <a:rPr lang="en-CA" sz="2000" dirty="0" smtClean="0"/>
              <a:t> of length 19</a:t>
            </a:r>
          </a:p>
          <a:p>
            <a:pPr lvl="1"/>
            <a:r>
              <a:rPr lang="en-CA" sz="2000" dirty="0" smtClean="0"/>
              <a:t>A path </a:t>
            </a:r>
            <a:r>
              <a:rPr lang="en-CA" sz="2000" dirty="0" smtClean="0">
                <a:latin typeface="Times New Roman" pitchFamily="18" charset="0"/>
                <a:cs typeface="Times New Roman" pitchFamily="18" charset="0"/>
              </a:rPr>
              <a:t>(7, 3, 6)</a:t>
            </a:r>
            <a:r>
              <a:rPr lang="en-CA" sz="2000" dirty="0" smtClean="0"/>
              <a:t> of length 12</a:t>
            </a:r>
          </a:p>
          <a:p>
            <a:pPr lvl="1"/>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1077"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1078"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87313" y="4405313"/>
          <a:ext cx="2849562" cy="2452687"/>
        </p:xfrm>
        <a:graphic>
          <a:graphicData uri="http://schemas.openxmlformats.org/presentationml/2006/ole">
            <mc:AlternateContent xmlns:mc="http://schemas.openxmlformats.org/markup-compatibility/2006">
              <mc:Choice xmlns:v="urn:schemas-microsoft-com:vml" Requires="v">
                <p:oleObj spid="_x0000_s131079" name="Equation" r:id="rId8" imgW="1726920" imgH="1485720" progId="Equation.DSMT4">
                  <p:embed/>
                </p:oleObj>
              </mc:Choice>
              <mc:Fallback>
                <p:oleObj name="Equation" r:id="rId8" imgW="17269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4405313"/>
                        <a:ext cx="284956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623393"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2029944"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0404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2383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3, we find:</a:t>
            </a:r>
          </a:p>
          <a:p>
            <a:pPr lvl="1"/>
            <a:r>
              <a:rPr lang="en-CA" sz="2000" dirty="0" smtClean="0"/>
              <a:t>A path </a:t>
            </a:r>
            <a:r>
              <a:rPr lang="en-CA" sz="2000" dirty="0" smtClean="0">
                <a:latin typeface="Times New Roman" pitchFamily="18" charset="0"/>
                <a:cs typeface="Times New Roman" pitchFamily="18" charset="0"/>
              </a:rPr>
              <a:t>(7, 3, 2)</a:t>
            </a:r>
            <a:r>
              <a:rPr lang="en-CA" sz="2000" dirty="0" smtClean="0"/>
              <a:t> of length 19</a:t>
            </a:r>
          </a:p>
          <a:p>
            <a:pPr lvl="1"/>
            <a:r>
              <a:rPr lang="en-CA" sz="2000" dirty="0" smtClean="0"/>
              <a:t>A path </a:t>
            </a:r>
            <a:r>
              <a:rPr lang="en-CA" sz="2000" dirty="0" smtClean="0">
                <a:latin typeface="Times New Roman" pitchFamily="18" charset="0"/>
                <a:cs typeface="Times New Roman" pitchFamily="18" charset="0"/>
              </a:rPr>
              <a:t>(7, 3, 6)</a:t>
            </a:r>
            <a:r>
              <a:rPr lang="en-CA" sz="2000" dirty="0" smtClean="0"/>
              <a:t> of length 12</a:t>
            </a:r>
          </a:p>
          <a:p>
            <a:pPr lvl="1"/>
            <a:endParaRPr lang="en-CA" dirty="0" smtClean="0"/>
          </a:p>
          <a:p>
            <a:pPr>
              <a:buNone/>
            </a:pPr>
            <a:r>
              <a:rPr lang="en-CA" sz="2200" dirty="0" smtClean="0"/>
              <a:t>	</a:t>
            </a:r>
            <a:r>
              <a:rPr lang="en-CA" dirty="0" smtClean="0"/>
              <a:t>We update</a:t>
            </a:r>
          </a:p>
          <a:p>
            <a:pPr>
              <a:buNone/>
            </a:pPr>
            <a:r>
              <a:rPr lang="en-CA" dirty="0" smtClean="0"/>
              <a:t>		</a:t>
            </a: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7,2</a:t>
            </a:r>
            <a:r>
              <a:rPr lang="en-CA" dirty="0" smtClean="0">
                <a:latin typeface="Times New Roman" pitchFamily="18" charset="0"/>
                <a:cs typeface="Times New Roman" pitchFamily="18" charset="0"/>
              </a:rPr>
              <a:t> = 19</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7,2</a:t>
            </a:r>
            <a:r>
              <a:rPr lang="en-CA" dirty="0" smtClean="0">
                <a:latin typeface="Times New Roman" pitchFamily="18" charset="0"/>
                <a:cs typeface="Times New Roman" pitchFamily="18" charset="0"/>
              </a:rPr>
              <a:t> = 3</a:t>
            </a:r>
            <a:r>
              <a:rPr lang="en-CA" dirty="0" smtClean="0"/>
              <a:t> and </a:t>
            </a:r>
            <a:r>
              <a:rPr lang="en-CA" i="1" dirty="0" smtClean="0">
                <a:latin typeface="Times New Roman" pitchFamily="18" charset="0"/>
                <a:cs typeface="Times New Roman" pitchFamily="18" charset="0"/>
              </a:rPr>
              <a:t>c</a:t>
            </a:r>
            <a:r>
              <a:rPr lang="en-CA" baseline="-25000" dirty="0" smtClean="0">
                <a:latin typeface="Times New Roman" pitchFamily="18" charset="0"/>
                <a:cs typeface="Times New Roman" pitchFamily="18" charset="0"/>
              </a:rPr>
              <a:t>7,2</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T</a:t>
            </a:r>
          </a:p>
          <a:p>
            <a:pPr>
              <a:buNone/>
            </a:pPr>
            <a:r>
              <a:rPr lang="en-CA" dirty="0" smtClean="0"/>
              <a:t>		</a:t>
            </a: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7,6</a:t>
            </a:r>
            <a:r>
              <a:rPr lang="en-CA" dirty="0" smtClean="0">
                <a:latin typeface="Times New Roman" pitchFamily="18" charset="0"/>
                <a:cs typeface="Times New Roman" pitchFamily="18" charset="0"/>
              </a:rPr>
              <a:t> = 12</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7,6</a:t>
            </a:r>
            <a:r>
              <a:rPr lang="en-CA" dirty="0" smtClean="0">
                <a:latin typeface="Times New Roman" pitchFamily="18" charset="0"/>
                <a:cs typeface="Times New Roman" pitchFamily="18" charset="0"/>
              </a:rPr>
              <a:t> = 3</a:t>
            </a:r>
            <a:r>
              <a:rPr lang="en-CA" dirty="0" smtClean="0"/>
              <a:t> and </a:t>
            </a:r>
            <a:r>
              <a:rPr lang="en-CA" i="1" dirty="0" smtClean="0">
                <a:latin typeface="Times New Roman" pitchFamily="18" charset="0"/>
                <a:cs typeface="Times New Roman" pitchFamily="18" charset="0"/>
              </a:rPr>
              <a:t>c</a:t>
            </a:r>
            <a:r>
              <a:rPr lang="en-CA" baseline="-25000" dirty="0" smtClean="0">
                <a:latin typeface="Times New Roman" pitchFamily="18" charset="0"/>
                <a:cs typeface="Times New Roman" pitchFamily="18" charset="0"/>
              </a:rPr>
              <a:t>7,6</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T</a:t>
            </a:r>
          </a:p>
          <a:p>
            <a:pPr>
              <a:buNone/>
            </a:pPr>
            <a:endParaRPr lang="en-CA" i="1"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2101"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2102"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2103"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623393"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2029944"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0404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2383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4, there are no paths out</a:t>
            </a:r>
            <a:br>
              <a:rPr lang="en-CA" dirty="0" smtClean="0"/>
            </a:br>
            <a:r>
              <a:rPr lang="en-CA" dirty="0" smtClean="0"/>
              <a:t>of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so we are finished</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3125"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3126"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3127"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5, there is one incoming</a:t>
            </a:r>
            <a:br>
              <a:rPr lang="en-CA" dirty="0" smtClean="0"/>
            </a:br>
            <a:r>
              <a:rPr lang="en-CA" dirty="0" smtClean="0"/>
              <a:t>edge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and it doesn’t</a:t>
            </a:r>
            <a:br>
              <a:rPr lang="en-CA" dirty="0" smtClean="0"/>
            </a:br>
            <a:r>
              <a:rPr lang="en-CA" dirty="0" smtClean="0"/>
              <a:t>make any paths out of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r>
            <a:br>
              <a:rPr lang="en-CA" dirty="0" smtClean="0"/>
            </a:br>
            <a:r>
              <a:rPr lang="en-CA" dirty="0" smtClean="0"/>
              <a:t>any shorter...</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4149"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4150"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4151"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6, we find:</a:t>
            </a:r>
          </a:p>
          <a:p>
            <a:pPr lvl="1"/>
            <a:r>
              <a:rPr lang="en-CA" sz="2000" dirty="0" smtClean="0"/>
              <a:t>A path </a:t>
            </a:r>
            <a:r>
              <a:rPr lang="en-CA" sz="2000" dirty="0" smtClean="0">
                <a:latin typeface="Times New Roman" pitchFamily="18" charset="0"/>
                <a:cs typeface="Times New Roman" pitchFamily="18" charset="0"/>
              </a:rPr>
              <a:t>(1, 6, 2)</a:t>
            </a:r>
            <a:r>
              <a:rPr lang="en-CA" sz="2000" dirty="0" smtClean="0"/>
              <a:t> of length 6</a:t>
            </a:r>
          </a:p>
          <a:p>
            <a:pPr lvl="1"/>
            <a:r>
              <a:rPr lang="en-CA" sz="2000" dirty="0" smtClean="0"/>
              <a:t>A path </a:t>
            </a:r>
            <a:r>
              <a:rPr lang="en-CA" sz="2000" dirty="0" smtClean="0">
                <a:latin typeface="Times New Roman" pitchFamily="18" charset="0"/>
                <a:cs typeface="Times New Roman" pitchFamily="18" charset="0"/>
              </a:rPr>
              <a:t>(1, 6, 4)</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(1, 6, 7)</a:t>
            </a:r>
            <a:r>
              <a:rPr lang="en-CA" sz="2000" dirty="0" smtClean="0"/>
              <a:t> of length 4</a:t>
            </a:r>
          </a:p>
          <a:p>
            <a:pPr lvl="1"/>
            <a:r>
              <a:rPr lang="en-CA" sz="2000" dirty="0" smtClean="0"/>
              <a:t>A path </a:t>
            </a:r>
            <a:r>
              <a:rPr lang="en-CA" sz="2000" dirty="0" smtClean="0">
                <a:latin typeface="Times New Roman" pitchFamily="18" charset="0"/>
                <a:cs typeface="Times New Roman" pitchFamily="18" charset="0"/>
              </a:rPr>
              <a:t>(3, 6, 2)</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(3, 6, 7)</a:t>
            </a:r>
            <a:r>
              <a:rPr lang="en-CA" sz="2000" dirty="0" smtClean="0"/>
              <a:t> of length 5</a:t>
            </a:r>
          </a:p>
          <a:p>
            <a:pPr lvl="1"/>
            <a:r>
              <a:rPr lang="en-CA" sz="2000" dirty="0" smtClean="0"/>
              <a:t>A path </a:t>
            </a:r>
            <a:r>
              <a:rPr lang="en-CA" sz="2000" dirty="0" smtClean="0">
                <a:latin typeface="Times New Roman" pitchFamily="18" charset="0"/>
                <a:cs typeface="Times New Roman" pitchFamily="18" charset="0"/>
              </a:rPr>
              <a:t>(7, 3, 6, 2)</a:t>
            </a:r>
            <a:r>
              <a:rPr lang="en-CA" sz="2000" dirty="0" smtClean="0"/>
              <a:t> of length 17</a:t>
            </a:r>
          </a:p>
          <a:p>
            <a:pPr lvl="1"/>
            <a:endParaRPr lang="en-CA" sz="2000"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5173"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5174"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5175"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588224"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7544"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97387"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10000"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1251249"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295691"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356866"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2461992"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327249"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8472155"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67544"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597387"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10000"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50269"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315526"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460432"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6, we find:</a:t>
            </a:r>
          </a:p>
          <a:p>
            <a:pPr lvl="1"/>
            <a:r>
              <a:rPr lang="en-CA" sz="2000" dirty="0" smtClean="0"/>
              <a:t>A path </a:t>
            </a:r>
            <a:r>
              <a:rPr lang="en-CA" sz="2000" dirty="0" smtClean="0">
                <a:latin typeface="Times New Roman" pitchFamily="18" charset="0"/>
                <a:cs typeface="Times New Roman" pitchFamily="18" charset="0"/>
              </a:rPr>
              <a:t>(1, 6, 2)</a:t>
            </a:r>
            <a:r>
              <a:rPr lang="en-CA" sz="2000" dirty="0" smtClean="0"/>
              <a:t> of length 6</a:t>
            </a:r>
          </a:p>
          <a:p>
            <a:pPr lvl="1"/>
            <a:r>
              <a:rPr lang="en-CA" sz="2000" dirty="0" smtClean="0"/>
              <a:t>A path </a:t>
            </a:r>
            <a:r>
              <a:rPr lang="en-CA" sz="2000" dirty="0" smtClean="0">
                <a:latin typeface="Times New Roman" pitchFamily="18" charset="0"/>
                <a:cs typeface="Times New Roman" pitchFamily="18" charset="0"/>
              </a:rPr>
              <a:t>(1, 6, 4)</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(1, 6, 7)</a:t>
            </a:r>
            <a:r>
              <a:rPr lang="en-CA" sz="2000" dirty="0" smtClean="0"/>
              <a:t> of length 4</a:t>
            </a:r>
          </a:p>
          <a:p>
            <a:pPr lvl="1"/>
            <a:r>
              <a:rPr lang="en-CA" sz="2000" dirty="0" smtClean="0"/>
              <a:t>A path </a:t>
            </a:r>
            <a:r>
              <a:rPr lang="en-CA" sz="2000" dirty="0" smtClean="0">
                <a:latin typeface="Times New Roman" pitchFamily="18" charset="0"/>
                <a:cs typeface="Times New Roman" pitchFamily="18" charset="0"/>
              </a:rPr>
              <a:t>(3, 6, 2)</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(3, 6, 7)</a:t>
            </a:r>
            <a:r>
              <a:rPr lang="en-CA" sz="2000" dirty="0" smtClean="0"/>
              <a:t> of length 5</a:t>
            </a:r>
          </a:p>
          <a:p>
            <a:pPr lvl="1"/>
            <a:r>
              <a:rPr lang="en-CA" sz="2000" dirty="0" smtClean="0"/>
              <a:t>A path </a:t>
            </a:r>
            <a:r>
              <a:rPr lang="en-CA" sz="2000" dirty="0" smtClean="0">
                <a:latin typeface="Times New Roman" pitchFamily="18" charset="0"/>
                <a:cs typeface="Times New Roman" pitchFamily="18" charset="0"/>
              </a:rPr>
              <a:t>(7, 3, 6, 2)</a:t>
            </a:r>
            <a:r>
              <a:rPr lang="en-CA" sz="2000" dirty="0" smtClean="0"/>
              <a:t> of length 17</a:t>
            </a:r>
          </a:p>
          <a:p>
            <a:pPr lvl="1"/>
            <a:endParaRPr lang="en-CA" sz="2000"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6197"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6198"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6199"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588224"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7544"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97387"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10000"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1251249"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295691"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356866"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2461992"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327249"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8472155"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67544"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597387"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10000"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50269"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315526"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460432"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7, we find:</a:t>
            </a:r>
          </a:p>
          <a:p>
            <a:pPr lvl="1"/>
            <a:r>
              <a:rPr lang="en-CA" sz="2000" dirty="0" smtClean="0"/>
              <a:t>A path </a:t>
            </a:r>
            <a:r>
              <a:rPr lang="en-CA" sz="2000" dirty="0" smtClean="0">
                <a:latin typeface="Times New Roman" pitchFamily="18" charset="0"/>
                <a:cs typeface="Times New Roman" pitchFamily="18" charset="0"/>
              </a:rPr>
              <a:t>(2, 7, 3)</a:t>
            </a:r>
            <a:r>
              <a:rPr lang="en-CA" sz="2000" dirty="0" smtClean="0"/>
              <a:t> of length 15</a:t>
            </a:r>
          </a:p>
          <a:p>
            <a:pPr lvl="1"/>
            <a:r>
              <a:rPr lang="en-CA" sz="2000" dirty="0" smtClean="0"/>
              <a:t>A path </a:t>
            </a:r>
            <a:r>
              <a:rPr lang="en-CA" sz="2000" dirty="0" smtClean="0">
                <a:latin typeface="Times New Roman" pitchFamily="18" charset="0"/>
                <a:cs typeface="Times New Roman" pitchFamily="18" charset="0"/>
              </a:rPr>
              <a:t>(2, 7, 6)</a:t>
            </a:r>
            <a:r>
              <a:rPr lang="en-CA" sz="2000" dirty="0" smtClean="0"/>
              <a:t> of length 17</a:t>
            </a:r>
          </a:p>
          <a:p>
            <a:pPr lvl="1"/>
            <a:r>
              <a:rPr lang="en-CA" sz="2000" dirty="0" smtClean="0"/>
              <a:t>A path </a:t>
            </a:r>
            <a:r>
              <a:rPr lang="en-CA" sz="2000" dirty="0" smtClean="0">
                <a:latin typeface="Times New Roman" pitchFamily="18" charset="0"/>
                <a:cs typeface="Times New Roman" pitchFamily="18" charset="0"/>
              </a:rPr>
              <a:t>(6, 7, 3)</a:t>
            </a:r>
            <a:r>
              <a:rPr lang="en-CA" sz="2000" dirty="0" smtClean="0"/>
              <a:t> of length 13</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7221"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7222"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7223"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912985"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60767"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020272"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923038" y="471342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3959097"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996826"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076836"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004048"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113785"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Finally, at step 7, we find:</a:t>
            </a:r>
          </a:p>
          <a:p>
            <a:pPr lvl="1"/>
            <a:r>
              <a:rPr lang="en-CA" sz="2000" dirty="0" smtClean="0"/>
              <a:t>A path </a:t>
            </a:r>
            <a:r>
              <a:rPr lang="en-CA" sz="2000" dirty="0" smtClean="0">
                <a:latin typeface="Times New Roman" pitchFamily="18" charset="0"/>
                <a:cs typeface="Times New Roman" pitchFamily="18" charset="0"/>
              </a:rPr>
              <a:t>(2, 7, 3)</a:t>
            </a:r>
            <a:r>
              <a:rPr lang="en-CA" sz="2000" dirty="0" smtClean="0"/>
              <a:t> of length 15</a:t>
            </a:r>
          </a:p>
          <a:p>
            <a:pPr lvl="1"/>
            <a:r>
              <a:rPr lang="en-CA" sz="2000" dirty="0" smtClean="0"/>
              <a:t>A path </a:t>
            </a:r>
            <a:r>
              <a:rPr lang="en-CA" sz="2000" dirty="0" smtClean="0">
                <a:latin typeface="Times New Roman" pitchFamily="18" charset="0"/>
                <a:cs typeface="Times New Roman" pitchFamily="18" charset="0"/>
              </a:rPr>
              <a:t>(2, 7, 6)</a:t>
            </a:r>
            <a:r>
              <a:rPr lang="en-CA" sz="2000" dirty="0" smtClean="0"/>
              <a:t> of length 17</a:t>
            </a:r>
          </a:p>
          <a:p>
            <a:pPr lvl="1"/>
            <a:r>
              <a:rPr lang="en-CA" sz="2000" dirty="0" smtClean="0"/>
              <a:t>A path </a:t>
            </a:r>
            <a:r>
              <a:rPr lang="en-CA" sz="2000" dirty="0" smtClean="0">
                <a:latin typeface="Times New Roman" pitchFamily="18" charset="0"/>
                <a:cs typeface="Times New Roman" pitchFamily="18" charset="0"/>
              </a:rPr>
              <a:t>(6, 7, 3)</a:t>
            </a:r>
            <a:r>
              <a:rPr lang="en-CA" sz="2000" dirty="0" smtClean="0"/>
              <a:t> of length 13</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8245"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8246"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8247"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912985"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60767"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020272"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923038" y="471342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3959097"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996826"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065113"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004048"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113785"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Consider this graph of seven vertices</a:t>
            </a:r>
          </a:p>
          <a:p>
            <a:pPr lvl="1"/>
            <a:r>
              <a:rPr lang="en-CA" dirty="0" smtClean="0"/>
              <a:t>The edges defining the values         and        are highlighted</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11" name="Object 6"/>
          <p:cNvGraphicFramePr>
            <a:graphicFrameLocks noChangeAspect="1"/>
          </p:cNvGraphicFramePr>
          <p:nvPr/>
        </p:nvGraphicFramePr>
        <p:xfrm>
          <a:off x="4405313" y="1927225"/>
          <a:ext cx="455612" cy="454025"/>
        </p:xfrm>
        <a:graphic>
          <a:graphicData uri="http://schemas.openxmlformats.org/presentationml/2006/ole">
            <mc:AlternateContent xmlns:mc="http://schemas.openxmlformats.org/markup-compatibility/2006">
              <mc:Choice xmlns:v="urn:schemas-microsoft-com:vml" Requires="v">
                <p:oleObj spid="_x0000_s8206" name="Equation" r:id="rId4" imgW="241200" imgH="241200" progId="Equation.DSMT4">
                  <p:embed/>
                </p:oleObj>
              </mc:Choice>
              <mc:Fallback>
                <p:oleObj name="Equation" r:id="rId4" imgW="241200" imgH="2412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313" y="1927225"/>
                        <a:ext cx="45561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04" name="Picture 12" descr="C:\Users\dwharder\Desktop\k1.png"/>
          <p:cNvPicPr>
            <a:picLocks noChangeAspect="1" noChangeArrowheads="1"/>
          </p:cNvPicPr>
          <p:nvPr/>
        </p:nvPicPr>
        <p:blipFill>
          <a:blip r:embed="rId6" cstate="print"/>
          <a:srcRect/>
          <a:stretch>
            <a:fillRect/>
          </a:stretch>
        </p:blipFill>
        <p:spPr bwMode="auto">
          <a:xfrm>
            <a:off x="2771800" y="2708920"/>
            <a:ext cx="3600450" cy="3457575"/>
          </a:xfrm>
          <a:prstGeom prst="rect">
            <a:avLst/>
          </a:prstGeom>
          <a:noFill/>
        </p:spPr>
      </p:pic>
      <p:graphicFrame>
        <p:nvGraphicFramePr>
          <p:cNvPr id="14" name="Object 6"/>
          <p:cNvGraphicFramePr>
            <a:graphicFrameLocks noChangeAspect="1"/>
          </p:cNvGraphicFramePr>
          <p:nvPr/>
        </p:nvGraphicFramePr>
        <p:xfrm>
          <a:off x="5311775" y="1927225"/>
          <a:ext cx="458788" cy="454025"/>
        </p:xfrm>
        <a:graphic>
          <a:graphicData uri="http://schemas.openxmlformats.org/presentationml/2006/ole">
            <mc:AlternateContent xmlns:mc="http://schemas.openxmlformats.org/markup-compatibility/2006">
              <mc:Choice xmlns:v="urn:schemas-microsoft-com:vml" Requires="v">
                <p:oleObj spid="_x0000_s8207" name="Equation" r:id="rId7" imgW="241200" imgH="241200" progId="Equation.DSMT4">
                  <p:embed/>
                </p:oleObj>
              </mc:Choice>
              <mc:Fallback>
                <p:oleObj name="Equation" r:id="rId7" imgW="241200" imgH="2412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1775" y="1927225"/>
                        <a:ext cx="45878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Note that:</a:t>
            </a:r>
          </a:p>
          <a:p>
            <a:pPr lvl="1"/>
            <a:r>
              <a:rPr lang="en-CA" sz="2000" dirty="0" smtClean="0"/>
              <a:t>From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1</a:t>
            </a:r>
            <a:r>
              <a:rPr lang="en-CA" sz="2000" dirty="0" smtClean="0"/>
              <a:t> we can go anywhere</a:t>
            </a:r>
          </a:p>
          <a:p>
            <a:pPr lvl="1"/>
            <a:r>
              <a:rPr lang="en-CA" sz="2000" dirty="0" smtClean="0"/>
              <a:t>From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5</a:t>
            </a:r>
            <a:r>
              <a:rPr lang="en-CA" sz="2000" dirty="0" smtClean="0"/>
              <a:t> we can go anywhere but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1</a:t>
            </a:r>
            <a:endParaRPr lang="en-CA" sz="2000" dirty="0" smtClean="0"/>
          </a:p>
          <a:p>
            <a:pPr lvl="1"/>
            <a:r>
              <a:rPr lang="en-CA" sz="2000" dirty="0" smtClean="0"/>
              <a:t>We go between any of the vertices</a:t>
            </a:r>
            <a:br>
              <a:rPr lang="en-CA" sz="2000" dirty="0" smtClean="0"/>
            </a:br>
            <a:r>
              <a:rPr lang="en-CA" sz="2000" dirty="0" smtClean="0"/>
              <a:t>in the set </a:t>
            </a:r>
            <a:r>
              <a:rPr lang="en-CA" sz="2000" dirty="0" smtClean="0">
                <a:latin typeface="Times New Roman" pitchFamily="18" charset="0"/>
                <a:cs typeface="Times New Roman" pitchFamily="18" charset="0"/>
              </a:rPr>
              <a:t>{</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2</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3</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6</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7</a:t>
            </a:r>
            <a:r>
              <a:rPr lang="en-CA" sz="2000" dirty="0" smtClean="0">
                <a:latin typeface="Times New Roman" pitchFamily="18" charset="0"/>
                <a:cs typeface="Times New Roman" pitchFamily="18" charset="0"/>
              </a:rPr>
              <a:t>}</a:t>
            </a:r>
          </a:p>
          <a:p>
            <a:pPr lvl="1"/>
            <a:r>
              <a:rPr lang="en-CA" sz="2000" dirty="0" smtClean="0"/>
              <a:t>We can’t go anywhere from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4</a:t>
            </a:r>
            <a:endParaRPr lang="en-CA" sz="2000"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41317"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41318"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41319"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We could reinterpret this graph as follows:</a:t>
            </a:r>
          </a:p>
          <a:p>
            <a:pPr lvl="1"/>
            <a:r>
              <a:rPr lang="en-CA" dirty="0" smtClean="0"/>
              <a:t>Vertices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6</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7</a:t>
            </a:r>
            <a:r>
              <a:rPr lang="en-CA" dirty="0" smtClean="0">
                <a:latin typeface="Times New Roman" pitchFamily="18" charset="0"/>
                <a:cs typeface="Times New Roman" pitchFamily="18" charset="0"/>
              </a:rPr>
              <a:t>}</a:t>
            </a:r>
            <a:r>
              <a:rPr lang="en-CA" dirty="0" smtClean="0"/>
              <a:t> form a </a:t>
            </a:r>
            <a:r>
              <a:rPr lang="en-CA" i="1" dirty="0" smtClean="0"/>
              <a:t>strongly connected </a:t>
            </a:r>
            <a:r>
              <a:rPr lang="en-CA" dirty="0" err="1" smtClean="0"/>
              <a:t>subgraph</a:t>
            </a:r>
            <a:endParaRPr lang="en-CA" dirty="0" smtClean="0"/>
          </a:p>
          <a:p>
            <a:pPr lvl="1"/>
            <a:r>
              <a:rPr lang="en-CA" dirty="0" smtClean="0"/>
              <a:t>You can get from any one</a:t>
            </a:r>
            <a:br>
              <a:rPr lang="en-CA" dirty="0" smtClean="0"/>
            </a:br>
            <a:r>
              <a:rPr lang="en-CA" dirty="0" smtClean="0"/>
              <a:t>vertex to any other</a:t>
            </a:r>
          </a:p>
          <a:p>
            <a:pPr lvl="1"/>
            <a:r>
              <a:rPr lang="en-CA" dirty="0" smtClean="0"/>
              <a:t>With the transitive closure graph,</a:t>
            </a:r>
            <a:br>
              <a:rPr lang="en-CA" dirty="0" smtClean="0"/>
            </a:br>
            <a:r>
              <a:rPr lang="en-CA" dirty="0" smtClean="0"/>
              <a:t>it is much faster finding such</a:t>
            </a:r>
            <a:br>
              <a:rPr lang="en-CA" dirty="0" smtClean="0"/>
            </a:br>
            <a:r>
              <a:rPr lang="en-CA" dirty="0" smtClean="0"/>
              <a:t>strongly connected components</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0" name="Picture 1" descr="C:\Users\dwharder\Desktop\k1.png"/>
          <p:cNvPicPr>
            <a:picLocks noChangeAspect="1" noChangeArrowheads="1"/>
          </p:cNvPicPr>
          <p:nvPr/>
        </p:nvPicPr>
        <p:blipFill>
          <a:blip r:embed="rId3" cstate="print"/>
          <a:stretch>
            <a:fillRect/>
          </a:stretch>
        </p:blipFill>
        <p:spPr bwMode="auto">
          <a:xfrm>
            <a:off x="4572000" y="2364245"/>
            <a:ext cx="4536504" cy="4449131"/>
          </a:xfrm>
          <a:prstGeom prst="rect">
            <a:avLst/>
          </a:prstGeom>
          <a:noFill/>
        </p:spPr>
      </p:pic>
      <p:graphicFrame>
        <p:nvGraphicFramePr>
          <p:cNvPr id="142341" name="Object 5"/>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42342" name="Equation" r:id="rId4" imgW="1714320" imgH="1485720" progId="Equation.DSMT4">
                  <p:embed/>
                </p:oleObj>
              </mc:Choice>
              <mc:Fallback>
                <p:oleObj name="Equation" r:id="rId4" imgW="1714320" imgH="1485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sz="3200" smtClean="0">
                <a:latin typeface="Arial" charset="0"/>
                <a:cs typeface="Arial" charset="0"/>
              </a:rPr>
              <a:t>Summary</a:t>
            </a:r>
            <a:endParaRPr lang="en-US" sz="4000" smtClean="0">
              <a:latin typeface="Arial" charset="0"/>
              <a:cs typeface="Arial" charset="0"/>
            </a:endParaRPr>
          </a:p>
        </p:txBody>
      </p:sp>
      <p:sp>
        <p:nvSpPr>
          <p:cNvPr id="19459"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This topic:</a:t>
            </a:r>
          </a:p>
          <a:p>
            <a:pPr lvl="1"/>
            <a:r>
              <a:rPr lang="en-US" dirty="0" smtClean="0">
                <a:latin typeface="Arial" charset="0"/>
                <a:cs typeface="Arial" charset="0"/>
              </a:rPr>
              <a:t>The concept of all-pairs shortest paths</a:t>
            </a:r>
          </a:p>
          <a:p>
            <a:pPr lvl="1"/>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p>
          <a:p>
            <a:pPr lvl="1"/>
            <a:r>
              <a:rPr lang="en-US" dirty="0" smtClean="0">
                <a:latin typeface="Arial" charset="0"/>
                <a:cs typeface="Arial" charset="0"/>
              </a:rPr>
              <a:t>Finding the shortest paths</a:t>
            </a:r>
          </a:p>
          <a:p>
            <a:pPr lvl="1"/>
            <a:r>
              <a:rPr lang="en-US" dirty="0" smtClean="0">
                <a:latin typeface="Arial" charset="0"/>
                <a:cs typeface="Arial" charset="0"/>
              </a:rPr>
              <a:t>Finding the transitive closure</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t>
            </a:r>
            <a:r>
              <a:rPr lang="en-US" sz="1400" dirty="0" err="1" smtClean="0">
                <a:latin typeface="Arial" charset="0"/>
                <a:cs typeface="Arial" charset="0"/>
              </a:rPr>
              <a:t>Rivest</a:t>
            </a:r>
            <a:r>
              <a:rPr lang="en-US" sz="1400" dirty="0" smtClean="0">
                <a:latin typeface="Arial" charset="0"/>
                <a:cs typeface="Arial" charset="0"/>
              </a:rPr>
              <a:t> and Stein,</a:t>
            </a:r>
            <a:br>
              <a:rPr lang="en-US" sz="1400" dirty="0" smtClean="0">
                <a:latin typeface="Arial" charset="0"/>
                <a:cs typeface="Arial" charset="0"/>
              </a:rPr>
            </a:br>
            <a:r>
              <a:rPr lang="en-US" sz="1400" i="1" dirty="0" smtClean="0">
                <a:latin typeface="Arial" charset="0"/>
                <a:cs typeface="Arial" charset="0"/>
              </a:rPr>
              <a:t>Introduction to Algorithms</a:t>
            </a:r>
            <a:r>
              <a:rPr lang="en-US" sz="1400" dirty="0" smtClean="0">
                <a:latin typeface="Arial" charset="0"/>
                <a:cs typeface="Arial" charset="0"/>
              </a:rPr>
              <a:t>, The MIT Press, 2001, §25.2, pp.629-35.</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Mark A. Weiss,</a:t>
            </a:r>
            <a:br>
              <a:rPr lang="en-US" sz="1400" dirty="0" smtClean="0">
                <a:latin typeface="Arial" charset="0"/>
                <a:cs typeface="Arial" charset="0"/>
              </a:rPr>
            </a:br>
            <a:r>
              <a:rPr lang="en-US" sz="1400" i="1" dirty="0" smtClean="0">
                <a:latin typeface="Arial" charset="0"/>
                <a:cs typeface="Arial" charset="0"/>
              </a:rPr>
              <a:t>Data Structures and Algorithm Analysis in C++</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2006, Ch.?, p.?.</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Joh</a:t>
            </a:r>
            <a:r>
              <a:rPr lang="en-US" sz="1400" dirty="0" smtClean="0">
                <a:latin typeface="Arial" charset="0"/>
                <a:cs typeface="Arial" charset="0"/>
              </a:rPr>
              <a:t> Kleinberg and Eva </a:t>
            </a:r>
            <a:r>
              <a:rPr lang="en-US" sz="1400" dirty="0" err="1" smtClean="0">
                <a:latin typeface="Arial" charset="0"/>
                <a:cs typeface="Arial" charset="0"/>
              </a:rPr>
              <a:t>Tardos</a:t>
            </a:r>
            <a:r>
              <a:rPr lang="en-US" sz="1400" dirty="0" smtClean="0">
                <a:latin typeface="Arial" charset="0"/>
                <a:cs typeface="Arial" charset="0"/>
              </a:rPr>
              <a:t>,</a:t>
            </a:r>
          </a:p>
          <a:p>
            <a:pPr marL="533400" indent="-533400">
              <a:buFontTx/>
              <a:buNone/>
              <a:defRPr/>
            </a:pPr>
            <a:r>
              <a:rPr lang="en-US" sz="1400" dirty="0" smtClean="0">
                <a:latin typeface="Arial" charset="0"/>
                <a:cs typeface="Arial" charset="0"/>
              </a:rPr>
              <a:t>	</a:t>
            </a:r>
            <a:r>
              <a:rPr lang="en-US" sz="1400" i="1" dirty="0" smtClean="0">
                <a:latin typeface="Arial" charset="0"/>
                <a:cs typeface="Arial" charset="0"/>
              </a:rPr>
              <a:t>Algorithm Design</a:t>
            </a:r>
            <a:r>
              <a:rPr lang="en-US" sz="1400" dirty="0" smtClean="0">
                <a:latin typeface="Arial" charset="0"/>
                <a:cs typeface="Arial" charset="0"/>
              </a:rPr>
              <a:t>, Pearson, 2006.</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Elliot B. </a:t>
            </a:r>
            <a:r>
              <a:rPr lang="en-US" sz="1400" dirty="0" err="1" smtClean="0">
                <a:latin typeface="Arial" charset="0"/>
                <a:cs typeface="Arial" charset="0"/>
              </a:rPr>
              <a:t>Koffman</a:t>
            </a:r>
            <a:r>
              <a:rPr lang="en-US" sz="1400" dirty="0" smtClean="0">
                <a:latin typeface="Arial" charset="0"/>
                <a:cs typeface="Arial" charset="0"/>
              </a:rPr>
              <a:t> and Paul A.T. Wolfgang,</a:t>
            </a:r>
          </a:p>
          <a:p>
            <a:pPr marL="533400" indent="-533400">
              <a:buFontTx/>
              <a:buNone/>
              <a:defRPr/>
            </a:pPr>
            <a:r>
              <a:rPr lang="en-US" sz="1400" dirty="0" smtClean="0">
                <a:latin typeface="Arial" charset="0"/>
                <a:cs typeface="Arial" charset="0"/>
              </a:rPr>
              <a:t>	</a:t>
            </a:r>
            <a:r>
              <a:rPr lang="en-US" sz="1400" i="1" dirty="0" smtClean="0">
                <a:latin typeface="Arial" charset="0"/>
                <a:cs typeface="Arial" charset="0"/>
              </a:rPr>
              <a:t>Objects, Abstractions, Data Structures and Design using C++</a:t>
            </a:r>
            <a:r>
              <a:rPr lang="en-US" sz="1400" dirty="0" smtClean="0">
                <a:latin typeface="Arial" charset="0"/>
                <a:cs typeface="Arial" charset="0"/>
              </a:rPr>
              <a:t>, Wiley, 2006.</a:t>
            </a:r>
          </a:p>
          <a:p>
            <a:pPr marL="533400" indent="-533400">
              <a:buFontTx/>
              <a:buNone/>
              <a:defRPr/>
            </a:pPr>
            <a:endParaRPr lang="en-US" sz="16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Suppose now, we want to see whether or not the path going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i="1" dirty="0" smtClean="0"/>
              <a:t> </a:t>
            </a:r>
            <a:r>
              <a:rPr lang="en-CA" dirty="0" smtClean="0"/>
              <a:t>is shorter than a direct edge?</a:t>
            </a:r>
          </a:p>
          <a:p>
            <a:pPr lvl="1"/>
            <a:r>
              <a:rPr lang="en-CA" dirty="0" smtClean="0"/>
              <a:t>Is                          ?</a:t>
            </a:r>
          </a:p>
          <a:p>
            <a:pPr lvl="1">
              <a:lnSpc>
                <a:spcPct val="150000"/>
              </a:lnSpc>
            </a:pPr>
            <a:r>
              <a:rPr lang="en-CA" dirty="0" smtClean="0"/>
              <a:t>Is                          ?  </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4" cstate="print"/>
          <a:srcRect/>
          <a:stretch>
            <a:fillRect/>
          </a:stretch>
        </p:blipFill>
        <p:spPr bwMode="auto">
          <a:xfrm>
            <a:off x="2771800" y="2708920"/>
            <a:ext cx="3600450" cy="3457575"/>
          </a:xfrm>
          <a:prstGeom prst="rect">
            <a:avLst/>
          </a:prstGeom>
          <a:noFill/>
        </p:spPr>
      </p:pic>
      <p:graphicFrame>
        <p:nvGraphicFramePr>
          <p:cNvPr id="43013" name="Object 10"/>
          <p:cNvGraphicFramePr>
            <a:graphicFrameLocks noChangeAspect="1"/>
          </p:cNvGraphicFramePr>
          <p:nvPr/>
        </p:nvGraphicFramePr>
        <p:xfrm>
          <a:off x="1493838" y="2238375"/>
          <a:ext cx="1639887" cy="430213"/>
        </p:xfrm>
        <a:graphic>
          <a:graphicData uri="http://schemas.openxmlformats.org/presentationml/2006/ole">
            <mc:AlternateContent xmlns:mc="http://schemas.openxmlformats.org/markup-compatibility/2006">
              <mc:Choice xmlns:v="urn:schemas-microsoft-com:vml" Requires="v">
                <p:oleObj spid="_x0000_s43015" name="Equation" r:id="rId5" imgW="914400" imgH="241200" progId="Equation.DSMT4">
                  <p:embed/>
                </p:oleObj>
              </mc:Choice>
              <mc:Fallback>
                <p:oleObj name="Equation" r:id="rId5" imgW="914400" imgH="2412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838" y="2238375"/>
                        <a:ext cx="16398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1503363" y="2659462"/>
          <a:ext cx="1641475" cy="431800"/>
        </p:xfrm>
        <a:graphic>
          <a:graphicData uri="http://schemas.openxmlformats.org/presentationml/2006/ole">
            <mc:AlternateContent xmlns:mc="http://schemas.openxmlformats.org/markup-compatibility/2006">
              <mc:Choice xmlns:v="urn:schemas-microsoft-com:vml" Requires="v">
                <p:oleObj spid="_x0000_s43016" name="Equation" r:id="rId7" imgW="914400" imgH="241200" progId="Equation.DSMT4">
                  <p:embed/>
                </p:oleObj>
              </mc:Choice>
              <mc:Fallback>
                <p:oleObj name="Equation" r:id="rId7" imgW="914400" imgH="241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3363" y="2659462"/>
                        <a:ext cx="16414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Thus, for each pair of edges, we will define        by calculating: </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4" cstate="print"/>
          <a:srcRect/>
          <a:stretch>
            <a:fillRect/>
          </a:stretch>
        </p:blipFill>
        <p:spPr bwMode="auto">
          <a:xfrm>
            <a:off x="2771800" y="2708920"/>
            <a:ext cx="3600450" cy="3457575"/>
          </a:xfrm>
          <a:prstGeom prst="rect">
            <a:avLst/>
          </a:prstGeom>
          <a:noFill/>
        </p:spPr>
      </p:pic>
      <p:graphicFrame>
        <p:nvGraphicFramePr>
          <p:cNvPr id="43013" name="Object 10"/>
          <p:cNvGraphicFramePr>
            <a:graphicFrameLocks noChangeAspect="1"/>
          </p:cNvGraphicFramePr>
          <p:nvPr/>
        </p:nvGraphicFramePr>
        <p:xfrm>
          <a:off x="3332163" y="2078038"/>
          <a:ext cx="2733675" cy="522287"/>
        </p:xfrm>
        <a:graphic>
          <a:graphicData uri="http://schemas.openxmlformats.org/presentationml/2006/ole">
            <mc:AlternateContent xmlns:mc="http://schemas.openxmlformats.org/markup-compatibility/2006">
              <mc:Choice xmlns:v="urn:schemas-microsoft-com:vml" Requires="v">
                <p:oleObj spid="_x0000_s45061" name="Equation" r:id="rId5" imgW="1523880" imgH="291960" progId="Equation.DSMT4">
                  <p:embed/>
                </p:oleObj>
              </mc:Choice>
              <mc:Fallback>
                <p:oleObj name="Equation" r:id="rId5" imgW="1523880" imgH="29196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63" y="2078038"/>
                        <a:ext cx="273367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722938" y="1560513"/>
          <a:ext cx="476250" cy="531812"/>
        </p:xfrm>
        <a:graphic>
          <a:graphicData uri="http://schemas.openxmlformats.org/presentationml/2006/ole">
            <mc:AlternateContent xmlns:mc="http://schemas.openxmlformats.org/markup-compatibility/2006">
              <mc:Choice xmlns:v="urn:schemas-microsoft-com:vml" Requires="v">
                <p:oleObj spid="_x0000_s45062" name="Equation" r:id="rId7" imgW="228600" imgH="253800" progId="Equation.DSMT4">
                  <p:embed/>
                </p:oleObj>
              </mc:Choice>
              <mc:Fallback>
                <p:oleObj name="Equation" r:id="rId7" imgW="22860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1560513"/>
                        <a:ext cx="476250"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13973</TotalTime>
  <Words>1187</Words>
  <Application>Microsoft Office PowerPoint</Application>
  <PresentationFormat>On-screen Show (4:3)</PresentationFormat>
  <Paragraphs>757</Paragraphs>
  <Slides>73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Custom Design</vt:lpstr>
      <vt:lpstr>Equation</vt:lpstr>
      <vt:lpstr>PowerPoint Presentation</vt:lpstr>
      <vt:lpstr>Outline</vt:lpstr>
      <vt:lpstr>Background</vt:lpstr>
      <vt:lpstr>Background</vt:lpstr>
      <vt:lpstr>Problem</vt:lpstr>
      <vt:lpstr>Strategy</vt:lpstr>
      <vt:lpstr>Strategy</vt:lpstr>
      <vt:lpstr>Strategy</vt:lpstr>
      <vt:lpstr>Strategy</vt:lpstr>
      <vt:lpstr>Strategy</vt:lpstr>
      <vt:lpstr>The General Step</vt:lpstr>
      <vt:lpstr>The General Step</vt:lpstr>
      <vt:lpstr>The General Step</vt:lpstr>
      <vt:lpstr>The General Step</vt:lpstr>
      <vt:lpstr>The General Step</vt:lpstr>
      <vt:lpstr>The Floyd-Warshall Algorithm</vt:lpstr>
      <vt:lpstr>The Floyd-Warshall Algorithm</vt:lpstr>
      <vt:lpstr>The Floyd-Warshall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What Is the Shortest Path?</vt:lpstr>
      <vt:lpstr>What Is the Shortest Path?</vt:lpstr>
      <vt:lpstr>What Is the Shortest Path?</vt:lpstr>
      <vt:lpstr>What Is the Shortest Path?</vt:lpstr>
      <vt:lpstr>What Is the Shortest Path?</vt:lpstr>
      <vt:lpstr>What Is the Shortest Path?</vt:lpstr>
      <vt:lpstr>What Is the Shortest Path?</vt:lpstr>
      <vt:lpstr>Example</vt:lpstr>
      <vt:lpstr>Example</vt:lpstr>
      <vt:lpstr>Example</vt:lpstr>
      <vt:lpstr>Example</vt:lpstr>
      <vt:lpstr>Example</vt:lpstr>
      <vt:lpstr>Example</vt:lpstr>
      <vt:lpstr>Example</vt:lpstr>
      <vt:lpstr>Example</vt:lpstr>
      <vt:lpstr>Example</vt:lpstr>
      <vt:lpstr>Comment</vt:lpstr>
      <vt:lpstr>Which Vertices are Connected?</vt:lpstr>
      <vt:lpstr>Which Vertices are Connected?</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All-pairs Shortest Path</dc:title>
  <dc:subject>All-pairs shortest path Floyd-Warshall algorithm</dc:subject>
  <dc:creator>Douglas Wilhelm Harder</dc:creator>
  <cp:lastModifiedBy>Douglas Wilhelm Harder</cp:lastModifiedBy>
  <cp:revision>317</cp:revision>
  <dcterms:created xsi:type="dcterms:W3CDTF">2009-09-11T23:00:44Z</dcterms:created>
  <dcterms:modified xsi:type="dcterms:W3CDTF">2014-03-18T18:28:04Z</dcterms:modified>
</cp:coreProperties>
</file>