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8"/>
  </p:notesMasterIdLst>
  <p:handoutMasterIdLst>
    <p:handoutMasterId r:id="rId49"/>
  </p:handoutMasterIdLst>
  <p:sldIdLst>
    <p:sldId id="256" r:id="rId2"/>
    <p:sldId id="374" r:id="rId3"/>
    <p:sldId id="437" r:id="rId4"/>
    <p:sldId id="438"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4" r:id="rId41"/>
    <p:sldId id="440" r:id="rId42"/>
    <p:sldId id="441" r:id="rId43"/>
    <p:sldId id="443" r:id="rId44"/>
    <p:sldId id="444" r:id="rId45"/>
    <p:sldId id="436" r:id="rId46"/>
    <p:sldId id="37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91" d="100"/>
          <a:sy n="91" d="100"/>
        </p:scale>
        <p:origin x="-1218"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5.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18/03/2014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C474E9F-CC8D-41D7-8954-C9AC18A30791}" type="slidenum">
              <a:rPr lang="en-CA" smtClean="0"/>
              <a:pPr>
                <a:defRPr/>
              </a:pPr>
              <a:t>21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DDD8A06-D25C-4D96-B5FE-8B7124020F3F}" type="slidenum">
              <a:rPr lang="en-CA" smtClean="0"/>
              <a:pPr>
                <a:defRPr/>
              </a:pPr>
              <a:t>22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9DEFCB6-1C7E-4209-8C1A-A522D18D6B01}" type="slidenum">
              <a:rPr lang="en-CA" smtClean="0"/>
              <a:pPr>
                <a:defRPr/>
              </a:pPr>
              <a:t>23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3611C12-24AF-4AF6-970D-765310755CEA}" type="slidenum">
              <a:rPr lang="en-CA" smtClean="0"/>
              <a:pPr>
                <a:defRPr/>
              </a:pPr>
              <a:t>24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26F80C6-B270-443C-9CCC-28517BE11D8C}" type="slidenum">
              <a:rPr lang="en-CA" smtClean="0"/>
              <a:pPr>
                <a:defRPr/>
              </a:pPr>
              <a:t>25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F8E265C-4BB5-45B3-83E8-A024D2DF99DD}" type="slidenum">
              <a:rPr lang="en-CA" smtClean="0"/>
              <a:pPr>
                <a:defRPr/>
              </a:pPr>
              <a:t>26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52999CD-4A0F-4837-8F5F-63DA0D1779D3}" type="slidenum">
              <a:rPr lang="en-CA" smtClean="0"/>
              <a:pPr>
                <a:defRPr/>
              </a:pPr>
              <a:t>27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D11BCBE-92A2-44FA-9D79-5A16A5C20717}" type="slidenum">
              <a:rPr lang="en-CA" smtClean="0"/>
              <a:pPr>
                <a:defRPr/>
              </a:pPr>
              <a:t>28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F653DA0-397A-4648-A6AA-BE423DDCDF59}" type="slidenum">
              <a:rPr lang="en-CA" smtClean="0"/>
              <a:pPr>
                <a:defRPr/>
              </a:pPr>
              <a:t>29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710491B-C6B0-4308-8DBB-720DAC644C73}" type="slidenum">
              <a:rPr lang="en-CA" smtClean="0"/>
              <a:pPr>
                <a:defRPr/>
              </a:pPr>
              <a:t>30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5134C9-1C9D-47AB-8A02-B09A56C54F59}"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C2225F1-AB94-4A44-8AE4-CD7C63849A13}" type="slidenum">
              <a:rPr lang="en-CA" smtClean="0"/>
              <a:pPr>
                <a:defRPr/>
              </a:pPr>
              <a:t>31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6B261A-C85F-41A4-9FF9-CAD39D1CB721}" type="slidenum">
              <a:rPr lang="en-CA" smtClean="0"/>
              <a:pPr>
                <a:defRPr/>
              </a:pPr>
              <a:t>32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580368-5ADF-4DB1-983E-0D4669041C9C}" type="slidenum">
              <a:rPr lang="en-CA" smtClean="0"/>
              <a:pPr>
                <a:defRPr/>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C54572-112E-4FAB-86AD-8F8991B82040}" type="slidenum">
              <a:rPr lang="en-CA" smtClean="0"/>
              <a:pPr>
                <a:defRPr/>
              </a:pPr>
              <a:t>34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D398A2-1F4C-4F8F-B03C-D710C0C37832}" type="slidenum">
              <a:rPr lang="en-CA" smtClean="0"/>
              <a:pPr>
                <a:defRPr/>
              </a:pPr>
              <a:t>35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3EE1C9-8157-4D59-9006-D6A10F55F595}" type="slidenum">
              <a:rPr lang="en-CA" smtClean="0"/>
              <a:pPr>
                <a:defRPr/>
              </a:pPr>
              <a:t>36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4D2758F-DDFE-4691-B0FF-28860C8AFC29}" type="slidenum">
              <a:rPr lang="en-CA" smtClean="0"/>
              <a:pPr>
                <a:defRPr/>
              </a:pPr>
              <a:t>37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0B022BD-A3C6-43EF-84B4-CA1FEA390DE4}" type="slidenum">
              <a:rPr lang="en-CA" smtClean="0"/>
              <a:pPr>
                <a:defRPr/>
              </a:pPr>
              <a:t>38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2ECAC9-64A7-4B09-8A26-A8783867771C}" type="slidenum">
              <a:rPr lang="en-CA" smtClean="0"/>
              <a:pPr>
                <a:defRPr/>
              </a:pPr>
              <a:t>39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40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C84A54-AC53-4761-BC97-B9EC2F1BD2C6}" type="slidenum">
              <a:rPr lang="en-CA" smtClean="0"/>
              <a:pPr>
                <a:defRPr/>
              </a:pPr>
              <a:t>5</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41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42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3185B20-8779-4A88-B535-53DE0ECD1324}" type="slidenum">
              <a:rPr lang="en-CA" smtClean="0"/>
              <a:pPr>
                <a:defRPr/>
              </a:pPr>
              <a:t>45</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9C63C5-D3CA-45E1-B408-3A28C6B149A3}" type="slidenum">
              <a:rPr lang="en-CA" smtClean="0"/>
              <a:pPr>
                <a:defRPr/>
              </a:pPr>
              <a:t>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C8FEBA-7113-40B2-92C5-71D662CEA0AF}" type="slidenum">
              <a:rPr lang="en-CA" smtClean="0"/>
              <a:pPr>
                <a:defRPr/>
              </a:pPr>
              <a:t>16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2C5F33C-7282-492D-A919-CBF4DF55C8B2}" type="slidenum">
              <a:rPr lang="en-CA" smtClean="0"/>
              <a:pPr>
                <a:defRPr/>
              </a:pPr>
              <a:t>17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5C1E3A6-23F2-479A-B3FF-7405255C6D97}" type="slidenum">
              <a:rPr lang="en-CA" smtClean="0"/>
              <a:pPr>
                <a:defRPr/>
              </a:pPr>
              <a:t>18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079FA4D-0BD0-4BAA-B311-6D7F630B1CFE}" type="slidenum">
              <a:rPr lang="en-CA" smtClean="0"/>
              <a:pPr>
                <a:defRPr/>
              </a:pPr>
              <a:t>19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B37DF17-C4FA-468B-AFA9-19A12BF3BAA1}" type="slidenum">
              <a:rPr lang="en-CA" smtClean="0"/>
              <a:pPr>
                <a:defRPr/>
              </a:pPr>
              <a:t>20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Prim’s algorithm</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6.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smtClean="0">
                <a:solidFill>
                  <a:schemeClr val="bg1"/>
                </a:solidFill>
                <a:latin typeface="Arial" pitchFamily="34" charset="0"/>
                <a:cs typeface="Arial" pitchFamily="34" charset="0"/>
              </a:rPr>
              <a:t>Prim’s </a:t>
            </a:r>
            <a:r>
              <a:rPr lang="en-US" sz="4400" dirty="0" smtClean="0">
                <a:solidFill>
                  <a:schemeClr val="bg1"/>
                </a:solidFill>
                <a:latin typeface="Arial" pitchFamily="34" charset="0"/>
                <a:cs typeface="Arial" pitchFamily="34" charset="0"/>
              </a:rPr>
              <a:t>algorithm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dwharder\Desktop\v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r>
              <a:rPr lang="en-CA" altLang="en-US" smtClean="0">
                <a:latin typeface="Arial" charset="0"/>
                <a:cs typeface="Arial" charset="0"/>
              </a:rPr>
              <a:t>Strategy</a:t>
            </a:r>
          </a:p>
        </p:txBody>
      </p:sp>
      <p:sp>
        <p:nvSpPr>
          <p:cNvPr id="27652" name="Content Placeholder 2"/>
          <p:cNvSpPr>
            <a:spLocks noGrp="1"/>
          </p:cNvSpPr>
          <p:nvPr>
            <p:ph idx="1"/>
          </p:nvPr>
        </p:nvSpPr>
        <p:spPr/>
        <p:txBody>
          <a:bodyPr/>
          <a:lstStyle/>
          <a:p>
            <a:pPr>
              <a:buFont typeface="Arial" charset="0"/>
              <a:buNone/>
            </a:pPr>
            <a:r>
              <a:rPr lang="en-CA" altLang="en-US" smtClean="0">
                <a:latin typeface="Arial" charset="0"/>
                <a:cs typeface="Arial" charset="0"/>
              </a:rPr>
              <a:t>	Consider, however, suppose we swap edges and instead choose to include </a:t>
            </a:r>
            <a:r>
              <a:rPr lang="en-CA" altLang="en-US" i="1" smtClean="0">
                <a:latin typeface="Times New Roman" pitchFamily="18" charset="0"/>
                <a:cs typeface="Times New Roman" pitchFamily="18" charset="0"/>
              </a:rPr>
              <a:t>e</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and exclude </a:t>
            </a:r>
          </a:p>
          <a:p>
            <a:pPr lvl="1"/>
            <a:r>
              <a:rPr lang="en-CA" altLang="en-US" smtClean="0">
                <a:latin typeface="Arial" charset="0"/>
                <a:cs typeface="Arial" charset="0"/>
              </a:rPr>
              <a:t>The result is still a minimum spanning tree, but the weight is now</a:t>
            </a:r>
          </a:p>
        </p:txBody>
      </p:sp>
      <p:sp>
        <p:nvSpPr>
          <p:cNvPr id="27653"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7654" name="Rectangle 11"/>
          <p:cNvSpPr>
            <a:spLocks noChangeArrowheads="1"/>
          </p:cNvSpPr>
          <p:nvPr/>
        </p:nvSpPr>
        <p:spPr bwMode="auto">
          <a:xfrm>
            <a:off x="4592638" y="422116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r>
              <a:rPr lang="en-CA" altLang="en-US" sz="1400"/>
              <a:t> </a:t>
            </a:r>
          </a:p>
        </p:txBody>
      </p:sp>
      <p:graphicFrame>
        <p:nvGraphicFramePr>
          <p:cNvPr id="27655"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3089" name="Equation" r:id="rId4" imgW="114151" imgH="164885" progId="Equation.DSMT4">
                  <p:embed/>
                </p:oleObj>
              </mc:Choice>
              <mc:Fallback>
                <p:oleObj name="Equation" r:id="rId4" imgW="114151"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9"/>
          <p:cNvGraphicFramePr>
            <a:graphicFrameLocks noChangeAspect="1"/>
          </p:cNvGraphicFramePr>
          <p:nvPr/>
        </p:nvGraphicFramePr>
        <p:xfrm>
          <a:off x="3419475" y="2708275"/>
          <a:ext cx="1698625" cy="390525"/>
        </p:xfrm>
        <a:graphic>
          <a:graphicData uri="http://schemas.openxmlformats.org/presentationml/2006/ole">
            <mc:AlternateContent xmlns:mc="http://schemas.openxmlformats.org/markup-compatibility/2006">
              <mc:Choice xmlns:v="urn:schemas-microsoft-com:vml" Requires="v">
                <p:oleObj spid="_x0000_s3090" name="Equation" r:id="rId6" imgW="990600" imgH="228600" progId="Equation.DSMT4">
                  <p:embed/>
                </p:oleObj>
              </mc:Choice>
              <mc:Fallback>
                <p:oleObj name="Equation" r:id="rId6" imgW="9906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2708275"/>
                        <a:ext cx="1698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3"/>
          <p:cNvGraphicFramePr>
            <a:graphicFrameLocks noChangeAspect="1"/>
          </p:cNvGraphicFramePr>
          <p:nvPr/>
        </p:nvGraphicFramePr>
        <p:xfrm>
          <a:off x="3554413" y="1971675"/>
          <a:ext cx="200025" cy="288925"/>
        </p:xfrm>
        <a:graphic>
          <a:graphicData uri="http://schemas.openxmlformats.org/presentationml/2006/ole">
            <mc:AlternateContent xmlns:mc="http://schemas.openxmlformats.org/markup-compatibility/2006">
              <mc:Choice xmlns:v="urn:schemas-microsoft-com:vml" Requires="v">
                <p:oleObj spid="_x0000_s3091" name="Equation" r:id="rId8" imgW="114151" imgH="164885" progId="Equation.DSMT4">
                  <p:embed/>
                </p:oleObj>
              </mc:Choice>
              <mc:Fallback>
                <p:oleObj name="Equation" r:id="rId8" imgW="114151" imgH="16488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1971675"/>
                        <a:ext cx="2000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80724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dwharder\Desktop\v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CA" altLang="en-US" smtClean="0">
                <a:latin typeface="Arial" charset="0"/>
                <a:cs typeface="Arial" charset="0"/>
              </a:rPr>
              <a:t>Strategy</a:t>
            </a:r>
          </a:p>
        </p:txBody>
      </p:sp>
      <p:sp>
        <p:nvSpPr>
          <p:cNvPr id="28676"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Thus, by swapping </a:t>
            </a:r>
            <a:r>
              <a:rPr lang="en-CA" altLang="en-US" i="1" smtClean="0">
                <a:latin typeface="Times New Roman" pitchFamily="18" charset="0"/>
                <a:cs typeface="Times New Roman" pitchFamily="18" charset="0"/>
              </a:rPr>
              <a:t>e</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for   , we have a spanning tree that has less weight than the so-called minimum spanning tree containing </a:t>
            </a:r>
          </a:p>
          <a:p>
            <a:pPr lvl="1"/>
            <a:r>
              <a:rPr lang="en-CA" altLang="en-US" smtClean="0">
                <a:latin typeface="Arial" charset="0"/>
                <a:cs typeface="Arial" charset="0"/>
              </a:rPr>
              <a:t>This contradicts our assumption that the spanning tree containing      was minimal</a:t>
            </a:r>
          </a:p>
          <a:p>
            <a:pPr lvl="1"/>
            <a:r>
              <a:rPr lang="en-CA" altLang="en-US" smtClean="0">
                <a:latin typeface="Arial" charset="0"/>
                <a:cs typeface="Arial" charset="0"/>
              </a:rPr>
              <a:t>Therefore, our minimum spanning tree must contain </a:t>
            </a:r>
            <a:r>
              <a:rPr lang="en-CA" altLang="en-US" i="1" smtClean="0">
                <a:latin typeface="Times New Roman" pitchFamily="18" charset="0"/>
                <a:cs typeface="Times New Roman" pitchFamily="18" charset="0"/>
              </a:rPr>
              <a:t>e</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a:t>
            </a:r>
          </a:p>
        </p:txBody>
      </p:sp>
      <p:sp>
        <p:nvSpPr>
          <p:cNvPr id="28677"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8678" name="Rectangle 11"/>
          <p:cNvSpPr>
            <a:spLocks noChangeArrowheads="1"/>
          </p:cNvSpPr>
          <p:nvPr/>
        </p:nvSpPr>
        <p:spPr bwMode="auto">
          <a:xfrm>
            <a:off x="4592638" y="4221163"/>
            <a:ext cx="31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endParaRPr lang="en-CA" altLang="en-US" sz="1400"/>
          </a:p>
        </p:txBody>
      </p:sp>
      <p:graphicFrame>
        <p:nvGraphicFramePr>
          <p:cNvPr id="28679"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4118" name="Equation" r:id="rId4" imgW="114151" imgH="164885" progId="Equation.DSMT4">
                  <p:embed/>
                </p:oleObj>
              </mc:Choice>
              <mc:Fallback>
                <p:oleObj name="Equation" r:id="rId4" imgW="114151"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9"/>
          <p:cNvGraphicFramePr>
            <a:graphicFrameLocks noChangeAspect="1"/>
          </p:cNvGraphicFramePr>
          <p:nvPr/>
        </p:nvGraphicFramePr>
        <p:xfrm>
          <a:off x="3656013" y="1671638"/>
          <a:ext cx="195262" cy="282575"/>
        </p:xfrm>
        <a:graphic>
          <a:graphicData uri="http://schemas.openxmlformats.org/presentationml/2006/ole">
            <mc:AlternateContent xmlns:mc="http://schemas.openxmlformats.org/markup-compatibility/2006">
              <mc:Choice xmlns:v="urn:schemas-microsoft-com:vml" Requires="v">
                <p:oleObj spid="_x0000_s4119" name="Equation" r:id="rId6" imgW="114151" imgH="164885" progId="Equation.DSMT4">
                  <p:embed/>
                </p:oleObj>
              </mc:Choice>
              <mc:Fallback>
                <p:oleObj name="Equation" r:id="rId6" imgW="114151" imgH="16488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013" y="1671638"/>
                        <a:ext cx="1952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5"/>
          <p:cNvGraphicFramePr>
            <a:graphicFrameLocks noChangeAspect="1"/>
          </p:cNvGraphicFramePr>
          <p:nvPr/>
        </p:nvGraphicFramePr>
        <p:xfrm>
          <a:off x="7689850" y="1978025"/>
          <a:ext cx="195263" cy="282575"/>
        </p:xfrm>
        <a:graphic>
          <a:graphicData uri="http://schemas.openxmlformats.org/presentationml/2006/ole">
            <mc:AlternateContent xmlns:mc="http://schemas.openxmlformats.org/markup-compatibility/2006">
              <mc:Choice xmlns:v="urn:schemas-microsoft-com:vml" Requires="v">
                <p:oleObj spid="_x0000_s4120" name="Equation" r:id="rId8" imgW="114151" imgH="164885" progId="Equation.DSMT4">
                  <p:embed/>
                </p:oleObj>
              </mc:Choice>
              <mc:Fallback>
                <p:oleObj name="Equation" r:id="rId8" imgW="114151" imgH="16488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9850" y="1978025"/>
                        <a:ext cx="195263"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2" name="Object 6"/>
          <p:cNvGraphicFramePr>
            <a:graphicFrameLocks noChangeAspect="1"/>
          </p:cNvGraphicFramePr>
          <p:nvPr/>
        </p:nvGraphicFramePr>
        <p:xfrm>
          <a:off x="7943850" y="2319338"/>
          <a:ext cx="168275" cy="244475"/>
        </p:xfrm>
        <a:graphic>
          <a:graphicData uri="http://schemas.openxmlformats.org/presentationml/2006/ole">
            <mc:AlternateContent xmlns:mc="http://schemas.openxmlformats.org/markup-compatibility/2006">
              <mc:Choice xmlns:v="urn:schemas-microsoft-com:vml" Requires="v">
                <p:oleObj spid="_x0000_s4121" name="Equation" r:id="rId10" imgW="114151" imgH="164885" progId="Equation.DSMT4">
                  <p:embed/>
                </p:oleObj>
              </mc:Choice>
              <mc:Fallback>
                <p:oleObj name="Equation" r:id="rId10" imgW="114151" imgH="16488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3850" y="2319338"/>
                        <a:ext cx="168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288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dwharder\Desktop\v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CA" altLang="en-US" smtClean="0">
                <a:latin typeface="Arial" charset="0"/>
                <a:cs typeface="Arial" charset="0"/>
              </a:rPr>
              <a:t>Strategy</a:t>
            </a:r>
          </a:p>
        </p:txBody>
      </p:sp>
      <p:sp>
        <p:nvSpPr>
          <p:cNvPr id="29700" name="Content Placeholder 2"/>
          <p:cNvSpPr>
            <a:spLocks noGrp="1"/>
          </p:cNvSpPr>
          <p:nvPr>
            <p:ph idx="1"/>
          </p:nvPr>
        </p:nvSpPr>
        <p:spPr/>
        <p:txBody>
          <a:bodyPr/>
          <a:lstStyle/>
          <a:p>
            <a:pPr>
              <a:buFont typeface="Arial" charset="0"/>
              <a:buNone/>
            </a:pPr>
            <a:r>
              <a:rPr lang="en-CA" altLang="en-US" smtClean="0">
                <a:latin typeface="Arial" charset="0"/>
                <a:cs typeface="Arial" charset="0"/>
              </a:rPr>
              <a:t>	Recall that we did not prescribe the value of </a:t>
            </a:r>
            <a:r>
              <a:rPr lang="en-CA" altLang="en-US" i="1" smtClean="0">
                <a:latin typeface="Times New Roman" pitchFamily="18" charset="0"/>
                <a:cs typeface="Times New Roman" pitchFamily="18" charset="0"/>
              </a:rPr>
              <a:t>k</a:t>
            </a:r>
            <a:r>
              <a:rPr lang="en-CA" altLang="en-US" smtClean="0">
                <a:latin typeface="Arial" charset="0"/>
                <a:cs typeface="Arial" charset="0"/>
              </a:rPr>
              <a:t>, and thus, </a:t>
            </a:r>
            <a:r>
              <a:rPr lang="en-CA" altLang="en-US" i="1" smtClean="0">
                <a:latin typeface="Times New Roman" pitchFamily="18" charset="0"/>
                <a:cs typeface="Times New Roman" pitchFamily="18" charset="0"/>
              </a:rPr>
              <a:t>k</a:t>
            </a:r>
            <a:r>
              <a:rPr lang="en-CA" altLang="en-US" smtClean="0">
                <a:latin typeface="Arial" charset="0"/>
                <a:cs typeface="Arial" charset="0"/>
              </a:rPr>
              <a:t> could be any value, including </a:t>
            </a:r>
            <a:r>
              <a:rPr lang="en-CA" altLang="en-US" i="1" smtClean="0">
                <a:latin typeface="Times New Roman" pitchFamily="18" charset="0"/>
                <a:cs typeface="Times New Roman" pitchFamily="18" charset="0"/>
              </a:rPr>
              <a:t>k</a:t>
            </a:r>
            <a:r>
              <a:rPr lang="en-CA" altLang="en-US" smtClean="0">
                <a:latin typeface="Times New Roman" pitchFamily="18" charset="0"/>
                <a:cs typeface="Times New Roman" pitchFamily="18" charset="0"/>
              </a:rPr>
              <a:t> = 1</a:t>
            </a:r>
          </a:p>
        </p:txBody>
      </p:sp>
      <p:sp>
        <p:nvSpPr>
          <p:cNvPr id="29701"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9702" name="Rectangle 11"/>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9703"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5127" name="Equation" r:id="rId4" imgW="114151" imgH="164885" progId="Equation.DSMT4">
                  <p:embed/>
                </p:oleObj>
              </mc:Choice>
              <mc:Fallback>
                <p:oleObj name="Equation" r:id="rId4" imgW="114151"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175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smtClean="0">
                <a:latin typeface="Arial" charset="0"/>
                <a:cs typeface="Arial" charset="0"/>
              </a:rPr>
              <a:t>Strategy</a:t>
            </a:r>
          </a:p>
        </p:txBody>
      </p:sp>
      <p:sp>
        <p:nvSpPr>
          <p:cNvPr id="30723" name="Content Placeholder 2"/>
          <p:cNvSpPr>
            <a:spLocks noGrp="1"/>
          </p:cNvSpPr>
          <p:nvPr>
            <p:ph idx="1"/>
          </p:nvPr>
        </p:nvSpPr>
        <p:spPr/>
        <p:txBody>
          <a:bodyPr/>
          <a:lstStyle/>
          <a:p>
            <a:pPr>
              <a:buFont typeface="Arial" charset="0"/>
              <a:buNone/>
            </a:pPr>
            <a:r>
              <a:rPr lang="en-CA" altLang="en-US" smtClean="0">
                <a:latin typeface="Arial" charset="0"/>
                <a:cs typeface="Arial" charset="0"/>
              </a:rPr>
              <a:t>	Recall that we did not prescribe the value of </a:t>
            </a:r>
            <a:r>
              <a:rPr lang="en-CA" altLang="en-US" i="1" smtClean="0">
                <a:latin typeface="Times New Roman" pitchFamily="18" charset="0"/>
                <a:cs typeface="Times New Roman" pitchFamily="18" charset="0"/>
              </a:rPr>
              <a:t>k</a:t>
            </a:r>
            <a:r>
              <a:rPr lang="en-CA" altLang="en-US" smtClean="0">
                <a:latin typeface="Arial" charset="0"/>
                <a:cs typeface="Arial" charset="0"/>
              </a:rPr>
              <a:t>, and thus, </a:t>
            </a:r>
            <a:r>
              <a:rPr lang="en-CA" altLang="en-US" i="1" smtClean="0">
                <a:latin typeface="Times New Roman" pitchFamily="18" charset="0"/>
                <a:cs typeface="Times New Roman" pitchFamily="18" charset="0"/>
              </a:rPr>
              <a:t>k</a:t>
            </a:r>
            <a:r>
              <a:rPr lang="en-CA" altLang="en-US" smtClean="0">
                <a:latin typeface="Arial" charset="0"/>
                <a:cs typeface="Arial" charset="0"/>
              </a:rPr>
              <a:t> could be any value, including </a:t>
            </a:r>
            <a:r>
              <a:rPr lang="en-CA" altLang="en-US" i="1" smtClean="0">
                <a:latin typeface="Times New Roman" pitchFamily="18" charset="0"/>
                <a:cs typeface="Times New Roman" pitchFamily="18" charset="0"/>
              </a:rPr>
              <a:t>k</a:t>
            </a:r>
            <a:r>
              <a:rPr lang="en-CA" altLang="en-US" smtClean="0">
                <a:latin typeface="Times New Roman" pitchFamily="18" charset="0"/>
                <a:cs typeface="Times New Roman" pitchFamily="18" charset="0"/>
              </a:rPr>
              <a:t> = 1</a:t>
            </a:r>
            <a:endParaRPr lang="en-CA" altLang="en-US" smtClean="0">
              <a:latin typeface="Arial" charset="0"/>
              <a:cs typeface="Arial" charset="0"/>
            </a:endParaRPr>
          </a:p>
          <a:p>
            <a:pPr lvl="1"/>
            <a:r>
              <a:rPr lang="en-CA" altLang="en-US" smtClean="0">
                <a:latin typeface="Arial" charset="0"/>
                <a:cs typeface="Arial" charset="0"/>
              </a:rPr>
              <a:t>Given a single vertex </a:t>
            </a:r>
            <a:r>
              <a:rPr lang="en-CA" altLang="en-US" i="1" smtClean="0">
                <a:latin typeface="Times New Roman" pitchFamily="18" charset="0"/>
                <a:cs typeface="Times New Roman" pitchFamily="18" charset="0"/>
              </a:rPr>
              <a:t>e</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it forms a minimum spanning tree on one vertex  </a:t>
            </a:r>
          </a:p>
        </p:txBody>
      </p:sp>
      <p:pic>
        <p:nvPicPr>
          <p:cNvPr id="30724" name="Picture 3"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97986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smtClean="0">
                <a:latin typeface="Arial" charset="0"/>
                <a:cs typeface="Arial" charset="0"/>
              </a:rPr>
              <a:t>Strategy</a:t>
            </a:r>
          </a:p>
        </p:txBody>
      </p:sp>
      <p:sp>
        <p:nvSpPr>
          <p:cNvPr id="317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Add that adjacent vertex</a:t>
            </a:r>
            <a:r>
              <a:rPr lang="en-CA" altLang="en-US" i="1" smtClean="0">
                <a:latin typeface="Times New Roman" pitchFamily="18" charset="0"/>
                <a:cs typeface="Times New Roman" pitchFamily="18" charset="0"/>
              </a:rPr>
              <a:t> v</a:t>
            </a:r>
            <a:r>
              <a:rPr lang="en-CA" altLang="en-US" baseline="-25000" smtClean="0">
                <a:latin typeface="Times New Roman" pitchFamily="18" charset="0"/>
                <a:cs typeface="Times New Roman" pitchFamily="18" charset="0"/>
              </a:rPr>
              <a:t>2</a:t>
            </a:r>
            <a:r>
              <a:rPr lang="en-CA" altLang="en-US" smtClean="0">
                <a:latin typeface="Arial" charset="0"/>
                <a:cs typeface="Arial" charset="0"/>
              </a:rPr>
              <a:t> that has a connecting edge </a:t>
            </a:r>
            <a:r>
              <a:rPr lang="en-CA" altLang="en-US" i="1" smtClean="0">
                <a:latin typeface="Times New Roman" pitchFamily="18" charset="0"/>
                <a:cs typeface="Times New Roman" pitchFamily="18" charset="0"/>
              </a:rPr>
              <a:t>e</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of minimum weight</a:t>
            </a:r>
          </a:p>
          <a:p>
            <a:pPr lvl="1"/>
            <a:r>
              <a:rPr lang="en-CA" altLang="en-US" smtClean="0">
                <a:latin typeface="Arial" charset="0"/>
                <a:cs typeface="Arial" charset="0"/>
              </a:rPr>
              <a:t>This forms a minimum spanning tree on our two vertices and </a:t>
            </a:r>
            <a:r>
              <a:rPr lang="en-CA" altLang="en-US" i="1" smtClean="0">
                <a:latin typeface="Times New Roman" pitchFamily="18" charset="0"/>
                <a:cs typeface="Times New Roman" pitchFamily="18" charset="0"/>
              </a:rPr>
              <a:t>e</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must be in any minimum spanning tree containing the vertices </a:t>
            </a:r>
            <a:r>
              <a:rPr lang="en-CA" altLang="en-US" i="1" smtClean="0">
                <a:latin typeface="Times New Roman" pitchFamily="18" charset="0"/>
                <a:cs typeface="Times New Roman" pitchFamily="18" charset="0"/>
              </a:rPr>
              <a:t>v</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and </a:t>
            </a:r>
            <a:r>
              <a:rPr lang="en-CA" altLang="en-US" i="1" smtClean="0">
                <a:latin typeface="Times New Roman" pitchFamily="18" charset="0"/>
                <a:cs typeface="Times New Roman" pitchFamily="18" charset="0"/>
              </a:rPr>
              <a:t>v</a:t>
            </a:r>
            <a:r>
              <a:rPr lang="en-CA" altLang="en-US" baseline="-25000" smtClean="0">
                <a:latin typeface="Times New Roman" pitchFamily="18" charset="0"/>
                <a:cs typeface="Times New Roman" pitchFamily="18" charset="0"/>
              </a:rPr>
              <a:t>2</a:t>
            </a:r>
            <a:endParaRPr lang="en-CA" altLang="en-US" smtClean="0">
              <a:latin typeface="Arial" charset="0"/>
              <a:cs typeface="Arial" charset="0"/>
            </a:endParaRPr>
          </a:p>
          <a:p>
            <a:pPr lvl="1">
              <a:buFont typeface="Arial" charset="0"/>
              <a:buNone/>
            </a:pPr>
            <a:endParaRPr lang="en-CA" altLang="en-US" smtClean="0">
              <a:latin typeface="Times New Roman" pitchFamily="18" charset="0"/>
              <a:cs typeface="Times New Roman" pitchFamily="18" charset="0"/>
            </a:endParaRPr>
          </a:p>
        </p:txBody>
      </p:sp>
      <p:pic>
        <p:nvPicPr>
          <p:cNvPr id="31748" name="Picture 4" descr="C:\Users\dwharder\Desktop\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
        <p:nvSpPr>
          <p:cNvPr id="31750" name="Rectangle 7"/>
          <p:cNvSpPr>
            <a:spLocks noChangeArrowheads="1"/>
          </p:cNvSpPr>
          <p:nvPr/>
        </p:nvSpPr>
        <p:spPr bwMode="auto">
          <a:xfrm>
            <a:off x="3851275" y="3716338"/>
            <a:ext cx="403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2</a:t>
            </a:r>
            <a:r>
              <a:rPr lang="en-CA" altLang="en-US" sz="1600"/>
              <a:t> </a:t>
            </a:r>
          </a:p>
        </p:txBody>
      </p:sp>
      <p:sp>
        <p:nvSpPr>
          <p:cNvPr id="31751" name="Rectangle 8"/>
          <p:cNvSpPr>
            <a:spLocks noChangeArrowheads="1"/>
          </p:cNvSpPr>
          <p:nvPr/>
        </p:nvSpPr>
        <p:spPr bwMode="auto">
          <a:xfrm>
            <a:off x="4148138" y="4195763"/>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e</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412223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Minimum Spanning Trees</a:t>
            </a:r>
          </a:p>
        </p:txBody>
      </p:sp>
      <p:sp>
        <p:nvSpPr>
          <p:cNvPr id="2273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Prim’s algorithm for finding the minimum spanning tree states:</a:t>
            </a:r>
          </a:p>
          <a:p>
            <a:pPr lvl="1"/>
            <a:r>
              <a:rPr lang="en-US" altLang="en-US" smtClean="0">
                <a:latin typeface="Arial" charset="0"/>
                <a:cs typeface="Arial" charset="0"/>
              </a:rPr>
              <a:t>Start with an arbitrary vertex to form a minimum spanning tree on one vertex</a:t>
            </a:r>
          </a:p>
          <a:p>
            <a:pPr lvl="1"/>
            <a:r>
              <a:rPr lang="en-US" altLang="en-US" smtClean="0">
                <a:latin typeface="Arial" charset="0"/>
                <a:cs typeface="Arial" charset="0"/>
              </a:rPr>
              <a:t>At each step, add that vertex </a:t>
            </a:r>
            <a:r>
              <a:rPr lang="en-US" altLang="en-US" i="1" smtClean="0">
                <a:latin typeface="Times New Roman" pitchFamily="18" charset="0"/>
                <a:cs typeface="Times New Roman" pitchFamily="18" charset="0"/>
              </a:rPr>
              <a:t>v</a:t>
            </a:r>
            <a:r>
              <a:rPr lang="en-US" altLang="en-US" smtClean="0">
                <a:latin typeface="Arial" charset="0"/>
                <a:cs typeface="Arial" charset="0"/>
              </a:rPr>
              <a:t> not yet in the minimum spanning tree that has an edge with least weight that connects </a:t>
            </a:r>
            <a:r>
              <a:rPr lang="en-US" altLang="en-US" i="1" smtClean="0">
                <a:latin typeface="Times New Roman" pitchFamily="18" charset="0"/>
                <a:cs typeface="Times New Roman" pitchFamily="18" charset="0"/>
              </a:rPr>
              <a:t>v </a:t>
            </a:r>
            <a:r>
              <a:rPr lang="en-US" altLang="en-US" smtClean="0">
                <a:latin typeface="Arial" charset="0"/>
                <a:cs typeface="Arial" charset="0"/>
              </a:rPr>
              <a:t>to the existing minimum spanning sub-tree</a:t>
            </a:r>
          </a:p>
          <a:p>
            <a:pPr lvl="1"/>
            <a:r>
              <a:rPr lang="en-US" altLang="en-US" smtClean="0">
                <a:latin typeface="Arial" charset="0"/>
                <a:cs typeface="Arial" charset="0"/>
              </a:rPr>
              <a:t>Continue until we have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a:t>
            </a:r>
            <a:r>
              <a:rPr lang="en-US" altLang="en-US" smtClean="0">
                <a:latin typeface="Arial" charset="0"/>
                <a:cs typeface="Arial" charset="0"/>
              </a:rPr>
              <a:t> edges and </a:t>
            </a:r>
            <a:r>
              <a:rPr lang="en-US" altLang="en-US" i="1" smtClean="0">
                <a:latin typeface="Times New Roman" pitchFamily="18" charset="0"/>
                <a:cs typeface="Times New Roman" pitchFamily="18" charset="0"/>
              </a:rPr>
              <a:t>n</a:t>
            </a:r>
            <a:r>
              <a:rPr lang="en-US" altLang="en-US" smtClean="0">
                <a:latin typeface="Arial" charset="0"/>
                <a:cs typeface="Arial" charset="0"/>
              </a:rPr>
              <a:t> vertices</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Another possibility is Kruskal’s algorithm</a:t>
            </a:r>
          </a:p>
        </p:txBody>
      </p:sp>
    </p:spTree>
    <p:extLst>
      <p:ext uri="{BB962C8B-B14F-4D97-AF65-F5344CB8AC3E}">
        <p14:creationId xmlns:p14="http://schemas.microsoft.com/office/powerpoint/2010/main" val="3267909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2334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Associate with each vertex three items of data:</a:t>
            </a:r>
          </a:p>
          <a:p>
            <a:pPr lvl="1"/>
            <a:r>
              <a:rPr lang="en-US" altLang="en-US" smtClean="0">
                <a:latin typeface="Arial" charset="0"/>
                <a:cs typeface="Arial" charset="0"/>
              </a:rPr>
              <a:t>A Boolean flag indicating if the vertex has been visited,</a:t>
            </a:r>
          </a:p>
          <a:p>
            <a:pPr lvl="1"/>
            <a:r>
              <a:rPr lang="en-US" altLang="en-US" smtClean="0">
                <a:latin typeface="Arial" charset="0"/>
                <a:cs typeface="Arial" charset="0"/>
              </a:rPr>
              <a:t>The minimum distance to the partially constructed tree, and</a:t>
            </a:r>
          </a:p>
          <a:p>
            <a:pPr lvl="1"/>
            <a:r>
              <a:rPr lang="en-US" altLang="en-US" smtClean="0">
                <a:latin typeface="Arial" charset="0"/>
                <a:cs typeface="Arial" charset="0"/>
              </a:rPr>
              <a:t>A pointer to that vertex which will form the parent node in the resulting tree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a:t>
            </a:r>
          </a:p>
          <a:p>
            <a:pPr lvl="1"/>
            <a:r>
              <a:rPr lang="en-US" altLang="en-US" smtClean="0">
                <a:latin typeface="Arial" charset="0"/>
                <a:cs typeface="Arial" charset="0"/>
              </a:rPr>
              <a:t>Add three member variables to the vertex class</a:t>
            </a:r>
          </a:p>
          <a:p>
            <a:pPr lvl="1"/>
            <a:r>
              <a:rPr lang="en-US" altLang="en-US" smtClean="0">
                <a:latin typeface="Arial" charset="0"/>
                <a:cs typeface="Arial" charset="0"/>
              </a:rPr>
              <a:t>Track three tables</a:t>
            </a:r>
          </a:p>
        </p:txBody>
      </p:sp>
    </p:spTree>
    <p:extLst>
      <p:ext uri="{BB962C8B-B14F-4D97-AF65-F5344CB8AC3E}">
        <p14:creationId xmlns:p14="http://schemas.microsoft.com/office/powerpoint/2010/main" val="48208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34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3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281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Initialization:</a:t>
            </a:r>
          </a:p>
          <a:p>
            <a:pPr lvl="1"/>
            <a:r>
              <a:rPr lang="en-US" altLang="en-US" smtClean="0">
                <a:latin typeface="Arial" charset="0"/>
                <a:cs typeface="Arial" charset="0"/>
              </a:rPr>
              <a:t>Select a root node and set its distance as 0</a:t>
            </a:r>
          </a:p>
          <a:p>
            <a:pPr lvl="1"/>
            <a:r>
              <a:rPr lang="en-US" altLang="en-US" smtClean="0">
                <a:latin typeface="Arial" charset="0"/>
                <a:cs typeface="Arial" charset="0"/>
              </a:rPr>
              <a:t>Set the distance to all other vertices as ∞ </a:t>
            </a:r>
          </a:p>
          <a:p>
            <a:pPr lvl="1"/>
            <a:r>
              <a:rPr lang="en-US" altLang="en-US" smtClean="0">
                <a:latin typeface="Arial" charset="0"/>
                <a:cs typeface="Arial" charset="0"/>
              </a:rPr>
              <a:t>Set all vertices to being unvisited</a:t>
            </a:r>
          </a:p>
          <a:p>
            <a:pPr lvl="1"/>
            <a:r>
              <a:rPr lang="en-US" altLang="en-US" smtClean="0">
                <a:latin typeface="Arial" charset="0"/>
                <a:cs typeface="Arial" charset="0"/>
              </a:rPr>
              <a:t>Set the parent pointer of all vertices to 0</a:t>
            </a:r>
          </a:p>
        </p:txBody>
      </p:sp>
    </p:spTree>
    <p:extLst>
      <p:ext uri="{BB962C8B-B14F-4D97-AF65-F5344CB8AC3E}">
        <p14:creationId xmlns:p14="http://schemas.microsoft.com/office/powerpoint/2010/main" val="252856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282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Iterate while there exists an unvisited vertex with distance &lt; ∞</a:t>
            </a:r>
          </a:p>
          <a:p>
            <a:pPr lvl="1"/>
            <a:r>
              <a:rPr lang="en-US" altLang="en-US" smtClean="0">
                <a:latin typeface="Arial" charset="0"/>
                <a:cs typeface="Arial" charset="0"/>
              </a:rPr>
              <a:t>Select that unvisited vertex with minimum distance</a:t>
            </a:r>
          </a:p>
          <a:p>
            <a:pPr lvl="1"/>
            <a:r>
              <a:rPr lang="en-US" altLang="en-US" smtClean="0">
                <a:latin typeface="Arial" charset="0"/>
                <a:cs typeface="Arial" charset="0"/>
              </a:rPr>
              <a:t>Mark that vertex as having been visited</a:t>
            </a:r>
          </a:p>
          <a:p>
            <a:pPr lvl="1"/>
            <a:r>
              <a:rPr lang="en-US" altLang="en-US" smtClean="0">
                <a:latin typeface="Arial" charset="0"/>
                <a:cs typeface="Arial" charset="0"/>
              </a:rPr>
              <a:t>For each adjacent vertex, if the weight of the connecting edge is less than the current distance to that vertex:</a:t>
            </a:r>
          </a:p>
          <a:p>
            <a:pPr lvl="2"/>
            <a:r>
              <a:rPr lang="en-US" altLang="en-US" smtClean="0">
                <a:latin typeface="Arial" charset="0"/>
                <a:cs typeface="Arial" charset="0"/>
              </a:rPr>
              <a:t>Update the distance to equal the weight of the edge</a:t>
            </a:r>
          </a:p>
          <a:p>
            <a:pPr lvl="2"/>
            <a:r>
              <a:rPr lang="en-US" altLang="en-US" smtClean="0">
                <a:latin typeface="Arial" charset="0"/>
                <a:cs typeface="Arial" charset="0"/>
              </a:rPr>
              <a:t>Set the current vertex as the parent of the adjacent vertex</a:t>
            </a:r>
          </a:p>
          <a:p>
            <a:pPr lvl="1"/>
            <a:endParaRPr lang="en-US" altLang="en-US" smtClean="0">
              <a:latin typeface="Arial" charset="0"/>
              <a:cs typeface="Arial" charset="0"/>
            </a:endParaRPr>
          </a:p>
          <a:p>
            <a:endParaRPr lang="en-US" altLang="en-US" smtClean="0">
              <a:latin typeface="Arial" charset="0"/>
              <a:cs typeface="Arial" charset="0"/>
            </a:endParaRPr>
          </a:p>
        </p:txBody>
      </p:sp>
    </p:spTree>
    <p:extLst>
      <p:ext uri="{BB962C8B-B14F-4D97-AF65-F5344CB8AC3E}">
        <p14:creationId xmlns:p14="http://schemas.microsoft.com/office/powerpoint/2010/main" val="734526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2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2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Halting Conditions:</a:t>
            </a:r>
          </a:p>
          <a:p>
            <a:pPr lvl="1"/>
            <a:r>
              <a:rPr lang="en-US" altLang="en-US" smtClean="0">
                <a:latin typeface="Arial" charset="0"/>
                <a:cs typeface="Arial" charset="0"/>
              </a:rPr>
              <a:t>There are no unvisited vertices which have a distance &lt;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all vertices have been visited, we have a spanning tree of the entire graph</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there are vertices with distance ∞, then the graph is not connected and we only have a minimum spanning tree of the connected sub-graph containing the root</a:t>
            </a:r>
          </a:p>
        </p:txBody>
      </p:sp>
    </p:spTree>
    <p:extLst>
      <p:ext uri="{BB962C8B-B14F-4D97-AF65-F5344CB8AC3E}">
        <p14:creationId xmlns:p14="http://schemas.microsoft.com/office/powerpoint/2010/main" val="302081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covers Prim’s algorithm:</a:t>
            </a:r>
          </a:p>
          <a:p>
            <a:pPr lvl="1"/>
            <a:r>
              <a:rPr lang="en-US" altLang="en-US" dirty="0" smtClean="0">
                <a:latin typeface="Arial" charset="0"/>
                <a:cs typeface="Arial" charset="0"/>
              </a:rPr>
              <a:t>Finding a minimum spanning tree</a:t>
            </a:r>
          </a:p>
          <a:p>
            <a:pPr lvl="1"/>
            <a:r>
              <a:rPr lang="en-US" altLang="en-US" dirty="0" smtClean="0">
                <a:latin typeface="Arial" charset="0"/>
                <a:cs typeface="Arial" charset="0"/>
              </a:rPr>
              <a:t>The idea and the algorithm</a:t>
            </a:r>
          </a:p>
          <a:p>
            <a:pPr lvl="1"/>
            <a:r>
              <a:rPr lang="en-US" altLang="en-US" dirty="0" smtClean="0">
                <a:latin typeface="Arial" charset="0"/>
                <a:cs typeface="Arial" charset="0"/>
              </a:rPr>
              <a:t>An example</a:t>
            </a:r>
          </a:p>
        </p:txBody>
      </p:sp>
    </p:spTree>
    <p:extLst>
      <p:ext uri="{BB962C8B-B14F-4D97-AF65-F5344CB8AC3E}">
        <p14:creationId xmlns:p14="http://schemas.microsoft.com/office/powerpoint/2010/main" val="3161131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8" descr="s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970" y="3799873"/>
            <a:ext cx="24479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3789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find the minimum spanning tree for the following undirected weighted graph</a:t>
            </a:r>
          </a:p>
        </p:txBody>
      </p:sp>
    </p:spTree>
    <p:extLst>
      <p:ext uri="{BB962C8B-B14F-4D97-AF65-F5344CB8AC3E}">
        <p14:creationId xmlns:p14="http://schemas.microsoft.com/office/powerpoint/2010/main" val="168605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38915"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we set up the appropriate table and initialize it</a:t>
            </a:r>
          </a:p>
        </p:txBody>
      </p:sp>
      <p:graphicFrame>
        <p:nvGraphicFramePr>
          <p:cNvPr id="252012" name="Group 108"/>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73" name="Picture 111" descr="s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970" y="3799873"/>
            <a:ext cx="24479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616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Visiting vertex 1, we update vertices 2, 4, and 5</a:t>
            </a:r>
          </a:p>
        </p:txBody>
      </p:sp>
      <p:graphicFrame>
        <p:nvGraphicFramePr>
          <p:cNvPr id="241726" name="Group 62"/>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97" name="Picture 66" descr="s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723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st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2636838"/>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09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What these numbers really mean is that at this point, we could extend the trivial tree containing just the root node by one of the three possible children:</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As we wish to find a </a:t>
            </a:r>
            <a:r>
              <a:rPr lang="en-US" altLang="en-US" i="1" smtClean="0">
                <a:latin typeface="Arial" charset="0"/>
                <a:cs typeface="Arial" charset="0"/>
              </a:rPr>
              <a:t>minimum</a:t>
            </a:r>
            <a:r>
              <a:rPr lang="en-US" altLang="en-US" smtClean="0">
                <a:latin typeface="Arial" charset="0"/>
                <a:cs typeface="Arial" charset="0"/>
              </a:rPr>
              <a:t> spanning tree, it makes sense we add that vertex with a connecting edge with least weight</a:t>
            </a:r>
          </a:p>
        </p:txBody>
      </p:sp>
    </p:spTree>
    <p:extLst>
      <p:ext uri="{BB962C8B-B14F-4D97-AF65-F5344CB8AC3E}">
        <p14:creationId xmlns:p14="http://schemas.microsoft.com/office/powerpoint/2010/main" val="1547553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next unvisited vertex with minimum distance is vertex 4</a:t>
            </a:r>
          </a:p>
          <a:p>
            <a:pPr lvl="1"/>
            <a:r>
              <a:rPr lang="en-US" altLang="en-US" smtClean="0">
                <a:latin typeface="Arial" charset="0"/>
                <a:cs typeface="Arial" charset="0"/>
              </a:rPr>
              <a:t>Update vertices 2, 7, 8</a:t>
            </a:r>
          </a:p>
          <a:p>
            <a:pPr lvl="1"/>
            <a:r>
              <a:rPr lang="en-US" altLang="en-US" smtClean="0">
                <a:latin typeface="Arial" charset="0"/>
                <a:cs typeface="Arial" charset="0"/>
              </a:rPr>
              <a:t>Don’t update vertex 5</a:t>
            </a:r>
          </a:p>
        </p:txBody>
      </p:sp>
      <p:graphicFrame>
        <p:nvGraphicFramePr>
          <p:cNvPr id="249920" name="Group 64"/>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45" name="Picture 69" descr="s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248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t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2924175"/>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30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Now that we have updated all vertices adjacent to vertex 4, we can extend the tree by adding one of the edges </a:t>
            </a:r>
          </a:p>
          <a:p>
            <a:pPr lvl="1">
              <a:buFontTx/>
              <a:buNone/>
            </a:pPr>
            <a:r>
              <a:rPr lang="en-US" altLang="en-US" smtClean="0">
                <a:latin typeface="Arial" charset="0"/>
                <a:cs typeface="Arial" charset="0"/>
              </a:rPr>
              <a:t>			(1, 5), (4, 2), (4, 7), or (4, 8)</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add that edge with the least</a:t>
            </a:r>
            <a:br>
              <a:rPr lang="en-US" altLang="en-US" smtClean="0">
                <a:latin typeface="Arial" charset="0"/>
                <a:cs typeface="Arial" charset="0"/>
              </a:rPr>
            </a:br>
            <a:r>
              <a:rPr lang="en-US" altLang="en-US" smtClean="0">
                <a:latin typeface="Arial" charset="0"/>
                <a:cs typeface="Arial" charset="0"/>
              </a:rPr>
              <a:t>weight: (4, 2) </a:t>
            </a:r>
          </a:p>
        </p:txBody>
      </p:sp>
    </p:spTree>
    <p:extLst>
      <p:ext uri="{BB962C8B-B14F-4D97-AF65-F5344CB8AC3E}">
        <p14:creationId xmlns:p14="http://schemas.microsoft.com/office/powerpoint/2010/main" val="1405389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visit vertex 2</a:t>
            </a:r>
          </a:p>
          <a:p>
            <a:pPr lvl="1"/>
            <a:r>
              <a:rPr lang="en-US" altLang="en-US" smtClean="0">
                <a:latin typeface="Arial" charset="0"/>
                <a:cs typeface="Arial" charset="0"/>
              </a:rPr>
              <a:t>Update 3, 5, and 6</a:t>
            </a:r>
          </a:p>
        </p:txBody>
      </p:sp>
      <p:graphicFrame>
        <p:nvGraphicFramePr>
          <p:cNvPr id="242751" name="Group 63"/>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4093" name="Picture 68" descr="s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883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50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Again looking at the shortest edges to each of the vertices adjacent to the current tree, we note that we can add (2, 6) with the least increase in weight</a:t>
            </a:r>
          </a:p>
        </p:txBody>
      </p:sp>
      <p:pic>
        <p:nvPicPr>
          <p:cNvPr id="45060" name="Picture 6" descr="st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045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we visit vertex 6:</a:t>
            </a:r>
          </a:p>
          <a:p>
            <a:pPr lvl="1"/>
            <a:r>
              <a:rPr lang="en-US" altLang="en-US" smtClean="0">
                <a:latin typeface="Arial" charset="0"/>
                <a:cs typeface="Arial" charset="0"/>
              </a:rPr>
              <a:t>update vertices 5, 8, and 9</a:t>
            </a:r>
          </a:p>
        </p:txBody>
      </p:sp>
      <p:graphicFrame>
        <p:nvGraphicFramePr>
          <p:cNvPr id="250946" name="Group 66"/>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141" name="Picture 70" descr="st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940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71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edge with least weight is (2, 3)</a:t>
            </a:r>
          </a:p>
          <a:p>
            <a:pPr lvl="1"/>
            <a:r>
              <a:rPr lang="en-US" altLang="en-US" smtClean="0">
                <a:latin typeface="Arial" charset="0"/>
                <a:cs typeface="Arial" charset="0"/>
              </a:rPr>
              <a:t>This adds the weight of 2 to the weight minimum spanning tree</a:t>
            </a:r>
          </a:p>
        </p:txBody>
      </p:sp>
      <p:pic>
        <p:nvPicPr>
          <p:cNvPr id="47108" name="Picture 5" descr="st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22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smtClean="0">
                <a:latin typeface="Arial" charset="0"/>
                <a:cs typeface="Arial" charset="0"/>
              </a:rPr>
              <a:t>Strategy</a:t>
            </a:r>
          </a:p>
        </p:txBody>
      </p:sp>
      <p:sp>
        <p:nvSpPr>
          <p:cNvPr id="30723"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a:t>
            </a:r>
            <a:r>
              <a:rPr lang="en-CA" altLang="en-US" dirty="0" smtClean="0">
                <a:latin typeface="Arial" charset="0"/>
                <a:cs typeface="Arial" charset="0"/>
              </a:rPr>
              <a:t>Suppose we take a vertex </a:t>
            </a:r>
            <a:endParaRPr lang="en-CA" altLang="en-US" dirty="0" smtClean="0">
              <a:latin typeface="Arial" charset="0"/>
              <a:cs typeface="Arial" charset="0"/>
            </a:endParaRPr>
          </a:p>
          <a:p>
            <a:pPr lvl="1"/>
            <a:r>
              <a:rPr lang="en-CA" altLang="en-US" dirty="0" smtClean="0">
                <a:latin typeface="Arial" charset="0"/>
                <a:cs typeface="Arial" charset="0"/>
              </a:rPr>
              <a:t>Given a single vertex </a:t>
            </a:r>
            <a:r>
              <a:rPr lang="en-CA" altLang="en-US" i="1" dirty="0" smtClean="0">
                <a:latin typeface="Times New Roman" pitchFamily="18" charset="0"/>
                <a:cs typeface="Times New Roman" pitchFamily="18" charset="0"/>
              </a:rPr>
              <a:t>e</a:t>
            </a:r>
            <a:r>
              <a:rPr lang="en-CA" altLang="en-US" baseline="-25000" dirty="0" smtClean="0">
                <a:latin typeface="Times New Roman" pitchFamily="18" charset="0"/>
                <a:cs typeface="Times New Roman" pitchFamily="18" charset="0"/>
              </a:rPr>
              <a:t>1</a:t>
            </a:r>
            <a:r>
              <a:rPr lang="en-CA" altLang="en-US" dirty="0" smtClean="0">
                <a:latin typeface="Arial" charset="0"/>
                <a:cs typeface="Arial" charset="0"/>
              </a:rPr>
              <a:t>, it forms a minimum spanning tree on one vertex  </a:t>
            </a:r>
          </a:p>
        </p:txBody>
      </p:sp>
      <p:pic>
        <p:nvPicPr>
          <p:cNvPr id="30724" name="Picture 3"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2486117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we visit vertex 3 and update 5</a:t>
            </a:r>
          </a:p>
        </p:txBody>
      </p:sp>
      <p:sp>
        <p:nvSpPr>
          <p:cNvPr id="48131"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graphicFrame>
        <p:nvGraphicFramePr>
          <p:cNvPr id="243778" name="Group 66"/>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89" name="Picture 69" descr="st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32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491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we can extend the tree by adding the edge (3, 5)</a:t>
            </a:r>
          </a:p>
        </p:txBody>
      </p:sp>
      <p:pic>
        <p:nvPicPr>
          <p:cNvPr id="49156" name="Picture 5" descr="st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754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01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Visiting vertex 5, we update 7, 8, 9</a:t>
            </a:r>
          </a:p>
        </p:txBody>
      </p:sp>
      <p:graphicFrame>
        <p:nvGraphicFramePr>
          <p:cNvPr id="244800" name="Group 64"/>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37" name="Picture 68" descr="st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890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12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there are three possible edges which we could include which will extend the tree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edge to 8 has the least weight</a:t>
            </a:r>
          </a:p>
        </p:txBody>
      </p:sp>
      <p:pic>
        <p:nvPicPr>
          <p:cNvPr id="51204" name="Picture 5" descr="st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541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22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Visiting vertex 8, we only update vertex 9</a:t>
            </a:r>
          </a:p>
        </p:txBody>
      </p:sp>
      <p:graphicFrame>
        <p:nvGraphicFramePr>
          <p:cNvPr id="245823" name="Group 63"/>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85" name="Picture 66" descr="s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078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32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 are no other vertices to update while visiting vertex 9</a:t>
            </a:r>
          </a:p>
        </p:txBody>
      </p:sp>
      <p:graphicFrame>
        <p:nvGraphicFramePr>
          <p:cNvPr id="246847" name="Group 63"/>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3309" name="Picture 66" descr="st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31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42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And neither are there any vertices to update when visiting vertex 7</a:t>
            </a:r>
          </a:p>
        </p:txBody>
      </p:sp>
      <p:graphicFrame>
        <p:nvGraphicFramePr>
          <p:cNvPr id="247871" name="Group 63"/>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pic>
        <p:nvPicPr>
          <p:cNvPr id="54333" name="Picture 67" descr="s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78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there are no more unvisited vertices, and therefore we are done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at any point, all remaining vertices had a distance of ∞, this would indicate that the graph is not connected</a:t>
            </a:r>
          </a:p>
          <a:p>
            <a:pPr lvl="1"/>
            <a:r>
              <a:rPr lang="en-US" altLang="en-US" smtClean="0">
                <a:latin typeface="Arial" charset="0"/>
                <a:cs typeface="Arial" charset="0"/>
              </a:rPr>
              <a:t>in this case, the minimum spanning tree would only span one connected sub-graph</a:t>
            </a:r>
          </a:p>
        </p:txBody>
      </p:sp>
    </p:spTree>
    <p:extLst>
      <p:ext uri="{BB962C8B-B14F-4D97-AF65-F5344CB8AC3E}">
        <p14:creationId xmlns:p14="http://schemas.microsoft.com/office/powerpoint/2010/main" val="4187411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63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Using the parent pointers, we can now construct the minimum spanning tree</a:t>
            </a:r>
          </a:p>
        </p:txBody>
      </p:sp>
      <p:graphicFrame>
        <p:nvGraphicFramePr>
          <p:cNvPr id="248895" name="Group 63"/>
          <p:cNvGraphicFramePr>
            <a:graphicFrameLocks noGrp="1"/>
          </p:cNvGraphicFramePr>
          <p:nvPr/>
        </p:nvGraphicFramePr>
        <p:xfrm>
          <a:off x="6300788" y="2781300"/>
          <a:ext cx="2663825" cy="3719509"/>
        </p:xfrm>
        <a:graphic>
          <a:graphicData uri="http://schemas.openxmlformats.org/drawingml/2006/table">
            <a:tbl>
              <a:tblPr/>
              <a:tblGrid>
                <a:gridCol w="431800"/>
                <a:gridCol w="360362"/>
                <a:gridCol w="1008063"/>
                <a:gridCol w="863600"/>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81" name="Picture 65" descr="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683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latin typeface="Arial" charset="0"/>
                <a:cs typeface="Arial" charset="0"/>
              </a:rPr>
              <a:t>Prim’s Algorithm</a:t>
            </a:r>
          </a:p>
        </p:txBody>
      </p:sp>
      <p:sp>
        <p:nvSpPr>
          <p:cNvPr id="573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summarize:</a:t>
            </a:r>
          </a:p>
          <a:p>
            <a:pPr lvl="1"/>
            <a:r>
              <a:rPr lang="en-US" altLang="en-US" smtClean="0">
                <a:latin typeface="Arial" charset="0"/>
                <a:cs typeface="Arial" charset="0"/>
              </a:rPr>
              <a:t>we begin with a vertex which represents the root</a:t>
            </a:r>
          </a:p>
          <a:p>
            <a:pPr lvl="1"/>
            <a:r>
              <a:rPr lang="en-US" altLang="en-US" smtClean="0">
                <a:latin typeface="Arial" charset="0"/>
                <a:cs typeface="Arial" charset="0"/>
              </a:rPr>
              <a:t>starting with this trivial tree and iteration, we find the shortest edge which we can add to this already existing tree to expand it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a reasonably efficient algorithm:  the number of visits to vertices is kept to a minimum</a:t>
            </a:r>
          </a:p>
        </p:txBody>
      </p:sp>
    </p:spTree>
    <p:extLst>
      <p:ext uri="{BB962C8B-B14F-4D97-AF65-F5344CB8AC3E}">
        <p14:creationId xmlns:p14="http://schemas.microsoft.com/office/powerpoint/2010/main" val="199276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smtClean="0">
                <a:latin typeface="Arial" charset="0"/>
                <a:cs typeface="Arial" charset="0"/>
              </a:rPr>
              <a:t>Strategy</a:t>
            </a:r>
          </a:p>
        </p:txBody>
      </p:sp>
      <p:sp>
        <p:nvSpPr>
          <p:cNvPr id="317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Add that adjacent vertex</a:t>
            </a:r>
            <a:r>
              <a:rPr lang="en-CA" altLang="en-US" i="1" smtClean="0">
                <a:latin typeface="Times New Roman" pitchFamily="18" charset="0"/>
                <a:cs typeface="Times New Roman" pitchFamily="18" charset="0"/>
              </a:rPr>
              <a:t> v</a:t>
            </a:r>
            <a:r>
              <a:rPr lang="en-CA" altLang="en-US" baseline="-25000" smtClean="0">
                <a:latin typeface="Times New Roman" pitchFamily="18" charset="0"/>
                <a:cs typeface="Times New Roman" pitchFamily="18" charset="0"/>
              </a:rPr>
              <a:t>2</a:t>
            </a:r>
            <a:r>
              <a:rPr lang="en-CA" altLang="en-US" smtClean="0">
                <a:latin typeface="Arial" charset="0"/>
                <a:cs typeface="Arial" charset="0"/>
              </a:rPr>
              <a:t> that has a connecting edge </a:t>
            </a:r>
            <a:r>
              <a:rPr lang="en-CA" altLang="en-US" i="1" smtClean="0">
                <a:latin typeface="Times New Roman" pitchFamily="18" charset="0"/>
                <a:cs typeface="Times New Roman" pitchFamily="18" charset="0"/>
              </a:rPr>
              <a:t>e</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of minimum weight</a:t>
            </a:r>
          </a:p>
          <a:p>
            <a:pPr lvl="1"/>
            <a:r>
              <a:rPr lang="en-CA" altLang="en-US" smtClean="0">
                <a:latin typeface="Arial" charset="0"/>
                <a:cs typeface="Arial" charset="0"/>
              </a:rPr>
              <a:t>This forms a minimum spanning tree on our two vertices and </a:t>
            </a:r>
            <a:r>
              <a:rPr lang="en-CA" altLang="en-US" i="1" smtClean="0">
                <a:latin typeface="Times New Roman" pitchFamily="18" charset="0"/>
                <a:cs typeface="Times New Roman" pitchFamily="18" charset="0"/>
              </a:rPr>
              <a:t>e</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must be in any minimum spanning tree containing the vertices </a:t>
            </a:r>
            <a:r>
              <a:rPr lang="en-CA" altLang="en-US" i="1" smtClean="0">
                <a:latin typeface="Times New Roman" pitchFamily="18" charset="0"/>
                <a:cs typeface="Times New Roman" pitchFamily="18" charset="0"/>
              </a:rPr>
              <a:t>v</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and </a:t>
            </a:r>
            <a:r>
              <a:rPr lang="en-CA" altLang="en-US" i="1" smtClean="0">
                <a:latin typeface="Times New Roman" pitchFamily="18" charset="0"/>
                <a:cs typeface="Times New Roman" pitchFamily="18" charset="0"/>
              </a:rPr>
              <a:t>v</a:t>
            </a:r>
            <a:r>
              <a:rPr lang="en-CA" altLang="en-US" baseline="-25000" smtClean="0">
                <a:latin typeface="Times New Roman" pitchFamily="18" charset="0"/>
                <a:cs typeface="Times New Roman" pitchFamily="18" charset="0"/>
              </a:rPr>
              <a:t>2</a:t>
            </a:r>
            <a:endParaRPr lang="en-CA" altLang="en-US" smtClean="0">
              <a:latin typeface="Arial" charset="0"/>
              <a:cs typeface="Arial" charset="0"/>
            </a:endParaRPr>
          </a:p>
          <a:p>
            <a:pPr lvl="1">
              <a:buFont typeface="Arial" charset="0"/>
              <a:buNone/>
            </a:pPr>
            <a:endParaRPr lang="en-CA" altLang="en-US" smtClean="0">
              <a:latin typeface="Times New Roman" pitchFamily="18" charset="0"/>
              <a:cs typeface="Times New Roman" pitchFamily="18" charset="0"/>
            </a:endParaRPr>
          </a:p>
        </p:txBody>
      </p:sp>
      <p:pic>
        <p:nvPicPr>
          <p:cNvPr id="31748" name="Picture 4" descr="C:\Users\dwharder\Desktop\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
        <p:nvSpPr>
          <p:cNvPr id="31750" name="Rectangle 7"/>
          <p:cNvSpPr>
            <a:spLocks noChangeArrowheads="1"/>
          </p:cNvSpPr>
          <p:nvPr/>
        </p:nvSpPr>
        <p:spPr bwMode="auto">
          <a:xfrm>
            <a:off x="3851275" y="3716338"/>
            <a:ext cx="403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2</a:t>
            </a:r>
            <a:r>
              <a:rPr lang="en-CA" altLang="en-US" sz="1600"/>
              <a:t> </a:t>
            </a:r>
          </a:p>
        </p:txBody>
      </p:sp>
      <p:sp>
        <p:nvSpPr>
          <p:cNvPr id="31751" name="Rectangle 8"/>
          <p:cNvSpPr>
            <a:spLocks noChangeArrowheads="1"/>
          </p:cNvSpPr>
          <p:nvPr/>
        </p:nvSpPr>
        <p:spPr bwMode="auto">
          <a:xfrm>
            <a:off x="4148138" y="4195763"/>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e</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2305790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cs typeface="Arial" charset="0"/>
              </a:rPr>
              <a:t>Implementation and analysis</a:t>
            </a:r>
            <a:endParaRPr lang="en-US" altLang="en-US" dirty="0" smtClean="0">
              <a:latin typeface="Arial" charset="0"/>
              <a:cs typeface="Arial" charset="0"/>
            </a:endParaRPr>
          </a:p>
        </p:txBody>
      </p:sp>
      <p:sp>
        <p:nvSpPr>
          <p:cNvPr id="65539" name="Rectangle 3"/>
          <p:cNvSpPr>
            <a:spLocks noGrp="1" noChangeArrowheads="1"/>
          </p:cNvSpPr>
          <p:nvPr>
            <p:ph type="body" idx="1"/>
          </p:nvPr>
        </p:nvSpPr>
        <p:spPr/>
        <p:txBody>
          <a:bodyPr/>
          <a:lstStyle/>
          <a:p>
            <a:pPr marL="342900" lvl="1" indent="-342900">
              <a:buNone/>
              <a:defRPr/>
            </a:pPr>
            <a:r>
              <a:rPr lang="en-US" dirty="0" smtClean="0">
                <a:latin typeface="Arial" charset="0"/>
                <a:cs typeface="Arial" charset="0"/>
              </a:rPr>
              <a:t>	</a:t>
            </a:r>
            <a:r>
              <a:rPr lang="en-US" dirty="0" smtClean="0">
                <a:latin typeface="Arial" charset="0"/>
                <a:cs typeface="Arial" charset="0"/>
              </a:rPr>
              <a:t>The initialization requires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a:t>
            </a:r>
            <a:r>
              <a:rPr lang="en-US" dirty="0" smtClean="0">
                <a:latin typeface="Arial" charset="0"/>
                <a:cs typeface="Arial" charset="0"/>
              </a:rPr>
              <a:t>memory and run time</a:t>
            </a:r>
          </a:p>
          <a:p>
            <a:pPr marL="342900" lvl="1" indent="-342900">
              <a:buNone/>
              <a:defRPr/>
            </a:pPr>
            <a:endParaRPr lang="en-US" dirty="0">
              <a:latin typeface="Arial" charset="0"/>
              <a:cs typeface="Arial" charset="0"/>
            </a:endParaRPr>
          </a:p>
          <a:p>
            <a:pPr marL="342900" lvl="1" indent="-342900">
              <a:buNone/>
              <a:defRPr/>
            </a:pPr>
            <a:r>
              <a:rPr lang="en-US" dirty="0" smtClean="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 1 </a:t>
            </a:r>
            <a:r>
              <a:rPr lang="en-US" dirty="0" smtClean="0">
                <a:latin typeface="Arial" charset="0"/>
                <a:cs typeface="Arial" charset="0"/>
              </a:rPr>
              <a:t> times, each time finding the </a:t>
            </a:r>
            <a:r>
              <a:rPr lang="en-US" i="1" dirty="0" smtClean="0">
                <a:latin typeface="Arial" charset="0"/>
                <a:cs typeface="Arial" charset="0"/>
              </a:rPr>
              <a:t>closest </a:t>
            </a:r>
            <a:r>
              <a:rPr lang="en-US" dirty="0" smtClean="0">
                <a:latin typeface="Arial" charset="0"/>
                <a:cs typeface="Arial" charset="0"/>
              </a:rPr>
              <a:t>vertex</a:t>
            </a:r>
          </a:p>
          <a:p>
            <a:pPr lvl="1">
              <a:defRPr/>
            </a:pPr>
            <a:r>
              <a:rPr lang="en-US" dirty="0" smtClean="0">
                <a:solidFill>
                  <a:prstClr val="black"/>
                </a:solidFill>
                <a:latin typeface="Arial" charset="0"/>
                <a:cs typeface="Arial" charset="0"/>
              </a:rPr>
              <a:t>Iterating through the table requires is </a:t>
            </a:r>
            <a:r>
              <a:rPr lang="en-US" dirty="0">
                <a:latin typeface="Symbol" pitchFamily="18" charset="2"/>
                <a:cs typeface="Arial" charset="0"/>
              </a:rPr>
              <a:t>Q</a:t>
            </a:r>
            <a:r>
              <a:rPr lang="en-US" dirty="0" smtClean="0">
                <a:solidFill>
                  <a:prstClr val="black"/>
                </a:solidFill>
                <a:latin typeface="Times New Roman" pitchFamily="18" charset="0"/>
                <a:cs typeface="Arial" charset="0"/>
              </a:rPr>
              <a:t>(|</a:t>
            </a:r>
            <a:r>
              <a:rPr lang="en-US" i="1" dirty="0" smtClean="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a:t>
            </a:r>
            <a:r>
              <a:rPr lang="en-US" dirty="0" smtClean="0">
                <a:latin typeface="Arial" charset="0"/>
                <a:cs typeface="Arial" charset="0"/>
              </a:rPr>
              <a:t> time</a:t>
            </a:r>
          </a:p>
          <a:p>
            <a:pPr lvl="1">
              <a:defRPr/>
            </a:pPr>
            <a:r>
              <a:rPr lang="en-US" dirty="0" smtClean="0">
                <a:solidFill>
                  <a:prstClr val="black"/>
                </a:solidFill>
                <a:latin typeface="Arial" charset="0"/>
                <a:cs typeface="Arial" charset="0"/>
              </a:rPr>
              <a:t>Each time we find a vertex, we must check all of its neighbors</a:t>
            </a:r>
          </a:p>
          <a:p>
            <a:pPr lvl="1">
              <a:defRPr/>
            </a:pPr>
            <a:r>
              <a:rPr lang="en-US" dirty="0" smtClean="0">
                <a:solidFill>
                  <a:prstClr val="black"/>
                </a:solidFill>
                <a:latin typeface="Arial" charset="0"/>
                <a:cs typeface="Arial" charset="0"/>
              </a:rPr>
              <a:t>With an adjacency matrix, the run time is </a:t>
            </a:r>
            <a:r>
              <a:rPr lang="en-US" dirty="0" smtClean="0">
                <a:latin typeface="Symbol" pitchFamily="18" charset="2"/>
                <a:cs typeface="Arial" charset="0"/>
              </a:rPr>
              <a:t>Q</a:t>
            </a:r>
            <a:r>
              <a:rPr lang="en-US" dirty="0" smtClean="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 + |</a:t>
            </a:r>
            <a:r>
              <a:rPr lang="en-US" i="1" dirty="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 =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smtClean="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a:t>
            </a:r>
            <a:r>
              <a:rPr lang="en-US" baseline="30000" dirty="0" smtClean="0">
                <a:solidFill>
                  <a:prstClr val="black"/>
                </a:solidFill>
                <a:latin typeface="Times New Roman" pitchFamily="18" charset="0"/>
                <a:cs typeface="Arial" charset="0"/>
              </a:rPr>
              <a:t>2</a:t>
            </a:r>
            <a:r>
              <a:rPr lang="en-US" dirty="0" smtClean="0">
                <a:solidFill>
                  <a:prstClr val="black"/>
                </a:solidFill>
                <a:latin typeface="Times New Roman" pitchFamily="18" charset="0"/>
                <a:cs typeface="Arial" charset="0"/>
              </a:rPr>
              <a:t>)</a:t>
            </a:r>
          </a:p>
          <a:p>
            <a:pPr lvl="1">
              <a:defRPr/>
            </a:pPr>
            <a:r>
              <a:rPr lang="en-US" dirty="0">
                <a:solidFill>
                  <a:prstClr val="black"/>
                </a:solidFill>
                <a:latin typeface="Arial" charset="0"/>
                <a:cs typeface="Arial" charset="0"/>
              </a:rPr>
              <a:t>With an adjacency </a:t>
            </a:r>
            <a:r>
              <a:rPr lang="en-US" dirty="0" smtClean="0">
                <a:solidFill>
                  <a:prstClr val="black"/>
                </a:solidFill>
                <a:latin typeface="Arial" charset="0"/>
                <a:cs typeface="Arial" charset="0"/>
              </a:rPr>
              <a:t>list, </a:t>
            </a:r>
            <a:r>
              <a:rPr lang="en-US" dirty="0">
                <a:solidFill>
                  <a:prstClr val="black"/>
                </a:solidFill>
                <a:latin typeface="Arial" charset="0"/>
                <a:cs typeface="Arial" charset="0"/>
              </a:rPr>
              <a:t>the run time is </a:t>
            </a:r>
            <a:r>
              <a:rPr lang="en-US" dirty="0" smtClean="0">
                <a:latin typeface="Symbol" pitchFamily="18" charset="2"/>
                <a:cs typeface="Arial" charset="0"/>
              </a:rPr>
              <a:t>Q</a:t>
            </a:r>
            <a:r>
              <a:rPr lang="en-US" dirty="0" smtClean="0">
                <a:solidFill>
                  <a:prstClr val="black"/>
                </a:solidFill>
                <a:latin typeface="Times New Roman" pitchFamily="18" charset="0"/>
                <a:cs typeface="Arial" charset="0"/>
              </a:rPr>
              <a:t>(|</a:t>
            </a:r>
            <a:r>
              <a:rPr lang="en-US" i="1" dirty="0" smtClean="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a:t>
            </a:r>
            <a:r>
              <a:rPr lang="en-US" baseline="30000" dirty="0" smtClean="0">
                <a:solidFill>
                  <a:prstClr val="black"/>
                </a:solidFill>
                <a:latin typeface="Times New Roman" pitchFamily="18" charset="0"/>
                <a:cs typeface="Arial" charset="0"/>
              </a:rPr>
              <a:t>2</a:t>
            </a:r>
            <a:r>
              <a:rPr lang="en-US" dirty="0" smtClean="0">
                <a:solidFill>
                  <a:prstClr val="black"/>
                </a:solidFill>
                <a:latin typeface="Times New Roman" pitchFamily="18" charset="0"/>
                <a:cs typeface="Arial" charset="0"/>
              </a:rPr>
              <a:t> </a:t>
            </a:r>
            <a:r>
              <a:rPr lang="en-US" dirty="0">
                <a:solidFill>
                  <a:prstClr val="black"/>
                </a:solidFill>
                <a:latin typeface="Times New Roman" pitchFamily="18" charset="0"/>
                <a:cs typeface="Arial" charset="0"/>
              </a:rPr>
              <a:t>+ </a:t>
            </a:r>
            <a:r>
              <a:rPr lang="en-US" dirty="0" smtClean="0">
                <a:solidFill>
                  <a:prstClr val="black"/>
                </a:solidFill>
                <a:latin typeface="Times New Roman" pitchFamily="18" charset="0"/>
                <a:cs typeface="Arial" charset="0"/>
              </a:rPr>
              <a:t>|</a:t>
            </a:r>
            <a:r>
              <a:rPr lang="en-US" i="1" dirty="0" smtClean="0">
                <a:solidFill>
                  <a:prstClr val="black"/>
                </a:solidFill>
                <a:latin typeface="Times New Roman" pitchFamily="18" charset="0"/>
                <a:cs typeface="Arial" charset="0"/>
              </a:rPr>
              <a:t>E</a:t>
            </a:r>
            <a:r>
              <a:rPr lang="en-US" dirty="0" smtClean="0">
                <a:solidFill>
                  <a:prstClr val="black"/>
                </a:solidFill>
                <a:latin typeface="Times New Roman" pitchFamily="18" charset="0"/>
                <a:cs typeface="Arial" charset="0"/>
              </a:rPr>
              <a:t>|) </a:t>
            </a:r>
            <a:r>
              <a:rPr lang="en-US" dirty="0">
                <a:solidFill>
                  <a:prstClr val="black"/>
                </a:solidFill>
                <a:latin typeface="Times New Roman" pitchFamily="18" charset="0"/>
                <a:cs typeface="Arial" charset="0"/>
              </a:rPr>
              <a:t>=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smtClean="0">
                <a:solidFill>
                  <a:prstClr val="black"/>
                </a:solidFill>
                <a:latin typeface="Times New Roman" pitchFamily="18" charset="0"/>
                <a:cs typeface="Arial" charset="0"/>
              </a:rPr>
              <a:t>V</a:t>
            </a:r>
            <a:r>
              <a:rPr lang="en-US" dirty="0" smtClean="0">
                <a:solidFill>
                  <a:prstClr val="black"/>
                </a:solidFill>
                <a:latin typeface="Times New Roman" pitchFamily="18" charset="0"/>
                <a:cs typeface="Arial" charset="0"/>
              </a:rPr>
              <a:t>|</a:t>
            </a:r>
            <a:r>
              <a:rPr lang="en-US" baseline="30000" dirty="0" smtClean="0">
                <a:solidFill>
                  <a:prstClr val="black"/>
                </a:solidFill>
                <a:latin typeface="Times New Roman" pitchFamily="18" charset="0"/>
                <a:cs typeface="Arial" charset="0"/>
              </a:rPr>
              <a:t>2</a:t>
            </a:r>
            <a:r>
              <a:rPr lang="en-US" dirty="0" smtClean="0">
                <a:solidFill>
                  <a:prstClr val="black"/>
                </a:solidFill>
                <a:latin typeface="Times New Roman" pitchFamily="18" charset="0"/>
                <a:cs typeface="Arial" charset="0"/>
              </a:rPr>
              <a:t>)</a:t>
            </a:r>
            <a:r>
              <a:rPr lang="en-US" dirty="0" smtClean="0">
                <a:solidFill>
                  <a:prstClr val="black"/>
                </a:solidFill>
                <a:latin typeface="Arial" charset="0"/>
                <a:cs typeface="Arial" charset="0"/>
              </a:rPr>
              <a:t> as </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E</a:t>
            </a:r>
            <a:r>
              <a:rPr lang="en-US" dirty="0" smtClean="0">
                <a:solidFill>
                  <a:prstClr val="black"/>
                </a:solidFill>
                <a:latin typeface="Times New Roman" pitchFamily="18" charset="0"/>
                <a:cs typeface="Arial" charset="0"/>
              </a:rPr>
              <a:t>| = O(|</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endParaRPr lang="en-US" dirty="0">
              <a:solidFill>
                <a:prstClr val="black"/>
              </a:solidFill>
              <a:latin typeface="Arial" charset="0"/>
              <a:cs typeface="Arial" charset="0"/>
            </a:endParaRPr>
          </a:p>
          <a:p>
            <a:pPr lvl="1">
              <a:defRPr/>
            </a:pPr>
            <a:endParaRPr lang="en-US" dirty="0">
              <a:solidFill>
                <a:prstClr val="black"/>
              </a:solidFill>
              <a:latin typeface="Arial" charset="0"/>
              <a:cs typeface="Arial" charset="0"/>
            </a:endParaRPr>
          </a:p>
          <a:p>
            <a:pPr marL="342900" lvl="1" indent="-342900">
              <a:buNone/>
              <a:defRPr/>
            </a:pPr>
            <a:r>
              <a:rPr lang="en-US" dirty="0" smtClean="0">
                <a:latin typeface="Arial" charset="0"/>
                <a:cs typeface="Arial" charset="0"/>
              </a:rPr>
              <a:t>	Can we do better?</a:t>
            </a:r>
          </a:p>
          <a:p>
            <a:pPr lvl="1">
              <a:defRPr/>
            </a:pPr>
            <a:r>
              <a:rPr lang="en-US" dirty="0" smtClean="0">
                <a:solidFill>
                  <a:prstClr val="black"/>
                </a:solidFill>
                <a:latin typeface="Arial" charset="0"/>
                <a:cs typeface="Arial" charset="0"/>
              </a:rPr>
              <a:t>Recall, we only need the shortest edge next</a:t>
            </a:r>
          </a:p>
          <a:p>
            <a:pPr lvl="1">
              <a:defRPr/>
            </a:pPr>
            <a:r>
              <a:rPr lang="en-US" dirty="0" smtClean="0">
                <a:solidFill>
                  <a:prstClr val="black"/>
                </a:solidFill>
                <a:latin typeface="Arial" charset="0"/>
                <a:cs typeface="Arial" charset="0"/>
              </a:rPr>
              <a:t>How about a priority queue?</a:t>
            </a:r>
          </a:p>
          <a:p>
            <a:pPr lvl="2">
              <a:defRPr/>
            </a:pPr>
            <a:r>
              <a:rPr lang="en-US" dirty="0" smtClean="0">
                <a:solidFill>
                  <a:prstClr val="black"/>
                </a:solidFill>
                <a:latin typeface="Arial" charset="0"/>
                <a:cs typeface="Arial" charset="0"/>
              </a:rPr>
              <a:t>Assume we are using a binary heap</a:t>
            </a:r>
          </a:p>
          <a:p>
            <a:pPr lvl="2">
              <a:defRPr/>
            </a:pPr>
            <a:r>
              <a:rPr lang="en-US" dirty="0" smtClean="0">
                <a:solidFill>
                  <a:prstClr val="black"/>
                </a:solidFill>
                <a:latin typeface="Arial" charset="0"/>
                <a:cs typeface="Arial" charset="0"/>
              </a:rPr>
              <a:t>We will have to update the heap structure—this requires additional work</a:t>
            </a:r>
            <a:endParaRPr lang="en-US" dirty="0" smtClean="0">
              <a:latin typeface="Arial" charset="0"/>
              <a:cs typeface="Arial" charset="0"/>
            </a:endParaRPr>
          </a:p>
        </p:txBody>
      </p:sp>
    </p:spTree>
    <p:extLst>
      <p:ext uri="{BB962C8B-B14F-4D97-AF65-F5344CB8AC3E}">
        <p14:creationId xmlns:p14="http://schemas.microsoft.com/office/powerpoint/2010/main" val="4134680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cs typeface="Arial" charset="0"/>
              </a:rPr>
              <a:t>Implementation and analysis</a:t>
            </a:r>
            <a:endParaRPr lang="en-US" altLang="en-US" dirty="0" smtClean="0">
              <a:latin typeface="Arial" charset="0"/>
              <a:cs typeface="Arial" charset="0"/>
            </a:endParaRPr>
          </a:p>
        </p:txBody>
      </p:sp>
      <p:sp>
        <p:nvSpPr>
          <p:cNvPr id="65539" name="Rectangle 3"/>
          <p:cNvSpPr>
            <a:spLocks noGrp="1" noChangeArrowheads="1"/>
          </p:cNvSpPr>
          <p:nvPr>
            <p:ph type="body" idx="1"/>
          </p:nvPr>
        </p:nvSpPr>
        <p:spPr/>
        <p:txBody>
          <a:bodyPr/>
          <a:lstStyle/>
          <a:p>
            <a:pPr marL="342900" lvl="1" indent="-342900">
              <a:buNone/>
              <a:defRPr/>
            </a:pPr>
            <a:r>
              <a:rPr lang="en-US" dirty="0" smtClean="0">
                <a:latin typeface="Arial" charset="0"/>
                <a:cs typeface="Arial" charset="0"/>
              </a:rPr>
              <a:t>	</a:t>
            </a:r>
            <a:r>
              <a:rPr lang="en-US" dirty="0" smtClean="0">
                <a:latin typeface="Arial" charset="0"/>
                <a:cs typeface="Arial" charset="0"/>
              </a:rPr>
              <a:t>The initialization still requires </a:t>
            </a:r>
            <a:r>
              <a:rPr lang="en-US" dirty="0" smtClean="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a:t>
            </a:r>
            <a:r>
              <a:rPr lang="en-US" dirty="0" smtClean="0">
                <a:latin typeface="Arial" charset="0"/>
                <a:cs typeface="Arial" charset="0"/>
              </a:rPr>
              <a:t>memory and run time</a:t>
            </a:r>
          </a:p>
          <a:p>
            <a:pPr lvl="1">
              <a:defRPr/>
            </a:pPr>
            <a:r>
              <a:rPr lang="en-US" dirty="0" smtClean="0">
                <a:solidFill>
                  <a:prstClr val="black"/>
                </a:solidFill>
                <a:latin typeface="Arial" charset="0"/>
                <a:cs typeface="Arial" charset="0"/>
              </a:rPr>
              <a:t>The priority queue will also requires </a:t>
            </a:r>
            <a:r>
              <a:rPr lang="en-US" dirty="0">
                <a:latin typeface="Symbol" pitchFamily="18" charset="2"/>
                <a:cs typeface="Arial" charset="0"/>
              </a:rPr>
              <a:t>O</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dirty="0" smtClean="0">
                <a:solidFill>
                  <a:prstClr val="black"/>
                </a:solidFill>
                <a:latin typeface="Arial" charset="0"/>
                <a:cs typeface="Arial" charset="0"/>
              </a:rPr>
              <a:t> memory</a:t>
            </a:r>
            <a:endParaRPr lang="en-US" dirty="0">
              <a:solidFill>
                <a:prstClr val="black"/>
              </a:solidFill>
              <a:latin typeface="Arial" charset="0"/>
              <a:cs typeface="Arial" charset="0"/>
            </a:endParaRPr>
          </a:p>
          <a:p>
            <a:pPr marL="342900" lvl="1" indent="-342900">
              <a:buNone/>
              <a:defRPr/>
            </a:pPr>
            <a:endParaRPr lang="en-US" dirty="0" smtClean="0">
              <a:latin typeface="Arial" charset="0"/>
              <a:cs typeface="Arial" charset="0"/>
            </a:endParaRPr>
          </a:p>
          <a:p>
            <a:pPr marL="342900" lvl="1" indent="-342900">
              <a:buNone/>
              <a:defRPr/>
            </a:pPr>
            <a:r>
              <a:rPr lang="en-US" dirty="0" smtClean="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 1 </a:t>
            </a:r>
            <a:r>
              <a:rPr lang="en-US" dirty="0" smtClean="0">
                <a:latin typeface="Arial" charset="0"/>
                <a:cs typeface="Arial" charset="0"/>
              </a:rPr>
              <a:t> times, each time finding the </a:t>
            </a:r>
            <a:r>
              <a:rPr lang="en-US" i="1" dirty="0" smtClean="0">
                <a:latin typeface="Arial" charset="0"/>
                <a:cs typeface="Arial" charset="0"/>
              </a:rPr>
              <a:t>closest </a:t>
            </a:r>
            <a:r>
              <a:rPr lang="en-US" dirty="0" smtClean="0">
                <a:latin typeface="Arial" charset="0"/>
                <a:cs typeface="Arial" charset="0"/>
              </a:rPr>
              <a:t>vertex</a:t>
            </a:r>
          </a:p>
          <a:p>
            <a:pPr lvl="1">
              <a:defRPr/>
            </a:pPr>
            <a:r>
              <a:rPr lang="en-US" dirty="0" smtClean="0">
                <a:solidFill>
                  <a:prstClr val="black"/>
                </a:solidFill>
                <a:latin typeface="Arial" charset="0"/>
                <a:cs typeface="Arial" charset="0"/>
              </a:rPr>
              <a:t>Place the shortest distances into a priority queue</a:t>
            </a:r>
          </a:p>
          <a:p>
            <a:pPr lvl="1">
              <a:defRPr/>
            </a:pPr>
            <a:r>
              <a:rPr lang="en-US" dirty="0" smtClean="0">
                <a:solidFill>
                  <a:prstClr val="black"/>
                </a:solidFill>
                <a:latin typeface="Arial" charset="0"/>
                <a:cs typeface="Arial" charset="0"/>
              </a:rPr>
              <a:t>The size of the priority queue is </a:t>
            </a:r>
            <a:r>
              <a:rPr lang="en-US" dirty="0" smtClean="0">
                <a:latin typeface="Symbol" pitchFamily="18" charset="2"/>
                <a:cs typeface="Arial" charset="0"/>
              </a:rPr>
              <a:t>O</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a:t>
            </a:r>
            <a:endParaRPr lang="en-US" dirty="0" smtClean="0">
              <a:solidFill>
                <a:prstClr val="black"/>
              </a:solidFill>
              <a:latin typeface="Arial" charset="0"/>
              <a:cs typeface="Arial" charset="0"/>
            </a:endParaRPr>
          </a:p>
          <a:p>
            <a:pPr lvl="1">
              <a:defRPr/>
            </a:pPr>
            <a:r>
              <a:rPr lang="en-US" dirty="0" smtClean="0">
                <a:solidFill>
                  <a:prstClr val="black"/>
                </a:solidFill>
                <a:latin typeface="Arial" charset="0"/>
                <a:cs typeface="Arial" charset="0"/>
              </a:rPr>
              <a:t>Thus, the work required for this is </a:t>
            </a:r>
            <a:r>
              <a:rPr lang="en-US" dirty="0" smtClean="0">
                <a:latin typeface="Times New Roman" pitchFamily="18" charset="0"/>
                <a:cs typeface="Times New Roman" pitchFamily="18" charset="0"/>
              </a:rPr>
              <a:t>O(|</a:t>
            </a:r>
            <a:r>
              <a:rPr lang="en-US" i="1" dirty="0">
                <a:latin typeface="Times New Roman" pitchFamily="18" charset="0"/>
                <a:cs typeface="Arial" charset="0"/>
              </a:rPr>
              <a:t>V</a:t>
            </a:r>
            <a:r>
              <a:rPr lang="en-US" dirty="0" smtClean="0">
                <a:latin typeface="Times New Roman" pitchFamily="18" charset="0"/>
                <a:cs typeface="Arial" charset="0"/>
              </a:rPr>
              <a:t>| </a:t>
            </a:r>
            <a:r>
              <a:rPr lang="en-US" dirty="0" err="1" smtClean="0">
                <a:latin typeface="Times New Roman" pitchFamily="18" charset="0"/>
                <a:cs typeface="Arial" charset="0"/>
              </a:rPr>
              <a:t>ln</a:t>
            </a:r>
            <a:r>
              <a:rPr lang="en-US" dirty="0" smtClean="0">
                <a:latin typeface="Times New Roman" pitchFamily="18" charset="0"/>
                <a:cs typeface="Arial" charset="0"/>
              </a:rPr>
              <a:t>(|</a:t>
            </a:r>
            <a:r>
              <a:rPr lang="en-US" i="1" dirty="0" smtClean="0">
                <a:latin typeface="Times New Roman" pitchFamily="18" charset="0"/>
                <a:cs typeface="Arial" charset="0"/>
              </a:rPr>
              <a:t>V</a:t>
            </a:r>
            <a:r>
              <a:rPr lang="en-US" dirty="0" smtClean="0">
                <a:latin typeface="Times New Roman" pitchFamily="18" charset="0"/>
                <a:cs typeface="Arial" charset="0"/>
              </a:rPr>
              <a:t>|))</a:t>
            </a:r>
            <a:endParaRPr lang="en-US" dirty="0" smtClean="0">
              <a:latin typeface="Arial" charset="0"/>
              <a:cs typeface="Arial" charset="0"/>
            </a:endParaRPr>
          </a:p>
          <a:p>
            <a:pPr marL="342900" lvl="1" indent="-342900">
              <a:buNone/>
              <a:defRPr/>
            </a:pPr>
            <a:endParaRPr lang="en-US" dirty="0" smtClean="0">
              <a:latin typeface="Arial" charset="0"/>
              <a:cs typeface="Arial" charset="0"/>
            </a:endParaRPr>
          </a:p>
          <a:p>
            <a:pPr marL="342900" lvl="1" indent="-342900">
              <a:buNone/>
              <a:defRPr/>
            </a:pPr>
            <a:r>
              <a:rPr lang="en-US" dirty="0">
                <a:latin typeface="Arial" charset="0"/>
                <a:cs typeface="Arial" charset="0"/>
              </a:rPr>
              <a:t>	</a:t>
            </a:r>
            <a:r>
              <a:rPr lang="en-US" dirty="0" smtClean="0">
                <a:latin typeface="Arial" charset="0"/>
                <a:cs typeface="Arial" charset="0"/>
              </a:rPr>
              <a:t>Is this all the work that is necessary?</a:t>
            </a:r>
            <a:endParaRPr lang="en-US" dirty="0">
              <a:latin typeface="Arial" charset="0"/>
              <a:cs typeface="Arial" charset="0"/>
            </a:endParaRPr>
          </a:p>
          <a:p>
            <a:pPr lvl="1">
              <a:defRPr/>
            </a:pPr>
            <a:r>
              <a:rPr lang="en-US" dirty="0" smtClean="0">
                <a:solidFill>
                  <a:prstClr val="black"/>
                </a:solidFill>
                <a:latin typeface="Arial" charset="0"/>
                <a:cs typeface="Arial" charset="0"/>
              </a:rPr>
              <a:t>Recall that each edge visited may result in a new edge being pushed to the very top of the heap</a:t>
            </a:r>
            <a:endParaRPr lang="en-US" dirty="0">
              <a:solidFill>
                <a:prstClr val="black"/>
              </a:solidFill>
              <a:latin typeface="Arial" charset="0"/>
              <a:cs typeface="Arial" charset="0"/>
            </a:endParaRPr>
          </a:p>
          <a:p>
            <a:pPr lvl="1">
              <a:defRPr/>
            </a:pPr>
            <a:r>
              <a:rPr lang="en-US" dirty="0" smtClean="0">
                <a:solidFill>
                  <a:prstClr val="black"/>
                </a:solidFill>
                <a:latin typeface="Arial" charset="0"/>
                <a:cs typeface="Arial" charset="0"/>
              </a:rPr>
              <a:t>Thus</a:t>
            </a:r>
            <a:r>
              <a:rPr lang="en-US" dirty="0">
                <a:solidFill>
                  <a:prstClr val="black"/>
                </a:solidFill>
                <a:latin typeface="Arial" charset="0"/>
                <a:cs typeface="Arial" charset="0"/>
              </a:rPr>
              <a:t>, the work required for this is </a:t>
            </a:r>
            <a:r>
              <a:rPr lang="en-US" dirty="0" smtClean="0">
                <a:latin typeface="Times New Roman" pitchFamily="18" charset="0"/>
                <a:cs typeface="Times New Roman" pitchFamily="18" charset="0"/>
              </a:rPr>
              <a:t>O(|</a:t>
            </a:r>
            <a:r>
              <a:rPr lang="en-US" i="1" dirty="0" smtClean="0">
                <a:latin typeface="Times New Roman" pitchFamily="18" charset="0"/>
                <a:cs typeface="Arial" charset="0"/>
              </a:rPr>
              <a:t>E</a:t>
            </a:r>
            <a:r>
              <a:rPr lang="en-US" dirty="0" smtClean="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a:t>
            </a:r>
          </a:p>
          <a:p>
            <a:pPr lvl="1">
              <a:defRPr/>
            </a:pPr>
            <a:endParaRPr lang="en-US" dirty="0">
              <a:latin typeface="Times New Roman" pitchFamily="18" charset="0"/>
              <a:cs typeface="Arial" charset="0"/>
            </a:endParaRPr>
          </a:p>
          <a:p>
            <a:pPr marL="342900" lvl="1" indent="-342900">
              <a:buNone/>
              <a:defRPr/>
            </a:pPr>
            <a:r>
              <a:rPr lang="en-US" dirty="0" smtClean="0">
                <a:latin typeface="Arial" charset="0"/>
                <a:cs typeface="Arial" charset="0"/>
              </a:rPr>
              <a:t>	Thus, the total run time is </a:t>
            </a:r>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n-US" i="1" dirty="0" smtClean="0">
                <a:latin typeface="Times New Roman" pitchFamily="18" charset="0"/>
                <a:cs typeface="Arial" charset="0"/>
              </a:rPr>
              <a:t>V</a:t>
            </a:r>
            <a:r>
              <a:rPr lang="en-US" dirty="0" smtClean="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 =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a:t>
            </a:r>
            <a:endParaRPr lang="en-US" dirty="0">
              <a:latin typeface="Times New Roman" pitchFamily="18" charset="0"/>
              <a:cs typeface="Arial" charset="0"/>
            </a:endParaRPr>
          </a:p>
          <a:p>
            <a:pPr marL="342900" lvl="1" indent="-342900">
              <a:buNone/>
              <a:defRPr/>
            </a:pPr>
            <a:endParaRPr lang="en-US" dirty="0">
              <a:latin typeface="Arial" charset="0"/>
              <a:cs typeface="Arial" charset="0"/>
            </a:endParaRPr>
          </a:p>
        </p:txBody>
      </p:sp>
    </p:spTree>
    <p:extLst>
      <p:ext uri="{BB962C8B-B14F-4D97-AF65-F5344CB8AC3E}">
        <p14:creationId xmlns:p14="http://schemas.microsoft.com/office/powerpoint/2010/main" val="3980106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cs typeface="Arial" charset="0"/>
              </a:rPr>
              <a:t>Implementation and analysis</a:t>
            </a:r>
            <a:endParaRPr lang="en-US" altLang="en-US" dirty="0" smtClean="0">
              <a:latin typeface="Arial" charset="0"/>
              <a:cs typeface="Arial" charset="0"/>
            </a:endParaRPr>
          </a:p>
        </p:txBody>
      </p:sp>
      <p:sp>
        <p:nvSpPr>
          <p:cNvPr id="65539" name="Rectangle 3"/>
          <p:cNvSpPr>
            <a:spLocks noGrp="1" noChangeArrowheads="1"/>
          </p:cNvSpPr>
          <p:nvPr>
            <p:ph type="body" idx="1"/>
          </p:nvPr>
        </p:nvSpPr>
        <p:spPr/>
        <p:txBody>
          <a:bodyPr/>
          <a:lstStyle/>
          <a:p>
            <a:pPr marL="342900" lvl="1" indent="-342900">
              <a:buNone/>
              <a:defRPr/>
            </a:pPr>
            <a:r>
              <a:rPr lang="en-US" dirty="0" smtClean="0">
                <a:latin typeface="Arial" charset="0"/>
                <a:cs typeface="Arial" charset="0"/>
              </a:rPr>
              <a:t>	</a:t>
            </a:r>
            <a:r>
              <a:rPr lang="en-US" dirty="0" smtClean="0">
                <a:latin typeface="Arial" charset="0"/>
                <a:cs typeface="Arial" charset="0"/>
              </a:rPr>
              <a:t>Here is a worst-case graph if we wer</a:t>
            </a:r>
            <a:r>
              <a:rPr lang="en-US" dirty="0" smtClean="0">
                <a:latin typeface="Arial" charset="0"/>
                <a:cs typeface="Arial" charset="0"/>
              </a:rPr>
              <a:t>e to start with Vertex A</a:t>
            </a:r>
          </a:p>
          <a:p>
            <a:pPr lvl="1">
              <a:defRPr/>
            </a:pPr>
            <a:r>
              <a:rPr lang="en-US" dirty="0" smtClean="0">
                <a:solidFill>
                  <a:prstClr val="black"/>
                </a:solidFill>
                <a:latin typeface="Arial" charset="0"/>
                <a:cs typeface="Arial" charset="0"/>
              </a:rPr>
              <a:t>Assume that the adjacency lists are in order</a:t>
            </a:r>
          </a:p>
          <a:p>
            <a:pPr lvl="1">
              <a:defRPr/>
            </a:pPr>
            <a:r>
              <a:rPr lang="en-US" dirty="0" smtClean="0">
                <a:solidFill>
                  <a:prstClr val="black"/>
                </a:solidFill>
                <a:latin typeface="Arial" charset="0"/>
                <a:cs typeface="Arial" charset="0"/>
              </a:rPr>
              <a:t>Each time, the edge is percolated to the top of the heap</a:t>
            </a:r>
          </a:p>
        </p:txBody>
      </p:sp>
      <p:pic>
        <p:nvPicPr>
          <p:cNvPr id="6146" name="Picture 2" descr="C:\Users\dwharder\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80928"/>
            <a:ext cx="3314700" cy="317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53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smtClean="0"/>
              <a:t>	We could use a different heap structure:</a:t>
            </a:r>
          </a:p>
          <a:p>
            <a:pPr lvl="1"/>
            <a:r>
              <a:rPr lang="en-CA" dirty="0" smtClean="0"/>
              <a:t>A Fibonacci heap is a node-based heap</a:t>
            </a:r>
          </a:p>
          <a:p>
            <a:pPr lvl="1"/>
            <a:r>
              <a:rPr lang="en-CA" dirty="0" smtClean="0"/>
              <a:t>Pop is still </a:t>
            </a:r>
            <a:r>
              <a:rPr lang="en-US" dirty="0" smtClean="0">
                <a:latin typeface="Times New Roman" pitchFamily="18" charset="0"/>
                <a:cs typeface="Times New Roman" pitchFamily="18" charset="0"/>
              </a:rPr>
              <a:t>O(</a:t>
            </a:r>
            <a:r>
              <a:rPr lang="en-US" dirty="0" err="1" smtClean="0">
                <a:latin typeface="Times New Roman" pitchFamily="18" charset="0"/>
                <a:cs typeface="Arial" charset="0"/>
              </a:rPr>
              <a:t>ln</a:t>
            </a:r>
            <a:r>
              <a:rPr lang="en-US" dirty="0" smtClean="0">
                <a:latin typeface="Times New Roman" pitchFamily="18" charset="0"/>
                <a:cs typeface="Arial"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dirty="0" smtClean="0">
                <a:latin typeface="Times New Roman" pitchFamily="18" charset="0"/>
                <a:cs typeface="Arial" charset="0"/>
              </a:rPr>
              <a:t>))</a:t>
            </a:r>
            <a:r>
              <a:rPr lang="en-CA" dirty="0" smtClean="0"/>
              <a:t>, but inserting and moving a key is </a:t>
            </a:r>
            <a:r>
              <a:rPr lang="en-US" dirty="0" smtClean="0">
                <a:latin typeface="Symbol" pitchFamily="18" charset="2"/>
                <a:cs typeface="Arial" charset="0"/>
              </a:rPr>
              <a:t>Q</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1)</a:t>
            </a:r>
            <a:endParaRPr lang="en-US" dirty="0" smtClean="0">
              <a:latin typeface="Arial" charset="0"/>
              <a:cs typeface="Arial" charset="0"/>
            </a:endParaRPr>
          </a:p>
          <a:p>
            <a:pPr lvl="1">
              <a:defRPr/>
            </a:pPr>
            <a:r>
              <a:rPr lang="en-US" dirty="0">
                <a:solidFill>
                  <a:prstClr val="black"/>
                </a:solidFill>
                <a:latin typeface="Arial" charset="0"/>
                <a:cs typeface="Arial" charset="0"/>
              </a:rPr>
              <a:t>Thus</a:t>
            </a:r>
            <a:r>
              <a:rPr lang="en-US" dirty="0" smtClean="0">
                <a:solidFill>
                  <a:prstClr val="black"/>
                </a:solidFill>
                <a:latin typeface="Arial" charset="0"/>
                <a:cs typeface="Arial" charset="0"/>
              </a:rPr>
              <a:t>, because we are only calling pop </a:t>
            </a:r>
            <a:r>
              <a:rPr lang="en-US" dirty="0">
                <a:latin typeface="Times New Roman" pitchFamily="18" charset="0"/>
                <a:cs typeface="Arial" charset="0"/>
              </a:rPr>
              <a:t>|</a:t>
            </a:r>
            <a:r>
              <a:rPr lang="en-US" i="1" dirty="0" smtClean="0">
                <a:latin typeface="Times New Roman" pitchFamily="18" charset="0"/>
                <a:cs typeface="Arial" charset="0"/>
              </a:rPr>
              <a:t>V</a:t>
            </a:r>
            <a:r>
              <a:rPr lang="en-US" dirty="0" smtClean="0">
                <a:latin typeface="Times New Roman" pitchFamily="18" charset="0"/>
                <a:cs typeface="Arial" charset="0"/>
              </a:rPr>
              <a:t>| – 1</a:t>
            </a:r>
            <a:r>
              <a:rPr lang="en-US" dirty="0" smtClean="0">
                <a:solidFill>
                  <a:prstClr val="black"/>
                </a:solidFill>
                <a:latin typeface="Arial" charset="0"/>
                <a:cs typeface="Arial" charset="0"/>
              </a:rPr>
              <a:t> times, work </a:t>
            </a:r>
            <a:r>
              <a:rPr lang="en-US" dirty="0">
                <a:solidFill>
                  <a:prstClr val="black"/>
                </a:solidFill>
                <a:latin typeface="Arial" charset="0"/>
                <a:cs typeface="Arial" charset="0"/>
              </a:rPr>
              <a:t>required </a:t>
            </a:r>
            <a:r>
              <a:rPr lang="en-US" dirty="0" smtClean="0">
                <a:solidFill>
                  <a:prstClr val="black"/>
                </a:solidFill>
                <a:latin typeface="Arial" charset="0"/>
                <a:cs typeface="Arial" charset="0"/>
              </a:rPr>
              <a:t>reduces to </a:t>
            </a:r>
            <a:r>
              <a:rPr lang="en-US" dirty="0" smtClean="0">
                <a:latin typeface="Times New Roman" pitchFamily="18" charset="0"/>
                <a:cs typeface="Times New Roman" pitchFamily="18" charset="0"/>
              </a:rPr>
              <a:t>O</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a:t>
            </a:r>
            <a:r>
              <a:rPr lang="en-US" dirty="0" smtClean="0">
                <a:latin typeface="Times New Roman" pitchFamily="18" charset="0"/>
                <a:cs typeface="Arial" charset="0"/>
              </a:rPr>
              <a:t>+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dirty="0" smtClean="0">
                <a:latin typeface="Times New Roman" pitchFamily="18" charset="0"/>
                <a:cs typeface="Arial" charset="0"/>
              </a:rPr>
              <a:t> </a:t>
            </a:r>
            <a:r>
              <a:rPr lang="en-US" dirty="0" err="1" smtClean="0">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smtClean="0">
                <a:latin typeface="Times New Roman" pitchFamily="18" charset="0"/>
                <a:cs typeface="Arial" charset="0"/>
              </a:rPr>
              <a:t>|))</a:t>
            </a:r>
            <a:endParaRPr lang="en-US" dirty="0" smtClean="0">
              <a:solidFill>
                <a:prstClr val="black"/>
              </a:solidFill>
              <a:latin typeface="Arial" charset="0"/>
              <a:cs typeface="Arial" charset="0"/>
            </a:endParaRPr>
          </a:p>
          <a:p>
            <a:pPr lvl="1">
              <a:defRPr/>
            </a:pPr>
            <a:r>
              <a:rPr lang="en-US" dirty="0" smtClean="0">
                <a:solidFill>
                  <a:prstClr val="black"/>
                </a:solidFill>
                <a:latin typeface="Arial" charset="0"/>
                <a:cs typeface="Arial" charset="0"/>
              </a:rPr>
              <a:t>Thus, the overall run-time is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p:txBody>
      </p:sp>
    </p:spTree>
    <p:extLst>
      <p:ext uri="{BB962C8B-B14F-4D97-AF65-F5344CB8AC3E}">
        <p14:creationId xmlns:p14="http://schemas.microsoft.com/office/powerpoint/2010/main" val="356061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smtClean="0"/>
              <a:t>	Thus, we have two run times when using</a:t>
            </a:r>
          </a:p>
          <a:p>
            <a:pPr lvl="1"/>
            <a:r>
              <a:rPr lang="en-CA" dirty="0" smtClean="0"/>
              <a:t>A binary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smtClean="0">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r>
              <a:rPr lang="en-CA" dirty="0" smtClean="0"/>
              <a:t>A Fibonacci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endParaRPr lang="en-CA" dirty="0" smtClean="0"/>
          </a:p>
          <a:p>
            <a:pPr marL="357188" indent="-357188">
              <a:buNone/>
            </a:pPr>
            <a:r>
              <a:rPr lang="en-CA" dirty="0"/>
              <a:t>	</a:t>
            </a:r>
            <a:r>
              <a:rPr lang="en-CA" dirty="0" smtClean="0"/>
              <a:t>Questions:  Which is faster if </a:t>
            </a:r>
            <a:r>
              <a:rPr lang="en-US" dirty="0" smtClean="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a:t>
            </a:r>
            <a:r>
              <a:rPr lang="en-US" dirty="0" smtClean="0">
                <a:latin typeface="Times New Roman" pitchFamily="18" charset="0"/>
                <a:cs typeface="Arial" charset="0"/>
              </a:rPr>
              <a:t>= </a:t>
            </a:r>
            <a:r>
              <a:rPr lang="en-US" dirty="0">
                <a:latin typeface="Symbol" pitchFamily="18" charset="2"/>
                <a:cs typeface="Arial" charset="0"/>
              </a:rPr>
              <a:t>Q</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a:t>
            </a:r>
            <a:r>
              <a:rPr lang="en-US" i="1" dirty="0" smtClean="0">
                <a:latin typeface="Times New Roman" pitchFamily="18" charset="0"/>
                <a:cs typeface="Arial" charset="0"/>
              </a:rPr>
              <a:t>V</a:t>
            </a:r>
            <a:r>
              <a:rPr lang="en-US" dirty="0" smtClean="0">
                <a:latin typeface="Times New Roman" pitchFamily="18" charset="0"/>
                <a:cs typeface="Arial" charset="0"/>
              </a:rPr>
              <a:t>|)</a:t>
            </a:r>
            <a:r>
              <a:rPr lang="en-CA" dirty="0" smtClean="0"/>
              <a:t>?   How about if </a:t>
            </a:r>
            <a:r>
              <a:rPr lang="en-US" dirty="0" smtClean="0">
                <a:latin typeface="Times New Roman" pitchFamily="18" charset="0"/>
                <a:cs typeface="Times New Roman" pitchFamily="18" charset="0"/>
              </a:rPr>
              <a:t>|</a:t>
            </a:r>
            <a:r>
              <a:rPr lang="en-US" i="1" dirty="0" smtClean="0">
                <a:latin typeface="Times New Roman" pitchFamily="18" charset="0"/>
                <a:cs typeface="Arial" charset="0"/>
              </a:rPr>
              <a:t>E</a:t>
            </a:r>
            <a:r>
              <a:rPr lang="en-US" dirty="0">
                <a:latin typeface="Times New Roman" pitchFamily="18" charset="0"/>
                <a:cs typeface="Arial" charset="0"/>
              </a:rPr>
              <a:t>| =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smtClean="0">
                <a:latin typeface="Times New Roman" pitchFamily="18" charset="0"/>
                <a:cs typeface="Arial" charset="0"/>
              </a:rPr>
              <a:t>V</a:t>
            </a:r>
            <a:r>
              <a:rPr lang="en-US" dirty="0" smtClean="0">
                <a:latin typeface="Times New Roman" pitchFamily="18" charset="0"/>
                <a:cs typeface="Arial" charset="0"/>
              </a:rPr>
              <a:t>|</a:t>
            </a:r>
            <a:r>
              <a:rPr lang="en-US" baseline="30000" dirty="0" smtClean="0">
                <a:latin typeface="Times New Roman" pitchFamily="18" charset="0"/>
                <a:cs typeface="Arial" charset="0"/>
              </a:rPr>
              <a:t>2</a:t>
            </a:r>
            <a:r>
              <a:rPr lang="en-US" dirty="0" smtClean="0">
                <a:latin typeface="Times New Roman" pitchFamily="18" charset="0"/>
                <a:cs typeface="Arial" charset="0"/>
              </a:rPr>
              <a:t>)</a:t>
            </a:r>
            <a:r>
              <a:rPr lang="en-CA" dirty="0" smtClean="0"/>
              <a:t>?</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11393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645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 seen an algorithm for finding minimum spanning trees</a:t>
            </a:r>
          </a:p>
          <a:p>
            <a:pPr lvl="1"/>
            <a:r>
              <a:rPr lang="en-US" altLang="en-US" dirty="0" smtClean="0">
                <a:latin typeface="Arial" charset="0"/>
                <a:cs typeface="Arial" charset="0"/>
              </a:rPr>
              <a:t>Start with a trivial minimum spanning tree and grow it</a:t>
            </a:r>
          </a:p>
          <a:p>
            <a:pPr lvl="1"/>
            <a:r>
              <a:rPr lang="en-US" altLang="en-US" dirty="0" smtClean="0">
                <a:latin typeface="Arial" charset="0"/>
                <a:cs typeface="Arial" charset="0"/>
              </a:rPr>
              <a:t>An alternate algorithm, Kruskal’s algorithm, uses a different approach</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Prim’s algorithm finds an edge with least weight which grows an already existing tree</a:t>
            </a:r>
          </a:p>
          <a:p>
            <a:pPr lvl="1"/>
            <a:r>
              <a:rPr lang="en-US" altLang="en-US" dirty="0" smtClean="0">
                <a:latin typeface="Arial" charset="0"/>
                <a:cs typeface="Arial" charset="0"/>
              </a:rPr>
              <a:t>It solves the problem in </a:t>
            </a:r>
            <a:r>
              <a:rPr lang="en-US" altLang="en-US" dirty="0" smtClean="0">
                <a:latin typeface="Times New Roman" pitchFamily="18" charset="0"/>
                <a:cs typeface="Arial" charset="0"/>
              </a:rPr>
              <a:t>O(|E| </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dirty="0" smtClean="0">
                <a:latin typeface="Times New Roman" pitchFamily="18" charset="0"/>
                <a:cs typeface="Arial" charset="0"/>
              </a:rPr>
              <a:t>V</a:t>
            </a:r>
            <a:r>
              <a:rPr lang="en-US" altLang="en-US" dirty="0" smtClean="0">
                <a:latin typeface="Times New Roman" pitchFamily="18" charset="0"/>
                <a:cs typeface="Arial" charset="0"/>
              </a:rPr>
              <a:t>|))</a:t>
            </a:r>
            <a:r>
              <a:rPr lang="en-US" altLang="en-US" dirty="0" smtClean="0">
                <a:latin typeface="Arial" charset="0"/>
                <a:cs typeface="Arial" charset="0"/>
              </a:rPr>
              <a:t> </a:t>
            </a:r>
            <a:r>
              <a:rPr lang="en-US" altLang="en-US" dirty="0" smtClean="0">
                <a:latin typeface="Arial" charset="0"/>
                <a:cs typeface="Arial" charset="0"/>
              </a:rPr>
              <a:t>time</a:t>
            </a:r>
          </a:p>
        </p:txBody>
      </p:sp>
    </p:spTree>
    <p:extLst>
      <p:ext uri="{BB962C8B-B14F-4D97-AF65-F5344CB8AC3E}">
        <p14:creationId xmlns:p14="http://schemas.microsoft.com/office/powerpoint/2010/main" val="485891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http://en.wikipedia.org/wiki/Minimum_spanning_tree</a:t>
            </a:r>
          </a:p>
          <a:p>
            <a:pPr marL="533400" indent="-533400">
              <a:buNone/>
              <a:defRPr/>
            </a:pPr>
            <a:r>
              <a:rPr lang="en-US" sz="1400" dirty="0">
                <a:latin typeface="Arial" charset="0"/>
                <a:cs typeface="Arial" charset="0"/>
              </a:rPr>
              <a:t>	Wikipedia, http://</a:t>
            </a:r>
            <a:r>
              <a:rPr lang="en-US" sz="1400" dirty="0" smtClean="0">
                <a:latin typeface="Arial" charset="0"/>
                <a:cs typeface="Arial" charset="0"/>
              </a:rPr>
              <a:t>en.wikipedia.org/wiki/</a:t>
            </a:r>
            <a:r>
              <a:rPr lang="en-US" sz="1400" dirty="0" err="1" smtClean="0">
                <a:latin typeface="Arial" charset="0"/>
                <a:cs typeface="Arial" charset="0"/>
              </a:rPr>
              <a:t>Prim’s_algorithm</a:t>
            </a:r>
            <a:endParaRPr lang="en-US" sz="1400" dirty="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smtClean="0">
                <a:latin typeface="Arial" charset="0"/>
                <a:cs typeface="Arial" charset="0"/>
              </a:rPr>
              <a:t>Strategy</a:t>
            </a:r>
            <a:endParaRPr lang="en-US" altLang="en-US" smtClean="0">
              <a:latin typeface="Arial"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Strategy:</a:t>
            </a:r>
          </a:p>
          <a:p>
            <a:pPr lvl="1"/>
            <a:r>
              <a:rPr lang="en-US" altLang="en-US" smtClean="0">
                <a:latin typeface="Arial" charset="0"/>
                <a:cs typeface="Arial" charset="0"/>
              </a:rPr>
              <a:t>Suppose we have a known minimum spanning tree on </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&lt;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Arial" charset="0"/>
                <a:cs typeface="Arial" charset="0"/>
              </a:rPr>
              <a:t>vertices</a:t>
            </a:r>
          </a:p>
          <a:p>
            <a:pPr lvl="1"/>
            <a:r>
              <a:rPr lang="en-US" altLang="en-US" smtClean="0">
                <a:latin typeface="Arial" charset="0"/>
                <a:cs typeface="Arial" charset="0"/>
              </a:rPr>
              <a:t>How could we extend this minimum spanning tree?</a:t>
            </a:r>
          </a:p>
        </p:txBody>
      </p:sp>
      <p:pic>
        <p:nvPicPr>
          <p:cNvPr id="22532"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97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smtClean="0">
                <a:latin typeface="Arial" charset="0"/>
                <a:cs typeface="Arial" charset="0"/>
              </a:rPr>
              <a:t>Strategy</a:t>
            </a:r>
          </a:p>
        </p:txBody>
      </p:sp>
      <p:sp>
        <p:nvSpPr>
          <p:cNvPr id="23555" name="Content Placeholder 2"/>
          <p:cNvSpPr>
            <a:spLocks noGrp="1"/>
          </p:cNvSpPr>
          <p:nvPr>
            <p:ph idx="1"/>
          </p:nvPr>
        </p:nvSpPr>
        <p:spPr/>
        <p:txBody>
          <a:bodyPr/>
          <a:lstStyle/>
          <a:p>
            <a:pPr>
              <a:buFont typeface="Arial" charset="0"/>
              <a:buNone/>
            </a:pPr>
            <a:r>
              <a:rPr lang="en-CA" altLang="en-US" smtClean="0">
                <a:latin typeface="Arial" charset="0"/>
                <a:cs typeface="Arial" charset="0"/>
              </a:rPr>
              <a:t>	Add that edge </a:t>
            </a:r>
            <a:r>
              <a:rPr lang="en-CA" altLang="en-US" i="1" smtClean="0">
                <a:latin typeface="Times New Roman" pitchFamily="18" charset="0"/>
                <a:cs typeface="Times New Roman" pitchFamily="18" charset="0"/>
              </a:rPr>
              <a:t>e</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with least weight that connects this minimum spanning tree to a new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+ 1</a:t>
            </a:r>
            <a:endParaRPr lang="en-CA" altLang="en-US" smtClean="0">
              <a:latin typeface="Times New Roman" pitchFamily="18" charset="0"/>
              <a:cs typeface="Times New Roman" pitchFamily="18" charset="0"/>
            </a:endParaRPr>
          </a:p>
          <a:p>
            <a:pPr lvl="1"/>
            <a:r>
              <a:rPr lang="en-CA" altLang="en-US" smtClean="0">
                <a:latin typeface="Arial" charset="0"/>
                <a:cs typeface="Arial" charset="0"/>
              </a:rPr>
              <a:t>This does create a minimum spanning tree on </a:t>
            </a:r>
            <a:r>
              <a:rPr lang="en-CA" altLang="en-US" i="1" smtClean="0">
                <a:latin typeface="Times New Roman" pitchFamily="18" charset="0"/>
                <a:cs typeface="Times New Roman" pitchFamily="18" charset="0"/>
              </a:rPr>
              <a:t>k</a:t>
            </a:r>
            <a:r>
              <a:rPr lang="en-CA" altLang="en-US" smtClean="0">
                <a:latin typeface="Times New Roman" pitchFamily="18" charset="0"/>
                <a:cs typeface="Times New Roman" pitchFamily="18" charset="0"/>
              </a:rPr>
              <a:t> + 1</a:t>
            </a:r>
            <a:r>
              <a:rPr lang="en-CA" altLang="en-US" smtClean="0">
                <a:latin typeface="Arial" charset="0"/>
                <a:cs typeface="Arial" charset="0"/>
              </a:rPr>
              <a:t> nodes—there is no other edge we could add that would connect this vertex</a:t>
            </a:r>
          </a:p>
          <a:p>
            <a:pPr lvl="1"/>
            <a:r>
              <a:rPr lang="en-CA" altLang="en-US" smtClean="0">
                <a:latin typeface="Arial" charset="0"/>
                <a:cs typeface="Arial" charset="0"/>
              </a:rPr>
              <a:t>Does the new edge, however, belong to the minimum spanning tree on all </a:t>
            </a:r>
            <a:r>
              <a:rPr lang="en-CA" altLang="en-US" i="1" smtClean="0">
                <a:latin typeface="Times New Roman" pitchFamily="18" charset="0"/>
                <a:cs typeface="Times New Roman" pitchFamily="18" charset="0"/>
              </a:rPr>
              <a:t>n</a:t>
            </a:r>
            <a:r>
              <a:rPr lang="en-CA" altLang="en-US" smtClean="0">
                <a:latin typeface="Arial" charset="0"/>
                <a:cs typeface="Arial" charset="0"/>
              </a:rPr>
              <a:t> vertices?</a:t>
            </a:r>
          </a:p>
        </p:txBody>
      </p:sp>
      <p:sp>
        <p:nvSpPr>
          <p:cNvPr id="5" name="Oval 4"/>
          <p:cNvSpPr/>
          <p:nvPr/>
        </p:nvSpPr>
        <p:spPr>
          <a:xfrm rot="1977790">
            <a:off x="4511675" y="4089400"/>
            <a:ext cx="21590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3557" name="Picture 7" descr="C:\Users\dwharder\Desktop\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3559" name="Rectangle 7"/>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spTree>
    <p:extLst>
      <p:ext uri="{BB962C8B-B14F-4D97-AF65-F5344CB8AC3E}">
        <p14:creationId xmlns:p14="http://schemas.microsoft.com/office/powerpoint/2010/main" val="3740334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smtClean="0">
                <a:latin typeface="Arial" charset="0"/>
                <a:cs typeface="Arial" charset="0"/>
              </a:rPr>
              <a:t>Strategy</a:t>
            </a:r>
          </a:p>
        </p:txBody>
      </p:sp>
      <p:sp>
        <p:nvSpPr>
          <p:cNvPr id="24579"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it does not</a:t>
            </a:r>
          </a:p>
          <a:p>
            <a:pPr lvl="1"/>
            <a:r>
              <a:rPr lang="en-CA" altLang="en-US" smtClean="0">
                <a:latin typeface="Arial" charset="0"/>
                <a:cs typeface="Arial" charset="0"/>
              </a:rPr>
              <a:t>Thus,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+ 1 </a:t>
            </a:r>
            <a:r>
              <a:rPr lang="en-CA" altLang="en-US" smtClean="0">
                <a:latin typeface="Arial" charset="0"/>
                <a:cs typeface="Arial" charset="0"/>
              </a:rPr>
              <a:t>is connected to the minimum spanning tree via another sequence of edges</a:t>
            </a:r>
          </a:p>
        </p:txBody>
      </p:sp>
      <p:pic>
        <p:nvPicPr>
          <p:cNvPr id="24580" name="Picture 6" descr="C:\Users\dwharder\Desktop\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4582"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spTree>
    <p:extLst>
      <p:ext uri="{BB962C8B-B14F-4D97-AF65-F5344CB8AC3E}">
        <p14:creationId xmlns:p14="http://schemas.microsoft.com/office/powerpoint/2010/main" val="375640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smtClean="0">
                <a:latin typeface="Arial" charset="0"/>
                <a:cs typeface="Arial" charset="0"/>
              </a:rPr>
              <a:t>Strategy</a:t>
            </a:r>
          </a:p>
        </p:txBody>
      </p:sp>
      <p:sp>
        <p:nvSpPr>
          <p:cNvPr id="256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Because a minimum spanning tree is connected, there must be a path from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+ 1 </a:t>
            </a:r>
            <a:r>
              <a:rPr lang="en-CA" altLang="en-US" smtClean="0">
                <a:latin typeface="Arial" charset="0"/>
                <a:cs typeface="Arial" charset="0"/>
              </a:rPr>
              <a:t>back to our existing minimum spanning tree</a:t>
            </a:r>
          </a:p>
          <a:p>
            <a:pPr lvl="1"/>
            <a:r>
              <a:rPr lang="en-CA" altLang="en-US" smtClean="0">
                <a:latin typeface="Arial" charset="0"/>
                <a:cs typeface="Arial" charset="0"/>
              </a:rPr>
              <a:t>It must be connected along some edge</a:t>
            </a:r>
          </a:p>
        </p:txBody>
      </p:sp>
      <p:pic>
        <p:nvPicPr>
          <p:cNvPr id="25604" name="Picture 5" descr="C:\Users\dwharder\Desktop\v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graphicFrame>
        <p:nvGraphicFramePr>
          <p:cNvPr id="25606" name="Object 2"/>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1036" name="Equation" r:id="rId4" imgW="114151" imgH="164885" progId="Equation.DSMT4">
                  <p:embed/>
                </p:oleObj>
              </mc:Choice>
              <mc:Fallback>
                <p:oleObj name="Equation" r:id="rId4" imgW="114151"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Rectangle 9"/>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5608" name="Object 3"/>
          <p:cNvGraphicFramePr>
            <a:graphicFrameLocks noChangeAspect="1"/>
          </p:cNvGraphicFramePr>
          <p:nvPr/>
        </p:nvGraphicFramePr>
        <p:xfrm>
          <a:off x="5260975" y="2314575"/>
          <a:ext cx="200025" cy="288925"/>
        </p:xfrm>
        <a:graphic>
          <a:graphicData uri="http://schemas.openxmlformats.org/presentationml/2006/ole">
            <mc:AlternateContent xmlns:mc="http://schemas.openxmlformats.org/markup-compatibility/2006">
              <mc:Choice xmlns:v="urn:schemas-microsoft-com:vml" Requires="v">
                <p:oleObj spid="_x0000_s1037" name="Equation" r:id="rId6" imgW="114151" imgH="164885" progId="Equation.DSMT4">
                  <p:embed/>
                </p:oleObj>
              </mc:Choice>
              <mc:Fallback>
                <p:oleObj name="Equation" r:id="rId6" imgW="114151" imgH="16488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975" y="2314575"/>
                        <a:ext cx="2000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5164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smtClean="0">
                <a:latin typeface="Arial" charset="0"/>
                <a:cs typeface="Arial" charset="0"/>
              </a:rPr>
              <a:t>Strategy</a:t>
            </a:r>
          </a:p>
        </p:txBody>
      </p:sp>
      <p:sp>
        <p:nvSpPr>
          <p:cNvPr id="26627" name="Content Placeholder 2"/>
          <p:cNvSpPr>
            <a:spLocks noGrp="1"/>
          </p:cNvSpPr>
          <p:nvPr>
            <p:ph idx="1"/>
          </p:nvPr>
        </p:nvSpPr>
        <p:spPr/>
        <p:txBody>
          <a:bodyPr/>
          <a:lstStyle/>
          <a:p>
            <a:pPr>
              <a:buFont typeface="Arial" charset="0"/>
              <a:buNone/>
            </a:pPr>
            <a:r>
              <a:rPr lang="en-CA" altLang="en-US" smtClean="0">
                <a:latin typeface="Arial" charset="0"/>
                <a:cs typeface="Arial" charset="0"/>
              </a:rPr>
              <a:t>	Let </a:t>
            </a:r>
            <a:r>
              <a:rPr lang="en-CA" altLang="en-US" i="1" smtClean="0">
                <a:latin typeface="Times New Roman" pitchFamily="18" charset="0"/>
                <a:cs typeface="Times New Roman" pitchFamily="18" charset="0"/>
              </a:rPr>
              <a:t>w</a:t>
            </a:r>
            <a:r>
              <a:rPr lang="en-CA" altLang="en-US" smtClean="0">
                <a:latin typeface="Arial" charset="0"/>
                <a:cs typeface="Arial" charset="0"/>
              </a:rPr>
              <a:t> be the weight of this minimum spanning tree</a:t>
            </a:r>
          </a:p>
          <a:p>
            <a:pPr lvl="1"/>
            <a:r>
              <a:rPr lang="en-CA" altLang="en-US" smtClean="0">
                <a:latin typeface="Arial" charset="0"/>
                <a:cs typeface="Arial" charset="0"/>
              </a:rPr>
              <a:t>Recall, however, that when we chose to add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+ 1</a:t>
            </a:r>
            <a:r>
              <a:rPr lang="en-CA" altLang="en-US" smtClean="0">
                <a:latin typeface="Arial" charset="0"/>
                <a:cs typeface="Arial" charset="0"/>
              </a:rPr>
              <a:t>, it was because </a:t>
            </a:r>
            <a:r>
              <a:rPr lang="en-CA" altLang="en-US" i="1" smtClean="0">
                <a:latin typeface="Times New Roman" pitchFamily="18" charset="0"/>
                <a:cs typeface="Times New Roman" pitchFamily="18" charset="0"/>
              </a:rPr>
              <a:t>e</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a:t>
            </a:r>
            <a:r>
              <a:rPr lang="en-CA" altLang="en-US" smtClean="0">
                <a:latin typeface="Arial" charset="0"/>
                <a:cs typeface="Arial" charset="0"/>
              </a:rPr>
              <a:t>was the edge connecting an adjacent vertex with least weight</a:t>
            </a:r>
          </a:p>
          <a:p>
            <a:pPr lvl="1"/>
            <a:r>
              <a:rPr lang="en-CA" altLang="en-US" smtClean="0">
                <a:latin typeface="Arial" charset="0"/>
                <a:cs typeface="Arial" charset="0"/>
              </a:rPr>
              <a:t>Therefore                  where </a:t>
            </a:r>
            <a:r>
              <a:rPr lang="en-CA" altLang="en-US" smtClean="0">
                <a:latin typeface="Times New Roman" pitchFamily="18" charset="0"/>
                <a:cs typeface="Times New Roman" pitchFamily="18" charset="0"/>
              </a:rPr>
              <a:t>|</a:t>
            </a:r>
            <a:r>
              <a:rPr lang="en-CA" altLang="en-US" i="1" smtClean="0">
                <a:latin typeface="Times New Roman" pitchFamily="18" charset="0"/>
                <a:cs typeface="Times New Roman" pitchFamily="18" charset="0"/>
              </a:rPr>
              <a:t>e</a:t>
            </a:r>
            <a:r>
              <a:rPr lang="en-CA" altLang="en-US" smtClean="0">
                <a:latin typeface="Times New Roman" pitchFamily="18" charset="0"/>
                <a:cs typeface="Times New Roman" pitchFamily="18" charset="0"/>
              </a:rPr>
              <a:t>|</a:t>
            </a:r>
            <a:r>
              <a:rPr lang="en-CA" altLang="en-US" smtClean="0">
                <a:latin typeface="Arial" charset="0"/>
                <a:cs typeface="Arial" charset="0"/>
              </a:rPr>
              <a:t> represents the weight of the edge </a:t>
            </a:r>
            <a:r>
              <a:rPr lang="en-CA" altLang="en-US" i="1" smtClean="0">
                <a:latin typeface="Times New Roman" pitchFamily="18" charset="0"/>
                <a:cs typeface="Times New Roman" pitchFamily="18" charset="0"/>
              </a:rPr>
              <a:t>e</a:t>
            </a:r>
            <a:r>
              <a:rPr lang="en-CA" altLang="en-US" smtClean="0">
                <a:latin typeface="Arial" charset="0"/>
                <a:cs typeface="Arial" charset="0"/>
              </a:rPr>
              <a:t>    </a:t>
            </a:r>
          </a:p>
          <a:p>
            <a:pPr>
              <a:buFont typeface="Arial" charset="0"/>
              <a:buNone/>
            </a:pPr>
            <a:endParaRPr lang="en-CA" altLang="en-US" smtClean="0">
              <a:latin typeface="Arial" charset="0"/>
              <a:cs typeface="Arial" charset="0"/>
            </a:endParaRPr>
          </a:p>
        </p:txBody>
      </p:sp>
      <p:pic>
        <p:nvPicPr>
          <p:cNvPr id="26628" name="Picture 4" descr="C:\Users\dwharder\Desktop\v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6630"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6631" name="Object 2"/>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2065" name="Equation" r:id="rId4" imgW="114151" imgH="164885" progId="Equation.DSMT4">
                  <p:embed/>
                </p:oleObj>
              </mc:Choice>
              <mc:Fallback>
                <p:oleObj name="Equation" r:id="rId4" imgW="114151"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2" name="Object 3"/>
          <p:cNvGraphicFramePr>
            <a:graphicFrameLocks noChangeAspect="1"/>
          </p:cNvGraphicFramePr>
          <p:nvPr/>
        </p:nvGraphicFramePr>
        <p:xfrm>
          <a:off x="2449513" y="2565400"/>
          <a:ext cx="784225" cy="390525"/>
        </p:xfrm>
        <a:graphic>
          <a:graphicData uri="http://schemas.openxmlformats.org/presentationml/2006/ole">
            <mc:AlternateContent xmlns:mc="http://schemas.openxmlformats.org/markup-compatibility/2006">
              <mc:Choice xmlns:v="urn:schemas-microsoft-com:vml" Requires="v">
                <p:oleObj spid="_x0000_s2066" name="Equation" r:id="rId6" imgW="457200" imgH="228600" progId="Equation.DSMT4">
                  <p:embed/>
                </p:oleObj>
              </mc:Choice>
              <mc:Fallback>
                <p:oleObj name="Equation" r:id="rId6" imgW="457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9513" y="2565400"/>
                        <a:ext cx="7842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3" name="Object 4"/>
          <p:cNvGraphicFramePr>
            <a:graphicFrameLocks noChangeAspect="1"/>
          </p:cNvGraphicFramePr>
          <p:nvPr/>
        </p:nvGraphicFramePr>
        <p:xfrm>
          <a:off x="1900238" y="3284538"/>
          <a:ext cx="1133475" cy="392112"/>
        </p:xfrm>
        <a:graphic>
          <a:graphicData uri="http://schemas.openxmlformats.org/presentationml/2006/ole">
            <mc:AlternateContent xmlns:mc="http://schemas.openxmlformats.org/markup-compatibility/2006">
              <mc:Choice xmlns:v="urn:schemas-microsoft-com:vml" Requires="v">
                <p:oleObj spid="_x0000_s2067" name="Equation" r:id="rId8" imgW="660400" imgH="228600" progId="Equation.DSMT4">
                  <p:embed/>
                </p:oleObj>
              </mc:Choice>
              <mc:Fallback>
                <p:oleObj name="Equation" r:id="rId8" imgW="660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0238" y="3284538"/>
                        <a:ext cx="11334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6077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17061</TotalTime>
  <Words>572</Words>
  <Application>Microsoft Office PowerPoint</Application>
  <PresentationFormat>On-screen Show (4:3)</PresentationFormat>
  <Paragraphs>670</Paragraphs>
  <Slides>46</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Custom Design</vt:lpstr>
      <vt:lpstr>Equation</vt:lpstr>
      <vt:lpstr>PowerPoint Presentation</vt:lpstr>
      <vt:lpstr>Outline</vt:lpstr>
      <vt:lpstr>Strategy</vt:lpstr>
      <vt:lpstr>Strategy</vt:lpstr>
      <vt:lpstr>Strategy</vt:lpstr>
      <vt:lpstr>Strategy</vt:lpstr>
      <vt:lpstr>Strategy</vt:lpstr>
      <vt:lpstr>Strategy</vt:lpstr>
      <vt:lpstr>Strategy</vt:lpstr>
      <vt:lpstr>Strategy</vt:lpstr>
      <vt:lpstr>Strategy</vt:lpstr>
      <vt:lpstr>Strategy</vt:lpstr>
      <vt:lpstr>Strategy</vt:lpstr>
      <vt:lpstr>Strategy</vt:lpstr>
      <vt:lpstr>Minimum Spanning Trees</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Implementation and analysis</vt:lpstr>
      <vt:lpstr>Implementation and analysis</vt:lpstr>
      <vt:lpstr>Implementation and analysis</vt:lpstr>
      <vt:lpstr>Implementation and analysis</vt:lpstr>
      <vt:lpstr>Implementation and analysis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1317</cp:revision>
  <dcterms:created xsi:type="dcterms:W3CDTF">2009-09-11T23:00:44Z</dcterms:created>
  <dcterms:modified xsi:type="dcterms:W3CDTF">2014-03-18T15:53:58Z</dcterms:modified>
</cp:coreProperties>
</file>