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1"/>
  </p:notesMasterIdLst>
  <p:handoutMasterIdLst>
    <p:handoutMasterId r:id="rId32"/>
  </p:handoutMasterIdLst>
  <p:sldIdLst>
    <p:sldId id="256" r:id="rId2"/>
    <p:sldId id="401"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37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70" d="100"/>
          <a:sy n="70" d="100"/>
        </p:scale>
        <p:origin x="-264" y="-10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08/03/2014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5B943B-9AE6-48A4-9670-97FF88F05C53}"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1FC892-E532-4138-97D4-AF413CED92C3}"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9C2D3CD-2CC3-4842-8A6F-06600AC0FD27}"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9AA6B27-6191-47AE-9C76-EB771643F804}" type="slidenum">
              <a:rPr lang="en-CA" smtClean="0"/>
              <a:pPr>
                <a:defRPr/>
              </a:pPr>
              <a:t>28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Identifying bipartite graphs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Single source</a:t>
            </a:r>
          </a:p>
          <a:p>
            <a:pPr algn="ctr" fontAlgn="auto">
              <a:spcBef>
                <a:spcPts val="0"/>
              </a:spcBef>
              <a:spcAft>
                <a:spcPts val="0"/>
              </a:spcAft>
              <a:defRPr/>
            </a:pPr>
            <a:r>
              <a:rPr lang="en-US" sz="4400" dirty="0" err="1">
                <a:solidFill>
                  <a:schemeClr val="bg1"/>
                </a:solidFill>
                <a:latin typeface="Arial" pitchFamily="34" charset="0"/>
                <a:cs typeface="Arial" pitchFamily="34" charset="0"/>
              </a:rPr>
              <a:t>u</a:t>
            </a:r>
            <a:r>
              <a:rPr lang="en-US" sz="4400" dirty="0" err="1" smtClean="0">
                <a:solidFill>
                  <a:schemeClr val="bg1"/>
                </a:solidFill>
                <a:latin typeface="Arial" pitchFamily="34" charset="0"/>
                <a:cs typeface="Arial" pitchFamily="34" charset="0"/>
              </a:rPr>
              <a:t>nweighted</a:t>
            </a:r>
            <a:r>
              <a:rPr lang="en-US" sz="4400" dirty="0" smtClean="0">
                <a:solidFill>
                  <a:schemeClr val="bg1"/>
                </a:solidFill>
                <a:latin typeface="Arial" pitchFamily="34" charset="0"/>
                <a:cs typeface="Arial" pitchFamily="34" charset="0"/>
              </a:rPr>
              <a:t> path lengths</a:t>
            </a:r>
            <a:endParaRPr lang="en-US" sz="4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altLang="en-US" smtClean="0">
                <a:latin typeface="Arial" charset="0"/>
                <a:cs typeface="Arial" charset="0"/>
              </a:rPr>
              <a:t>Bipartite Graphs</a:t>
            </a:r>
          </a:p>
        </p:txBody>
      </p:sp>
      <p:sp>
        <p:nvSpPr>
          <p:cNvPr id="61443" name="Content Placeholder 2"/>
          <p:cNvSpPr>
            <a:spLocks noGrp="1"/>
          </p:cNvSpPr>
          <p:nvPr>
            <p:ph idx="1"/>
          </p:nvPr>
        </p:nvSpPr>
        <p:spPr/>
        <p:txBody>
          <a:bodyPr/>
          <a:lstStyle/>
          <a:p>
            <a:pPr>
              <a:buFont typeface="Arial" charset="0"/>
              <a:buNone/>
            </a:pPr>
            <a:r>
              <a:rPr lang="en-CA" altLang="en-US" smtClean="0">
                <a:latin typeface="Arial" charset="0"/>
                <a:cs typeface="Arial" charset="0"/>
              </a:rPr>
              <a:t>	Push A onto the queue and colour it red</a:t>
            </a:r>
          </a:p>
        </p:txBody>
      </p:sp>
      <p:pic>
        <p:nvPicPr>
          <p:cNvPr id="61444" name="Picture 2" descr="C:\Users\dwharder\Desktop\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8275"/>
            <a:ext cx="20177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FF0000"/>
                          </a:solidFill>
                        </a:rPr>
                        <a:t>A</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4555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CA" altLang="en-US" smtClean="0">
                <a:latin typeface="Arial" charset="0"/>
                <a:cs typeface="Arial" charset="0"/>
              </a:rPr>
              <a:t>Bipartite Graphs</a:t>
            </a:r>
          </a:p>
        </p:txBody>
      </p:sp>
      <p:sp>
        <p:nvSpPr>
          <p:cNvPr id="62467"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A and its two neighbours are not marked:</a:t>
            </a:r>
          </a:p>
          <a:p>
            <a:pPr lvl="1"/>
            <a:r>
              <a:rPr lang="en-CA" altLang="en-US" smtClean="0">
                <a:latin typeface="Arial" charset="0"/>
                <a:cs typeface="Arial" charset="0"/>
              </a:rPr>
              <a:t>Mark them as blue and push them onto the queue</a:t>
            </a:r>
          </a:p>
        </p:txBody>
      </p:sp>
      <p:pic>
        <p:nvPicPr>
          <p:cNvPr id="62468" name="Picture 2"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8275"/>
            <a:ext cx="20177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00B0F0"/>
                          </a:solidFill>
                        </a:rPr>
                        <a:t>B</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smtClean="0">
                          <a:solidFill>
                            <a:srgbClr val="00B0F0"/>
                          </a:solidFill>
                        </a:rPr>
                        <a:t>F</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10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CA" altLang="en-US" smtClean="0">
                <a:latin typeface="Arial" charset="0"/>
                <a:cs typeface="Arial" charset="0"/>
              </a:rPr>
              <a:t>Bipartite Graphs</a:t>
            </a:r>
          </a:p>
        </p:txBody>
      </p:sp>
      <p:sp>
        <p:nvSpPr>
          <p:cNvPr id="63491"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B—it is blue:</a:t>
            </a:r>
          </a:p>
          <a:p>
            <a:pPr lvl="1"/>
            <a:r>
              <a:rPr lang="en-CA" altLang="en-US" smtClean="0">
                <a:latin typeface="Arial" charset="0"/>
                <a:cs typeface="Arial" charset="0"/>
              </a:rPr>
              <a:t>Its one marked neighbour, A, is red</a:t>
            </a:r>
          </a:p>
          <a:p>
            <a:pPr lvl="1"/>
            <a:r>
              <a:rPr lang="en-CA" altLang="en-US" smtClean="0">
                <a:latin typeface="Arial" charset="0"/>
                <a:cs typeface="Arial" charset="0"/>
              </a:rPr>
              <a:t>Its other neighbours G and H are not marked:  mark them red and push them onto the queue</a:t>
            </a:r>
          </a:p>
        </p:txBody>
      </p:sp>
      <p:pic>
        <p:nvPicPr>
          <p:cNvPr id="63492" name="Picture 3"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8275"/>
            <a:ext cx="20177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00B0F0"/>
                          </a:solidFill>
                        </a:rPr>
                        <a:t>F</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G</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H</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647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CA" altLang="en-US" smtClean="0">
                <a:latin typeface="Arial" charset="0"/>
                <a:cs typeface="Arial" charset="0"/>
              </a:rPr>
              <a:t>Bipartite Graphs</a:t>
            </a:r>
          </a:p>
        </p:txBody>
      </p:sp>
      <p:sp>
        <p:nvSpPr>
          <p:cNvPr id="645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F—it is blue:</a:t>
            </a:r>
          </a:p>
          <a:p>
            <a:pPr lvl="1"/>
            <a:r>
              <a:rPr lang="en-CA" altLang="en-US" smtClean="0">
                <a:latin typeface="Arial" charset="0"/>
                <a:cs typeface="Arial" charset="0"/>
              </a:rPr>
              <a:t>Its two marked neighbours, A and G, are red</a:t>
            </a:r>
          </a:p>
          <a:p>
            <a:pPr lvl="1"/>
            <a:r>
              <a:rPr lang="en-CA" altLang="en-US" smtClean="0">
                <a:latin typeface="Arial" charset="0"/>
                <a:cs typeface="Arial" charset="0"/>
              </a:rPr>
              <a:t>Its neighbour E is not marked:  mark it red and pus it onto the queue</a:t>
            </a:r>
          </a:p>
        </p:txBody>
      </p:sp>
      <p:pic>
        <p:nvPicPr>
          <p:cNvPr id="64516" name="Picture 4"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FF0000"/>
                          </a:solidFill>
                        </a:rPr>
                        <a:t>G</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H</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E</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788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CA" altLang="en-US" smtClean="0">
                <a:latin typeface="Arial" charset="0"/>
                <a:cs typeface="Arial" charset="0"/>
              </a:rPr>
              <a:t>Bipartite Graphs</a:t>
            </a:r>
          </a:p>
        </p:txBody>
      </p:sp>
      <p:sp>
        <p:nvSpPr>
          <p:cNvPr id="65539"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G—it is red:</a:t>
            </a:r>
          </a:p>
          <a:p>
            <a:pPr lvl="1"/>
            <a:r>
              <a:rPr lang="en-CA" altLang="en-US" smtClean="0">
                <a:latin typeface="Arial" charset="0"/>
                <a:cs typeface="Arial" charset="0"/>
              </a:rPr>
              <a:t>Its two marked neighbours, B and F, are blue</a:t>
            </a:r>
          </a:p>
        </p:txBody>
      </p:sp>
      <p:pic>
        <p:nvPicPr>
          <p:cNvPr id="65540" name="Picture 4"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FF0000"/>
                          </a:solidFill>
                        </a:rPr>
                        <a:t>H</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E</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146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CA" altLang="en-US" smtClean="0">
                <a:latin typeface="Arial" charset="0"/>
                <a:cs typeface="Arial" charset="0"/>
              </a:rPr>
              <a:t>Bipartite Graphs</a:t>
            </a:r>
          </a:p>
        </p:txBody>
      </p:sp>
      <p:sp>
        <p:nvSpPr>
          <p:cNvPr id="66563"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H—it is red:</a:t>
            </a:r>
          </a:p>
          <a:p>
            <a:pPr lvl="1"/>
            <a:r>
              <a:rPr lang="en-CA" altLang="en-US" smtClean="0">
                <a:latin typeface="Arial" charset="0"/>
                <a:cs typeface="Arial" charset="0"/>
              </a:rPr>
              <a:t>Its marked neighbours, B, is blue</a:t>
            </a:r>
          </a:p>
          <a:p>
            <a:pPr lvl="1"/>
            <a:r>
              <a:rPr lang="en-CA" altLang="en-US" smtClean="0">
                <a:latin typeface="Arial" charset="0"/>
                <a:cs typeface="Arial" charset="0"/>
              </a:rPr>
              <a:t>It has two unmarked neighbours, C and I; mark them blue and push them onto the queue</a:t>
            </a:r>
          </a:p>
        </p:txBody>
      </p:sp>
      <p:pic>
        <p:nvPicPr>
          <p:cNvPr id="66564" name="Picture 5" descr="C:\Users\dwharder\Desktop\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8275"/>
            <a:ext cx="20177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FF0000"/>
                          </a:solidFill>
                        </a:rPr>
                        <a:t>E</a:t>
                      </a: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C</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I</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392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CA" altLang="en-US" smtClean="0">
                <a:latin typeface="Arial" charset="0"/>
                <a:cs typeface="Arial" charset="0"/>
              </a:rPr>
              <a:t>Bipartite Graphs</a:t>
            </a:r>
          </a:p>
        </p:txBody>
      </p:sp>
      <p:sp>
        <p:nvSpPr>
          <p:cNvPr id="67587"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E—it is red:</a:t>
            </a:r>
          </a:p>
          <a:p>
            <a:pPr lvl="1"/>
            <a:r>
              <a:rPr lang="en-CA" altLang="en-US" smtClean="0">
                <a:latin typeface="Arial" charset="0"/>
                <a:cs typeface="Arial" charset="0"/>
              </a:rPr>
              <a:t>Its marked neighbours, F and I, are blue</a:t>
            </a:r>
          </a:p>
        </p:txBody>
      </p:sp>
      <p:pic>
        <p:nvPicPr>
          <p:cNvPr id="67588" name="Picture 5" descr="C:\Users\dwharder\Desktop\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8275"/>
            <a:ext cx="20177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00B0F0"/>
                          </a:solidFill>
                        </a:rPr>
                        <a:t>C</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I</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328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CA" altLang="en-US" smtClean="0">
                <a:latin typeface="Arial" charset="0"/>
                <a:cs typeface="Arial" charset="0"/>
              </a:rPr>
              <a:t>Bipartite Graphs</a:t>
            </a:r>
          </a:p>
        </p:txBody>
      </p:sp>
      <p:sp>
        <p:nvSpPr>
          <p:cNvPr id="68611"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C—it is blue:</a:t>
            </a:r>
          </a:p>
          <a:p>
            <a:pPr lvl="1"/>
            <a:r>
              <a:rPr lang="en-CA" altLang="en-US" smtClean="0">
                <a:latin typeface="Arial" charset="0"/>
                <a:cs typeface="Arial" charset="0"/>
              </a:rPr>
              <a:t>Its marked neighbour, H, is red</a:t>
            </a:r>
          </a:p>
          <a:p>
            <a:pPr lvl="1"/>
            <a:r>
              <a:rPr lang="en-CA" altLang="en-US" smtClean="0">
                <a:latin typeface="Arial" charset="0"/>
                <a:cs typeface="Arial" charset="0"/>
              </a:rPr>
              <a:t>Mark D as red and push it onto the queue</a:t>
            </a:r>
          </a:p>
          <a:p>
            <a:endParaRPr lang="en-CA" altLang="en-US" smtClean="0">
              <a:latin typeface="Arial" charset="0"/>
              <a:cs typeface="Arial" charset="0"/>
            </a:endParaRPr>
          </a:p>
        </p:txBody>
      </p:sp>
      <p:pic>
        <p:nvPicPr>
          <p:cNvPr id="68612" name="Picture 6"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00B0F0"/>
                          </a:solidFill>
                        </a:rPr>
                        <a:t>I</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D</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994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CA" altLang="en-US" smtClean="0">
                <a:latin typeface="Arial" charset="0"/>
                <a:cs typeface="Arial" charset="0"/>
              </a:rPr>
              <a:t>Bipartite Graphs</a:t>
            </a:r>
          </a:p>
        </p:txBody>
      </p:sp>
      <p:sp>
        <p:nvSpPr>
          <p:cNvPr id="69635"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I—it is blue:</a:t>
            </a:r>
          </a:p>
          <a:p>
            <a:pPr lvl="1"/>
            <a:r>
              <a:rPr lang="en-CA" altLang="en-US" smtClean="0">
                <a:latin typeface="Arial" charset="0"/>
                <a:cs typeface="Arial" charset="0"/>
              </a:rPr>
              <a:t>Its marked neighbours, H, D and E, are all red</a:t>
            </a:r>
          </a:p>
          <a:p>
            <a:pPr>
              <a:buFont typeface="Arial" charset="0"/>
              <a:buNone/>
            </a:pPr>
            <a:endParaRPr lang="en-CA" altLang="en-US" smtClean="0">
              <a:latin typeface="Arial" charset="0"/>
              <a:cs typeface="Arial" charset="0"/>
            </a:endParaRPr>
          </a:p>
        </p:txBody>
      </p:sp>
      <p:pic>
        <p:nvPicPr>
          <p:cNvPr id="69636" name="Picture 6"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FF0000"/>
                          </a:solidFill>
                        </a:rPr>
                        <a:t>D</a:t>
                      </a: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654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CA" altLang="en-US" smtClean="0">
                <a:latin typeface="Arial" charset="0"/>
                <a:cs typeface="Arial" charset="0"/>
              </a:rPr>
              <a:t>Bipartite Graphs</a:t>
            </a:r>
          </a:p>
        </p:txBody>
      </p:sp>
      <p:sp>
        <p:nvSpPr>
          <p:cNvPr id="70659"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D—it is red:</a:t>
            </a:r>
          </a:p>
          <a:p>
            <a:pPr lvl="1"/>
            <a:r>
              <a:rPr lang="en-CA" altLang="en-US" smtClean="0">
                <a:latin typeface="Arial" charset="0"/>
                <a:cs typeface="Arial" charset="0"/>
              </a:rPr>
              <a:t>Its marked neighbours, C and I, are both blue</a:t>
            </a:r>
          </a:p>
          <a:p>
            <a:pPr>
              <a:buFont typeface="Arial" charset="0"/>
              <a:buNone/>
            </a:pPr>
            <a:endParaRPr lang="en-CA" altLang="en-US" smtClean="0">
              <a:latin typeface="Arial" charset="0"/>
              <a:cs typeface="Arial" charset="0"/>
            </a:endParaRPr>
          </a:p>
        </p:txBody>
      </p:sp>
      <p:pic>
        <p:nvPicPr>
          <p:cNvPr id="70660" name="Picture 6"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950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looks at another problem solved by breadth-first traversals</a:t>
            </a:r>
          </a:p>
          <a:p>
            <a:pPr lvl="1"/>
            <a:r>
              <a:rPr lang="en-US" altLang="en-US" dirty="0" smtClean="0">
                <a:latin typeface="Arial" charset="0"/>
                <a:cs typeface="Arial" charset="0"/>
              </a:rPr>
              <a:t>Determining if a graph is bipartite</a:t>
            </a:r>
          </a:p>
          <a:p>
            <a:pPr lvl="1"/>
            <a:r>
              <a:rPr lang="en-US" altLang="en-US" dirty="0" smtClean="0">
                <a:latin typeface="Arial" charset="0"/>
                <a:cs typeface="Arial" charset="0"/>
              </a:rPr>
              <a:t>Definition of a bipartite graph</a:t>
            </a:r>
          </a:p>
          <a:p>
            <a:pPr lvl="1"/>
            <a:r>
              <a:rPr lang="en-US" altLang="en-US" dirty="0" smtClean="0">
                <a:latin typeface="Arial" charset="0"/>
                <a:cs typeface="Arial" charset="0"/>
              </a:rPr>
              <a:t>The algorithm</a:t>
            </a:r>
          </a:p>
          <a:p>
            <a:pPr lvl="1"/>
            <a:r>
              <a:rPr lang="en-US" altLang="en-US" dirty="0" smtClean="0">
                <a:latin typeface="Arial" charset="0"/>
                <a:cs typeface="Arial" charset="0"/>
              </a:rPr>
              <a:t>An example</a:t>
            </a:r>
            <a:endParaRPr lang="en-US" altLang="en-US" dirty="0" smtClean="0">
              <a:latin typeface="Arial" charset="0"/>
              <a:cs typeface="Arial" charset="0"/>
            </a:endParaRPr>
          </a:p>
        </p:txBody>
      </p:sp>
    </p:spTree>
    <p:extLst>
      <p:ext uri="{BB962C8B-B14F-4D97-AF65-F5344CB8AC3E}">
        <p14:creationId xmlns:p14="http://schemas.microsoft.com/office/powerpoint/2010/main" val="72515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CA" altLang="en-US" smtClean="0">
                <a:latin typeface="Arial" charset="0"/>
                <a:cs typeface="Arial" charset="0"/>
              </a:rPr>
              <a:t>Bipartite Graphs</a:t>
            </a:r>
          </a:p>
        </p:txBody>
      </p:sp>
      <p:sp>
        <p:nvSpPr>
          <p:cNvPr id="71683"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queue is empty, the graph is bipartite</a:t>
            </a:r>
          </a:p>
          <a:p>
            <a:pPr>
              <a:buFont typeface="Arial" charset="0"/>
              <a:buNone/>
            </a:pPr>
            <a:endParaRPr lang="en-CA" altLang="en-US" smtClean="0">
              <a:latin typeface="Arial" charset="0"/>
              <a:cs typeface="Arial" charset="0"/>
            </a:endParaRPr>
          </a:p>
        </p:txBody>
      </p:sp>
      <p:pic>
        <p:nvPicPr>
          <p:cNvPr id="71684" name="Picture 6"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555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CA" altLang="en-US" smtClean="0">
                <a:latin typeface="Arial" charset="0"/>
                <a:cs typeface="Arial" charset="0"/>
              </a:rPr>
              <a:t>Bipartite Graphs</a:t>
            </a:r>
          </a:p>
        </p:txBody>
      </p:sp>
      <p:sp>
        <p:nvSpPr>
          <p:cNvPr id="72707" name="Content Placeholder 2"/>
          <p:cNvSpPr>
            <a:spLocks noGrp="1"/>
          </p:cNvSpPr>
          <p:nvPr>
            <p:ph idx="1"/>
          </p:nvPr>
        </p:nvSpPr>
        <p:spPr/>
        <p:txBody>
          <a:bodyPr/>
          <a:lstStyle/>
          <a:p>
            <a:pPr>
              <a:buFont typeface="Arial" charset="0"/>
              <a:buNone/>
            </a:pPr>
            <a:r>
              <a:rPr lang="en-CA" altLang="en-US" smtClean="0">
                <a:latin typeface="Arial" charset="0"/>
                <a:cs typeface="Arial" charset="0"/>
              </a:rPr>
              <a:t>	Consider the other graph which was claimed to be not bipartite</a:t>
            </a:r>
          </a:p>
          <a:p>
            <a:pPr>
              <a:buFont typeface="Arial" charset="0"/>
              <a:buNone/>
            </a:pPr>
            <a:endParaRPr lang="en-CA" altLang="en-US" smtClean="0">
              <a:latin typeface="Arial" charset="0"/>
              <a:cs typeface="Arial" charset="0"/>
            </a:endParaRPr>
          </a:p>
        </p:txBody>
      </p:sp>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2724" name="Picture 4" descr="C:\Users\dwharder\Desktop\z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970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CA" altLang="en-US" smtClean="0">
                <a:latin typeface="Arial" charset="0"/>
                <a:cs typeface="Arial" charset="0"/>
              </a:rPr>
              <a:t>Bipartite Graphs</a:t>
            </a:r>
          </a:p>
        </p:txBody>
      </p:sp>
      <p:sp>
        <p:nvSpPr>
          <p:cNvPr id="73731" name="Content Placeholder 2"/>
          <p:cNvSpPr>
            <a:spLocks noGrp="1"/>
          </p:cNvSpPr>
          <p:nvPr>
            <p:ph idx="1"/>
          </p:nvPr>
        </p:nvSpPr>
        <p:spPr/>
        <p:txBody>
          <a:bodyPr/>
          <a:lstStyle/>
          <a:p>
            <a:pPr>
              <a:buFont typeface="Arial" charset="0"/>
              <a:buNone/>
            </a:pPr>
            <a:r>
              <a:rPr lang="en-CA" altLang="en-US" smtClean="0">
                <a:latin typeface="Arial" charset="0"/>
                <a:cs typeface="Arial" charset="0"/>
              </a:rPr>
              <a:t>	Push A onto the queue and colour it red</a:t>
            </a:r>
          </a:p>
          <a:p>
            <a:pPr>
              <a:buFont typeface="Arial" charset="0"/>
              <a:buNone/>
            </a:pPr>
            <a:endParaRPr lang="en-CA" altLang="en-US" smtClean="0">
              <a:latin typeface="Arial" charset="0"/>
              <a:cs typeface="Arial" charset="0"/>
            </a:endParaRPr>
          </a:p>
        </p:txBody>
      </p:sp>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FF0000"/>
                          </a:solidFill>
                        </a:rPr>
                        <a:t>A</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3748" name="Picture 2" descr="C:\Users\dwharder\Desktop\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6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CA" altLang="en-US" smtClean="0">
                <a:latin typeface="Arial" charset="0"/>
                <a:cs typeface="Arial" charset="0"/>
              </a:rPr>
              <a:t>Bipartite Graphs</a:t>
            </a:r>
          </a:p>
        </p:txBody>
      </p:sp>
      <p:sp>
        <p:nvSpPr>
          <p:cNvPr id="74755"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A off the queue:</a:t>
            </a:r>
          </a:p>
          <a:p>
            <a:pPr lvl="1"/>
            <a:r>
              <a:rPr lang="en-CA" altLang="en-US" smtClean="0">
                <a:latin typeface="Arial" charset="0"/>
                <a:cs typeface="Arial" charset="0"/>
              </a:rPr>
              <a:t>Its neighbours are unmarked:  colour them blue and push them onto the queue</a:t>
            </a:r>
          </a:p>
          <a:p>
            <a:pPr>
              <a:buFont typeface="Arial" charset="0"/>
              <a:buNone/>
            </a:pPr>
            <a:endParaRPr lang="en-CA" altLang="en-US" smtClean="0">
              <a:latin typeface="Arial" charset="0"/>
              <a:cs typeface="Arial" charset="0"/>
            </a:endParaRPr>
          </a:p>
          <a:p>
            <a:pPr>
              <a:buFont typeface="Arial" charset="0"/>
              <a:buNone/>
            </a:pPr>
            <a:endParaRPr lang="en-CA" altLang="en-US" smtClean="0">
              <a:latin typeface="Arial" charset="0"/>
              <a:cs typeface="Arial" charset="0"/>
            </a:endParaRPr>
          </a:p>
        </p:txBody>
      </p:sp>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00B0F0"/>
                          </a:solidFill>
                        </a:rPr>
                        <a:t>B</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F</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4772" name="Picture 3" descr="C:\Users\dwharder\Desktop\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34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CA" altLang="en-US" smtClean="0">
                <a:latin typeface="Arial" charset="0"/>
                <a:cs typeface="Arial" charset="0"/>
              </a:rPr>
              <a:t>Bipartite Graphs</a:t>
            </a:r>
          </a:p>
        </p:txBody>
      </p:sp>
      <p:sp>
        <p:nvSpPr>
          <p:cNvPr id="75779"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B off the queue:</a:t>
            </a:r>
          </a:p>
          <a:p>
            <a:pPr lvl="1"/>
            <a:r>
              <a:rPr lang="en-CA" altLang="en-US" smtClean="0">
                <a:latin typeface="Arial" charset="0"/>
                <a:cs typeface="Arial" charset="0"/>
              </a:rPr>
              <a:t>Its one neighbour, A, is red</a:t>
            </a:r>
          </a:p>
          <a:p>
            <a:pPr lvl="1"/>
            <a:r>
              <a:rPr lang="en-CA" altLang="en-US" smtClean="0">
                <a:latin typeface="Arial" charset="0"/>
                <a:cs typeface="Arial" charset="0"/>
              </a:rPr>
              <a:t>The other neighbour, H, is unmarked:  colour it red and push it onto the queue</a:t>
            </a:r>
          </a:p>
        </p:txBody>
      </p:sp>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00B0F0"/>
                          </a:solidFill>
                        </a:rPr>
                        <a:t>F</a:t>
                      </a: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FF0000"/>
                          </a:solidFill>
                        </a:rPr>
                        <a:t>H</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5796" name="Picture 4" descr="C:\Users\dwharder\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048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CA" altLang="en-US" smtClean="0">
                <a:latin typeface="Arial" charset="0"/>
                <a:cs typeface="Arial" charset="0"/>
              </a:rPr>
              <a:t>Bipartite Graphs</a:t>
            </a:r>
          </a:p>
        </p:txBody>
      </p:sp>
      <p:sp>
        <p:nvSpPr>
          <p:cNvPr id="76803"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F off the queue:</a:t>
            </a:r>
          </a:p>
          <a:p>
            <a:pPr lvl="1"/>
            <a:r>
              <a:rPr lang="en-CA" altLang="en-US" smtClean="0">
                <a:latin typeface="Arial" charset="0"/>
                <a:cs typeface="Arial" charset="0"/>
              </a:rPr>
              <a:t>Its one neighbour, A, is red</a:t>
            </a:r>
          </a:p>
          <a:p>
            <a:pPr lvl="1"/>
            <a:r>
              <a:rPr lang="en-CA" altLang="en-US" smtClean="0">
                <a:latin typeface="Arial" charset="0"/>
                <a:cs typeface="Arial" charset="0"/>
              </a:rPr>
              <a:t>The other neighbours, E and G, are unmarked:  colour them red and push it onto the queue</a:t>
            </a:r>
          </a:p>
          <a:p>
            <a:pPr>
              <a:buFont typeface="Arial" charset="0"/>
              <a:buNone/>
            </a:pPr>
            <a:endParaRPr lang="en-CA" altLang="en-US" smtClean="0">
              <a:latin typeface="Arial" charset="0"/>
              <a:cs typeface="Arial" charset="0"/>
            </a:endParaRPr>
          </a:p>
        </p:txBody>
      </p:sp>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FF0000"/>
                          </a:solidFill>
                        </a:rPr>
                        <a:t>H</a:t>
                      </a: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E</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G</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6820" name="Picture 5" descr="C:\Users\dwharder\Desktop\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15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CA" altLang="en-US" smtClean="0">
                <a:latin typeface="Arial" charset="0"/>
                <a:cs typeface="Arial" charset="0"/>
              </a:rPr>
              <a:t>Bipartite Graphs</a:t>
            </a:r>
          </a:p>
        </p:txBody>
      </p:sp>
      <p:sp>
        <p:nvSpPr>
          <p:cNvPr id="77827"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H off the queue—it is red:</a:t>
            </a:r>
          </a:p>
          <a:p>
            <a:pPr lvl="1"/>
            <a:r>
              <a:rPr lang="en-CA" altLang="en-US" smtClean="0">
                <a:latin typeface="Arial" charset="0"/>
                <a:cs typeface="Arial" charset="0"/>
              </a:rPr>
              <a:t>Its one neighbour, G, is already red</a:t>
            </a:r>
          </a:p>
          <a:p>
            <a:pPr lvl="1"/>
            <a:r>
              <a:rPr lang="en-CA" altLang="en-US" smtClean="0">
                <a:latin typeface="Arial" charset="0"/>
                <a:cs typeface="Arial" charset="0"/>
              </a:rPr>
              <a:t>The graph is not bipartite</a:t>
            </a:r>
          </a:p>
          <a:p>
            <a:pPr>
              <a:buFont typeface="Arial" charset="0"/>
              <a:buNone/>
            </a:pPr>
            <a:endParaRPr lang="en-CA" altLang="en-US" smtClean="0">
              <a:latin typeface="Arial" charset="0"/>
              <a:cs typeface="Arial" charset="0"/>
            </a:endParaRPr>
          </a:p>
          <a:p>
            <a:pPr>
              <a:buFont typeface="Arial" charset="0"/>
              <a:buNone/>
            </a:pPr>
            <a:endParaRPr lang="en-CA" altLang="en-US" smtClean="0">
              <a:latin typeface="Arial" charset="0"/>
              <a:cs typeface="Arial" charset="0"/>
            </a:endParaRPr>
          </a:p>
        </p:txBody>
      </p:sp>
      <p:graphicFrame>
        <p:nvGraphicFramePr>
          <p:cNvPr id="5" name="Table 4"/>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b="1" dirty="0" smtClean="0">
                          <a:solidFill>
                            <a:srgbClr val="FF0000"/>
                          </a:solidFill>
                        </a:rPr>
                        <a:t>E</a:t>
                      </a:r>
                      <a:endParaRPr lang="en-CA" sz="1800" b="1"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G</a:t>
                      </a: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1" dirty="0">
                        <a:solidFill>
                          <a:srgbClr val="00B0F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solidFill>
                          <a:srgbClr val="FF0000"/>
                        </a:solidFill>
                      </a:endParaRPr>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7844" name="Picture 5" descr="C:\Users\dwharder\Desktop\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668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837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CA" altLang="en-US" smtClean="0">
                <a:latin typeface="Arial" charset="0"/>
                <a:cs typeface="Arial" charset="0"/>
              </a:rPr>
              <a:t>Bipartite Graphs</a:t>
            </a:r>
          </a:p>
        </p:txBody>
      </p:sp>
      <p:sp>
        <p:nvSpPr>
          <p:cNvPr id="78851" name="Content Placeholder 2"/>
          <p:cNvSpPr>
            <a:spLocks noGrp="1"/>
          </p:cNvSpPr>
          <p:nvPr>
            <p:ph idx="1"/>
          </p:nvPr>
        </p:nvSpPr>
        <p:spPr/>
        <p:txBody>
          <a:bodyPr/>
          <a:lstStyle/>
          <a:p>
            <a:pPr>
              <a:buFont typeface="Arial" charset="0"/>
              <a:buNone/>
            </a:pPr>
            <a:r>
              <a:rPr lang="en-CA" altLang="en-US" smtClean="0">
                <a:latin typeface="Arial" charset="0"/>
                <a:cs typeface="Arial" charset="0"/>
              </a:rPr>
              <a:t>	Definition</a:t>
            </a:r>
          </a:p>
          <a:p>
            <a:pPr lvl="1">
              <a:buFont typeface="Arial" charset="0"/>
              <a:buNone/>
            </a:pPr>
            <a:r>
              <a:rPr lang="en-CA" altLang="en-US" smtClean="0">
                <a:latin typeface="Arial" charset="0"/>
                <a:cs typeface="Arial" charset="0"/>
              </a:rPr>
              <a:t>	Cycles that contains either an even number or an odd number of vertices are said to be </a:t>
            </a:r>
            <a:r>
              <a:rPr lang="en-CA" altLang="en-US" i="1" smtClean="0">
                <a:latin typeface="Arial" charset="0"/>
                <a:cs typeface="Arial" charset="0"/>
              </a:rPr>
              <a:t>even cycles</a:t>
            </a:r>
            <a:r>
              <a:rPr lang="en-CA" altLang="en-US" smtClean="0">
                <a:latin typeface="Arial" charset="0"/>
                <a:cs typeface="Arial" charset="0"/>
              </a:rPr>
              <a:t> and </a:t>
            </a:r>
            <a:r>
              <a:rPr lang="en-CA" altLang="en-US" i="1" smtClean="0">
                <a:latin typeface="Arial" charset="0"/>
                <a:cs typeface="Arial" charset="0"/>
              </a:rPr>
              <a:t>odd cycles</a:t>
            </a:r>
            <a:r>
              <a:rPr lang="en-CA" altLang="en-US" smtClean="0">
                <a:latin typeface="Arial" charset="0"/>
                <a:cs typeface="Arial" charset="0"/>
              </a:rPr>
              <a:t>, respectively</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Theorem</a:t>
            </a:r>
          </a:p>
          <a:p>
            <a:pPr lvl="1">
              <a:buFont typeface="Arial" charset="0"/>
              <a:buNone/>
            </a:pPr>
            <a:r>
              <a:rPr lang="en-CA" altLang="en-US" smtClean="0">
                <a:latin typeface="Arial" charset="0"/>
                <a:cs typeface="Arial" charset="0"/>
              </a:rPr>
              <a:t>	A graph is bipartite if and only if it does not contain any odd cycles</a:t>
            </a:r>
          </a:p>
        </p:txBody>
      </p:sp>
      <p:sp>
        <p:nvSpPr>
          <p:cNvPr id="5" name="TextBox 4"/>
          <p:cNvSpPr txBox="1"/>
          <p:nvPr/>
        </p:nvSpPr>
        <p:spPr>
          <a:xfrm>
            <a:off x="4965700" y="5661025"/>
            <a:ext cx="2846388" cy="307975"/>
          </a:xfrm>
          <a:prstGeom prst="rect">
            <a:avLst/>
          </a:prstGeom>
          <a:noFill/>
        </p:spPr>
        <p:txBody>
          <a:bodyPr wrap="none">
            <a:spAutoFit/>
          </a:bodyPr>
          <a:lstStyle/>
          <a:p>
            <a:pPr>
              <a:defRPr/>
            </a:pPr>
            <a:r>
              <a:rPr lang="en-CA" sz="1400" dirty="0">
                <a:solidFill>
                  <a:schemeClr val="tx1">
                    <a:lumMod val="50000"/>
                    <a:lumOff val="50000"/>
                  </a:schemeClr>
                </a:solidFill>
              </a:rPr>
              <a:t>Reference:  Kleinberg and </a:t>
            </a:r>
            <a:r>
              <a:rPr lang="en-CA" sz="1400" dirty="0" err="1">
                <a:solidFill>
                  <a:schemeClr val="tx1">
                    <a:lumMod val="50000"/>
                    <a:lumOff val="50000"/>
                  </a:schemeClr>
                </a:solidFill>
              </a:rPr>
              <a:t>Tardos</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val="200909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latin typeface="Arial" charset="0"/>
                <a:cs typeface="Arial" charset="0"/>
              </a:rPr>
              <a:t>Sumary</a:t>
            </a:r>
          </a:p>
        </p:txBody>
      </p:sp>
      <p:sp>
        <p:nvSpPr>
          <p:cNvPr id="798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This topic looked at identifying bipartite graphs</a:t>
            </a:r>
            <a:endParaRPr lang="en-US" altLang="en-US" dirty="0" smtClean="0">
              <a:latin typeface="Arial" charset="0"/>
              <a:cs typeface="Arial" charset="0"/>
            </a:endParaRPr>
          </a:p>
          <a:p>
            <a:pPr lvl="1"/>
            <a:r>
              <a:rPr lang="en-US" altLang="en-US" dirty="0" smtClean="0">
                <a:latin typeface="Arial" charset="0"/>
                <a:cs typeface="Arial" charset="0"/>
              </a:rPr>
              <a:t>Perform a breadth-first traversal</a:t>
            </a:r>
            <a:endParaRPr lang="en-US" altLang="en-US" dirty="0">
              <a:latin typeface="Arial" charset="0"/>
              <a:cs typeface="Arial" charset="0"/>
            </a:endParaRPr>
          </a:p>
          <a:p>
            <a:pPr lvl="1"/>
            <a:r>
              <a:rPr lang="en-US" altLang="en-US" dirty="0" smtClean="0">
                <a:latin typeface="Arial" charset="0"/>
                <a:cs typeface="Arial" charset="0"/>
              </a:rPr>
              <a:t>Each vertex is given one of two identifiers (we used color)</a:t>
            </a:r>
            <a:endParaRPr lang="en-US" altLang="en-US" dirty="0" smtClean="0">
              <a:latin typeface="Arial" charset="0"/>
              <a:cs typeface="Arial" charset="0"/>
            </a:endParaRPr>
          </a:p>
          <a:p>
            <a:pPr lvl="1"/>
            <a:r>
              <a:rPr lang="en-US" altLang="en-US" dirty="0" smtClean="0">
                <a:latin typeface="Arial" charset="0"/>
                <a:cs typeface="Arial" charset="0"/>
              </a:rPr>
              <a:t>The first vertex is identified as one color and pushed onto the queue</a:t>
            </a:r>
          </a:p>
          <a:p>
            <a:pPr lvl="1"/>
            <a:r>
              <a:rPr lang="en-US" altLang="en-US" dirty="0" smtClean="0">
                <a:latin typeface="Arial" charset="0"/>
                <a:cs typeface="Arial" charset="0"/>
              </a:rPr>
              <a:t>When a vertex is popped:</a:t>
            </a:r>
          </a:p>
          <a:p>
            <a:pPr lvl="2"/>
            <a:r>
              <a:rPr lang="en-US" altLang="en-US" dirty="0" smtClean="0">
                <a:latin typeface="Arial" charset="0"/>
                <a:cs typeface="Arial" charset="0"/>
              </a:rPr>
              <a:t>Each unvisited neighbor is pushed onto the tree with the opposite color</a:t>
            </a:r>
          </a:p>
          <a:p>
            <a:pPr lvl="2"/>
            <a:r>
              <a:rPr lang="en-US" altLang="en-US" dirty="0" smtClean="0">
                <a:latin typeface="Arial" charset="0"/>
                <a:cs typeface="Arial" charset="0"/>
              </a:rPr>
              <a:t>Each visited neighbor must be the opposite color</a:t>
            </a:r>
          </a:p>
          <a:p>
            <a:pPr lvl="3"/>
            <a:r>
              <a:rPr lang="en-US" altLang="en-US" dirty="0" smtClean="0">
                <a:latin typeface="Arial" charset="0"/>
                <a:cs typeface="Arial" charset="0"/>
              </a:rPr>
              <a:t>If one is not, the graph is not bipartite</a:t>
            </a:r>
            <a:endParaRPr lang="en-US" altLang="en-US" dirty="0" smtClean="0">
              <a:latin typeface="Arial" charset="0"/>
              <a:cs typeface="Arial" charset="0"/>
            </a:endParaRPr>
          </a:p>
        </p:txBody>
      </p:sp>
    </p:spTree>
    <p:extLst>
      <p:ext uri="{BB962C8B-B14F-4D97-AF65-F5344CB8AC3E}">
        <p14:creationId xmlns:p14="http://schemas.microsoft.com/office/powerpoint/2010/main" val="1304766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http://en.wikipedia.org/wiki/Breadth-first_search#Testing_bipartiteness</a:t>
            </a:r>
            <a:endParaRPr lang="en-US" sz="1400" dirty="0" smtClean="0">
              <a:latin typeface="Arial" charset="0"/>
              <a:cs typeface="Arial" charset="0"/>
            </a:endParaRPr>
          </a:p>
          <a:p>
            <a:pPr marL="533400" indent="-533400">
              <a:buNone/>
              <a:defRPr/>
            </a:pPr>
            <a:r>
              <a:rPr lang="en-US" sz="1400" dirty="0">
                <a:latin typeface="Arial" charset="0"/>
                <a:cs typeface="Arial" charset="0"/>
              </a:rPr>
              <a:t>		          http://</a:t>
            </a:r>
            <a:r>
              <a:rPr lang="en-US" sz="1400" dirty="0" smtClean="0">
                <a:latin typeface="Arial" charset="0"/>
                <a:cs typeface="Arial" charset="0"/>
              </a:rPr>
              <a:t>en.wikipedia.org/wiki/Breadth-first_search</a:t>
            </a:r>
          </a:p>
          <a:p>
            <a:pPr marL="533400" indent="-533400">
              <a:buNone/>
              <a:defRPr/>
            </a:pPr>
            <a:r>
              <a:rPr lang="en-US" sz="1400" dirty="0">
                <a:latin typeface="Arial" charset="0"/>
                <a:cs typeface="Arial" charset="0"/>
              </a:rPr>
              <a:t>	                  http://en.wikipedia.org/wiki/Bipartite_graph</a:t>
            </a:r>
            <a:endParaRPr lang="en-US" sz="1400" dirty="0">
              <a:latin typeface="Arial" charset="0"/>
              <a:cs typeface="Arial" charset="0"/>
            </a:endParaRPr>
          </a:p>
          <a:p>
            <a:pPr marL="533400" indent="-533400">
              <a:buNone/>
              <a:defRPr/>
            </a:pPr>
            <a:endParaRPr lang="en-US" altLang="en-US" sz="1400" dirty="0" smtClean="0">
              <a:latin typeface="Arial" charset="0"/>
              <a:cs typeface="Arial" charset="0"/>
            </a:endParaRPr>
          </a:p>
          <a:p>
            <a:pPr marL="533400" indent="-533400">
              <a:buNone/>
              <a:defRPr/>
            </a:pPr>
            <a:r>
              <a:rPr lang="en-US" altLang="en-US" sz="1400" dirty="0" smtClean="0">
                <a:latin typeface="Arial" charset="0"/>
                <a:cs typeface="Arial" charset="0"/>
              </a:rPr>
              <a:t>[</a:t>
            </a:r>
            <a:r>
              <a:rPr lang="en-US" altLang="en-US" sz="1400" dirty="0">
                <a:latin typeface="Arial" charset="0"/>
                <a:cs typeface="Arial" charset="0"/>
              </a:rPr>
              <a:t>1]	Jon Kleinberg and </a:t>
            </a:r>
            <a:r>
              <a:rPr lang="en-CA" altLang="en-US" sz="1400" dirty="0">
                <a:latin typeface="Arial" charset="0"/>
                <a:cs typeface="Arial" charset="0"/>
              </a:rPr>
              <a:t>É</a:t>
            </a:r>
            <a:r>
              <a:rPr lang="en-US" altLang="en-US" sz="1400" dirty="0" err="1">
                <a:latin typeface="Arial" charset="0"/>
                <a:cs typeface="Arial" charset="0"/>
              </a:rPr>
              <a:t>va</a:t>
            </a:r>
            <a:r>
              <a:rPr lang="en-US" altLang="en-US" sz="1400" dirty="0">
                <a:latin typeface="Arial" charset="0"/>
                <a:cs typeface="Arial" charset="0"/>
              </a:rPr>
              <a:t> </a:t>
            </a:r>
            <a:r>
              <a:rPr lang="en-US" altLang="en-US" sz="1400" dirty="0" err="1">
                <a:latin typeface="Arial" charset="0"/>
                <a:cs typeface="Arial" charset="0"/>
              </a:rPr>
              <a:t>Tardos</a:t>
            </a:r>
            <a:r>
              <a:rPr lang="en-US" altLang="en-US" sz="1400" dirty="0">
                <a:latin typeface="Arial" charset="0"/>
                <a:cs typeface="Arial" charset="0"/>
              </a:rPr>
              <a:t>, </a:t>
            </a:r>
            <a:r>
              <a:rPr lang="en-US" altLang="en-US" sz="1400" i="1" dirty="0">
                <a:latin typeface="Arial" charset="0"/>
                <a:cs typeface="Arial" charset="0"/>
              </a:rPr>
              <a:t>Algorithm Design, </a:t>
            </a:r>
            <a:r>
              <a:rPr lang="en-US" altLang="en-US" sz="1400" dirty="0">
                <a:latin typeface="Arial" charset="0"/>
                <a:cs typeface="Arial" charset="0"/>
              </a:rPr>
              <a:t>Addison Wesley, 2006, §§3.2-5, pp.78-99.</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latin typeface="Arial" charset="0"/>
                <a:cs typeface="Arial" charset="0"/>
              </a:rPr>
              <a:t>Definition</a:t>
            </a:r>
            <a:endParaRPr lang="en-US" altLang="en-US" dirty="0" smtClean="0">
              <a:latin typeface="Arial" charset="0"/>
              <a:cs typeface="Arial" charset="0"/>
            </a:endParaRPr>
          </a:p>
        </p:txBody>
      </p:sp>
      <p:sp>
        <p:nvSpPr>
          <p:cNvPr id="542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Definition</a:t>
            </a:r>
            <a:endParaRPr lang="en-US" altLang="en-US" dirty="0" smtClean="0">
              <a:latin typeface="Arial" charset="0"/>
              <a:cs typeface="Arial" charset="0"/>
            </a:endParaRPr>
          </a:p>
          <a:p>
            <a:pPr lvl="1"/>
            <a:r>
              <a:rPr lang="en-US" altLang="en-US" dirty="0" smtClean="0">
                <a:latin typeface="Arial" charset="0"/>
                <a:cs typeface="Arial" charset="0"/>
              </a:rPr>
              <a:t>A </a:t>
            </a:r>
            <a:r>
              <a:rPr lang="en-US" altLang="en-US" i="1" dirty="0" smtClean="0">
                <a:latin typeface="Arial" charset="0"/>
                <a:cs typeface="Arial" charset="0"/>
              </a:rPr>
              <a:t>bipartite graph</a:t>
            </a:r>
            <a:r>
              <a:rPr lang="en-US" altLang="en-US" dirty="0" smtClean="0">
                <a:latin typeface="Arial" charset="0"/>
                <a:cs typeface="Arial" charset="0"/>
              </a:rPr>
              <a:t> is a graph where the vertices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can be divided into two disjoint sets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Arial" charset="0"/>
                <a:cs typeface="Arial" charset="0"/>
              </a:rPr>
              <a:t> and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a:t>
            </a:r>
            <a:r>
              <a:rPr lang="en-US" altLang="en-US" dirty="0" smtClean="0">
                <a:latin typeface="Arial" charset="0"/>
                <a:cs typeface="Arial" charset="0"/>
              </a:rPr>
              <a:t> such that </a:t>
            </a:r>
            <a:r>
              <a:rPr lang="en-US" altLang="en-US" b="1" dirty="0" smtClean="0">
                <a:latin typeface="Arial" charset="0"/>
                <a:cs typeface="Arial" charset="0"/>
              </a:rPr>
              <a:t>every</a:t>
            </a:r>
            <a:r>
              <a:rPr lang="en-US" altLang="en-US" dirty="0" smtClean="0">
                <a:latin typeface="Arial" charset="0"/>
                <a:cs typeface="Arial" charset="0"/>
              </a:rPr>
              <a:t> edge has one vertex in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Arial" charset="0"/>
                <a:cs typeface="Arial" charset="0"/>
              </a:rPr>
              <a:t> and the other in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a:t>
            </a:r>
            <a:r>
              <a:rPr lang="en-US" altLang="en-US" dirty="0" smtClean="0">
                <a:latin typeface="Arial" charset="0"/>
                <a:cs typeface="Arial" charset="0"/>
              </a:rPr>
              <a:t> </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109949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latin typeface="Arial" charset="0"/>
                <a:cs typeface="Arial" charset="0"/>
              </a:rPr>
              <a:t>Bipartite Graphs</a:t>
            </a:r>
          </a:p>
        </p:txBody>
      </p:sp>
      <p:sp>
        <p:nvSpPr>
          <p:cNvPr id="552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this graph:  is it bipartite?</a:t>
            </a:r>
          </a:p>
        </p:txBody>
      </p:sp>
      <p:pic>
        <p:nvPicPr>
          <p:cNvPr id="55300" name="Picture 2" descr="C:\Users\dwharder\Desktop\z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82838"/>
            <a:ext cx="2017712"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8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CA" altLang="en-US" smtClean="0">
                <a:latin typeface="Arial" charset="0"/>
                <a:cs typeface="Arial" charset="0"/>
              </a:rPr>
              <a:t>Bipartite Graphs</a:t>
            </a:r>
          </a:p>
        </p:txBody>
      </p:sp>
      <p:sp>
        <p:nvSpPr>
          <p:cNvPr id="56323" name="Content Placeholder 2"/>
          <p:cNvSpPr>
            <a:spLocks noGrp="1"/>
          </p:cNvSpPr>
          <p:nvPr>
            <p:ph idx="1"/>
          </p:nvPr>
        </p:nvSpPr>
        <p:spPr/>
        <p:txBody>
          <a:bodyPr/>
          <a:lstStyle/>
          <a:p>
            <a:pPr>
              <a:buFont typeface="Arial" charset="0"/>
              <a:buNone/>
            </a:pPr>
            <a:r>
              <a:rPr lang="en-CA" altLang="en-US" smtClean="0">
                <a:latin typeface="Arial" charset="0"/>
                <a:cs typeface="Arial" charset="0"/>
              </a:rPr>
              <a:t>	Yes:  With a little work, it is possible to determine that we can decompose the vertices into two disjoint sets </a:t>
            </a:r>
          </a:p>
        </p:txBody>
      </p:sp>
      <p:pic>
        <p:nvPicPr>
          <p:cNvPr id="56324" name="Picture 3" descr="C:\Users\dwharder\Desktop\z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2382838"/>
            <a:ext cx="2017712"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C:\Users\dwharder\Desktop\z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82838"/>
            <a:ext cx="2017712"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69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CA" altLang="en-US" smtClean="0">
                <a:latin typeface="Arial" charset="0"/>
                <a:cs typeface="Arial" charset="0"/>
              </a:rPr>
              <a:t>Bipartite Graphs</a:t>
            </a:r>
          </a:p>
        </p:txBody>
      </p:sp>
      <p:sp>
        <p:nvSpPr>
          <p:cNvPr id="57347" name="Content Placeholder 2"/>
          <p:cNvSpPr>
            <a:spLocks noGrp="1"/>
          </p:cNvSpPr>
          <p:nvPr>
            <p:ph idx="1"/>
          </p:nvPr>
        </p:nvSpPr>
        <p:spPr/>
        <p:txBody>
          <a:bodyPr/>
          <a:lstStyle/>
          <a:p>
            <a:pPr>
              <a:buFont typeface="Arial" charset="0"/>
              <a:buNone/>
            </a:pPr>
            <a:r>
              <a:rPr lang="en-CA" altLang="en-US" smtClean="0">
                <a:latin typeface="Arial" charset="0"/>
                <a:cs typeface="Arial" charset="0"/>
              </a:rPr>
              <a:t>	Is this graph bipartite?</a:t>
            </a:r>
          </a:p>
          <a:p>
            <a:pPr>
              <a:buFont typeface="Arial" charset="0"/>
              <a:buNone/>
            </a:pPr>
            <a:endParaRPr lang="en-CA" altLang="en-US" smtClean="0">
              <a:latin typeface="Arial" charset="0"/>
              <a:cs typeface="Arial" charset="0"/>
            </a:endParaRPr>
          </a:p>
        </p:txBody>
      </p:sp>
      <p:pic>
        <p:nvPicPr>
          <p:cNvPr id="57348" name="Picture 4" descr="C:\Users\dwharder\Desktop\z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CA" altLang="en-US" smtClean="0">
                <a:latin typeface="Arial" charset="0"/>
                <a:cs typeface="Arial" charset="0"/>
              </a:rPr>
              <a:t>Bipartite Graphs</a:t>
            </a:r>
          </a:p>
        </p:txBody>
      </p:sp>
      <p:sp>
        <p:nvSpPr>
          <p:cNvPr id="58371"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this case, it is not a bipartite graph</a:t>
            </a:r>
          </a:p>
          <a:p>
            <a:pPr lvl="1"/>
            <a:r>
              <a:rPr lang="en-CA" altLang="en-US" smtClean="0">
                <a:latin typeface="Arial" charset="0"/>
                <a:cs typeface="Arial" charset="0"/>
              </a:rPr>
              <a:t>Can we find a traversal that will determine if a graph is bipartite?</a:t>
            </a:r>
          </a:p>
          <a:p>
            <a:pPr>
              <a:buFont typeface="Arial" charset="0"/>
              <a:buNone/>
            </a:pPr>
            <a:endParaRPr lang="en-CA" altLang="en-US" smtClean="0">
              <a:latin typeface="Arial" charset="0"/>
              <a:cs typeface="Arial" charset="0"/>
            </a:endParaRPr>
          </a:p>
        </p:txBody>
      </p:sp>
      <p:pic>
        <p:nvPicPr>
          <p:cNvPr id="58372" name="Picture 4" descr="C:\Users\dwharder\Desktop\z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51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CA" altLang="en-US" smtClean="0">
                <a:latin typeface="Arial" charset="0"/>
                <a:cs typeface="Arial" charset="0"/>
              </a:rPr>
              <a:t>Bipartite Graphs</a:t>
            </a:r>
          </a:p>
        </p:txBody>
      </p:sp>
      <p:sp>
        <p:nvSpPr>
          <p:cNvPr id="59395" name="Content Placeholder 2"/>
          <p:cNvSpPr>
            <a:spLocks noGrp="1"/>
          </p:cNvSpPr>
          <p:nvPr>
            <p:ph idx="1"/>
          </p:nvPr>
        </p:nvSpPr>
        <p:spPr/>
        <p:txBody>
          <a:bodyPr/>
          <a:lstStyle/>
          <a:p>
            <a:pPr>
              <a:buFont typeface="Arial" charset="0"/>
              <a:buNone/>
            </a:pPr>
            <a:r>
              <a:rPr lang="en-CA" altLang="en-US" smtClean="0">
                <a:latin typeface="Arial" charset="0"/>
                <a:cs typeface="Arial" charset="0"/>
              </a:rPr>
              <a:t>	Consider using a breadth-first traversal for a connected graph:</a:t>
            </a:r>
          </a:p>
          <a:p>
            <a:pPr lvl="1"/>
            <a:r>
              <a:rPr lang="en-CA" altLang="en-US" smtClean="0">
                <a:latin typeface="Arial" charset="0"/>
                <a:cs typeface="Arial" charset="0"/>
              </a:rPr>
              <a:t>Choose a vertex, mark it belonging to </a:t>
            </a:r>
            <a:r>
              <a:rPr lang="en-CA" altLang="en-US" i="1" smtClean="0">
                <a:latin typeface="Times New Roman" pitchFamily="18" charset="0"/>
                <a:cs typeface="Times New Roman" pitchFamily="18" charset="0"/>
              </a:rPr>
              <a:t>V</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and push it onto a queue</a:t>
            </a:r>
          </a:p>
          <a:p>
            <a:pPr lvl="1"/>
            <a:r>
              <a:rPr lang="en-CA" altLang="en-US" smtClean="0">
                <a:latin typeface="Arial" charset="0"/>
                <a:cs typeface="Arial" charset="0"/>
              </a:rPr>
              <a:t>While the queue is not empty, pop the front vertex </a:t>
            </a:r>
            <a:r>
              <a:rPr lang="en-CA" altLang="en-US" i="1" smtClean="0">
                <a:latin typeface="Times New Roman" pitchFamily="18" charset="0"/>
                <a:cs typeface="Times New Roman" pitchFamily="18" charset="0"/>
              </a:rPr>
              <a:t>v</a:t>
            </a:r>
            <a:r>
              <a:rPr lang="en-CA" altLang="en-US" smtClean="0">
                <a:latin typeface="Arial" charset="0"/>
                <a:cs typeface="Arial" charset="0"/>
              </a:rPr>
              <a:t> and</a:t>
            </a:r>
          </a:p>
          <a:p>
            <a:pPr lvl="2"/>
            <a:r>
              <a:rPr lang="en-CA" altLang="en-US" smtClean="0">
                <a:latin typeface="Arial" charset="0"/>
                <a:cs typeface="Arial" charset="0"/>
              </a:rPr>
              <a:t>Any adjacent vertices that are already marked must belong to the set not containing </a:t>
            </a:r>
            <a:r>
              <a:rPr lang="en-CA" altLang="en-US" i="1" smtClean="0">
                <a:latin typeface="Times New Roman" pitchFamily="18" charset="0"/>
                <a:cs typeface="Times New Roman" pitchFamily="18" charset="0"/>
              </a:rPr>
              <a:t>v</a:t>
            </a:r>
            <a:r>
              <a:rPr lang="en-CA" altLang="en-US" smtClean="0">
                <a:latin typeface="Arial" charset="0"/>
                <a:cs typeface="Arial" charset="0"/>
              </a:rPr>
              <a:t>, otherwise, the graph is not bipartite (we are done); while</a:t>
            </a:r>
          </a:p>
          <a:p>
            <a:pPr lvl="2"/>
            <a:r>
              <a:rPr lang="en-CA" altLang="en-US" smtClean="0">
                <a:latin typeface="Arial" charset="0"/>
                <a:cs typeface="Arial" charset="0"/>
              </a:rPr>
              <a:t>Any unmarked adjacent vertices are marked as belonging to the other set and they are pushed onto the queue</a:t>
            </a:r>
          </a:p>
          <a:p>
            <a:pPr lvl="1"/>
            <a:r>
              <a:rPr lang="en-CA" altLang="en-US" smtClean="0">
                <a:latin typeface="Arial" charset="0"/>
                <a:cs typeface="Arial" charset="0"/>
              </a:rPr>
              <a:t>If the queue is empty, the graph is bipartite</a:t>
            </a:r>
            <a:endParaRPr lang="en-CA" altLang="en-US" baseline="-25000" smtClean="0">
              <a:latin typeface="Times New Roman" pitchFamily="18" charset="0"/>
              <a:cs typeface="Times New Roman" pitchFamily="18" charset="0"/>
            </a:endParaRPr>
          </a:p>
          <a:p>
            <a:pPr lvl="1"/>
            <a:endParaRPr lang="en-CA" altLang="en-US" smtClean="0">
              <a:latin typeface="Arial" charset="0"/>
              <a:cs typeface="Arial" charset="0"/>
            </a:endParaRPr>
          </a:p>
          <a:p>
            <a:pPr>
              <a:buFont typeface="Arial" charset="0"/>
              <a:buNone/>
            </a:pPr>
            <a:endParaRPr lang="en-CA" altLang="en-US" smtClean="0">
              <a:latin typeface="Arial" charset="0"/>
              <a:cs typeface="Arial" charset="0"/>
            </a:endParaRPr>
          </a:p>
        </p:txBody>
      </p:sp>
    </p:spTree>
    <p:extLst>
      <p:ext uri="{BB962C8B-B14F-4D97-AF65-F5344CB8AC3E}">
        <p14:creationId xmlns:p14="http://schemas.microsoft.com/office/powerpoint/2010/main" val="248903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altLang="en-US" smtClean="0">
                <a:latin typeface="Arial" charset="0"/>
                <a:cs typeface="Arial" charset="0"/>
              </a:rPr>
              <a:t>Bipartite Graphs</a:t>
            </a:r>
          </a:p>
        </p:txBody>
      </p:sp>
      <p:sp>
        <p:nvSpPr>
          <p:cNvPr id="60419" name="Content Placeholder 2"/>
          <p:cNvSpPr>
            <a:spLocks noGrp="1"/>
          </p:cNvSpPr>
          <p:nvPr>
            <p:ph idx="1"/>
          </p:nvPr>
        </p:nvSpPr>
        <p:spPr/>
        <p:txBody>
          <a:bodyPr/>
          <a:lstStyle/>
          <a:p>
            <a:pPr>
              <a:buFont typeface="Arial" charset="0"/>
              <a:buNone/>
            </a:pPr>
            <a:r>
              <a:rPr lang="en-CA" altLang="en-US" smtClean="0">
                <a:latin typeface="Arial" charset="0"/>
                <a:cs typeface="Arial" charset="0"/>
              </a:rPr>
              <a:t>	With the first graph, we can start with any vertex</a:t>
            </a:r>
          </a:p>
          <a:p>
            <a:pPr lvl="1"/>
            <a:r>
              <a:rPr lang="en-CA" altLang="en-US" smtClean="0">
                <a:latin typeface="Arial" charset="0"/>
                <a:cs typeface="Arial" charset="0"/>
              </a:rPr>
              <a:t>We will use colours to distinguish the two sets</a:t>
            </a:r>
          </a:p>
        </p:txBody>
      </p:sp>
      <p:graphicFrame>
        <p:nvGraphicFramePr>
          <p:cNvPr id="4" name="Table 3"/>
          <p:cNvGraphicFramePr>
            <a:graphicFrameLocks noGrp="1"/>
          </p:cNvGraphicFramePr>
          <p:nvPr/>
        </p:nvGraphicFramePr>
        <p:xfrm>
          <a:off x="3492500" y="4979988"/>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0436" name="Picture 2" descr="C:\Users\dwharder\Desktop\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708275"/>
            <a:ext cx="20177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6679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17005</TotalTime>
  <Words>97</Words>
  <Application>Microsoft Office PowerPoint</Application>
  <PresentationFormat>On-screen Show (4:3)</PresentationFormat>
  <Paragraphs>143</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Custom Design</vt:lpstr>
      <vt:lpstr>PowerPoint Presentation</vt:lpstr>
      <vt:lpstr>Outline</vt:lpstr>
      <vt:lpstr>Definition</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Bipartite Graphs</vt:lpstr>
      <vt:lpstr>Sumary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1308</cp:revision>
  <dcterms:created xsi:type="dcterms:W3CDTF">2009-09-11T23:00:44Z</dcterms:created>
  <dcterms:modified xsi:type="dcterms:W3CDTF">2014-03-08T10:05:29Z</dcterms:modified>
</cp:coreProperties>
</file>