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256" r:id="rId2"/>
    <p:sldId id="374" r:id="rId3"/>
    <p:sldId id="384" r:id="rId4"/>
    <p:sldId id="375" r:id="rId5"/>
    <p:sldId id="419" r:id="rId6"/>
    <p:sldId id="420" r:id="rId7"/>
    <p:sldId id="421" r:id="rId8"/>
    <p:sldId id="422" r:id="rId9"/>
    <p:sldId id="423" r:id="rId10"/>
    <p:sldId id="424" r:id="rId11"/>
    <p:sldId id="425" r:id="rId12"/>
    <p:sldId id="426" r:id="rId13"/>
    <p:sldId id="427" r:id="rId14"/>
    <p:sldId id="452" r:id="rId15"/>
    <p:sldId id="428" r:id="rId16"/>
    <p:sldId id="429" r:id="rId17"/>
    <p:sldId id="430" r:id="rId18"/>
    <p:sldId id="431" r:id="rId19"/>
    <p:sldId id="432" r:id="rId20"/>
    <p:sldId id="433" r:id="rId21"/>
    <p:sldId id="434" r:id="rId22"/>
    <p:sldId id="435" r:id="rId23"/>
    <p:sldId id="436" r:id="rId24"/>
    <p:sldId id="437" r:id="rId25"/>
    <p:sldId id="453"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18" r:id="rId41"/>
    <p:sldId id="37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61" d="100"/>
          <a:sy n="61" d="100"/>
        </p:scale>
        <p:origin x="-1644" y="-9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07/03/2014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3/7/2014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1CDB00-3C41-497B-82AC-7C0ADF6D826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54AAC2-DE2A-46AF-9942-1D86C9FC3CE1}" type="slidenum">
              <a:rPr lang="en-CA" smtClean="0"/>
              <a:pPr>
                <a:defRPr/>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69DC1E3-74B2-486B-B93F-781DBBF23E67}" type="slidenum">
              <a:rPr lang="en-CA" smtClean="0"/>
              <a:pPr>
                <a:defRPr/>
              </a:pPr>
              <a:t>15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088227-A32A-47A5-8704-77BB62A9E110}" type="slidenum">
              <a:rPr lang="en-CA" smtClean="0"/>
              <a:pPr>
                <a:defRPr/>
              </a:pPr>
              <a:t>16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5B73EB-E8E7-4753-B524-530D27BE6404}" type="slidenum">
              <a:rPr lang="en-CA" smtClean="0"/>
              <a:pPr>
                <a:defRPr/>
              </a:pPr>
              <a:t>26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Connectedness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Connectedness</a:t>
            </a:r>
            <a:endParaRPr lang="en-US"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2291"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either graph, G has no adjacent vertices that are unvisited</a:t>
            </a:r>
          </a:p>
        </p:txBody>
      </p:sp>
      <p:pic>
        <p:nvPicPr>
          <p:cNvPr id="12292" name="Picture 7" descr="C:\Users\dwharder\Desktop\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66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33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Popping H on the left graph results in C and I being pushed</a:t>
            </a:r>
          </a:p>
        </p:txBody>
      </p:sp>
      <p:pic>
        <p:nvPicPr>
          <p:cNvPr id="13316" name="Picture 8" descr="C:\Users\dwharder\Desktop\x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C</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D</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165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4339"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The queue op the right is </a:t>
            </a:r>
            <a:r>
              <a:rPr lang="en-CA" altLang="en-US" dirty="0" smtClean="0">
                <a:latin typeface="Arial" charset="0"/>
                <a:cs typeface="Arial" charset="0"/>
              </a:rPr>
              <a:t>empty</a:t>
            </a:r>
          </a:p>
          <a:p>
            <a:pPr lvl="1"/>
            <a:r>
              <a:rPr lang="en-CA" altLang="en-US" dirty="0" smtClean="0">
                <a:latin typeface="Arial" charset="0"/>
                <a:cs typeface="Arial" charset="0"/>
              </a:rPr>
              <a:t>We determine A is not connected to D</a:t>
            </a:r>
          </a:p>
        </p:txBody>
      </p:sp>
      <p:pic>
        <p:nvPicPr>
          <p:cNvPr id="14340" name="Picture 8" descr="C:\Users\dwharder\Desktop\x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C</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D</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3524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dwharder\Desktop\x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5363"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On the left, we pop C </a:t>
            </a:r>
            <a:r>
              <a:rPr lang="en-CA" altLang="en-US" dirty="0" smtClean="0">
                <a:latin typeface="Arial" charset="0"/>
                <a:cs typeface="Arial" charset="0"/>
              </a:rPr>
              <a:t>and return </a:t>
            </a:r>
            <a:r>
              <a:rPr lang="en-CA" altLang="en-US" dirty="0" smtClean="0">
                <a:latin typeface="Consolas" panose="020B0609020204030204" pitchFamily="49" charset="0"/>
                <a:cs typeface="Consolas" panose="020B0609020204030204" pitchFamily="49" charset="0"/>
              </a:rPr>
              <a:t>true</a:t>
            </a:r>
            <a:r>
              <a:rPr lang="en-CA" altLang="en-US" dirty="0" smtClean="0">
                <a:latin typeface="Arial" charset="0"/>
                <a:cs typeface="Arial" charset="0"/>
              </a:rPr>
              <a:t> because D is adjacent to C</a:t>
            </a:r>
          </a:p>
          <a:p>
            <a:pPr lvl="1"/>
            <a:r>
              <a:rPr lang="en-CA" altLang="en-US" dirty="0" smtClean="0">
                <a:latin typeface="Arial" charset="0"/>
                <a:cs typeface="Arial" charset="0"/>
              </a:rPr>
              <a:t>In the left graph, A is connected to D</a:t>
            </a:r>
            <a:endParaRPr lang="en-CA"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25791271"/>
              </p:ext>
            </p:extLst>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349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dwharder\Desktop\x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5363"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On the left, we pop C </a:t>
            </a:r>
            <a:r>
              <a:rPr lang="en-CA" altLang="en-US" dirty="0" smtClean="0">
                <a:latin typeface="Arial" charset="0"/>
                <a:cs typeface="Arial" charset="0"/>
              </a:rPr>
              <a:t>and return </a:t>
            </a:r>
            <a:r>
              <a:rPr lang="en-CA" altLang="en-US" dirty="0" smtClean="0">
                <a:latin typeface="Consolas" panose="020B0609020204030204" pitchFamily="49" charset="0"/>
                <a:cs typeface="Consolas" panose="020B0609020204030204" pitchFamily="49" charset="0"/>
              </a:rPr>
              <a:t>true</a:t>
            </a:r>
            <a:r>
              <a:rPr lang="en-CA" altLang="en-US" dirty="0" smtClean="0">
                <a:latin typeface="Arial" charset="0"/>
                <a:cs typeface="Arial" charset="0"/>
              </a:rPr>
              <a:t> because D is adjacent to C</a:t>
            </a:r>
          </a:p>
          <a:p>
            <a:pPr lvl="1"/>
            <a:r>
              <a:rPr lang="en-CA" altLang="en-US" dirty="0" smtClean="0">
                <a:latin typeface="Arial" charset="0"/>
                <a:cs typeface="Arial" charset="0"/>
              </a:rPr>
              <a:t>In the left graph, A is connected to D</a:t>
            </a:r>
            <a:endParaRPr lang="en-CA"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97500358"/>
              </p:ext>
            </p:extLst>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7204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Connected Components</a:t>
            </a:r>
            <a:endParaRPr lang="en-US" altLang="en-US" sz="3200" smtClean="0">
              <a:latin typeface="Arial"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If we continued the traversal, we would find all vertices that are connected to A</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Suppose we want to partition the vertices into connected sub-graphs</a:t>
            </a:r>
            <a:endParaRPr lang="en-US" altLang="en-US" dirty="0" smtClean="0">
              <a:latin typeface="Arial" charset="0"/>
              <a:cs typeface="Arial" charset="0"/>
            </a:endParaRPr>
          </a:p>
          <a:p>
            <a:pPr lvl="1"/>
            <a:r>
              <a:rPr lang="en-US" altLang="en-US" dirty="0" smtClean="0">
                <a:latin typeface="Arial" charset="0"/>
                <a:cs typeface="Arial" charset="0"/>
              </a:rPr>
              <a:t>While </a:t>
            </a:r>
            <a:r>
              <a:rPr lang="en-US" altLang="en-US" dirty="0" smtClean="0">
                <a:latin typeface="Arial" charset="0"/>
                <a:cs typeface="Arial" charset="0"/>
              </a:rPr>
              <a:t>there are unvisited vertices in the tree:</a:t>
            </a:r>
          </a:p>
          <a:p>
            <a:pPr lvl="2"/>
            <a:r>
              <a:rPr lang="en-US" altLang="en-US" dirty="0" smtClean="0">
                <a:latin typeface="Arial" charset="0"/>
                <a:cs typeface="Arial" charset="0"/>
              </a:rPr>
              <a:t>Select an unvisited vertex and perform a traversal on that </a:t>
            </a:r>
            <a:r>
              <a:rPr lang="en-US" altLang="en-US" dirty="0" smtClean="0">
                <a:latin typeface="Arial" charset="0"/>
                <a:cs typeface="Arial" charset="0"/>
              </a:rPr>
              <a:t>vertex</a:t>
            </a:r>
          </a:p>
          <a:p>
            <a:pPr lvl="2"/>
            <a:r>
              <a:rPr lang="en-US" altLang="en-US" dirty="0" smtClean="0">
                <a:latin typeface="Arial" charset="0"/>
                <a:cs typeface="Arial" charset="0"/>
              </a:rPr>
              <a:t>Each vertex that is visited in that traversal is added to the set initially containing the initial unvisited vertex</a:t>
            </a:r>
          </a:p>
          <a:p>
            <a:pPr lvl="1"/>
            <a:r>
              <a:rPr lang="en-US" altLang="en-US" dirty="0" smtClean="0">
                <a:latin typeface="Arial" charset="0"/>
                <a:cs typeface="Arial" charset="0"/>
              </a:rPr>
              <a:t>Continue until all vertices are visited</a:t>
            </a:r>
          </a:p>
          <a:p>
            <a:pPr lvl="1"/>
            <a:endParaRPr lang="en-US" altLang="en-US" dirty="0">
              <a:latin typeface="Arial" charset="0"/>
              <a:cs typeface="Arial" charset="0"/>
            </a:endParaRPr>
          </a:p>
          <a:p>
            <a:pPr marL="357188" indent="-357188">
              <a:buNone/>
            </a:pPr>
            <a:r>
              <a:rPr lang="en-US" altLang="en-US" dirty="0">
                <a:latin typeface="Arial" charset="0"/>
                <a:cs typeface="Arial" charset="0"/>
              </a:rPr>
              <a:t>	</a:t>
            </a:r>
            <a:r>
              <a:rPr lang="en-US" altLang="en-US" dirty="0" smtClean="0">
                <a:latin typeface="Arial" charset="0"/>
                <a:cs typeface="Arial" charset="0"/>
              </a:rPr>
              <a:t>We would use a disjoint set data structure for maximum efficiency</a:t>
            </a:r>
            <a:endParaRPr lang="en-US" altLang="en-US" dirty="0" smtClean="0">
              <a:latin typeface="Arial" charset="0"/>
              <a:cs typeface="Arial" charset="0"/>
            </a:endParaRPr>
          </a:p>
        </p:txBody>
      </p:sp>
    </p:spTree>
    <p:extLst>
      <p:ext uri="{BB962C8B-B14F-4D97-AF65-F5344CB8AC3E}">
        <p14:creationId xmlns:p14="http://schemas.microsoft.com/office/powerpoint/2010/main" val="154976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Users\dwharder\Desktop\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n-US" altLang="en-US" smtClean="0">
                <a:latin typeface="Arial" charset="0"/>
                <a:cs typeface="Arial" charset="0"/>
              </a:rPr>
              <a:t>Connected Components</a:t>
            </a:r>
            <a:endParaRPr lang="en-US" altLang="en-US" sz="4000" smtClean="0">
              <a:latin typeface="Arial" charset="0"/>
              <a:cs typeface="Arial" charset="0"/>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993634989"/>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t>A</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B</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C</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G</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H</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I</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J</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30762"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US" altLang="en-US" sz="2000"/>
              <a:t>	Here we start with a set of singletons</a:t>
            </a:r>
            <a:endParaRPr lang="en-US" altLang="en-US" sz="1600" i="1">
              <a:latin typeface="Times New Roman" pitchFamily="18" charset="0"/>
              <a:cs typeface="Times New Roman" pitchFamily="18" charset="0"/>
            </a:endParaRPr>
          </a:p>
        </p:txBody>
      </p:sp>
    </p:spTree>
    <p:extLst>
      <p:ext uri="{BB962C8B-B14F-4D97-AF65-F5344CB8AC3E}">
        <p14:creationId xmlns:p14="http://schemas.microsoft.com/office/powerpoint/2010/main" val="417381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17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vertex A is unvisited, so we start with it</a:t>
            </a:r>
          </a:p>
        </p:txBody>
      </p:sp>
      <p:pic>
        <p:nvPicPr>
          <p:cNvPr id="31748" name="Picture 7" descr="C:\Users\dwharder\Desktop\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14"/>
          <p:cNvGraphicFramePr>
            <a:graphicFrameLocks/>
          </p:cNvGraphicFramePr>
          <p:nvPr>
            <p:extLst>
              <p:ext uri="{D42A27DB-BD31-4B8C-83A1-F6EECF244321}">
                <p14:modId xmlns:p14="http://schemas.microsoft.com/office/powerpoint/2010/main" val="3284783462"/>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B</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C</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G</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H</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I</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J</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1785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2771" name="Content Placeholder 2"/>
          <p:cNvSpPr>
            <a:spLocks noGrp="1"/>
          </p:cNvSpPr>
          <p:nvPr>
            <p:ph idx="1"/>
          </p:nvPr>
        </p:nvSpPr>
        <p:spPr/>
        <p:txBody>
          <a:bodyPr/>
          <a:lstStyle/>
          <a:p>
            <a:pPr>
              <a:buFont typeface="Arial" charset="0"/>
              <a:buNone/>
            </a:pPr>
            <a:r>
              <a:rPr lang="en-CA" altLang="en-US" smtClean="0">
                <a:latin typeface="Arial" charset="0"/>
                <a:cs typeface="Arial" charset="0"/>
              </a:rPr>
              <a:t>	Take the union of with its adjacent vertices:  </a:t>
            </a:r>
            <a:r>
              <a:rPr lang="en-CA" altLang="en-US" smtClean="0">
                <a:latin typeface="Times New Roman" pitchFamily="18" charset="0"/>
                <a:cs typeface="Times New Roman" pitchFamily="18" charset="0"/>
              </a:rPr>
              <a:t>{</a:t>
            </a:r>
            <a:r>
              <a:rPr lang="en-CA" altLang="en-US" smtClean="0">
                <a:latin typeface="Arial" charset="0"/>
                <a:cs typeface="Arial" charset="0"/>
              </a:rPr>
              <a:t>A</a:t>
            </a:r>
            <a:r>
              <a:rPr lang="en-CA" altLang="en-US" smtClean="0">
                <a:latin typeface="Times New Roman" pitchFamily="18" charset="0"/>
                <a:cs typeface="Times New Roman" pitchFamily="18" charset="0"/>
              </a:rPr>
              <a:t>,</a:t>
            </a:r>
            <a:r>
              <a:rPr lang="en-CA" altLang="en-US" smtClean="0">
                <a:latin typeface="Arial" charset="0"/>
                <a:cs typeface="Arial" charset="0"/>
              </a:rPr>
              <a:t> B</a:t>
            </a:r>
            <a:r>
              <a:rPr lang="en-CA" altLang="en-US" smtClean="0">
                <a:latin typeface="Times New Roman" pitchFamily="18" charset="0"/>
                <a:cs typeface="Times New Roman" pitchFamily="18" charset="0"/>
              </a:rPr>
              <a:t>,</a:t>
            </a:r>
            <a:r>
              <a:rPr lang="en-CA" altLang="en-US" smtClean="0">
                <a:latin typeface="Arial" charset="0"/>
                <a:cs typeface="Arial" charset="0"/>
              </a:rPr>
              <a:t> H</a:t>
            </a:r>
            <a:r>
              <a:rPr lang="en-CA" altLang="en-US" smtClean="0">
                <a:latin typeface="Times New Roman" pitchFamily="18" charset="0"/>
                <a:cs typeface="Times New Roman" pitchFamily="18" charset="0"/>
              </a:rPr>
              <a:t>,</a:t>
            </a:r>
            <a:r>
              <a:rPr lang="en-CA" altLang="en-US" smtClean="0">
                <a:latin typeface="Arial" charset="0"/>
                <a:cs typeface="Arial" charset="0"/>
              </a:rPr>
              <a:t> I</a:t>
            </a:r>
            <a:r>
              <a:rPr lang="en-CA" altLang="en-US" smtClean="0">
                <a:latin typeface="Times New Roman" pitchFamily="18" charset="0"/>
                <a:cs typeface="Times New Roman" pitchFamily="18" charset="0"/>
              </a:rPr>
              <a:t>}</a:t>
            </a:r>
            <a:endParaRPr lang="en-CA" altLang="en-US" smtClean="0">
              <a:latin typeface="Arial" charset="0"/>
              <a:cs typeface="Arial" charset="0"/>
            </a:endParaRPr>
          </a:p>
        </p:txBody>
      </p:sp>
      <p:pic>
        <p:nvPicPr>
          <p:cNvPr id="32772" name="Picture 8" descr="C:\Users\dwharder\Desktop\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14"/>
          <p:cNvGraphicFramePr>
            <a:graphicFrameLocks/>
          </p:cNvGraphicFramePr>
          <p:nvPr>
            <p:extLst>
              <p:ext uri="{D42A27DB-BD31-4B8C-83A1-F6EECF244321}">
                <p14:modId xmlns:p14="http://schemas.microsoft.com/office/powerpoint/2010/main" val="3669591578"/>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C</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G</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J</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4324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3796" name="Content Placeholder 2"/>
          <p:cNvSpPr>
            <a:spLocks noGrp="1"/>
          </p:cNvSpPr>
          <p:nvPr>
            <p:ph idx="1"/>
          </p:nvPr>
        </p:nvSpPr>
        <p:spPr/>
        <p:txBody>
          <a:bodyPr/>
          <a:lstStyle/>
          <a:p>
            <a:pPr>
              <a:buFont typeface="Arial" charset="0"/>
              <a:buNone/>
            </a:pPr>
            <a:r>
              <a:rPr lang="en-CA" altLang="en-US" smtClean="0">
                <a:latin typeface="Arial" charset="0"/>
                <a:cs typeface="Arial" charset="0"/>
              </a:rPr>
              <a:t>	As the traversal continues, we take the union of the set </a:t>
            </a:r>
            <a:r>
              <a:rPr lang="en-CA" altLang="en-US" smtClean="0">
                <a:latin typeface="Times New Roman" pitchFamily="18" charset="0"/>
                <a:cs typeface="Times New Roman" pitchFamily="18" charset="0"/>
              </a:rPr>
              <a:t>{</a:t>
            </a:r>
            <a:r>
              <a:rPr lang="en-CA" altLang="en-US" smtClean="0">
                <a:latin typeface="Arial" charset="0"/>
                <a:cs typeface="Arial" charset="0"/>
              </a:rPr>
              <a:t>G</a:t>
            </a:r>
            <a:r>
              <a:rPr lang="en-CA" altLang="en-US" smtClean="0">
                <a:latin typeface="Times New Roman" pitchFamily="18" charset="0"/>
                <a:cs typeface="Times New Roman" pitchFamily="18" charset="0"/>
              </a:rPr>
              <a:t>} </a:t>
            </a:r>
            <a:r>
              <a:rPr lang="en-CA" altLang="en-US" smtClean="0">
                <a:latin typeface="Arial" charset="0"/>
                <a:cs typeface="Arial" charset="0"/>
              </a:rPr>
              <a:t>with the set containing H:  </a:t>
            </a:r>
            <a:r>
              <a:rPr lang="en-CA" altLang="en-US" smtClean="0">
                <a:latin typeface="Times New Roman" pitchFamily="18" charset="0"/>
                <a:cs typeface="Times New Roman" pitchFamily="18" charset="0"/>
              </a:rPr>
              <a:t>{</a:t>
            </a:r>
            <a:r>
              <a:rPr lang="en-CA" altLang="en-US" smtClean="0">
                <a:latin typeface="Arial" charset="0"/>
                <a:cs typeface="Arial" charset="0"/>
              </a:rPr>
              <a:t>A</a:t>
            </a:r>
            <a:r>
              <a:rPr lang="en-CA" altLang="en-US" smtClean="0">
                <a:latin typeface="Times New Roman" pitchFamily="18" charset="0"/>
                <a:cs typeface="Times New Roman" pitchFamily="18" charset="0"/>
              </a:rPr>
              <a:t>,</a:t>
            </a:r>
            <a:r>
              <a:rPr lang="en-CA" altLang="en-US" smtClean="0">
                <a:latin typeface="Arial" charset="0"/>
                <a:cs typeface="Arial" charset="0"/>
              </a:rPr>
              <a:t> B</a:t>
            </a:r>
            <a:r>
              <a:rPr lang="en-CA" altLang="en-US" smtClean="0">
                <a:latin typeface="Times New Roman" pitchFamily="18" charset="0"/>
                <a:cs typeface="Times New Roman" pitchFamily="18" charset="0"/>
              </a:rPr>
              <a:t>,</a:t>
            </a:r>
            <a:r>
              <a:rPr lang="en-CA" altLang="en-US" smtClean="0">
                <a:latin typeface="Arial" charset="0"/>
                <a:cs typeface="Arial" charset="0"/>
              </a:rPr>
              <a:t> G</a:t>
            </a:r>
            <a:r>
              <a:rPr lang="en-CA" altLang="en-US" smtClean="0">
                <a:latin typeface="Times New Roman" pitchFamily="18" charset="0"/>
                <a:cs typeface="Times New Roman" pitchFamily="18" charset="0"/>
              </a:rPr>
              <a:t>,</a:t>
            </a:r>
            <a:r>
              <a:rPr lang="en-CA" altLang="en-US" smtClean="0">
                <a:latin typeface="Arial" charset="0"/>
                <a:cs typeface="Arial" charset="0"/>
              </a:rPr>
              <a:t> H</a:t>
            </a:r>
            <a:r>
              <a:rPr lang="en-CA" altLang="en-US" smtClean="0">
                <a:latin typeface="Times New Roman" pitchFamily="18" charset="0"/>
                <a:cs typeface="Times New Roman" pitchFamily="18" charset="0"/>
              </a:rPr>
              <a:t>,</a:t>
            </a:r>
            <a:r>
              <a:rPr lang="en-CA" altLang="en-US" smtClean="0">
                <a:latin typeface="Arial" charset="0"/>
                <a:cs typeface="Arial" charset="0"/>
              </a:rPr>
              <a:t> I</a:t>
            </a:r>
            <a:r>
              <a:rPr lang="en-CA" altLang="en-US" smtClean="0">
                <a:latin typeface="Times New Roman" pitchFamily="18" charset="0"/>
                <a:cs typeface="Times New Roman" pitchFamily="18" charset="0"/>
              </a:rPr>
              <a:t>}</a:t>
            </a:r>
            <a:endParaRPr lang="en-CA" altLang="en-US" smtClean="0">
              <a:latin typeface="Arial" charset="0"/>
              <a:cs typeface="Arial" charset="0"/>
            </a:endParaRPr>
          </a:p>
          <a:p>
            <a:pPr lvl="1"/>
            <a:r>
              <a:rPr lang="en-CA" altLang="en-US" smtClean="0">
                <a:latin typeface="Arial" charset="0"/>
                <a:cs typeface="Arial" charset="0"/>
              </a:rPr>
              <a:t>The traversal is finished</a:t>
            </a:r>
          </a:p>
          <a:p>
            <a:pPr>
              <a:buFont typeface="Arial" charset="0"/>
              <a:buNone/>
            </a:pPr>
            <a:endParaRPr lang="en-CA" altLang="en-US" smtClean="0">
              <a:latin typeface="Arial" charset="0"/>
              <a:cs typeface="Arial" charset="0"/>
            </a:endParaRPr>
          </a:p>
        </p:txBody>
      </p:sp>
      <p:graphicFrame>
        <p:nvGraphicFramePr>
          <p:cNvPr id="6" name="Content Placeholder 14"/>
          <p:cNvGraphicFramePr>
            <a:graphicFrameLocks/>
          </p:cNvGraphicFramePr>
          <p:nvPr>
            <p:extLst>
              <p:ext uri="{D42A27DB-BD31-4B8C-83A1-F6EECF244321}">
                <p14:modId xmlns:p14="http://schemas.microsoft.com/office/powerpoint/2010/main" val="2768036395"/>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C</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J</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659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will use graph traversals to determine:</a:t>
            </a:r>
            <a:endParaRPr lang="en-US" altLang="en-US" dirty="0" smtClean="0">
              <a:latin typeface="Arial" charset="0"/>
              <a:cs typeface="Arial" charset="0"/>
            </a:endParaRPr>
          </a:p>
          <a:p>
            <a:pPr lvl="1"/>
            <a:r>
              <a:rPr lang="en-US" altLang="en-US" dirty="0" smtClean="0">
                <a:latin typeface="Arial" charset="0"/>
                <a:cs typeface="Arial" charset="0"/>
              </a:rPr>
              <a:t>Whether one vertex is connected to another</a:t>
            </a:r>
            <a:endParaRPr lang="en-US" altLang="en-US" dirty="0" smtClean="0">
              <a:latin typeface="Arial" charset="0"/>
              <a:cs typeface="Arial" charset="0"/>
            </a:endParaRPr>
          </a:p>
          <a:p>
            <a:pPr lvl="1"/>
            <a:r>
              <a:rPr lang="en-US" altLang="en-US" dirty="0" smtClean="0">
                <a:latin typeface="Arial" charset="0"/>
                <a:cs typeface="Arial" charset="0"/>
              </a:rPr>
              <a:t>The connected sub-graphs of a graph</a:t>
            </a:r>
            <a:endParaRPr lang="en-US" altLang="en-US" dirty="0" smtClean="0">
              <a:latin typeface="Arial" charset="0"/>
              <a:cs typeface="Arial" charset="0"/>
            </a:endParaRPr>
          </a:p>
          <a:p>
            <a:pPr lvl="1"/>
            <a:endParaRPr lang="en-US" altLang="en-US" dirty="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217550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4819" name="Content Placeholder 2"/>
          <p:cNvSpPr>
            <a:spLocks noGrp="1"/>
          </p:cNvSpPr>
          <p:nvPr>
            <p:ph idx="1"/>
          </p:nvPr>
        </p:nvSpPr>
        <p:spPr/>
        <p:txBody>
          <a:bodyPr/>
          <a:lstStyle/>
          <a:p>
            <a:pPr>
              <a:buFont typeface="Arial" charset="0"/>
              <a:buNone/>
            </a:pPr>
            <a:r>
              <a:rPr lang="en-CA" altLang="en-US" smtClean="0">
                <a:latin typeface="Arial" charset="0"/>
                <a:cs typeface="Arial" charset="0"/>
              </a:rPr>
              <a:t>	Start another traversal with C:  this defines a new set </a:t>
            </a:r>
            <a:r>
              <a:rPr lang="en-CA" altLang="en-US" smtClean="0">
                <a:latin typeface="Times New Roman" pitchFamily="18" charset="0"/>
                <a:cs typeface="Times New Roman" pitchFamily="18" charset="0"/>
              </a:rPr>
              <a:t>{</a:t>
            </a:r>
            <a:r>
              <a:rPr lang="en-CA" altLang="en-US" smtClean="0">
                <a:latin typeface="Arial" charset="0"/>
                <a:cs typeface="Arial" charset="0"/>
              </a:rPr>
              <a:t>C</a:t>
            </a:r>
            <a:r>
              <a:rPr lang="en-CA" altLang="en-US" smtClean="0">
                <a:latin typeface="Times New Roman" pitchFamily="18" charset="0"/>
                <a:cs typeface="Times New Roman" pitchFamily="18" charset="0"/>
              </a:rPr>
              <a:t>}</a:t>
            </a:r>
            <a:endParaRPr lang="en-CA" altLang="en-US" smtClean="0">
              <a:latin typeface="Arial" charset="0"/>
              <a:cs typeface="Arial" charset="0"/>
            </a:endParaRPr>
          </a:p>
        </p:txBody>
      </p:sp>
      <p:graphicFrame>
        <p:nvGraphicFramePr>
          <p:cNvPr id="5" name="Content Placeholder 14"/>
          <p:cNvGraphicFramePr>
            <a:graphicFrameLocks/>
          </p:cNvGraphicFramePr>
          <p:nvPr>
            <p:extLst>
              <p:ext uri="{D42A27DB-BD31-4B8C-83A1-F6EECF244321}">
                <p14:modId xmlns:p14="http://schemas.microsoft.com/office/powerpoint/2010/main" val="4064655838"/>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J</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pic>
        <p:nvPicPr>
          <p:cNvPr id="34858" name="Picture 2"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75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58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take the union of </a:t>
            </a:r>
            <a:r>
              <a:rPr lang="en-CA" altLang="en-US" smtClean="0">
                <a:latin typeface="Times New Roman" pitchFamily="18" charset="0"/>
                <a:cs typeface="Times New Roman" pitchFamily="18" charset="0"/>
              </a:rPr>
              <a:t>{</a:t>
            </a:r>
            <a:r>
              <a:rPr lang="en-CA" altLang="en-US" smtClean="0">
                <a:latin typeface="Arial" charset="0"/>
                <a:cs typeface="Arial" charset="0"/>
              </a:rPr>
              <a:t>C</a:t>
            </a:r>
            <a:r>
              <a:rPr lang="en-CA" altLang="en-US" smtClean="0">
                <a:latin typeface="Times New Roman" pitchFamily="18" charset="0"/>
                <a:cs typeface="Times New Roman" pitchFamily="18" charset="0"/>
              </a:rPr>
              <a:t>}</a:t>
            </a:r>
            <a:r>
              <a:rPr lang="en-CA" altLang="en-US" smtClean="0">
                <a:latin typeface="Arial" charset="0"/>
                <a:cs typeface="Arial" charset="0"/>
              </a:rPr>
              <a:t> and its adjacent vertex J: </a:t>
            </a:r>
            <a:r>
              <a:rPr lang="en-CA" altLang="en-US" smtClean="0">
                <a:latin typeface="Times New Roman" pitchFamily="18" charset="0"/>
                <a:cs typeface="Times New Roman" pitchFamily="18" charset="0"/>
              </a:rPr>
              <a:t>{</a:t>
            </a:r>
            <a:r>
              <a:rPr lang="en-CA" altLang="en-US" smtClean="0">
                <a:latin typeface="Arial" charset="0"/>
                <a:cs typeface="Arial" charset="0"/>
              </a:rPr>
              <a:t>C</a:t>
            </a:r>
            <a:r>
              <a:rPr lang="en-CA" altLang="en-US" smtClean="0">
                <a:latin typeface="Times New Roman" pitchFamily="18" charset="0"/>
                <a:cs typeface="Times New Roman" pitchFamily="18" charset="0"/>
              </a:rPr>
              <a:t>,</a:t>
            </a:r>
            <a:r>
              <a:rPr lang="en-CA" altLang="en-US" smtClean="0">
                <a:latin typeface="Arial" charset="0"/>
                <a:cs typeface="Arial" charset="0"/>
              </a:rPr>
              <a:t> J</a:t>
            </a:r>
            <a:r>
              <a:rPr lang="en-CA" altLang="en-US" smtClean="0">
                <a:latin typeface="Times New Roman" pitchFamily="18" charset="0"/>
                <a:cs typeface="Times New Roman" pitchFamily="18" charset="0"/>
              </a:rPr>
              <a:t>}</a:t>
            </a:r>
            <a:endParaRPr lang="en-CA" altLang="en-US" smtClean="0">
              <a:latin typeface="Arial" charset="0"/>
              <a:cs typeface="Arial" charset="0"/>
            </a:endParaRPr>
          </a:p>
          <a:p>
            <a:pPr lvl="1"/>
            <a:r>
              <a:rPr lang="en-CA" altLang="en-US" smtClean="0">
                <a:latin typeface="Arial" charset="0"/>
                <a:cs typeface="Arial" charset="0"/>
              </a:rPr>
              <a:t>This traversal is finished</a:t>
            </a:r>
          </a:p>
          <a:p>
            <a:pPr>
              <a:buFont typeface="Arial" charset="0"/>
              <a:buNone/>
            </a:pPr>
            <a:endParaRPr lang="en-CA" altLang="en-US" smtClean="0">
              <a:latin typeface="Arial" charset="0"/>
              <a:cs typeface="Arial" charset="0"/>
            </a:endParaRPr>
          </a:p>
        </p:txBody>
      </p:sp>
      <p:pic>
        <p:nvPicPr>
          <p:cNvPr id="35844" name="Picture 3" descr="C:\Users\dwharder\Desk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14"/>
          <p:cNvGraphicFramePr>
            <a:graphicFrameLocks/>
          </p:cNvGraphicFramePr>
          <p:nvPr>
            <p:extLst>
              <p:ext uri="{D42A27DB-BD31-4B8C-83A1-F6EECF244321}">
                <p14:modId xmlns:p14="http://schemas.microsoft.com/office/powerpoint/2010/main" val="1297965065"/>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D</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161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68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start again with the set </a:t>
            </a:r>
            <a:r>
              <a:rPr lang="en-CA" altLang="en-US" smtClean="0">
                <a:latin typeface="Times New Roman" pitchFamily="18" charset="0"/>
                <a:cs typeface="Times New Roman" pitchFamily="18" charset="0"/>
              </a:rPr>
              <a:t>{</a:t>
            </a:r>
            <a:r>
              <a:rPr lang="en-CA" altLang="en-US" smtClean="0">
                <a:latin typeface="Arial" charset="0"/>
                <a:cs typeface="Arial" charset="0"/>
              </a:rPr>
              <a:t>D</a:t>
            </a:r>
            <a:r>
              <a:rPr lang="en-CA" altLang="en-US" smtClean="0">
                <a:latin typeface="Times New Roman" pitchFamily="18" charset="0"/>
                <a:cs typeface="Times New Roman" pitchFamily="18" charset="0"/>
              </a:rPr>
              <a:t>}</a:t>
            </a:r>
            <a:r>
              <a:rPr lang="en-CA" altLang="en-US" smtClean="0">
                <a:latin typeface="Arial" charset="0"/>
                <a:cs typeface="Arial" charset="0"/>
              </a:rPr>
              <a:t> </a:t>
            </a:r>
          </a:p>
        </p:txBody>
      </p:sp>
      <p:pic>
        <p:nvPicPr>
          <p:cNvPr id="36868" name="Picture 4" descr="C:\Users\dwharder\Desktop\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4"/>
          <p:cNvGraphicFramePr>
            <a:graphicFrameLocks/>
          </p:cNvGraphicFramePr>
          <p:nvPr>
            <p:extLst>
              <p:ext uri="{D42A27DB-BD31-4B8C-83A1-F6EECF244321}">
                <p14:modId xmlns:p14="http://schemas.microsoft.com/office/powerpoint/2010/main" val="4146741741"/>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E</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K</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8312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7891" name="Content Placeholder 2"/>
          <p:cNvSpPr>
            <a:spLocks noGrp="1"/>
          </p:cNvSpPr>
          <p:nvPr>
            <p:ph idx="1"/>
          </p:nvPr>
        </p:nvSpPr>
        <p:spPr/>
        <p:txBody>
          <a:bodyPr/>
          <a:lstStyle/>
          <a:p>
            <a:pPr>
              <a:buFont typeface="Arial" charset="0"/>
              <a:buNone/>
            </a:pPr>
            <a:r>
              <a:rPr lang="en-CA" altLang="en-US" smtClean="0">
                <a:latin typeface="Arial" charset="0"/>
                <a:cs typeface="Arial" charset="0"/>
              </a:rPr>
              <a:t>	K and E are adjacent to D, so take the unions creating </a:t>
            </a:r>
            <a:r>
              <a:rPr lang="en-CA" altLang="en-US" smtClean="0">
                <a:latin typeface="Times New Roman" pitchFamily="18" charset="0"/>
                <a:cs typeface="Times New Roman" pitchFamily="18" charset="0"/>
              </a:rPr>
              <a:t>{</a:t>
            </a:r>
            <a:r>
              <a:rPr lang="en-CA" altLang="en-US" smtClean="0">
                <a:latin typeface="Arial" charset="0"/>
                <a:cs typeface="Arial" charset="0"/>
              </a:rPr>
              <a:t>D</a:t>
            </a:r>
            <a:r>
              <a:rPr lang="en-CA" altLang="en-US" smtClean="0">
                <a:latin typeface="Times New Roman" pitchFamily="18" charset="0"/>
                <a:cs typeface="Times New Roman" pitchFamily="18" charset="0"/>
              </a:rPr>
              <a:t>,</a:t>
            </a:r>
            <a:r>
              <a:rPr lang="en-CA" altLang="en-US" smtClean="0">
                <a:latin typeface="Arial" charset="0"/>
                <a:cs typeface="Arial" charset="0"/>
              </a:rPr>
              <a:t> E</a:t>
            </a:r>
            <a:r>
              <a:rPr lang="en-CA" altLang="en-US" smtClean="0">
                <a:latin typeface="Times New Roman" pitchFamily="18" charset="0"/>
                <a:cs typeface="Times New Roman" pitchFamily="18" charset="0"/>
              </a:rPr>
              <a:t>,</a:t>
            </a:r>
            <a:r>
              <a:rPr lang="en-CA" altLang="en-US" smtClean="0">
                <a:latin typeface="Arial" charset="0"/>
                <a:cs typeface="Arial" charset="0"/>
              </a:rPr>
              <a:t> K</a:t>
            </a:r>
            <a:r>
              <a:rPr lang="en-CA" altLang="en-US" smtClean="0">
                <a:latin typeface="Times New Roman" pitchFamily="18" charset="0"/>
                <a:cs typeface="Times New Roman" pitchFamily="18" charset="0"/>
              </a:rPr>
              <a:t>}</a:t>
            </a:r>
            <a:r>
              <a:rPr lang="en-CA" altLang="en-US" smtClean="0">
                <a:latin typeface="Arial" charset="0"/>
                <a:cs typeface="Arial" charset="0"/>
              </a:rPr>
              <a:t> </a:t>
            </a:r>
          </a:p>
        </p:txBody>
      </p:sp>
      <p:pic>
        <p:nvPicPr>
          <p:cNvPr id="37892" name="Picture 5" descr="C:\Users\dwharder\Desktop\v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4"/>
          <p:cNvGraphicFramePr>
            <a:graphicFrameLocks/>
          </p:cNvGraphicFramePr>
          <p:nvPr>
            <p:extLst>
              <p:ext uri="{D42A27DB-BD31-4B8C-83A1-F6EECF244321}">
                <p14:modId xmlns:p14="http://schemas.microsoft.com/office/powerpoint/2010/main" val="708479806"/>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t>F</a:t>
                      </a:r>
                      <a:endParaRPr lang="en-CA" sz="1800" b="1"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5799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89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Finally, during this last traversal we find that F is adjacent to E</a:t>
            </a:r>
          </a:p>
          <a:p>
            <a:pPr lvl="1"/>
            <a:r>
              <a:rPr lang="en-CA" altLang="en-US" smtClean="0">
                <a:latin typeface="Arial" charset="0"/>
                <a:cs typeface="Arial" charset="0"/>
              </a:rPr>
              <a:t>Take the union of </a:t>
            </a:r>
            <a:r>
              <a:rPr lang="en-CA" altLang="en-US" smtClean="0">
                <a:latin typeface="Times New Roman" pitchFamily="18" charset="0"/>
                <a:cs typeface="Times New Roman" pitchFamily="18" charset="0"/>
              </a:rPr>
              <a:t>{</a:t>
            </a:r>
            <a:r>
              <a:rPr lang="en-CA" altLang="en-US" smtClean="0">
                <a:latin typeface="Arial" charset="0"/>
                <a:cs typeface="Arial" charset="0"/>
              </a:rPr>
              <a:t>F</a:t>
            </a:r>
            <a:r>
              <a:rPr lang="en-CA" altLang="en-US" smtClean="0">
                <a:latin typeface="Times New Roman" pitchFamily="18" charset="0"/>
                <a:cs typeface="Times New Roman" pitchFamily="18" charset="0"/>
              </a:rPr>
              <a:t>}</a:t>
            </a:r>
            <a:r>
              <a:rPr lang="en-CA" altLang="en-US" smtClean="0">
                <a:latin typeface="Arial" charset="0"/>
                <a:cs typeface="Arial" charset="0"/>
              </a:rPr>
              <a:t> with the set containing E: </a:t>
            </a:r>
            <a:r>
              <a:rPr lang="en-CA" altLang="en-US" smtClean="0">
                <a:latin typeface="Times New Roman" pitchFamily="18" charset="0"/>
                <a:cs typeface="Times New Roman" pitchFamily="18" charset="0"/>
              </a:rPr>
              <a:t>{</a:t>
            </a:r>
            <a:r>
              <a:rPr lang="en-CA" altLang="en-US" smtClean="0">
                <a:latin typeface="Arial" charset="0"/>
                <a:cs typeface="Arial" charset="0"/>
              </a:rPr>
              <a:t>D</a:t>
            </a:r>
            <a:r>
              <a:rPr lang="en-CA" altLang="en-US" smtClean="0">
                <a:latin typeface="Times New Roman" pitchFamily="18" charset="0"/>
                <a:cs typeface="Times New Roman" pitchFamily="18" charset="0"/>
              </a:rPr>
              <a:t>,</a:t>
            </a:r>
            <a:r>
              <a:rPr lang="en-CA" altLang="en-US" smtClean="0">
                <a:latin typeface="Arial" charset="0"/>
                <a:cs typeface="Arial" charset="0"/>
              </a:rPr>
              <a:t> E</a:t>
            </a:r>
            <a:r>
              <a:rPr lang="en-CA" altLang="en-US" smtClean="0">
                <a:latin typeface="Times New Roman" pitchFamily="18" charset="0"/>
                <a:cs typeface="Times New Roman" pitchFamily="18" charset="0"/>
              </a:rPr>
              <a:t>,</a:t>
            </a:r>
            <a:r>
              <a:rPr lang="en-CA" altLang="en-US" smtClean="0">
                <a:latin typeface="Arial" charset="0"/>
                <a:cs typeface="Arial" charset="0"/>
              </a:rPr>
              <a:t> F</a:t>
            </a:r>
            <a:r>
              <a:rPr lang="en-CA" altLang="en-US" smtClean="0">
                <a:latin typeface="Times New Roman" pitchFamily="18" charset="0"/>
                <a:cs typeface="Times New Roman" pitchFamily="18" charset="0"/>
              </a:rPr>
              <a:t>,</a:t>
            </a:r>
            <a:r>
              <a:rPr lang="en-CA" altLang="en-US" smtClean="0">
                <a:latin typeface="Arial" charset="0"/>
                <a:cs typeface="Arial" charset="0"/>
              </a:rPr>
              <a:t> K</a:t>
            </a:r>
            <a:r>
              <a:rPr lang="en-CA" altLang="en-US" smtClean="0">
                <a:latin typeface="Times New Roman" pitchFamily="18" charset="0"/>
                <a:cs typeface="Times New Roman" pitchFamily="18" charset="0"/>
              </a:rPr>
              <a:t>}</a:t>
            </a:r>
            <a:r>
              <a:rPr lang="en-CA" altLang="en-US" smtClean="0">
                <a:latin typeface="Arial" charset="0"/>
                <a:cs typeface="Arial" charset="0"/>
              </a:rPr>
              <a:t> </a:t>
            </a:r>
          </a:p>
          <a:p>
            <a:pPr>
              <a:buFont typeface="Arial" charset="0"/>
              <a:buNone/>
            </a:pPr>
            <a:endParaRPr lang="en-CA" altLang="en-US" smtClean="0">
              <a:latin typeface="Arial" charset="0"/>
              <a:cs typeface="Arial" charset="0"/>
            </a:endParaRPr>
          </a:p>
        </p:txBody>
      </p:sp>
      <p:pic>
        <p:nvPicPr>
          <p:cNvPr id="38916" name="Picture 6" descr="C:\Users\dwharde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4"/>
          <p:cNvGraphicFramePr>
            <a:graphicFrameLocks/>
          </p:cNvGraphicFramePr>
          <p:nvPr>
            <p:extLst>
              <p:ext uri="{D42A27DB-BD31-4B8C-83A1-F6EECF244321}">
                <p14:modId xmlns:p14="http://schemas.microsoft.com/office/powerpoint/2010/main" val="565667954"/>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5765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charset="0"/>
                <a:cs typeface="Arial" charset="0"/>
              </a:rPr>
              <a:t>Connected Components</a:t>
            </a:r>
            <a:endParaRPr lang="en-CA" altLang="en-US" smtClean="0">
              <a:latin typeface="Arial" charset="0"/>
              <a:cs typeface="Arial" charset="0"/>
            </a:endParaRPr>
          </a:p>
        </p:txBody>
      </p:sp>
      <p:sp>
        <p:nvSpPr>
          <p:cNvPr id="3891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a:t>
            </a:r>
            <a:r>
              <a:rPr lang="en-CA" altLang="en-US" dirty="0" smtClean="0">
                <a:latin typeface="Arial" charset="0"/>
                <a:cs typeface="Arial" charset="0"/>
              </a:rPr>
              <a:t>All vertices are visited, so we are done</a:t>
            </a:r>
          </a:p>
          <a:p>
            <a:pPr lvl="1"/>
            <a:r>
              <a:rPr lang="en-CA" altLang="en-US" dirty="0" smtClean="0">
                <a:latin typeface="Arial" charset="0"/>
                <a:cs typeface="Arial" charset="0"/>
              </a:rPr>
              <a:t>There are three connected sub-graphs {A, B, G, H, I}, {C, J}, {D, E, F, K}</a:t>
            </a:r>
            <a:endParaRPr lang="en-CA" altLang="en-US" dirty="0" smtClean="0">
              <a:latin typeface="Arial" charset="0"/>
              <a:cs typeface="Arial" charset="0"/>
            </a:endParaRPr>
          </a:p>
        </p:txBody>
      </p:sp>
      <p:pic>
        <p:nvPicPr>
          <p:cNvPr id="38916" name="Picture 6" descr="C:\Users\dwharde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2382838"/>
            <a:ext cx="25209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4"/>
          <p:cNvGraphicFramePr>
            <a:graphicFrameLocks/>
          </p:cNvGraphicFramePr>
          <p:nvPr>
            <p:extLst>
              <p:ext uri="{D42A27DB-BD31-4B8C-83A1-F6EECF244321}">
                <p14:modId xmlns:p14="http://schemas.microsoft.com/office/powerpoint/2010/main" val="821410727"/>
              </p:ext>
            </p:extLst>
          </p:nvPr>
        </p:nvGraphicFramePr>
        <p:xfrm>
          <a:off x="1116013" y="4630738"/>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5414">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00B0F0"/>
                          </a:solidFill>
                        </a:rPr>
                        <a:t>A</a:t>
                      </a:r>
                      <a:endParaRPr lang="en-CA" sz="1800" b="1" dirty="0">
                        <a:solidFill>
                          <a:srgbClr val="00B0F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FF0000"/>
                          </a:solidFill>
                        </a:rPr>
                        <a:t>C</a:t>
                      </a:r>
                      <a:endParaRPr lang="en-CA" sz="1800" b="1" dirty="0">
                        <a:solidFill>
                          <a:srgbClr val="FF000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800" b="1" dirty="0" smtClean="0">
                          <a:solidFill>
                            <a:srgbClr val="7030A0"/>
                          </a:solidFill>
                        </a:rPr>
                        <a:t>D</a:t>
                      </a:r>
                      <a:endParaRPr lang="en-CA" sz="1800" b="1" dirty="0">
                        <a:solidFill>
                          <a:srgbClr val="7030A0"/>
                        </a:solidFill>
                      </a:endParaRPr>
                    </a:p>
                  </a:txBody>
                  <a:tcPr marT="45677" marB="4567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7237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Arial" charset="0"/>
                <a:cs typeface="Arial" charset="0"/>
              </a:rPr>
              <a:t>Tracking Unvisited Vertices</a:t>
            </a: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 do you implement a list of unvisited vertices so as to:</a:t>
            </a:r>
          </a:p>
          <a:p>
            <a:pPr lvl="1"/>
            <a:r>
              <a:rPr lang="en-US" altLang="en-US" smtClean="0">
                <a:latin typeface="Arial" charset="0"/>
                <a:cs typeface="Arial" charset="0"/>
              </a:rPr>
              <a:t>Find an unvisited vertex in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time</a:t>
            </a:r>
          </a:p>
          <a:p>
            <a:pPr lvl="1"/>
            <a:r>
              <a:rPr lang="en-US" altLang="en-US" smtClean="0">
                <a:latin typeface="Arial" charset="0"/>
                <a:cs typeface="Arial" charset="0"/>
              </a:rPr>
              <a:t>Remove a vertex that has been visited from this list in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time</a:t>
            </a:r>
          </a:p>
          <a:p>
            <a:pPr>
              <a:buFont typeface="Arial" charset="0"/>
              <a:buNone/>
            </a:pP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cannot simply flag vertices as visited, as this would require </a:t>
            </a:r>
            <a:r>
              <a:rPr lang="en-US" altLang="en-US" smtClean="0">
                <a:latin typeface="Times New Roman" pitchFamily="18" charset="0"/>
                <a:cs typeface="Times New Roman" pitchFamily="18" charset="0"/>
              </a:rPr>
              <a:t>O(|</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a:t>
            </a:r>
            <a:r>
              <a:rPr lang="en-US" altLang="en-US" smtClean="0">
                <a:latin typeface="Arial" charset="0"/>
                <a:cs typeface="Arial" charset="0"/>
              </a:rPr>
              <a:t> time to find an unvisited vertex</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solution will have to use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a:t>
            </a:r>
            <a:r>
              <a:rPr lang="en-US" altLang="en-US" smtClean="0">
                <a:latin typeface="Arial" charset="0"/>
                <a:cs typeface="Arial" charset="0"/>
              </a:rPr>
              <a:t> additional memory…</a:t>
            </a:r>
          </a:p>
        </p:txBody>
      </p:sp>
    </p:spTree>
    <p:extLst>
      <p:ext uri="{BB962C8B-B14F-4D97-AF65-F5344CB8AC3E}">
        <p14:creationId xmlns:p14="http://schemas.microsoft.com/office/powerpoint/2010/main" val="704281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0963" name="Content Placeholder 2"/>
          <p:cNvSpPr>
            <a:spLocks noGrp="1"/>
          </p:cNvSpPr>
          <p:nvPr>
            <p:ph idx="1"/>
          </p:nvPr>
        </p:nvSpPr>
        <p:spPr/>
        <p:txBody>
          <a:bodyPr/>
          <a:lstStyle/>
          <a:p>
            <a:pPr>
              <a:buFont typeface="Arial" charset="0"/>
              <a:buNone/>
            </a:pPr>
            <a:r>
              <a:rPr lang="en-CA" altLang="en-US" smtClean="0">
                <a:latin typeface="Arial" charset="0"/>
                <a:cs typeface="Arial" charset="0"/>
              </a:rPr>
              <a:t>	Create two arrays:</a:t>
            </a:r>
          </a:p>
          <a:p>
            <a:pPr lvl="1"/>
            <a:r>
              <a:rPr lang="en-CA" altLang="en-US" smtClean="0">
                <a:latin typeface="Arial" charset="0"/>
                <a:cs typeface="Arial" charset="0"/>
              </a:rPr>
              <a:t>One array, </a:t>
            </a:r>
            <a:r>
              <a:rPr lang="en-CA" altLang="en-US" smtClean="0">
                <a:latin typeface="Consolas" pitchFamily="49" charset="0"/>
                <a:cs typeface="Consolas" pitchFamily="49" charset="0"/>
              </a:rPr>
              <a:t>unvisited</a:t>
            </a:r>
            <a:r>
              <a:rPr lang="en-CA" altLang="en-US" smtClean="0">
                <a:latin typeface="Arial" charset="0"/>
                <a:cs typeface="Arial" charset="0"/>
              </a:rPr>
              <a:t>, will contain the unvisited vertices</a:t>
            </a:r>
          </a:p>
          <a:p>
            <a:pPr lvl="1"/>
            <a:r>
              <a:rPr lang="en-CA" altLang="en-US" smtClean="0">
                <a:latin typeface="Arial" charset="0"/>
                <a:cs typeface="Arial" charset="0"/>
              </a:rPr>
              <a:t>The other, </a:t>
            </a:r>
            <a:r>
              <a:rPr lang="en-CA" altLang="en-US" smtClean="0">
                <a:latin typeface="Consolas" pitchFamily="49" charset="0"/>
                <a:cs typeface="Consolas" pitchFamily="49" charset="0"/>
              </a:rPr>
              <a:t>loc_in_unvisited</a:t>
            </a:r>
            <a:r>
              <a:rPr lang="en-CA" altLang="en-US" smtClean="0">
                <a:latin typeface="Arial" charset="0"/>
                <a:cs typeface="Arial" charset="0"/>
              </a:rPr>
              <a:t>, will contain the location of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i</a:t>
            </a:r>
            <a:r>
              <a:rPr lang="en-CA" altLang="en-US" smtClean="0">
                <a:latin typeface="Times New Roman" pitchFamily="18" charset="0"/>
                <a:cs typeface="Times New Roman" pitchFamily="18" charset="0"/>
              </a:rPr>
              <a:t> </a:t>
            </a:r>
            <a:r>
              <a:rPr lang="en-CA" altLang="en-US" smtClean="0">
                <a:latin typeface="Arial" charset="0"/>
                <a:cs typeface="Arial" charset="0"/>
              </a:rPr>
              <a:t>in the first array</a:t>
            </a: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D</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G</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K</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D</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3</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9</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4498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1987"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visit D</a:t>
            </a:r>
          </a:p>
          <a:p>
            <a:pPr lvl="1"/>
            <a:r>
              <a:rPr lang="en-CA" altLang="en-US" smtClean="0">
                <a:latin typeface="Arial" charset="0"/>
                <a:cs typeface="Arial" charset="0"/>
              </a:rPr>
              <a:t>D is in entry 3</a:t>
            </a: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rgbClr val="00B0F0"/>
                          </a:solidFill>
                        </a:rPr>
                        <a:t>3</a:t>
                      </a:r>
                      <a:endParaRPr lang="en-CA" sz="140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D</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G</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K</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D</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K</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3</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9</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4783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3011"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visit D</a:t>
            </a:r>
          </a:p>
          <a:p>
            <a:pPr lvl="1"/>
            <a:r>
              <a:rPr lang="en-CA" altLang="en-US" smtClean="0">
                <a:latin typeface="Arial" charset="0"/>
                <a:cs typeface="Arial" charset="0"/>
              </a:rPr>
              <a:t>D is in entry 3</a:t>
            </a:r>
          </a:p>
          <a:p>
            <a:pPr lvl="1"/>
            <a:r>
              <a:rPr lang="en-CA" altLang="en-US" smtClean="0">
                <a:latin typeface="Arial" charset="0"/>
                <a:cs typeface="Arial" charset="0"/>
              </a:rPr>
              <a:t>Copy the last unvisited vertex into this location and update the location array for this value</a:t>
            </a: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rgbClr val="00B0F0"/>
                          </a:solidFill>
                        </a:rPr>
                        <a:t>3</a:t>
                      </a:r>
                      <a:endParaRPr lang="en-CA" sz="140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6</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K</a:t>
                      </a:r>
                      <a:endParaRPr lang="en-CA" sz="18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G</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D</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K</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75000"/>
                            </a:schemeClr>
                          </a:solidFill>
                        </a:rPr>
                        <a:t>3</a:t>
                      </a:r>
                      <a:endParaRPr lang="en-CA" sz="1800" b="0" dirty="0">
                        <a:solidFill>
                          <a:schemeClr val="bg1">
                            <a:lumMod val="7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9</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3</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Arc 5"/>
          <p:cNvSpPr/>
          <p:nvPr/>
        </p:nvSpPr>
        <p:spPr>
          <a:xfrm>
            <a:off x="3475038" y="3259138"/>
            <a:ext cx="4103687" cy="431800"/>
          </a:xfrm>
          <a:prstGeom prst="arc">
            <a:avLst>
              <a:gd name="adj1" fmla="val 10886923"/>
              <a:gd name="adj2" fmla="val 21517643"/>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extLst>
      <p:ext uri="{BB962C8B-B14F-4D97-AF65-F5344CB8AC3E}">
        <p14:creationId xmlns:p14="http://schemas.microsoft.com/office/powerpoint/2010/main" val="66642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Connected</a:t>
            </a:r>
            <a:endParaRPr lang="en-CA" dirty="0"/>
          </a:p>
        </p:txBody>
      </p:sp>
      <p:sp>
        <p:nvSpPr>
          <p:cNvPr id="3" name="Content Placeholder 2"/>
          <p:cNvSpPr>
            <a:spLocks noGrp="1"/>
          </p:cNvSpPr>
          <p:nvPr>
            <p:ph idx="1"/>
          </p:nvPr>
        </p:nvSpPr>
        <p:spPr/>
        <p:txBody>
          <a:bodyPr/>
          <a:lstStyle/>
          <a:p>
            <a:pPr marL="357188" indent="-357188">
              <a:buNone/>
            </a:pPr>
            <a:r>
              <a:rPr lang="en-CA" dirty="0" smtClean="0"/>
              <a:t>	</a:t>
            </a:r>
            <a:r>
              <a:rPr lang="en-CA" dirty="0" smtClean="0"/>
              <a:t>First, let us determine whether one vertex is connected to another</a:t>
            </a:r>
          </a:p>
          <a:p>
            <a:pPr lvl="1"/>
            <a:r>
              <a:rPr lang="en-CA" altLang="en-US" i="1" dirty="0" err="1" smtClean="0">
                <a:latin typeface="Times New Roman" panose="02020603050405020304" pitchFamily="18" charset="0"/>
                <a:cs typeface="Times New Roman" panose="02020603050405020304" pitchFamily="18" charset="0"/>
              </a:rPr>
              <a:t>v</a:t>
            </a:r>
            <a:r>
              <a:rPr lang="en-CA" altLang="en-US" i="1" baseline="-25000" dirty="0" err="1" smtClean="0">
                <a:latin typeface="Times New Roman" panose="02020603050405020304" pitchFamily="18" charset="0"/>
                <a:cs typeface="Times New Roman" panose="02020603050405020304" pitchFamily="18" charset="0"/>
              </a:rPr>
              <a:t>j</a:t>
            </a:r>
            <a:r>
              <a:rPr lang="en-CA" altLang="en-US" dirty="0" smtClean="0">
                <a:latin typeface="Arial" charset="0"/>
                <a:cs typeface="Arial" charset="0"/>
              </a:rPr>
              <a:t> is connected to </a:t>
            </a:r>
            <a:r>
              <a:rPr lang="en-CA" altLang="en-US" i="1" dirty="0" err="1" smtClean="0">
                <a:latin typeface="Times New Roman" panose="02020603050405020304" pitchFamily="18" charset="0"/>
                <a:cs typeface="Times New Roman" panose="02020603050405020304" pitchFamily="18" charset="0"/>
              </a:rPr>
              <a:t>v</a:t>
            </a:r>
            <a:r>
              <a:rPr lang="en-CA" altLang="en-US" i="1" baseline="-25000" dirty="0" err="1" smtClean="0">
                <a:latin typeface="Times New Roman" panose="02020603050405020304" pitchFamily="18" charset="0"/>
                <a:cs typeface="Times New Roman" panose="02020603050405020304" pitchFamily="18" charset="0"/>
              </a:rPr>
              <a:t>k</a:t>
            </a:r>
            <a:r>
              <a:rPr lang="en-CA" altLang="en-US" i="1" baseline="30000" dirty="0" smtClean="0">
                <a:latin typeface="Arial" charset="0"/>
                <a:cs typeface="Arial" charset="0"/>
              </a:rPr>
              <a:t> </a:t>
            </a:r>
            <a:r>
              <a:rPr lang="en-CA" altLang="en-US" dirty="0" smtClean="0">
                <a:latin typeface="Arial" charset="0"/>
                <a:cs typeface="Arial" charset="0"/>
              </a:rPr>
              <a:t> if there is a path from the first to the second</a:t>
            </a:r>
          </a:p>
          <a:p>
            <a:pPr lvl="1"/>
            <a:endParaRPr lang="en-CA" altLang="en-US" dirty="0">
              <a:latin typeface="Arial" charset="0"/>
              <a:cs typeface="Arial" charset="0"/>
            </a:endParaRPr>
          </a:p>
          <a:p>
            <a:pPr marL="357188" indent="-357188">
              <a:buNone/>
            </a:pPr>
            <a:r>
              <a:rPr lang="en-CA" altLang="en-US" dirty="0" smtClean="0">
                <a:latin typeface="Arial" charset="0"/>
                <a:cs typeface="Arial" charset="0"/>
              </a:rPr>
              <a:t>	Strategy:</a:t>
            </a:r>
          </a:p>
          <a:p>
            <a:pPr lvl="1"/>
            <a:r>
              <a:rPr lang="en-CA" altLang="en-US" dirty="0" smtClean="0">
                <a:latin typeface="Arial" charset="0"/>
                <a:cs typeface="Arial" charset="0"/>
              </a:rPr>
              <a:t>Perform a breadth-first traversal starting at </a:t>
            </a:r>
            <a:r>
              <a:rPr lang="en-CA" altLang="en-US" i="1" dirty="0" err="1" smtClean="0">
                <a:latin typeface="Times New Roman" panose="02020603050405020304" pitchFamily="18" charset="0"/>
                <a:cs typeface="Times New Roman" panose="02020603050405020304" pitchFamily="18" charset="0"/>
              </a:rPr>
              <a:t>v</a:t>
            </a:r>
            <a:r>
              <a:rPr lang="en-CA" altLang="en-US" i="1" baseline="-25000" dirty="0" err="1" smtClean="0">
                <a:latin typeface="Times New Roman" panose="02020603050405020304" pitchFamily="18" charset="0"/>
                <a:cs typeface="Times New Roman" panose="02020603050405020304" pitchFamily="18" charset="0"/>
              </a:rPr>
              <a:t>j</a:t>
            </a:r>
            <a:endParaRPr lang="en-CA" altLang="en-US" dirty="0" smtClean="0">
              <a:latin typeface="Arial" charset="0"/>
              <a:cs typeface="Arial" charset="0"/>
            </a:endParaRPr>
          </a:p>
          <a:p>
            <a:pPr lvl="1"/>
            <a:r>
              <a:rPr lang="en-CA" altLang="en-US" dirty="0" smtClean="0">
                <a:latin typeface="Arial" charset="0"/>
                <a:cs typeface="Arial" charset="0"/>
              </a:rPr>
              <a:t>While looping, if the vertex </a:t>
            </a:r>
            <a:r>
              <a:rPr lang="en-CA" altLang="en-US" i="1" dirty="0" err="1" smtClean="0">
                <a:latin typeface="Times New Roman" panose="02020603050405020304" pitchFamily="18" charset="0"/>
                <a:cs typeface="Times New Roman" panose="02020603050405020304" pitchFamily="18" charset="0"/>
              </a:rPr>
              <a:t>v</a:t>
            </a:r>
            <a:r>
              <a:rPr lang="en-CA" altLang="en-US" i="1" baseline="-25000" dirty="0" err="1" smtClean="0">
                <a:latin typeface="Times New Roman" panose="02020603050405020304" pitchFamily="18" charset="0"/>
                <a:cs typeface="Times New Roman" panose="02020603050405020304" pitchFamily="18" charset="0"/>
              </a:rPr>
              <a:t>k</a:t>
            </a:r>
            <a:r>
              <a:rPr lang="en-CA" altLang="en-US" dirty="0" smtClean="0">
                <a:latin typeface="Arial" charset="0"/>
                <a:cs typeface="Arial" charset="0"/>
              </a:rPr>
              <a:t> ever found to be adjacent to the front of the queue, return true</a:t>
            </a:r>
          </a:p>
          <a:p>
            <a:pPr lvl="1"/>
            <a:r>
              <a:rPr lang="en-CA" altLang="en-US" dirty="0" smtClean="0">
                <a:latin typeface="Arial" charset="0"/>
                <a:cs typeface="Arial" charset="0"/>
              </a:rPr>
              <a:t>If the loop ends, return false</a:t>
            </a:r>
            <a:endParaRPr lang="en-US" altLang="en-US" dirty="0">
              <a:latin typeface="Arial" charset="0"/>
              <a:cs typeface="Arial" charset="0"/>
            </a:endParaRPr>
          </a:p>
          <a:p>
            <a:pPr lvl="1"/>
            <a:endParaRPr lang="en-US" altLang="en-US" dirty="0">
              <a:latin typeface="Arial" charset="0"/>
              <a:cs typeface="Arial" charset="0"/>
            </a:endParaRPr>
          </a:p>
        </p:txBody>
      </p:sp>
    </p:spTree>
    <p:extLst>
      <p:ext uri="{BB962C8B-B14F-4D97-AF65-F5344CB8AC3E}">
        <p14:creationId xmlns:p14="http://schemas.microsoft.com/office/powerpoint/2010/main" val="84169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40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visit G</a:t>
            </a:r>
          </a:p>
          <a:p>
            <a:pPr lvl="1"/>
            <a:r>
              <a:rPr lang="en-CA" altLang="en-US" smtClean="0">
                <a:latin typeface="Arial" charset="0"/>
                <a:cs typeface="Arial" charset="0"/>
              </a:rPr>
              <a:t>G is in entry 6</a:t>
            </a: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rgbClr val="00B0F0"/>
                          </a:solidFill>
                        </a:rPr>
                        <a:t>6</a:t>
                      </a:r>
                      <a:endParaRPr lang="en-CA" sz="1400" b="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K</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G</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G</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J</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K</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6</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9</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3</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7724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5059"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visit G</a:t>
            </a:r>
          </a:p>
          <a:p>
            <a:pPr lvl="1"/>
            <a:r>
              <a:rPr lang="en-CA" altLang="en-US" smtClean="0">
                <a:latin typeface="Arial" charset="0"/>
                <a:cs typeface="Arial" charset="0"/>
              </a:rPr>
              <a:t>G is in entry 6</a:t>
            </a:r>
          </a:p>
          <a:p>
            <a:pPr lvl="1"/>
            <a:r>
              <a:rPr lang="en-CA" altLang="en-US" smtClean="0">
                <a:latin typeface="Arial" charset="0"/>
                <a:cs typeface="Arial" charset="0"/>
              </a:rPr>
              <a:t>Copy the last unvisited vertex into this location and update the location array for this value</a:t>
            </a:r>
          </a:p>
          <a:p>
            <a:pPr lvl="1"/>
            <a:endParaRPr lang="en-CA" altLang="en-US" smtClean="0">
              <a:latin typeface="Arial" charset="0"/>
              <a:cs typeface="Arial" charset="0"/>
            </a:endParaRP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3</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rgbClr val="00B0F0"/>
                          </a:solidFill>
                        </a:rPr>
                        <a:t>6</a:t>
                      </a:r>
                      <a:endParaRPr lang="en-CA" sz="1400" b="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K</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J</a:t>
                      </a:r>
                      <a:endParaRPr lang="en-CA" sz="18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I</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J</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K</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6</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6</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3</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Arc 5"/>
          <p:cNvSpPr/>
          <p:nvPr/>
        </p:nvSpPr>
        <p:spPr>
          <a:xfrm>
            <a:off x="5364163" y="3259138"/>
            <a:ext cx="1511300" cy="334962"/>
          </a:xfrm>
          <a:prstGeom prst="arc">
            <a:avLst>
              <a:gd name="adj1" fmla="val 10886923"/>
              <a:gd name="adj2" fmla="val 21517643"/>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extLst>
      <p:ext uri="{BB962C8B-B14F-4D97-AF65-F5344CB8AC3E}">
        <p14:creationId xmlns:p14="http://schemas.microsoft.com/office/powerpoint/2010/main" val="76958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60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now visit K</a:t>
            </a:r>
          </a:p>
          <a:p>
            <a:pPr lvl="1"/>
            <a:r>
              <a:rPr lang="en-CA" altLang="en-US" smtClean="0">
                <a:latin typeface="Arial" charset="0"/>
                <a:cs typeface="Arial" charset="0"/>
              </a:rPr>
              <a:t>K is in entry 3</a:t>
            </a:r>
          </a:p>
          <a:p>
            <a:pPr lvl="1"/>
            <a:endParaRPr lang="en-CA" altLang="en-US" smtClean="0">
              <a:latin typeface="Arial" charset="0"/>
              <a:cs typeface="Arial" charset="0"/>
            </a:endParaRP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rgbClr val="00B0F0"/>
                          </a:solidFill>
                        </a:rPr>
                        <a:t>3</a:t>
                      </a:r>
                      <a:endParaRPr lang="en-CA" sz="140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6</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K</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I</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J</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K</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6</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8</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3</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2550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7107"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now visit K</a:t>
            </a:r>
          </a:p>
          <a:p>
            <a:pPr lvl="1"/>
            <a:r>
              <a:rPr lang="en-CA" altLang="en-US" smtClean="0">
                <a:latin typeface="Arial" charset="0"/>
                <a:cs typeface="Arial" charset="0"/>
              </a:rPr>
              <a:t>K is in entry 3</a:t>
            </a:r>
          </a:p>
          <a:p>
            <a:pPr lvl="1"/>
            <a:r>
              <a:rPr lang="en-CA" altLang="en-US" smtClean="0">
                <a:latin typeface="Arial" charset="0"/>
                <a:cs typeface="Arial" charset="0"/>
              </a:rPr>
              <a:t>Copy the last unvisited vertex into this location and update the location array for this value</a:t>
            </a:r>
          </a:p>
          <a:p>
            <a:pPr lvl="1"/>
            <a:endParaRPr lang="en-CA" altLang="en-US" smtClean="0">
              <a:latin typeface="Arial" charset="0"/>
              <a:cs typeface="Arial" charset="0"/>
            </a:endParaRP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rgbClr val="00B0F0"/>
                          </a:solidFill>
                        </a:rPr>
                        <a:t>3</a:t>
                      </a:r>
                      <a:endParaRPr lang="en-CA" sz="1400"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4</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5</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6</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I</a:t>
                      </a:r>
                      <a:endParaRPr lang="en-CA" sz="18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1" dirty="0" smtClean="0">
                          <a:solidFill>
                            <a:srgbClr val="FF0000"/>
                          </a:solidFill>
                        </a:rPr>
                        <a:t>I</a:t>
                      </a:r>
                      <a:endParaRPr lang="en-CA" sz="1400" b="1" dirty="0">
                        <a:solidFill>
                          <a:srgbClr val="FF000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J</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K</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6</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3</a:t>
                      </a:r>
                      <a:endParaRPr lang="en-CA" sz="1800" b="1" dirty="0">
                        <a:solidFill>
                          <a:srgbClr val="00B0F0"/>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Arc 5"/>
          <p:cNvSpPr/>
          <p:nvPr/>
        </p:nvSpPr>
        <p:spPr>
          <a:xfrm>
            <a:off x="3492500" y="3263900"/>
            <a:ext cx="2735263" cy="381000"/>
          </a:xfrm>
          <a:prstGeom prst="arc">
            <a:avLst>
              <a:gd name="adj1" fmla="val 10886923"/>
              <a:gd name="adj2" fmla="val 21517643"/>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Tree>
    <p:extLst>
      <p:ext uri="{BB962C8B-B14F-4D97-AF65-F5344CB8AC3E}">
        <p14:creationId xmlns:p14="http://schemas.microsoft.com/office/powerpoint/2010/main" val="3003163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8131" name="Content Placeholder 2"/>
          <p:cNvSpPr>
            <a:spLocks noGrp="1"/>
          </p:cNvSpPr>
          <p:nvPr>
            <p:ph idx="1"/>
          </p:nvPr>
        </p:nvSpPr>
        <p:spPr/>
        <p:txBody>
          <a:bodyPr/>
          <a:lstStyle/>
          <a:p>
            <a:pPr>
              <a:buFont typeface="Arial" charset="0"/>
              <a:buNone/>
            </a:pPr>
            <a:r>
              <a:rPr lang="en-CA" altLang="en-US" smtClean="0">
                <a:latin typeface="Arial" charset="0"/>
                <a:cs typeface="Arial" charset="0"/>
              </a:rPr>
              <a:t>	If we want to find an unvisited vertex, we simply return the last entry of the first array and return it</a:t>
            </a:r>
          </a:p>
          <a:p>
            <a:pPr lvl="1"/>
            <a:endParaRPr lang="en-CA" altLang="en-US" smtClean="0">
              <a:latin typeface="Arial" charset="0"/>
              <a:cs typeface="Arial" charset="0"/>
            </a:endParaRP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3</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4</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5</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6</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7</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H</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I</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J</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K</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6</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3</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4753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49155"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this case, an unvisited vertex is H</a:t>
            </a:r>
          </a:p>
          <a:p>
            <a:pPr lvl="1"/>
            <a:r>
              <a:rPr lang="en-CA" altLang="en-US" smtClean="0">
                <a:latin typeface="Arial" charset="0"/>
                <a:cs typeface="Arial" charset="0"/>
              </a:rPr>
              <a:t>Removing it is trivial:  just decrement the count of unvisited vertices</a:t>
            </a:r>
          </a:p>
          <a:p>
            <a:pPr>
              <a:buFont typeface="Arial" charset="0"/>
              <a:buNone/>
            </a:pPr>
            <a:endParaRPr lang="en-CA" altLang="en-US" smtClean="0">
              <a:latin typeface="Arial" charset="0"/>
              <a:cs typeface="Arial" charset="0"/>
            </a:endParaRPr>
          </a:p>
          <a:p>
            <a:pPr lvl="1"/>
            <a:endParaRPr lang="en-CA" altLang="en-US" smtClean="0">
              <a:latin typeface="Arial" charset="0"/>
              <a:cs typeface="Arial" charset="0"/>
            </a:endParaRPr>
          </a:p>
        </p:txBody>
      </p:sp>
      <p:graphicFrame>
        <p:nvGraphicFramePr>
          <p:cNvPr id="4" name="Content Placeholder 14"/>
          <p:cNvGraphicFramePr>
            <a:graphicFrameLocks/>
          </p:cNvGraphicFramePr>
          <p:nvPr/>
        </p:nvGraphicFramePr>
        <p:xfrm>
          <a:off x="1116013" y="2997200"/>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1</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2</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3</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4</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5</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6</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7</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8</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9</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400" dirty="0" smtClean="0"/>
                        <a:t>10</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5414">
                <a:tc>
                  <a:txBody>
                    <a:bodyPr/>
                    <a:lstStyle/>
                    <a:p>
                      <a:pPr algn="ctr"/>
                      <a:r>
                        <a:rPr lang="en-CA" sz="1800" b="0" dirty="0" smtClean="0">
                          <a:solidFill>
                            <a:schemeClr val="tx1"/>
                          </a:solidFill>
                        </a:rPr>
                        <a:t>A</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B</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C</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I</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E</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F</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J</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Content Placeholder 14"/>
          <p:cNvGraphicFramePr>
            <a:graphicFrameLocks/>
          </p:cNvGraphicFramePr>
          <p:nvPr/>
        </p:nvGraphicFramePr>
        <p:xfrm>
          <a:off x="1116013" y="3910013"/>
          <a:ext cx="6923092" cy="670388"/>
        </p:xfrm>
        <a:graphic>
          <a:graphicData uri="http://schemas.openxmlformats.org/drawingml/2006/table">
            <a:tbl>
              <a:tblPr firstRow="1" bandRow="1">
                <a:tableStyleId>{2D5ABB26-0587-4C30-8999-92F81FD0307C}</a:tableStyleId>
              </a:tblPr>
              <a:tblGrid>
                <a:gridCol w="629372"/>
                <a:gridCol w="629372"/>
                <a:gridCol w="629372"/>
                <a:gridCol w="629372"/>
                <a:gridCol w="629372"/>
                <a:gridCol w="629372"/>
                <a:gridCol w="629372"/>
                <a:gridCol w="629372"/>
                <a:gridCol w="629372"/>
                <a:gridCol w="629372"/>
                <a:gridCol w="629372"/>
              </a:tblGrid>
              <a:tr h="304511">
                <a:tc>
                  <a:txBody>
                    <a:bodyPr/>
                    <a:lstStyle/>
                    <a:p>
                      <a:r>
                        <a:rPr lang="en-CA" sz="1400" dirty="0" smtClean="0"/>
                        <a:t>A</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B</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C</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solidFill>
                            <a:schemeClr val="tx1"/>
                          </a:solidFill>
                        </a:rPr>
                        <a:t>D</a:t>
                      </a:r>
                      <a:endParaRPr lang="en-CA" sz="140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E</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F</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G</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dirty="0" smtClean="0"/>
                        <a:t>H</a:t>
                      </a:r>
                      <a:endParaRPr lang="en-CA" sz="1400" dirty="0"/>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I</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J</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b="0" dirty="0" smtClean="0">
                          <a:solidFill>
                            <a:schemeClr val="tx1"/>
                          </a:solidFill>
                        </a:rPr>
                        <a:t>K</a:t>
                      </a:r>
                      <a:endParaRPr lang="en-CA" sz="14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414">
                <a:tc>
                  <a:txBody>
                    <a:bodyPr/>
                    <a:lstStyle/>
                    <a:p>
                      <a:pPr algn="ctr"/>
                      <a:r>
                        <a:rPr lang="en-CA" sz="1800" b="0" dirty="0" smtClean="0">
                          <a:solidFill>
                            <a:schemeClr val="tx1"/>
                          </a:solidFill>
                        </a:rPr>
                        <a:t>0</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1</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4</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5</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6</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7</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3</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6</a:t>
                      </a:r>
                      <a:endParaRPr lang="en-CA" sz="1800" b="0" dirty="0">
                        <a:solidFill>
                          <a:schemeClr val="tx1"/>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bg1">
                              <a:lumMod val="85000"/>
                            </a:schemeClr>
                          </a:solidFill>
                        </a:rPr>
                        <a:t>3</a:t>
                      </a:r>
                      <a:endParaRPr lang="en-CA" sz="1800" b="0" dirty="0">
                        <a:solidFill>
                          <a:schemeClr val="bg1">
                            <a:lumMod val="85000"/>
                          </a:schemeClr>
                        </a:solidFill>
                      </a:endParaRPr>
                    </a:p>
                  </a:txBody>
                  <a:tcPr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8793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5017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actual algorithm is exceptionally fast:</a:t>
            </a:r>
          </a:p>
          <a:p>
            <a:pPr lvl="1"/>
            <a:r>
              <a:rPr lang="en-CA" altLang="en-US" smtClean="0">
                <a:latin typeface="Arial" charset="0"/>
                <a:cs typeface="Arial" charset="0"/>
              </a:rPr>
              <a:t>The initialization is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a:t>
            </a:r>
            <a:r>
              <a:rPr lang="en-US" altLang="en-US" smtClean="0">
                <a:latin typeface="Arial" charset="0"/>
                <a:cs typeface="Arial" charset="0"/>
              </a:rPr>
              <a:t> </a:t>
            </a:r>
            <a:endParaRPr lang="en-CA" altLang="en-US" smtClean="0">
              <a:latin typeface="Arial" charset="0"/>
              <a:cs typeface="Arial" charset="0"/>
            </a:endParaRPr>
          </a:p>
          <a:p>
            <a:pPr lvl="1">
              <a:buFont typeface="Arial" charset="0"/>
              <a:buNone/>
            </a:pPr>
            <a:endParaRPr lang="en-CA" altLang="en-US" smtClean="0">
              <a:latin typeface="Arial" charset="0"/>
              <a:cs typeface="Arial" charset="0"/>
            </a:endParaRPr>
          </a:p>
          <a:p>
            <a:pPr lvl="1">
              <a:buFont typeface="Arial" charset="0"/>
              <a:buNone/>
            </a:pPr>
            <a:r>
              <a:rPr lang="en-CA" altLang="en-US" sz="1400" smtClean="0">
                <a:latin typeface="Consolas" pitchFamily="49" charset="0"/>
                <a:cs typeface="Consolas" pitchFamily="49" charset="0"/>
              </a:rPr>
              <a:t>	int unvisited[nV];</a:t>
            </a:r>
          </a:p>
          <a:p>
            <a:pPr lvl="1">
              <a:buFont typeface="Arial" charset="0"/>
              <a:buNone/>
            </a:pPr>
            <a:r>
              <a:rPr lang="en-CA" altLang="en-US" sz="1400" smtClean="0">
                <a:latin typeface="Consolas" pitchFamily="49" charset="0"/>
                <a:cs typeface="Consolas" pitchFamily="49" charset="0"/>
              </a:rPr>
              <a:t>	int loc_in_unvisited[nV];</a:t>
            </a:r>
          </a:p>
          <a:p>
            <a:pPr lvl="1">
              <a:buFont typeface="Arial" charset="0"/>
              <a:buNone/>
            </a:pPr>
            <a:endParaRPr lang="en-CA" altLang="en-US" sz="1400" smtClean="0">
              <a:latin typeface="Consolas" pitchFamily="49" charset="0"/>
              <a:cs typeface="Consolas" pitchFamily="49" charset="0"/>
            </a:endParaRPr>
          </a:p>
          <a:p>
            <a:pPr lvl="1">
              <a:buFont typeface="Arial" charset="0"/>
              <a:buNone/>
            </a:pPr>
            <a:r>
              <a:rPr lang="en-CA" altLang="en-US" sz="1400" smtClean="0">
                <a:latin typeface="Consolas" pitchFamily="49" charset="0"/>
                <a:cs typeface="Consolas" pitchFamily="49" charset="0"/>
              </a:rPr>
              <a:t>	for ( int i = 0; i &lt; nV; ++i ) {</a:t>
            </a:r>
          </a:p>
          <a:p>
            <a:pPr lvl="1">
              <a:buFont typeface="Arial" charset="0"/>
              <a:buNone/>
            </a:pPr>
            <a:r>
              <a:rPr lang="en-CA" altLang="en-US" sz="1400" smtClean="0">
                <a:latin typeface="Consolas" pitchFamily="49" charset="0"/>
                <a:cs typeface="Consolas" pitchFamily="49" charset="0"/>
              </a:rPr>
              <a:t>	    unvisited[i] = i;</a:t>
            </a:r>
          </a:p>
          <a:p>
            <a:pPr lvl="1">
              <a:buFont typeface="Arial" charset="0"/>
              <a:buNone/>
            </a:pPr>
            <a:r>
              <a:rPr lang="en-CA" altLang="en-US" sz="1400" smtClean="0">
                <a:latin typeface="Consolas" pitchFamily="49" charset="0"/>
                <a:cs typeface="Consolas" pitchFamily="49" charset="0"/>
              </a:rPr>
              <a:t>	    loc_in_unvisited[i] = i;</a:t>
            </a:r>
          </a:p>
          <a:p>
            <a:pPr lvl="1">
              <a:buFont typeface="Arial" charset="0"/>
              <a:buNone/>
            </a:pPr>
            <a:r>
              <a:rPr lang="en-CA" altLang="en-US" sz="1400" smtClean="0">
                <a:latin typeface="Consolas" pitchFamily="49" charset="0"/>
                <a:cs typeface="Consolas" pitchFamily="49" charset="0"/>
              </a:rPr>
              <a:t>	}</a:t>
            </a:r>
          </a:p>
        </p:txBody>
      </p:sp>
    </p:spTree>
    <p:extLst>
      <p:ext uri="{BB962C8B-B14F-4D97-AF65-F5344CB8AC3E}">
        <p14:creationId xmlns:p14="http://schemas.microsoft.com/office/powerpoint/2010/main" val="407211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512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actual algorithm is exceptionally fast:</a:t>
            </a:r>
          </a:p>
          <a:p>
            <a:pPr lvl="1"/>
            <a:r>
              <a:rPr lang="en-CA" altLang="en-US" smtClean="0">
                <a:latin typeface="Arial" charset="0"/>
                <a:cs typeface="Arial" charset="0"/>
              </a:rPr>
              <a:t>Determining if the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is visited is fast: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t>
            </a:r>
            <a:endParaRPr lang="en-CA" altLang="en-US" smtClean="0">
              <a:latin typeface="Arial" charset="0"/>
              <a:cs typeface="Arial" charset="0"/>
            </a:endParaRPr>
          </a:p>
          <a:p>
            <a:pPr lvl="1">
              <a:buFont typeface="Arial" charset="0"/>
              <a:buNone/>
            </a:pPr>
            <a:endParaRPr lang="en-CA" altLang="en-US" smtClean="0">
              <a:latin typeface="Arial" charset="0"/>
              <a:cs typeface="Arial" charset="0"/>
            </a:endParaRPr>
          </a:p>
          <a:p>
            <a:pPr lvl="1">
              <a:buFont typeface="Arial" charset="0"/>
              <a:buNone/>
            </a:pPr>
            <a:r>
              <a:rPr lang="en-CA" altLang="en-US" sz="1400" smtClean="0">
                <a:latin typeface="Consolas" pitchFamily="49" charset="0"/>
                <a:cs typeface="Consolas" pitchFamily="49" charset="0"/>
              </a:rPr>
              <a:t>	bool is_unvisited( int k ) const {</a:t>
            </a:r>
          </a:p>
          <a:p>
            <a:pPr lvl="1">
              <a:buFont typeface="Arial" charset="0"/>
              <a:buNone/>
            </a:pPr>
            <a:r>
              <a:rPr lang="en-CA" altLang="en-US" sz="1400" smtClean="0">
                <a:latin typeface="Consolas" pitchFamily="49" charset="0"/>
                <a:cs typeface="Consolas" pitchFamily="49" charset="0"/>
              </a:rPr>
              <a:t>	    return loc_in_unvisited[k] &lt; count &amp;&amp;</a:t>
            </a:r>
          </a:p>
          <a:p>
            <a:pPr lvl="1">
              <a:buFont typeface="Arial" charset="0"/>
              <a:buNone/>
            </a:pPr>
            <a:r>
              <a:rPr lang="en-CA" altLang="en-US" sz="1400" smtClean="0">
                <a:latin typeface="Consolas" pitchFamily="49" charset="0"/>
                <a:cs typeface="Consolas" pitchFamily="49" charset="0"/>
              </a:rPr>
              <a:t>	           unvisited[ loc_in_unvisited[k] ] == k;</a:t>
            </a:r>
          </a:p>
          <a:p>
            <a:pPr lvl="1">
              <a:buFont typeface="Arial" charset="0"/>
              <a:buNone/>
            </a:pPr>
            <a:r>
              <a:rPr lang="en-CA" altLang="en-US" sz="1400" smtClean="0">
                <a:latin typeface="Consolas" pitchFamily="49" charset="0"/>
                <a:cs typeface="Consolas" pitchFamily="49" charset="0"/>
              </a:rPr>
              <a:t>	}</a:t>
            </a:r>
          </a:p>
        </p:txBody>
      </p:sp>
    </p:spTree>
    <p:extLst>
      <p:ext uri="{BB962C8B-B14F-4D97-AF65-F5344CB8AC3E}">
        <p14:creationId xmlns:p14="http://schemas.microsoft.com/office/powerpoint/2010/main" val="537505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52227"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actual algorithm is exceptionally fast:</a:t>
            </a:r>
          </a:p>
          <a:p>
            <a:pPr lvl="1"/>
            <a:r>
              <a:rPr lang="en-CA" altLang="en-US" smtClean="0">
                <a:latin typeface="Arial" charset="0"/>
                <a:cs typeface="Arial" charset="0"/>
              </a:rPr>
              <a:t>Marking vertex </a:t>
            </a:r>
            <a:r>
              <a:rPr lang="en-CA" altLang="en-US" i="1" smtClean="0">
                <a:latin typeface="Times New Roman" pitchFamily="18" charset="0"/>
                <a:cs typeface="Times New Roman" pitchFamily="18" charset="0"/>
              </a:rPr>
              <a:t>v</a:t>
            </a:r>
            <a:r>
              <a:rPr lang="en-CA" altLang="en-US" i="1" baseline="-25000" smtClean="0">
                <a:latin typeface="Times New Roman" pitchFamily="18" charset="0"/>
                <a:cs typeface="Times New Roman" pitchFamily="18" charset="0"/>
              </a:rPr>
              <a:t>k</a:t>
            </a:r>
            <a:r>
              <a:rPr lang="en-CA" altLang="en-US" smtClean="0">
                <a:latin typeface="Arial" charset="0"/>
                <a:cs typeface="Arial" charset="0"/>
              </a:rPr>
              <a:t> as having been visited is also fast: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t>
            </a:r>
            <a:endParaRPr lang="en-CA" altLang="en-US" smtClean="0">
              <a:latin typeface="Arial" charset="0"/>
              <a:cs typeface="Arial" charset="0"/>
            </a:endParaRPr>
          </a:p>
          <a:p>
            <a:pPr lvl="1">
              <a:buFont typeface="Arial" charset="0"/>
              <a:buNone/>
            </a:pPr>
            <a:endParaRPr lang="en-CA" altLang="en-US" smtClean="0">
              <a:latin typeface="Arial" charset="0"/>
              <a:cs typeface="Arial" charset="0"/>
            </a:endParaRPr>
          </a:p>
          <a:p>
            <a:pPr lvl="1">
              <a:buFont typeface="Arial" charset="0"/>
              <a:buNone/>
            </a:pPr>
            <a:r>
              <a:rPr lang="en-CA" altLang="en-US" sz="1400" smtClean="0">
                <a:latin typeface="Consolas" pitchFamily="49" charset="0"/>
                <a:cs typeface="Consolas" pitchFamily="49" charset="0"/>
              </a:rPr>
              <a:t>	void erase( int k ) {</a:t>
            </a:r>
          </a:p>
          <a:p>
            <a:pPr lvl="1">
              <a:buFont typeface="Arial" charset="0"/>
              <a:buNone/>
            </a:pPr>
            <a:r>
              <a:rPr lang="en-CA" altLang="en-US" sz="1400" smtClean="0">
                <a:latin typeface="Consolas" pitchFamily="49" charset="0"/>
                <a:cs typeface="Consolas" pitchFamily="49" charset="0"/>
              </a:rPr>
              <a:t>	    if ( !is_unvisited() ) {</a:t>
            </a:r>
          </a:p>
          <a:p>
            <a:pPr lvl="1">
              <a:buFont typeface="Arial" charset="0"/>
              <a:buNone/>
            </a:pPr>
            <a:r>
              <a:rPr lang="en-CA" altLang="en-US" sz="1400" smtClean="0">
                <a:latin typeface="Consolas" pitchFamily="49" charset="0"/>
                <a:cs typeface="Consolas" pitchFamily="49" charset="0"/>
              </a:rPr>
              <a:t>	        return;    // It has already been marked as visited</a:t>
            </a:r>
          </a:p>
          <a:p>
            <a:pPr lvl="1">
              <a:buFont typeface="Arial" charset="0"/>
              <a:buNone/>
            </a:pPr>
            <a:r>
              <a:rPr lang="en-CA" altLang="en-US" sz="1400" smtClean="0">
                <a:latin typeface="Consolas" pitchFamily="49" charset="0"/>
                <a:cs typeface="Consolas" pitchFamily="49" charset="0"/>
              </a:rPr>
              <a:t>	    }</a:t>
            </a:r>
          </a:p>
          <a:p>
            <a:pPr lvl="1">
              <a:buFont typeface="Arial" charset="0"/>
              <a:buNone/>
            </a:pPr>
            <a:endParaRPr lang="en-CA" altLang="en-US" sz="1400" smtClean="0">
              <a:latin typeface="Consolas" pitchFamily="49" charset="0"/>
              <a:cs typeface="Consolas" pitchFamily="49" charset="0"/>
            </a:endParaRPr>
          </a:p>
          <a:p>
            <a:pPr lvl="1">
              <a:buFont typeface="Arial" charset="0"/>
              <a:buNone/>
            </a:pPr>
            <a:r>
              <a:rPr lang="en-CA" altLang="en-US" sz="1400" smtClean="0">
                <a:latin typeface="Consolas" pitchFamily="49" charset="0"/>
                <a:cs typeface="Consolas" pitchFamily="49" charset="0"/>
              </a:rPr>
              <a:t>	    --count;</a:t>
            </a:r>
          </a:p>
          <a:p>
            <a:pPr lvl="1">
              <a:buFont typeface="Arial" charset="0"/>
              <a:buNone/>
            </a:pPr>
            <a:r>
              <a:rPr lang="en-CA" altLang="en-US" sz="1400" smtClean="0">
                <a:latin typeface="Consolas" pitchFamily="49" charset="0"/>
                <a:cs typeface="Consolas" pitchFamily="49" charset="0"/>
              </a:rPr>
              <a:t>	    int posn = loc_in_unvisited[k];</a:t>
            </a:r>
          </a:p>
          <a:p>
            <a:pPr lvl="1">
              <a:buFont typeface="Arial" charset="0"/>
              <a:buNone/>
            </a:pPr>
            <a:r>
              <a:rPr lang="en-CA" altLang="en-US" sz="1400" smtClean="0">
                <a:latin typeface="Consolas" pitchFamily="49" charset="0"/>
                <a:cs typeface="Consolas" pitchFamily="49" charset="0"/>
              </a:rPr>
              <a:t>	    unvisited[posn] = unvisited[count];</a:t>
            </a:r>
          </a:p>
          <a:p>
            <a:pPr lvl="1">
              <a:buFont typeface="Arial" charset="0"/>
              <a:buNone/>
            </a:pPr>
            <a:r>
              <a:rPr lang="en-CA" altLang="en-US" sz="1400" smtClean="0">
                <a:latin typeface="Consolas" pitchFamily="49" charset="0"/>
                <a:cs typeface="Consolas" pitchFamily="49" charset="0"/>
              </a:rPr>
              <a:t>	    loc_in_unvisited[unvisited[count]] = posn;</a:t>
            </a:r>
          </a:p>
          <a:p>
            <a:pPr lvl="1">
              <a:buFont typeface="Arial" charset="0"/>
              <a:buNone/>
            </a:pPr>
            <a:r>
              <a:rPr lang="en-CA" altLang="en-US" sz="1400" smtClean="0">
                <a:latin typeface="Consolas" pitchFamily="49" charset="0"/>
                <a:cs typeface="Consolas" pitchFamily="49" charset="0"/>
              </a:rPr>
              <a:t>	}</a:t>
            </a:r>
          </a:p>
        </p:txBody>
      </p:sp>
    </p:spTree>
    <p:extLst>
      <p:ext uri="{BB962C8B-B14F-4D97-AF65-F5344CB8AC3E}">
        <p14:creationId xmlns:p14="http://schemas.microsoft.com/office/powerpoint/2010/main" val="1913126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Arial" charset="0"/>
                <a:cs typeface="Arial" charset="0"/>
              </a:rPr>
              <a:t>Tracking Unvisited Vertices</a:t>
            </a:r>
            <a:endParaRPr lang="en-CA" altLang="en-US" smtClean="0">
              <a:latin typeface="Arial" charset="0"/>
              <a:cs typeface="Arial" charset="0"/>
            </a:endParaRPr>
          </a:p>
        </p:txBody>
      </p:sp>
      <p:sp>
        <p:nvSpPr>
          <p:cNvPr id="53251"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actual algorithm is exceptionally fast:</a:t>
            </a:r>
          </a:p>
          <a:p>
            <a:pPr lvl="1"/>
            <a:r>
              <a:rPr lang="en-CA" altLang="en-US" smtClean="0">
                <a:latin typeface="Arial" charset="0"/>
                <a:cs typeface="Arial" charset="0"/>
              </a:rPr>
              <a:t>Returning a vertex that is unvisited is also fast: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t>
            </a:r>
            <a:endParaRPr lang="en-CA" altLang="en-US" smtClean="0">
              <a:latin typeface="Arial" charset="0"/>
              <a:cs typeface="Arial" charset="0"/>
            </a:endParaRPr>
          </a:p>
          <a:p>
            <a:pPr lvl="1">
              <a:buFont typeface="Arial" charset="0"/>
              <a:buNone/>
            </a:pPr>
            <a:endParaRPr lang="en-CA" altLang="en-US" smtClean="0">
              <a:latin typeface="Arial" charset="0"/>
              <a:cs typeface="Arial" charset="0"/>
            </a:endParaRPr>
          </a:p>
          <a:p>
            <a:pPr lvl="1">
              <a:buFont typeface="Arial" charset="0"/>
              <a:buNone/>
            </a:pPr>
            <a:r>
              <a:rPr lang="en-CA" altLang="en-US" sz="1400" smtClean="0">
                <a:latin typeface="Consolas" pitchFamily="49" charset="0"/>
                <a:cs typeface="Consolas" pitchFamily="49" charset="0"/>
              </a:rPr>
              <a:t>	int return unvisited() {</a:t>
            </a:r>
          </a:p>
          <a:p>
            <a:pPr lvl="1">
              <a:buFont typeface="Arial" charset="0"/>
              <a:buNone/>
            </a:pPr>
            <a:r>
              <a:rPr lang="en-CA" altLang="en-US" sz="1400" smtClean="0">
                <a:latin typeface="Consolas" pitchFamily="49" charset="0"/>
                <a:cs typeface="Consolas" pitchFamily="49" charset="0"/>
              </a:rPr>
              <a:t>	    if ( count == 0 ) {</a:t>
            </a:r>
          </a:p>
          <a:p>
            <a:pPr lvl="1">
              <a:buFont typeface="Arial" charset="0"/>
              <a:buNone/>
            </a:pPr>
            <a:r>
              <a:rPr lang="en-CA" altLang="en-US" sz="1400" smtClean="0">
                <a:latin typeface="Consolas" pitchFamily="49" charset="0"/>
                <a:cs typeface="Consolas" pitchFamily="49" charset="0"/>
              </a:rPr>
              <a:t>	        throw underflow();</a:t>
            </a:r>
          </a:p>
          <a:p>
            <a:pPr lvl="1">
              <a:buFont typeface="Arial" charset="0"/>
              <a:buNone/>
            </a:pPr>
            <a:r>
              <a:rPr lang="en-CA" altLang="en-US" sz="1400" smtClean="0">
                <a:latin typeface="Consolas" pitchFamily="49" charset="0"/>
                <a:cs typeface="Consolas" pitchFamily="49" charset="0"/>
              </a:rPr>
              <a:t>	    }</a:t>
            </a:r>
          </a:p>
          <a:p>
            <a:pPr lvl="1">
              <a:buFont typeface="Arial" charset="0"/>
              <a:buNone/>
            </a:pPr>
            <a:endParaRPr lang="en-CA" altLang="en-US" sz="1400" smtClean="0">
              <a:latin typeface="Consolas" pitchFamily="49" charset="0"/>
              <a:cs typeface="Consolas" pitchFamily="49" charset="0"/>
            </a:endParaRPr>
          </a:p>
          <a:p>
            <a:pPr lvl="1">
              <a:buFont typeface="Arial" charset="0"/>
              <a:buNone/>
            </a:pPr>
            <a:r>
              <a:rPr lang="en-CA" altLang="en-US" sz="1400" smtClean="0">
                <a:latin typeface="Consolas" pitchFamily="49" charset="0"/>
                <a:cs typeface="Consolas" pitchFamily="49" charset="0"/>
              </a:rPr>
              <a:t>	    --count;</a:t>
            </a:r>
          </a:p>
          <a:p>
            <a:pPr lvl="1">
              <a:buFont typeface="Arial" charset="0"/>
              <a:buNone/>
            </a:pPr>
            <a:r>
              <a:rPr lang="en-CA" altLang="en-US" sz="1400" smtClean="0">
                <a:latin typeface="Consolas" pitchFamily="49" charset="0"/>
                <a:cs typeface="Consolas" pitchFamily="49" charset="0"/>
              </a:rPr>
              <a:t>	    return unvisited[count];</a:t>
            </a:r>
          </a:p>
          <a:p>
            <a:pPr lvl="1">
              <a:buFont typeface="Arial" charset="0"/>
              <a:buNone/>
            </a:pPr>
            <a:r>
              <a:rPr lang="en-CA" altLang="en-US" sz="1400" smtClean="0">
                <a:latin typeface="Consolas" pitchFamily="49" charset="0"/>
                <a:cs typeface="Consolas" pitchFamily="49" charset="0"/>
              </a:rPr>
              <a:t>	}</a:t>
            </a:r>
          </a:p>
        </p:txBody>
      </p:sp>
    </p:spTree>
    <p:extLst>
      <p:ext uri="{BB962C8B-B14F-4D97-AF65-F5344CB8AC3E}">
        <p14:creationId xmlns:p14="http://schemas.microsoft.com/office/powerpoint/2010/main" val="993504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latin typeface="Arial" charset="0"/>
                <a:cs typeface="Arial" charset="0"/>
              </a:rPr>
              <a:t>Connected</a:t>
            </a:r>
            <a:endParaRPr lang="en-US" altLang="en-US" dirty="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implementing a breadth-first traversal on a graph:</a:t>
            </a:r>
          </a:p>
          <a:p>
            <a:pPr lvl="1"/>
            <a:r>
              <a:rPr lang="en-US" altLang="en-US" dirty="0" smtClean="0">
                <a:latin typeface="Arial" charset="0"/>
                <a:cs typeface="Arial" charset="0"/>
              </a:rPr>
              <a:t>Choose any vertex, mark it as visited and push it onto queue</a:t>
            </a:r>
          </a:p>
          <a:p>
            <a:pPr lvl="1"/>
            <a:r>
              <a:rPr lang="en-US" altLang="en-US" dirty="0" smtClean="0">
                <a:latin typeface="Arial" charset="0"/>
                <a:cs typeface="Arial" charset="0"/>
              </a:rPr>
              <a:t>While the queue is not empty:</a:t>
            </a:r>
          </a:p>
          <a:p>
            <a:pPr lvl="2"/>
            <a:r>
              <a:rPr lang="en-US" altLang="en-US" dirty="0" smtClean="0">
                <a:latin typeface="Arial" charset="0"/>
                <a:cs typeface="Arial" charset="0"/>
              </a:rPr>
              <a:t>Pop to top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from the queue</a:t>
            </a:r>
          </a:p>
          <a:p>
            <a:pPr lvl="2"/>
            <a:r>
              <a:rPr lang="en-US" altLang="en-US" dirty="0" smtClean="0">
                <a:latin typeface="Arial" charset="0"/>
                <a:cs typeface="Arial" charset="0"/>
              </a:rPr>
              <a:t>For each vertex adjacent to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that has not been visited:</a:t>
            </a:r>
          </a:p>
          <a:p>
            <a:pPr lvl="3"/>
            <a:r>
              <a:rPr lang="en-US" altLang="en-US" dirty="0" smtClean="0">
                <a:latin typeface="Arial" charset="0"/>
                <a:cs typeface="Arial" charset="0"/>
              </a:rPr>
              <a:t>Mark it visited, and</a:t>
            </a:r>
          </a:p>
          <a:p>
            <a:pPr lvl="3"/>
            <a:r>
              <a:rPr lang="en-US" altLang="en-US" dirty="0" smtClean="0">
                <a:latin typeface="Arial" charset="0"/>
                <a:cs typeface="Arial" charset="0"/>
              </a:rPr>
              <a:t>Push it onto the queue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continues until the queue is empty</a:t>
            </a:r>
          </a:p>
          <a:p>
            <a:pPr lvl="1"/>
            <a:r>
              <a:rPr lang="en-US" altLang="en-US" dirty="0" smtClean="0">
                <a:latin typeface="Arial" charset="0"/>
                <a:cs typeface="Arial" charset="0"/>
              </a:rPr>
              <a:t>Note:  if there are no unvisited vertices, the graph is connected,</a:t>
            </a:r>
          </a:p>
        </p:txBody>
      </p:sp>
    </p:spTree>
    <p:extLst>
      <p:ext uri="{BB962C8B-B14F-4D97-AF65-F5344CB8AC3E}">
        <p14:creationId xmlns:p14="http://schemas.microsoft.com/office/powerpoint/2010/main" val="4114978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marL="355600" indent="-355600">
              <a:buNone/>
            </a:pPr>
            <a:r>
              <a:rPr lang="en-CA" dirty="0" smtClean="0"/>
              <a:t>	</a:t>
            </a:r>
            <a:r>
              <a:rPr lang="en-CA" dirty="0" smtClean="0"/>
              <a:t>This topic covered connectedness</a:t>
            </a:r>
            <a:endParaRPr lang="en-CA" dirty="0" smtClean="0"/>
          </a:p>
          <a:p>
            <a:pPr lvl="1"/>
            <a:r>
              <a:rPr lang="en-CA" dirty="0" smtClean="0"/>
              <a:t>Determining if two vertices are connected</a:t>
            </a:r>
            <a:endParaRPr lang="en-CA" dirty="0" smtClean="0"/>
          </a:p>
          <a:p>
            <a:pPr lvl="1"/>
            <a:r>
              <a:rPr lang="en-CA" dirty="0" smtClean="0"/>
              <a:t>Determining the connected sub-graphs of a graph</a:t>
            </a:r>
          </a:p>
          <a:p>
            <a:pPr lvl="1"/>
            <a:r>
              <a:rPr lang="en-CA" dirty="0" smtClean="0"/>
              <a:t>Tracking unvisited vertices</a:t>
            </a:r>
            <a:endParaRPr lang="en-CA" dirty="0" smtClean="0"/>
          </a:p>
          <a:p>
            <a:pPr lvl="1"/>
            <a:endParaRPr lang="en-CA" dirty="0"/>
          </a:p>
        </p:txBody>
      </p:sp>
    </p:spTree>
    <p:extLst>
      <p:ext uri="{BB962C8B-B14F-4D97-AF65-F5344CB8AC3E}">
        <p14:creationId xmlns:p14="http://schemas.microsoft.com/office/powerpoint/2010/main" val="385784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http://en.wikipedia.org/wiki/Connectivity_(graph_theory</a:t>
            </a:r>
            <a:r>
              <a:rPr lang="en-US" sz="1400" dirty="0" smtClean="0">
                <a:latin typeface="Arial" charset="0"/>
                <a:cs typeface="Arial" charset="0"/>
              </a:rPr>
              <a:t>)</a:t>
            </a:r>
            <a:endParaRPr lang="en-US" sz="1400" dirty="0" smtClean="0">
              <a:latin typeface="Arial" charset="0"/>
              <a:cs typeface="Arial" charset="0"/>
            </a:endParaRPr>
          </a:p>
          <a:p>
            <a:pPr marL="533400" indent="-533400">
              <a:buFontTx/>
              <a:buNone/>
              <a:defRPr/>
            </a:pPr>
            <a:r>
              <a:rPr lang="en-US" sz="1400" dirty="0">
                <a:latin typeface="Arial" charset="0"/>
                <a:cs typeface="Arial" charset="0"/>
              </a:rPr>
              <a:t>	</a:t>
            </a:r>
            <a:r>
              <a:rPr lang="en-US" sz="1400" dirty="0" smtClean="0">
                <a:latin typeface="Arial" charset="0"/>
                <a:cs typeface="Arial" charset="0"/>
              </a:rPr>
              <a:t>	</a:t>
            </a: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a:t>
            </a:r>
            <a:r>
              <a:rPr lang="en-CA" altLang="en-US" dirty="0" smtClean="0">
                <a:latin typeface="Arial" charset="0"/>
                <a:cs typeface="Arial" charset="0"/>
              </a:rPr>
              <a:t>Is A connected to D?</a:t>
            </a:r>
            <a:endParaRPr lang="en-CA" altLang="en-US" dirty="0" smtClean="0">
              <a:latin typeface="Arial" charset="0"/>
              <a:cs typeface="Arial" charset="0"/>
            </a:endParaRPr>
          </a:p>
        </p:txBody>
      </p:sp>
      <p:pic>
        <p:nvPicPr>
          <p:cNvPr id="7171" name="Picture 3" descr="C:\Users\dwharder\Desktop\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1"/>
          <p:cNvSpPr>
            <a:spLocks noGrp="1"/>
          </p:cNvSpPr>
          <p:nvPr>
            <p:ph type="title"/>
          </p:nvPr>
        </p:nvSpPr>
        <p:spPr/>
        <p:txBody>
          <a:bodyPr/>
          <a:lstStyle/>
          <a:p>
            <a:r>
              <a:rPr lang="en-CA" altLang="en-US" smtClean="0">
                <a:latin typeface="Arial" charset="0"/>
                <a:cs typeface="Arial" charset="0"/>
              </a:rPr>
              <a:t>Determining Connections</a:t>
            </a:r>
          </a:p>
        </p:txBody>
      </p:sp>
      <p:graphicFrame>
        <p:nvGraphicFramePr>
          <p:cNvPr id="12" name="Table 11"/>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7673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dwharder\Desktop\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8196" name="Content Placeholder 2"/>
          <p:cNvSpPr>
            <a:spLocks noGrp="1"/>
          </p:cNvSpPr>
          <p:nvPr>
            <p:ph idx="1"/>
          </p:nvPr>
        </p:nvSpPr>
        <p:spPr/>
        <p:txBody>
          <a:bodyPr/>
          <a:lstStyle/>
          <a:p>
            <a:pPr>
              <a:buFont typeface="Arial" charset="0"/>
              <a:buNone/>
            </a:pPr>
            <a:r>
              <a:rPr lang="en-CA" altLang="en-US" smtClean="0">
                <a:latin typeface="Arial" charset="0"/>
                <a:cs typeface="Arial" charset="0"/>
              </a:rPr>
              <a:t>	Vertex A is marked as visited and pushed onto the queue</a:t>
            </a:r>
          </a:p>
        </p:txBody>
      </p:sp>
      <p:graphicFrame>
        <p:nvGraphicFramePr>
          <p:cNvPr id="7" name="Table 6"/>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A</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A</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167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9219"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the head, A, and mark and push B, F and G</a:t>
            </a:r>
          </a:p>
        </p:txBody>
      </p:sp>
      <p:pic>
        <p:nvPicPr>
          <p:cNvPr id="9220" name="Picture 5" descr="C:\Users\dwharder\Desktop\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B</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B</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2310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02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 B and mark and, in the left graph, mark and push H</a:t>
            </a:r>
          </a:p>
          <a:p>
            <a:pPr lvl="1"/>
            <a:r>
              <a:rPr lang="en-CA" altLang="en-US" smtClean="0">
                <a:latin typeface="Arial" charset="0"/>
                <a:cs typeface="Arial" charset="0"/>
              </a:rPr>
              <a:t>On the right graph, B has no unvisited adjacent vertices</a:t>
            </a:r>
          </a:p>
        </p:txBody>
      </p:sp>
      <p:pic>
        <p:nvPicPr>
          <p:cNvPr id="10244" name="Picture 6"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150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smtClean="0">
                <a:latin typeface="Arial" charset="0"/>
                <a:cs typeface="Arial" charset="0"/>
              </a:rPr>
              <a:t>Determining Connections</a:t>
            </a:r>
          </a:p>
        </p:txBody>
      </p:sp>
      <p:sp>
        <p:nvSpPr>
          <p:cNvPr id="112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Popping F results in the pushing of E</a:t>
            </a:r>
          </a:p>
        </p:txBody>
      </p:sp>
      <p:pic>
        <p:nvPicPr>
          <p:cNvPr id="11268" name="Picture 7" descr="C:\Users\dwharder\Desktop\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20938"/>
            <a:ext cx="48974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19551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148263" y="4652963"/>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757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17029</TotalTime>
  <Words>726</Words>
  <Application>Microsoft Office PowerPoint</Application>
  <PresentationFormat>On-screen Show (4:3)</PresentationFormat>
  <Paragraphs>811</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Design</vt:lpstr>
      <vt:lpstr>PowerPoint Presentation</vt:lpstr>
      <vt:lpstr>Outline</vt:lpstr>
      <vt:lpstr>Connected</vt:lpstr>
      <vt:lpstr>Connected</vt:lpstr>
      <vt:lpstr>Determining Connections</vt:lpstr>
      <vt:lpstr>Determining Connections</vt:lpstr>
      <vt:lpstr>Determining Connections</vt:lpstr>
      <vt:lpstr>Determining Connections</vt:lpstr>
      <vt:lpstr>Determining Connections</vt:lpstr>
      <vt:lpstr>Determining Connections</vt:lpstr>
      <vt:lpstr>Determining Connections</vt:lpstr>
      <vt:lpstr>Determining Connections</vt:lpstr>
      <vt:lpstr>Determining Connections</vt:lpstr>
      <vt:lpstr>Determining Connections</vt:lpstr>
      <vt:lpstr>Connected Components</vt:lpstr>
      <vt:lpstr>Connected Components</vt:lpstr>
      <vt:lpstr>Connected Components</vt:lpstr>
      <vt:lpstr>Connected Components</vt:lpstr>
      <vt:lpstr>Connected Components</vt:lpstr>
      <vt:lpstr>Connected Components</vt:lpstr>
      <vt:lpstr>Connected Components</vt:lpstr>
      <vt:lpstr>Connected Components</vt:lpstr>
      <vt:lpstr>Connected Components</vt:lpstr>
      <vt:lpstr>Connected Components</vt:lpstr>
      <vt:lpstr>Connected Components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Tracking Unvisited Vertices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1307</cp:revision>
  <dcterms:created xsi:type="dcterms:W3CDTF">2009-09-11T23:00:44Z</dcterms:created>
  <dcterms:modified xsi:type="dcterms:W3CDTF">2014-03-07T19:12:55Z</dcterms:modified>
</cp:coreProperties>
</file>